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83" r:id="rId3"/>
    <p:sldId id="282" r:id="rId4"/>
    <p:sldId id="260" r:id="rId5"/>
    <p:sldId id="259" r:id="rId6"/>
    <p:sldId id="284" r:id="rId7"/>
    <p:sldId id="285" r:id="rId8"/>
    <p:sldId id="286" r:id="rId9"/>
    <p:sldId id="287" r:id="rId10"/>
    <p:sldId id="288" r:id="rId11"/>
    <p:sldId id="290" r:id="rId12"/>
    <p:sldId id="289" r:id="rId13"/>
    <p:sldId id="291" r:id="rId14"/>
    <p:sldId id="261" r:id="rId15"/>
    <p:sldId id="292" r:id="rId16"/>
    <p:sldId id="295" r:id="rId17"/>
    <p:sldId id="293"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1FAB46-2A31-4DAA-A0F3-7167FE8EDE50}">
          <p14:sldIdLst>
            <p14:sldId id="256"/>
            <p14:sldId id="283"/>
            <p14:sldId id="282"/>
            <p14:sldId id="260"/>
            <p14:sldId id="259"/>
            <p14:sldId id="284"/>
            <p14:sldId id="285"/>
            <p14:sldId id="286"/>
            <p14:sldId id="287"/>
            <p14:sldId id="288"/>
            <p14:sldId id="290"/>
            <p14:sldId id="289"/>
            <p14:sldId id="291"/>
            <p14:sldId id="261"/>
            <p14:sldId id="292"/>
            <p14:sldId id="295"/>
            <p14:sldId id="293"/>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729" autoAdjust="0"/>
  </p:normalViewPr>
  <p:slideViewPr>
    <p:cSldViewPr>
      <p:cViewPr varScale="1">
        <p:scale>
          <a:sx n="70" d="100"/>
          <a:sy n="70" d="100"/>
        </p:scale>
        <p:origin x="312" y="43"/>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8/26/2020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8/26/2020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2</a:t>
            </a:fld>
            <a:endParaRPr lang="en-GB"/>
          </a:p>
        </p:txBody>
      </p:sp>
    </p:spTree>
    <p:extLst>
      <p:ext uri="{BB962C8B-B14F-4D97-AF65-F5344CB8AC3E}">
        <p14:creationId xmlns:p14="http://schemas.microsoft.com/office/powerpoint/2010/main" val="3585780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12</a:t>
            </a:fld>
            <a:endParaRPr lang="en-GB"/>
          </a:p>
        </p:txBody>
      </p:sp>
    </p:spTree>
    <p:extLst>
      <p:ext uri="{BB962C8B-B14F-4D97-AF65-F5344CB8AC3E}">
        <p14:creationId xmlns:p14="http://schemas.microsoft.com/office/powerpoint/2010/main" val="210744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LearningSpace</a:t>
            </a:r>
            <a:r>
              <a:rPr lang="en-GB" dirty="0"/>
              <a:t> view (forum/resources)</a:t>
            </a:r>
          </a:p>
        </p:txBody>
      </p:sp>
      <p:sp>
        <p:nvSpPr>
          <p:cNvPr id="4" name="Slide Number Placeholder 3"/>
          <p:cNvSpPr>
            <a:spLocks noGrp="1"/>
          </p:cNvSpPr>
          <p:nvPr>
            <p:ph type="sldNum" sz="quarter" idx="5"/>
          </p:nvPr>
        </p:nvSpPr>
        <p:spPr/>
        <p:txBody>
          <a:bodyPr/>
          <a:lstStyle/>
          <a:p>
            <a:fld id="{BE741E62-76C7-4A44-8551-FCDDF25B2395}" type="slidenum">
              <a:rPr lang="en-GB" smtClean="0"/>
              <a:t>13</a:t>
            </a:fld>
            <a:endParaRPr lang="en-GB"/>
          </a:p>
        </p:txBody>
      </p:sp>
    </p:spTree>
    <p:extLst>
      <p:ext uri="{BB962C8B-B14F-4D97-AF65-F5344CB8AC3E}">
        <p14:creationId xmlns:p14="http://schemas.microsoft.com/office/powerpoint/2010/main" val="79139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14</a:t>
            </a:fld>
            <a:endParaRPr lang="en-GB"/>
          </a:p>
        </p:txBody>
      </p:sp>
    </p:spTree>
    <p:extLst>
      <p:ext uri="{BB962C8B-B14F-4D97-AF65-F5344CB8AC3E}">
        <p14:creationId xmlns:p14="http://schemas.microsoft.com/office/powerpoint/2010/main" val="4286918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Assignment brief/Worksheet example</a:t>
            </a:r>
          </a:p>
        </p:txBody>
      </p:sp>
      <p:sp>
        <p:nvSpPr>
          <p:cNvPr id="4" name="Slide Number Placeholder 3"/>
          <p:cNvSpPr>
            <a:spLocks noGrp="1"/>
          </p:cNvSpPr>
          <p:nvPr>
            <p:ph type="sldNum" sz="quarter" idx="5"/>
          </p:nvPr>
        </p:nvSpPr>
        <p:spPr/>
        <p:txBody>
          <a:bodyPr/>
          <a:lstStyle/>
          <a:p>
            <a:fld id="{BE741E62-76C7-4A44-8551-FCDDF25B2395}" type="slidenum">
              <a:rPr lang="en-GB" smtClean="0"/>
              <a:t>15</a:t>
            </a:fld>
            <a:endParaRPr lang="en-GB"/>
          </a:p>
        </p:txBody>
      </p:sp>
    </p:spTree>
    <p:extLst>
      <p:ext uri="{BB962C8B-B14F-4D97-AF65-F5344CB8AC3E}">
        <p14:creationId xmlns:p14="http://schemas.microsoft.com/office/powerpoint/2010/main" val="2878184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16</a:t>
            </a:fld>
            <a:endParaRPr lang="en-GB"/>
          </a:p>
        </p:txBody>
      </p:sp>
    </p:spTree>
    <p:extLst>
      <p:ext uri="{BB962C8B-B14F-4D97-AF65-F5344CB8AC3E}">
        <p14:creationId xmlns:p14="http://schemas.microsoft.com/office/powerpoint/2010/main" val="366979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17</a:t>
            </a:fld>
            <a:endParaRPr lang="en-GB"/>
          </a:p>
        </p:txBody>
      </p:sp>
    </p:spTree>
    <p:extLst>
      <p:ext uri="{BB962C8B-B14F-4D97-AF65-F5344CB8AC3E}">
        <p14:creationId xmlns:p14="http://schemas.microsoft.com/office/powerpoint/2010/main" val="71331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which is encapsulated in the Learning Outcome, which is…</a:t>
            </a:r>
          </a:p>
        </p:txBody>
      </p:sp>
      <p:sp>
        <p:nvSpPr>
          <p:cNvPr id="4" name="Slide Number Placeholder 3"/>
          <p:cNvSpPr>
            <a:spLocks noGrp="1"/>
          </p:cNvSpPr>
          <p:nvPr>
            <p:ph type="sldNum" sz="quarter" idx="5"/>
          </p:nvPr>
        </p:nvSpPr>
        <p:spPr/>
        <p:txBody>
          <a:bodyPr/>
          <a:lstStyle/>
          <a:p>
            <a:fld id="{BE741E62-76C7-4A44-8551-FCDDF25B2395}" type="slidenum">
              <a:rPr lang="en-GB" smtClean="0"/>
              <a:t>3</a:t>
            </a:fld>
            <a:endParaRPr lang="en-GB"/>
          </a:p>
        </p:txBody>
      </p:sp>
    </p:spTree>
    <p:extLst>
      <p:ext uri="{BB962C8B-B14F-4D97-AF65-F5344CB8AC3E}">
        <p14:creationId xmlns:p14="http://schemas.microsoft.com/office/powerpoint/2010/main" val="2702295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will be evaluated by assignments which, for the most part, require you to choose (or possibly derive) an appropriate formula to compute a particular value, or set of values, that are needed as part of a larger calculation. So you won’t be writing reams of code, as most of the questions will ask you to essentially “fill in the blanks” to add functionality to an existing application, though some of the assignments do offer scope for more creativity, especially the last one.</a:t>
            </a:r>
          </a:p>
          <a:p>
            <a:endParaRPr lang="en-GB" dirty="0"/>
          </a:p>
          <a:p>
            <a:r>
              <a:rPr lang="en-GB" dirty="0"/>
              <a:t>We’ll have a look at the assignment structure in more detail in a few minutes, but for now let’s go back to the topics you’ll be learning about.</a:t>
            </a:r>
          </a:p>
        </p:txBody>
      </p:sp>
      <p:sp>
        <p:nvSpPr>
          <p:cNvPr id="4" name="Slide Number Placeholder 3"/>
          <p:cNvSpPr>
            <a:spLocks noGrp="1"/>
          </p:cNvSpPr>
          <p:nvPr>
            <p:ph type="sldNum" sz="quarter" idx="5"/>
          </p:nvPr>
        </p:nvSpPr>
        <p:spPr/>
        <p:txBody>
          <a:bodyPr/>
          <a:lstStyle/>
          <a:p>
            <a:fld id="{BE741E62-76C7-4A44-8551-FCDDF25B2395}" type="slidenum">
              <a:rPr lang="en-GB" smtClean="0"/>
              <a:t>4</a:t>
            </a:fld>
            <a:endParaRPr lang="en-GB"/>
          </a:p>
        </p:txBody>
      </p:sp>
    </p:spTree>
    <p:extLst>
      <p:ext uri="{BB962C8B-B14F-4D97-AF65-F5344CB8AC3E}">
        <p14:creationId xmlns:p14="http://schemas.microsoft.com/office/powerpoint/2010/main" val="925359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5</a:t>
            </a:fld>
            <a:endParaRPr lang="en-GB"/>
          </a:p>
        </p:txBody>
      </p:sp>
    </p:spTree>
    <p:extLst>
      <p:ext uri="{BB962C8B-B14F-4D97-AF65-F5344CB8AC3E}">
        <p14:creationId xmlns:p14="http://schemas.microsoft.com/office/powerpoint/2010/main" val="343744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7</a:t>
            </a:fld>
            <a:endParaRPr lang="en-GB"/>
          </a:p>
        </p:txBody>
      </p:sp>
    </p:spTree>
    <p:extLst>
      <p:ext uri="{BB962C8B-B14F-4D97-AF65-F5344CB8AC3E}">
        <p14:creationId xmlns:p14="http://schemas.microsoft.com/office/powerpoint/2010/main" val="151286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8</a:t>
            </a:fld>
            <a:endParaRPr lang="en-GB"/>
          </a:p>
        </p:txBody>
      </p:sp>
    </p:spTree>
    <p:extLst>
      <p:ext uri="{BB962C8B-B14F-4D97-AF65-F5344CB8AC3E}">
        <p14:creationId xmlns:p14="http://schemas.microsoft.com/office/powerpoint/2010/main" val="70080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Also go over anything from </a:t>
            </a:r>
            <a:r>
              <a:rPr lang="en-GB"/>
              <a:t>lecture videos.</a:t>
            </a:r>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9</a:t>
            </a:fld>
            <a:endParaRPr lang="en-GB"/>
          </a:p>
        </p:txBody>
      </p:sp>
    </p:spTree>
    <p:extLst>
      <p:ext uri="{BB962C8B-B14F-4D97-AF65-F5344CB8AC3E}">
        <p14:creationId xmlns:p14="http://schemas.microsoft.com/office/powerpoint/2010/main" val="2661613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10</a:t>
            </a:fld>
            <a:endParaRPr lang="en-GB"/>
          </a:p>
        </p:txBody>
      </p:sp>
    </p:spTree>
    <p:extLst>
      <p:ext uri="{BB962C8B-B14F-4D97-AF65-F5344CB8AC3E}">
        <p14:creationId xmlns:p14="http://schemas.microsoft.com/office/powerpoint/2010/main" val="1107571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LearningSpace</a:t>
            </a:r>
            <a:r>
              <a:rPr lang="en-GB" dirty="0"/>
              <a:t> view (week 2)</a:t>
            </a:r>
          </a:p>
        </p:txBody>
      </p:sp>
      <p:sp>
        <p:nvSpPr>
          <p:cNvPr id="4" name="Slide Number Placeholder 3"/>
          <p:cNvSpPr>
            <a:spLocks noGrp="1"/>
          </p:cNvSpPr>
          <p:nvPr>
            <p:ph type="sldNum" sz="quarter" idx="5"/>
          </p:nvPr>
        </p:nvSpPr>
        <p:spPr/>
        <p:txBody>
          <a:bodyPr/>
          <a:lstStyle/>
          <a:p>
            <a:fld id="{BE741E62-76C7-4A44-8551-FCDDF25B2395}" type="slidenum">
              <a:rPr lang="en-GB" smtClean="0"/>
              <a:t>11</a:t>
            </a:fld>
            <a:endParaRPr lang="en-GB"/>
          </a:p>
        </p:txBody>
      </p:sp>
    </p:spTree>
    <p:extLst>
      <p:ext uri="{BB962C8B-B14F-4D97-AF65-F5344CB8AC3E}">
        <p14:creationId xmlns:p14="http://schemas.microsoft.com/office/powerpoint/2010/main" val="3242205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8/26/2020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8/26/2020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8/26/2020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8/26/2020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8/26/2020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8/26/2020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8/26/2020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8/26/2020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8/26/2020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8/26/2020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8/26/2020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brilliant.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khanacademy.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ingspace.falmouth.ac.uk/course/view.php?id=521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myfalmouth.falmouth.ac.uk/"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CBA5-DD49-4839-B6AE-921299AACD4F}"/>
              </a:ext>
            </a:extLst>
          </p:cNvPr>
          <p:cNvSpPr>
            <a:spLocks noGrp="1"/>
          </p:cNvSpPr>
          <p:nvPr>
            <p:ph type="ctrTitle"/>
          </p:nvPr>
        </p:nvSpPr>
        <p:spPr/>
        <p:txBody>
          <a:bodyPr anchor="b">
            <a:normAutofit/>
          </a:bodyPr>
          <a:lstStyle/>
          <a:p>
            <a:r>
              <a:rPr lang="en-US" sz="4000" b="1" dirty="0"/>
              <a:t>Module Introduction</a:t>
            </a:r>
            <a:endParaRPr lang="en-GB" sz="4000" b="1" dirty="0"/>
          </a:p>
        </p:txBody>
      </p:sp>
      <p:sp>
        <p:nvSpPr>
          <p:cNvPr id="3" name="Subtitle 2">
            <a:extLst>
              <a:ext uri="{FF2B5EF4-FFF2-40B4-BE49-F238E27FC236}">
                <a16:creationId xmlns:a16="http://schemas.microsoft.com/office/drawing/2014/main" id="{E3F59059-ACB1-4026-B80C-93EEF9B17C0E}"/>
              </a:ext>
            </a:extLst>
          </p:cNvPr>
          <p:cNvSpPr>
            <a:spLocks noGrp="1"/>
          </p:cNvSpPr>
          <p:nvPr>
            <p:ph type="subTitle" idx="1"/>
          </p:nvPr>
        </p:nvSpPr>
        <p:spPr/>
        <p:txBody>
          <a:bodyPr anchor="b">
            <a:normAutofit/>
          </a:bodyPr>
          <a:lstStyle/>
          <a:p>
            <a:r>
              <a:rPr lang="en-US" sz="2800" dirty="0">
                <a:solidFill>
                  <a:schemeClr val="accent3"/>
                </a:solidFill>
              </a:rPr>
              <a:t>COMP270: Mathematics for 3D Worlds and Simulations</a:t>
            </a:r>
          </a:p>
          <a:p>
            <a:endParaRPr lang="en-GB" dirty="0"/>
          </a:p>
        </p:txBody>
      </p:sp>
      <p:pic>
        <p:nvPicPr>
          <p:cNvPr id="4" name="Picture 3">
            <a:extLst>
              <a:ext uri="{FF2B5EF4-FFF2-40B4-BE49-F238E27FC236}">
                <a16:creationId xmlns:a16="http://schemas.microsoft.com/office/drawing/2014/main" id="{82E49A3E-CC0A-44EF-92B4-A56A56F7DB8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990973" y="842557"/>
            <a:ext cx="9143999" cy="2802467"/>
          </a:xfrm>
          <a:prstGeom prst="rect">
            <a:avLst/>
          </a:prstGeom>
          <a:ln>
            <a:noFill/>
          </a:ln>
          <a:effectLst>
            <a:outerShdw blurRad="127000" dist="38100" dir="2700000" algn="ctr">
              <a:srgbClr val="000000">
                <a:alpha val="45000"/>
              </a:srgbClr>
            </a:outerShdw>
            <a:reflection blurRad="469900" stA="50000" endA="300" endPos="38500" dist="50800" dir="5400000" sy="-100000" algn="bl" rotWithShape="0"/>
          </a:effectLst>
          <a:scene3d>
            <a:camera prst="perspectiveFront" fov="300000">
              <a:rot lat="19200000" lon="2400000" rev="19200000"/>
            </a:camera>
            <a:lightRig rig="soft" dir="t">
              <a:rot lat="0" lon="0" rev="0"/>
            </a:lightRig>
          </a:scene3d>
          <a:sp3d prstMaterial="translucentPowder">
            <a:bevelT/>
            <a:bevelB/>
          </a:sp3d>
        </p:spPr>
      </p:pic>
    </p:spTree>
    <p:extLst>
      <p:ext uri="{BB962C8B-B14F-4D97-AF65-F5344CB8AC3E}">
        <p14:creationId xmlns:p14="http://schemas.microsoft.com/office/powerpoint/2010/main" val="288945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60D076A1-D8A5-4859-9B40-60D86E02367A}"/>
              </a:ext>
            </a:extLst>
          </p:cNvPr>
          <p:cNvSpPr>
            <a:spLocks noGrp="1"/>
          </p:cNvSpPr>
          <p:nvPr>
            <p:ph idx="1"/>
          </p:nvPr>
        </p:nvSpPr>
        <p:spPr>
          <a:xfrm>
            <a:off x="1522414" y="1905000"/>
            <a:ext cx="9144000" cy="4678362"/>
          </a:xfrm>
        </p:spPr>
        <p:txBody>
          <a:bodyPr/>
          <a:lstStyle/>
          <a:p>
            <a:r>
              <a:rPr lang="en-GB" dirty="0"/>
              <a:t>Lecture</a:t>
            </a:r>
          </a:p>
          <a:p>
            <a:r>
              <a:rPr lang="en-GB" dirty="0"/>
              <a:t>Workshop</a:t>
            </a:r>
          </a:p>
          <a:p>
            <a:r>
              <a:rPr lang="en-GB" dirty="0"/>
              <a:t>Seminar</a:t>
            </a:r>
          </a:p>
          <a:p>
            <a:pPr lvl="1"/>
            <a:r>
              <a:rPr lang="en-GB" dirty="0"/>
              <a:t>1-hour synchronous activity as a </a:t>
            </a:r>
            <a:r>
              <a:rPr lang="en-GB" dirty="0">
                <a:solidFill>
                  <a:schemeClr val="accent2"/>
                </a:solidFill>
              </a:rPr>
              <a:t>timetabled Teams Meeting</a:t>
            </a:r>
            <a:r>
              <a:rPr lang="en-GB" dirty="0"/>
              <a:t>.</a:t>
            </a:r>
          </a:p>
          <a:p>
            <a:pPr lvl="2"/>
            <a:r>
              <a:rPr lang="en-GB" dirty="0"/>
              <a:t>Recorded content will be posted on </a:t>
            </a:r>
            <a:r>
              <a:rPr lang="en-GB" dirty="0" err="1"/>
              <a:t>LearningSpace</a:t>
            </a:r>
            <a:r>
              <a:rPr lang="en-GB" dirty="0"/>
              <a:t> afterwards.</a:t>
            </a:r>
          </a:p>
          <a:p>
            <a:pPr lvl="1"/>
            <a:r>
              <a:rPr lang="en-GB" dirty="0"/>
              <a:t>Working through more complex problems as a group, with opportunity for </a:t>
            </a:r>
            <a:r>
              <a:rPr lang="en-GB" dirty="0">
                <a:solidFill>
                  <a:schemeClr val="accent2"/>
                </a:solidFill>
              </a:rPr>
              <a:t>interactive discussion </a:t>
            </a:r>
            <a:r>
              <a:rPr lang="en-GB" dirty="0"/>
              <a:t>and presentation of solutions.</a:t>
            </a:r>
          </a:p>
          <a:p>
            <a:pPr lvl="1"/>
            <a:r>
              <a:rPr lang="en-GB" dirty="0"/>
              <a:t>You can </a:t>
            </a:r>
            <a:r>
              <a:rPr lang="en-GB" dirty="0">
                <a:solidFill>
                  <a:schemeClr val="accent2"/>
                </a:solidFill>
              </a:rPr>
              <a:t>choose the content</a:t>
            </a:r>
            <a:r>
              <a:rPr lang="en-GB" dirty="0"/>
              <a:t>! Email suggestions for problems beforehand, or bring them along on the day.</a:t>
            </a:r>
          </a:p>
        </p:txBody>
      </p:sp>
    </p:spTree>
    <p:extLst>
      <p:ext uri="{BB962C8B-B14F-4D97-AF65-F5344CB8AC3E}">
        <p14:creationId xmlns:p14="http://schemas.microsoft.com/office/powerpoint/2010/main" val="319520501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68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1F37-8741-4908-BEC4-A4410CA498CB}"/>
              </a:ext>
            </a:extLst>
          </p:cNvPr>
          <p:cNvSpPr>
            <a:spLocks noGrp="1"/>
          </p:cNvSpPr>
          <p:nvPr>
            <p:ph type="title"/>
          </p:nvPr>
        </p:nvSpPr>
        <p:spPr/>
        <p:txBody>
          <a:bodyPr/>
          <a:lstStyle/>
          <a:p>
            <a:r>
              <a:rPr lang="en-GB" b="1" dirty="0"/>
              <a:t>Additional Support</a:t>
            </a:r>
          </a:p>
        </p:txBody>
      </p:sp>
      <p:sp>
        <p:nvSpPr>
          <p:cNvPr id="5" name="Content Placeholder 4">
            <a:extLst>
              <a:ext uri="{FF2B5EF4-FFF2-40B4-BE49-F238E27FC236}">
                <a16:creationId xmlns:a16="http://schemas.microsoft.com/office/drawing/2014/main" id="{0B0897EC-D96F-4BA4-AB65-6544EA68E452}"/>
              </a:ext>
            </a:extLst>
          </p:cNvPr>
          <p:cNvSpPr>
            <a:spLocks noGrp="1"/>
          </p:cNvSpPr>
          <p:nvPr>
            <p:ph idx="1"/>
          </p:nvPr>
        </p:nvSpPr>
        <p:spPr/>
        <p:txBody>
          <a:bodyPr>
            <a:normAutofit lnSpcReduction="10000"/>
          </a:bodyPr>
          <a:lstStyle/>
          <a:p>
            <a:r>
              <a:rPr lang="en-GB" dirty="0"/>
              <a:t>Forum</a:t>
            </a:r>
          </a:p>
          <a:p>
            <a:pPr lvl="1"/>
            <a:r>
              <a:rPr lang="en-GB" dirty="0"/>
              <a:t>A place for you to </a:t>
            </a:r>
            <a:r>
              <a:rPr lang="en-GB" dirty="0">
                <a:solidFill>
                  <a:schemeClr val="accent2"/>
                </a:solidFill>
              </a:rPr>
              <a:t>share insights, resources, questions and general thoughts </a:t>
            </a:r>
            <a:r>
              <a:rPr lang="en-GB" dirty="0"/>
              <a:t>on maths.</a:t>
            </a:r>
          </a:p>
          <a:p>
            <a:r>
              <a:rPr lang="en-GB" dirty="0"/>
              <a:t>Online courses</a:t>
            </a:r>
          </a:p>
          <a:p>
            <a:pPr lvl="1"/>
            <a:r>
              <a:rPr lang="en-GB" dirty="0">
                <a:hlinkClick r:id="rId3"/>
              </a:rPr>
              <a:t>brilliant.org</a:t>
            </a:r>
            <a:r>
              <a:rPr lang="en-GB" dirty="0"/>
              <a:t> – offers a 30-day free trial and discounts for group memberships</a:t>
            </a:r>
          </a:p>
          <a:p>
            <a:pPr lvl="1"/>
            <a:r>
              <a:rPr lang="en-GB" dirty="0">
                <a:hlinkClick r:id="rId4"/>
              </a:rPr>
              <a:t>Khan Academy</a:t>
            </a:r>
            <a:r>
              <a:rPr lang="en-GB" dirty="0"/>
              <a:t> – free online courses in geometry, trigonometry, linear algebra and more</a:t>
            </a:r>
          </a:p>
          <a:p>
            <a:r>
              <a:rPr lang="en-GB" dirty="0"/>
              <a:t>Text books</a:t>
            </a:r>
          </a:p>
          <a:p>
            <a:pPr lvl="1"/>
            <a:r>
              <a:rPr lang="en-GB" dirty="0"/>
              <a:t>Dunn, F &amp; </a:t>
            </a:r>
            <a:r>
              <a:rPr lang="en-GB" dirty="0" err="1"/>
              <a:t>Parberry</a:t>
            </a:r>
            <a:r>
              <a:rPr lang="en-GB" dirty="0"/>
              <a:t>, I 2011, </a:t>
            </a:r>
            <a:r>
              <a:rPr lang="en-GB" i="1" dirty="0">
                <a:solidFill>
                  <a:schemeClr val="accent2"/>
                </a:solidFill>
              </a:rPr>
              <a:t>3D Math Primer for Graphics and Game Development</a:t>
            </a:r>
            <a:r>
              <a:rPr lang="en-GB" dirty="0"/>
              <a:t>, CRC Press, Boca Raton, FL</a:t>
            </a:r>
            <a:br>
              <a:rPr lang="en-GB" dirty="0"/>
            </a:br>
            <a:endParaRPr lang="en-GB" dirty="0"/>
          </a:p>
          <a:p>
            <a:endParaRPr lang="en-GB" dirty="0"/>
          </a:p>
        </p:txBody>
      </p:sp>
    </p:spTree>
    <p:extLst>
      <p:ext uri="{BB962C8B-B14F-4D97-AF65-F5344CB8AC3E}">
        <p14:creationId xmlns:p14="http://schemas.microsoft.com/office/powerpoint/2010/main" val="227016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82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Assignments</a:t>
            </a:r>
          </a:p>
        </p:txBody>
      </p:sp>
      <p:sp>
        <p:nvSpPr>
          <p:cNvPr id="5" name="Content Placeholder 4">
            <a:extLst>
              <a:ext uri="{FF2B5EF4-FFF2-40B4-BE49-F238E27FC236}">
                <a16:creationId xmlns:a16="http://schemas.microsoft.com/office/drawing/2014/main" id="{F090C509-ED10-47CC-ACB3-C7FDE4F91CA3}"/>
              </a:ext>
            </a:extLst>
          </p:cNvPr>
          <p:cNvSpPr>
            <a:spLocks noGrp="1"/>
          </p:cNvSpPr>
          <p:nvPr>
            <p:ph idx="1"/>
          </p:nvPr>
        </p:nvSpPr>
        <p:spPr/>
        <p:txBody>
          <a:bodyPr/>
          <a:lstStyle/>
          <a:p>
            <a:r>
              <a:rPr lang="en-GB" dirty="0"/>
              <a:t>Assignment 1: Worksheet Tasks [100%]</a:t>
            </a:r>
          </a:p>
          <a:p>
            <a:pPr>
              <a:buClr>
                <a:schemeClr val="tx1"/>
              </a:buClr>
            </a:pPr>
            <a:r>
              <a:rPr lang="en-GB" b="1" dirty="0">
                <a:solidFill>
                  <a:schemeClr val="accent2"/>
                </a:solidFill>
              </a:rPr>
              <a:t>Four</a:t>
            </a:r>
            <a:r>
              <a:rPr lang="en-GB" dirty="0"/>
              <a:t> worksheets (roughly one every two weeks)</a:t>
            </a:r>
          </a:p>
          <a:p>
            <a:pPr marL="548743" lvl="1" indent="-342900">
              <a:buClr>
                <a:schemeClr val="tx1"/>
              </a:buClr>
            </a:pPr>
            <a:r>
              <a:rPr lang="en-GB" dirty="0"/>
              <a:t>Worksheets A-C: test your </a:t>
            </a:r>
            <a:r>
              <a:rPr lang="en-GB" dirty="0">
                <a:solidFill>
                  <a:schemeClr val="accent2"/>
                </a:solidFill>
              </a:rPr>
              <a:t>mathematical problem solving </a:t>
            </a:r>
            <a:r>
              <a:rPr lang="en-GB" dirty="0"/>
              <a:t>and </a:t>
            </a:r>
            <a:r>
              <a:rPr lang="en-GB" dirty="0">
                <a:solidFill>
                  <a:schemeClr val="accent2"/>
                </a:solidFill>
              </a:rPr>
              <a:t>C++ programming</a:t>
            </a:r>
          </a:p>
          <a:p>
            <a:pPr marL="548743" lvl="1" indent="-342900">
              <a:buClr>
                <a:schemeClr val="tx1"/>
              </a:buClr>
            </a:pPr>
            <a:r>
              <a:rPr lang="en-GB" dirty="0"/>
              <a:t>Worksheet D: apply your mathematical skills </a:t>
            </a:r>
            <a:r>
              <a:rPr lang="en-GB" dirty="0">
                <a:solidFill>
                  <a:schemeClr val="accent2"/>
                </a:solidFill>
              </a:rPr>
              <a:t>in engine</a:t>
            </a:r>
          </a:p>
          <a:p>
            <a:r>
              <a:rPr lang="en-GB" dirty="0"/>
              <a:t>See </a:t>
            </a:r>
            <a:r>
              <a:rPr lang="en-GB" dirty="0" err="1">
                <a:hlinkClick r:id="rId3"/>
              </a:rPr>
              <a:t>LearningSpace</a:t>
            </a:r>
            <a:r>
              <a:rPr lang="en-GB" dirty="0"/>
              <a:t> for assignment brief, worksheets and formative deadlines</a:t>
            </a:r>
          </a:p>
          <a:p>
            <a:pPr marL="548743" lvl="1" indent="-342900"/>
            <a:r>
              <a:rPr lang="en-GB" dirty="0"/>
              <a:t>Submit </a:t>
            </a:r>
            <a:r>
              <a:rPr lang="en-GB" dirty="0">
                <a:solidFill>
                  <a:schemeClr val="accent2"/>
                </a:solidFill>
              </a:rPr>
              <a:t>pull request to GitHub</a:t>
            </a:r>
            <a:r>
              <a:rPr lang="en-GB" dirty="0"/>
              <a:t> before the deadline for formative feedback</a:t>
            </a:r>
          </a:p>
          <a:p>
            <a:r>
              <a:rPr lang="en-GB" dirty="0"/>
              <a:t>See </a:t>
            </a:r>
            <a:r>
              <a:rPr lang="en-GB" dirty="0" err="1">
                <a:hlinkClick r:id="rId4"/>
              </a:rPr>
              <a:t>MyFalmouth</a:t>
            </a:r>
            <a:r>
              <a:rPr lang="en-GB" dirty="0"/>
              <a:t> for summative deadline</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138982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24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3D59-8AB9-4377-9AAD-835251C929D4}"/>
              </a:ext>
            </a:extLst>
          </p:cNvPr>
          <p:cNvSpPr>
            <a:spLocks noGrp="1"/>
          </p:cNvSpPr>
          <p:nvPr>
            <p:ph type="title"/>
          </p:nvPr>
        </p:nvSpPr>
        <p:spPr/>
        <p:txBody>
          <a:bodyPr/>
          <a:lstStyle/>
          <a:p>
            <a:r>
              <a:rPr lang="en-GB" b="1" dirty="0"/>
              <a:t>Worksheet Schedule</a:t>
            </a:r>
          </a:p>
        </p:txBody>
      </p:sp>
      <p:graphicFrame>
        <p:nvGraphicFramePr>
          <p:cNvPr id="10" name="Table 10">
            <a:extLst>
              <a:ext uri="{FF2B5EF4-FFF2-40B4-BE49-F238E27FC236}">
                <a16:creationId xmlns:a16="http://schemas.microsoft.com/office/drawing/2014/main" id="{2BC4DA7C-3224-459D-BF23-60CCD019EC3E}"/>
              </a:ext>
            </a:extLst>
          </p:cNvPr>
          <p:cNvGraphicFramePr>
            <a:graphicFrameLocks noGrp="1"/>
          </p:cNvGraphicFramePr>
          <p:nvPr>
            <p:ph idx="1"/>
          </p:nvPr>
        </p:nvGraphicFramePr>
        <p:xfrm>
          <a:off x="913557" y="1704512"/>
          <a:ext cx="9027205" cy="1427579"/>
        </p:xfrm>
        <a:graphic>
          <a:graphicData uri="http://schemas.openxmlformats.org/drawingml/2006/table">
            <a:tbl>
              <a:tblPr firstRow="1" bandRow="1">
                <a:tableStyleId>{21E4AEA4-8DFA-4A89-87EB-49C32662AFE0}</a:tableStyleId>
              </a:tblPr>
              <a:tblGrid>
                <a:gridCol w="1805441">
                  <a:extLst>
                    <a:ext uri="{9D8B030D-6E8A-4147-A177-3AD203B41FA5}">
                      <a16:colId xmlns:a16="http://schemas.microsoft.com/office/drawing/2014/main" val="4192146080"/>
                    </a:ext>
                  </a:extLst>
                </a:gridCol>
                <a:gridCol w="1805441">
                  <a:extLst>
                    <a:ext uri="{9D8B030D-6E8A-4147-A177-3AD203B41FA5}">
                      <a16:colId xmlns:a16="http://schemas.microsoft.com/office/drawing/2014/main" val="2035707617"/>
                    </a:ext>
                  </a:extLst>
                </a:gridCol>
                <a:gridCol w="1805441">
                  <a:extLst>
                    <a:ext uri="{9D8B030D-6E8A-4147-A177-3AD203B41FA5}">
                      <a16:colId xmlns:a16="http://schemas.microsoft.com/office/drawing/2014/main" val="2461948806"/>
                    </a:ext>
                  </a:extLst>
                </a:gridCol>
                <a:gridCol w="1805441">
                  <a:extLst>
                    <a:ext uri="{9D8B030D-6E8A-4147-A177-3AD203B41FA5}">
                      <a16:colId xmlns:a16="http://schemas.microsoft.com/office/drawing/2014/main" val="3847706460"/>
                    </a:ext>
                  </a:extLst>
                </a:gridCol>
                <a:gridCol w="1805441">
                  <a:extLst>
                    <a:ext uri="{9D8B030D-6E8A-4147-A177-3AD203B41FA5}">
                      <a16:colId xmlns:a16="http://schemas.microsoft.com/office/drawing/2014/main" val="913720009"/>
                    </a:ext>
                  </a:extLst>
                </a:gridCol>
              </a:tblGrid>
              <a:tr h="369464">
                <a:tc>
                  <a:txBody>
                    <a:bodyPr/>
                    <a:lstStyle/>
                    <a:p>
                      <a:pPr algn="ctr"/>
                      <a:r>
                        <a:rPr lang="en-GB" sz="1800" dirty="0">
                          <a:solidFill>
                            <a:schemeClr val="tx2">
                              <a:lumMod val="25000"/>
                            </a:schemeClr>
                          </a:solidFill>
                        </a:rPr>
                        <a:t>Week 1</a:t>
                      </a:r>
                    </a:p>
                  </a:txBody>
                  <a:tcPr marL="91416" marR="91416" marT="45708" marB="45708"/>
                </a:tc>
                <a:tc>
                  <a:txBody>
                    <a:bodyPr/>
                    <a:lstStyle/>
                    <a:p>
                      <a:pPr algn="ctr"/>
                      <a:r>
                        <a:rPr lang="en-GB" sz="1800" dirty="0">
                          <a:solidFill>
                            <a:schemeClr val="tx2">
                              <a:lumMod val="25000"/>
                            </a:schemeClr>
                          </a:solidFill>
                        </a:rPr>
                        <a:t>Week 2</a:t>
                      </a:r>
                    </a:p>
                  </a:txBody>
                  <a:tcPr marL="91416" marR="91416" marT="45708" marB="45708"/>
                </a:tc>
                <a:tc>
                  <a:txBody>
                    <a:bodyPr/>
                    <a:lstStyle/>
                    <a:p>
                      <a:pPr algn="ctr"/>
                      <a:r>
                        <a:rPr lang="en-GB" sz="1800" dirty="0">
                          <a:solidFill>
                            <a:schemeClr val="tx2">
                              <a:lumMod val="25000"/>
                            </a:schemeClr>
                          </a:solidFill>
                        </a:rPr>
                        <a:t>Week 3</a:t>
                      </a:r>
                    </a:p>
                  </a:txBody>
                  <a:tcPr marL="91416" marR="91416" marT="45708" marB="45708"/>
                </a:tc>
                <a:tc>
                  <a:txBody>
                    <a:bodyPr/>
                    <a:lstStyle/>
                    <a:p>
                      <a:pPr algn="ctr"/>
                      <a:r>
                        <a:rPr lang="en-GB" sz="1800" dirty="0">
                          <a:solidFill>
                            <a:schemeClr val="tx2">
                              <a:lumMod val="25000"/>
                            </a:schemeClr>
                          </a:solidFill>
                        </a:rPr>
                        <a:t>Week 4</a:t>
                      </a:r>
                    </a:p>
                  </a:txBody>
                  <a:tcPr marL="91416" marR="91416" marT="45708" marB="45708"/>
                </a:tc>
                <a:tc>
                  <a:txBody>
                    <a:bodyPr/>
                    <a:lstStyle/>
                    <a:p>
                      <a:pPr algn="ctr"/>
                      <a:r>
                        <a:rPr lang="en-GB" sz="1800" dirty="0">
                          <a:solidFill>
                            <a:schemeClr val="tx2">
                              <a:lumMod val="25000"/>
                            </a:schemeClr>
                          </a:solidFill>
                        </a:rPr>
                        <a:t>Week 5</a:t>
                      </a:r>
                    </a:p>
                  </a:txBody>
                  <a:tcPr marL="91416" marR="91416" marT="45708" marB="45708"/>
                </a:tc>
                <a:extLst>
                  <a:ext uri="{0D108BD9-81ED-4DB2-BD59-A6C34878D82A}">
                    <a16:rowId xmlns:a16="http://schemas.microsoft.com/office/drawing/2014/main" val="2111760749"/>
                  </a:ext>
                </a:extLst>
              </a:tr>
              <a:tr h="1058115">
                <a:tc>
                  <a:txBody>
                    <a:bodyPr/>
                    <a:lstStyle/>
                    <a:p>
                      <a:r>
                        <a:rPr lang="en-GB" sz="1800" b="1" dirty="0"/>
                        <a:t>Revision</a:t>
                      </a:r>
                    </a:p>
                  </a:txBody>
                  <a:tcPr marL="91416" marR="91416" marT="45708" marB="45708"/>
                </a:tc>
                <a:tc>
                  <a:txBody>
                    <a:bodyPr/>
                    <a:lstStyle/>
                    <a:p>
                      <a:r>
                        <a:rPr lang="en-GB" sz="1800" b="1" dirty="0"/>
                        <a:t>Geometry I</a:t>
                      </a:r>
                    </a:p>
                  </a:txBody>
                  <a:tcPr marL="91416" marR="91416" marT="45708" marB="45708"/>
                </a:tc>
                <a:tc>
                  <a:txBody>
                    <a:bodyPr/>
                    <a:lstStyle/>
                    <a:p>
                      <a:r>
                        <a:rPr lang="en-GB" sz="1800" b="1" dirty="0"/>
                        <a:t>Geometry II</a:t>
                      </a:r>
                      <a:endParaRPr lang="en-GB" sz="1800" b="0" dirty="0"/>
                    </a:p>
                  </a:txBody>
                  <a:tcPr marL="91416" marR="91416" marT="45708" marB="45708"/>
                </a:tc>
                <a:tc>
                  <a:txBody>
                    <a:bodyPr/>
                    <a:lstStyle/>
                    <a:p>
                      <a:r>
                        <a:rPr lang="en-GB" sz="1800" b="1" dirty="0"/>
                        <a:t>Mechanics I</a:t>
                      </a:r>
                    </a:p>
                    <a:p>
                      <a:pPr marL="0" indent="0">
                        <a:buFont typeface="Arial" panose="020B0604020202020204" pitchFamily="34" charset="0"/>
                        <a:buNone/>
                      </a:pPr>
                      <a:endParaRPr lang="en-GB" sz="1400" b="0" dirty="0"/>
                    </a:p>
                  </a:txBody>
                  <a:tcPr marL="91416" marR="91416" marT="45708" marB="45708"/>
                </a:tc>
                <a:tc>
                  <a:txBody>
                    <a:bodyPr/>
                    <a:lstStyle/>
                    <a:p>
                      <a:r>
                        <a:rPr lang="en-GB" sz="1800" b="1" dirty="0"/>
                        <a:t>Mechanics II</a:t>
                      </a:r>
                      <a:endParaRPr lang="en-GB" sz="1800" b="0" dirty="0"/>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2" name="Table 12">
            <a:extLst>
              <a:ext uri="{FF2B5EF4-FFF2-40B4-BE49-F238E27FC236}">
                <a16:creationId xmlns:a16="http://schemas.microsoft.com/office/drawing/2014/main" id="{051FACE1-F78B-4509-B77A-DA6E1E67EA93}"/>
              </a:ext>
            </a:extLst>
          </p:cNvPr>
          <p:cNvGraphicFramePr>
            <a:graphicFrameLocks noGrp="1"/>
          </p:cNvGraphicFramePr>
          <p:nvPr>
            <p:extLst>
              <p:ext uri="{D42A27DB-BD31-4B8C-83A1-F6EECF244321}">
                <p14:modId xmlns:p14="http://schemas.microsoft.com/office/powerpoint/2010/main" val="1732173226"/>
              </p:ext>
            </p:extLst>
          </p:nvPr>
        </p:nvGraphicFramePr>
        <p:xfrm>
          <a:off x="9940760" y="1704512"/>
          <a:ext cx="1813487" cy="1427656"/>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65665">
                <a:tc>
                  <a:txBody>
                    <a:bodyPr/>
                    <a:lstStyle/>
                    <a:p>
                      <a:pPr algn="ctr"/>
                      <a:r>
                        <a:rPr lang="en-GB" sz="1800" dirty="0">
                          <a:solidFill>
                            <a:schemeClr val="bg1">
                              <a:lumMod val="85000"/>
                              <a:lumOff val="15000"/>
                            </a:schemeClr>
                          </a:solidFill>
                        </a:rPr>
                        <a:t>Week 6</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1061920">
                <a:tc>
                  <a:txBody>
                    <a:bodyPr/>
                    <a:lstStyle/>
                    <a:p>
                      <a:pPr algn="ctr"/>
                      <a:r>
                        <a:rPr lang="en-GB" sz="1800" i="1" dirty="0">
                          <a:solidFill>
                            <a:schemeClr val="bg1">
                              <a:lumMod val="65000"/>
                              <a:lumOff val="35000"/>
                            </a:schemeClr>
                          </a:solidFill>
                        </a:rPr>
                        <a:t>Studio practice/</a:t>
                      </a:r>
                      <a:br>
                        <a:rPr lang="en-GB" sz="1800" i="1" dirty="0">
                          <a:solidFill>
                            <a:schemeClr val="bg1">
                              <a:lumMod val="65000"/>
                              <a:lumOff val="35000"/>
                            </a:schemeClr>
                          </a:solidFill>
                        </a:rPr>
                      </a:br>
                      <a:r>
                        <a:rPr lang="en-GB" sz="1800" i="1" dirty="0">
                          <a:solidFill>
                            <a:schemeClr val="bg1">
                              <a:lumMod val="65000"/>
                              <a:lumOff val="35000"/>
                            </a:schemeClr>
                          </a:solidFill>
                        </a:rPr>
                        <a:t>mid-term review</a:t>
                      </a:r>
                    </a:p>
                  </a:txBody>
                  <a:tcPr marL="91416" marR="91416" marT="45708" marB="45708" anchor="ctr"/>
                </a:tc>
                <a:extLst>
                  <a:ext uri="{0D108BD9-81ED-4DB2-BD59-A6C34878D82A}">
                    <a16:rowId xmlns:a16="http://schemas.microsoft.com/office/drawing/2014/main" val="2215111907"/>
                  </a:ext>
                </a:extLst>
              </a:tr>
            </a:tbl>
          </a:graphicData>
        </a:graphic>
      </p:graphicFrame>
      <p:graphicFrame>
        <p:nvGraphicFramePr>
          <p:cNvPr id="14" name="Table 10">
            <a:extLst>
              <a:ext uri="{FF2B5EF4-FFF2-40B4-BE49-F238E27FC236}">
                <a16:creationId xmlns:a16="http://schemas.microsoft.com/office/drawing/2014/main" id="{13826E06-58A3-4153-A8C4-58AF63582A30}"/>
              </a:ext>
            </a:extLst>
          </p:cNvPr>
          <p:cNvGraphicFramePr>
            <a:graphicFrameLocks/>
          </p:cNvGraphicFramePr>
          <p:nvPr/>
        </p:nvGraphicFramePr>
        <p:xfrm>
          <a:off x="913557" y="4152136"/>
          <a:ext cx="7213716" cy="1427580"/>
        </p:xfrm>
        <a:graphic>
          <a:graphicData uri="http://schemas.openxmlformats.org/drawingml/2006/table">
            <a:tbl>
              <a:tblPr firstRow="1" bandRow="1">
                <a:tableStyleId>{21E4AEA4-8DFA-4A89-87EB-49C32662AFE0}</a:tableStyleId>
              </a:tblPr>
              <a:tblGrid>
                <a:gridCol w="1803429">
                  <a:extLst>
                    <a:ext uri="{9D8B030D-6E8A-4147-A177-3AD203B41FA5}">
                      <a16:colId xmlns:a16="http://schemas.microsoft.com/office/drawing/2014/main" val="4192146080"/>
                    </a:ext>
                  </a:extLst>
                </a:gridCol>
                <a:gridCol w="1803429">
                  <a:extLst>
                    <a:ext uri="{9D8B030D-6E8A-4147-A177-3AD203B41FA5}">
                      <a16:colId xmlns:a16="http://schemas.microsoft.com/office/drawing/2014/main" val="2035707617"/>
                    </a:ext>
                  </a:extLst>
                </a:gridCol>
                <a:gridCol w="1803429">
                  <a:extLst>
                    <a:ext uri="{9D8B030D-6E8A-4147-A177-3AD203B41FA5}">
                      <a16:colId xmlns:a16="http://schemas.microsoft.com/office/drawing/2014/main" val="2461948806"/>
                    </a:ext>
                  </a:extLst>
                </a:gridCol>
                <a:gridCol w="1803429">
                  <a:extLst>
                    <a:ext uri="{9D8B030D-6E8A-4147-A177-3AD203B41FA5}">
                      <a16:colId xmlns:a16="http://schemas.microsoft.com/office/drawing/2014/main" val="3847706460"/>
                    </a:ext>
                  </a:extLst>
                </a:gridCol>
              </a:tblGrid>
              <a:tr h="381562">
                <a:tc>
                  <a:txBody>
                    <a:bodyPr/>
                    <a:lstStyle/>
                    <a:p>
                      <a:pPr algn="ctr"/>
                      <a:r>
                        <a:rPr lang="en-GB" sz="1800" dirty="0">
                          <a:solidFill>
                            <a:schemeClr val="tx2">
                              <a:lumMod val="25000"/>
                            </a:schemeClr>
                          </a:solidFill>
                        </a:rPr>
                        <a:t>Week 7</a:t>
                      </a:r>
                    </a:p>
                  </a:txBody>
                  <a:tcPr marL="91416" marR="91416" marT="45708" marB="45708"/>
                </a:tc>
                <a:tc>
                  <a:txBody>
                    <a:bodyPr/>
                    <a:lstStyle/>
                    <a:p>
                      <a:pPr algn="ctr"/>
                      <a:r>
                        <a:rPr lang="en-GB" sz="1800" dirty="0">
                          <a:solidFill>
                            <a:schemeClr val="tx2">
                              <a:lumMod val="25000"/>
                            </a:schemeClr>
                          </a:solidFill>
                        </a:rPr>
                        <a:t>Week 8</a:t>
                      </a:r>
                    </a:p>
                  </a:txBody>
                  <a:tcPr marL="91416" marR="91416" marT="45708" marB="45708"/>
                </a:tc>
                <a:tc>
                  <a:txBody>
                    <a:bodyPr/>
                    <a:lstStyle/>
                    <a:p>
                      <a:pPr algn="ctr"/>
                      <a:r>
                        <a:rPr lang="en-GB" sz="1800" dirty="0">
                          <a:solidFill>
                            <a:schemeClr val="tx2">
                              <a:lumMod val="25000"/>
                            </a:schemeClr>
                          </a:solidFill>
                        </a:rPr>
                        <a:t>Week 9</a:t>
                      </a:r>
                    </a:p>
                  </a:txBody>
                  <a:tcPr marL="91416" marR="91416" marT="45708" marB="45708"/>
                </a:tc>
                <a:tc>
                  <a:txBody>
                    <a:bodyPr/>
                    <a:lstStyle/>
                    <a:p>
                      <a:pPr algn="ctr"/>
                      <a:r>
                        <a:rPr lang="en-GB" sz="1800" dirty="0">
                          <a:solidFill>
                            <a:schemeClr val="tx2">
                              <a:lumMod val="25000"/>
                            </a:schemeClr>
                          </a:solidFill>
                        </a:rPr>
                        <a:t>Week 10</a:t>
                      </a:r>
                    </a:p>
                  </a:txBody>
                  <a:tcPr marL="91416" marR="91416" marT="45708" marB="45708"/>
                </a:tc>
                <a:extLst>
                  <a:ext uri="{0D108BD9-81ED-4DB2-BD59-A6C34878D82A}">
                    <a16:rowId xmlns:a16="http://schemas.microsoft.com/office/drawing/2014/main" val="2111760749"/>
                  </a:ext>
                </a:extLst>
              </a:tr>
              <a:tr h="1046018">
                <a:tc>
                  <a:txBody>
                    <a:bodyPr/>
                    <a:lstStyle/>
                    <a:p>
                      <a:r>
                        <a:rPr lang="en-GB" sz="1800" b="1" dirty="0"/>
                        <a:t>3D Geometry I</a:t>
                      </a:r>
                    </a:p>
                  </a:txBody>
                  <a:tcPr marL="91416" marR="91416" marT="45708" marB="45708"/>
                </a:tc>
                <a:tc>
                  <a:txBody>
                    <a:bodyPr/>
                    <a:lstStyle/>
                    <a:p>
                      <a:r>
                        <a:rPr lang="en-GB" sz="1800" b="1" dirty="0"/>
                        <a:t>3D Geometry II</a:t>
                      </a:r>
                    </a:p>
                  </a:txBody>
                  <a:tcPr marL="91416" marR="91416" marT="45708" marB="45708"/>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dirty="0"/>
                        <a:t>Intro to VFX</a:t>
                      </a:r>
                    </a:p>
                  </a:txBody>
                  <a:tcPr marL="91416" marR="91416" marT="45708" marB="45708"/>
                </a:tc>
                <a:tc>
                  <a:txBody>
                    <a:bodyPr/>
                    <a:lstStyle/>
                    <a:p>
                      <a:pPr marL="0" indent="0">
                        <a:buFont typeface="Arial" panose="020B0604020202020204" pitchFamily="34" charset="0"/>
                        <a:buNone/>
                      </a:pPr>
                      <a:r>
                        <a:rPr lang="en-GB" sz="1800" b="1" dirty="0"/>
                        <a:t>Beyond 3D</a:t>
                      </a:r>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5" name="Table 12">
            <a:extLst>
              <a:ext uri="{FF2B5EF4-FFF2-40B4-BE49-F238E27FC236}">
                <a16:creationId xmlns:a16="http://schemas.microsoft.com/office/drawing/2014/main" id="{C0BA10AA-93F3-4000-B4A7-0CFC6EDD72FC}"/>
              </a:ext>
            </a:extLst>
          </p:cNvPr>
          <p:cNvGraphicFramePr>
            <a:graphicFrameLocks noGrp="1"/>
          </p:cNvGraphicFramePr>
          <p:nvPr>
            <p:extLst>
              <p:ext uri="{D42A27DB-BD31-4B8C-83A1-F6EECF244321}">
                <p14:modId xmlns:p14="http://schemas.microsoft.com/office/powerpoint/2010/main" val="3143223989"/>
              </p:ext>
            </p:extLst>
          </p:nvPr>
        </p:nvGraphicFramePr>
        <p:xfrm>
          <a:off x="8127274" y="4157302"/>
          <a:ext cx="1813487" cy="1424716"/>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65665">
                <a:tc>
                  <a:txBody>
                    <a:bodyPr/>
                    <a:lstStyle/>
                    <a:p>
                      <a:pPr algn="ctr"/>
                      <a:r>
                        <a:rPr lang="en-GB" sz="1800" dirty="0">
                          <a:solidFill>
                            <a:schemeClr val="bg1">
                              <a:lumMod val="85000"/>
                              <a:lumOff val="15000"/>
                            </a:schemeClr>
                          </a:solidFill>
                        </a:rPr>
                        <a:t>Week 11</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1058980">
                <a:tc>
                  <a:txBody>
                    <a:bodyPr/>
                    <a:lstStyle/>
                    <a:p>
                      <a:pPr algn="ctr"/>
                      <a:r>
                        <a:rPr lang="en-GB" sz="1800" b="1" i="1" dirty="0">
                          <a:solidFill>
                            <a:schemeClr val="bg1">
                              <a:lumMod val="65000"/>
                              <a:lumOff val="35000"/>
                            </a:schemeClr>
                          </a:solidFill>
                        </a:rPr>
                        <a:t>VIVA</a:t>
                      </a:r>
                    </a:p>
                  </a:txBody>
                  <a:tcPr marL="91416" marR="91416" marT="45708" marB="45708" anchor="ctr"/>
                </a:tc>
                <a:extLst>
                  <a:ext uri="{0D108BD9-81ED-4DB2-BD59-A6C34878D82A}">
                    <a16:rowId xmlns:a16="http://schemas.microsoft.com/office/drawing/2014/main" val="2215111907"/>
                  </a:ext>
                </a:extLst>
              </a:tr>
            </a:tbl>
          </a:graphicData>
        </a:graphic>
      </p:graphicFrame>
      <p:graphicFrame>
        <p:nvGraphicFramePr>
          <p:cNvPr id="3" name="Table 3">
            <a:extLst>
              <a:ext uri="{FF2B5EF4-FFF2-40B4-BE49-F238E27FC236}">
                <a16:creationId xmlns:a16="http://schemas.microsoft.com/office/drawing/2014/main" id="{00049191-7DA3-4335-85B4-013923173DD2}"/>
              </a:ext>
            </a:extLst>
          </p:cNvPr>
          <p:cNvGraphicFramePr>
            <a:graphicFrameLocks noGrp="1"/>
          </p:cNvGraphicFramePr>
          <p:nvPr/>
        </p:nvGraphicFramePr>
        <p:xfrm>
          <a:off x="2717440" y="3355161"/>
          <a:ext cx="7223320" cy="370743"/>
        </p:xfrm>
        <a:graphic>
          <a:graphicData uri="http://schemas.openxmlformats.org/drawingml/2006/table">
            <a:tbl>
              <a:tblPr firstRow="1" bandRow="1">
                <a:tableStyleId>{35758FB7-9AC5-4552-8A53-C91805E547FA}</a:tableStyleId>
              </a:tblPr>
              <a:tblGrid>
                <a:gridCol w="3611660">
                  <a:extLst>
                    <a:ext uri="{9D8B030D-6E8A-4147-A177-3AD203B41FA5}">
                      <a16:colId xmlns:a16="http://schemas.microsoft.com/office/drawing/2014/main" val="1020749315"/>
                    </a:ext>
                  </a:extLst>
                </a:gridCol>
                <a:gridCol w="3611660">
                  <a:extLst>
                    <a:ext uri="{9D8B030D-6E8A-4147-A177-3AD203B41FA5}">
                      <a16:colId xmlns:a16="http://schemas.microsoft.com/office/drawing/2014/main" val="3846922162"/>
                    </a:ext>
                  </a:extLst>
                </a:gridCol>
              </a:tblGrid>
              <a:tr h="370743">
                <a:tc>
                  <a:txBody>
                    <a:bodyPr/>
                    <a:lstStyle/>
                    <a:p>
                      <a:pPr algn="ctr"/>
                      <a:r>
                        <a:rPr lang="en-GB" sz="1800" dirty="0">
                          <a:solidFill>
                            <a:sysClr val="windowText" lastClr="000000"/>
                          </a:solidFill>
                        </a:rPr>
                        <a:t>Worksheet A: race car</a:t>
                      </a:r>
                    </a:p>
                  </a:txBody>
                  <a:tcPr marL="100558" marR="100558" marT="45708" marB="45708">
                    <a:lnR w="12700" cap="flat" cmpd="sng" algn="ctr">
                      <a:solidFill>
                        <a:schemeClr val="tx1"/>
                      </a:solidFill>
                      <a:prstDash val="solid"/>
                      <a:round/>
                      <a:headEnd type="none" w="med" len="med"/>
                      <a:tailEnd type="none" w="med" len="med"/>
                    </a:lnR>
                    <a:solidFill>
                      <a:schemeClr val="bg2">
                        <a:lumMod val="60000"/>
                        <a:lumOff val="40000"/>
                      </a:schemeClr>
                    </a:solidFill>
                  </a:tcPr>
                </a:tc>
                <a:tc>
                  <a:txBody>
                    <a:bodyPr/>
                    <a:lstStyle/>
                    <a:p>
                      <a:pPr algn="ctr"/>
                      <a:r>
                        <a:rPr lang="en-GB" sz="1800" dirty="0">
                          <a:solidFill>
                            <a:sysClr val="windowText" lastClr="000000"/>
                          </a:solidFill>
                        </a:rPr>
                        <a:t>Worksheet B: tank</a:t>
                      </a:r>
                    </a:p>
                  </a:txBody>
                  <a:tcPr marL="100558" marR="100558"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004856774"/>
                  </a:ext>
                </a:extLst>
              </a:tr>
            </a:tbl>
          </a:graphicData>
        </a:graphic>
      </p:graphicFrame>
      <p:graphicFrame>
        <p:nvGraphicFramePr>
          <p:cNvPr id="9" name="Table 3">
            <a:extLst>
              <a:ext uri="{FF2B5EF4-FFF2-40B4-BE49-F238E27FC236}">
                <a16:creationId xmlns:a16="http://schemas.microsoft.com/office/drawing/2014/main" id="{C4A444F4-63C1-4F3C-800D-3707F8D504FD}"/>
              </a:ext>
            </a:extLst>
          </p:cNvPr>
          <p:cNvGraphicFramePr>
            <a:graphicFrameLocks noGrp="1"/>
          </p:cNvGraphicFramePr>
          <p:nvPr/>
        </p:nvGraphicFramePr>
        <p:xfrm>
          <a:off x="913557" y="5820574"/>
          <a:ext cx="7213716" cy="370743"/>
        </p:xfrm>
        <a:graphic>
          <a:graphicData uri="http://schemas.openxmlformats.org/drawingml/2006/table">
            <a:tbl>
              <a:tblPr firstRow="1" bandRow="1">
                <a:tableStyleId>{35758FB7-9AC5-4552-8A53-C91805E547FA}</a:tableStyleId>
              </a:tblPr>
              <a:tblGrid>
                <a:gridCol w="3606858">
                  <a:extLst>
                    <a:ext uri="{9D8B030D-6E8A-4147-A177-3AD203B41FA5}">
                      <a16:colId xmlns:a16="http://schemas.microsoft.com/office/drawing/2014/main" val="1020749315"/>
                    </a:ext>
                  </a:extLst>
                </a:gridCol>
                <a:gridCol w="3606858">
                  <a:extLst>
                    <a:ext uri="{9D8B030D-6E8A-4147-A177-3AD203B41FA5}">
                      <a16:colId xmlns:a16="http://schemas.microsoft.com/office/drawing/2014/main" val="3846922162"/>
                    </a:ext>
                  </a:extLst>
                </a:gridCol>
              </a:tblGrid>
              <a:tr h="370743">
                <a:tc>
                  <a:txBody>
                    <a:bodyPr/>
                    <a:lstStyle/>
                    <a:p>
                      <a:pPr algn="ctr"/>
                      <a:r>
                        <a:rPr lang="en-GB" sz="1800" dirty="0">
                          <a:solidFill>
                            <a:sysClr val="windowText" lastClr="000000"/>
                          </a:solidFill>
                        </a:rPr>
                        <a:t>Worksheet C: ray caster</a:t>
                      </a:r>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GB" sz="1800" dirty="0">
                          <a:solidFill>
                            <a:sysClr val="windowText" lastClr="000000"/>
                          </a:solidFill>
                        </a:rPr>
                        <a:t>Worksheet D: VFX</a:t>
                      </a:r>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004856774"/>
                  </a:ext>
                </a:extLst>
              </a:tr>
            </a:tbl>
          </a:graphicData>
        </a:graphic>
      </p:graphicFrame>
    </p:spTree>
    <p:extLst>
      <p:ext uri="{BB962C8B-B14F-4D97-AF65-F5344CB8AC3E}">
        <p14:creationId xmlns:p14="http://schemas.microsoft.com/office/powerpoint/2010/main" val="39297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7FB1-BB5E-49AD-8C21-1B880154C785}"/>
              </a:ext>
            </a:extLst>
          </p:cNvPr>
          <p:cNvSpPr>
            <a:spLocks noGrp="1"/>
          </p:cNvSpPr>
          <p:nvPr>
            <p:ph type="title"/>
          </p:nvPr>
        </p:nvSpPr>
        <p:spPr/>
        <p:txBody>
          <a:bodyPr/>
          <a:lstStyle/>
          <a:p>
            <a:r>
              <a:rPr lang="en-GB" b="1" dirty="0"/>
              <a:t>Now what…</a:t>
            </a:r>
          </a:p>
        </p:txBody>
      </p:sp>
      <p:sp>
        <p:nvSpPr>
          <p:cNvPr id="3" name="Content Placeholder 2">
            <a:extLst>
              <a:ext uri="{FF2B5EF4-FFF2-40B4-BE49-F238E27FC236}">
                <a16:creationId xmlns:a16="http://schemas.microsoft.com/office/drawing/2014/main" id="{A00D1DF3-5A05-4639-A340-EC4C91F43B05}"/>
              </a:ext>
            </a:extLst>
          </p:cNvPr>
          <p:cNvSpPr>
            <a:spLocks noGrp="1"/>
          </p:cNvSpPr>
          <p:nvPr>
            <p:ph idx="1"/>
          </p:nvPr>
        </p:nvSpPr>
        <p:spPr/>
        <p:txBody>
          <a:bodyPr/>
          <a:lstStyle/>
          <a:p>
            <a:r>
              <a:rPr lang="en-GB" dirty="0"/>
              <a:t>Post a message on the </a:t>
            </a:r>
            <a:r>
              <a:rPr lang="en-GB" dirty="0">
                <a:solidFill>
                  <a:schemeClr val="accent2"/>
                </a:solidFill>
              </a:rPr>
              <a:t>introduction forum</a:t>
            </a:r>
            <a:r>
              <a:rPr lang="en-GB" dirty="0"/>
              <a:t>, to tell us:</a:t>
            </a:r>
          </a:p>
          <a:p>
            <a:pPr lvl="1"/>
            <a:r>
              <a:rPr lang="en-GB" dirty="0">
                <a:effectLst/>
              </a:rPr>
              <a:t>What you </a:t>
            </a:r>
            <a:r>
              <a:rPr lang="en-GB" dirty="0">
                <a:solidFill>
                  <a:schemeClr val="accent2"/>
                </a:solidFill>
                <a:effectLst/>
              </a:rPr>
              <a:t>like most </a:t>
            </a:r>
            <a:r>
              <a:rPr lang="en-GB" dirty="0">
                <a:effectLst/>
              </a:rPr>
              <a:t>about maths,</a:t>
            </a:r>
          </a:p>
          <a:p>
            <a:pPr lvl="1"/>
            <a:r>
              <a:rPr lang="en-GB" dirty="0">
                <a:effectLst/>
              </a:rPr>
              <a:t>What you </a:t>
            </a:r>
            <a:r>
              <a:rPr lang="en-GB" dirty="0">
                <a:solidFill>
                  <a:schemeClr val="accent2"/>
                </a:solidFill>
                <a:effectLst/>
              </a:rPr>
              <a:t>like least</a:t>
            </a:r>
            <a:r>
              <a:rPr lang="en-GB" dirty="0">
                <a:effectLst/>
              </a:rPr>
              <a:t>, and</a:t>
            </a:r>
          </a:p>
          <a:p>
            <a:pPr lvl="1"/>
            <a:r>
              <a:rPr lang="en-GB" dirty="0">
                <a:effectLst/>
              </a:rPr>
              <a:t>What you </a:t>
            </a:r>
            <a:r>
              <a:rPr lang="en-GB" dirty="0">
                <a:solidFill>
                  <a:schemeClr val="accent2"/>
                </a:solidFill>
                <a:effectLst/>
              </a:rPr>
              <a:t>hope to get </a:t>
            </a:r>
            <a:r>
              <a:rPr lang="en-GB" dirty="0">
                <a:effectLst/>
              </a:rPr>
              <a:t>out of this module.</a:t>
            </a:r>
          </a:p>
          <a:p>
            <a:r>
              <a:rPr lang="en-GB" dirty="0">
                <a:effectLst/>
              </a:rPr>
              <a:t>Take a look at the </a:t>
            </a:r>
            <a:r>
              <a:rPr lang="en-GB" dirty="0">
                <a:solidFill>
                  <a:schemeClr val="accent2"/>
                </a:solidFill>
                <a:effectLst/>
              </a:rPr>
              <a:t>content for Week 1</a:t>
            </a:r>
            <a:r>
              <a:rPr lang="en-GB" dirty="0">
                <a:effectLst/>
              </a:rPr>
              <a:t>: watch the </a:t>
            </a:r>
            <a:r>
              <a:rPr lang="en-GB" dirty="0">
                <a:solidFill>
                  <a:schemeClr val="accent2"/>
                </a:solidFill>
                <a:effectLst/>
              </a:rPr>
              <a:t>videos</a:t>
            </a:r>
            <a:r>
              <a:rPr lang="en-GB" dirty="0">
                <a:effectLst/>
              </a:rPr>
              <a:t> and try the </a:t>
            </a:r>
            <a:r>
              <a:rPr lang="en-GB" dirty="0">
                <a:solidFill>
                  <a:schemeClr val="accent2"/>
                </a:solidFill>
                <a:effectLst/>
              </a:rPr>
              <a:t>quizzes</a:t>
            </a:r>
            <a:r>
              <a:rPr lang="en-GB" dirty="0">
                <a:effectLst/>
              </a:rPr>
              <a:t> to see how much you can remember!</a:t>
            </a:r>
          </a:p>
          <a:p>
            <a:pPr lvl="1"/>
            <a:endParaRPr lang="en-GB" dirty="0"/>
          </a:p>
        </p:txBody>
      </p:sp>
    </p:spTree>
    <p:extLst>
      <p:ext uri="{BB962C8B-B14F-4D97-AF65-F5344CB8AC3E}">
        <p14:creationId xmlns:p14="http://schemas.microsoft.com/office/powerpoint/2010/main" val="239981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2003-D964-4CB6-91EE-0BF084F73EF5}"/>
              </a:ext>
            </a:extLst>
          </p:cNvPr>
          <p:cNvSpPr>
            <a:spLocks noGrp="1"/>
          </p:cNvSpPr>
          <p:nvPr>
            <p:ph type="title"/>
          </p:nvPr>
        </p:nvSpPr>
        <p:spPr/>
        <p:txBody>
          <a:bodyPr/>
          <a:lstStyle/>
          <a:p>
            <a:r>
              <a:rPr lang="en-GB" b="1" dirty="0"/>
              <a:t>Session Aim</a:t>
            </a:r>
          </a:p>
        </p:txBody>
      </p:sp>
      <p:sp>
        <p:nvSpPr>
          <p:cNvPr id="3" name="Content Placeholder 2">
            <a:extLst>
              <a:ext uri="{FF2B5EF4-FFF2-40B4-BE49-F238E27FC236}">
                <a16:creationId xmlns:a16="http://schemas.microsoft.com/office/drawing/2014/main" id="{289A1D9D-B270-4760-A79A-E2A534B38100}"/>
              </a:ext>
            </a:extLst>
          </p:cNvPr>
          <p:cNvSpPr>
            <a:spLocks noGrp="1"/>
          </p:cNvSpPr>
          <p:nvPr>
            <p:ph idx="1"/>
          </p:nvPr>
        </p:nvSpPr>
        <p:spPr/>
        <p:txBody>
          <a:bodyPr/>
          <a:lstStyle/>
          <a:p>
            <a:pPr>
              <a:buClr>
                <a:schemeClr val="tx1"/>
              </a:buClr>
            </a:pPr>
            <a:r>
              <a:rPr lang="en-GB" b="1" dirty="0">
                <a:solidFill>
                  <a:schemeClr val="accent2"/>
                </a:solidFill>
              </a:rPr>
              <a:t>Anticipate</a:t>
            </a:r>
            <a:r>
              <a:rPr lang="en-GB" dirty="0"/>
              <a:t> the content of the module (and any gaps you may need to fill in yourself).</a:t>
            </a:r>
          </a:p>
          <a:p>
            <a:pPr>
              <a:buClr>
                <a:schemeClr val="tx1"/>
              </a:buClr>
            </a:pPr>
            <a:r>
              <a:rPr lang="en-GB" b="1" dirty="0">
                <a:solidFill>
                  <a:schemeClr val="accent2"/>
                </a:solidFill>
              </a:rPr>
              <a:t>Understand</a:t>
            </a:r>
            <a:r>
              <a:rPr lang="en-GB" dirty="0"/>
              <a:t> the module aim and learning objectives, and how it will support your work in other contexts.</a:t>
            </a:r>
          </a:p>
          <a:p>
            <a:pPr>
              <a:buClr>
                <a:schemeClr val="tx1"/>
              </a:buClr>
            </a:pPr>
            <a:r>
              <a:rPr lang="en-GB" b="1" dirty="0">
                <a:solidFill>
                  <a:schemeClr val="accent2"/>
                </a:solidFill>
              </a:rPr>
              <a:t>Plan</a:t>
            </a:r>
            <a:r>
              <a:rPr lang="en-GB" dirty="0"/>
              <a:t> your time management strategies for completing the assignments.</a:t>
            </a:r>
          </a:p>
        </p:txBody>
      </p:sp>
    </p:spTree>
    <p:extLst>
      <p:ext uri="{BB962C8B-B14F-4D97-AF65-F5344CB8AC3E}">
        <p14:creationId xmlns:p14="http://schemas.microsoft.com/office/powerpoint/2010/main" val="33357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3B70-EB13-4F75-B21D-763AB5B8255C}"/>
              </a:ext>
            </a:extLst>
          </p:cNvPr>
          <p:cNvSpPr>
            <a:spLocks noGrp="1"/>
          </p:cNvSpPr>
          <p:nvPr>
            <p:ph type="title"/>
          </p:nvPr>
        </p:nvSpPr>
        <p:spPr/>
        <p:txBody>
          <a:bodyPr/>
          <a:lstStyle/>
          <a:p>
            <a:r>
              <a:rPr lang="en-GB" b="1" dirty="0"/>
              <a:t>Module Aim</a:t>
            </a:r>
          </a:p>
        </p:txBody>
      </p:sp>
      <p:sp>
        <p:nvSpPr>
          <p:cNvPr id="3" name="Content Placeholder 2">
            <a:extLst>
              <a:ext uri="{FF2B5EF4-FFF2-40B4-BE49-F238E27FC236}">
                <a16:creationId xmlns:a16="http://schemas.microsoft.com/office/drawing/2014/main" id="{EB18733C-C844-4CB9-97A6-EE9F14566AAE}"/>
              </a:ext>
            </a:extLst>
          </p:cNvPr>
          <p:cNvSpPr>
            <a:spLocks noGrp="1"/>
          </p:cNvSpPr>
          <p:nvPr>
            <p:ph idx="1"/>
          </p:nvPr>
        </p:nvSpPr>
        <p:spPr/>
        <p:txBody>
          <a:bodyPr>
            <a:normAutofit/>
          </a:bodyPr>
          <a:lstStyle/>
          <a:p>
            <a:pPr marL="0" indent="0" algn="ctr">
              <a:buNone/>
            </a:pPr>
            <a:r>
              <a:rPr lang="en-GB" sz="3199" dirty="0"/>
              <a:t>To </a:t>
            </a:r>
            <a:r>
              <a:rPr lang="en-GB" sz="3199" b="1" dirty="0">
                <a:solidFill>
                  <a:schemeClr val="accent2"/>
                </a:solidFill>
              </a:rPr>
              <a:t>empower</a:t>
            </a:r>
            <a:r>
              <a:rPr lang="en-GB" sz="3199" dirty="0"/>
              <a:t> you to leverage mathematics and mathematical modelling in the </a:t>
            </a:r>
            <a:r>
              <a:rPr lang="en-GB" sz="3199" dirty="0">
                <a:solidFill>
                  <a:schemeClr val="accent2"/>
                </a:solidFill>
              </a:rPr>
              <a:t>design and implementation </a:t>
            </a:r>
            <a:r>
              <a:rPr lang="en-GB" sz="3199" dirty="0"/>
              <a:t>of real-time </a:t>
            </a:r>
            <a:r>
              <a:rPr lang="en-GB" sz="3199" dirty="0">
                <a:solidFill>
                  <a:schemeClr val="accent2"/>
                </a:solidFill>
              </a:rPr>
              <a:t>3D worlds </a:t>
            </a:r>
            <a:r>
              <a:rPr lang="en-GB" sz="3199" dirty="0"/>
              <a:t>and </a:t>
            </a:r>
            <a:r>
              <a:rPr lang="en-GB" sz="3199" dirty="0">
                <a:solidFill>
                  <a:schemeClr val="accent2"/>
                </a:solidFill>
              </a:rPr>
              <a:t>simulations.</a:t>
            </a:r>
          </a:p>
        </p:txBody>
      </p:sp>
    </p:spTree>
    <p:extLst>
      <p:ext uri="{BB962C8B-B14F-4D97-AF65-F5344CB8AC3E}">
        <p14:creationId xmlns:p14="http://schemas.microsoft.com/office/powerpoint/2010/main" val="277153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F815-29DE-4527-9EF3-E411D6BEF556}"/>
              </a:ext>
            </a:extLst>
          </p:cNvPr>
          <p:cNvSpPr>
            <a:spLocks noGrp="1"/>
          </p:cNvSpPr>
          <p:nvPr>
            <p:ph type="title"/>
          </p:nvPr>
        </p:nvSpPr>
        <p:spPr/>
        <p:txBody>
          <a:bodyPr/>
          <a:lstStyle/>
          <a:p>
            <a:r>
              <a:rPr lang="en-GB" b="1" dirty="0"/>
              <a:t>Learning Outcome</a:t>
            </a:r>
          </a:p>
        </p:txBody>
      </p:sp>
      <p:graphicFrame>
        <p:nvGraphicFramePr>
          <p:cNvPr id="4" name="Table 3">
            <a:extLst>
              <a:ext uri="{FF2B5EF4-FFF2-40B4-BE49-F238E27FC236}">
                <a16:creationId xmlns:a16="http://schemas.microsoft.com/office/drawing/2014/main" id="{9546EB7D-C625-48E2-9C69-4A68CA6994F0}"/>
              </a:ext>
            </a:extLst>
          </p:cNvPr>
          <p:cNvGraphicFramePr>
            <a:graphicFrameLocks noGrp="1"/>
          </p:cNvGraphicFramePr>
          <p:nvPr>
            <p:extLst>
              <p:ext uri="{D42A27DB-BD31-4B8C-83A1-F6EECF244321}">
                <p14:modId xmlns:p14="http://schemas.microsoft.com/office/powerpoint/2010/main" val="459194157"/>
              </p:ext>
            </p:extLst>
          </p:nvPr>
        </p:nvGraphicFramePr>
        <p:xfrm>
          <a:off x="434041" y="2651963"/>
          <a:ext cx="11310096" cy="1554432"/>
        </p:xfrm>
        <a:graphic>
          <a:graphicData uri="http://schemas.openxmlformats.org/drawingml/2006/table">
            <a:tbl>
              <a:tblPr firstRow="1"/>
              <a:tblGrid>
                <a:gridCol w="610191">
                  <a:extLst>
                    <a:ext uri="{9D8B030D-6E8A-4147-A177-3AD203B41FA5}">
                      <a16:colId xmlns:a16="http://schemas.microsoft.com/office/drawing/2014/main" val="2551761729"/>
                    </a:ext>
                  </a:extLst>
                </a:gridCol>
                <a:gridCol w="1684485">
                  <a:extLst>
                    <a:ext uri="{9D8B030D-6E8A-4147-A177-3AD203B41FA5}">
                      <a16:colId xmlns:a16="http://schemas.microsoft.com/office/drawing/2014/main" val="3016281796"/>
                    </a:ext>
                  </a:extLst>
                </a:gridCol>
                <a:gridCol w="7322346">
                  <a:extLst>
                    <a:ext uri="{9D8B030D-6E8A-4147-A177-3AD203B41FA5}">
                      <a16:colId xmlns:a16="http://schemas.microsoft.com/office/drawing/2014/main" val="3015473212"/>
                    </a:ext>
                  </a:extLst>
                </a:gridCol>
                <a:gridCol w="1693074">
                  <a:extLst>
                    <a:ext uri="{9D8B030D-6E8A-4147-A177-3AD203B41FA5}">
                      <a16:colId xmlns:a16="http://schemas.microsoft.com/office/drawing/2014/main" val="2889550926"/>
                    </a:ext>
                  </a:extLst>
                </a:gridCol>
              </a:tblGrid>
              <a:tr h="914162">
                <a:tc>
                  <a:txBody>
                    <a:bodyPr/>
                    <a:lstStyle/>
                    <a:p>
                      <a:pPr algn="ctr" fontAlgn="ctr"/>
                      <a:r>
                        <a:rPr lang="en-GB" sz="1800" dirty="0">
                          <a:solidFill>
                            <a:srgbClr val="FFFFFF"/>
                          </a:solidFill>
                          <a:effectLst/>
                        </a:rPr>
                        <a:t>ID</a:t>
                      </a:r>
                    </a:p>
                  </a:txBody>
                  <a:tcPr marL="95225" marR="95225" marT="95225" marB="952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tc>
                  <a:txBody>
                    <a:bodyPr/>
                    <a:lstStyle/>
                    <a:p>
                      <a:pPr algn="l" fontAlgn="ctr"/>
                      <a:r>
                        <a:rPr lang="en-GB" sz="1800" dirty="0">
                          <a:solidFill>
                            <a:srgbClr val="FFFFFF"/>
                          </a:solidFill>
                          <a:effectLst/>
                        </a:rPr>
                        <a:t>NAME</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tc>
                  <a:txBody>
                    <a:bodyPr/>
                    <a:lstStyle/>
                    <a:p>
                      <a:pPr algn="l" fontAlgn="ctr"/>
                      <a:r>
                        <a:rPr lang="en-GB" sz="1800" dirty="0">
                          <a:solidFill>
                            <a:srgbClr val="FFFFFF"/>
                          </a:solidFill>
                          <a:effectLst/>
                        </a:rPr>
                        <a:t>DESCRIPTION</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tc>
                  <a:txBody>
                    <a:bodyPr/>
                    <a:lstStyle/>
                    <a:p>
                      <a:pPr algn="l" fontAlgn="ctr"/>
                      <a:r>
                        <a:rPr lang="en-GB" sz="1800" dirty="0">
                          <a:solidFill>
                            <a:srgbClr val="FFFFFF"/>
                          </a:solidFill>
                          <a:effectLst/>
                        </a:rPr>
                        <a:t>ASSESSMENT CRITERIA CATEGORY</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854505307"/>
                  </a:ext>
                </a:extLst>
              </a:tr>
              <a:tr h="639913">
                <a:tc>
                  <a:txBody>
                    <a:bodyPr/>
                    <a:lstStyle/>
                    <a:p>
                      <a:pPr algn="ctr" fontAlgn="ctr"/>
                      <a:r>
                        <a:rPr lang="en-GB" sz="1800" b="1" dirty="0">
                          <a:solidFill>
                            <a:schemeClr val="bg1"/>
                          </a:solidFill>
                          <a:effectLst/>
                        </a:rPr>
                        <a:t>3</a:t>
                      </a:r>
                      <a:endParaRPr lang="en-GB" sz="1800" dirty="0">
                        <a:solidFill>
                          <a:schemeClr val="bg1"/>
                        </a:solidFill>
                        <a:effectLst/>
                      </a:endParaRPr>
                    </a:p>
                  </a:txBody>
                  <a:tcPr marL="91416"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sz="1800" dirty="0">
                          <a:solidFill>
                            <a:schemeClr val="bg1"/>
                          </a:solidFill>
                          <a:effectLst/>
                        </a:rPr>
                        <a:t>Solve</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sz="1800" dirty="0">
                          <a:solidFill>
                            <a:schemeClr val="bg1"/>
                          </a:solidFill>
                          <a:effectLst/>
                        </a:rPr>
                        <a:t>Apply knowledge of algorithms, data structures, and mathematics to solve well-defined problems.</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sz="1800" dirty="0">
                          <a:solidFill>
                            <a:schemeClr val="bg1"/>
                          </a:solidFill>
                          <a:effectLst/>
                        </a:rPr>
                        <a:t>PROCESS</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388670714"/>
                  </a:ext>
                </a:extLst>
              </a:tr>
            </a:tbl>
          </a:graphicData>
        </a:graphic>
      </p:graphicFrame>
    </p:spTree>
    <p:extLst>
      <p:ext uri="{BB962C8B-B14F-4D97-AF65-F5344CB8AC3E}">
        <p14:creationId xmlns:p14="http://schemas.microsoft.com/office/powerpoint/2010/main" val="171474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C6A0-138E-4B7A-AFDB-D0AFE9D2B6B5}"/>
              </a:ext>
            </a:extLst>
          </p:cNvPr>
          <p:cNvSpPr>
            <a:spLocks noGrp="1"/>
          </p:cNvSpPr>
          <p:nvPr>
            <p:ph type="title"/>
          </p:nvPr>
        </p:nvSpPr>
        <p:spPr/>
        <p:txBody>
          <a:bodyPr/>
          <a:lstStyle/>
          <a:p>
            <a:r>
              <a:rPr lang="en-GB" b="1" dirty="0"/>
              <a:t>Module Summary</a:t>
            </a:r>
          </a:p>
        </p:txBody>
      </p:sp>
      <p:sp>
        <p:nvSpPr>
          <p:cNvPr id="3" name="Content Placeholder 2">
            <a:extLst>
              <a:ext uri="{FF2B5EF4-FFF2-40B4-BE49-F238E27FC236}">
                <a16:creationId xmlns:a16="http://schemas.microsoft.com/office/drawing/2014/main" id="{C2156B6A-9ABC-4A18-A219-E3A5B93AFE4E}"/>
              </a:ext>
            </a:extLst>
          </p:cNvPr>
          <p:cNvSpPr>
            <a:spLocks noGrp="1"/>
          </p:cNvSpPr>
          <p:nvPr>
            <p:ph idx="1"/>
          </p:nvPr>
        </p:nvSpPr>
        <p:spPr/>
        <p:txBody>
          <a:bodyPr/>
          <a:lstStyle/>
          <a:p>
            <a:pPr marL="36889" indent="0">
              <a:buNone/>
            </a:pPr>
            <a:r>
              <a:rPr lang="en-GB" dirty="0"/>
              <a:t>On this module, you learn the </a:t>
            </a:r>
            <a:r>
              <a:rPr lang="en-GB" dirty="0">
                <a:solidFill>
                  <a:schemeClr val="accent2"/>
                </a:solidFill>
              </a:rPr>
              <a:t>fundamental mathematics </a:t>
            </a:r>
            <a:r>
              <a:rPr lang="en-GB" dirty="0"/>
              <a:t>involved in the design, development and maintenance of real-time 3D worlds and simulations. In doing so, you will </a:t>
            </a:r>
            <a:r>
              <a:rPr lang="en-GB" dirty="0">
                <a:solidFill>
                  <a:schemeClr val="accent2"/>
                </a:solidFill>
              </a:rPr>
              <a:t>leverage mathematics practically </a:t>
            </a:r>
            <a:r>
              <a:rPr lang="en-GB" dirty="0"/>
              <a:t>to generate and manipulate worlds and simulations relevant to a range of creative computing contexts. Indicatively, content spans topics such as </a:t>
            </a:r>
            <a:r>
              <a:rPr lang="en-GB" dirty="0">
                <a:solidFill>
                  <a:schemeClr val="accent2"/>
                </a:solidFill>
              </a:rPr>
              <a:t>linear algebra </a:t>
            </a:r>
            <a:r>
              <a:rPr lang="en-GB" dirty="0"/>
              <a:t>(vectors, matrices and quaternions), </a:t>
            </a:r>
            <a:r>
              <a:rPr lang="en-GB" dirty="0">
                <a:solidFill>
                  <a:schemeClr val="accent2"/>
                </a:solidFill>
              </a:rPr>
              <a:t>geometry</a:t>
            </a:r>
            <a:r>
              <a:rPr lang="en-GB" dirty="0"/>
              <a:t>, </a:t>
            </a:r>
            <a:r>
              <a:rPr lang="en-GB" dirty="0">
                <a:solidFill>
                  <a:schemeClr val="accent2"/>
                </a:solidFill>
              </a:rPr>
              <a:t>trigonometry</a:t>
            </a:r>
            <a:r>
              <a:rPr lang="en-GB" dirty="0"/>
              <a:t>, </a:t>
            </a:r>
            <a:r>
              <a:rPr lang="en-GB" dirty="0">
                <a:solidFill>
                  <a:schemeClr val="accent2"/>
                </a:solidFill>
              </a:rPr>
              <a:t>3D transformations</a:t>
            </a:r>
            <a:r>
              <a:rPr lang="en-GB" dirty="0"/>
              <a:t>, collision detection, </a:t>
            </a:r>
            <a:r>
              <a:rPr lang="en-GB" dirty="0">
                <a:solidFill>
                  <a:schemeClr val="accent2"/>
                </a:solidFill>
              </a:rPr>
              <a:t>Newtonian mechanics</a:t>
            </a:r>
            <a:r>
              <a:rPr lang="en-GB" dirty="0"/>
              <a:t>, numerical control, </a:t>
            </a:r>
            <a:r>
              <a:rPr lang="en-GB" dirty="0">
                <a:solidFill>
                  <a:schemeClr val="accent2"/>
                </a:solidFill>
              </a:rPr>
              <a:t>calculus</a:t>
            </a:r>
            <a:r>
              <a:rPr lang="en-GB" dirty="0"/>
              <a:t>, and efficiency and optimisation of numerical methods.</a:t>
            </a:r>
          </a:p>
        </p:txBody>
      </p:sp>
    </p:spTree>
    <p:extLst>
      <p:ext uri="{BB962C8B-B14F-4D97-AF65-F5344CB8AC3E}">
        <p14:creationId xmlns:p14="http://schemas.microsoft.com/office/powerpoint/2010/main" val="331013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3D59-8AB9-4377-9AAD-835251C929D4}"/>
              </a:ext>
            </a:extLst>
          </p:cNvPr>
          <p:cNvSpPr>
            <a:spLocks noGrp="1"/>
          </p:cNvSpPr>
          <p:nvPr>
            <p:ph type="title"/>
          </p:nvPr>
        </p:nvSpPr>
        <p:spPr/>
        <p:txBody>
          <a:bodyPr/>
          <a:lstStyle/>
          <a:p>
            <a:r>
              <a:rPr lang="en-GB" b="1" dirty="0"/>
              <a:t>Weekly Overview</a:t>
            </a:r>
          </a:p>
        </p:txBody>
      </p:sp>
      <p:graphicFrame>
        <p:nvGraphicFramePr>
          <p:cNvPr id="10" name="Table 10">
            <a:extLst>
              <a:ext uri="{FF2B5EF4-FFF2-40B4-BE49-F238E27FC236}">
                <a16:creationId xmlns:a16="http://schemas.microsoft.com/office/drawing/2014/main" id="{2BC4DA7C-3224-459D-BF23-60CCD019EC3E}"/>
              </a:ext>
            </a:extLst>
          </p:cNvPr>
          <p:cNvGraphicFramePr>
            <a:graphicFrameLocks noGrp="1"/>
          </p:cNvGraphicFramePr>
          <p:nvPr>
            <p:ph idx="1"/>
          </p:nvPr>
        </p:nvGraphicFramePr>
        <p:xfrm>
          <a:off x="913557" y="1704511"/>
          <a:ext cx="9027205" cy="2448142"/>
        </p:xfrm>
        <a:graphic>
          <a:graphicData uri="http://schemas.openxmlformats.org/drawingml/2006/table">
            <a:tbl>
              <a:tblPr firstRow="1" bandRow="1">
                <a:tableStyleId>{21E4AEA4-8DFA-4A89-87EB-49C32662AFE0}</a:tableStyleId>
              </a:tblPr>
              <a:tblGrid>
                <a:gridCol w="1805441">
                  <a:extLst>
                    <a:ext uri="{9D8B030D-6E8A-4147-A177-3AD203B41FA5}">
                      <a16:colId xmlns:a16="http://schemas.microsoft.com/office/drawing/2014/main" val="4192146080"/>
                    </a:ext>
                  </a:extLst>
                </a:gridCol>
                <a:gridCol w="1805441">
                  <a:extLst>
                    <a:ext uri="{9D8B030D-6E8A-4147-A177-3AD203B41FA5}">
                      <a16:colId xmlns:a16="http://schemas.microsoft.com/office/drawing/2014/main" val="2035707617"/>
                    </a:ext>
                  </a:extLst>
                </a:gridCol>
                <a:gridCol w="1805441">
                  <a:extLst>
                    <a:ext uri="{9D8B030D-6E8A-4147-A177-3AD203B41FA5}">
                      <a16:colId xmlns:a16="http://schemas.microsoft.com/office/drawing/2014/main" val="2461948806"/>
                    </a:ext>
                  </a:extLst>
                </a:gridCol>
                <a:gridCol w="1805441">
                  <a:extLst>
                    <a:ext uri="{9D8B030D-6E8A-4147-A177-3AD203B41FA5}">
                      <a16:colId xmlns:a16="http://schemas.microsoft.com/office/drawing/2014/main" val="3847706460"/>
                    </a:ext>
                  </a:extLst>
                </a:gridCol>
                <a:gridCol w="1805441">
                  <a:extLst>
                    <a:ext uri="{9D8B030D-6E8A-4147-A177-3AD203B41FA5}">
                      <a16:colId xmlns:a16="http://schemas.microsoft.com/office/drawing/2014/main" val="913720009"/>
                    </a:ext>
                  </a:extLst>
                </a:gridCol>
              </a:tblGrid>
              <a:tr h="375526">
                <a:tc>
                  <a:txBody>
                    <a:bodyPr/>
                    <a:lstStyle/>
                    <a:p>
                      <a:pPr algn="ctr"/>
                      <a:r>
                        <a:rPr lang="en-GB" sz="1800" dirty="0">
                          <a:solidFill>
                            <a:schemeClr val="tx2">
                              <a:lumMod val="25000"/>
                            </a:schemeClr>
                          </a:solidFill>
                        </a:rPr>
                        <a:t>Week 1</a:t>
                      </a:r>
                    </a:p>
                  </a:txBody>
                  <a:tcPr marL="91416" marR="91416" marT="45708" marB="45708"/>
                </a:tc>
                <a:tc>
                  <a:txBody>
                    <a:bodyPr/>
                    <a:lstStyle/>
                    <a:p>
                      <a:pPr algn="ctr"/>
                      <a:r>
                        <a:rPr lang="en-GB" sz="1800" dirty="0">
                          <a:solidFill>
                            <a:schemeClr val="tx2">
                              <a:lumMod val="25000"/>
                            </a:schemeClr>
                          </a:solidFill>
                        </a:rPr>
                        <a:t>Week 2</a:t>
                      </a:r>
                    </a:p>
                  </a:txBody>
                  <a:tcPr marL="91416" marR="91416" marT="45708" marB="45708"/>
                </a:tc>
                <a:tc>
                  <a:txBody>
                    <a:bodyPr/>
                    <a:lstStyle/>
                    <a:p>
                      <a:pPr algn="ctr"/>
                      <a:r>
                        <a:rPr lang="en-GB" sz="1800" dirty="0">
                          <a:solidFill>
                            <a:schemeClr val="tx2">
                              <a:lumMod val="25000"/>
                            </a:schemeClr>
                          </a:solidFill>
                        </a:rPr>
                        <a:t>Week 3</a:t>
                      </a:r>
                    </a:p>
                  </a:txBody>
                  <a:tcPr marL="91416" marR="91416" marT="45708" marB="45708"/>
                </a:tc>
                <a:tc>
                  <a:txBody>
                    <a:bodyPr/>
                    <a:lstStyle/>
                    <a:p>
                      <a:pPr algn="ctr"/>
                      <a:r>
                        <a:rPr lang="en-GB" sz="1800" dirty="0">
                          <a:solidFill>
                            <a:schemeClr val="tx2">
                              <a:lumMod val="25000"/>
                            </a:schemeClr>
                          </a:solidFill>
                        </a:rPr>
                        <a:t>Week 4</a:t>
                      </a:r>
                    </a:p>
                  </a:txBody>
                  <a:tcPr marL="91416" marR="91416" marT="45708" marB="45708"/>
                </a:tc>
                <a:tc>
                  <a:txBody>
                    <a:bodyPr/>
                    <a:lstStyle/>
                    <a:p>
                      <a:pPr algn="ctr"/>
                      <a:r>
                        <a:rPr lang="en-GB" sz="1800" dirty="0">
                          <a:solidFill>
                            <a:schemeClr val="tx2">
                              <a:lumMod val="25000"/>
                            </a:schemeClr>
                          </a:solidFill>
                        </a:rPr>
                        <a:t>Week 5</a:t>
                      </a:r>
                    </a:p>
                  </a:txBody>
                  <a:tcPr marL="91416" marR="91416" marT="45708" marB="45708"/>
                </a:tc>
                <a:extLst>
                  <a:ext uri="{0D108BD9-81ED-4DB2-BD59-A6C34878D82A}">
                    <a16:rowId xmlns:a16="http://schemas.microsoft.com/office/drawing/2014/main" val="2111760749"/>
                  </a:ext>
                </a:extLst>
              </a:tr>
              <a:tr h="1858796">
                <a:tc>
                  <a:txBody>
                    <a:bodyPr/>
                    <a:lstStyle/>
                    <a:p>
                      <a:r>
                        <a:rPr lang="en-GB" sz="1800" b="1" dirty="0"/>
                        <a:t>Revision</a:t>
                      </a:r>
                    </a:p>
                    <a:p>
                      <a:pPr marL="285750" indent="-285750">
                        <a:buFont typeface="Arial" panose="020B0604020202020204" pitchFamily="34" charset="0"/>
                        <a:buChar char="•"/>
                      </a:pPr>
                      <a:r>
                        <a:rPr lang="en-GB" sz="1400" dirty="0"/>
                        <a:t>Numbers and spaces</a:t>
                      </a:r>
                    </a:p>
                  </a:txBody>
                  <a:tcPr marL="91416" marR="91416" marT="45708" marB="45708"/>
                </a:tc>
                <a:tc>
                  <a:txBody>
                    <a:bodyPr/>
                    <a:lstStyle/>
                    <a:p>
                      <a:r>
                        <a:rPr lang="en-GB" sz="1800" b="1" dirty="0"/>
                        <a:t>Geometry I</a:t>
                      </a:r>
                    </a:p>
                    <a:p>
                      <a:pPr marL="285750" indent="-285750">
                        <a:buFont typeface="Arial" panose="020B0604020202020204" pitchFamily="34" charset="0"/>
                        <a:buChar char="•"/>
                      </a:pPr>
                      <a:r>
                        <a:rPr lang="en-GB" sz="1400" dirty="0"/>
                        <a:t>Points, lines and triangles</a:t>
                      </a:r>
                    </a:p>
                    <a:p>
                      <a:pPr marL="285750" indent="-285750">
                        <a:buFont typeface="Arial" panose="020B0604020202020204" pitchFamily="34" charset="0"/>
                        <a:buChar char="•"/>
                      </a:pPr>
                      <a:r>
                        <a:rPr lang="en-GB" sz="1400" dirty="0"/>
                        <a:t>Vectors</a:t>
                      </a:r>
                    </a:p>
                    <a:p>
                      <a:pPr marL="285750" indent="-285750">
                        <a:buFont typeface="Arial" panose="020B0604020202020204" pitchFamily="34" charset="0"/>
                        <a:buChar char="•"/>
                      </a:pPr>
                      <a:r>
                        <a:rPr lang="en-GB" sz="1400" dirty="0"/>
                        <a:t>Functions and parameters</a:t>
                      </a:r>
                    </a:p>
                    <a:p>
                      <a:pPr marL="285750" indent="-285750">
                        <a:buFont typeface="Arial" panose="020B0604020202020204" pitchFamily="34" charset="0"/>
                        <a:buChar char="•"/>
                      </a:pPr>
                      <a:r>
                        <a:rPr lang="en-GB" sz="1400" dirty="0"/>
                        <a:t>Curves</a:t>
                      </a:r>
                    </a:p>
                  </a:txBody>
                  <a:tcPr marL="91416" marR="91416" marT="45708" marB="45708"/>
                </a:tc>
                <a:tc>
                  <a:txBody>
                    <a:bodyPr/>
                    <a:lstStyle/>
                    <a:p>
                      <a:r>
                        <a:rPr lang="en-GB" sz="1800" b="1" dirty="0"/>
                        <a:t>Geometry II</a:t>
                      </a:r>
                      <a:endParaRPr lang="en-GB" sz="1800" b="0" dirty="0"/>
                    </a:p>
                    <a:p>
                      <a:pPr marL="285750" indent="-285750">
                        <a:buFont typeface="Arial" panose="020B0604020202020204" pitchFamily="34" charset="0"/>
                        <a:buChar char="•"/>
                      </a:pPr>
                      <a:r>
                        <a:rPr lang="en-GB" sz="1400" b="0" dirty="0"/>
                        <a:t>Dot product</a:t>
                      </a:r>
                    </a:p>
                    <a:p>
                      <a:pPr marL="285750" indent="-285750">
                        <a:buFont typeface="Arial" panose="020B0604020202020204" pitchFamily="34" charset="0"/>
                        <a:buChar char="•"/>
                      </a:pPr>
                      <a:r>
                        <a:rPr lang="en-GB" sz="1400" b="0" dirty="0"/>
                        <a:t>Matrices</a:t>
                      </a:r>
                    </a:p>
                    <a:p>
                      <a:pPr marL="285750" indent="-285750">
                        <a:buFont typeface="Arial" panose="020B0604020202020204" pitchFamily="34" charset="0"/>
                        <a:buChar char="•"/>
                      </a:pPr>
                      <a:r>
                        <a:rPr lang="en-GB" sz="1400" b="0" dirty="0"/>
                        <a:t>Types of transform</a:t>
                      </a:r>
                    </a:p>
                    <a:p>
                      <a:pPr marL="285750" indent="-285750">
                        <a:buFont typeface="Arial" panose="020B0604020202020204" pitchFamily="34" charset="0"/>
                        <a:buChar char="•"/>
                      </a:pPr>
                      <a:r>
                        <a:rPr lang="en-GB" sz="1400" b="0" dirty="0"/>
                        <a:t>Combining transformations</a:t>
                      </a:r>
                      <a:endParaRPr lang="en-GB" sz="1400" b="1" dirty="0"/>
                    </a:p>
                  </a:txBody>
                  <a:tcPr marL="91416" marR="91416" marT="45708" marB="45708"/>
                </a:tc>
                <a:tc>
                  <a:txBody>
                    <a:bodyPr/>
                    <a:lstStyle/>
                    <a:p>
                      <a:r>
                        <a:rPr lang="en-GB" sz="1800" b="1" dirty="0"/>
                        <a:t>Mechanics I</a:t>
                      </a:r>
                    </a:p>
                    <a:p>
                      <a:pPr marL="285750" indent="-285750">
                        <a:buFont typeface="Arial" panose="020B0604020202020204" pitchFamily="34" charset="0"/>
                        <a:buChar char="•"/>
                      </a:pPr>
                      <a:r>
                        <a:rPr lang="en-GB" sz="1400" b="0" dirty="0"/>
                        <a:t>Calculus</a:t>
                      </a:r>
                    </a:p>
                    <a:p>
                      <a:pPr marL="285750" indent="-285750">
                        <a:buFont typeface="Arial" panose="020B0604020202020204" pitchFamily="34" charset="0"/>
                        <a:buChar char="•"/>
                      </a:pPr>
                      <a:r>
                        <a:rPr lang="en-GB" sz="1400" b="0" dirty="0"/>
                        <a:t>Basic mechanics/</a:t>
                      </a:r>
                      <a:br>
                        <a:rPr lang="en-GB" sz="1400" b="0" dirty="0"/>
                      </a:br>
                      <a:r>
                        <a:rPr lang="en-GB" sz="1400" b="0" dirty="0"/>
                        <a:t>Newton’s laws</a:t>
                      </a:r>
                    </a:p>
                    <a:p>
                      <a:pPr marL="285750" indent="-285750">
                        <a:buFont typeface="Arial" panose="020B0604020202020204" pitchFamily="34" charset="0"/>
                        <a:buChar char="•"/>
                      </a:pPr>
                      <a:r>
                        <a:rPr lang="en-GB" sz="1400" b="0" dirty="0"/>
                        <a:t>Equations of motion</a:t>
                      </a:r>
                    </a:p>
                    <a:p>
                      <a:pPr marL="285750" indent="-285750">
                        <a:buFont typeface="Arial" panose="020B0604020202020204" pitchFamily="34" charset="0"/>
                        <a:buChar char="•"/>
                      </a:pPr>
                      <a:r>
                        <a:rPr lang="en-GB" sz="1400" b="0" dirty="0"/>
                        <a:t>Projectiles</a:t>
                      </a:r>
                    </a:p>
                  </a:txBody>
                  <a:tcPr marL="91416" marR="91416" marT="45708" marB="45708"/>
                </a:tc>
                <a:tc>
                  <a:txBody>
                    <a:bodyPr/>
                    <a:lstStyle/>
                    <a:p>
                      <a:r>
                        <a:rPr lang="en-GB" sz="1800" b="1" dirty="0"/>
                        <a:t>Mechanics II</a:t>
                      </a:r>
                      <a:endParaRPr lang="en-GB" sz="1800" b="0" dirty="0"/>
                    </a:p>
                    <a:p>
                      <a:pPr marL="285750" indent="-285750">
                        <a:buFont typeface="Arial" panose="020B0604020202020204" pitchFamily="34" charset="0"/>
                        <a:buChar char="•"/>
                      </a:pPr>
                      <a:r>
                        <a:rPr lang="en-GB" sz="1400" b="0" dirty="0"/>
                        <a:t>Detecting collisions</a:t>
                      </a:r>
                    </a:p>
                    <a:p>
                      <a:pPr marL="285750" indent="-285750">
                        <a:buFont typeface="Arial" panose="020B0604020202020204" pitchFamily="34" charset="0"/>
                        <a:buChar char="•"/>
                      </a:pPr>
                      <a:r>
                        <a:rPr lang="en-GB" sz="1400" b="0" dirty="0"/>
                        <a:t>Calculating distances</a:t>
                      </a:r>
                    </a:p>
                    <a:p>
                      <a:pPr marL="285750" indent="-285750">
                        <a:buFont typeface="Arial" panose="020B0604020202020204" pitchFamily="34" charset="0"/>
                        <a:buChar char="•"/>
                      </a:pPr>
                      <a:r>
                        <a:rPr lang="en-GB" sz="1400" b="0" dirty="0"/>
                        <a:t>Collision response</a:t>
                      </a:r>
                    </a:p>
                    <a:p>
                      <a:pPr marL="285750" indent="-285750">
                        <a:buFont typeface="Arial" panose="020B0604020202020204" pitchFamily="34" charset="0"/>
                        <a:buChar char="•"/>
                      </a:pPr>
                      <a:r>
                        <a:rPr lang="en-GB" sz="1400" b="0" dirty="0"/>
                        <a:t>Simplifying collisions</a:t>
                      </a:r>
                      <a:endParaRPr lang="en-GB" sz="1400" b="1" dirty="0"/>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2" name="Table 12">
            <a:extLst>
              <a:ext uri="{FF2B5EF4-FFF2-40B4-BE49-F238E27FC236}">
                <a16:creationId xmlns:a16="http://schemas.microsoft.com/office/drawing/2014/main" id="{051FACE1-F78B-4509-B77A-DA6E1E67EA93}"/>
              </a:ext>
            </a:extLst>
          </p:cNvPr>
          <p:cNvGraphicFramePr>
            <a:graphicFrameLocks noGrp="1"/>
          </p:cNvGraphicFramePr>
          <p:nvPr>
            <p:extLst>
              <p:ext uri="{D42A27DB-BD31-4B8C-83A1-F6EECF244321}">
                <p14:modId xmlns:p14="http://schemas.microsoft.com/office/powerpoint/2010/main" val="193707341"/>
              </p:ext>
            </p:extLst>
          </p:nvPr>
        </p:nvGraphicFramePr>
        <p:xfrm>
          <a:off x="9940760" y="1704511"/>
          <a:ext cx="1813487" cy="2447626"/>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79814">
                <a:tc>
                  <a:txBody>
                    <a:bodyPr/>
                    <a:lstStyle/>
                    <a:p>
                      <a:pPr algn="ctr"/>
                      <a:r>
                        <a:rPr lang="en-GB" sz="1800" dirty="0">
                          <a:solidFill>
                            <a:schemeClr val="bg1">
                              <a:lumMod val="85000"/>
                              <a:lumOff val="15000"/>
                            </a:schemeClr>
                          </a:solidFill>
                        </a:rPr>
                        <a:t>Week 6</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2067812">
                <a:tc>
                  <a:txBody>
                    <a:bodyPr/>
                    <a:lstStyle/>
                    <a:p>
                      <a:pPr algn="ctr"/>
                      <a:r>
                        <a:rPr lang="en-GB" sz="1800" i="1" dirty="0">
                          <a:solidFill>
                            <a:schemeClr val="bg1">
                              <a:lumMod val="65000"/>
                              <a:lumOff val="35000"/>
                            </a:schemeClr>
                          </a:solidFill>
                        </a:rPr>
                        <a:t>Studio practice/</a:t>
                      </a:r>
                      <a:br>
                        <a:rPr lang="en-GB" sz="1800" i="1" dirty="0">
                          <a:solidFill>
                            <a:schemeClr val="bg1">
                              <a:lumMod val="65000"/>
                              <a:lumOff val="35000"/>
                            </a:schemeClr>
                          </a:solidFill>
                        </a:rPr>
                      </a:br>
                      <a:r>
                        <a:rPr lang="en-GB" sz="1800" i="1" dirty="0">
                          <a:solidFill>
                            <a:schemeClr val="bg1">
                              <a:lumMod val="65000"/>
                              <a:lumOff val="35000"/>
                            </a:schemeClr>
                          </a:solidFill>
                        </a:rPr>
                        <a:t>mid-term review</a:t>
                      </a:r>
                    </a:p>
                  </a:txBody>
                  <a:tcPr marL="91416" marR="91416" marT="45708" marB="45708" anchor="ctr"/>
                </a:tc>
                <a:extLst>
                  <a:ext uri="{0D108BD9-81ED-4DB2-BD59-A6C34878D82A}">
                    <a16:rowId xmlns:a16="http://schemas.microsoft.com/office/drawing/2014/main" val="2215111907"/>
                  </a:ext>
                </a:extLst>
              </a:tr>
            </a:tbl>
          </a:graphicData>
        </a:graphic>
      </p:graphicFrame>
      <p:graphicFrame>
        <p:nvGraphicFramePr>
          <p:cNvPr id="14" name="Table 10">
            <a:extLst>
              <a:ext uri="{FF2B5EF4-FFF2-40B4-BE49-F238E27FC236}">
                <a16:creationId xmlns:a16="http://schemas.microsoft.com/office/drawing/2014/main" id="{13826E06-58A3-4153-A8C4-58AF63582A30}"/>
              </a:ext>
            </a:extLst>
          </p:cNvPr>
          <p:cNvGraphicFramePr>
            <a:graphicFrameLocks/>
          </p:cNvGraphicFramePr>
          <p:nvPr/>
        </p:nvGraphicFramePr>
        <p:xfrm>
          <a:off x="913557" y="4152138"/>
          <a:ext cx="7213716" cy="2448142"/>
        </p:xfrm>
        <a:graphic>
          <a:graphicData uri="http://schemas.openxmlformats.org/drawingml/2006/table">
            <a:tbl>
              <a:tblPr firstRow="1" bandRow="1">
                <a:tableStyleId>{21E4AEA4-8DFA-4A89-87EB-49C32662AFE0}</a:tableStyleId>
              </a:tblPr>
              <a:tblGrid>
                <a:gridCol w="1803429">
                  <a:extLst>
                    <a:ext uri="{9D8B030D-6E8A-4147-A177-3AD203B41FA5}">
                      <a16:colId xmlns:a16="http://schemas.microsoft.com/office/drawing/2014/main" val="4192146080"/>
                    </a:ext>
                  </a:extLst>
                </a:gridCol>
                <a:gridCol w="1803429">
                  <a:extLst>
                    <a:ext uri="{9D8B030D-6E8A-4147-A177-3AD203B41FA5}">
                      <a16:colId xmlns:a16="http://schemas.microsoft.com/office/drawing/2014/main" val="2035707617"/>
                    </a:ext>
                  </a:extLst>
                </a:gridCol>
                <a:gridCol w="1803429">
                  <a:extLst>
                    <a:ext uri="{9D8B030D-6E8A-4147-A177-3AD203B41FA5}">
                      <a16:colId xmlns:a16="http://schemas.microsoft.com/office/drawing/2014/main" val="2461948806"/>
                    </a:ext>
                  </a:extLst>
                </a:gridCol>
                <a:gridCol w="1803429">
                  <a:extLst>
                    <a:ext uri="{9D8B030D-6E8A-4147-A177-3AD203B41FA5}">
                      <a16:colId xmlns:a16="http://schemas.microsoft.com/office/drawing/2014/main" val="3847706460"/>
                    </a:ext>
                  </a:extLst>
                </a:gridCol>
              </a:tblGrid>
              <a:tr h="375526">
                <a:tc>
                  <a:txBody>
                    <a:bodyPr/>
                    <a:lstStyle/>
                    <a:p>
                      <a:pPr algn="ctr"/>
                      <a:r>
                        <a:rPr lang="en-GB" sz="1800" dirty="0">
                          <a:solidFill>
                            <a:schemeClr val="tx2">
                              <a:lumMod val="25000"/>
                            </a:schemeClr>
                          </a:solidFill>
                        </a:rPr>
                        <a:t>Week 7</a:t>
                      </a:r>
                    </a:p>
                  </a:txBody>
                  <a:tcPr marL="91416" marR="91416" marT="45708" marB="45708"/>
                </a:tc>
                <a:tc>
                  <a:txBody>
                    <a:bodyPr/>
                    <a:lstStyle/>
                    <a:p>
                      <a:pPr algn="ctr"/>
                      <a:r>
                        <a:rPr lang="en-GB" sz="1800" dirty="0">
                          <a:solidFill>
                            <a:schemeClr val="tx2">
                              <a:lumMod val="25000"/>
                            </a:schemeClr>
                          </a:solidFill>
                        </a:rPr>
                        <a:t>Week 8</a:t>
                      </a:r>
                    </a:p>
                  </a:txBody>
                  <a:tcPr marL="91416" marR="91416" marT="45708" marB="45708"/>
                </a:tc>
                <a:tc>
                  <a:txBody>
                    <a:bodyPr/>
                    <a:lstStyle/>
                    <a:p>
                      <a:pPr algn="ctr"/>
                      <a:r>
                        <a:rPr lang="en-GB" sz="1800" dirty="0">
                          <a:solidFill>
                            <a:schemeClr val="tx2">
                              <a:lumMod val="25000"/>
                            </a:schemeClr>
                          </a:solidFill>
                        </a:rPr>
                        <a:t>Week 9</a:t>
                      </a:r>
                    </a:p>
                  </a:txBody>
                  <a:tcPr marL="91416" marR="91416" marT="45708" marB="45708"/>
                </a:tc>
                <a:tc>
                  <a:txBody>
                    <a:bodyPr/>
                    <a:lstStyle/>
                    <a:p>
                      <a:pPr algn="ctr"/>
                      <a:r>
                        <a:rPr lang="en-GB" sz="1800" dirty="0">
                          <a:solidFill>
                            <a:schemeClr val="tx2">
                              <a:lumMod val="25000"/>
                            </a:schemeClr>
                          </a:solidFill>
                        </a:rPr>
                        <a:t>Week 10</a:t>
                      </a:r>
                    </a:p>
                  </a:txBody>
                  <a:tcPr marL="91416" marR="91416" marT="45708" marB="45708"/>
                </a:tc>
                <a:extLst>
                  <a:ext uri="{0D108BD9-81ED-4DB2-BD59-A6C34878D82A}">
                    <a16:rowId xmlns:a16="http://schemas.microsoft.com/office/drawing/2014/main" val="2111760749"/>
                  </a:ext>
                </a:extLst>
              </a:tr>
              <a:tr h="1858796">
                <a:tc>
                  <a:txBody>
                    <a:bodyPr/>
                    <a:lstStyle/>
                    <a:p>
                      <a:r>
                        <a:rPr lang="en-GB" sz="1800" b="1" dirty="0"/>
                        <a:t>3D Geometry I</a:t>
                      </a:r>
                    </a:p>
                    <a:p>
                      <a:pPr marL="285750" indent="-285750">
                        <a:buFont typeface="Arial" panose="020B0604020202020204" pitchFamily="34" charset="0"/>
                        <a:buChar char="•"/>
                      </a:pPr>
                      <a:r>
                        <a:rPr lang="en-GB" sz="1400" dirty="0"/>
                        <a:t>Vectors in 3D</a:t>
                      </a:r>
                    </a:p>
                    <a:p>
                      <a:pPr marL="285750" indent="-285750">
                        <a:buFont typeface="Arial" panose="020B0604020202020204" pitchFamily="34" charset="0"/>
                        <a:buChar char="•"/>
                      </a:pPr>
                      <a:r>
                        <a:rPr lang="en-GB" sz="1400" dirty="0"/>
                        <a:t>Lines and planes</a:t>
                      </a:r>
                    </a:p>
                    <a:p>
                      <a:pPr marL="285750" indent="-285750">
                        <a:buFont typeface="Arial" panose="020B0604020202020204" pitchFamily="34" charset="0"/>
                        <a:buChar char="•"/>
                      </a:pPr>
                      <a:r>
                        <a:rPr lang="en-GB" sz="1400" dirty="0"/>
                        <a:t>Simple camera model</a:t>
                      </a:r>
                    </a:p>
                    <a:p>
                      <a:pPr marL="285750" indent="-285750">
                        <a:buFont typeface="Arial" panose="020B0604020202020204" pitchFamily="34" charset="0"/>
                        <a:buChar char="•"/>
                      </a:pPr>
                      <a:r>
                        <a:rPr lang="en-GB" sz="1400" dirty="0"/>
                        <a:t>Coordinate spaces</a:t>
                      </a:r>
                    </a:p>
                  </a:txBody>
                  <a:tcPr marL="91416" marR="91416" marT="45708" marB="45708"/>
                </a:tc>
                <a:tc>
                  <a:txBody>
                    <a:bodyPr/>
                    <a:lstStyle/>
                    <a:p>
                      <a:r>
                        <a:rPr lang="en-GB" sz="1800" b="1" dirty="0"/>
                        <a:t>3D Geometry II</a:t>
                      </a:r>
                    </a:p>
                    <a:p>
                      <a:pPr marL="285750" indent="-285750">
                        <a:buFont typeface="Arial" panose="020B0604020202020204" pitchFamily="34" charset="0"/>
                        <a:buChar char="•"/>
                      </a:pPr>
                      <a:r>
                        <a:rPr lang="en-GB" sz="1400" dirty="0"/>
                        <a:t>Matrices in 3D</a:t>
                      </a:r>
                    </a:p>
                    <a:p>
                      <a:pPr marL="285750" indent="-285750">
                        <a:buFont typeface="Arial" panose="020B0604020202020204" pitchFamily="34" charset="0"/>
                        <a:buChar char="•"/>
                      </a:pPr>
                      <a:r>
                        <a:rPr lang="en-GB" sz="1400" dirty="0"/>
                        <a:t>Coordinate transforms</a:t>
                      </a:r>
                    </a:p>
                    <a:p>
                      <a:pPr marL="285750" indent="-285750">
                        <a:buFont typeface="Arial" panose="020B0604020202020204" pitchFamily="34" charset="0"/>
                        <a:buChar char="•"/>
                      </a:pPr>
                      <a:r>
                        <a:rPr lang="en-GB" sz="1400" dirty="0"/>
                        <a:t>More about rotations</a:t>
                      </a:r>
                    </a:p>
                    <a:p>
                      <a:pPr marL="285750" indent="-285750">
                        <a:buFont typeface="Arial" panose="020B0604020202020204" pitchFamily="34" charset="0"/>
                        <a:buChar char="•"/>
                      </a:pPr>
                      <a:r>
                        <a:rPr lang="en-GB" sz="1400" dirty="0"/>
                        <a:t>Quaternions</a:t>
                      </a:r>
                    </a:p>
                  </a:txBody>
                  <a:tcPr marL="91416" marR="91416" marT="45708" marB="45708"/>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dirty="0"/>
                        <a:t>Intro to VFX</a:t>
                      </a:r>
                    </a:p>
                    <a:p>
                      <a:pPr marL="285750" indent="-285750">
                        <a:buFont typeface="Arial" panose="020B0604020202020204" pitchFamily="34" charset="0"/>
                        <a:buChar char="•"/>
                      </a:pPr>
                      <a:r>
                        <a:rPr lang="en-GB" sz="1400" b="0" dirty="0"/>
                        <a:t>Hardware and the graphics pipeline</a:t>
                      </a:r>
                    </a:p>
                    <a:p>
                      <a:pPr marL="285750" indent="-285750">
                        <a:buFont typeface="Arial" panose="020B0604020202020204" pitchFamily="34" charset="0"/>
                        <a:buChar char="•"/>
                      </a:pPr>
                      <a:r>
                        <a:rPr lang="en-GB" sz="1400" b="0" dirty="0"/>
                        <a:t>Shaders and the material system</a:t>
                      </a:r>
                    </a:p>
                    <a:p>
                      <a:pPr marL="285750" indent="-285750">
                        <a:buFont typeface="Arial" panose="020B0604020202020204" pitchFamily="34" charset="0"/>
                        <a:buChar char="•"/>
                      </a:pPr>
                      <a:r>
                        <a:rPr lang="en-GB" sz="1400" b="0" dirty="0"/>
                        <a:t>Geometry as meshes</a:t>
                      </a:r>
                    </a:p>
                    <a:p>
                      <a:pPr marL="285750" indent="-285750">
                        <a:buFont typeface="Arial" panose="020B0604020202020204" pitchFamily="34" charset="0"/>
                        <a:buChar char="•"/>
                      </a:pPr>
                      <a:r>
                        <a:rPr lang="en-GB" sz="1400" b="0" dirty="0"/>
                        <a:t>Shaders</a:t>
                      </a:r>
                    </a:p>
                  </a:txBody>
                  <a:tcPr marL="91416" marR="91416" marT="45708" marB="45708"/>
                </a:tc>
                <a:tc>
                  <a:txBody>
                    <a:bodyPr/>
                    <a:lstStyle/>
                    <a:p>
                      <a:pPr marL="0" indent="0">
                        <a:buFont typeface="Arial" panose="020B0604020202020204" pitchFamily="34" charset="0"/>
                        <a:buNone/>
                      </a:pPr>
                      <a:r>
                        <a:rPr lang="en-GB" sz="1800" b="1" dirty="0"/>
                        <a:t>Beyond 3D</a:t>
                      </a:r>
                    </a:p>
                    <a:p>
                      <a:pPr marL="285750" indent="-285750">
                        <a:buFont typeface="Arial" panose="020B0604020202020204" pitchFamily="34" charset="0"/>
                        <a:buChar char="•"/>
                      </a:pPr>
                      <a:r>
                        <a:rPr lang="en-GB" sz="1400" b="0" dirty="0"/>
                        <a:t>Applications of mathematics in other contexts</a:t>
                      </a:r>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5" name="Table 12">
            <a:extLst>
              <a:ext uri="{FF2B5EF4-FFF2-40B4-BE49-F238E27FC236}">
                <a16:creationId xmlns:a16="http://schemas.microsoft.com/office/drawing/2014/main" id="{C0BA10AA-93F3-4000-B4A7-0CFC6EDD72FC}"/>
              </a:ext>
            </a:extLst>
          </p:cNvPr>
          <p:cNvGraphicFramePr>
            <a:graphicFrameLocks noGrp="1"/>
          </p:cNvGraphicFramePr>
          <p:nvPr>
            <p:extLst>
              <p:ext uri="{D42A27DB-BD31-4B8C-83A1-F6EECF244321}">
                <p14:modId xmlns:p14="http://schemas.microsoft.com/office/powerpoint/2010/main" val="1631234303"/>
              </p:ext>
            </p:extLst>
          </p:nvPr>
        </p:nvGraphicFramePr>
        <p:xfrm>
          <a:off x="8127274" y="4157302"/>
          <a:ext cx="1813487" cy="2442461"/>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70808">
                <a:tc>
                  <a:txBody>
                    <a:bodyPr/>
                    <a:lstStyle/>
                    <a:p>
                      <a:pPr algn="ctr"/>
                      <a:r>
                        <a:rPr lang="en-GB" sz="1800" dirty="0">
                          <a:solidFill>
                            <a:schemeClr val="bg1">
                              <a:lumMod val="85000"/>
                              <a:lumOff val="15000"/>
                            </a:schemeClr>
                          </a:solidFill>
                        </a:rPr>
                        <a:t>Week 11</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2071653">
                <a:tc>
                  <a:txBody>
                    <a:bodyPr/>
                    <a:lstStyle/>
                    <a:p>
                      <a:pPr algn="ctr"/>
                      <a:r>
                        <a:rPr lang="en-GB" sz="1800" b="1" i="1" dirty="0">
                          <a:solidFill>
                            <a:schemeClr val="bg1">
                              <a:lumMod val="65000"/>
                              <a:lumOff val="35000"/>
                            </a:schemeClr>
                          </a:solidFill>
                        </a:rPr>
                        <a:t>VIVA</a:t>
                      </a:r>
                    </a:p>
                  </a:txBody>
                  <a:tcPr marL="91416" marR="91416" marT="45708" marB="45708" anchor="ctr"/>
                </a:tc>
                <a:extLst>
                  <a:ext uri="{0D108BD9-81ED-4DB2-BD59-A6C34878D82A}">
                    <a16:rowId xmlns:a16="http://schemas.microsoft.com/office/drawing/2014/main" val="2215111907"/>
                  </a:ext>
                </a:extLst>
              </a:tr>
            </a:tbl>
          </a:graphicData>
        </a:graphic>
      </p:graphicFrame>
    </p:spTree>
    <p:extLst>
      <p:ext uri="{BB962C8B-B14F-4D97-AF65-F5344CB8AC3E}">
        <p14:creationId xmlns:p14="http://schemas.microsoft.com/office/powerpoint/2010/main" val="428037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2EBDCC51-D47B-4760-8AC8-9669A700AABA}"/>
              </a:ext>
            </a:extLst>
          </p:cNvPr>
          <p:cNvSpPr>
            <a:spLocks noGrp="1"/>
          </p:cNvSpPr>
          <p:nvPr>
            <p:ph idx="1"/>
          </p:nvPr>
        </p:nvSpPr>
        <p:spPr/>
        <p:txBody>
          <a:bodyPr/>
          <a:lstStyle/>
          <a:p>
            <a:r>
              <a:rPr lang="en-GB" dirty="0"/>
              <a:t>Lecture</a:t>
            </a:r>
          </a:p>
          <a:p>
            <a:r>
              <a:rPr lang="en-GB" dirty="0"/>
              <a:t>Workshop</a:t>
            </a:r>
          </a:p>
          <a:p>
            <a:r>
              <a:rPr lang="en-GB" dirty="0"/>
              <a:t>Seminar</a:t>
            </a:r>
          </a:p>
        </p:txBody>
      </p:sp>
    </p:spTree>
    <p:extLst>
      <p:ext uri="{BB962C8B-B14F-4D97-AF65-F5344CB8AC3E}">
        <p14:creationId xmlns:p14="http://schemas.microsoft.com/office/powerpoint/2010/main" val="282116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0FC0BBF5-4C7C-4E3C-AC85-AA37AEF6E238}"/>
              </a:ext>
            </a:extLst>
          </p:cNvPr>
          <p:cNvSpPr>
            <a:spLocks noGrp="1"/>
          </p:cNvSpPr>
          <p:nvPr>
            <p:ph idx="1"/>
          </p:nvPr>
        </p:nvSpPr>
        <p:spPr/>
        <p:txBody>
          <a:bodyPr/>
          <a:lstStyle/>
          <a:p>
            <a:r>
              <a:rPr lang="en-GB" dirty="0"/>
              <a:t>Lecture</a:t>
            </a:r>
          </a:p>
          <a:p>
            <a:pPr lvl="1"/>
            <a:r>
              <a:rPr lang="en-GB" dirty="0"/>
              <a:t>A series of short videos, with a combined total of approx. 1 hour, for asynchronous viewing.</a:t>
            </a:r>
          </a:p>
          <a:p>
            <a:pPr lvl="1"/>
            <a:r>
              <a:rPr lang="en-GB" dirty="0"/>
              <a:t>Provides an overview of the week’s topics: </a:t>
            </a:r>
            <a:r>
              <a:rPr lang="en-GB" dirty="0">
                <a:solidFill>
                  <a:schemeClr val="accent2"/>
                </a:solidFill>
              </a:rPr>
              <a:t>watch these before attending the timetabled sessions</a:t>
            </a:r>
            <a:r>
              <a:rPr lang="en-GB" dirty="0"/>
              <a:t>!</a:t>
            </a:r>
          </a:p>
          <a:p>
            <a:pPr lvl="1"/>
            <a:r>
              <a:rPr lang="en-GB" dirty="0"/>
              <a:t>Videos will be accompanied by short </a:t>
            </a:r>
            <a:r>
              <a:rPr lang="en-GB" dirty="0" err="1"/>
              <a:t>LearningSpace</a:t>
            </a:r>
            <a:r>
              <a:rPr lang="en-GB" dirty="0"/>
              <a:t> quizzes for you to test your knowledge and understanding before moving on to the next topic.</a:t>
            </a:r>
          </a:p>
          <a:p>
            <a:pPr lvl="2"/>
            <a:r>
              <a:rPr lang="en-GB" dirty="0"/>
              <a:t>You can </a:t>
            </a:r>
            <a:r>
              <a:rPr lang="en-GB" dirty="0">
                <a:solidFill>
                  <a:schemeClr val="accent2"/>
                </a:solidFill>
              </a:rPr>
              <a:t>complete the quizzes at any time</a:t>
            </a:r>
            <a:r>
              <a:rPr lang="en-GB" dirty="0"/>
              <a:t>, and in any number of attempts – have a go before watching the video to see what to look out for, or try them during the timetabled sessions if you need support.</a:t>
            </a:r>
          </a:p>
          <a:p>
            <a:r>
              <a:rPr lang="en-GB" dirty="0"/>
              <a:t>Workshop</a:t>
            </a:r>
          </a:p>
          <a:p>
            <a:r>
              <a:rPr lang="en-GB" dirty="0"/>
              <a:t>Seminar</a:t>
            </a:r>
          </a:p>
        </p:txBody>
      </p:sp>
    </p:spTree>
    <p:extLst>
      <p:ext uri="{BB962C8B-B14F-4D97-AF65-F5344CB8AC3E}">
        <p14:creationId xmlns:p14="http://schemas.microsoft.com/office/powerpoint/2010/main" val="2527383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C558813C-7CAE-4D90-B7AA-144407C6A60D}"/>
              </a:ext>
            </a:extLst>
          </p:cNvPr>
          <p:cNvSpPr>
            <a:spLocks noGrp="1"/>
          </p:cNvSpPr>
          <p:nvPr>
            <p:ph idx="1"/>
          </p:nvPr>
        </p:nvSpPr>
        <p:spPr>
          <a:xfrm>
            <a:off x="1522414" y="1905000"/>
            <a:ext cx="9144000" cy="4953000"/>
          </a:xfrm>
        </p:spPr>
        <p:txBody>
          <a:bodyPr>
            <a:normAutofit/>
          </a:bodyPr>
          <a:lstStyle/>
          <a:p>
            <a:r>
              <a:rPr lang="en-GB" dirty="0"/>
              <a:t>Lecture</a:t>
            </a:r>
          </a:p>
          <a:p>
            <a:r>
              <a:rPr lang="en-GB" dirty="0"/>
              <a:t>Workshop</a:t>
            </a:r>
          </a:p>
          <a:p>
            <a:pPr lvl="1"/>
            <a:r>
              <a:rPr lang="en-GB" dirty="0"/>
              <a:t>2-hour online synchronous activity as a </a:t>
            </a:r>
            <a:r>
              <a:rPr lang="en-GB" dirty="0">
                <a:solidFill>
                  <a:schemeClr val="accent2"/>
                </a:solidFill>
              </a:rPr>
              <a:t>timetabled Teams Live Event</a:t>
            </a:r>
            <a:r>
              <a:rPr lang="en-GB" dirty="0"/>
              <a:t>.</a:t>
            </a:r>
          </a:p>
          <a:p>
            <a:pPr lvl="2"/>
            <a:r>
              <a:rPr lang="en-GB" dirty="0"/>
              <a:t>Recorded content will be posted on </a:t>
            </a:r>
            <a:r>
              <a:rPr lang="en-GB" dirty="0" err="1"/>
              <a:t>LearningSpace</a:t>
            </a:r>
            <a:r>
              <a:rPr lang="en-GB" dirty="0"/>
              <a:t> afterwards.</a:t>
            </a:r>
          </a:p>
          <a:p>
            <a:pPr lvl="1"/>
            <a:r>
              <a:rPr lang="en-GB" dirty="0"/>
              <a:t>Solutions to sample “whiteboard” problems presented, and/or answers to questions raised in the forum (or via other channels).</a:t>
            </a:r>
          </a:p>
          <a:p>
            <a:pPr lvl="1"/>
            <a:r>
              <a:rPr lang="en-GB" dirty="0"/>
              <a:t>Opportunity to work through further problems (from worksheet, </a:t>
            </a:r>
            <a:r>
              <a:rPr lang="en-GB" dirty="0" err="1"/>
              <a:t>LearningSpace</a:t>
            </a:r>
            <a:r>
              <a:rPr lang="en-GB" dirty="0"/>
              <a:t> quizzes or assignments) with (limited) </a:t>
            </a:r>
            <a:r>
              <a:rPr lang="en-GB" dirty="0">
                <a:solidFill>
                  <a:schemeClr val="accent2"/>
                </a:solidFill>
              </a:rPr>
              <a:t>interaction via e.g. Teams Q&amp;A</a:t>
            </a:r>
            <a:r>
              <a:rPr lang="en-GB" dirty="0"/>
              <a:t>.</a:t>
            </a:r>
          </a:p>
          <a:p>
            <a:pPr lvl="1"/>
            <a:r>
              <a:rPr lang="en-GB" dirty="0"/>
              <a:t>Combination of ‘pure’ mathematical (</a:t>
            </a:r>
            <a:r>
              <a:rPr lang="en-GB" dirty="0">
                <a:solidFill>
                  <a:schemeClr val="accent2"/>
                </a:solidFill>
              </a:rPr>
              <a:t>pencil-and-paper</a:t>
            </a:r>
            <a:r>
              <a:rPr lang="en-GB" dirty="0"/>
              <a:t>) and code-based tasks.</a:t>
            </a:r>
          </a:p>
          <a:p>
            <a:r>
              <a:rPr lang="en-GB" dirty="0"/>
              <a:t>Seminar</a:t>
            </a:r>
          </a:p>
        </p:txBody>
      </p:sp>
    </p:spTree>
    <p:extLst>
      <p:ext uri="{BB962C8B-B14F-4D97-AF65-F5344CB8AC3E}">
        <p14:creationId xmlns:p14="http://schemas.microsoft.com/office/powerpoint/2010/main" val="3935798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Wk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7FC1DB"/>
      </a:hlink>
      <a:folHlink>
        <a:srgbClr val="7FC1DB"/>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1055</Words>
  <Application>Microsoft Office PowerPoint</Application>
  <PresentationFormat>Custom</PresentationFormat>
  <Paragraphs>173</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Nova</vt:lpstr>
      <vt:lpstr>Arial Nova Light</vt:lpstr>
      <vt:lpstr>Consolas</vt:lpstr>
      <vt:lpstr>Corbel</vt:lpstr>
      <vt:lpstr>Wingdings</vt:lpstr>
      <vt:lpstr>Chalkboard 16x9</vt:lpstr>
      <vt:lpstr>Module Introduction</vt:lpstr>
      <vt:lpstr>Session Aim</vt:lpstr>
      <vt:lpstr>Module Aim</vt:lpstr>
      <vt:lpstr>Learning Outcome</vt:lpstr>
      <vt:lpstr>Module Summary</vt:lpstr>
      <vt:lpstr>Weekly Overview</vt:lpstr>
      <vt:lpstr>Teaching Methods</vt:lpstr>
      <vt:lpstr>Teaching Methods</vt:lpstr>
      <vt:lpstr>Teaching Methods</vt:lpstr>
      <vt:lpstr>Teaching Methods</vt:lpstr>
      <vt:lpstr>PowerPoint Presentation</vt:lpstr>
      <vt:lpstr>Additional Support</vt:lpstr>
      <vt:lpstr>PowerPoint Presentation</vt:lpstr>
      <vt:lpstr>Assignments</vt:lpstr>
      <vt:lpstr>PowerPoint Presentation</vt:lpstr>
      <vt:lpstr>Worksheet Schedule</vt:lpstr>
      <vt:lpstr>Now what…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Introduction</dc:title>
  <dc:creator>Bergel, Kate</dc:creator>
  <cp:lastModifiedBy>Bergel, Kate</cp:lastModifiedBy>
  <cp:revision>10</cp:revision>
  <dcterms:created xsi:type="dcterms:W3CDTF">2020-08-01T06:37:40Z</dcterms:created>
  <dcterms:modified xsi:type="dcterms:W3CDTF">2020-08-26T07:31:11Z</dcterms:modified>
</cp:coreProperties>
</file>