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BDC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83101" autoAdjust="0"/>
  </p:normalViewPr>
  <p:slideViewPr>
    <p:cSldViewPr snapToGrid="0" showGuides="1">
      <p:cViewPr varScale="1">
        <p:scale>
          <a:sx n="51" d="100"/>
          <a:sy n="51" d="100"/>
        </p:scale>
        <p:origin x="821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82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think of it as a ‘shadow’ cast on v2 by v1. Has applications in physics, when dealing with forces; may also come across it in graphics calculations. So, how do we find the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that’s essentially the dot product; it’s a really simple operation, with some very useful applications, so you’ll probably see rather a lot of it as you pursue a programming career in any graphics or physics-related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8/25/2020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thworld.wolfram.com/DotProdu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roofwiki.org/wiki/Cosine_Formula_for_Dot_Prod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429000"/>
            <a:ext cx="10363200" cy="1975104"/>
          </a:xfrm>
        </p:spPr>
        <p:txBody>
          <a:bodyPr/>
          <a:lstStyle/>
          <a:p>
            <a:r>
              <a:rPr lang="en-US" i="1" dirty="0"/>
              <a:t>Week 3: Geometry II</a:t>
            </a:r>
            <a:br>
              <a:rPr lang="en-US" dirty="0"/>
            </a:br>
            <a:r>
              <a:rPr lang="en-US" dirty="0"/>
              <a:t>Part 1: More on Vectors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920240"/>
            <a:ext cx="10363200" cy="1508760"/>
          </a:xfrm>
        </p:spPr>
        <p:txBody>
          <a:bodyPr/>
          <a:lstStyle/>
          <a:p>
            <a:r>
              <a:rPr lang="en-US" dirty="0"/>
              <a:t>COMP270: Mathematics for 3D Worlds and Simulations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331E-093B-48BB-9ACE-1ACA054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E487-1820-4013-8139-D2016C973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Take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representing points on the plane</a:t>
                </a:r>
              </a:p>
              <a:p>
                <a:pPr marL="457200" indent="-457200"/>
                <a:r>
                  <a:rPr lang="en-GB" dirty="0"/>
                  <a:t>Project a line from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such that it meets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at a right angle</a:t>
                </a:r>
              </a:p>
              <a:p>
                <a:pPr marL="457200" indent="-457200"/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/>
                    </a:solidFill>
                  </a:rPr>
                  <a:t>projection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the</a:t>
                </a:r>
                <a:br>
                  <a:rPr lang="en-GB" dirty="0"/>
                </a:br>
                <a:r>
                  <a:rPr lang="en-GB" dirty="0"/>
                  <a:t>distance from the origin to the point</a:t>
                </a:r>
                <a:br>
                  <a:rPr lang="en-GB" dirty="0"/>
                </a:br>
                <a:r>
                  <a:rPr lang="en-GB" dirty="0"/>
                  <a:t>where the line meets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457200" indent="-457200"/>
                <a:r>
                  <a:rPr lang="en-GB" dirty="0"/>
                  <a:t>A measure of “how much”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:r>
                  <a:rPr lang="en-GB" dirty="0"/>
                  <a:t>pointing in the same direction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6E487-1820-4013-8139-D2016C973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79E13AF-2EE3-44B4-BCED-46460819DE98}"/>
              </a:ext>
            </a:extLst>
          </p:cNvPr>
          <p:cNvGrpSpPr/>
          <p:nvPr/>
        </p:nvGrpSpPr>
        <p:grpSpPr>
          <a:xfrm>
            <a:off x="7987075" y="3177755"/>
            <a:ext cx="3714774" cy="2490265"/>
            <a:chOff x="6677259" y="3807950"/>
            <a:chExt cx="3714774" cy="249026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4F4B99-9E37-4438-97F3-FA3BCA3D127A}"/>
                </a:ext>
              </a:extLst>
            </p:cNvPr>
            <p:cNvCxnSpPr/>
            <p:nvPr/>
          </p:nvCxnSpPr>
          <p:spPr>
            <a:xfrm flipV="1">
              <a:off x="6677259" y="3863798"/>
              <a:ext cx="1948069" cy="2270097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B4ACB3-88DB-47EB-8D58-43B983BF7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259" y="5570476"/>
              <a:ext cx="3714774" cy="56341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3D1C6EF-3E7F-4E11-976A-E60687A19BA1}"/>
                    </a:ext>
                  </a:extLst>
                </p:cNvPr>
                <p:cNvSpPr txBox="1"/>
                <p:nvPr/>
              </p:nvSpPr>
              <p:spPr>
                <a:xfrm>
                  <a:off x="7651293" y="3807950"/>
                  <a:ext cx="619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3D1C6EF-3E7F-4E11-976A-E60687A19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93" y="3807950"/>
                  <a:ext cx="61940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B4E7DB-5CED-4778-AD23-5D0FE74A4E45}"/>
                    </a:ext>
                  </a:extLst>
                </p:cNvPr>
                <p:cNvSpPr txBox="1"/>
                <p:nvPr/>
              </p:nvSpPr>
              <p:spPr>
                <a:xfrm>
                  <a:off x="9653184" y="5774995"/>
                  <a:ext cx="6276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B4E7DB-5CED-4778-AD23-5D0FE74A4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184" y="5774995"/>
                  <a:ext cx="6276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D827B8-2E84-402E-8770-4893CDCEF847}"/>
              </a:ext>
            </a:extLst>
          </p:cNvPr>
          <p:cNvGrpSpPr/>
          <p:nvPr/>
        </p:nvGrpSpPr>
        <p:grpSpPr>
          <a:xfrm>
            <a:off x="9910119" y="3249827"/>
            <a:ext cx="355079" cy="1908411"/>
            <a:chOff x="9910119" y="3249827"/>
            <a:chExt cx="355079" cy="190841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F34AB7-8646-4C94-9F83-EFA557A07F76}"/>
                </a:ext>
              </a:extLst>
            </p:cNvPr>
            <p:cNvCxnSpPr>
              <a:cxnSpLocks/>
            </p:cNvCxnSpPr>
            <p:nvPr/>
          </p:nvCxnSpPr>
          <p:spPr>
            <a:xfrm>
              <a:off x="9910119" y="3249827"/>
              <a:ext cx="355079" cy="1908411"/>
            </a:xfrm>
            <a:prstGeom prst="line">
              <a:avLst/>
            </a:prstGeom>
            <a:ln w="19050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C8BB8E-B9BF-4CCF-AAB7-B6284AFE35A9}"/>
                </a:ext>
              </a:extLst>
            </p:cNvPr>
            <p:cNvSpPr/>
            <p:nvPr/>
          </p:nvSpPr>
          <p:spPr>
            <a:xfrm rot="20908980">
              <a:off x="10053411" y="4959101"/>
              <a:ext cx="195644" cy="181432"/>
            </a:xfrm>
            <a:prstGeom prst="rect">
              <a:avLst/>
            </a:prstGeom>
            <a:solidFill>
              <a:srgbClr val="EDFBD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Left Brace 14">
            <a:extLst>
              <a:ext uri="{FF2B5EF4-FFF2-40B4-BE49-F238E27FC236}">
                <a16:creationId xmlns:a16="http://schemas.microsoft.com/office/drawing/2014/main" id="{CB3BE953-FF79-4AFA-B096-61F8102F74C9}"/>
              </a:ext>
            </a:extLst>
          </p:cNvPr>
          <p:cNvSpPr/>
          <p:nvPr/>
        </p:nvSpPr>
        <p:spPr>
          <a:xfrm rot="15680774">
            <a:off x="8990952" y="4453030"/>
            <a:ext cx="383553" cy="2361349"/>
          </a:xfrm>
          <a:prstGeom prst="leftBrace">
            <a:avLst>
              <a:gd name="adj1" fmla="val 63936"/>
              <a:gd name="adj2" fmla="val 50000"/>
            </a:avLst>
          </a:prstGeom>
          <a:ln w="19050">
            <a:solidFill>
              <a:srgbClr val="EDFB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8FC5-259D-4F68-9C7C-0255A7AC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Vector projection and the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D28A4-E2D0-451F-BCEB-7265477A3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/>
                <a:r>
                  <a:rPr lang="en-GB" dirty="0"/>
                  <a:t>From basic trigonometry,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, so this is the same as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>
                    <a:solidFill>
                      <a:schemeClr val="accent4"/>
                    </a:solidFill>
                  </a:rPr>
                  <a:t>unit vector </a:t>
                </a:r>
                <a:r>
                  <a:rPr lang="en-GB" dirty="0"/>
                  <a:t>(so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)</a:t>
                </a:r>
                <a:br>
                  <a:rPr lang="en-GB" dirty="0"/>
                </a:br>
                <a:r>
                  <a:rPr lang="en-GB" dirty="0"/>
                  <a:t>then the projection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D28A4-E2D0-451F-BCEB-7265477A3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9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3839151-08C1-49C8-8435-7D29BF148BFB}"/>
              </a:ext>
            </a:extLst>
          </p:cNvPr>
          <p:cNvGrpSpPr/>
          <p:nvPr/>
        </p:nvGrpSpPr>
        <p:grpSpPr>
          <a:xfrm>
            <a:off x="7423656" y="4829703"/>
            <a:ext cx="1550650" cy="1237415"/>
            <a:chOff x="7423656" y="4829703"/>
            <a:chExt cx="1550650" cy="12374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24C5B6-B825-4E6E-BC1C-32523CFF8899}"/>
                    </a:ext>
                  </a:extLst>
                </p:cNvPr>
                <p:cNvSpPr txBox="1"/>
                <p:nvPr/>
              </p:nvSpPr>
              <p:spPr>
                <a:xfrm>
                  <a:off x="8477760" y="4829703"/>
                  <a:ext cx="4965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2800" i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24C5B6-B825-4E6E-BC1C-32523CFF8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760" y="4829703"/>
                  <a:ext cx="49654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758979A-542F-46D1-BFDB-227FED7C5EF0}"/>
                </a:ext>
              </a:extLst>
            </p:cNvPr>
            <p:cNvSpPr/>
            <p:nvPr/>
          </p:nvSpPr>
          <p:spPr>
            <a:xfrm>
              <a:off x="7423656" y="4940281"/>
              <a:ext cx="1126837" cy="1126837"/>
            </a:xfrm>
            <a:prstGeom prst="arc">
              <a:avLst>
                <a:gd name="adj1" fmla="val 18824701"/>
                <a:gd name="adj2" fmla="val 20935359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741A7D-A8EE-444D-9BB7-F2F9325A005E}"/>
              </a:ext>
            </a:extLst>
          </p:cNvPr>
          <p:cNvGrpSpPr/>
          <p:nvPr/>
        </p:nvGrpSpPr>
        <p:grpSpPr>
          <a:xfrm>
            <a:off x="7987075" y="3177755"/>
            <a:ext cx="3714774" cy="2490265"/>
            <a:chOff x="7987075" y="3177755"/>
            <a:chExt cx="3714774" cy="24902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158D61-57FE-41A1-AAFA-FB238A68A5C9}"/>
                </a:ext>
              </a:extLst>
            </p:cNvPr>
            <p:cNvCxnSpPr/>
            <p:nvPr/>
          </p:nvCxnSpPr>
          <p:spPr>
            <a:xfrm flipV="1">
              <a:off x="7987075" y="3233603"/>
              <a:ext cx="1948069" cy="2270097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492940-1EAE-4C15-895A-960EB53B6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075" y="4940281"/>
              <a:ext cx="3714774" cy="56341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E04B15-F564-4666-A35C-F6B732073700}"/>
                    </a:ext>
                  </a:extLst>
                </p:cNvPr>
                <p:cNvSpPr txBox="1"/>
                <p:nvPr/>
              </p:nvSpPr>
              <p:spPr>
                <a:xfrm>
                  <a:off x="8961109" y="3177755"/>
                  <a:ext cx="619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E04B15-F564-4666-A35C-F6B732073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109" y="3177755"/>
                  <a:ext cx="6194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455ED7-1848-45AD-B0E8-993AB1E96CCC}"/>
                    </a:ext>
                  </a:extLst>
                </p:cNvPr>
                <p:cNvSpPr txBox="1"/>
                <p:nvPr/>
              </p:nvSpPr>
              <p:spPr>
                <a:xfrm>
                  <a:off x="10963000" y="5144800"/>
                  <a:ext cx="6276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455ED7-1848-45AD-B0E8-993AB1E9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3000" y="5144800"/>
                  <a:ext cx="6276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21D44-078D-45D2-868B-DCD1B3934EA6}"/>
              </a:ext>
            </a:extLst>
          </p:cNvPr>
          <p:cNvGrpSpPr/>
          <p:nvPr/>
        </p:nvGrpSpPr>
        <p:grpSpPr>
          <a:xfrm>
            <a:off x="8002054" y="3249827"/>
            <a:ext cx="2361349" cy="2575654"/>
            <a:chOff x="8002054" y="3249827"/>
            <a:chExt cx="2361349" cy="25756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61863-267F-43A9-ADDD-CA5A25F0A3DD}"/>
                </a:ext>
              </a:extLst>
            </p:cNvPr>
            <p:cNvCxnSpPr>
              <a:cxnSpLocks/>
            </p:cNvCxnSpPr>
            <p:nvPr/>
          </p:nvCxnSpPr>
          <p:spPr>
            <a:xfrm>
              <a:off x="9910119" y="3249827"/>
              <a:ext cx="355079" cy="1908411"/>
            </a:xfrm>
            <a:prstGeom prst="line">
              <a:avLst/>
            </a:prstGeom>
            <a:ln w="19050">
              <a:solidFill>
                <a:schemeClr val="accent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F9BB70-2D29-4ED2-8113-C3255875667D}"/>
                </a:ext>
              </a:extLst>
            </p:cNvPr>
            <p:cNvSpPr/>
            <p:nvPr/>
          </p:nvSpPr>
          <p:spPr>
            <a:xfrm rot="20908980">
              <a:off x="10053411" y="4959101"/>
              <a:ext cx="195644" cy="181432"/>
            </a:xfrm>
            <a:prstGeom prst="rect">
              <a:avLst/>
            </a:prstGeom>
            <a:solidFill>
              <a:srgbClr val="EDFBD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C95A7989-F236-450C-AA4C-1E5D4A54FD9D}"/>
                </a:ext>
              </a:extLst>
            </p:cNvPr>
            <p:cNvSpPr/>
            <p:nvPr/>
          </p:nvSpPr>
          <p:spPr>
            <a:xfrm rot="15680774">
              <a:off x="8990952" y="4453030"/>
              <a:ext cx="383553" cy="2361349"/>
            </a:xfrm>
            <a:prstGeom prst="leftBrace">
              <a:avLst>
                <a:gd name="adj1" fmla="val 63936"/>
                <a:gd name="adj2" fmla="val 50000"/>
              </a:avLst>
            </a:prstGeom>
            <a:ln w="19050">
              <a:solidFill>
                <a:srgbClr val="EDFB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366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accent4"/>
                </a:solidFill>
              </a:rPr>
              <a:t>Define </a:t>
            </a:r>
            <a:r>
              <a:rPr lang="en-US" dirty="0"/>
              <a:t>the dot product vector operator</a:t>
            </a:r>
            <a:endParaRPr lang="en-US" b="1" dirty="0">
              <a:solidFill>
                <a:schemeClr val="accent4"/>
              </a:solidFill>
            </a:endParaRP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Understand</a:t>
            </a:r>
            <a:r>
              <a:rPr lang="en-US" dirty="0"/>
              <a:t> its potential uses in graphics coding applications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9EA-735A-448A-B821-071F742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vector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A96BF-3F41-44AB-B209-5B430A371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10363200" cy="474557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</a:t>
                </a:r>
                <a:r>
                  <a:rPr lang="en-GB" b="1" dirty="0">
                    <a:solidFill>
                      <a:schemeClr val="accent2"/>
                    </a:solidFill>
                  </a:rPr>
                  <a:t>vector</a:t>
                </a:r>
                <a:r>
                  <a:rPr lang="en-GB" dirty="0"/>
                  <a:t> is a </a:t>
                </a:r>
                <a:r>
                  <a:rPr lang="en-GB" dirty="0">
                    <a:solidFill>
                      <a:schemeClr val="accent4"/>
                    </a:solidFill>
                  </a:rPr>
                  <a:t>directed line segment</a:t>
                </a:r>
                <a:r>
                  <a:rPr lang="en-GB" dirty="0"/>
                  <a:t> between 2 points</a:t>
                </a:r>
              </a:p>
              <a:p>
                <a:r>
                  <a:rPr lang="en-GB" dirty="0"/>
                  <a:t>Written in column form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Magnitude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dirty="0"/>
              </a:p>
              <a:p>
                <a:r>
                  <a:rPr lang="en-GB" dirty="0"/>
                  <a:t>Scalar multiplication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A96BF-3F41-44AB-B209-5B430A371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10363200" cy="4745577"/>
              </a:xfrm>
              <a:blipFill>
                <a:blip r:embed="rId2"/>
                <a:stretch>
                  <a:fillRect l="-412" t="-16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6E0A8EB-1DCA-4F85-9C6F-84F892DBF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46385" y="3070361"/>
            <a:ext cx="2443123" cy="2377526"/>
            <a:chOff x="7513001" y="2539021"/>
            <a:chExt cx="2443123" cy="237752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74A9C5-6278-4079-83B0-F6559919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3195" y="2567835"/>
              <a:ext cx="2367419" cy="2317316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1564A3-B2D9-48AA-869F-63140AEE5B3E}"/>
                </a:ext>
              </a:extLst>
            </p:cNvPr>
            <p:cNvSpPr/>
            <p:nvPr/>
          </p:nvSpPr>
          <p:spPr>
            <a:xfrm flipV="1">
              <a:off x="9884124" y="2539021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3EFB51-E6C5-4CCE-B758-0FB377380A71}"/>
                </a:ext>
              </a:extLst>
            </p:cNvPr>
            <p:cNvSpPr/>
            <p:nvPr/>
          </p:nvSpPr>
          <p:spPr>
            <a:xfrm flipV="1">
              <a:off x="7513001" y="4844547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3091F6-45B1-4757-A0AD-413D16E4BD1A}"/>
              </a:ext>
            </a:extLst>
          </p:cNvPr>
          <p:cNvGrpSpPr/>
          <p:nvPr/>
        </p:nvGrpSpPr>
        <p:grpSpPr>
          <a:xfrm>
            <a:off x="7625766" y="3142361"/>
            <a:ext cx="4212413" cy="2777194"/>
            <a:chOff x="6586240" y="2296853"/>
            <a:chExt cx="4212413" cy="277719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543703-4E49-4960-9EC7-D2D51C80C794}"/>
                </a:ext>
              </a:extLst>
            </p:cNvPr>
            <p:cNvCxnSpPr/>
            <p:nvPr/>
          </p:nvCxnSpPr>
          <p:spPr>
            <a:xfrm>
              <a:off x="7955608" y="4614400"/>
              <a:ext cx="2300815" cy="0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DFC7AE-8472-4BE0-BCA3-8CCA07D344B9}"/>
                </a:ext>
              </a:extLst>
            </p:cNvPr>
            <p:cNvSpPr txBox="1"/>
            <p:nvPr/>
          </p:nvSpPr>
          <p:spPr>
            <a:xfrm>
              <a:off x="6586240" y="4319749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28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E271FB-5426-4408-A856-7FCC84A3D214}"/>
                    </a:ext>
                  </a:extLst>
                </p:cNvPr>
                <p:cNvSpPr txBox="1"/>
                <p:nvPr/>
              </p:nvSpPr>
              <p:spPr>
                <a:xfrm>
                  <a:off x="8975894" y="4550827"/>
                  <a:ext cx="4857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E271FB-5426-4408-A856-7FCC84A3D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5894" y="4550827"/>
                  <a:ext cx="48570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196D52-E0A6-47C0-8812-249D77F0F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2562" y="2296853"/>
              <a:ext cx="14751" cy="2308546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EEDBE1-3B93-492A-8B20-0B29DF3BF4BE}"/>
                    </a:ext>
                  </a:extLst>
                </p:cNvPr>
                <p:cNvSpPr txBox="1"/>
                <p:nvPr/>
              </p:nvSpPr>
              <p:spPr>
                <a:xfrm>
                  <a:off x="10308070" y="3189516"/>
                  <a:ext cx="4905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EEDBE1-3B93-492A-8B20-0B29DF3BF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8070" y="3189516"/>
                  <a:ext cx="49058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86D297-8686-4D3D-B1D9-C40744D1B6CD}"/>
              </a:ext>
            </a:extLst>
          </p:cNvPr>
          <p:cNvGrpSpPr/>
          <p:nvPr/>
        </p:nvGrpSpPr>
        <p:grpSpPr>
          <a:xfrm>
            <a:off x="8805078" y="2919663"/>
            <a:ext cx="2471500" cy="2412808"/>
            <a:chOff x="8805078" y="2919663"/>
            <a:chExt cx="2471500" cy="24128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D711F1-DBD1-43C7-9636-506075A05E96}"/>
                    </a:ext>
                  </a:extLst>
                </p:cNvPr>
                <p:cNvSpPr txBox="1"/>
                <p:nvPr/>
              </p:nvSpPr>
              <p:spPr>
                <a:xfrm>
                  <a:off x="9018385" y="3142361"/>
                  <a:ext cx="1302985" cy="812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GB" sz="280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2800" i="1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28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accent6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D711F1-DBD1-43C7-9636-506075A05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385" y="3142361"/>
                  <a:ext cx="1302985" cy="8129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E5510E-37F1-4358-9925-65EA47009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5078" y="2919663"/>
              <a:ext cx="2471500" cy="2412808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0F7075-BED2-4196-848E-C8E336E26BB2}"/>
              </a:ext>
            </a:extLst>
          </p:cNvPr>
          <p:cNvGrpSpPr/>
          <p:nvPr/>
        </p:nvGrpSpPr>
        <p:grpSpPr>
          <a:xfrm>
            <a:off x="8975763" y="4403037"/>
            <a:ext cx="1694839" cy="1607860"/>
            <a:chOff x="8975763" y="4403037"/>
            <a:chExt cx="1694839" cy="160786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E47C58C-D7F7-4F6E-9CCA-56CD153A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794" y="4403037"/>
              <a:ext cx="1055340" cy="1021207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6F85E08-EC68-4CA6-83FF-53E7F9A094FE}"/>
                </a:ext>
              </a:extLst>
            </p:cNvPr>
            <p:cNvCxnSpPr>
              <a:cxnSpLocks/>
            </p:cNvCxnSpPr>
            <p:nvPr/>
          </p:nvCxnSpPr>
          <p:spPr>
            <a:xfrm>
              <a:off x="8975763" y="5603307"/>
              <a:ext cx="1039657" cy="0"/>
            </a:xfrm>
            <a:prstGeom prst="straightConnector1">
              <a:avLst/>
            </a:prstGeom>
            <a:ln w="19050">
              <a:solidFill>
                <a:srgbClr val="5DCEAF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7266F20-1136-4027-8AEE-52EAF13EA69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10015420" y="4443888"/>
              <a:ext cx="13695" cy="1156245"/>
            </a:xfrm>
            <a:prstGeom prst="straightConnector1">
              <a:avLst/>
            </a:prstGeom>
            <a:ln w="19050">
              <a:solidFill>
                <a:srgbClr val="5DCEAF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1F5053A-D1C2-4223-AF4C-CC2C5828CAFE}"/>
                    </a:ext>
                  </a:extLst>
                </p:cNvPr>
                <p:cNvSpPr txBox="1"/>
                <p:nvPr/>
              </p:nvSpPr>
              <p:spPr>
                <a:xfrm>
                  <a:off x="9204461" y="5487677"/>
                  <a:ext cx="6508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𝑐𝑥</m:t>
                        </m:r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1F5053A-D1C2-4223-AF4C-CC2C5828C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4461" y="5487677"/>
                  <a:ext cx="65081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242B17-97AF-45DE-81F3-1D26C3210FEE}"/>
                    </a:ext>
                  </a:extLst>
                </p:cNvPr>
                <p:cNvSpPr txBox="1"/>
                <p:nvPr/>
              </p:nvSpPr>
              <p:spPr>
                <a:xfrm>
                  <a:off x="10014910" y="4688963"/>
                  <a:ext cx="6556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𝑐𝑦</m:t>
                        </m:r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A242B17-97AF-45DE-81F3-1D26C3210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910" y="4688963"/>
                  <a:ext cx="655692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7B443B-6F31-4DF5-9C1E-D8EAD93850EA}"/>
              </a:ext>
            </a:extLst>
          </p:cNvPr>
          <p:cNvGrpSpPr/>
          <p:nvPr/>
        </p:nvGrpSpPr>
        <p:grpSpPr>
          <a:xfrm>
            <a:off x="8982385" y="2171327"/>
            <a:ext cx="2374063" cy="3204560"/>
            <a:chOff x="8982385" y="2171327"/>
            <a:chExt cx="2374063" cy="32045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4BE39A-6431-484B-804B-202A4E26D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61316" y="2174801"/>
              <a:ext cx="395132" cy="945851"/>
            </a:xfrm>
            <a:prstGeom prst="straightConnector1">
              <a:avLst/>
            </a:prstGeom>
            <a:ln w="76200">
              <a:solidFill>
                <a:srgbClr val="5DCEAF">
                  <a:alpha val="60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DDD5A4-0637-48CD-8392-672C73111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2385" y="2171327"/>
              <a:ext cx="1978931" cy="3204560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C699CB-888B-497F-AAAD-7A3FD3D85D3B}"/>
                </a:ext>
              </a:extLst>
            </p:cNvPr>
            <p:cNvSpPr txBox="1"/>
            <p:nvPr/>
          </p:nvSpPr>
          <p:spPr>
            <a:xfrm>
              <a:off x="9836942" y="2422706"/>
              <a:ext cx="484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chemeClr val="accent3">
                      <a:lumMod val="75000"/>
                    </a:schemeClr>
                  </a:solidFill>
                </a:rPr>
                <a:t>+</a:t>
              </a:r>
              <a:endParaRPr lang="en-GB" sz="28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5CDBFA-E69F-4C3F-9F3D-B2B8DC91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vector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468CB-D71D-459E-AF93-034302522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two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468CB-D71D-459E-AF93-034302522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B3491C2-C9DB-470B-AB10-1D778215CFEC}"/>
              </a:ext>
            </a:extLst>
          </p:cNvPr>
          <p:cNvGrpSpPr/>
          <p:nvPr/>
        </p:nvGrpSpPr>
        <p:grpSpPr>
          <a:xfrm>
            <a:off x="9007841" y="3085474"/>
            <a:ext cx="2746771" cy="2351869"/>
            <a:chOff x="9007841" y="3085474"/>
            <a:chExt cx="2746771" cy="23518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6EC9A2-12E3-4236-86A5-53E7C657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38723" y="3085474"/>
              <a:ext cx="395132" cy="945851"/>
            </a:xfrm>
            <a:prstGeom prst="straightConnector1">
              <a:avLst/>
            </a:prstGeom>
            <a:ln w="76200">
              <a:solidFill>
                <a:srgbClr val="5DCEAF">
                  <a:alpha val="60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DDA3FA-07E4-415E-906D-518C1956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7841" y="4031325"/>
              <a:ext cx="2746771" cy="1406018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8AEE83-04F1-428E-9B9C-65AB282DB180}"/>
                </a:ext>
              </a:extLst>
            </p:cNvPr>
            <p:cNvSpPr txBox="1"/>
            <p:nvPr/>
          </p:nvSpPr>
          <p:spPr>
            <a:xfrm>
              <a:off x="10696078" y="4439900"/>
              <a:ext cx="3561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FF00"/>
                  </a:solidFill>
                </a:rPr>
                <a:t>-</a:t>
              </a:r>
              <a:endParaRPr lang="en-GB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1732C7-CF80-4573-BDC1-9305351BCD9B}"/>
              </a:ext>
            </a:extLst>
          </p:cNvPr>
          <p:cNvGrpSpPr/>
          <p:nvPr/>
        </p:nvGrpSpPr>
        <p:grpSpPr>
          <a:xfrm>
            <a:off x="8581069" y="3099175"/>
            <a:ext cx="2772929" cy="2317316"/>
            <a:chOff x="8581069" y="3099175"/>
            <a:chExt cx="2772929" cy="23173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BFB6B3-256C-4A9A-8269-9B9930FD9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1069" y="4443663"/>
              <a:ext cx="395132" cy="945851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737BE5-89E6-4221-8B20-685998789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579" y="3099175"/>
              <a:ext cx="2367419" cy="2317316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5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F5AC-31BA-401B-AF12-71A777B8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Dot product: algebraic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3DB5-F39B-4504-BB79-09AA1BA1E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the </a:t>
                </a:r>
                <a:r>
                  <a:rPr lang="en-GB" b="1" dirty="0">
                    <a:solidFill>
                      <a:schemeClr val="accent4"/>
                    </a:solidFill>
                    <a:hlinkClick r:id="rId2"/>
                  </a:rPr>
                  <a:t>dot product </a:t>
                </a:r>
                <a:r>
                  <a:rPr lang="en-GB" dirty="0"/>
                  <a:t>is given by: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/>
                      <m:t>∙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 + </m:t>
                        </m:r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The result is a </a:t>
                </a:r>
                <a:r>
                  <a:rPr lang="en-GB" b="1" dirty="0">
                    <a:solidFill>
                      <a:schemeClr val="accent4"/>
                    </a:solidFill>
                  </a:rPr>
                  <a:t>scalar value</a:t>
                </a:r>
                <a:r>
                  <a:rPr lang="en-GB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3DB5-F39B-4504-BB79-09AA1BA1E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5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C03-BD5D-4527-ADC9-A5FE100F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Dot product and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1450F-E0D9-433B-B442-2BEC10658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Theorem:</a:t>
                </a:r>
                <a:r>
                  <a:rPr lang="en-GB" dirty="0"/>
                  <a:t> for a vector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GB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b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0" dirty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b="1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dirty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1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dirty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Proof:</a:t>
                </a:r>
                <a:endParaRPr lang="en-GB" dirty="0"/>
              </a:p>
              <a:p>
                <a:pPr lvl="1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Also,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QED</a:t>
                </a:r>
              </a:p>
              <a:p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1450F-E0D9-433B-B442-2BEC10658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1FE56E4-171E-4716-9417-DDE9F5DC6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154" y="5068022"/>
            <a:ext cx="3401929" cy="914400"/>
          </a:xfrm>
          <a:prstGeom prst="wedgeRectCallout">
            <a:avLst>
              <a:gd name="adj1" fmla="val -89045"/>
              <a:gd name="adj2" fmla="val -57702"/>
            </a:avLst>
          </a:prstGeom>
          <a:solidFill>
            <a:srgbClr val="4E67C8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Quod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demonstradum</a:t>
            </a:r>
            <a:r>
              <a:rPr lang="en-GB" dirty="0"/>
              <a:t>: “what was to be demonstrated”</a:t>
            </a:r>
          </a:p>
        </p:txBody>
      </p:sp>
    </p:spTree>
    <p:extLst>
      <p:ext uri="{BB962C8B-B14F-4D97-AF65-F5344CB8AC3E}">
        <p14:creationId xmlns:p14="http://schemas.microsoft.com/office/powerpoint/2010/main" val="20731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DF09-A976-4170-A0E2-7B2AD1D5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Magnitude and squared magnitude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BA64-7714-4EE5-8B23-1FA536C6B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GB" dirty="0"/>
                  <a:t>Finding the magnitude of a vector involves a </a:t>
                </a:r>
                <a:r>
                  <a:rPr lang="en-GB" b="1" dirty="0">
                    <a:solidFill>
                      <a:schemeClr val="accent4"/>
                    </a:solidFill>
                  </a:rPr>
                  <a:t>square root</a:t>
                </a:r>
                <a:r>
                  <a:rPr lang="en-GB" dirty="0"/>
                  <a:t>:</a:t>
                </a:r>
                <a:r>
                  <a:rPr lang="en-GB" b="1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b="1" dirty="0"/>
              </a:p>
              <a:p>
                <a:pPr marL="457200" indent="-457200"/>
                <a:r>
                  <a:rPr lang="en-GB" dirty="0"/>
                  <a:t>Traditionally, calculating square roots (</a:t>
                </a:r>
                <a:r>
                  <a:rPr lang="en-GB" dirty="0">
                    <a:latin typeface="Consolas" panose="020B0609020204030204" pitchFamily="49" charset="0"/>
                  </a:rPr>
                  <a:t>sqrt</a:t>
                </a:r>
                <a:r>
                  <a:rPr lang="en-GB" dirty="0"/>
                  <a:t>) was expensive</a:t>
                </a:r>
              </a:p>
              <a:p>
                <a:pPr marL="457200" indent="-457200"/>
                <a:r>
                  <a:rPr lang="en-GB" dirty="0"/>
                  <a:t>Common advice: work with </a:t>
                </a:r>
                <a:r>
                  <a:rPr lang="en-GB" dirty="0">
                    <a:solidFill>
                      <a:schemeClr val="accent4"/>
                    </a:solidFill>
                  </a:rPr>
                  <a:t>squared magnitudes </a:t>
                </a:r>
                <a:r>
                  <a:rPr lang="en-GB" dirty="0"/>
                  <a:t>where possible – i.e.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without the square root</a:t>
                </a:r>
              </a:p>
              <a:p>
                <a:pPr marL="786384" lvl="1" indent="-457200"/>
                <a:r>
                  <a:rPr lang="en-GB" dirty="0"/>
                  <a:t>e.g. testing for length: don’t test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test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457200" indent="-457200"/>
                <a:r>
                  <a:rPr lang="en-GB" dirty="0"/>
                  <a:t>The cost of square roots is negligible on modern hardware – computing </a:t>
                </a:r>
                <a:r>
                  <a:rPr lang="en-GB" dirty="0">
                    <a:latin typeface="Consolas" panose="020B0609020204030204" pitchFamily="49" charset="0"/>
                  </a:rPr>
                  <a:t>sqrt</a:t>
                </a:r>
                <a:r>
                  <a:rPr lang="en-GB" dirty="0"/>
                  <a:t> is </a:t>
                </a:r>
                <a:r>
                  <a:rPr lang="en-GB" i="1" dirty="0"/>
                  <a:t>probably</a:t>
                </a:r>
                <a:r>
                  <a:rPr lang="en-GB" dirty="0"/>
                  <a:t> not the bottleneck in your code!</a:t>
                </a:r>
              </a:p>
              <a:p>
                <a:pPr marL="6858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BA64-7714-4EE5-8B23-1FA536C6B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4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4F3-7805-4F6E-9A70-B3603E4C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Dot product: geometric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CB236-224B-4453-90B5-147B683EE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Theorem</a:t>
                </a:r>
                <a:r>
                  <a:rPr lang="en-GB" dirty="0"/>
                  <a:t>: for vectors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dirty="0"/>
                  <a:t>,</a:t>
                </a:r>
                <a:br>
                  <a:rPr lang="en-GB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/>
                      <m:t>∙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/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i="1"/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i="1"/>
                        </m:ctrlPr>
                      </m:dPr>
                      <m:e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GB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𝜃</m:t>
                        </m:r>
                      </m:e>
                    </m:func>
                    <m:r>
                      <a:rPr lang="en-US" i="1"/>
                      <m:t> </m:t>
                    </m:r>
                  </m:oMath>
                </a14:m>
                <a:br>
                  <a:rPr lang="en-GB" dirty="0"/>
                </a:b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the angle between the two vectors.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dirty="0"/>
                  <a:t>Proof</a:t>
                </a:r>
                <a:r>
                  <a:rPr lang="en-GB" dirty="0"/>
                  <a:t>: available at</a:t>
                </a:r>
                <a:br>
                  <a:rPr lang="en-GB" dirty="0"/>
                </a:br>
                <a:r>
                  <a:rPr lang="en-GB" sz="2400" dirty="0">
                    <a:hlinkClick r:id="rId2"/>
                  </a:rPr>
                  <a:t>proofwiki.org/wiki/Cosine_Formula_for_Dot_Product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CB236-224B-4453-90B5-147B683EE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26B8521-05CB-4502-8A30-1EEB6D06A4A5}"/>
              </a:ext>
            </a:extLst>
          </p:cNvPr>
          <p:cNvGrpSpPr/>
          <p:nvPr/>
        </p:nvGrpSpPr>
        <p:grpSpPr>
          <a:xfrm>
            <a:off x="7423656" y="3177755"/>
            <a:ext cx="4278193" cy="2889363"/>
            <a:chOff x="6113840" y="3807950"/>
            <a:chExt cx="4278193" cy="288936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E6F39C0-B4BF-43EC-82DA-3A76FFEA0546}"/>
                </a:ext>
              </a:extLst>
            </p:cNvPr>
            <p:cNvCxnSpPr/>
            <p:nvPr/>
          </p:nvCxnSpPr>
          <p:spPr>
            <a:xfrm flipV="1">
              <a:off x="6677259" y="3863798"/>
              <a:ext cx="1948069" cy="2270097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96FFD9A-27A0-47AC-827E-2922C295D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259" y="5570476"/>
              <a:ext cx="3714774" cy="563419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BFEB7B-0DBF-45FE-91B9-17164E542754}"/>
                    </a:ext>
                  </a:extLst>
                </p:cNvPr>
                <p:cNvSpPr txBox="1"/>
                <p:nvPr/>
              </p:nvSpPr>
              <p:spPr>
                <a:xfrm>
                  <a:off x="7651293" y="3807950"/>
                  <a:ext cx="6194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BFEB7B-0DBF-45FE-91B9-17164E542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293" y="3807950"/>
                  <a:ext cx="61940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6ECA6A-00BA-447B-A4B7-AC3C5BE096B4}"/>
                    </a:ext>
                  </a:extLst>
                </p:cNvPr>
                <p:cNvSpPr txBox="1"/>
                <p:nvPr/>
              </p:nvSpPr>
              <p:spPr>
                <a:xfrm>
                  <a:off x="7167944" y="5459898"/>
                  <a:ext cx="49654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2800" i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6ECA6A-00BA-447B-A4B7-AC3C5BE09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944" y="5459898"/>
                  <a:ext cx="49654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c 8">
              <a:extLst>
                <a:ext uri="{FF2B5EF4-FFF2-40B4-BE49-F238E27FC236}">
                  <a16:creationId xmlns:a16="http://schemas.microsoft.com/office/drawing/2014/main" id="{A56E92BE-C41F-4F0B-B9E2-5212A0A6FCBB}"/>
                </a:ext>
              </a:extLst>
            </p:cNvPr>
            <p:cNvSpPr/>
            <p:nvPr/>
          </p:nvSpPr>
          <p:spPr>
            <a:xfrm>
              <a:off x="6113840" y="5570476"/>
              <a:ext cx="1126837" cy="1126837"/>
            </a:xfrm>
            <a:prstGeom prst="arc">
              <a:avLst>
                <a:gd name="adj1" fmla="val 18824701"/>
                <a:gd name="adj2" fmla="val 20935359"/>
              </a:avLst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250B3D-1679-43D2-A893-2384EFAFC692}"/>
                    </a:ext>
                  </a:extLst>
                </p:cNvPr>
                <p:cNvSpPr txBox="1"/>
                <p:nvPr/>
              </p:nvSpPr>
              <p:spPr>
                <a:xfrm>
                  <a:off x="9653184" y="5774995"/>
                  <a:ext cx="6276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250B3D-1679-43D2-A893-2384EFAFC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184" y="5774995"/>
                  <a:ext cx="6276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97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0653-8897-4514-BD68-99A0206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Dot product and angles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7BFA5-C751-4E8A-8E33-EDDD4DA80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783560"/>
                <a:ext cx="103632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Can often test angles without</a:t>
                </a:r>
                <a:br>
                  <a:rPr lang="en-GB" dirty="0"/>
                </a:br>
                <a:r>
                  <a:rPr lang="en-GB" dirty="0"/>
                  <a:t>doing the </a:t>
                </a:r>
                <a:r>
                  <a:rPr lang="en-GB" dirty="0" err="1">
                    <a:latin typeface="Consolas" panose="020B0609020204030204" pitchFamily="49" charset="0"/>
                  </a:rPr>
                  <a:t>acos</a:t>
                </a:r>
                <a:endParaRPr lang="en-GB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GB" dirty="0"/>
                  <a:t>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is equivalent to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dirty="0"/>
                  <a:t> are between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radians</a:t>
                </a:r>
              </a:p>
              <a:p>
                <a:r>
                  <a:rPr lang="en-GB" b="1" dirty="0">
                    <a:solidFill>
                      <a:schemeClr val="accent4"/>
                    </a:solidFill>
                  </a:rPr>
                  <a:t>Useful result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>
                    <a:solidFill>
                      <a:schemeClr val="accent4"/>
                    </a:solidFill>
                  </a:rPr>
                  <a:t>perpendicular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accent4"/>
                    </a:solidFill>
                  </a:rPr>
                  <a:t>if and only if</a:t>
                </a:r>
                <a:br>
                  <a:rPr lang="en-GB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(=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7BFA5-C751-4E8A-8E33-EDDD4DA80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783560"/>
                <a:ext cx="10363200" cy="4572000"/>
              </a:xfr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B39824-BBE0-45D7-A5BE-144D8AED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40" y="1783560"/>
            <a:ext cx="4355091" cy="20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Geometr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9A8D1"/>
      </a:hlink>
      <a:folHlink>
        <a:srgbClr val="56C7AA"/>
      </a:folHlink>
    </a:clrScheme>
    <a:fontScheme name="Geometry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130</TotalTime>
  <Words>625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Arial Nova Light</vt:lpstr>
      <vt:lpstr>Cambria Math</vt:lpstr>
      <vt:lpstr>Consolas</vt:lpstr>
      <vt:lpstr>Wingdings</vt:lpstr>
      <vt:lpstr>Wingdings 2</vt:lpstr>
      <vt:lpstr>Wingdings 3</vt:lpstr>
      <vt:lpstr>Nightfall design template</vt:lpstr>
      <vt:lpstr>Week 3: Geometry II Part 1: More on Vectors</vt:lpstr>
      <vt:lpstr>Objectives</vt:lpstr>
      <vt:lpstr>Recap: vector definition</vt:lpstr>
      <vt:lpstr>Recap: vector arithmetic</vt:lpstr>
      <vt:lpstr>Dot product: algebraic definition</vt:lpstr>
      <vt:lpstr>Dot product and magnitude</vt:lpstr>
      <vt:lpstr>Magnitude and squared magnitude</vt:lpstr>
      <vt:lpstr>Dot product: geometric interpretation</vt:lpstr>
      <vt:lpstr>Dot product and angles</vt:lpstr>
      <vt:lpstr>Vector projection</vt:lpstr>
      <vt:lpstr>Vector projection and the dot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Geometry II Part 1: Points, Lines and Triangles</dc:title>
  <dc:creator>Bergel, Kate</dc:creator>
  <cp:lastModifiedBy>Bergel, Kate</cp:lastModifiedBy>
  <cp:revision>23</cp:revision>
  <dcterms:created xsi:type="dcterms:W3CDTF">2020-08-25T17:40:40Z</dcterms:created>
  <dcterms:modified xsi:type="dcterms:W3CDTF">2020-08-25T19:51:10Z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