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95" r:id="rId3"/>
    <p:sldId id="260" r:id="rId4"/>
    <p:sldId id="271" r:id="rId5"/>
    <p:sldId id="297" r:id="rId6"/>
    <p:sldId id="263" r:id="rId7"/>
    <p:sldId id="264" r:id="rId8"/>
    <p:sldId id="266" r:id="rId9"/>
    <p:sldId id="269" r:id="rId10"/>
    <p:sldId id="300" r:id="rId11"/>
    <p:sldId id="272" r:id="rId12"/>
    <p:sldId id="273" r:id="rId13"/>
    <p:sldId id="274" r:id="rId14"/>
    <p:sldId id="275" r:id="rId15"/>
    <p:sldId id="276" r:id="rId16"/>
    <p:sldId id="311" r:id="rId17"/>
    <p:sldId id="279" r:id="rId18"/>
    <p:sldId id="306" r:id="rId19"/>
    <p:sldId id="308" r:id="rId20"/>
    <p:sldId id="280" r:id="rId21"/>
    <p:sldId id="294" r:id="rId22"/>
    <p:sldId id="261" r:id="rId23"/>
    <p:sldId id="296" r:id="rId24"/>
    <p:sldId id="262" r:id="rId25"/>
    <p:sldId id="282" r:id="rId26"/>
    <p:sldId id="309" r:id="rId27"/>
    <p:sldId id="310" r:id="rId28"/>
    <p:sldId id="288" r:id="rId29"/>
    <p:sldId id="293" r:id="rId30"/>
    <p:sldId id="286" r:id="rId31"/>
    <p:sldId id="287" r:id="rId32"/>
    <p:sldId id="301" r:id="rId33"/>
    <p:sldId id="302" r:id="rId34"/>
    <p:sldId id="303" r:id="rId35"/>
    <p:sldId id="304" r:id="rId36"/>
    <p:sldId id="3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03030"/>
    <a:srgbClr val="282828"/>
    <a:srgbClr val="FFCC00"/>
    <a:srgbClr val="FF9900"/>
    <a:srgbClr val="34FB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>
        <p:scale>
          <a:sx n="100" d="100"/>
          <a:sy n="100" d="100"/>
        </p:scale>
        <p:origin x="-74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A38A-B85C-42A6-9672-5E0CB3A8797B}" type="datetimeFigureOut">
              <a:rPr lang="en-US" smtClean="0"/>
              <a:pPr/>
              <a:t>11/4/2015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3443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 Oriented Programming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Classes and instances in Python</a:t>
            </a:r>
            <a:endParaRPr lang="en-GB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87624" y="1484784"/>
            <a:ext cx="68407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Circle: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radius):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radius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Circle(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c.get_area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15307"/>
          </a:xfrm>
        </p:spPr>
        <p:txBody>
          <a:bodyPr>
            <a:normAutofit/>
          </a:bodyPr>
          <a:lstStyle/>
          <a:p>
            <a:r>
              <a:rPr lang="en-GB" dirty="0" smtClean="0"/>
              <a:t>Methods are defined like normal Python functions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1680" y="2996952"/>
            <a:ext cx="5832648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Classes and instances in Python</a:t>
            </a:r>
            <a:endParaRPr lang="en-GB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87624" y="1484784"/>
            <a:ext cx="68407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Circle: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radius):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radius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Circle(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c.get_area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1530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Methods always take </a:t>
            </a:r>
            <a:r>
              <a:rPr lang="en-GB" dirty="0" smtClean="0">
                <a:latin typeface="Lucida Console" pitchFamily="49" charset="0"/>
              </a:rPr>
              <a:t>self</a:t>
            </a:r>
            <a:r>
              <a:rPr lang="en-GB" dirty="0" smtClean="0"/>
              <a:t> as their first argument</a:t>
            </a:r>
          </a:p>
          <a:p>
            <a:r>
              <a:rPr lang="en-GB" dirty="0" smtClean="0">
                <a:latin typeface="Lucida Console" pitchFamily="49" charset="0"/>
              </a:rPr>
              <a:t>self</a:t>
            </a:r>
            <a:r>
              <a:rPr lang="en-GB" dirty="0" smtClean="0"/>
              <a:t> can be used to refer to the instance’s own methods and fields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5856" y="2996952"/>
            <a:ext cx="6480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283968" y="3212976"/>
            <a:ext cx="144016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Classes and instances in Python</a:t>
            </a:r>
            <a:endParaRPr lang="en-GB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87624" y="1484784"/>
            <a:ext cx="68407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Circle: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radius):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radius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Circle(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c.get_area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15307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Lucida Console" pitchFamily="49" charset="0"/>
              </a:rPr>
              <a:t>_</a:t>
            </a:r>
            <a:r>
              <a:rPr lang="en-GB" sz="700" dirty="0" smtClean="0">
                <a:latin typeface="Lucida Console" pitchFamily="49" charset="0"/>
              </a:rPr>
              <a:t> </a:t>
            </a:r>
            <a:r>
              <a:rPr lang="en-GB" dirty="0" smtClean="0">
                <a:latin typeface="Lucida Console" pitchFamily="49" charset="0"/>
              </a:rPr>
              <a:t>_init_</a:t>
            </a:r>
            <a:r>
              <a:rPr lang="en-GB" sz="700" dirty="0" smtClean="0">
                <a:latin typeface="Lucida Console" pitchFamily="49" charset="0"/>
              </a:rPr>
              <a:t> </a:t>
            </a:r>
            <a:r>
              <a:rPr lang="en-GB" dirty="0" smtClean="0">
                <a:latin typeface="Lucida Console" pitchFamily="49" charset="0"/>
              </a:rPr>
              <a:t>_</a:t>
            </a:r>
            <a:r>
              <a:rPr lang="en-GB" dirty="0" smtClean="0"/>
              <a:t> is a special </a:t>
            </a:r>
            <a:r>
              <a:rPr lang="en-GB" b="1" dirty="0" smtClean="0"/>
              <a:t>constructor</a:t>
            </a:r>
            <a:r>
              <a:rPr lang="en-GB" dirty="0" smtClean="0"/>
              <a:t> method, called when an instance is created</a:t>
            </a:r>
          </a:p>
          <a:p>
            <a:r>
              <a:rPr lang="en-GB" dirty="0" smtClean="0"/>
              <a:t>Note the double underscores!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1680" y="1772816"/>
            <a:ext cx="5832648" cy="108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Classes and instances in Python</a:t>
            </a:r>
            <a:endParaRPr lang="en-GB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87624" y="1484784"/>
            <a:ext cx="68407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Circle: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radius):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radius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Circle(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c.get_area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15307"/>
          </a:xfrm>
        </p:spPr>
        <p:txBody>
          <a:bodyPr>
            <a:normAutofit/>
          </a:bodyPr>
          <a:lstStyle/>
          <a:p>
            <a:r>
              <a:rPr lang="en-GB" dirty="0" smtClean="0"/>
              <a:t>Fields are defined by assigning values to them, usually in </a:t>
            </a:r>
            <a:r>
              <a:rPr lang="en-GB" dirty="0" smtClean="0">
                <a:latin typeface="Lucida Console" pitchFamily="49" charset="0"/>
              </a:rPr>
              <a:t>__init__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95736" y="2060848"/>
            <a:ext cx="3168352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Classes and instances in Python</a:t>
            </a:r>
            <a:endParaRPr lang="en-GB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87624" y="1484784"/>
            <a:ext cx="68407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Circle: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radius):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radius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Circle(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c.get_area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1530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Instances are created by calling the class name as if it were a function</a:t>
            </a:r>
          </a:p>
          <a:p>
            <a:r>
              <a:rPr lang="en-GB" dirty="0" smtClean="0"/>
              <a:t>This actually calls the </a:t>
            </a:r>
            <a:r>
              <a:rPr lang="en-GB" dirty="0" smtClean="0">
                <a:latin typeface="Lucida Console" pitchFamily="49" charset="0"/>
              </a:rPr>
              <a:t>__init__</a:t>
            </a:r>
            <a:r>
              <a:rPr lang="en-GB" dirty="0" smtClean="0"/>
              <a:t> method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9632" y="3933056"/>
            <a:ext cx="259228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Classes and instances in Python</a:t>
            </a:r>
            <a:endParaRPr lang="en-GB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87624" y="1484784"/>
            <a:ext cx="68407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Circle: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radius):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radius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Circle(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c.get_area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1530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Methods and fields are accessed using dot notation</a:t>
            </a:r>
          </a:p>
          <a:p>
            <a:r>
              <a:rPr lang="en-GB" dirty="0" smtClean="0"/>
              <a:t>Note that </a:t>
            </a:r>
            <a:r>
              <a:rPr lang="en-GB" dirty="0" smtClean="0">
                <a:latin typeface="Lucida Console" pitchFamily="49" charset="0"/>
              </a:rPr>
              <a:t>self</a:t>
            </a:r>
            <a:r>
              <a:rPr lang="en-GB" dirty="0" smtClean="0"/>
              <a:t> is omitted from the argument list when calling a method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79712" y="4221088"/>
            <a:ext cx="151216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Classes and instances in Python</a:t>
            </a:r>
            <a:endParaRPr lang="en-GB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87624" y="1484784"/>
            <a:ext cx="68407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Circle: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radius):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radius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Circle(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c.get_area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4869160"/>
            <a:ext cx="6768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52282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Variables in Python do not hold instances, they hold </a:t>
            </a:r>
            <a:r>
              <a:rPr lang="en-GB" b="1" dirty="0" smtClean="0"/>
              <a:t>references</a:t>
            </a:r>
            <a:r>
              <a:rPr lang="en-GB" dirty="0" smtClean="0"/>
              <a:t> (or </a:t>
            </a:r>
            <a:r>
              <a:rPr lang="en-GB" b="1" dirty="0" smtClean="0"/>
              <a:t>pointers</a:t>
            </a:r>
            <a:r>
              <a:rPr lang="en-GB" dirty="0" smtClean="0"/>
              <a:t>) to instances</a:t>
            </a:r>
          </a:p>
          <a:p>
            <a:pPr lvl="1"/>
            <a:r>
              <a:rPr lang="en-GB" dirty="0" smtClean="0"/>
              <a:t>Assignment sets references, it does not create new instances</a:t>
            </a:r>
          </a:p>
          <a:p>
            <a:r>
              <a:rPr lang="en-GB" dirty="0" smtClean="0"/>
              <a:t>Same goes for fields, list entries, function parameters, ...</a:t>
            </a:r>
          </a:p>
          <a:p>
            <a:r>
              <a:rPr lang="en-GB" dirty="0" smtClean="0"/>
              <a:t>It is common to have multiple references to the same underlying instance</a:t>
            </a:r>
          </a:p>
          <a:p>
            <a:pPr lvl="1"/>
            <a:r>
              <a:rPr lang="en-GB" dirty="0" smtClean="0"/>
              <a:t>Changing the instance through one reference means the change will be visible through all other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and references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5536" y="2132856"/>
            <a:ext cx="4257897" cy="28007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Thing: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bar):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.foo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.bar = bar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b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 = Thing(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 = Thing(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z = 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932040" y="1628800"/>
            <a:ext cx="1872208" cy="720080"/>
            <a:chOff x="4932040" y="5085184"/>
            <a:chExt cx="1872208" cy="720080"/>
          </a:xfrm>
        </p:grpSpPr>
        <p:sp>
          <p:nvSpPr>
            <p:cNvPr id="15" name="Rectangle 14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08104" y="4077072"/>
            <a:ext cx="1224136" cy="576064"/>
            <a:chOff x="7164288" y="5157192"/>
            <a:chExt cx="1224136" cy="576064"/>
          </a:xfrm>
        </p:grpSpPr>
        <p:sp>
          <p:nvSpPr>
            <p:cNvPr id="19" name="Rectangle 18"/>
            <p:cNvSpPr/>
            <p:nvPr/>
          </p:nvSpPr>
          <p:spPr>
            <a:xfrm>
              <a:off x="7164288" y="5157192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foo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8344" y="5157192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30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64288" y="5445224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bar</a:t>
              </a:r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68344" y="5445224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32040" y="2420888"/>
            <a:ext cx="1872208" cy="720080"/>
            <a:chOff x="4932040" y="5085184"/>
            <a:chExt cx="1872208" cy="720080"/>
          </a:xfrm>
        </p:grpSpPr>
        <p:sp>
          <p:nvSpPr>
            <p:cNvPr id="25" name="Rectangle 24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32040" y="3212976"/>
            <a:ext cx="1872208" cy="720080"/>
            <a:chOff x="4932040" y="5085184"/>
            <a:chExt cx="1872208" cy="720080"/>
          </a:xfrm>
        </p:grpSpPr>
        <p:sp>
          <p:nvSpPr>
            <p:cNvPr id="28" name="Rectangle 27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32040" y="4005064"/>
            <a:ext cx="1872208" cy="720080"/>
            <a:chOff x="4932040" y="5085184"/>
            <a:chExt cx="1872208" cy="720080"/>
          </a:xfrm>
        </p:grpSpPr>
        <p:sp>
          <p:nvSpPr>
            <p:cNvPr id="31" name="Rectangle 30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32040" y="4797152"/>
            <a:ext cx="1872208" cy="720080"/>
            <a:chOff x="4932040" y="5085184"/>
            <a:chExt cx="1872208" cy="720080"/>
          </a:xfrm>
        </p:grpSpPr>
        <p:sp>
          <p:nvSpPr>
            <p:cNvPr id="34" name="Rectangle 33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</a:t>
              </a:r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32040" y="5589240"/>
            <a:ext cx="1872208" cy="720080"/>
            <a:chOff x="4932040" y="5085184"/>
            <a:chExt cx="1872208" cy="720080"/>
          </a:xfrm>
        </p:grpSpPr>
        <p:sp>
          <p:nvSpPr>
            <p:cNvPr id="37" name="Rectangle 36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z</a:t>
              </a:r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08104" y="4869160"/>
            <a:ext cx="1224136" cy="576064"/>
            <a:chOff x="7164288" y="5157192"/>
            <a:chExt cx="1224136" cy="576064"/>
          </a:xfrm>
        </p:grpSpPr>
        <p:sp>
          <p:nvSpPr>
            <p:cNvPr id="41" name="Rectangle 40"/>
            <p:cNvSpPr/>
            <p:nvPr/>
          </p:nvSpPr>
          <p:spPr>
            <a:xfrm>
              <a:off x="7164288" y="5157192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foo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8344" y="5157192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64288" y="5445224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bar</a:t>
              </a:r>
              <a:endParaRPr lang="en-GB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68344" y="5445224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60</a:t>
              </a:r>
              <a:endParaRPr lang="en-GB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08104" y="5661248"/>
            <a:ext cx="1224136" cy="576064"/>
            <a:chOff x="7164288" y="5157192"/>
            <a:chExt cx="1224136" cy="576064"/>
          </a:xfrm>
        </p:grpSpPr>
        <p:sp>
          <p:nvSpPr>
            <p:cNvPr id="46" name="Rectangle 45"/>
            <p:cNvSpPr/>
            <p:nvPr/>
          </p:nvSpPr>
          <p:spPr>
            <a:xfrm>
              <a:off x="7164288" y="5157192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foo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8344" y="5157192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64288" y="5445224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bar</a:t>
              </a:r>
              <a:endParaRPr lang="en-GB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68344" y="5445224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60</a:t>
              </a:r>
              <a:endParaRPr lang="en-GB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50810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08104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20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8104" y="33569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20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436096" y="3933056"/>
            <a:ext cx="1368152" cy="2520280"/>
            <a:chOff x="5364088" y="2348880"/>
            <a:chExt cx="2376264" cy="158417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364088" y="2420888"/>
              <a:ext cx="2376264" cy="151216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364088" y="2348880"/>
              <a:ext cx="2376264" cy="151216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 rot="20034922">
            <a:off x="4933706" y="4758533"/>
            <a:ext cx="2496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Wrong!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and references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5536" y="2132856"/>
            <a:ext cx="4257897" cy="28007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Thing: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bar):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.foo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.bar = bar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b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 = Thing(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 = Thing(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z = y</a:t>
            </a:r>
          </a:p>
        </p:txBody>
      </p:sp>
      <p:grpSp>
        <p:nvGrpSpPr>
          <p:cNvPr id="3" name="Group 22"/>
          <p:cNvGrpSpPr/>
          <p:nvPr/>
        </p:nvGrpSpPr>
        <p:grpSpPr>
          <a:xfrm>
            <a:off x="4932040" y="1628800"/>
            <a:ext cx="1872208" cy="720080"/>
            <a:chOff x="4932040" y="5085184"/>
            <a:chExt cx="1872208" cy="720080"/>
          </a:xfrm>
        </p:grpSpPr>
        <p:sp>
          <p:nvSpPr>
            <p:cNvPr id="15" name="Rectangle 14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" name="Group 38"/>
          <p:cNvGrpSpPr/>
          <p:nvPr/>
        </p:nvGrpSpPr>
        <p:grpSpPr>
          <a:xfrm>
            <a:off x="7452320" y="4077072"/>
            <a:ext cx="1224136" cy="576064"/>
            <a:chOff x="7164288" y="5157192"/>
            <a:chExt cx="1224136" cy="576064"/>
          </a:xfrm>
        </p:grpSpPr>
        <p:sp>
          <p:nvSpPr>
            <p:cNvPr id="19" name="Rectangle 18"/>
            <p:cNvSpPr/>
            <p:nvPr/>
          </p:nvSpPr>
          <p:spPr>
            <a:xfrm>
              <a:off x="7164288" y="5157192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foo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8344" y="5157192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30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64288" y="5445224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bar</a:t>
              </a:r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68344" y="5445224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4932040" y="2420888"/>
            <a:ext cx="1872208" cy="720080"/>
            <a:chOff x="4932040" y="5085184"/>
            <a:chExt cx="1872208" cy="720080"/>
          </a:xfrm>
        </p:grpSpPr>
        <p:sp>
          <p:nvSpPr>
            <p:cNvPr id="25" name="Rectangle 24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4932040" y="3212976"/>
            <a:ext cx="1872208" cy="720080"/>
            <a:chOff x="4932040" y="5085184"/>
            <a:chExt cx="1872208" cy="720080"/>
          </a:xfrm>
        </p:grpSpPr>
        <p:sp>
          <p:nvSpPr>
            <p:cNvPr id="28" name="Rectangle 27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932040" y="4005064"/>
            <a:ext cx="1872208" cy="720080"/>
            <a:chOff x="4932040" y="5085184"/>
            <a:chExt cx="1872208" cy="720080"/>
          </a:xfrm>
        </p:grpSpPr>
        <p:sp>
          <p:nvSpPr>
            <p:cNvPr id="31" name="Rectangle 30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" name="Group 32"/>
          <p:cNvGrpSpPr/>
          <p:nvPr/>
        </p:nvGrpSpPr>
        <p:grpSpPr>
          <a:xfrm>
            <a:off x="4932040" y="4797152"/>
            <a:ext cx="1872208" cy="720080"/>
            <a:chOff x="4932040" y="5085184"/>
            <a:chExt cx="1872208" cy="720080"/>
          </a:xfrm>
        </p:grpSpPr>
        <p:sp>
          <p:nvSpPr>
            <p:cNvPr id="34" name="Rectangle 33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</a:t>
              </a:r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4932040" y="5589240"/>
            <a:ext cx="1872208" cy="720080"/>
            <a:chOff x="4932040" y="5085184"/>
            <a:chExt cx="1872208" cy="720080"/>
          </a:xfrm>
        </p:grpSpPr>
        <p:sp>
          <p:nvSpPr>
            <p:cNvPr id="37" name="Rectangle 36"/>
            <p:cNvSpPr/>
            <p:nvPr/>
          </p:nvSpPr>
          <p:spPr>
            <a:xfrm>
              <a:off x="4932040" y="5085184"/>
              <a:ext cx="504056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z</a:t>
              </a:r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36096" y="5085184"/>
              <a:ext cx="1368152" cy="7200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" name="Group 39"/>
          <p:cNvGrpSpPr/>
          <p:nvPr/>
        </p:nvGrpSpPr>
        <p:grpSpPr>
          <a:xfrm>
            <a:off x="7452320" y="4869160"/>
            <a:ext cx="1224136" cy="576064"/>
            <a:chOff x="7164288" y="5157192"/>
            <a:chExt cx="1224136" cy="576064"/>
          </a:xfrm>
        </p:grpSpPr>
        <p:sp>
          <p:nvSpPr>
            <p:cNvPr id="41" name="Rectangle 40"/>
            <p:cNvSpPr/>
            <p:nvPr/>
          </p:nvSpPr>
          <p:spPr>
            <a:xfrm>
              <a:off x="7164288" y="5157192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foo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8344" y="5157192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64288" y="5445224"/>
              <a:ext cx="504056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bar</a:t>
              </a:r>
              <a:endParaRPr lang="en-GB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68344" y="5445224"/>
              <a:ext cx="720080" cy="2880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60</a:t>
              </a:r>
              <a:endParaRPr lang="en-GB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50810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08104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20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8104" y="33569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20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4168" y="4365104"/>
            <a:ext cx="136815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084168" y="5157192"/>
            <a:ext cx="136815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3" idx="1"/>
          </p:cNvCxnSpPr>
          <p:nvPr/>
        </p:nvCxnSpPr>
        <p:spPr>
          <a:xfrm flipV="1">
            <a:off x="6084168" y="5301208"/>
            <a:ext cx="1368152" cy="64807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this section, you should understand</a:t>
            </a:r>
          </a:p>
          <a:p>
            <a:pPr lvl="1"/>
            <a:r>
              <a:rPr lang="en-GB" dirty="0" smtClean="0"/>
              <a:t>The concepts of objects, classes, instances, fields and methods</a:t>
            </a:r>
          </a:p>
          <a:p>
            <a:pPr lvl="1"/>
            <a:r>
              <a:rPr lang="en-GB" dirty="0" smtClean="0"/>
              <a:t>The principles of good OOP design, particularly encapsulation</a:t>
            </a:r>
          </a:p>
          <a:p>
            <a:pPr lvl="1"/>
            <a:r>
              <a:rPr lang="en-GB" dirty="0" smtClean="0"/>
              <a:t>How to define simple classes in Python</a:t>
            </a:r>
          </a:p>
          <a:p>
            <a:pPr lvl="1"/>
            <a:r>
              <a:rPr lang="en-GB" dirty="0" smtClean="0"/>
              <a:t>The difference between values and references, and when Python uses each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and references</a:t>
            </a:r>
            <a:endParaRPr lang="en-GB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491880" y="2276872"/>
            <a:ext cx="2627784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a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"a:"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"b:"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b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95536" y="4077072"/>
            <a:ext cx="4067944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value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X(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X(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"a:"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"b:"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b.value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860032" y="4077072"/>
            <a:ext cx="3995936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value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X(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a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"a:"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"b:"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b.value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7624" y="1484784"/>
            <a:ext cx="6768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22048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1.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64502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2.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64502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3.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object consists of data (fields) and functions acting on that data (methods)</a:t>
            </a:r>
          </a:p>
          <a:p>
            <a:r>
              <a:rPr lang="en-GB" dirty="0" smtClean="0"/>
              <a:t>A class is a blueprint for an object; an instance is the object itself</a:t>
            </a:r>
          </a:p>
          <a:p>
            <a:r>
              <a:rPr lang="en-GB" dirty="0" smtClean="0"/>
              <a:t>In Python, objects are always held and passed around by reference, not by value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Databases and SQL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this section, you should understand</a:t>
            </a:r>
          </a:p>
          <a:p>
            <a:pPr lvl="1"/>
            <a:r>
              <a:rPr lang="en-GB" dirty="0" smtClean="0"/>
              <a:t>The concepts of databases, tables, columns, rows, primary keys and relations</a:t>
            </a:r>
          </a:p>
          <a:p>
            <a:pPr lvl="1"/>
            <a:r>
              <a:rPr lang="en-GB" dirty="0" smtClean="0"/>
              <a:t>The analogy and differences between OOP and relational databases</a:t>
            </a:r>
          </a:p>
          <a:p>
            <a:pPr lvl="1"/>
            <a:r>
              <a:rPr lang="en-GB" dirty="0" smtClean="0"/>
              <a:t>How to use web resources to start exploring SQL query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database consists of several </a:t>
            </a:r>
            <a:r>
              <a:rPr lang="en-GB" b="1" dirty="0" smtClean="0"/>
              <a:t>tables</a:t>
            </a:r>
          </a:p>
          <a:p>
            <a:pPr lvl="1"/>
            <a:r>
              <a:rPr lang="en-GB" dirty="0" smtClean="0"/>
              <a:t>E.g. Students, courses, modules</a:t>
            </a:r>
          </a:p>
          <a:p>
            <a:r>
              <a:rPr lang="en-GB" dirty="0" smtClean="0"/>
              <a:t>A table has several </a:t>
            </a:r>
            <a:r>
              <a:rPr lang="en-GB" b="1" dirty="0" smtClean="0"/>
              <a:t>columns</a:t>
            </a:r>
          </a:p>
          <a:p>
            <a:pPr lvl="1"/>
            <a:r>
              <a:rPr lang="en-GB" dirty="0" smtClean="0"/>
              <a:t>E.g. Name, student number, email address</a:t>
            </a:r>
          </a:p>
          <a:p>
            <a:r>
              <a:rPr lang="en-GB" dirty="0" smtClean="0"/>
              <a:t>A table also has several </a:t>
            </a:r>
            <a:r>
              <a:rPr lang="en-GB" b="1" dirty="0" smtClean="0"/>
              <a:t>rows</a:t>
            </a:r>
          </a:p>
          <a:p>
            <a:pPr lvl="1"/>
            <a:r>
              <a:rPr lang="en-GB" dirty="0" smtClean="0"/>
              <a:t>E.g. A row in the Students table holds the information about one student</a:t>
            </a:r>
          </a:p>
          <a:p>
            <a:r>
              <a:rPr lang="en-GB" dirty="0" smtClean="0"/>
              <a:t>The tables and columns are the </a:t>
            </a:r>
            <a:r>
              <a:rPr lang="en-GB" b="1" dirty="0" smtClean="0"/>
              <a:t>schema</a:t>
            </a:r>
            <a:r>
              <a:rPr lang="en-GB" dirty="0" smtClean="0"/>
              <a:t> of the database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Database columns can refer to other tables</a:t>
            </a:r>
          </a:p>
          <a:p>
            <a:r>
              <a:rPr lang="en-GB" dirty="0" smtClean="0"/>
              <a:t>Every table has a </a:t>
            </a:r>
            <a:r>
              <a:rPr lang="en-GB" b="1" dirty="0" smtClean="0"/>
              <a:t>primary key </a:t>
            </a:r>
            <a:r>
              <a:rPr lang="en-GB" dirty="0" smtClean="0"/>
              <a:t>column, which is unique for every row</a:t>
            </a:r>
          </a:p>
          <a:p>
            <a:pPr lvl="1"/>
            <a:r>
              <a:rPr lang="en-GB" dirty="0" smtClean="0"/>
              <a:t>E.g. Student ID number, course code</a:t>
            </a:r>
          </a:p>
          <a:p>
            <a:r>
              <a:rPr lang="en-GB" dirty="0" smtClean="0"/>
              <a:t>Tables can have columns which reference a </a:t>
            </a:r>
            <a:r>
              <a:rPr lang="en-GB" b="1" dirty="0" smtClean="0"/>
              <a:t>foreign key</a:t>
            </a:r>
            <a:r>
              <a:rPr lang="en-GB" dirty="0" smtClean="0"/>
              <a:t> – the primary key of another table</a:t>
            </a:r>
          </a:p>
          <a:p>
            <a:pPr lvl="1"/>
            <a:r>
              <a:rPr lang="en-GB" dirty="0" smtClean="0"/>
              <a:t>E.g. Which course a student is enrolled 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841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database example</a:t>
            </a:r>
            <a:endParaRPr lang="en-GB" dirty="0"/>
          </a:p>
        </p:txBody>
      </p:sp>
      <p:pic>
        <p:nvPicPr>
          <p:cNvPr id="59394" name="Picture 2" descr="http://lh4.ggpht.com/_oKo6zFhdD98/SWFPtyfHJFI/AAAAAAAAAMc/GdrlzeBNsZM/s800/ChinookDatabaseSchema1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6483048" cy="523341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868144" y="1052736"/>
            <a:ext cx="3036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http://chinookdatabase.codeplex.com/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5" name="Picture 2" descr="http://lh4.ggpht.com/_oKo6zFhdD98/SWFPtyfHJFI/AAAAAAAAAMc/GdrlzeBNsZM/s800/ChinookDatabaseSchema1.1.png"/>
          <p:cNvPicPr>
            <a:picLocks noChangeAspect="1" noChangeArrowheads="1"/>
          </p:cNvPicPr>
          <p:nvPr/>
        </p:nvPicPr>
        <p:blipFill>
          <a:blip r:embed="rId2" cstate="print"/>
          <a:srcRect l="23325" t="5504" r="71121" b="91744"/>
          <a:stretch>
            <a:fillRect/>
          </a:stretch>
        </p:blipFill>
        <p:spPr bwMode="auto">
          <a:xfrm>
            <a:off x="7164288" y="1628800"/>
            <a:ext cx="1620180" cy="6480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48264" y="234888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“One to many” relationship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 Primary key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Foreign key 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6256" y="3933056"/>
            <a:ext cx="2016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</a:t>
            </a:r>
            <a:r>
              <a:rPr lang="en-GB" dirty="0" smtClean="0">
                <a:sym typeface="Wingdings" pitchFamily="2" charset="2"/>
              </a:rPr>
              <a:t>and databases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2204864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Object Oriented Programming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smtClean="0"/>
                        <a:t>Relational databases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M</a:t>
                      </a:r>
                      <a:r>
                        <a:rPr lang="en-GB" sz="2400" baseline="0" dirty="0" smtClean="0"/>
                        <a:t>odule or program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smtClean="0"/>
                        <a:t>Database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smtClean="0"/>
                        <a:t>Table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Field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smtClean="0"/>
                        <a:t>Column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i="1" dirty="0" smtClean="0"/>
                        <a:t>No direct analogy</a:t>
                      </a:r>
                      <a:endParaRPr lang="en-GB" sz="2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Instance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smtClean="0"/>
                        <a:t>Row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Reference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smtClean="0"/>
                        <a:t>Primary key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Field holding a reference to an instance of another 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smtClean="0"/>
                        <a:t>Foreign key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56793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Not the same, but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there are analogies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Structured Query Language (SQL)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Language for writing database </a:t>
            </a:r>
            <a:r>
              <a:rPr lang="en-GB" b="1" dirty="0" smtClean="0"/>
              <a:t>queries</a:t>
            </a:r>
          </a:p>
          <a:p>
            <a:r>
              <a:rPr lang="en-GB" dirty="0" smtClean="0"/>
              <a:t>Examples:</a:t>
            </a:r>
          </a:p>
          <a:p>
            <a:pPr lvl="1">
              <a:buNone/>
            </a:pPr>
            <a:r>
              <a:rPr lang="en-GB" sz="2400" dirty="0" smtClean="0">
                <a:latin typeface="Lucida Console" pitchFamily="49" charset="0"/>
              </a:rPr>
              <a:t>SELECT </a:t>
            </a:r>
            <a:r>
              <a:rPr lang="en-GB" sz="2400" dirty="0" err="1" smtClean="0">
                <a:latin typeface="Lucida Console" pitchFamily="49" charset="0"/>
              </a:rPr>
              <a:t>FirstName</a:t>
            </a:r>
            <a:r>
              <a:rPr lang="en-GB" sz="2400" dirty="0" smtClean="0">
                <a:latin typeface="Lucida Console" pitchFamily="49" charset="0"/>
              </a:rPr>
              <a:t>, </a:t>
            </a:r>
            <a:r>
              <a:rPr lang="en-GB" sz="2400" dirty="0" err="1" smtClean="0">
                <a:latin typeface="Lucida Console" pitchFamily="49" charset="0"/>
              </a:rPr>
              <a:t>LastName</a:t>
            </a:r>
            <a:r>
              <a:rPr lang="en-GB" sz="2400" dirty="0" smtClean="0">
                <a:latin typeface="Lucida Console" pitchFamily="49" charset="0"/>
              </a:rPr>
              <a:t> FROM Students WHERE Course = ‘BSCCOMP’</a:t>
            </a:r>
          </a:p>
          <a:p>
            <a:pPr lvl="1">
              <a:buNone/>
            </a:pPr>
            <a:r>
              <a:rPr lang="en-GB" sz="2400" dirty="0" smtClean="0">
                <a:latin typeface="Lucida Console" pitchFamily="49" charset="0"/>
              </a:rPr>
              <a:t>INSERT INTO Students (</a:t>
            </a:r>
            <a:r>
              <a:rPr lang="en-GB" sz="2400" dirty="0" err="1" smtClean="0">
                <a:latin typeface="Lucida Console" pitchFamily="49" charset="0"/>
              </a:rPr>
              <a:t>StudentId</a:t>
            </a:r>
            <a:r>
              <a:rPr lang="en-GB" sz="2400" dirty="0" smtClean="0">
                <a:latin typeface="Lucida Console" pitchFamily="49" charset="0"/>
              </a:rPr>
              <a:t>, </a:t>
            </a:r>
            <a:r>
              <a:rPr lang="en-GB" sz="2400" dirty="0" err="1" smtClean="0">
                <a:latin typeface="Lucida Console" pitchFamily="49" charset="0"/>
              </a:rPr>
              <a:t>FirstName</a:t>
            </a:r>
            <a:r>
              <a:rPr lang="en-GB" sz="2400" dirty="0" smtClean="0">
                <a:latin typeface="Lucida Console" pitchFamily="49" charset="0"/>
              </a:rPr>
              <a:t>, </a:t>
            </a:r>
            <a:r>
              <a:rPr lang="en-GB" sz="2400" dirty="0" err="1" smtClean="0">
                <a:latin typeface="Lucida Console" pitchFamily="49" charset="0"/>
              </a:rPr>
              <a:t>LastName</a:t>
            </a:r>
            <a:r>
              <a:rPr lang="en-GB" sz="2400" dirty="0" smtClean="0">
                <a:latin typeface="Lucida Console" pitchFamily="49" charset="0"/>
              </a:rPr>
              <a:t>, Course) VALUES (123456, ‘John’, ‘Smith’, ‘BSCCOMP’)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387515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http://sqlzoo.net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Oriented </a:t>
            </a:r>
            <a:r>
              <a:rPr lang="en-GB" dirty="0" err="1" smtClean="0"/>
              <a:t>Programing</a:t>
            </a:r>
            <a:r>
              <a:rPr lang="en-GB" dirty="0" smtClean="0"/>
              <a:t> (OOP)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object</a:t>
            </a:r>
            <a:r>
              <a:rPr lang="en-GB" dirty="0" smtClean="0"/>
              <a:t> is a collection of </a:t>
            </a:r>
            <a:r>
              <a:rPr lang="en-GB" b="1" dirty="0" smtClean="0"/>
              <a:t>data</a:t>
            </a:r>
            <a:r>
              <a:rPr lang="en-GB" dirty="0" smtClean="0"/>
              <a:t> along with </a:t>
            </a:r>
            <a:r>
              <a:rPr lang="en-GB" b="1" dirty="0" smtClean="0"/>
              <a:t>functions</a:t>
            </a:r>
            <a:r>
              <a:rPr lang="en-GB" dirty="0" smtClean="0"/>
              <a:t> which operate on that data</a:t>
            </a:r>
          </a:p>
          <a:p>
            <a:pPr lvl="1"/>
            <a:r>
              <a:rPr lang="en-GB" dirty="0" smtClean="0"/>
              <a:t>The data members are called </a:t>
            </a:r>
            <a:r>
              <a:rPr lang="en-GB" b="1" dirty="0" smtClean="0"/>
              <a:t>fields</a:t>
            </a:r>
          </a:p>
          <a:p>
            <a:pPr lvl="2"/>
            <a:r>
              <a:rPr lang="en-GB" dirty="0" smtClean="0"/>
              <a:t>A.k.a. </a:t>
            </a:r>
            <a:r>
              <a:rPr lang="en-GB" b="1" dirty="0" smtClean="0"/>
              <a:t>attributes</a:t>
            </a:r>
            <a:r>
              <a:rPr lang="en-GB" dirty="0" smtClean="0"/>
              <a:t> a.k.a. </a:t>
            </a:r>
            <a:r>
              <a:rPr lang="en-GB" b="1" dirty="0" smtClean="0"/>
              <a:t>member variables</a:t>
            </a:r>
          </a:p>
          <a:p>
            <a:pPr lvl="1"/>
            <a:r>
              <a:rPr lang="en-GB" dirty="0" smtClean="0"/>
              <a:t>The functions are called </a:t>
            </a:r>
            <a:r>
              <a:rPr lang="en-GB" b="1" dirty="0" smtClean="0"/>
              <a:t>methods</a:t>
            </a:r>
          </a:p>
          <a:p>
            <a:r>
              <a:rPr lang="en-GB" dirty="0" smtClean="0"/>
              <a:t>What fields and methods an object has are defined by its </a:t>
            </a:r>
            <a:r>
              <a:rPr lang="en-GB" b="1" dirty="0" smtClean="0"/>
              <a:t>class</a:t>
            </a:r>
            <a:r>
              <a:rPr lang="en-GB" dirty="0" smtClean="0"/>
              <a:t> a.k.a. </a:t>
            </a:r>
            <a:r>
              <a:rPr lang="en-GB" b="1" dirty="0" smtClean="0"/>
              <a:t>type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Architecture Essay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essay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will write a </a:t>
            </a:r>
            <a:r>
              <a:rPr lang="en-GB" b="1" dirty="0" smtClean="0"/>
              <a:t>1000 word essay </a:t>
            </a:r>
            <a:r>
              <a:rPr lang="en-GB" dirty="0" smtClean="0"/>
              <a:t>which</a:t>
            </a:r>
          </a:p>
          <a:p>
            <a:pPr lvl="1"/>
            <a:r>
              <a:rPr lang="en-GB" dirty="0" smtClean="0"/>
              <a:t>Reviews </a:t>
            </a:r>
            <a:r>
              <a:rPr lang="en-GB" b="1" dirty="0" smtClean="0"/>
              <a:t>three</a:t>
            </a:r>
            <a:r>
              <a:rPr lang="en-GB" dirty="0" smtClean="0"/>
              <a:t> papers (no more, no less) on a topic in game engine architecture</a:t>
            </a:r>
          </a:p>
          <a:p>
            <a:pPr lvl="1"/>
            <a:r>
              <a:rPr lang="en-GB" dirty="0" smtClean="0"/>
              <a:t>Makes a </a:t>
            </a:r>
            <a:r>
              <a:rPr lang="en-GB" b="1" dirty="0" smtClean="0"/>
              <a:t>recommendation</a:t>
            </a:r>
            <a:r>
              <a:rPr lang="en-GB" dirty="0" smtClean="0"/>
              <a:t> based on </a:t>
            </a:r>
            <a:r>
              <a:rPr lang="en-GB" b="1" dirty="0" smtClean="0"/>
              <a:t>empirical evidence</a:t>
            </a:r>
          </a:p>
          <a:p>
            <a:r>
              <a:rPr lang="en-GB" dirty="0" smtClean="0"/>
              <a:t>You have </a:t>
            </a:r>
            <a:r>
              <a:rPr lang="en-GB" b="1" dirty="0" smtClean="0"/>
              <a:t>two topics </a:t>
            </a:r>
            <a:r>
              <a:rPr lang="en-GB" dirty="0" smtClean="0"/>
              <a:t>to choose from:</a:t>
            </a:r>
          </a:p>
          <a:p>
            <a:pPr lvl="1"/>
            <a:r>
              <a:rPr lang="en-GB" dirty="0" smtClean="0"/>
              <a:t>Convexity-based </a:t>
            </a:r>
            <a:r>
              <a:rPr lang="en-GB" b="1" dirty="0" smtClean="0"/>
              <a:t>collision detection </a:t>
            </a:r>
            <a:r>
              <a:rPr lang="en-GB" dirty="0" smtClean="0"/>
              <a:t>for a 2D game engine</a:t>
            </a:r>
          </a:p>
          <a:p>
            <a:pPr lvl="1"/>
            <a:r>
              <a:rPr lang="en-GB" b="1" dirty="0" smtClean="0"/>
              <a:t>Procedural level generation </a:t>
            </a:r>
            <a:r>
              <a:rPr lang="en-GB" dirty="0" smtClean="0"/>
              <a:t>for a 2D platform game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task 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Identify </a:t>
            </a:r>
            <a:r>
              <a:rPr lang="en-GB" b="1" dirty="0" smtClean="0"/>
              <a:t>five</a:t>
            </a:r>
            <a:r>
              <a:rPr lang="en-GB" dirty="0" smtClean="0"/>
              <a:t> papers relevant to your chosen topic</a:t>
            </a:r>
          </a:p>
          <a:p>
            <a:r>
              <a:rPr lang="en-GB" dirty="0" smtClean="0"/>
              <a:t>Fork the repository at</a:t>
            </a:r>
          </a:p>
          <a:p>
            <a:pPr lvl="1">
              <a:buNone/>
            </a:pPr>
            <a:r>
              <a:rPr lang="en-GB" dirty="0" smtClean="0"/>
              <a:t>	https://github.com/Falmouth-Games-Academy/comp110-architecture-essay</a:t>
            </a:r>
          </a:p>
          <a:p>
            <a:r>
              <a:rPr lang="en-GB" dirty="0" smtClean="0"/>
              <a:t>Using the </a:t>
            </a:r>
            <a:r>
              <a:rPr lang="en-GB" dirty="0" err="1" smtClean="0"/>
              <a:t>LaTeX</a:t>
            </a:r>
            <a:r>
              <a:rPr lang="en-GB" dirty="0" smtClean="0"/>
              <a:t> template in the proposal folder, fill in the details of your five papers</a:t>
            </a:r>
          </a:p>
          <a:p>
            <a:r>
              <a:rPr lang="en-GB" dirty="0" smtClean="0"/>
              <a:t>Submit a pull request by </a:t>
            </a:r>
            <a:r>
              <a:rPr lang="en-GB" b="1" dirty="0" smtClean="0"/>
              <a:t>next Wednesday</a:t>
            </a:r>
            <a:r>
              <a:rPr lang="en-GB" dirty="0" smtClean="0"/>
              <a:t> (11</a:t>
            </a:r>
            <a:r>
              <a:rPr lang="en-GB" baseline="30000" dirty="0" smtClean="0"/>
              <a:t>th</a:t>
            </a:r>
            <a:r>
              <a:rPr lang="en-GB" dirty="0" smtClean="0"/>
              <a:t> November)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Allowed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Your five papers must be </a:t>
            </a:r>
            <a:r>
              <a:rPr lang="en-GB" b="1" dirty="0" smtClean="0"/>
              <a:t>peer-reviewed</a:t>
            </a:r>
            <a:r>
              <a:rPr lang="en-GB" dirty="0" smtClean="0"/>
              <a:t> academic publications reporting </a:t>
            </a:r>
            <a:r>
              <a:rPr lang="en-GB" b="1" dirty="0" smtClean="0"/>
              <a:t>primary research</a:t>
            </a:r>
          </a:p>
          <a:p>
            <a:pPr lvl="1"/>
            <a:r>
              <a:rPr lang="en-GB" dirty="0" smtClean="0"/>
              <a:t>Journal articles</a:t>
            </a:r>
          </a:p>
          <a:p>
            <a:pPr lvl="1"/>
            <a:r>
              <a:rPr lang="en-GB" dirty="0" smtClean="0"/>
              <a:t>Conference articles</a:t>
            </a:r>
          </a:p>
          <a:p>
            <a:pPr lvl="1"/>
            <a:r>
              <a:rPr lang="en-GB" dirty="0" smtClean="0"/>
              <a:t>Workshop articles</a:t>
            </a:r>
          </a:p>
          <a:p>
            <a:pPr lvl="1"/>
            <a:r>
              <a:rPr lang="en-GB" dirty="0" smtClean="0"/>
              <a:t>Some books and book chapters</a:t>
            </a:r>
          </a:p>
          <a:p>
            <a:pPr lvl="2"/>
            <a:r>
              <a:rPr lang="en-GB" dirty="0" smtClean="0"/>
              <a:t>Only those which report primary research – most do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Allowed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Your five papers should be:</a:t>
            </a:r>
          </a:p>
          <a:p>
            <a:pPr lvl="1"/>
            <a:r>
              <a:rPr lang="en-GB" dirty="0" smtClean="0"/>
              <a:t>Published by an internationally renowned publisher (e.g. IEEE, ACM, Springer, Elsevier, ...)</a:t>
            </a:r>
          </a:p>
          <a:p>
            <a:pPr lvl="1"/>
            <a:r>
              <a:rPr lang="en-GB" b="1" dirty="0" smtClean="0"/>
              <a:t>And/or</a:t>
            </a:r>
            <a:r>
              <a:rPr lang="en-GB" dirty="0" smtClean="0"/>
              <a:t> published in an internationally renowned journal or conference</a:t>
            </a:r>
          </a:p>
          <a:p>
            <a:pPr lvl="1"/>
            <a:r>
              <a:rPr lang="en-GB" b="1" dirty="0" smtClean="0"/>
              <a:t>And/or</a:t>
            </a:r>
            <a:r>
              <a:rPr lang="en-GB" dirty="0" smtClean="0"/>
              <a:t> considered as influential works by the scientific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768140"/>
          </a:xfrm>
        </p:spPr>
        <p:txBody>
          <a:bodyPr/>
          <a:lstStyle/>
          <a:p>
            <a:r>
              <a:rPr lang="en-GB" dirty="0" smtClean="0"/>
              <a:t>Forbidden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9683"/>
          </a:xfrm>
        </p:spPr>
        <p:txBody>
          <a:bodyPr>
            <a:normAutofit fontScale="92500"/>
          </a:bodyPr>
          <a:lstStyle/>
          <a:p>
            <a:pPr lvl="1"/>
            <a:r>
              <a:rPr lang="en-GB" dirty="0" smtClean="0"/>
              <a:t>Websites, blogs, wikis, forums</a:t>
            </a:r>
          </a:p>
          <a:p>
            <a:pPr lvl="1"/>
            <a:r>
              <a:rPr lang="en-GB" dirty="0" smtClean="0"/>
              <a:t>Newspaper articles, magazine articles</a:t>
            </a:r>
          </a:p>
          <a:p>
            <a:pPr lvl="1"/>
            <a:r>
              <a:rPr lang="en-GB" dirty="0" smtClean="0"/>
              <a:t>Textbooks, general interest books</a:t>
            </a:r>
          </a:p>
          <a:p>
            <a:pPr lvl="1"/>
            <a:r>
              <a:rPr lang="en-GB" dirty="0" smtClean="0"/>
              <a:t>Technical manuals</a:t>
            </a:r>
          </a:p>
          <a:p>
            <a:pPr lvl="1"/>
            <a:r>
              <a:rPr lang="en-GB" dirty="0" smtClean="0"/>
              <a:t>Secondary sources (e.g. papers titled “A survey of...”, most academic books)</a:t>
            </a:r>
          </a:p>
          <a:p>
            <a:pPr lvl="1"/>
            <a:r>
              <a:rPr lang="en-GB" dirty="0" smtClean="0"/>
              <a:t>Masters/PhD theses</a:t>
            </a:r>
          </a:p>
          <a:p>
            <a:pPr lvl="1"/>
            <a:r>
              <a:rPr lang="en-GB" dirty="0" smtClean="0"/>
              <a:t>Preprints (from </a:t>
            </a:r>
            <a:r>
              <a:rPr lang="en-GB" dirty="0" err="1" smtClean="0"/>
              <a:t>ArXiv</a:t>
            </a:r>
            <a:r>
              <a:rPr lang="en-GB" dirty="0" smtClean="0"/>
              <a:t> or authors’ </a:t>
            </a:r>
            <a:r>
              <a:rPr lang="en-GB" dirty="0" err="1" smtClean="0"/>
              <a:t>webpages</a:t>
            </a:r>
            <a:r>
              <a:rPr lang="en-GB" dirty="0" smtClean="0"/>
              <a:t>)</a:t>
            </a:r>
          </a:p>
          <a:p>
            <a:r>
              <a:rPr lang="en-GB" dirty="0" smtClean="0"/>
              <a:t>However, some of these may be useful in identifying sources you </a:t>
            </a:r>
            <a:r>
              <a:rPr lang="en-GB" b="1" dirty="0" smtClean="0"/>
              <a:t>can</a:t>
            </a:r>
            <a:r>
              <a:rPr lang="en-GB" dirty="0" smtClean="0"/>
              <a:t>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Find </a:t>
            </a:r>
            <a:r>
              <a:rPr lang="en-GB" b="1" dirty="0" smtClean="0"/>
              <a:t>abstracts and bibliographic details</a:t>
            </a:r>
            <a:r>
              <a:rPr lang="en-GB" dirty="0" smtClean="0"/>
              <a:t> for your five papers</a:t>
            </a:r>
          </a:p>
          <a:p>
            <a:r>
              <a:rPr lang="en-GB" dirty="0" smtClean="0"/>
              <a:t>If you can, find </a:t>
            </a:r>
            <a:r>
              <a:rPr lang="en-GB" b="1" dirty="0" smtClean="0"/>
              <a:t>full-text PDFs</a:t>
            </a:r>
          </a:p>
          <a:p>
            <a:pPr lvl="1"/>
            <a:r>
              <a:rPr lang="en-GB" dirty="0" smtClean="0"/>
              <a:t>Google Scholar, </a:t>
            </a:r>
            <a:r>
              <a:rPr lang="en-GB" dirty="0" err="1" smtClean="0"/>
              <a:t>CiteSeer</a:t>
            </a:r>
            <a:r>
              <a:rPr lang="en-GB" dirty="0" smtClean="0"/>
              <a:t>, authors’ websites</a:t>
            </a:r>
          </a:p>
          <a:p>
            <a:pPr lvl="1"/>
            <a:r>
              <a:rPr lang="en-GB" dirty="0" smtClean="0"/>
              <a:t>Don’t worry if you can’t find them</a:t>
            </a:r>
          </a:p>
          <a:p>
            <a:r>
              <a:rPr lang="en-GB" dirty="0" smtClean="0"/>
              <a:t>Submit a pull request, and schedule a meeting with your personal tutor</a:t>
            </a:r>
          </a:p>
          <a:p>
            <a:pPr lvl="1"/>
            <a:r>
              <a:rPr lang="en-GB" b="1" dirty="0" smtClean="0"/>
              <a:t>Don’t</a:t>
            </a:r>
            <a:r>
              <a:rPr lang="en-GB" dirty="0" smtClean="0"/>
              <a:t> upload the paper PDFs to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We will guide you in narrowing your five articles down to the final three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 and instances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b="1" dirty="0" smtClean="0"/>
              <a:t>class</a:t>
            </a:r>
            <a:r>
              <a:rPr lang="en-GB" dirty="0" smtClean="0"/>
              <a:t> is the blueprint for an object</a:t>
            </a:r>
          </a:p>
          <a:p>
            <a:pPr lvl="1"/>
            <a:r>
              <a:rPr lang="en-GB" dirty="0" smtClean="0"/>
              <a:t>It defines the fields and methods possessed by a particular type of object</a:t>
            </a:r>
          </a:p>
          <a:p>
            <a:r>
              <a:rPr lang="en-GB" dirty="0" smtClean="0"/>
              <a:t>An </a:t>
            </a:r>
            <a:r>
              <a:rPr lang="en-GB" b="1" dirty="0" smtClean="0"/>
              <a:t>instance</a:t>
            </a:r>
            <a:r>
              <a:rPr lang="en-GB" dirty="0" smtClean="0"/>
              <a:t> is the actual object</a:t>
            </a:r>
          </a:p>
          <a:p>
            <a:pPr lvl="1"/>
            <a:r>
              <a:rPr lang="en-GB" dirty="0" smtClean="0"/>
              <a:t>A set of field values stored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should I make into an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Things with a real-world analogy</a:t>
            </a:r>
          </a:p>
          <a:p>
            <a:r>
              <a:rPr lang="en-GB" dirty="0" smtClean="0"/>
              <a:t>Things which need multiple instances</a:t>
            </a:r>
          </a:p>
          <a:p>
            <a:r>
              <a:rPr lang="en-GB" dirty="0" smtClean="0"/>
              <a:t>Bundles of closely related data and code</a:t>
            </a:r>
          </a:p>
          <a:p>
            <a:r>
              <a:rPr lang="en-GB" dirty="0" smtClean="0"/>
              <a:t>“Black boxes” which do one task (or several closely related tasks)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512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OOP design allows for</a:t>
            </a:r>
          </a:p>
          <a:p>
            <a:pPr lvl="1"/>
            <a:r>
              <a:rPr lang="en-GB" dirty="0" smtClean="0"/>
              <a:t>Related code and data definitions to be collected in a single place</a:t>
            </a:r>
          </a:p>
          <a:p>
            <a:pPr lvl="1"/>
            <a:r>
              <a:rPr lang="en-GB" dirty="0" smtClean="0"/>
              <a:t>Development of modular reusable components</a:t>
            </a:r>
          </a:p>
          <a:p>
            <a:pPr lvl="1"/>
            <a:r>
              <a:rPr lang="en-GB" dirty="0" smtClean="0"/>
              <a:t>Decoupling of object behaviour from implementation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have already seen many examples of objects</a:t>
            </a:r>
          </a:p>
          <a:p>
            <a:r>
              <a:rPr lang="en-GB" dirty="0" smtClean="0"/>
              <a:t>Some application-specific</a:t>
            </a:r>
          </a:p>
          <a:p>
            <a:pPr lvl="1"/>
            <a:r>
              <a:rPr lang="en-GB" dirty="0" smtClean="0"/>
              <a:t>Turtle</a:t>
            </a:r>
          </a:p>
          <a:p>
            <a:pPr lvl="1"/>
            <a:r>
              <a:rPr lang="en-GB" dirty="0" smtClean="0"/>
              <a:t>Picture</a:t>
            </a:r>
          </a:p>
          <a:p>
            <a:pPr lvl="1"/>
            <a:r>
              <a:rPr lang="en-GB" dirty="0" smtClean="0"/>
              <a:t>Polygon</a:t>
            </a:r>
          </a:p>
          <a:p>
            <a:r>
              <a:rPr lang="en-GB" dirty="0" smtClean="0"/>
              <a:t>And some general purpose</a:t>
            </a:r>
          </a:p>
          <a:p>
            <a:pPr lvl="1"/>
            <a:r>
              <a:rPr lang="en-GB" dirty="0" smtClean="0"/>
              <a:t>List</a:t>
            </a:r>
          </a:p>
          <a:p>
            <a:pPr lvl="1"/>
            <a:r>
              <a:rPr lang="en-GB" dirty="0" smtClean="0"/>
              <a:t>Random number generator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6096" y="1844824"/>
            <a:ext cx="3250704" cy="4032448"/>
          </a:xfrm>
        </p:spPr>
        <p:txBody>
          <a:bodyPr>
            <a:normAutofit/>
          </a:bodyPr>
          <a:lstStyle/>
          <a:p>
            <a:r>
              <a:rPr lang="en-GB" dirty="0" smtClean="0"/>
              <a:t>What might be some examples of objects in a Super Mario style platform game?</a:t>
            </a:r>
          </a:p>
          <a:p>
            <a:r>
              <a:rPr lang="en-GB" dirty="0" smtClean="0"/>
              <a:t>What fields and methods might they have?</a:t>
            </a:r>
            <a:endParaRPr lang="en-GB" dirty="0"/>
          </a:p>
        </p:txBody>
      </p:sp>
      <p:pic>
        <p:nvPicPr>
          <p:cNvPr id="1026" name="Picture 2" descr="https://upload.wikimedia.org/wikipedia/en/5/50/NES_Super_Mario_Bro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4875389" cy="4265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Classes and instances in Python</a:t>
            </a:r>
            <a:endParaRPr lang="en-GB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87624" y="1484784"/>
            <a:ext cx="684076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Circle: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radius):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centre_y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radius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.radius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 = Circle(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c.get_area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15307"/>
          </a:xfrm>
        </p:spPr>
        <p:txBody>
          <a:bodyPr>
            <a:normAutofit/>
          </a:bodyPr>
          <a:lstStyle/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1222</Words>
  <Application>Microsoft Office PowerPoint</Application>
  <PresentationFormat>On-screen Show (4:3)</PresentationFormat>
  <Paragraphs>228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Object Oriented Programming</vt:lpstr>
      <vt:lpstr>Learning objectives</vt:lpstr>
      <vt:lpstr>Object Oriented Programing (OOP)</vt:lpstr>
      <vt:lpstr>Classes and instances</vt:lpstr>
      <vt:lpstr>What should I make into an object?</vt:lpstr>
      <vt:lpstr>Encapsulation</vt:lpstr>
      <vt:lpstr>Examples</vt:lpstr>
      <vt:lpstr>Discussion</vt:lpstr>
      <vt:lpstr>Classes and instances in Python</vt:lpstr>
      <vt:lpstr>Classes and instances in Python</vt:lpstr>
      <vt:lpstr>Classes and instances in Python</vt:lpstr>
      <vt:lpstr>Classes and instances in Python</vt:lpstr>
      <vt:lpstr>Classes and instances in Python</vt:lpstr>
      <vt:lpstr>Classes and instances in Python</vt:lpstr>
      <vt:lpstr>Classes and instances in Python</vt:lpstr>
      <vt:lpstr>Classes and instances in Python</vt:lpstr>
      <vt:lpstr>References</vt:lpstr>
      <vt:lpstr>Values and references</vt:lpstr>
      <vt:lpstr>Values and references</vt:lpstr>
      <vt:lpstr>Values and references</vt:lpstr>
      <vt:lpstr>Summary</vt:lpstr>
      <vt:lpstr>Databases and SQL</vt:lpstr>
      <vt:lpstr>Learning objectives</vt:lpstr>
      <vt:lpstr>Database basics</vt:lpstr>
      <vt:lpstr>Relational databases</vt:lpstr>
      <vt:lpstr>Relational database example</vt:lpstr>
      <vt:lpstr>OOP and databases</vt:lpstr>
      <vt:lpstr>Structured Query Language (SQL)</vt:lpstr>
      <vt:lpstr>SQL exercises</vt:lpstr>
      <vt:lpstr>Computer Architecture Essay</vt:lpstr>
      <vt:lpstr>The essay</vt:lpstr>
      <vt:lpstr>Your task now</vt:lpstr>
      <vt:lpstr>Allowed sources</vt:lpstr>
      <vt:lpstr>Allowed sources</vt:lpstr>
      <vt:lpstr>Forbidden sources</vt:lpstr>
      <vt:lpstr>What now?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Ed Powley</cp:lastModifiedBy>
  <cp:revision>83</cp:revision>
  <dcterms:created xsi:type="dcterms:W3CDTF">2013-10-11T07:28:59Z</dcterms:created>
  <dcterms:modified xsi:type="dcterms:W3CDTF">2015-11-04T17:42:34Z</dcterms:modified>
</cp:coreProperties>
</file>