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4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3" r:id="rId6"/>
    <p:sldId id="267" r:id="rId7"/>
    <p:sldId id="268" r:id="rId8"/>
    <p:sldId id="269" r:id="rId9"/>
    <p:sldId id="270" r:id="rId10"/>
    <p:sldId id="272" r:id="rId11"/>
    <p:sldId id="283" r:id="rId12"/>
    <p:sldId id="277" r:id="rId13"/>
    <p:sldId id="280" r:id="rId14"/>
    <p:sldId id="276" r:id="rId15"/>
    <p:sldId id="287" r:id="rId16"/>
    <p:sldId id="271" r:id="rId17"/>
    <p:sldId id="284" r:id="rId18"/>
    <p:sldId id="281" r:id="rId19"/>
    <p:sldId id="285" r:id="rId20"/>
    <p:sldId id="286" r:id="rId21"/>
    <p:sldId id="289" r:id="rId22"/>
    <p:sldId id="278" r:id="rId23"/>
    <p:sldId id="274" r:id="rId24"/>
    <p:sldId id="28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A9E5"/>
    <a:srgbClr val="ED7D31"/>
    <a:srgbClr val="D9D9D9"/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48" autoAdjust="0"/>
  </p:normalViewPr>
  <p:slideViewPr>
    <p:cSldViewPr snapToGrid="0">
      <p:cViewPr varScale="1">
        <p:scale>
          <a:sx n="53" d="100"/>
          <a:sy n="53" d="100"/>
        </p:scale>
        <p:origin x="82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A4C-A5DB-4BC7-8E4B-5BDBDA56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AACF4-552A-4BF1-9C42-42779281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850E-4A26-40A4-B3FF-6BBBA524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0BFB-746E-4A69-9403-7CB43199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2B74-518F-4899-B2AD-E2036400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0753-8CDA-40C2-BCC3-557AEA1C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8A499-BA6A-4D47-B599-AEA41A91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2A44-57DA-47BD-918A-3E6AA3E9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897F-5504-4792-A2EB-46ECBE10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87C9-F4F6-4ED9-AAAD-3E64B487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4A35-DF8B-4D4C-B299-E94CACC8C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3DE7C-13F0-4619-98F8-92E92C74D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E751-DB25-4E84-8D9B-1739304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8081-93AC-4FF0-B2F5-546544B6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D2A6-AB57-4C36-A0FE-C6F9F71E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1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9D13-CA1B-4789-BE94-D714ED91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676A-2E82-4E9B-BF90-1C64B204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3868-9FB8-45C3-AB6F-4A3B3548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46C8C-F9AE-4D5E-A41B-2AC649CD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7B33-1B5A-4E44-B0FA-C6FDF70E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99E6-0653-44A6-9C10-39B5B87D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650D2-8FB9-4F61-A3A9-014C9F33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9CC2-B88F-4690-9790-5EEA0191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DE04-D153-45B5-BA46-22DB0230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F6D7-907E-4056-BE89-44206CA0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5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35CB-4E14-4D57-9354-1B4E0163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89F2-25F7-435B-B16D-90DBB0543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574F5-7536-4A8F-8417-00BD13524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F46C8-D0DB-41F9-AAB0-9177CF79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19A88-DB4D-45A2-AC60-A13FA233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A8A9F-2CE9-4711-B354-8077EA17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78FD-213B-4B1F-BB45-A7E3F22F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F717-979E-4979-A8D6-D41B4925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9B7FE-E919-4020-8801-7168655AC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D7F31-2A28-4CE0-9F18-74F16F712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39163-D76A-4E48-812D-2A089E25D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6CD47-BE6B-4AE2-93FD-E35D0332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5DC72-4B45-45A4-A251-38C7FD6C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7A26-C35B-44DC-A78A-2C9CF481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6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07CA-75EA-4215-A315-E69353E1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19990-F24F-4DAC-8FBA-061A0126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D689E-441E-4644-9FA2-732819A5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1285C-B8C0-48E6-A2DE-2B4CE262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5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15259-46BF-4AB6-8F1C-FB2204D7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2F94F-AF1D-49F8-886F-4A3805A4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7625A-1033-4DD8-8EE4-B3AB1F94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4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4E58-4714-486E-850E-03F473B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4FF1-E65E-4000-889A-57B3B062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5D50D-D46E-4EB4-BF20-2207926F2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C4DE5-ECF4-4D69-9909-31FE3754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2E3D-E4CF-40AA-A640-50D6D220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951EB-6D7E-46F2-AAC1-F1D3AA30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8F7E-EE4A-4487-BE2B-AEA49D1E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3CB45-FD99-4840-BF05-B90C33CB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EB951-3927-4579-BFD2-628C6FD5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278F3-0A4C-4C14-995F-DB66921C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34D38-968B-488D-98C5-0EEDA436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4E5F0-37B8-456F-8F28-D3897D27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0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13224-7475-4825-81B5-67889494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7012-33F6-4FF1-9C2C-7A47818E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93F7-562E-4D8F-B550-2D722CE29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1865-65CB-49F6-9D7E-D7201EB34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6776-F4C8-42AE-BBE0-E2E166D80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3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ye_symbol_lateral.svg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ye_symbol_lateral.svg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ofwiki.org/wiki/Cosine_Formula_for_Dot_Product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4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0DEEBF-DB94-4E7E-A9D3-84FA863C3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chemeClr val="bg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821" y="3812954"/>
            <a:ext cx="6465287" cy="1412929"/>
          </a:xfrm>
        </p:spPr>
        <p:txBody>
          <a:bodyPr>
            <a:normAutofit/>
          </a:bodyPr>
          <a:lstStyle/>
          <a:p>
            <a:pPr algn="l"/>
            <a:r>
              <a:rPr lang="en-US" sz="4100"/>
              <a:t>Week 7:</a:t>
            </a:r>
            <a:br>
              <a:rPr lang="en-US" sz="4100"/>
            </a:br>
            <a:r>
              <a:rPr lang="en-US" sz="4100"/>
              <a:t>3D Computational Geometry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821" y="5446617"/>
            <a:ext cx="6465286" cy="483920"/>
          </a:xfrm>
        </p:spPr>
        <p:txBody>
          <a:bodyPr>
            <a:normAutofit/>
          </a:bodyPr>
          <a:lstStyle/>
          <a:p>
            <a:pPr algn="l"/>
            <a:r>
              <a:rPr lang="en-US" sz="800">
                <a:solidFill>
                  <a:srgbClr val="75E4F7"/>
                </a:solidFill>
              </a:rPr>
              <a:t>COMP20: Mathematics for 3D Worlds &amp; Simulations</a:t>
            </a:r>
          </a:p>
          <a:p>
            <a:pPr algn="l"/>
            <a:r>
              <a:rPr lang="en-US" sz="800">
                <a:solidFill>
                  <a:srgbClr val="75E4F7"/>
                </a:solidFill>
              </a:rPr>
              <a:t>BSc(Hons) Computing for Games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496" y="5336249"/>
            <a:ext cx="5486400" cy="0"/>
          </a:xfrm>
          <a:prstGeom prst="line">
            <a:avLst/>
          </a:prstGeom>
          <a:ln w="22225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1D3752A-61C3-43FC-8C24-5190A2D97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3820" y="2259577"/>
            <a:ext cx="77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Vector t</a:t>
            </a:r>
            <a:r>
              <a:rPr lang="en-GB" sz="4400" dirty="0"/>
              <a:t>riple product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18" y="2265036"/>
                <a:ext cx="10277423" cy="4165257"/>
              </a:xfrm>
            </p:spPr>
            <p:txBody>
              <a:bodyPr>
                <a:normAutofit/>
              </a:bodyPr>
              <a:lstStyle/>
              <a:p>
                <a:endParaRPr lang="en-GB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br>
                  <a:rPr lang="en-GB" sz="2400" dirty="0"/>
                </a:br>
                <a:r>
                  <a:rPr lang="en-GB" sz="2400" dirty="0"/>
                  <a:t>Properties: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18" y="2265036"/>
                <a:ext cx="10277423" cy="4165257"/>
              </a:xfrm>
              <a:blipFill>
                <a:blip r:embed="rId2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95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Lines and planes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0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Vector equation of a line</a:t>
            </a:r>
            <a:r>
              <a:rPr lang="en-GB" sz="4400" dirty="0"/>
              <a:t>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Remember: a vector only describes a direction, which could be anywhere in space!</a:t>
                </a:r>
                <a:endParaRPr lang="en-GB" sz="2400" b="1" dirty="0">
                  <a:solidFill>
                    <a:schemeClr val="accent6"/>
                  </a:solidFill>
                </a:endParaRPr>
              </a:p>
              <a:p>
                <a:r>
                  <a:rPr lang="en-GB" sz="2400" dirty="0"/>
                  <a:t>We also need to know where to position it, by specifying a point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sz="2400" dirty="0"/>
                  <a:t> on the line.</a:t>
                </a:r>
              </a:p>
              <a:p>
                <a:r>
                  <a:rPr lang="en-GB" sz="2400" dirty="0"/>
                  <a:t>Any point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/>
                  <a:t> on the line can be expressed parametrically as a vector displacement, first to point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sz="2400" dirty="0"/>
                  <a:t> and then some distance along the line’s direction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2400" dirty="0"/>
                  <a:t>:</a:t>
                </a:r>
                <a:br>
                  <a:rPr lang="en-GB" sz="2400" dirty="0"/>
                </a:b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sz="2400" b="1" dirty="0"/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771" t="-2652" r="-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F47226E-BD83-496F-BE8F-E523E9FA9330}"/>
              </a:ext>
            </a:extLst>
          </p:cNvPr>
          <p:cNvGrpSpPr/>
          <p:nvPr/>
        </p:nvGrpSpPr>
        <p:grpSpPr>
          <a:xfrm>
            <a:off x="7734582" y="4905041"/>
            <a:ext cx="2737094" cy="993141"/>
            <a:chOff x="6927759" y="5142615"/>
            <a:chExt cx="2737094" cy="993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9CFF815-DE90-460E-83AD-FB5F8D08B320}"/>
                    </a:ext>
                  </a:extLst>
                </p:cNvPr>
                <p:cNvSpPr txBox="1"/>
                <p:nvPr/>
              </p:nvSpPr>
              <p:spPr>
                <a:xfrm>
                  <a:off x="8312315" y="5368287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9CFF815-DE90-460E-83AD-FB5F8D08B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315" y="5368287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5225841-A692-4EA2-9A7C-F21E53CD0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5132" y="5243548"/>
              <a:ext cx="1742348" cy="6034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31A9FD-5A1B-4B6C-9F9E-CAB8C1B5B904}"/>
                    </a:ext>
                  </a:extLst>
                </p:cNvPr>
                <p:cNvSpPr txBox="1"/>
                <p:nvPr/>
              </p:nvSpPr>
              <p:spPr>
                <a:xfrm>
                  <a:off x="8970595" y="5142615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31A9FD-5A1B-4B6C-9F9E-CAB8C1B5B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595" y="5142615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5D4190-32A4-44CC-AE0B-D07B92F1F5ED}"/>
                    </a:ext>
                  </a:extLst>
                </p:cNvPr>
                <p:cNvSpPr txBox="1"/>
                <p:nvPr/>
              </p:nvSpPr>
              <p:spPr>
                <a:xfrm>
                  <a:off x="6927759" y="5735646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5D4190-32A4-44CC-AE0B-D07B92F1F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759" y="5735646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A2DF286-69AC-45E6-BDD7-0EDD1D256D38}"/>
                </a:ext>
              </a:extLst>
            </p:cNvPr>
            <p:cNvSpPr/>
            <p:nvPr/>
          </p:nvSpPr>
          <p:spPr>
            <a:xfrm>
              <a:off x="8578860" y="541608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91C8226-C53F-464C-8856-0E3809BD9FC1}"/>
                </a:ext>
              </a:extLst>
            </p:cNvPr>
            <p:cNvSpPr/>
            <p:nvPr/>
          </p:nvSpPr>
          <p:spPr>
            <a:xfrm>
              <a:off x="7379413" y="5824088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DBE1FF-F266-4115-93A5-E70095B8B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074" y="5339912"/>
              <a:ext cx="1176919" cy="42137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6B1C09-7056-4B8A-B2B4-C6332BB681DE}"/>
                    </a:ext>
                  </a:extLst>
                </p:cNvPr>
                <p:cNvSpPr txBox="1"/>
                <p:nvPr/>
              </p:nvSpPr>
              <p:spPr>
                <a:xfrm>
                  <a:off x="7593084" y="520301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2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6B1C09-7056-4B8A-B2B4-C6332BB68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084" y="5203012"/>
                  <a:ext cx="69425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115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Vector equation of a plane</a:t>
            </a:r>
            <a:r>
              <a:rPr lang="en-GB" sz="4400" dirty="0"/>
              <a:t>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Any two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define on a plane</a:t>
                </a:r>
              </a:p>
              <a:p>
                <a:r>
                  <a:rPr lang="en-GB" sz="2400" dirty="0"/>
                  <a:t>Therefore, any point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/>
                  <a:t> lying on the plane can be expressed as a linear combination of the two vectors, starting from any point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sz="2400" dirty="0"/>
                  <a:t> on the plane:</a:t>
                </a:r>
              </a:p>
              <a:p>
                <a:pPr marL="0" indent="0">
                  <a:buNone/>
                </a:pPr>
                <a:endParaRPr lang="en-GB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771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26CE76-FF4D-4B22-8B49-E73EE41B3572}"/>
                  </a:ext>
                </a:extLst>
              </p:cNvPr>
              <p:cNvSpPr txBox="1"/>
              <p:nvPr/>
            </p:nvSpPr>
            <p:spPr>
              <a:xfrm>
                <a:off x="3882867" y="5898182"/>
                <a:ext cx="694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20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26CE76-FF4D-4B22-8B49-E73EE41B3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867" y="5898182"/>
                <a:ext cx="694258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B08E13E-B94C-40CF-8FEE-C73894E16370}"/>
              </a:ext>
            </a:extLst>
          </p:cNvPr>
          <p:cNvGrpSpPr/>
          <p:nvPr/>
        </p:nvGrpSpPr>
        <p:grpSpPr>
          <a:xfrm>
            <a:off x="1591939" y="4284340"/>
            <a:ext cx="2535659" cy="1865332"/>
            <a:chOff x="1776921" y="4450245"/>
            <a:chExt cx="2535659" cy="1865332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0EE04EEE-F7EF-4192-A452-8A18529DD8FF}"/>
                </a:ext>
              </a:extLst>
            </p:cNvPr>
            <p:cNvSpPr/>
            <p:nvPr/>
          </p:nvSpPr>
          <p:spPr>
            <a:xfrm rot="1688054">
              <a:off x="1776921" y="4952631"/>
              <a:ext cx="2353347" cy="1362946"/>
            </a:xfrm>
            <a:prstGeom prst="parallelogram">
              <a:avLst>
                <a:gd name="adj" fmla="val 51342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rgbClr val="2F528F">
                  <a:alpha val="3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CD6FB7-0475-4EDE-B2D1-ACFA073648D1}"/>
                </a:ext>
              </a:extLst>
            </p:cNvPr>
            <p:cNvSpPr/>
            <p:nvPr/>
          </p:nvSpPr>
          <p:spPr>
            <a:xfrm>
              <a:off x="2583605" y="5457521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5E3DCEC-29F2-4316-9A48-D2639EDCDDC7}"/>
                    </a:ext>
                  </a:extLst>
                </p:cNvPr>
                <p:cNvSpPr txBox="1"/>
                <p:nvPr/>
              </p:nvSpPr>
              <p:spPr>
                <a:xfrm>
                  <a:off x="2062112" y="5404795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5E3DCEC-29F2-4316-9A48-D2639EDCD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112" y="5404795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44C33F9-E5C5-4FA1-A514-8729C4BA45B5}"/>
                    </a:ext>
                  </a:extLst>
                </p:cNvPr>
                <p:cNvSpPr txBox="1"/>
                <p:nvPr/>
              </p:nvSpPr>
              <p:spPr>
                <a:xfrm>
                  <a:off x="3569891" y="5250465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44C33F9-E5C5-4FA1-A514-8729C4BA4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9891" y="5250465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DAE091-2EAD-4AA1-86E6-5C34C8BEFEB1}"/>
                </a:ext>
              </a:extLst>
            </p:cNvPr>
            <p:cNvSpPr/>
            <p:nvPr/>
          </p:nvSpPr>
          <p:spPr>
            <a:xfrm>
              <a:off x="3882559" y="561124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4FC0E3A-7ECE-4EF0-BC8A-46BAA3813D58}"/>
                </a:ext>
              </a:extLst>
            </p:cNvPr>
            <p:cNvCxnSpPr>
              <a:cxnSpLocks/>
            </p:cNvCxnSpPr>
            <p:nvPr/>
          </p:nvCxnSpPr>
          <p:spPr>
            <a:xfrm>
              <a:off x="2606464" y="5480380"/>
              <a:ext cx="1706116" cy="58370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5BD068-3D0C-4247-8EEE-5F4418F3F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7597" y="4876980"/>
              <a:ext cx="1325462" cy="61408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D3E8E9-555B-4442-920F-FB024B40DC6A}"/>
                    </a:ext>
                  </a:extLst>
                </p:cNvPr>
                <p:cNvSpPr txBox="1"/>
                <p:nvPr/>
              </p:nvSpPr>
              <p:spPr>
                <a:xfrm>
                  <a:off x="3535430" y="4450245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D3E8E9-555B-4442-920F-FB024B40D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430" y="4450245"/>
                  <a:ext cx="69425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2CDEDD-1C4E-4F14-A316-D460E585C32F}"/>
              </a:ext>
            </a:extLst>
          </p:cNvPr>
          <p:cNvCxnSpPr>
            <a:cxnSpLocks/>
          </p:cNvCxnSpPr>
          <p:nvPr/>
        </p:nvCxnSpPr>
        <p:spPr>
          <a:xfrm>
            <a:off x="2789871" y="5162288"/>
            <a:ext cx="942167" cy="3223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0E6F0D-A49F-4CDA-8338-D4940DAD72A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358056" y="5484363"/>
            <a:ext cx="346216" cy="1588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F6C982-9EC1-46A1-867E-ED0F4D20E2C8}"/>
                  </a:ext>
                </a:extLst>
              </p:cNvPr>
              <p:cNvSpPr txBox="1"/>
              <p:nvPr/>
            </p:nvSpPr>
            <p:spPr>
              <a:xfrm>
                <a:off x="3438969" y="5421979"/>
                <a:ext cx="694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GB" sz="2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F6C982-9EC1-46A1-867E-ED0F4D20E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969" y="5421979"/>
                <a:ext cx="69425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696B85C-DFE3-4602-8E40-59D749C7EC1D}"/>
                  </a:ext>
                </a:extLst>
              </p:cNvPr>
              <p:cNvSpPr txBox="1"/>
              <p:nvPr/>
            </p:nvSpPr>
            <p:spPr>
              <a:xfrm>
                <a:off x="3032151" y="4963793"/>
                <a:ext cx="694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GB" sz="2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696B85C-DFE3-4602-8E40-59D749C7E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51" y="4963793"/>
                <a:ext cx="69425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47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Equation of a plane: alternative form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Any two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define on a plane</a:t>
                </a:r>
              </a:p>
              <a:p>
                <a:r>
                  <a:rPr lang="en-GB" sz="2400" dirty="0"/>
                  <a:t>The vector perpendicular to both is the </a:t>
                </a:r>
                <a:r>
                  <a:rPr lang="en-GB" sz="2400" i="1" dirty="0"/>
                  <a:t>plane normal</a:t>
                </a:r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000" dirty="0"/>
                  <a:t>The normal </a:t>
                </a:r>
                <a:r>
                  <a:rPr lang="en-GB" sz="2000" i="1" dirty="0"/>
                  <a:t>completely defines </a:t>
                </a:r>
                <a:r>
                  <a:rPr lang="en-GB" sz="2000" dirty="0"/>
                  <a:t>the orientation of the plane; we just need to know its position, too…</a:t>
                </a:r>
              </a:p>
              <a:p>
                <a:r>
                  <a:rPr lang="en-GB" sz="2400" dirty="0"/>
                  <a:t>Choose a point with displacement vector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sz="2400" b="1" dirty="0"/>
                  <a:t> </a:t>
                </a:r>
                <a:r>
                  <a:rPr lang="en-GB" sz="2400" dirty="0"/>
                  <a:t>that lies on the plane</a:t>
                </a:r>
              </a:p>
              <a:p>
                <a:pPr lvl="1"/>
                <a:r>
                  <a:rPr lang="en-GB" sz="2000" dirty="0"/>
                  <a:t>For any other point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000" dirty="0"/>
                  <a:t> that also lies on the plane, then:</a:t>
                </a:r>
                <a:br>
                  <a:rPr lang="en-GB" sz="2000" dirty="0"/>
                </a:br>
                <a:br>
                  <a:rPr lang="en-GB" sz="20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GB" sz="20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GB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sz="2000" b="1" dirty="0"/>
                </a:br>
                <a:endParaRPr lang="en-GB" sz="2000" b="1" dirty="0"/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771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71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Equation of a plane: alternative form </a:t>
            </a:r>
            <a:endParaRPr lang="en-GB" sz="44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9928" y="2682433"/>
                <a:ext cx="7507595" cy="355699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 then:</a:t>
                </a:r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GB" sz="2400" b="0" dirty="0"/>
                </a:br>
                <a:endParaRPr lang="en-GB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𝑐𝑧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400" dirty="0"/>
                  <a:t>, where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b="1" dirty="0"/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9928" y="2682433"/>
                <a:ext cx="7507595" cy="3556997"/>
              </a:xfrm>
              <a:blipFill>
                <a:blip r:embed="rId2"/>
                <a:stretch>
                  <a:fillRect l="-1300" b="-8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BEC0485-AF84-4913-A998-AABE61C1F459}"/>
              </a:ext>
            </a:extLst>
          </p:cNvPr>
          <p:cNvGrpSpPr/>
          <p:nvPr/>
        </p:nvGrpSpPr>
        <p:grpSpPr>
          <a:xfrm>
            <a:off x="1077674" y="2567129"/>
            <a:ext cx="2487228" cy="2190576"/>
            <a:chOff x="1077674" y="2567129"/>
            <a:chExt cx="2487228" cy="2190576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C290D91-73D2-418B-A08B-E5672F401F6D}"/>
                </a:ext>
              </a:extLst>
            </p:cNvPr>
            <p:cNvSpPr/>
            <p:nvPr/>
          </p:nvSpPr>
          <p:spPr>
            <a:xfrm rot="1688054">
              <a:off x="1077674" y="3394759"/>
              <a:ext cx="2353347" cy="1362946"/>
            </a:xfrm>
            <a:prstGeom prst="parallelogram">
              <a:avLst>
                <a:gd name="adj" fmla="val 51342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rgbClr val="2F528F">
                  <a:alpha val="3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AA1DE0-FE7C-473E-B88F-73F0A89AE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9481" y="2920430"/>
              <a:ext cx="0" cy="97921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2E380CB-BAEE-4F92-B184-1916B8FFB923}"/>
                    </a:ext>
                  </a:extLst>
                </p:cNvPr>
                <p:cNvSpPr txBox="1"/>
                <p:nvPr/>
              </p:nvSpPr>
              <p:spPr>
                <a:xfrm>
                  <a:off x="1560089" y="2567129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2E380CB-BAEE-4F92-B184-1916B8FFB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089" y="2567129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4BEC3D-183C-433A-9D76-DC1084D2CE9D}"/>
                </a:ext>
              </a:extLst>
            </p:cNvPr>
            <p:cNvSpPr/>
            <p:nvPr/>
          </p:nvSpPr>
          <p:spPr>
            <a:xfrm>
              <a:off x="1884358" y="3899649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C30707-A6BA-47C3-BC5A-91CE78A49D31}"/>
                    </a:ext>
                  </a:extLst>
                </p:cNvPr>
                <p:cNvSpPr txBox="1"/>
                <p:nvPr/>
              </p:nvSpPr>
              <p:spPr>
                <a:xfrm>
                  <a:off x="1362865" y="3846923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C30707-A6BA-47C3-BC5A-91CE78A49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865" y="3846923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31A8D0-9D4C-4E95-A279-AAE5845BA6B3}"/>
                </a:ext>
              </a:extLst>
            </p:cNvPr>
            <p:cNvCxnSpPr>
              <a:cxnSpLocks/>
            </p:cNvCxnSpPr>
            <p:nvPr/>
          </p:nvCxnSpPr>
          <p:spPr>
            <a:xfrm>
              <a:off x="1909481" y="3945368"/>
              <a:ext cx="1273831" cy="13242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D67ADB-6D14-4987-9EE6-EA4E7B05833B}"/>
                    </a:ext>
                  </a:extLst>
                </p:cNvPr>
                <p:cNvSpPr txBox="1"/>
                <p:nvPr/>
              </p:nvSpPr>
              <p:spPr>
                <a:xfrm>
                  <a:off x="2870644" y="3692593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D67ADB-6D14-4987-9EE6-EA4E7B058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644" y="3692593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975F4-349E-461C-AEE2-26B609E60CF0}"/>
                </a:ext>
              </a:extLst>
            </p:cNvPr>
            <p:cNvSpPr/>
            <p:nvPr/>
          </p:nvSpPr>
          <p:spPr>
            <a:xfrm>
              <a:off x="3183312" y="405337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A28949-C748-48AD-9BDF-325330F496FA}"/>
                    </a:ext>
                  </a:extLst>
                </p:cNvPr>
                <p:cNvSpPr txBox="1"/>
                <p:nvPr/>
              </p:nvSpPr>
              <p:spPr>
                <a:xfrm>
                  <a:off x="1950629" y="3951970"/>
                  <a:ext cx="10923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GB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A28949-C748-48AD-9BDF-325330F49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629" y="3951970"/>
                  <a:ext cx="109232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37FCF97-F8AE-477F-96D8-94C9711BA626}"/>
                </a:ext>
              </a:extLst>
            </p:cNvPr>
            <p:cNvCxnSpPr>
              <a:cxnSpLocks/>
            </p:cNvCxnSpPr>
            <p:nvPr/>
          </p:nvCxnSpPr>
          <p:spPr>
            <a:xfrm>
              <a:off x="1912884" y="3761608"/>
              <a:ext cx="189490" cy="145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53F3536-8282-4DAA-BF80-99CDDAA03FFD}"/>
                </a:ext>
              </a:extLst>
            </p:cNvPr>
            <p:cNvCxnSpPr/>
            <p:nvPr/>
          </p:nvCxnSpPr>
          <p:spPr>
            <a:xfrm>
              <a:off x="2102374" y="3761608"/>
              <a:ext cx="0" cy="1915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703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Distance of a plane from the origin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823F5A-B12E-411A-ADFD-5640D81B7F34}"/>
                  </a:ext>
                </a:extLst>
              </p:cNvPr>
              <p:cNvSpPr txBox="1"/>
              <p:nvPr/>
            </p:nvSpPr>
            <p:spPr>
              <a:xfrm>
                <a:off x="1978935" y="3102448"/>
                <a:ext cx="694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en-GB" sz="20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823F5A-B12E-411A-ADFD-5640D81B7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35" y="3102448"/>
                <a:ext cx="69425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8738CE0-CFC9-4D85-939F-483027D57EE8}"/>
              </a:ext>
            </a:extLst>
          </p:cNvPr>
          <p:cNvGrpSpPr/>
          <p:nvPr/>
        </p:nvGrpSpPr>
        <p:grpSpPr>
          <a:xfrm>
            <a:off x="1255163" y="3429000"/>
            <a:ext cx="2444799" cy="2493152"/>
            <a:chOff x="1255163" y="3429000"/>
            <a:chExt cx="2444799" cy="249315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7E6FF8-994A-49CC-916D-2DFB3350E72E}"/>
                </a:ext>
              </a:extLst>
            </p:cNvPr>
            <p:cNvCxnSpPr>
              <a:cxnSpLocks/>
            </p:cNvCxnSpPr>
            <p:nvPr/>
          </p:nvCxnSpPr>
          <p:spPr>
            <a:xfrm>
              <a:off x="1819254" y="4206572"/>
              <a:ext cx="1655858" cy="2248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9010D9E-A5E8-4EB0-AA3D-41DB5077FECE}"/>
                </a:ext>
              </a:extLst>
            </p:cNvPr>
            <p:cNvSpPr/>
            <p:nvPr/>
          </p:nvSpPr>
          <p:spPr>
            <a:xfrm rot="1688054">
              <a:off x="1346615" y="3734355"/>
              <a:ext cx="2353347" cy="1362946"/>
            </a:xfrm>
            <a:prstGeom prst="parallelogram">
              <a:avLst>
                <a:gd name="adj" fmla="val 51342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rgbClr val="2F528F">
                  <a:alpha val="3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A4013B-2E63-4ED9-89F1-AADBD1484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6064" y="3429000"/>
              <a:ext cx="0" cy="46871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9F0BD0B-A97C-42B6-9ECD-9FDB09EBABF4}"/>
                </a:ext>
              </a:extLst>
            </p:cNvPr>
            <p:cNvSpPr/>
            <p:nvPr/>
          </p:nvSpPr>
          <p:spPr>
            <a:xfrm>
              <a:off x="2153299" y="4239245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8A9719D-6DB4-4326-8911-CE295B82CA86}"/>
                    </a:ext>
                  </a:extLst>
                </p:cNvPr>
                <p:cNvSpPr txBox="1"/>
                <p:nvPr/>
              </p:nvSpPr>
              <p:spPr>
                <a:xfrm>
                  <a:off x="1783311" y="450990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8A9719D-6DB4-4326-8911-CE295B82C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311" y="4509902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076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6FF19C-306A-43CC-ADD4-FDB3B7E802FF}"/>
                    </a:ext>
                  </a:extLst>
                </p:cNvPr>
                <p:cNvSpPr txBox="1"/>
                <p:nvPr/>
              </p:nvSpPr>
              <p:spPr>
                <a:xfrm>
                  <a:off x="2410867" y="4776696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6FF19C-306A-43CC-ADD4-FDB3B7E80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0867" y="4776696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69F8A7-AAC3-4F85-B026-499F06B234A3}"/>
                </a:ext>
              </a:extLst>
            </p:cNvPr>
            <p:cNvSpPr/>
            <p:nvPr/>
          </p:nvSpPr>
          <p:spPr>
            <a:xfrm>
              <a:off x="3452253" y="439296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7AE39A-196A-4B68-9275-96B1CDE6E4DB}"/>
                </a:ext>
              </a:extLst>
            </p:cNvPr>
            <p:cNvSpPr txBox="1"/>
            <p:nvPr/>
          </p:nvSpPr>
          <p:spPr>
            <a:xfrm>
              <a:off x="1311294" y="5522042"/>
              <a:ext cx="694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A740BF-8E29-4B65-83CC-2D95A34515F4}"/>
                </a:ext>
              </a:extLst>
            </p:cNvPr>
            <p:cNvSpPr/>
            <p:nvPr/>
          </p:nvSpPr>
          <p:spPr>
            <a:xfrm>
              <a:off x="1612704" y="552204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75497-779C-4E09-8462-3757977849DE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1635564" y="4284964"/>
              <a:ext cx="517735" cy="1237078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459E303-6482-4A1E-8261-BF88F77A85EB}"/>
                </a:ext>
              </a:extLst>
            </p:cNvPr>
            <p:cNvCxnSpPr>
              <a:stCxn id="19" idx="7"/>
            </p:cNvCxnSpPr>
            <p:nvPr/>
          </p:nvCxnSpPr>
          <p:spPr>
            <a:xfrm flipV="1">
              <a:off x="1651728" y="4438687"/>
              <a:ext cx="1800525" cy="109005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D415BF-0103-4613-9A44-C1C9B51FE2ED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1619399" y="4206572"/>
              <a:ext cx="186016" cy="1354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940DDB-7CEA-44C3-B673-A054D3460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8492" y="4221878"/>
              <a:ext cx="13725" cy="942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7038615-15CC-40A2-AB76-5ADB9C7BBCD4}"/>
                </a:ext>
              </a:extLst>
            </p:cNvPr>
            <p:cNvCxnSpPr>
              <a:cxnSpLocks/>
            </p:cNvCxnSpPr>
            <p:nvPr/>
          </p:nvCxnSpPr>
          <p:spPr>
            <a:xfrm>
              <a:off x="1805414" y="4315841"/>
              <a:ext cx="96803" cy="74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EE27066-4CD1-4389-AD0F-8F3C47F8FCBF}"/>
                    </a:ext>
                  </a:extLst>
                </p:cNvPr>
                <p:cNvSpPr txBox="1"/>
                <p:nvPr/>
              </p:nvSpPr>
              <p:spPr>
                <a:xfrm>
                  <a:off x="1365278" y="5083684"/>
                  <a:ext cx="6942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EE27066-4CD1-4389-AD0F-8F3C47F8F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278" y="5083684"/>
                  <a:ext cx="6942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B430E8B-4CF6-416E-A0F0-5F76A59D4FF3}"/>
                    </a:ext>
                  </a:extLst>
                </p:cNvPr>
                <p:cNvSpPr txBox="1"/>
                <p:nvPr/>
              </p:nvSpPr>
              <p:spPr>
                <a:xfrm>
                  <a:off x="1255163" y="4683764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B430E8B-4CF6-416E-A0F0-5F76A59D4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163" y="4683764"/>
                  <a:ext cx="69425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7225B9C0-0DA5-4B37-99BF-AFC00CF7A4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618" y="3115895"/>
                <a:ext cx="7394198" cy="29368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en-GB" sz="20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0" dirty="0"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2000" b="0" dirty="0">
                    <a:ea typeface="Cambria Math" panose="02040503050406030204" pitchFamily="18" charset="0"/>
                  </a:rPr>
                  <a:t>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GB" sz="2000" dirty="0"/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7225B9C0-0DA5-4B37-99BF-AFC00CF7A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18" y="3115895"/>
                <a:ext cx="7394198" cy="2936887"/>
              </a:xfrm>
              <a:prstGeom prst="rect">
                <a:avLst/>
              </a:prstGeom>
              <a:blipFill>
                <a:blip r:embed="rId7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89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Intersection of a line and a plane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7049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A line with direction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, passing through the point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2000" dirty="0"/>
                  <a:t>, has equation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A plane passing through the point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2000" dirty="0"/>
                  <a:t>, with normal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2000" dirty="0"/>
                  <a:t>, has equation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000" dirty="0"/>
                  <a:t> is the point of intersection of the line and the plane,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ea typeface="Cambria Math" panose="02040503050406030204" pitchFamily="18" charset="0"/>
                  </a:rPr>
                  <a:t>Solving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, 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704918"/>
              </a:xfrm>
              <a:blipFill>
                <a:blip r:embed="rId2"/>
                <a:stretch>
                  <a:fillRect l="-593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4E06768-0E37-4F29-98FC-0163367D570A}"/>
              </a:ext>
            </a:extLst>
          </p:cNvPr>
          <p:cNvGrpSpPr/>
          <p:nvPr/>
        </p:nvGrpSpPr>
        <p:grpSpPr>
          <a:xfrm>
            <a:off x="8971505" y="3137065"/>
            <a:ext cx="2747968" cy="3015948"/>
            <a:chOff x="8971505" y="3137065"/>
            <a:chExt cx="2747968" cy="3015948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15BDA24C-15FB-4659-8275-4DC768342297}"/>
                </a:ext>
              </a:extLst>
            </p:cNvPr>
            <p:cNvSpPr/>
            <p:nvPr/>
          </p:nvSpPr>
          <p:spPr>
            <a:xfrm rot="1688054">
              <a:off x="8971505" y="3995209"/>
              <a:ext cx="2353347" cy="1362946"/>
            </a:xfrm>
            <a:prstGeom prst="parallelogram">
              <a:avLst>
                <a:gd name="adj" fmla="val 51342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rgbClr val="2F528F">
                  <a:alpha val="3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8B5F73-D295-4907-A614-02C2AC49ECD5}"/>
                </a:ext>
              </a:extLst>
            </p:cNvPr>
            <p:cNvSpPr/>
            <p:nvPr/>
          </p:nvSpPr>
          <p:spPr>
            <a:xfrm>
              <a:off x="9778189" y="4500099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4C1D66-4967-4768-A2F5-F3AED8772C58}"/>
                    </a:ext>
                  </a:extLst>
                </p:cNvPr>
                <p:cNvSpPr txBox="1"/>
                <p:nvPr/>
              </p:nvSpPr>
              <p:spPr>
                <a:xfrm>
                  <a:off x="9238910" y="4302773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4C1D66-4967-4768-A2F5-F3AED8772C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910" y="4302773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1A55618-9928-401D-B52D-AA1AA971B693}"/>
                    </a:ext>
                  </a:extLst>
                </p:cNvPr>
                <p:cNvSpPr txBox="1"/>
                <p:nvPr/>
              </p:nvSpPr>
              <p:spPr>
                <a:xfrm>
                  <a:off x="10122891" y="4072714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1A55618-9928-401D-B52D-AA1AA971B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891" y="4072714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608394-264F-4799-A0BA-F954BE34FC8A}"/>
                </a:ext>
              </a:extLst>
            </p:cNvPr>
            <p:cNvSpPr/>
            <p:nvPr/>
          </p:nvSpPr>
          <p:spPr>
            <a:xfrm>
              <a:off x="10539626" y="442333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A51284-AC34-4900-8F86-D0813F070CF2}"/>
                    </a:ext>
                  </a:extLst>
                </p:cNvPr>
                <p:cNvSpPr txBox="1"/>
                <p:nvPr/>
              </p:nvSpPr>
              <p:spPr>
                <a:xfrm>
                  <a:off x="9431060" y="5752903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A51284-AC34-4900-8F86-D0813F070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1060" y="5752903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0D44BA-172F-45B8-AA9B-77176D5EC7F4}"/>
                </a:ext>
              </a:extLst>
            </p:cNvPr>
            <p:cNvSpPr/>
            <p:nvPr/>
          </p:nvSpPr>
          <p:spPr>
            <a:xfrm>
              <a:off x="9651263" y="5796754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40834CF-E0F5-40D7-B1FF-BEF8B0E8C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1048" y="3537175"/>
              <a:ext cx="0" cy="97921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B663A5B-4110-4993-8D9B-1F6D0D6F35B0}"/>
                    </a:ext>
                  </a:extLst>
                </p:cNvPr>
                <p:cNvSpPr txBox="1"/>
                <p:nvPr/>
              </p:nvSpPr>
              <p:spPr>
                <a:xfrm>
                  <a:off x="9453919" y="3218956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B663A5B-4110-4993-8D9B-1F6D0D6F3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3919" y="3218956"/>
                  <a:ext cx="69425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BFF5A81-87A7-4AE8-A513-3DB36CE20565}"/>
                </a:ext>
              </a:extLst>
            </p:cNvPr>
            <p:cNvCxnSpPr>
              <a:stCxn id="18" idx="0"/>
            </p:cNvCxnSpPr>
            <p:nvPr/>
          </p:nvCxnSpPr>
          <p:spPr>
            <a:xfrm flipV="1">
              <a:off x="9674123" y="3429000"/>
              <a:ext cx="1563400" cy="236775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5D794F9-4D73-4EFD-8B8A-81FDB23B62E9}"/>
                    </a:ext>
                  </a:extLst>
                </p:cNvPr>
                <p:cNvSpPr txBox="1"/>
                <p:nvPr/>
              </p:nvSpPr>
              <p:spPr>
                <a:xfrm>
                  <a:off x="11025215" y="3137065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5D794F9-4D73-4EFD-8B8A-81FDB23B6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215" y="3137065"/>
                  <a:ext cx="694258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32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Intersection of a line and a sphere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7049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A line with direction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, passing through the point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2000" dirty="0"/>
                  <a:t>, has equation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A sphere centred at the origin with radius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000" dirty="0"/>
                  <a:t> has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 is the point of intersection of the line and the sphere,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ea typeface="Cambria Math" panose="02040503050406030204" pitchFamily="18" charset="0"/>
                  </a:rPr>
                  <a:t>Solving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, we get:</a:t>
                </a:r>
                <a:br>
                  <a:rPr lang="en-GB" sz="2000" dirty="0">
                    <a:ea typeface="Cambria Math" panose="02040503050406030204" pitchFamily="18" charset="0"/>
                  </a:rPr>
                </a:br>
                <a:endParaRPr lang="en-GB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704918"/>
              </a:xfrm>
              <a:blipFill>
                <a:blip r:embed="rId2"/>
                <a:stretch>
                  <a:fillRect l="-593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1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Putting vectors to use:</a:t>
            </a:r>
            <a:br>
              <a:rPr lang="en-GB" sz="5800" dirty="0"/>
            </a:br>
            <a:r>
              <a:rPr lang="en-GB" sz="5800" dirty="0"/>
              <a:t>a simple camera model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921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/>
              <a:t>Vectors in 3D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7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The scene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02B236-0BC0-4E56-B0CD-17819C4C0DEF}"/>
              </a:ext>
            </a:extLst>
          </p:cNvPr>
          <p:cNvGrpSpPr/>
          <p:nvPr/>
        </p:nvGrpSpPr>
        <p:grpSpPr>
          <a:xfrm>
            <a:off x="2794237" y="2643419"/>
            <a:ext cx="1762291" cy="3559644"/>
            <a:chOff x="2881084" y="2737199"/>
            <a:chExt cx="1762291" cy="35596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FA1D8-7A39-4B6B-9004-85BB39753337}"/>
                </a:ext>
              </a:extLst>
            </p:cNvPr>
            <p:cNvSpPr txBox="1"/>
            <p:nvPr/>
          </p:nvSpPr>
          <p:spPr>
            <a:xfrm>
              <a:off x="2881084" y="5650512"/>
              <a:ext cx="11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plane</a:t>
              </a:r>
              <a:b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(screen)</a:t>
              </a: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E8FC4F1-44AF-4C01-8428-10EBD959FB4A}"/>
                </a:ext>
              </a:extLst>
            </p:cNvPr>
            <p:cNvSpPr/>
            <p:nvPr/>
          </p:nvSpPr>
          <p:spPr>
            <a:xfrm rot="2892141" flipV="1">
              <a:off x="2361774" y="3501259"/>
              <a:ext cx="3045662" cy="1517541"/>
            </a:xfrm>
            <a:prstGeom prst="parallelogram">
              <a:avLst>
                <a:gd name="adj" fmla="val 111804"/>
              </a:avLst>
            </a:prstGeom>
            <a:solidFill>
              <a:srgbClr val="D9D9D9">
                <a:alpha val="45098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821C5BF-E2D6-407B-8D1D-C5304666E04C}"/>
              </a:ext>
            </a:extLst>
          </p:cNvPr>
          <p:cNvGrpSpPr/>
          <p:nvPr/>
        </p:nvGrpSpPr>
        <p:grpSpPr>
          <a:xfrm>
            <a:off x="3329140" y="2699657"/>
            <a:ext cx="957325" cy="2902857"/>
            <a:chOff x="3329140" y="2699657"/>
            <a:chExt cx="957325" cy="290285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31ABE1-9A2B-4AC4-B96D-EAFC2C535A17}"/>
                </a:ext>
              </a:extLst>
            </p:cNvPr>
            <p:cNvCxnSpPr/>
            <p:nvPr/>
          </p:nvCxnSpPr>
          <p:spPr>
            <a:xfrm>
              <a:off x="3468914" y="26996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E781607-2D67-4474-AB32-D87591FE1DAC}"/>
                </a:ext>
              </a:extLst>
            </p:cNvPr>
            <p:cNvCxnSpPr/>
            <p:nvPr/>
          </p:nvCxnSpPr>
          <p:spPr>
            <a:xfrm>
              <a:off x="3621314" y="28520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28A36F7-BE3C-4ED8-9DBB-586DEA041044}"/>
                </a:ext>
              </a:extLst>
            </p:cNvPr>
            <p:cNvCxnSpPr/>
            <p:nvPr/>
          </p:nvCxnSpPr>
          <p:spPr>
            <a:xfrm>
              <a:off x="3773714" y="30044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D1829AA-42F5-464D-9C68-15E445EA21C9}"/>
                </a:ext>
              </a:extLst>
            </p:cNvPr>
            <p:cNvCxnSpPr/>
            <p:nvPr/>
          </p:nvCxnSpPr>
          <p:spPr>
            <a:xfrm>
              <a:off x="3926114" y="31568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7A34B9B-D475-4982-B8C2-6BBE4D8BC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78514" y="33092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E04E9-1417-4F38-8DAD-232C7CB1E15E}"/>
                </a:ext>
              </a:extLst>
            </p:cNvPr>
            <p:cNvCxnSpPr>
              <a:cxnSpLocks/>
            </p:cNvCxnSpPr>
            <p:nvPr/>
          </p:nvCxnSpPr>
          <p:spPr>
            <a:xfrm>
              <a:off x="3349229" y="2908230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5A2B68-A393-4C56-98C8-77DEE8052E8D}"/>
                </a:ext>
              </a:extLst>
            </p:cNvPr>
            <p:cNvCxnSpPr>
              <a:cxnSpLocks/>
            </p:cNvCxnSpPr>
            <p:nvPr/>
          </p:nvCxnSpPr>
          <p:spPr>
            <a:xfrm>
              <a:off x="3329140" y="3249949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262FE2-CC82-4729-869C-52AD281E1B56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3627038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10F05D-F465-4EE3-B357-F3690D36F71E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4046506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47E6D7-0554-4CD8-8DEA-488BC2F1F797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4395845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7AD1095-F3B9-4AAB-BCD1-4E0709FDAE23}"/>
              </a:ext>
            </a:extLst>
          </p:cNvPr>
          <p:cNvCxnSpPr/>
          <p:nvPr/>
        </p:nvCxnSpPr>
        <p:spPr>
          <a:xfrm flipV="1">
            <a:off x="2409371" y="1161143"/>
            <a:ext cx="2148115" cy="298994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AF2467-15A5-4053-B007-ED2C60F0C277}"/>
              </a:ext>
            </a:extLst>
          </p:cNvPr>
          <p:cNvCxnSpPr/>
          <p:nvPr/>
        </p:nvCxnSpPr>
        <p:spPr>
          <a:xfrm flipV="1">
            <a:off x="2360109" y="1282611"/>
            <a:ext cx="2760558" cy="2868474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6DECC9-6673-42A8-A085-0FF753367EC9}"/>
              </a:ext>
            </a:extLst>
          </p:cNvPr>
          <p:cNvCxnSpPr/>
          <p:nvPr/>
        </p:nvCxnSpPr>
        <p:spPr>
          <a:xfrm flipV="1">
            <a:off x="2360109" y="1667015"/>
            <a:ext cx="3098502" cy="249333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A397D12-34A5-4967-AC6A-D260E75050BA}"/>
              </a:ext>
            </a:extLst>
          </p:cNvPr>
          <p:cNvGrpSpPr/>
          <p:nvPr/>
        </p:nvGrpSpPr>
        <p:grpSpPr>
          <a:xfrm>
            <a:off x="1166109" y="2179442"/>
            <a:ext cx="10282565" cy="3976934"/>
            <a:chOff x="1166109" y="2179442"/>
            <a:chExt cx="10282565" cy="397693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04AFF07-58AC-4A14-B816-1C735FF5490F}"/>
                </a:ext>
              </a:extLst>
            </p:cNvPr>
            <p:cNvGrpSpPr/>
            <p:nvPr/>
          </p:nvGrpSpPr>
          <p:grpSpPr>
            <a:xfrm>
              <a:off x="1166109" y="2179442"/>
              <a:ext cx="10282565" cy="3976934"/>
              <a:chOff x="1166109" y="2179442"/>
              <a:chExt cx="10282565" cy="397693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6AA7B21-F3FA-4CA2-A99C-23419B17326F}"/>
                  </a:ext>
                </a:extLst>
              </p:cNvPr>
              <p:cNvGrpSpPr/>
              <p:nvPr/>
            </p:nvGrpSpPr>
            <p:grpSpPr>
              <a:xfrm>
                <a:off x="1166109" y="2179442"/>
                <a:ext cx="10282565" cy="3976934"/>
                <a:chOff x="1166109" y="2179442"/>
                <a:chExt cx="10282565" cy="3976934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7807A148-62B8-4B0A-981D-CCF77676A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2147" y="4153403"/>
                  <a:ext cx="93077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C84F4880-3CDF-4C8E-AD0C-B21ADB8232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31890" y="2379300"/>
                  <a:ext cx="0" cy="37770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AD3EB8-F7EC-41CE-9C2E-A7815D4E0F84}"/>
                    </a:ext>
                  </a:extLst>
                </p:cNvPr>
                <p:cNvSpPr txBox="1"/>
                <p:nvPr/>
              </p:nvSpPr>
              <p:spPr>
                <a:xfrm>
                  <a:off x="1333426" y="4455435"/>
                  <a:ext cx="167766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Centre of Projection (COP)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1E6ED39-C2AA-486A-BC35-CB3A1DD4C2EA}"/>
                    </a:ext>
                  </a:extLst>
                </p:cNvPr>
                <p:cNvSpPr txBox="1"/>
                <p:nvPr/>
              </p:nvSpPr>
              <p:spPr>
                <a:xfrm>
                  <a:off x="9876815" y="2179442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1" dirty="0">
                      <a:solidFill>
                        <a:srgbClr val="507BC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5AB7C7A-8F4E-4586-9863-6AF559F0AD7E}"/>
                    </a:ext>
                  </a:extLst>
                </p:cNvPr>
                <p:cNvSpPr txBox="1"/>
                <p:nvPr/>
              </p:nvSpPr>
              <p:spPr>
                <a:xfrm>
                  <a:off x="1166109" y="4055860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1" dirty="0">
                      <a:solidFill>
                        <a:srgbClr val="507BC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7FB838C-F826-40F5-9FD8-A84A08C404D8}"/>
                    </a:ext>
                  </a:extLst>
                </p:cNvPr>
                <p:cNvCxnSpPr/>
                <p:nvPr/>
              </p:nvCxnSpPr>
              <p:spPr>
                <a:xfrm>
                  <a:off x="9056914" y="3243691"/>
                  <a:ext cx="2235200" cy="2620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706A807-A40A-4F3A-AC1F-736CDFF2C841}"/>
                    </a:ext>
                  </a:extLst>
                </p:cNvPr>
                <p:cNvSpPr txBox="1"/>
                <p:nvPr/>
              </p:nvSpPr>
              <p:spPr>
                <a:xfrm>
                  <a:off x="11172636" y="5774909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1" dirty="0">
                      <a:solidFill>
                        <a:srgbClr val="507BC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5FD6222-6276-4207-B44E-732FF0402F4C}"/>
                    </a:ext>
                  </a:extLst>
                </p:cNvPr>
                <p:cNvSpPr/>
                <p:nvPr/>
              </p:nvSpPr>
              <p:spPr>
                <a:xfrm>
                  <a:off x="8737600" y="3438180"/>
                  <a:ext cx="507996" cy="49092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620B792-AD4F-4775-99D8-EB915BF61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770263" y="3510211"/>
                <a:ext cx="803990" cy="1286384"/>
              </a:xfrm>
              <a:prstGeom prst="rect">
                <a:avLst/>
              </a:prstGeom>
            </p:spPr>
          </p:pic>
        </p:grp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EA284B82-1124-4AC0-9E77-24340376EC76}"/>
                </a:ext>
              </a:extLst>
            </p:cNvPr>
            <p:cNvSpPr/>
            <p:nvPr/>
          </p:nvSpPr>
          <p:spPr>
            <a:xfrm rot="20840911">
              <a:off x="9038999" y="4809378"/>
              <a:ext cx="478971" cy="444176"/>
            </a:xfrm>
            <a:prstGeom prst="cube">
              <a:avLst/>
            </a:prstGeom>
            <a:solidFill>
              <a:srgbClr val="CBA9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7E9BA1AB-5EEF-452E-B9A8-57FC4DBE8A54}"/>
                </a:ext>
              </a:extLst>
            </p:cNvPr>
            <p:cNvSpPr/>
            <p:nvPr/>
          </p:nvSpPr>
          <p:spPr>
            <a:xfrm rot="1319957">
              <a:off x="10117559" y="3685255"/>
              <a:ext cx="403336" cy="626858"/>
            </a:xfrm>
            <a:prstGeom prst="can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8016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The scene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02B236-0BC0-4E56-B0CD-17819C4C0DEF}"/>
              </a:ext>
            </a:extLst>
          </p:cNvPr>
          <p:cNvGrpSpPr/>
          <p:nvPr/>
        </p:nvGrpSpPr>
        <p:grpSpPr>
          <a:xfrm>
            <a:off x="2794237" y="2643419"/>
            <a:ext cx="1762291" cy="3559644"/>
            <a:chOff x="2881084" y="2737199"/>
            <a:chExt cx="1762291" cy="35596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FA1D8-7A39-4B6B-9004-85BB39753337}"/>
                </a:ext>
              </a:extLst>
            </p:cNvPr>
            <p:cNvSpPr txBox="1"/>
            <p:nvPr/>
          </p:nvSpPr>
          <p:spPr>
            <a:xfrm>
              <a:off x="2881084" y="5650512"/>
              <a:ext cx="11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plane</a:t>
              </a:r>
              <a:b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(screen)</a:t>
              </a: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E8FC4F1-44AF-4C01-8428-10EBD959FB4A}"/>
                </a:ext>
              </a:extLst>
            </p:cNvPr>
            <p:cNvSpPr/>
            <p:nvPr/>
          </p:nvSpPr>
          <p:spPr>
            <a:xfrm rot="2892141" flipV="1">
              <a:off x="2361774" y="3501259"/>
              <a:ext cx="3045662" cy="1517541"/>
            </a:xfrm>
            <a:prstGeom prst="parallelogram">
              <a:avLst>
                <a:gd name="adj" fmla="val 111804"/>
              </a:avLst>
            </a:prstGeom>
            <a:solidFill>
              <a:srgbClr val="D9D9D9">
                <a:alpha val="45098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4AFF07-58AC-4A14-B816-1C735FF5490F}"/>
              </a:ext>
            </a:extLst>
          </p:cNvPr>
          <p:cNvGrpSpPr/>
          <p:nvPr/>
        </p:nvGrpSpPr>
        <p:grpSpPr>
          <a:xfrm>
            <a:off x="1166109" y="2179442"/>
            <a:ext cx="10282565" cy="3976934"/>
            <a:chOff x="1166109" y="2179442"/>
            <a:chExt cx="10282565" cy="397693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6AA7B21-F3FA-4CA2-A99C-23419B17326F}"/>
                </a:ext>
              </a:extLst>
            </p:cNvPr>
            <p:cNvGrpSpPr/>
            <p:nvPr/>
          </p:nvGrpSpPr>
          <p:grpSpPr>
            <a:xfrm>
              <a:off x="1166109" y="2179442"/>
              <a:ext cx="10282565" cy="3976934"/>
              <a:chOff x="1166109" y="2179442"/>
              <a:chExt cx="10282565" cy="3976934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807A148-62B8-4B0A-981D-CCF77676A0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2147" y="4153403"/>
                <a:ext cx="93077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84F4880-3CDF-4C8E-AD0C-B21ADB8232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1890" y="2379300"/>
                <a:ext cx="0" cy="37770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AD3EB8-F7EC-41CE-9C2E-A7815D4E0F84}"/>
                  </a:ext>
                </a:extLst>
              </p:cNvPr>
              <p:cNvSpPr txBox="1"/>
              <p:nvPr/>
            </p:nvSpPr>
            <p:spPr>
              <a:xfrm>
                <a:off x="1333426" y="4455435"/>
                <a:ext cx="16776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Centre of Projection (COP)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E6ED39-C2AA-486A-BC35-CB3A1DD4C2EA}"/>
                  </a:ext>
                </a:extLst>
              </p:cNvPr>
              <p:cNvSpPr txBox="1"/>
              <p:nvPr/>
            </p:nvSpPr>
            <p:spPr>
              <a:xfrm>
                <a:off x="9876815" y="2179442"/>
                <a:ext cx="2760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solidFill>
                      <a:srgbClr val="507BC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AB7C7A-8F4E-4586-9863-6AF559F0AD7E}"/>
                  </a:ext>
                </a:extLst>
              </p:cNvPr>
              <p:cNvSpPr txBox="1"/>
              <p:nvPr/>
            </p:nvSpPr>
            <p:spPr>
              <a:xfrm>
                <a:off x="1166109" y="4055860"/>
                <a:ext cx="2760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solidFill>
                      <a:srgbClr val="507BC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7FB838C-F826-40F5-9FD8-A84A08C404D8}"/>
                  </a:ext>
                </a:extLst>
              </p:cNvPr>
              <p:cNvCxnSpPr/>
              <p:nvPr/>
            </p:nvCxnSpPr>
            <p:spPr>
              <a:xfrm>
                <a:off x="9056914" y="3243691"/>
                <a:ext cx="2235200" cy="2620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06A807-A40A-4F3A-AC1F-736CDFF2C841}"/>
                  </a:ext>
                </a:extLst>
              </p:cNvPr>
              <p:cNvSpPr txBox="1"/>
              <p:nvPr/>
            </p:nvSpPr>
            <p:spPr>
              <a:xfrm>
                <a:off x="11172636" y="5774909"/>
                <a:ext cx="2760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solidFill>
                      <a:srgbClr val="507BC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5FD6222-6276-4207-B44E-732FF0402F4C}"/>
                  </a:ext>
                </a:extLst>
              </p:cNvPr>
              <p:cNvSpPr/>
              <p:nvPr/>
            </p:nvSpPr>
            <p:spPr>
              <a:xfrm>
                <a:off x="8737600" y="3438180"/>
                <a:ext cx="507996" cy="49092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5B2C1D4F-42D3-4C6A-A5F9-CB0C8D3C598D}"/>
                  </a:ext>
                </a:extLst>
              </p:cNvPr>
              <p:cNvSpPr/>
              <p:nvPr/>
            </p:nvSpPr>
            <p:spPr>
              <a:xfrm rot="20840911">
                <a:off x="9038999" y="4809378"/>
                <a:ext cx="478971" cy="444176"/>
              </a:xfrm>
              <a:prstGeom prst="cube">
                <a:avLst/>
              </a:prstGeom>
              <a:solidFill>
                <a:srgbClr val="CBA9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Cylinder 36">
                <a:extLst>
                  <a:ext uri="{FF2B5EF4-FFF2-40B4-BE49-F238E27FC236}">
                    <a16:creationId xmlns:a16="http://schemas.microsoft.com/office/drawing/2014/main" id="{282C7661-B447-408F-9A29-1436467A6BB8}"/>
                  </a:ext>
                </a:extLst>
              </p:cNvPr>
              <p:cNvSpPr/>
              <p:nvPr/>
            </p:nvSpPr>
            <p:spPr>
              <a:xfrm rot="1319957">
                <a:off x="10117559" y="3685255"/>
                <a:ext cx="403336" cy="626858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6">
                      <a:shade val="30000"/>
                      <a:satMod val="115000"/>
                    </a:schemeClr>
                  </a:gs>
                  <a:gs pos="50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620B792-AD4F-4775-99D8-EB915BF61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770263" y="3510211"/>
              <a:ext cx="803990" cy="1286384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821C5BF-E2D6-407B-8D1D-C5304666E04C}"/>
              </a:ext>
            </a:extLst>
          </p:cNvPr>
          <p:cNvGrpSpPr/>
          <p:nvPr/>
        </p:nvGrpSpPr>
        <p:grpSpPr>
          <a:xfrm>
            <a:off x="3329140" y="2699657"/>
            <a:ext cx="957325" cy="2902857"/>
            <a:chOff x="3329140" y="2699657"/>
            <a:chExt cx="957325" cy="290285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31ABE1-9A2B-4AC4-B96D-EAFC2C535A17}"/>
                </a:ext>
              </a:extLst>
            </p:cNvPr>
            <p:cNvCxnSpPr/>
            <p:nvPr/>
          </p:nvCxnSpPr>
          <p:spPr>
            <a:xfrm>
              <a:off x="3468914" y="26996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E781607-2D67-4474-AB32-D87591FE1DAC}"/>
                </a:ext>
              </a:extLst>
            </p:cNvPr>
            <p:cNvCxnSpPr/>
            <p:nvPr/>
          </p:nvCxnSpPr>
          <p:spPr>
            <a:xfrm>
              <a:off x="3621314" y="28520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28A36F7-BE3C-4ED8-9DBB-586DEA041044}"/>
                </a:ext>
              </a:extLst>
            </p:cNvPr>
            <p:cNvCxnSpPr/>
            <p:nvPr/>
          </p:nvCxnSpPr>
          <p:spPr>
            <a:xfrm>
              <a:off x="3773714" y="30044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D1829AA-42F5-464D-9C68-15E445EA21C9}"/>
                </a:ext>
              </a:extLst>
            </p:cNvPr>
            <p:cNvCxnSpPr/>
            <p:nvPr/>
          </p:nvCxnSpPr>
          <p:spPr>
            <a:xfrm>
              <a:off x="3926114" y="31568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7A34B9B-D475-4982-B8C2-6BBE4D8BC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78514" y="33092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E04E9-1417-4F38-8DAD-232C7CB1E15E}"/>
                </a:ext>
              </a:extLst>
            </p:cNvPr>
            <p:cNvCxnSpPr>
              <a:cxnSpLocks/>
            </p:cNvCxnSpPr>
            <p:nvPr/>
          </p:nvCxnSpPr>
          <p:spPr>
            <a:xfrm>
              <a:off x="3349229" y="2908230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5A2B68-A393-4C56-98C8-77DEE8052E8D}"/>
                </a:ext>
              </a:extLst>
            </p:cNvPr>
            <p:cNvCxnSpPr>
              <a:cxnSpLocks/>
            </p:cNvCxnSpPr>
            <p:nvPr/>
          </p:nvCxnSpPr>
          <p:spPr>
            <a:xfrm>
              <a:off x="3329140" y="3249949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262FE2-CC82-4729-869C-52AD281E1B56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3627038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10F05D-F465-4EE3-B357-F3690D36F71E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4046506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47E6D7-0554-4CD8-8DEA-488BC2F1F797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4395845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CC9F2-3F63-4F78-A41B-03503580DB3C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360109" y="3683645"/>
            <a:ext cx="6377491" cy="469758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95C0B81-0D38-4687-A5D7-7D1784E5FBED}"/>
              </a:ext>
            </a:extLst>
          </p:cNvPr>
          <p:cNvSpPr/>
          <p:nvPr/>
        </p:nvSpPr>
        <p:spPr>
          <a:xfrm rot="5651615" flipH="1" flipV="1">
            <a:off x="3309013" y="3979206"/>
            <a:ext cx="481221" cy="172140"/>
          </a:xfrm>
          <a:prstGeom prst="parallelogram">
            <a:avLst>
              <a:gd name="adj" fmla="val 79854"/>
            </a:avLst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A099FD-9261-4247-A8FD-1AB0B69DCEB4}"/>
              </a:ext>
            </a:extLst>
          </p:cNvPr>
          <p:cNvCxnSpPr>
            <a:cxnSpLocks/>
          </p:cNvCxnSpPr>
          <p:nvPr/>
        </p:nvCxnSpPr>
        <p:spPr>
          <a:xfrm>
            <a:off x="2360109" y="4153403"/>
            <a:ext cx="6651881" cy="91139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1A60EFAE-00DB-4FFD-895E-DAC1433E9749}"/>
              </a:ext>
            </a:extLst>
          </p:cNvPr>
          <p:cNvSpPr/>
          <p:nvPr/>
        </p:nvSpPr>
        <p:spPr>
          <a:xfrm rot="5651615" flipH="1" flipV="1">
            <a:off x="3621783" y="4289269"/>
            <a:ext cx="481221" cy="172140"/>
          </a:xfrm>
          <a:prstGeom prst="parallelogram">
            <a:avLst>
              <a:gd name="adj" fmla="val 79854"/>
            </a:avLst>
          </a:prstGeom>
          <a:solidFill>
            <a:srgbClr val="CBA9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8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Worksheet C:</a:t>
            </a:r>
            <a:br>
              <a:rPr lang="en-GB" sz="5800" dirty="0"/>
            </a:br>
            <a:r>
              <a:rPr lang="en-GB" sz="5800" dirty="0"/>
              <a:t>due Monday 18</a:t>
            </a:r>
            <a:r>
              <a:rPr lang="en-GB" sz="5800" baseline="30000" dirty="0"/>
              <a:t>th</a:t>
            </a:r>
            <a:r>
              <a:rPr lang="en-GB" sz="5800" dirty="0"/>
              <a:t> November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81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/>
              <a:t>Addition and subtraction in 3D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776D3DFA-579B-4CAF-B5EA-7DC47DC23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70" r="31249" b="-1"/>
          <a:stretch/>
        </p:blipFill>
        <p:spPr>
          <a:xfrm>
            <a:off x="1807659" y="2811104"/>
            <a:ext cx="1979208" cy="29281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5354" y="2682433"/>
                <a:ext cx="6282169" cy="3215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Addition: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Subtraction: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5354" y="2682433"/>
                <a:ext cx="6282169" cy="3215749"/>
              </a:xfrm>
              <a:blipFill>
                <a:blip r:embed="rId3"/>
                <a:stretch>
                  <a:fillRect l="-1553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27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dot product and magnitude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Dot product: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Magnitude: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890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57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vector magnitude: proof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6134967" cy="321574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Consider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400" dirty="0"/>
              </a:p>
              <a:p>
                <a:r>
                  <a:rPr lang="en-GB" sz="2400" dirty="0"/>
                  <a:t>We know that the magnitude of the 2D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GB" sz="2400" dirty="0"/>
                  <a:t> </a:t>
                </a:r>
              </a:p>
              <a:p>
                <a:r>
                  <a:rPr lang="en-GB" sz="2400" dirty="0"/>
                  <a:t>Consider the triangle orthogonal to the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GB" sz="2400" dirty="0"/>
                  <a:t> plane, formed by this vector and the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400" dirty="0"/>
                  <a:t> component…</a:t>
                </a: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6134967" cy="3215749"/>
              </a:xfrm>
              <a:blipFill>
                <a:blip r:embed="rId2"/>
                <a:stretch>
                  <a:fillRect l="-1291" r="-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376F53C-E5B0-441A-8F51-7E1816D9EC39}"/>
              </a:ext>
            </a:extLst>
          </p:cNvPr>
          <p:cNvGrpSpPr/>
          <p:nvPr/>
        </p:nvGrpSpPr>
        <p:grpSpPr>
          <a:xfrm>
            <a:off x="6824132" y="2524135"/>
            <a:ext cx="4978400" cy="3480205"/>
            <a:chOff x="6824132" y="2524135"/>
            <a:chExt cx="4978400" cy="348020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2B1BEB0-2306-4A90-8FB9-B9084CD395B3}"/>
                </a:ext>
              </a:extLst>
            </p:cNvPr>
            <p:cNvCxnSpPr>
              <a:cxnSpLocks/>
            </p:cNvCxnSpPr>
            <p:nvPr/>
          </p:nvCxnSpPr>
          <p:spPr>
            <a:xfrm>
              <a:off x="7806267" y="5401733"/>
              <a:ext cx="282786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DDB5BF-97CB-403C-9345-FA5A4287E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4133" y="2861733"/>
              <a:ext cx="0" cy="25400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D0EA49-B189-44B1-B8DC-5D81E98F36E9}"/>
                </a:ext>
              </a:extLst>
            </p:cNvPr>
            <p:cNvSpPr txBox="1"/>
            <p:nvPr/>
          </p:nvSpPr>
          <p:spPr>
            <a:xfrm>
              <a:off x="6824132" y="5298018"/>
              <a:ext cx="1117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(0, 0, 0)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01F76D-F54A-4467-A56A-953AA44AA028}"/>
                </a:ext>
              </a:extLst>
            </p:cNvPr>
            <p:cNvSpPr txBox="1"/>
            <p:nvPr/>
          </p:nvSpPr>
          <p:spPr>
            <a:xfrm>
              <a:off x="10684932" y="5298018"/>
              <a:ext cx="1117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0)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B7A730-ED00-46C4-B719-05CEAE25975E}"/>
                </a:ext>
              </a:extLst>
            </p:cNvPr>
            <p:cNvSpPr txBox="1"/>
            <p:nvPr/>
          </p:nvSpPr>
          <p:spPr>
            <a:xfrm>
              <a:off x="10613836" y="2524135"/>
              <a:ext cx="1117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7DA2412-E94B-4712-8D74-F1AF9A855109}"/>
                </a:ext>
              </a:extLst>
            </p:cNvPr>
            <p:cNvCxnSpPr/>
            <p:nvPr/>
          </p:nvCxnSpPr>
          <p:spPr>
            <a:xfrm flipV="1">
              <a:off x="7789333" y="2861733"/>
              <a:ext cx="2844800" cy="254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48A327-FB9B-43C4-B68E-210AAE6F862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267" y="5147733"/>
              <a:ext cx="2878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9B63A3-4495-4203-BF54-0B7667A6E12C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267" y="5147733"/>
              <a:ext cx="0" cy="25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E0F52D-6F43-43EE-A00A-542EE13D65B8}"/>
                    </a:ext>
                  </a:extLst>
                </p:cNvPr>
                <p:cNvSpPr txBox="1"/>
                <p:nvPr/>
              </p:nvSpPr>
              <p:spPr>
                <a:xfrm>
                  <a:off x="8856133" y="5539276"/>
                  <a:ext cx="1117600" cy="465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GB" sz="20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sz="2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2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GB" sz="20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GB" sz="2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E0F52D-6F43-43EE-A00A-542EE13D6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6133" y="5539276"/>
                  <a:ext cx="1117600" cy="465064"/>
                </a:xfrm>
                <a:prstGeom prst="rect">
                  <a:avLst/>
                </a:prstGeom>
                <a:blipFill>
                  <a:blip r:embed="rId3"/>
                  <a:stretch>
                    <a:fillRect r="-109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2C76081-2B68-4890-AA3B-23B371CEEE76}"/>
                    </a:ext>
                  </a:extLst>
                </p:cNvPr>
                <p:cNvSpPr txBox="1"/>
                <p:nvPr/>
              </p:nvSpPr>
              <p:spPr>
                <a:xfrm>
                  <a:off x="10537642" y="3962934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sz="2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2C76081-2B68-4890-AA3B-23B371CEE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7642" y="3962934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507281-C431-473F-A179-2168C28B25DE}"/>
                  </a:ext>
                </a:extLst>
              </p:cNvPr>
              <p:cNvSpPr txBox="1"/>
              <p:nvPr/>
            </p:nvSpPr>
            <p:spPr>
              <a:xfrm>
                <a:off x="7425258" y="3271568"/>
                <a:ext cx="1989675" cy="71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0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0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ad>
                                <m:radPr>
                                  <m:degHide m:val="on"/>
                                  <m:ctrlPr>
                                    <a:rPr lang="en-GB" sz="200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GB" sz="200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sz="200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sz="2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507281-C431-473F-A179-2168C28B2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258" y="3271568"/>
                <a:ext cx="1989675" cy="718658"/>
              </a:xfrm>
              <a:prstGeom prst="rect">
                <a:avLst/>
              </a:prstGeom>
              <a:blipFill>
                <a:blip r:embed="rId5"/>
                <a:stretch>
                  <a:fillRect r="-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7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dot product: geometric interpretation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1341814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2D 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Still applies in 3D because proof is based only on the two vectors, which will always lie on a plane…</a:t>
                </a: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1341814"/>
              </a:xfrm>
              <a:blipFill>
                <a:blip r:embed="rId2"/>
                <a:stretch>
                  <a:fillRect l="-771" t="-6364" b="-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089FAEB-C8DE-4063-95AB-8A1B9F82F5FF}"/>
              </a:ext>
            </a:extLst>
          </p:cNvPr>
          <p:cNvGrpSpPr/>
          <p:nvPr/>
        </p:nvGrpSpPr>
        <p:grpSpPr>
          <a:xfrm>
            <a:off x="3081857" y="3606802"/>
            <a:ext cx="5469476" cy="2082798"/>
            <a:chOff x="3081857" y="3606802"/>
            <a:chExt cx="5469476" cy="208279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AA56E90-DD58-436A-80C1-2B342181E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1857" y="3606802"/>
              <a:ext cx="3691476" cy="55875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DC82D0-4ECF-46CC-9958-ADB26C86E925}"/>
                </a:ext>
              </a:extLst>
            </p:cNvPr>
            <p:cNvCxnSpPr>
              <a:cxnSpLocks/>
            </p:cNvCxnSpPr>
            <p:nvPr/>
          </p:nvCxnSpPr>
          <p:spPr>
            <a:xfrm>
              <a:off x="3081857" y="4165555"/>
              <a:ext cx="5469476" cy="152404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4F7ED2-BC71-497C-8D5A-0F2AC5BE8DD2}"/>
                    </a:ext>
                  </a:extLst>
                </p:cNvPr>
                <p:cNvSpPr txBox="1"/>
                <p:nvPr/>
              </p:nvSpPr>
              <p:spPr>
                <a:xfrm>
                  <a:off x="4927595" y="376877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4F7ED2-BC71-497C-8D5A-0F2AC5BE8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595" y="3768772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7191D7-6ACC-4317-AC23-AAF38F9E02D2}"/>
                    </a:ext>
                  </a:extLst>
                </p:cNvPr>
                <p:cNvSpPr txBox="1"/>
                <p:nvPr/>
              </p:nvSpPr>
              <p:spPr>
                <a:xfrm>
                  <a:off x="4580466" y="4689814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7191D7-6ACC-4317-AC23-AAF38F9E0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0466" y="4689814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3D21D9-3133-4A09-A0D9-D101FFFC08D4}"/>
                </a:ext>
              </a:extLst>
            </p:cNvPr>
            <p:cNvSpPr txBox="1"/>
            <p:nvPr/>
          </p:nvSpPr>
          <p:spPr>
            <a:xfrm>
              <a:off x="3657597" y="4027574"/>
              <a:ext cx="694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17A898F-E643-40D4-9905-1D33387A69BA}"/>
              </a:ext>
            </a:extLst>
          </p:cNvPr>
          <p:cNvSpPr txBox="1">
            <a:spLocks/>
          </p:cNvSpPr>
          <p:nvPr/>
        </p:nvSpPr>
        <p:spPr>
          <a:xfrm>
            <a:off x="1047624" y="5689600"/>
            <a:ext cx="10277423" cy="742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For proof/derivation of the formula, see</a:t>
            </a:r>
            <a:br>
              <a:rPr lang="en-GB" sz="2400" dirty="0"/>
            </a:br>
            <a:r>
              <a:rPr lang="en-GB" sz="2400" dirty="0">
                <a:hlinkClick r:id="rId5"/>
              </a:rPr>
              <a:t>proofwiki.org/wiki/</a:t>
            </a:r>
            <a:r>
              <a:rPr lang="en-GB" sz="2400" dirty="0" err="1">
                <a:hlinkClick r:id="rId5"/>
              </a:rPr>
              <a:t>Cosine_Formula_for_Dot_Product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177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Vector cross product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2735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Properties: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is orthogonal to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and</a:t>
                </a:r>
                <a:br>
                  <a:rPr lang="en-GB" sz="2400" dirty="0"/>
                </a:br>
                <a:r>
                  <a:rPr lang="en-GB" sz="2400" dirty="0"/>
                  <a:t>forms a right-handed system</a:t>
                </a: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2735141"/>
              </a:xfrm>
              <a:blipFill>
                <a:blip r:embed="rId2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2406E21-B939-4D30-90B8-884951039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418" y="4891731"/>
                <a:ext cx="10277423" cy="15203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2406E21-B939-4D30-90B8-88495103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18" y="4891731"/>
                <a:ext cx="10277423" cy="1520381"/>
              </a:xfrm>
              <a:prstGeom prst="rect">
                <a:avLst/>
              </a:prstGeom>
              <a:blipFill>
                <a:blip r:embed="rId3"/>
                <a:stretch>
                  <a:fillRect l="-771" t="-4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375BF6D-5BB3-44FC-84BD-F2FD98439C58}"/>
              </a:ext>
            </a:extLst>
          </p:cNvPr>
          <p:cNvGrpSpPr/>
          <p:nvPr/>
        </p:nvGrpSpPr>
        <p:grpSpPr>
          <a:xfrm>
            <a:off x="7798614" y="3758983"/>
            <a:ext cx="2756107" cy="2235640"/>
            <a:chOff x="7798614" y="3758983"/>
            <a:chExt cx="2756107" cy="223564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E3EEAC1-CB02-46C7-A66A-BF161B9C104E}"/>
                </a:ext>
              </a:extLst>
            </p:cNvPr>
            <p:cNvCxnSpPr>
              <a:cxnSpLocks/>
            </p:cNvCxnSpPr>
            <p:nvPr/>
          </p:nvCxnSpPr>
          <p:spPr>
            <a:xfrm>
              <a:off x="8436077" y="4970723"/>
              <a:ext cx="1514169" cy="10239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6B0BB21-CCD6-4693-AE4D-307F01DEE156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8433265" y="4829542"/>
              <a:ext cx="1774327" cy="13579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214A208-B115-4856-A869-BAB0F38E493B}"/>
                    </a:ext>
                  </a:extLst>
                </p:cNvPr>
                <p:cNvSpPr txBox="1"/>
                <p:nvPr/>
              </p:nvSpPr>
              <p:spPr>
                <a:xfrm>
                  <a:off x="9860463" y="442943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214A208-B115-4856-A869-BAB0F38E4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463" y="4429432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3AB8EE-2329-40B8-BC60-266ED5A606F8}"/>
                    </a:ext>
                  </a:extLst>
                </p:cNvPr>
                <p:cNvSpPr txBox="1"/>
                <p:nvPr/>
              </p:nvSpPr>
              <p:spPr>
                <a:xfrm>
                  <a:off x="8627576" y="5487665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3AB8EE-2329-40B8-BC60-266ED5A60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576" y="5487665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8055E97-D997-4213-B2ED-B6C9A0A00CB4}"/>
                    </a:ext>
                  </a:extLst>
                </p:cNvPr>
                <p:cNvSpPr txBox="1"/>
                <p:nvPr/>
              </p:nvSpPr>
              <p:spPr>
                <a:xfrm>
                  <a:off x="7798614" y="3908534"/>
                  <a:ext cx="10405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8055E97-D997-4213-B2ED-B6C9A0A00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8614" y="3908534"/>
                  <a:ext cx="104058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913DE6B-4FB2-4735-B8DC-67EDA65B5C6C}"/>
                </a:ext>
              </a:extLst>
            </p:cNvPr>
            <p:cNvCxnSpPr/>
            <p:nvPr/>
          </p:nvCxnSpPr>
          <p:spPr>
            <a:xfrm flipV="1">
              <a:off x="8433265" y="3758983"/>
              <a:ext cx="612412" cy="121924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9B70656-4DF5-4905-B584-FC4F294AD82D}"/>
                </a:ext>
              </a:extLst>
            </p:cNvPr>
            <p:cNvCxnSpPr>
              <a:cxnSpLocks/>
            </p:cNvCxnSpPr>
            <p:nvPr/>
          </p:nvCxnSpPr>
          <p:spPr>
            <a:xfrm>
              <a:off x="8504903" y="4863875"/>
              <a:ext cx="122673" cy="9000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271F8FB-6B4F-4DA6-AD46-164679568944}"/>
                </a:ext>
              </a:extLst>
            </p:cNvPr>
            <p:cNvCxnSpPr/>
            <p:nvPr/>
          </p:nvCxnSpPr>
          <p:spPr>
            <a:xfrm flipH="1">
              <a:off x="8566239" y="4953881"/>
              <a:ext cx="61337" cy="1097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6C050ED-1B24-43CC-9C83-D2ECE1C47C3C}"/>
                </a:ext>
              </a:extLst>
            </p:cNvPr>
            <p:cNvCxnSpPr/>
            <p:nvPr/>
          </p:nvCxnSpPr>
          <p:spPr>
            <a:xfrm>
              <a:off x="8504903" y="4829542"/>
              <a:ext cx="12267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DE58E25-4B11-4CFE-B14A-3466931F46B2}"/>
                </a:ext>
              </a:extLst>
            </p:cNvPr>
            <p:cNvCxnSpPr/>
            <p:nvPr/>
          </p:nvCxnSpPr>
          <p:spPr>
            <a:xfrm flipH="1">
              <a:off x="8566239" y="4829542"/>
              <a:ext cx="61337" cy="1243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28E97DC8-1CF3-4431-B435-056D2CB214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418" y="5377290"/>
                <a:ext cx="10277423" cy="15203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400" dirty="0"/>
              </a:p>
              <a:p>
                <a:pPr lvl="1"/>
                <a:r>
                  <a:rPr lang="en-GB" sz="2000" dirty="0"/>
                  <a:t>True for any parallel vectors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400" dirty="0"/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28E97DC8-1CF3-4431-B435-056D2CB21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18" y="5377290"/>
                <a:ext cx="10277423" cy="1520381"/>
              </a:xfrm>
              <a:prstGeom prst="rect">
                <a:avLst/>
              </a:prstGeom>
              <a:blipFill>
                <a:blip r:embed="rId7"/>
                <a:stretch>
                  <a:fillRect l="-771" t="-4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59DFF69-9242-4057-93CB-66A6D87AA395}"/>
              </a:ext>
            </a:extLst>
          </p:cNvPr>
          <p:cNvGrpSpPr/>
          <p:nvPr/>
        </p:nvGrpSpPr>
        <p:grpSpPr>
          <a:xfrm>
            <a:off x="7148800" y="4961985"/>
            <a:ext cx="1285871" cy="1219244"/>
            <a:chOff x="7148800" y="4961985"/>
            <a:chExt cx="1285871" cy="1219244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661DA4-DE73-4947-A13E-9BB4507509A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22259" y="4961985"/>
              <a:ext cx="612412" cy="1219244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C07AD37-52BA-487F-8316-C0BC19B346F6}"/>
                    </a:ext>
                  </a:extLst>
                </p:cNvPr>
                <p:cNvSpPr txBox="1"/>
                <p:nvPr/>
              </p:nvSpPr>
              <p:spPr>
                <a:xfrm>
                  <a:off x="7148800" y="5177235"/>
                  <a:ext cx="10405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C07AD37-52BA-487F-8316-C0BC19B34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800" y="5177235"/>
                  <a:ext cx="104058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09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5" grpId="0" build="p"/>
      <p:bldP spid="4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 fontScale="90000"/>
          </a:bodyPr>
          <a:lstStyle/>
          <a:p>
            <a:r>
              <a:rPr lang="en-GB" sz="4400" dirty="0"/>
              <a:t>Vector cross product: geometric interpretation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2427804"/>
                <a:ext cx="4876361" cy="12759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‖"/>
                        <m:endChr m:val="‖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GB" sz="2400" i="1" dirty="0">
                    <a:latin typeface="Cambria Math" panose="02040503050406030204" pitchFamily="18" charset="0"/>
                  </a:rPr>
                  <a:t>, </a:t>
                </a:r>
                <a:r>
                  <a:rPr lang="en-GB" sz="2400" dirty="0"/>
                  <a:t>or</a:t>
                </a:r>
                <a:br>
                  <a:rPr lang="en-GB" sz="2400" dirty="0"/>
                </a:br>
                <a:endParaRPr lang="en-GB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2427804"/>
                <a:ext cx="4876361" cy="1275962"/>
              </a:xfrm>
              <a:blipFill>
                <a:blip r:embed="rId2"/>
                <a:stretch>
                  <a:fillRect t="-76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41FF03C-AECB-4DA8-8D58-EEE877FFC17D}"/>
              </a:ext>
            </a:extLst>
          </p:cNvPr>
          <p:cNvGrpSpPr/>
          <p:nvPr/>
        </p:nvGrpSpPr>
        <p:grpSpPr>
          <a:xfrm>
            <a:off x="1179441" y="2563170"/>
            <a:ext cx="2756107" cy="2281192"/>
            <a:chOff x="5942920" y="2682433"/>
            <a:chExt cx="2756107" cy="228119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E3EEAC1-CB02-46C7-A66A-BF161B9C104E}"/>
                </a:ext>
              </a:extLst>
            </p:cNvPr>
            <p:cNvCxnSpPr>
              <a:cxnSpLocks/>
            </p:cNvCxnSpPr>
            <p:nvPr/>
          </p:nvCxnSpPr>
          <p:spPr>
            <a:xfrm>
              <a:off x="6580383" y="3894173"/>
              <a:ext cx="1514169" cy="10239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6B0BB21-CCD6-4693-AE4D-307F01DEE156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6577571" y="3752992"/>
              <a:ext cx="1774327" cy="13579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214A208-B115-4856-A869-BAB0F38E493B}"/>
                    </a:ext>
                  </a:extLst>
                </p:cNvPr>
                <p:cNvSpPr txBox="1"/>
                <p:nvPr/>
              </p:nvSpPr>
              <p:spPr>
                <a:xfrm>
                  <a:off x="8004769" y="335288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214A208-B115-4856-A869-BAB0F38E4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769" y="3352882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3AB8EE-2329-40B8-BC60-266ED5A606F8}"/>
                </a:ext>
              </a:extLst>
            </p:cNvPr>
            <p:cNvSpPr txBox="1"/>
            <p:nvPr/>
          </p:nvSpPr>
          <p:spPr>
            <a:xfrm>
              <a:off x="6903118" y="3809710"/>
              <a:ext cx="694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i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20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8055E97-D997-4213-B2ED-B6C9A0A00CB4}"/>
                    </a:ext>
                  </a:extLst>
                </p:cNvPr>
                <p:cNvSpPr txBox="1"/>
                <p:nvPr/>
              </p:nvSpPr>
              <p:spPr>
                <a:xfrm>
                  <a:off x="5942920" y="2831984"/>
                  <a:ext cx="10405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8055E97-D997-4213-B2ED-B6C9A0A00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920" y="2831984"/>
                  <a:ext cx="104058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913DE6B-4FB2-4735-B8DC-67EDA65B5C6C}"/>
                </a:ext>
              </a:extLst>
            </p:cNvPr>
            <p:cNvCxnSpPr/>
            <p:nvPr/>
          </p:nvCxnSpPr>
          <p:spPr>
            <a:xfrm flipV="1">
              <a:off x="6577571" y="2682433"/>
              <a:ext cx="612412" cy="121924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F0EC1903-B50E-40DF-A565-C872EF46D0BB}"/>
                </a:ext>
              </a:extLst>
            </p:cNvPr>
            <p:cNvSpPr/>
            <p:nvPr/>
          </p:nvSpPr>
          <p:spPr>
            <a:xfrm>
              <a:off x="6771882" y="3888784"/>
              <a:ext cx="99565" cy="400110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20ADBE-E582-4117-864A-A412E2BA83D6}"/>
                    </a:ext>
                  </a:extLst>
                </p:cNvPr>
                <p:cNvSpPr txBox="1"/>
                <p:nvPr/>
              </p:nvSpPr>
              <p:spPr>
                <a:xfrm>
                  <a:off x="6924282" y="4563515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20ADBE-E582-4117-864A-A412E2BA8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4282" y="4563515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B79616AD-88B2-4A54-9E91-4EEAD639EF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4477869"/>
                <a:ext cx="4566858" cy="1275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400" dirty="0"/>
                  <a:t>Area of the triangle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d>
                      <m:dPr>
                        <m:begChr m:val="‖"/>
                        <m:endChr m:val="‖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sz="2400" b="1" dirty="0"/>
              </a:p>
            </p:txBody>
          </p:sp>
        </mc:Choice>
        <mc:Fallback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B79616AD-88B2-4A54-9E91-4EEAD639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77869"/>
                <a:ext cx="4566858" cy="1275962"/>
              </a:xfrm>
              <a:prstGeom prst="rect">
                <a:avLst/>
              </a:prstGeom>
              <a:blipFill>
                <a:blip r:embed="rId6"/>
                <a:stretch>
                  <a:fillRect l="-2003" t="-5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9303FB-D674-454F-9E85-680FE5323833}"/>
              </a:ext>
            </a:extLst>
          </p:cNvPr>
          <p:cNvCxnSpPr>
            <a:stCxn id="23" idx="2"/>
          </p:cNvCxnSpPr>
          <p:nvPr/>
        </p:nvCxnSpPr>
        <p:spPr>
          <a:xfrm flipH="1">
            <a:off x="3331073" y="3633729"/>
            <a:ext cx="257346" cy="11650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Scalar t</a:t>
            </a:r>
            <a:r>
              <a:rPr lang="en-GB" sz="4400" dirty="0"/>
              <a:t>riple product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18" y="2265037"/>
                <a:ext cx="10277423" cy="1368454"/>
              </a:xfrm>
            </p:spPr>
            <p:txBody>
              <a:bodyPr>
                <a:normAutofit/>
              </a:bodyPr>
              <a:lstStyle/>
              <a:p>
                <a:endParaRPr lang="en-GB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GB" sz="2400" dirty="0"/>
                </a:br>
                <a:endParaRPr lang="en-GB" sz="2400" dirty="0"/>
              </a:p>
              <a:p>
                <a:pPr marL="0" indent="0" algn="ctr">
                  <a:buNone/>
                </a:pPr>
                <a:r>
                  <a:rPr lang="en-GB" sz="2400" i="1" dirty="0"/>
                  <a:t> = the (signed) volume of the parallelepiped defined by the three vectors</a:t>
                </a: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18" y="2265037"/>
                <a:ext cx="10277423" cy="13684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F9D643-3E6C-41EC-8799-117EB52F8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0100" y="3633491"/>
                <a:ext cx="10277423" cy="29639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400" dirty="0"/>
                  <a:t>Properties: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4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F9D643-3E6C-41EC-8799-117EB52F8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0" y="3633491"/>
                <a:ext cx="10277423" cy="2963954"/>
              </a:xfrm>
              <a:prstGeom prst="rect">
                <a:avLst/>
              </a:prstGeom>
              <a:blipFill>
                <a:blip r:embed="rId3"/>
                <a:stretch>
                  <a:fillRect l="-890" t="-2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515D3F8-938D-4BEE-AF60-3FCAF848736D}"/>
              </a:ext>
            </a:extLst>
          </p:cNvPr>
          <p:cNvGrpSpPr/>
          <p:nvPr/>
        </p:nvGrpSpPr>
        <p:grpSpPr>
          <a:xfrm>
            <a:off x="8179531" y="3429000"/>
            <a:ext cx="2759403" cy="1502776"/>
            <a:chOff x="7957758" y="3739915"/>
            <a:chExt cx="3814586" cy="20774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BBDF71A-B036-4F97-BDF9-1977728F55A2}"/>
                </a:ext>
              </a:extLst>
            </p:cNvPr>
            <p:cNvCxnSpPr/>
            <p:nvPr/>
          </p:nvCxnSpPr>
          <p:spPr>
            <a:xfrm>
              <a:off x="7957758" y="5817345"/>
              <a:ext cx="2212258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C80465-0DB4-4179-98FB-D2EAA95E2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7758" y="4303177"/>
              <a:ext cx="540774" cy="15141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62C9DF-3DDB-47EA-B9DA-54F915861836}"/>
                </a:ext>
              </a:extLst>
            </p:cNvPr>
            <p:cNvCxnSpPr/>
            <p:nvPr/>
          </p:nvCxnSpPr>
          <p:spPr>
            <a:xfrm flipV="1">
              <a:off x="7957758" y="5266739"/>
              <a:ext cx="1061884" cy="550606"/>
            </a:xfrm>
            <a:prstGeom prst="straightConnector1">
              <a:avLst/>
            </a:prstGeom>
            <a:ln>
              <a:solidFill>
                <a:schemeClr val="accent4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8F5DD58-69B8-4F6B-8255-981BD4254E44}"/>
                </a:ext>
              </a:extLst>
            </p:cNvPr>
            <p:cNvCxnSpPr/>
            <p:nvPr/>
          </p:nvCxnSpPr>
          <p:spPr>
            <a:xfrm>
              <a:off x="8488700" y="4303177"/>
              <a:ext cx="2212258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2AD37B9-D38C-401A-9C6D-4D0312765481}"/>
                </a:ext>
              </a:extLst>
            </p:cNvPr>
            <p:cNvCxnSpPr/>
            <p:nvPr/>
          </p:nvCxnSpPr>
          <p:spPr>
            <a:xfrm flipV="1">
              <a:off x="10170016" y="5266739"/>
              <a:ext cx="1061884" cy="550606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BAB4A02-47D1-462B-8127-74B8F835DBE1}"/>
                </a:ext>
              </a:extLst>
            </p:cNvPr>
            <p:cNvCxnSpPr/>
            <p:nvPr/>
          </p:nvCxnSpPr>
          <p:spPr>
            <a:xfrm flipV="1">
              <a:off x="10683321" y="3748437"/>
              <a:ext cx="1061884" cy="550606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2D60909-F03A-4B5B-8F45-9857FA9DE6A1}"/>
                </a:ext>
              </a:extLst>
            </p:cNvPr>
            <p:cNvCxnSpPr/>
            <p:nvPr/>
          </p:nvCxnSpPr>
          <p:spPr>
            <a:xfrm flipV="1">
              <a:off x="8511099" y="3744302"/>
              <a:ext cx="1061884" cy="550606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687239-D2CB-4CEB-97C3-4ADC372D14A6}"/>
                </a:ext>
              </a:extLst>
            </p:cNvPr>
            <p:cNvCxnSpPr/>
            <p:nvPr/>
          </p:nvCxnSpPr>
          <p:spPr>
            <a:xfrm>
              <a:off x="9560086" y="3739918"/>
              <a:ext cx="2212258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439B8D6-9EDE-4143-ACE5-86C3220A8709}"/>
                </a:ext>
              </a:extLst>
            </p:cNvPr>
            <p:cNvCxnSpPr/>
            <p:nvPr/>
          </p:nvCxnSpPr>
          <p:spPr>
            <a:xfrm>
              <a:off x="9018187" y="5266739"/>
              <a:ext cx="2212258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4538214-F31F-4275-B2B3-66747FBA09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8033" y="3739915"/>
              <a:ext cx="540774" cy="1514169"/>
            </a:xfrm>
            <a:prstGeom prst="straightConnector1">
              <a:avLst/>
            </a:prstGeom>
            <a:ln>
              <a:solidFill>
                <a:srgbClr val="CBA9E5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C7C2CB-A50F-4276-A1F0-53BF5B047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0973" y="3739916"/>
              <a:ext cx="540774" cy="1514169"/>
            </a:xfrm>
            <a:prstGeom prst="straightConnector1">
              <a:avLst/>
            </a:prstGeom>
            <a:ln>
              <a:solidFill>
                <a:srgbClr val="CBA9E5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85A5F59-BE9E-4051-9C8C-17F2E0142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3988" y="4296850"/>
              <a:ext cx="540774" cy="1514169"/>
            </a:xfrm>
            <a:prstGeom prst="straightConnector1">
              <a:avLst/>
            </a:prstGeom>
            <a:ln>
              <a:solidFill>
                <a:srgbClr val="CBA9E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Office PowerPoint</Application>
  <PresentationFormat>Widescreen</PresentationFormat>
  <Paragraphs>154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Week 7: 3D Computational Geometry I</vt:lpstr>
      <vt:lpstr>Vectors in 3D</vt:lpstr>
      <vt:lpstr>Addition and subtraction in 3D</vt:lpstr>
      <vt:lpstr>3D dot product and magnitude</vt:lpstr>
      <vt:lpstr>3D vector magnitude: proof</vt:lpstr>
      <vt:lpstr>3D dot product: geometric interpretation</vt:lpstr>
      <vt:lpstr>Vector cross product</vt:lpstr>
      <vt:lpstr>Vector cross product: geometric interpretation</vt:lpstr>
      <vt:lpstr>Scalar triple product</vt:lpstr>
      <vt:lpstr>Vector triple product</vt:lpstr>
      <vt:lpstr>Lines and planes</vt:lpstr>
      <vt:lpstr>Vector equation of a line </vt:lpstr>
      <vt:lpstr>Vector equation of a plane </vt:lpstr>
      <vt:lpstr>Equation of a plane: alternative form </vt:lpstr>
      <vt:lpstr>Equation of a plane: alternative form </vt:lpstr>
      <vt:lpstr>Distance of a plane from the origin</vt:lpstr>
      <vt:lpstr>Intersection of a line and a plane</vt:lpstr>
      <vt:lpstr>Intersection of a line and a sphere</vt:lpstr>
      <vt:lpstr>Putting vectors to use: a simple camera model</vt:lpstr>
      <vt:lpstr>The scene</vt:lpstr>
      <vt:lpstr>The scene</vt:lpstr>
      <vt:lpstr>Worksheet C: due Monday 18th November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2019-11-03T14:45:56Z</dcterms:created>
  <dcterms:modified xsi:type="dcterms:W3CDTF">2019-11-03T23:24:35Z</dcterms:modified>
</cp:coreProperties>
</file>