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361" r:id="rId3"/>
    <p:sldId id="355" r:id="rId4"/>
    <p:sldId id="362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71" r:id="rId14"/>
    <p:sldId id="363" r:id="rId15"/>
    <p:sldId id="364" r:id="rId16"/>
    <p:sldId id="380" r:id="rId17"/>
    <p:sldId id="365" r:id="rId18"/>
    <p:sldId id="366" r:id="rId19"/>
    <p:sldId id="367" r:id="rId20"/>
    <p:sldId id="368" r:id="rId21"/>
    <p:sldId id="369" r:id="rId22"/>
    <p:sldId id="370" r:id="rId23"/>
    <p:sldId id="381" r:id="rId24"/>
    <p:sldId id="3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5B719-2F03-498C-8966-C91C7F1CDCDF}">
          <p14:sldIdLst>
            <p14:sldId id="256"/>
            <p14:sldId id="361"/>
            <p14:sldId id="355"/>
            <p14:sldId id="362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71"/>
            <p14:sldId id="363"/>
            <p14:sldId id="364"/>
            <p14:sldId id="380"/>
            <p14:sldId id="365"/>
            <p14:sldId id="366"/>
            <p14:sldId id="367"/>
            <p14:sldId id="368"/>
            <p14:sldId id="369"/>
            <p14:sldId id="37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15963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63E32-4AA6-4D3C-84B6-A3F355D1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rgbClr val="FFFFFF"/>
                </a:solidFill>
              </a:rPr>
              <a:t>5: Newtonian Mechanics 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25AE0-BFFB-4A85-AFBE-E1637A54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COMP270: Mathematics for 3D Worlds &amp;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3A218-3679-9C4B-B57C-33B0A238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53785"/>
            <a:ext cx="1514455" cy="15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7300913" y="2489200"/>
            <a:ext cx="2528887" cy="28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Consider the point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we just found</a:t>
                </a:r>
              </a:p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between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000" dirty="0"/>
                  <a:t>, then the shortest distance between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sz="2000" dirty="0"/>
                  <a:t> and the line segment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beyond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000" dirty="0"/>
                  <a:t>, then the shortest distance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dirty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beyond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, then the shortest distance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0E0D9-698D-45F6-95D4-D483F4D14784}"/>
              </a:ext>
            </a:extLst>
          </p:cNvPr>
          <p:cNvCxnSpPr>
            <a:cxnSpLocks/>
          </p:cNvCxnSpPr>
          <p:nvPr/>
        </p:nvCxnSpPr>
        <p:spPr>
          <a:xfrm flipH="1">
            <a:off x="8518525" y="2783839"/>
            <a:ext cx="1239537" cy="10769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7300913" y="2489200"/>
            <a:ext cx="2528887" cy="28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We have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GB" sz="2000" b="1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GB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/>
              </a:p>
              <a:p>
                <a:r>
                  <a:rPr lang="en-GB" sz="2000" dirty="0"/>
                  <a:t>The shortest distance is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If we clamp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000" dirty="0"/>
                  <a:t> then we can just use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r>
                  <a:rPr lang="en-GB" sz="2000" dirty="0"/>
                  <a:t> in all cases (since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gives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/>
                  <a:t> gives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 r="-626" b="-2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0E0D9-698D-45F6-95D4-D483F4D14784}"/>
              </a:ext>
            </a:extLst>
          </p:cNvPr>
          <p:cNvCxnSpPr>
            <a:cxnSpLocks/>
          </p:cNvCxnSpPr>
          <p:nvPr/>
        </p:nvCxnSpPr>
        <p:spPr>
          <a:xfrm flipH="1">
            <a:off x="8518525" y="2783839"/>
            <a:ext cx="1239537" cy="10769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6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1574-ADC5-475E-8C38-4FF33380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Clamping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79FC-F6CC-421F-A631-E14F9A46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clamp a value </a:t>
            </a:r>
            <a:r>
              <a:rPr lang="en-GB" dirty="0">
                <a:latin typeface="Consolas" panose="020B0609020204030204" pitchFamily="49" charset="0"/>
              </a:rPr>
              <a:t>x</a:t>
            </a:r>
            <a:r>
              <a:rPr lang="en-GB" dirty="0"/>
              <a:t> between </a:t>
            </a:r>
            <a:r>
              <a:rPr lang="en-GB" dirty="0">
                <a:latin typeface="Consolas" panose="020B0609020204030204" pitchFamily="49" charset="0"/>
              </a:rPr>
              <a:t>a</a:t>
            </a:r>
            <a:r>
              <a:rPr lang="en-GB" dirty="0"/>
              <a:t> and </a:t>
            </a:r>
            <a:r>
              <a:rPr lang="en-GB" dirty="0">
                <a:latin typeface="Consolas" panose="020B0609020204030204" pitchFamily="49" charset="0"/>
              </a:rPr>
              <a:t>b</a:t>
            </a:r>
            <a:r>
              <a:rPr lang="en-GB" dirty="0"/>
              <a:t>:</a:t>
            </a:r>
          </a:p>
          <a:p>
            <a:r>
              <a:rPr lang="en-GB" dirty="0">
                <a:latin typeface="Consolas" panose="020B0609020204030204" pitchFamily="49" charset="0"/>
              </a:rPr>
              <a:t>max(a, min(b, x))</a:t>
            </a:r>
          </a:p>
        </p:txBody>
      </p:sp>
    </p:spTree>
    <p:extLst>
      <p:ext uri="{BB962C8B-B14F-4D97-AF65-F5344CB8AC3E}">
        <p14:creationId xmlns:p14="http://schemas.microsoft.com/office/powerpoint/2010/main" val="13823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Collision detection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50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8C09-5BA3-46A3-AB74-331F1F5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and 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6116320" cy="3760891"/>
              </a:xfrm>
            </p:spPr>
            <p:txBody>
              <a:bodyPr/>
              <a:lstStyle/>
              <a:p>
                <a:r>
                  <a:rPr lang="en-GB" dirty="0"/>
                  <a:t>Consider a circle with centre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and radius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 point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is inside the circle if and only if the distance between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is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6116320" cy="3760891"/>
              </a:xfrm>
              <a:blipFill>
                <a:blip r:embed="rId2"/>
                <a:stretch>
                  <a:fillRect l="-3290" t="-1621" r="-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452CB4-C665-4884-B68E-3DF29A308D8D}"/>
              </a:ext>
            </a:extLst>
          </p:cNvPr>
          <p:cNvSpPr/>
          <p:nvPr/>
        </p:nvSpPr>
        <p:spPr>
          <a:xfrm>
            <a:off x="7594376" y="2581360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E3E62328-E985-4AF2-A44E-BAA978F70FA0}"/>
              </a:ext>
            </a:extLst>
          </p:cNvPr>
          <p:cNvSpPr/>
          <p:nvPr/>
        </p:nvSpPr>
        <p:spPr>
          <a:xfrm>
            <a:off x="8634203" y="36211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0D411A-E8CC-4323-809E-F3FBFC816DA0}"/>
              </a:ext>
            </a:extLst>
          </p:cNvPr>
          <p:cNvCxnSpPr>
            <a:cxnSpLocks/>
          </p:cNvCxnSpPr>
          <p:nvPr/>
        </p:nvCxnSpPr>
        <p:spPr>
          <a:xfrm flipV="1">
            <a:off x="8721725" y="2790825"/>
            <a:ext cx="655638" cy="917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/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/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B807E2E-0184-473E-87E8-F62166CC2854}"/>
              </a:ext>
            </a:extLst>
          </p:cNvPr>
          <p:cNvSpPr/>
          <p:nvPr/>
        </p:nvSpPr>
        <p:spPr>
          <a:xfrm>
            <a:off x="9232110" y="30925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8E6C-151F-419A-A273-6317AB60BB18}"/>
                  </a:ext>
                </a:extLst>
              </p:cNvPr>
              <p:cNvSpPr txBox="1"/>
              <p:nvPr/>
            </p:nvSpPr>
            <p:spPr>
              <a:xfrm>
                <a:off x="9309330" y="29078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8E6C-151F-419A-A273-6317AB60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330" y="2907883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8C09-5BA3-46A3-AB74-331F1F5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 and 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6137487" cy="3760891"/>
              </a:xfrm>
            </p:spPr>
            <p:txBody>
              <a:bodyPr/>
              <a:lstStyle/>
              <a:p>
                <a:r>
                  <a:rPr lang="en-GB" dirty="0"/>
                  <a:t>Consider two circles with centres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and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The circles overlap (collide) if and only if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6137487" cy="3760891"/>
              </a:xfrm>
              <a:blipFill>
                <a:blip r:embed="rId2"/>
                <a:stretch>
                  <a:fillRect l="-3277" t="-1621" r="-3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452CB4-C665-4884-B68E-3DF29A308D8D}"/>
              </a:ext>
            </a:extLst>
          </p:cNvPr>
          <p:cNvSpPr/>
          <p:nvPr/>
        </p:nvSpPr>
        <p:spPr>
          <a:xfrm>
            <a:off x="7594376" y="2581360"/>
            <a:ext cx="2257678" cy="22576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E3E62328-E985-4AF2-A44E-BAA978F70FA0}"/>
              </a:ext>
            </a:extLst>
          </p:cNvPr>
          <p:cNvSpPr/>
          <p:nvPr/>
        </p:nvSpPr>
        <p:spPr>
          <a:xfrm>
            <a:off x="8634203" y="36211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/>
              <p:nvPr/>
            </p:nvSpPr>
            <p:spPr>
              <a:xfrm>
                <a:off x="8404044" y="3286401"/>
                <a:ext cx="46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044" y="3286401"/>
                <a:ext cx="460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/>
              <p:nvPr/>
            </p:nvSpPr>
            <p:spPr>
              <a:xfrm>
                <a:off x="9042386" y="3506669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86" y="3506669"/>
                <a:ext cx="4231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FC5A0E0-E056-4D50-AE99-234309C966F3}"/>
              </a:ext>
            </a:extLst>
          </p:cNvPr>
          <p:cNvSpPr/>
          <p:nvPr/>
        </p:nvSpPr>
        <p:spPr>
          <a:xfrm>
            <a:off x="9349709" y="3693226"/>
            <a:ext cx="1583346" cy="158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6028000-37D1-42B0-B71F-DF5E8A4BA315}"/>
              </a:ext>
            </a:extLst>
          </p:cNvPr>
          <p:cNvSpPr/>
          <p:nvPr/>
        </p:nvSpPr>
        <p:spPr>
          <a:xfrm>
            <a:off x="10052370" y="43958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91DC8-D83B-49EB-9AB9-3F4F1E552915}"/>
                  </a:ext>
                </a:extLst>
              </p:cNvPr>
              <p:cNvSpPr txBox="1"/>
              <p:nvPr/>
            </p:nvSpPr>
            <p:spPr>
              <a:xfrm>
                <a:off x="10113127" y="4331171"/>
                <a:ext cx="46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91DC8-D83B-49EB-9AB9-3F4F1E55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127" y="4331171"/>
                <a:ext cx="4603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79F963-DE66-431E-AC3B-4EA1B04B0282}"/>
                  </a:ext>
                </a:extLst>
              </p:cNvPr>
              <p:cNvSpPr txBox="1"/>
              <p:nvPr/>
            </p:nvSpPr>
            <p:spPr>
              <a:xfrm>
                <a:off x="9791700" y="405322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79F963-DE66-431E-AC3B-4EA1B04B0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4053227"/>
                <a:ext cx="4285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0EB4070-C5D3-4C8B-9AA4-A2C40BDEBDD8}"/>
              </a:ext>
            </a:extLst>
          </p:cNvPr>
          <p:cNvSpPr/>
          <p:nvPr/>
        </p:nvSpPr>
        <p:spPr>
          <a:xfrm>
            <a:off x="7592886" y="2579561"/>
            <a:ext cx="2257678" cy="2257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0D411A-E8CC-4323-809E-F3FBFC816DA0}"/>
              </a:ext>
            </a:extLst>
          </p:cNvPr>
          <p:cNvCxnSpPr>
            <a:cxnSpLocks/>
          </p:cNvCxnSpPr>
          <p:nvPr/>
        </p:nvCxnSpPr>
        <p:spPr>
          <a:xfrm>
            <a:off x="8721725" y="3708401"/>
            <a:ext cx="1069975" cy="351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AFF77F-3A2A-4564-8404-E5CDE0CD89FE}"/>
              </a:ext>
            </a:extLst>
          </p:cNvPr>
          <p:cNvCxnSpPr>
            <a:cxnSpLocks/>
          </p:cNvCxnSpPr>
          <p:nvPr/>
        </p:nvCxnSpPr>
        <p:spPr>
          <a:xfrm flipH="1" flipV="1">
            <a:off x="9393767" y="4173391"/>
            <a:ext cx="746125" cy="309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AF0B-534E-434B-95A0-AD54C6DF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 and line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4DA8C-0133-4F1B-90D6-DEF4C1A1F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6022405" cy="3760891"/>
              </a:xfrm>
            </p:spPr>
            <p:txBody>
              <a:bodyPr/>
              <a:lstStyle/>
              <a:p>
                <a:r>
                  <a:rPr lang="en-GB" dirty="0"/>
                  <a:t>Consider a circle with centre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and radius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, and a line segment through points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The two collide if and only if the distance between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and the line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dirty="0"/>
                  <a:t>(Collisions with lines or line segments is the basis of </a:t>
                </a:r>
                <a:r>
                  <a:rPr lang="en-GB" b="1" dirty="0" err="1"/>
                  <a:t>raycasting</a:t>
                </a:r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4DA8C-0133-4F1B-90D6-DEF4C1A1F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6022405" cy="3760891"/>
              </a:xfrm>
              <a:blipFill>
                <a:blip r:embed="rId2"/>
                <a:stretch>
                  <a:fillRect l="-3340" t="-1621" r="-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95C57C0-2139-40F1-BF29-40BBAA006C63}"/>
              </a:ext>
            </a:extLst>
          </p:cNvPr>
          <p:cNvSpPr/>
          <p:nvPr/>
        </p:nvSpPr>
        <p:spPr>
          <a:xfrm>
            <a:off x="7594376" y="2581360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A7DF59B4-1EAC-4CDF-89FD-33969E1700C3}"/>
              </a:ext>
            </a:extLst>
          </p:cNvPr>
          <p:cNvSpPr/>
          <p:nvPr/>
        </p:nvSpPr>
        <p:spPr>
          <a:xfrm>
            <a:off x="8634203" y="36211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0C0A95-6425-4330-8D44-5C765C4038EC}"/>
              </a:ext>
            </a:extLst>
          </p:cNvPr>
          <p:cNvCxnSpPr>
            <a:cxnSpLocks/>
          </p:cNvCxnSpPr>
          <p:nvPr/>
        </p:nvCxnSpPr>
        <p:spPr>
          <a:xfrm flipV="1">
            <a:off x="8721725" y="2790825"/>
            <a:ext cx="655638" cy="917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D261C7-3965-4DB4-A7C0-93B5707E4DFB}"/>
                  </a:ext>
                </a:extLst>
              </p:cNvPr>
              <p:cNvSpPr txBox="1"/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D261C7-3965-4DB4-A7C0-93B5707E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B6BC6-2209-4291-BEBE-897ED73EB158}"/>
                  </a:ext>
                </a:extLst>
              </p:cNvPr>
              <p:cNvSpPr txBox="1"/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B6BC6-2209-4291-BEBE-897ED73E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A8610F-28C3-4AD2-B75E-9762974AAF71}"/>
              </a:ext>
            </a:extLst>
          </p:cNvPr>
          <p:cNvCxnSpPr>
            <a:cxnSpLocks/>
          </p:cNvCxnSpPr>
          <p:nvPr/>
        </p:nvCxnSpPr>
        <p:spPr>
          <a:xfrm>
            <a:off x="8112919" y="1666240"/>
            <a:ext cx="2528887" cy="28651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DF5780F-DD70-403E-B50D-9BD93E99417E}"/>
              </a:ext>
            </a:extLst>
          </p:cNvPr>
          <p:cNvSpPr/>
          <p:nvPr/>
        </p:nvSpPr>
        <p:spPr>
          <a:xfrm>
            <a:off x="8023689" y="157563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FEC6D-1D40-4376-A4D6-10C7FD38BF80}"/>
                  </a:ext>
                </a:extLst>
              </p:cNvPr>
              <p:cNvSpPr txBox="1"/>
              <p:nvPr/>
            </p:nvSpPr>
            <p:spPr>
              <a:xfrm>
                <a:off x="8023689" y="132239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FEC6D-1D40-4376-A4D6-10C7FD38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9" y="1322393"/>
                <a:ext cx="37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C4833641-B7A4-417B-88A3-3638C8851E56}"/>
              </a:ext>
            </a:extLst>
          </p:cNvPr>
          <p:cNvSpPr/>
          <p:nvPr/>
        </p:nvSpPr>
        <p:spPr>
          <a:xfrm>
            <a:off x="10556349" y="444382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855274-5E8B-48BB-A7E0-B7639212DA68}"/>
                  </a:ext>
                </a:extLst>
              </p:cNvPr>
              <p:cNvSpPr txBox="1"/>
              <p:nvPr/>
            </p:nvSpPr>
            <p:spPr>
              <a:xfrm>
                <a:off x="10633569" y="425916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855274-5E8B-48BB-A7E0-B7639212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69" y="4259163"/>
                <a:ext cx="423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3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4A8E71-F899-42D5-84C7-566B2F302D15}"/>
              </a:ext>
            </a:extLst>
          </p:cNvPr>
          <p:cNvSpPr/>
          <p:nvPr/>
        </p:nvSpPr>
        <p:spPr>
          <a:xfrm>
            <a:off x="7038237" y="4665133"/>
            <a:ext cx="4174066" cy="12039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6679-BF9E-40AA-9ED2-FC0BB7B8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 and ground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Consider a circle with centre</a:t>
                </a:r>
                <a:br>
                  <a:rPr lang="en-GB" dirty="0"/>
                </a:b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and radius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 be the y coordinate of the ground, and let the ground be horizontal</a:t>
                </a:r>
              </a:p>
              <a:p>
                <a:r>
                  <a:rPr lang="en-GB" dirty="0"/>
                  <a:t>The circle collides with the ground if and only if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  <a:blipFill>
                <a:blip r:embed="rId2"/>
                <a:stretch>
                  <a:fillRect l="-3559" t="-2431" r="-1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F12925-A3E3-4B17-B028-B12989F162AA}"/>
              </a:ext>
            </a:extLst>
          </p:cNvPr>
          <p:cNvSpPr/>
          <p:nvPr/>
        </p:nvSpPr>
        <p:spPr>
          <a:xfrm>
            <a:off x="8085443" y="2818427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64078B2-A12E-4D29-B3E6-45C6830485EC}"/>
              </a:ext>
            </a:extLst>
          </p:cNvPr>
          <p:cNvSpPr/>
          <p:nvPr/>
        </p:nvSpPr>
        <p:spPr>
          <a:xfrm>
            <a:off x="9125270" y="3858254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/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/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8463C4-77BC-42C6-AF20-70C463CF1BE0}"/>
              </a:ext>
            </a:extLst>
          </p:cNvPr>
          <p:cNvCxnSpPr/>
          <p:nvPr/>
        </p:nvCxnSpPr>
        <p:spPr>
          <a:xfrm>
            <a:off x="7038237" y="4665133"/>
            <a:ext cx="417406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0416AF-24B8-4AC8-B546-814F76402A46}"/>
              </a:ext>
            </a:extLst>
          </p:cNvPr>
          <p:cNvCxnSpPr>
            <a:cxnSpLocks/>
          </p:cNvCxnSpPr>
          <p:nvPr/>
        </p:nvCxnSpPr>
        <p:spPr>
          <a:xfrm flipH="1">
            <a:off x="8644467" y="3945468"/>
            <a:ext cx="568325" cy="96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5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4A8E71-F899-42D5-84C7-566B2F302D15}"/>
              </a:ext>
            </a:extLst>
          </p:cNvPr>
          <p:cNvSpPr/>
          <p:nvPr/>
        </p:nvSpPr>
        <p:spPr>
          <a:xfrm rot="1172008">
            <a:off x="6557434" y="4518671"/>
            <a:ext cx="4174066" cy="12039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6679-BF9E-40AA-9ED2-FC0BB7B8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Generalised circle and ground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GB" dirty="0"/>
                  <a:t> be any point on the ground plane, and 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GB" dirty="0"/>
                  <a:t> be a </a:t>
                </a:r>
                <a:r>
                  <a:rPr lang="en-GB" b="1" dirty="0"/>
                  <a:t>normal</a:t>
                </a:r>
                <a:r>
                  <a:rPr lang="en-GB" dirty="0"/>
                  <a:t> vector (a unit vector perpendicular to the ground)</a:t>
                </a:r>
              </a:p>
              <a:p>
                <a:r>
                  <a:rPr lang="en-GB" dirty="0"/>
                  <a:t>The distance from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to the ground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GB" dirty="0"/>
                  <a:t> (week 3 – projection)</a:t>
                </a:r>
              </a:p>
              <a:p>
                <a:r>
                  <a:rPr lang="en-GB" dirty="0"/>
                  <a:t>Therefore the circle collides with the ground if and only if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i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  <a:blipFill>
                <a:blip r:embed="rId2"/>
                <a:stretch>
                  <a:fillRect l="-3559" t="-2431" r="-4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F12925-A3E3-4B17-B028-B12989F162AA}"/>
              </a:ext>
            </a:extLst>
          </p:cNvPr>
          <p:cNvSpPr/>
          <p:nvPr/>
        </p:nvSpPr>
        <p:spPr>
          <a:xfrm>
            <a:off x="8085443" y="2818427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64078B2-A12E-4D29-B3E6-45C6830485EC}"/>
              </a:ext>
            </a:extLst>
          </p:cNvPr>
          <p:cNvSpPr/>
          <p:nvPr/>
        </p:nvSpPr>
        <p:spPr>
          <a:xfrm>
            <a:off x="9125270" y="3858254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/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/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8463C4-77BC-42C6-AF20-70C463CF1BE0}"/>
              </a:ext>
            </a:extLst>
          </p:cNvPr>
          <p:cNvCxnSpPr>
            <a:cxnSpLocks/>
          </p:cNvCxnSpPr>
          <p:nvPr/>
        </p:nvCxnSpPr>
        <p:spPr>
          <a:xfrm rot="1172008">
            <a:off x="6758707" y="4553317"/>
            <a:ext cx="417406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0416AF-24B8-4AC8-B546-814F76402A46}"/>
              </a:ext>
            </a:extLst>
          </p:cNvPr>
          <p:cNvCxnSpPr>
            <a:cxnSpLocks/>
          </p:cNvCxnSpPr>
          <p:nvPr/>
        </p:nvCxnSpPr>
        <p:spPr>
          <a:xfrm flipH="1">
            <a:off x="8644467" y="3945468"/>
            <a:ext cx="568325" cy="96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40FFCE2F-AE1F-4E1C-B7B1-8C45F6A9EBE8}"/>
              </a:ext>
            </a:extLst>
          </p:cNvPr>
          <p:cNvSpPr/>
          <p:nvPr/>
        </p:nvSpPr>
        <p:spPr>
          <a:xfrm>
            <a:off x="7247272" y="3933128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A1E873-98B3-479E-B888-E9449EA441B0}"/>
                  </a:ext>
                </a:extLst>
              </p:cNvPr>
              <p:cNvSpPr txBox="1"/>
              <p:nvPr/>
            </p:nvSpPr>
            <p:spPr>
              <a:xfrm>
                <a:off x="7027598" y="39454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A1E873-98B3-479E-B888-E9449EA4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98" y="3945468"/>
                <a:ext cx="3626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9C873F-A658-4FC8-BE84-7C0BC09F8591}"/>
                  </a:ext>
                </a:extLst>
              </p:cNvPr>
              <p:cNvSpPr txBox="1"/>
              <p:nvPr/>
            </p:nvSpPr>
            <p:spPr>
              <a:xfrm>
                <a:off x="7466591" y="3100289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9C873F-A658-4FC8-BE84-7C0BC09F8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91" y="3100289"/>
                <a:ext cx="3866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1C82AB-4AEA-4C09-9388-7A64AA279314}"/>
              </a:ext>
            </a:extLst>
          </p:cNvPr>
          <p:cNvCxnSpPr>
            <a:cxnSpLocks/>
          </p:cNvCxnSpPr>
          <p:nvPr/>
        </p:nvCxnSpPr>
        <p:spPr>
          <a:xfrm flipV="1">
            <a:off x="7336285" y="3373967"/>
            <a:ext cx="234615" cy="64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3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60CD36B-439B-48BE-94C3-7F8896B53BF8}"/>
              </a:ext>
            </a:extLst>
          </p:cNvPr>
          <p:cNvSpPr/>
          <p:nvPr/>
        </p:nvSpPr>
        <p:spPr>
          <a:xfrm>
            <a:off x="8750300" y="3348567"/>
            <a:ext cx="2286000" cy="1765300"/>
          </a:xfrm>
          <a:custGeom>
            <a:avLst/>
            <a:gdLst>
              <a:gd name="connsiteX0" fmla="*/ 0 w 2286000"/>
              <a:gd name="connsiteY0" fmla="*/ 1765300 h 1765300"/>
              <a:gd name="connsiteX1" fmla="*/ 406400 w 2286000"/>
              <a:gd name="connsiteY1" fmla="*/ 25400 h 1765300"/>
              <a:gd name="connsiteX2" fmla="*/ 1045633 w 2286000"/>
              <a:gd name="connsiteY2" fmla="*/ 1075266 h 1765300"/>
              <a:gd name="connsiteX3" fmla="*/ 1756833 w 2286000"/>
              <a:gd name="connsiteY3" fmla="*/ 0 h 1765300"/>
              <a:gd name="connsiteX4" fmla="*/ 2286000 w 2286000"/>
              <a:gd name="connsiteY4" fmla="*/ 1684866 h 1765300"/>
              <a:gd name="connsiteX5" fmla="*/ 0 w 2286000"/>
              <a:gd name="connsiteY5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765300">
                <a:moveTo>
                  <a:pt x="0" y="1765300"/>
                </a:moveTo>
                <a:lnTo>
                  <a:pt x="406400" y="25400"/>
                </a:lnTo>
                <a:lnTo>
                  <a:pt x="1045633" y="1075266"/>
                </a:lnTo>
                <a:lnTo>
                  <a:pt x="1756833" y="0"/>
                </a:lnTo>
                <a:lnTo>
                  <a:pt x="2286000" y="1684866"/>
                </a:lnTo>
                <a:lnTo>
                  <a:pt x="0" y="17653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F7AD9-95CF-416C-BB8A-9FA3630B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CFB8-D06B-4202-B2D1-B1D9431B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75020" cy="3760891"/>
          </a:xfrm>
        </p:spPr>
        <p:txBody>
          <a:bodyPr/>
          <a:lstStyle/>
          <a:p>
            <a:r>
              <a:rPr lang="en-GB" dirty="0"/>
              <a:t>General collision detection is beyond the scope of this module</a:t>
            </a:r>
          </a:p>
          <a:p>
            <a:r>
              <a:rPr lang="en-GB" dirty="0"/>
              <a:t>Algorithms and libraries do exist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5BED7D-C8D0-4B34-A38A-13C8CE83CBB9}"/>
              </a:ext>
            </a:extLst>
          </p:cNvPr>
          <p:cNvSpPr/>
          <p:nvPr/>
        </p:nvSpPr>
        <p:spPr>
          <a:xfrm>
            <a:off x="7670800" y="2307167"/>
            <a:ext cx="2413000" cy="1947333"/>
          </a:xfrm>
          <a:custGeom>
            <a:avLst/>
            <a:gdLst>
              <a:gd name="connsiteX0" fmla="*/ 0 w 2413000"/>
              <a:gd name="connsiteY0" fmla="*/ 1121833 h 1947333"/>
              <a:gd name="connsiteX1" fmla="*/ 1278467 w 2413000"/>
              <a:gd name="connsiteY1" fmla="*/ 0 h 1947333"/>
              <a:gd name="connsiteX2" fmla="*/ 2413000 w 2413000"/>
              <a:gd name="connsiteY2" fmla="*/ 596900 h 1947333"/>
              <a:gd name="connsiteX3" fmla="*/ 2099733 w 2413000"/>
              <a:gd name="connsiteY3" fmla="*/ 1820333 h 1947333"/>
              <a:gd name="connsiteX4" fmla="*/ 300567 w 2413000"/>
              <a:gd name="connsiteY4" fmla="*/ 1947333 h 1947333"/>
              <a:gd name="connsiteX5" fmla="*/ 0 w 2413000"/>
              <a:gd name="connsiteY5" fmla="*/ 1121833 h 1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0" h="1947333">
                <a:moveTo>
                  <a:pt x="0" y="1121833"/>
                </a:moveTo>
                <a:lnTo>
                  <a:pt x="1278467" y="0"/>
                </a:lnTo>
                <a:lnTo>
                  <a:pt x="2413000" y="596900"/>
                </a:lnTo>
                <a:lnTo>
                  <a:pt x="2099733" y="1820333"/>
                </a:lnTo>
                <a:lnTo>
                  <a:pt x="300567" y="1947333"/>
                </a:lnTo>
                <a:lnTo>
                  <a:pt x="0" y="112183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CCC040-9910-484B-A89F-9DEF606995F6}"/>
              </a:ext>
            </a:extLst>
          </p:cNvPr>
          <p:cNvSpPr/>
          <p:nvPr/>
        </p:nvSpPr>
        <p:spPr>
          <a:xfrm>
            <a:off x="8750300" y="3348567"/>
            <a:ext cx="2286000" cy="1765300"/>
          </a:xfrm>
          <a:custGeom>
            <a:avLst/>
            <a:gdLst>
              <a:gd name="connsiteX0" fmla="*/ 0 w 2286000"/>
              <a:gd name="connsiteY0" fmla="*/ 1765300 h 1765300"/>
              <a:gd name="connsiteX1" fmla="*/ 406400 w 2286000"/>
              <a:gd name="connsiteY1" fmla="*/ 25400 h 1765300"/>
              <a:gd name="connsiteX2" fmla="*/ 1045633 w 2286000"/>
              <a:gd name="connsiteY2" fmla="*/ 1075266 h 1765300"/>
              <a:gd name="connsiteX3" fmla="*/ 1756833 w 2286000"/>
              <a:gd name="connsiteY3" fmla="*/ 0 h 1765300"/>
              <a:gd name="connsiteX4" fmla="*/ 2286000 w 2286000"/>
              <a:gd name="connsiteY4" fmla="*/ 1684866 h 1765300"/>
              <a:gd name="connsiteX5" fmla="*/ 0 w 2286000"/>
              <a:gd name="connsiteY5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765300">
                <a:moveTo>
                  <a:pt x="0" y="1765300"/>
                </a:moveTo>
                <a:lnTo>
                  <a:pt x="406400" y="25400"/>
                </a:lnTo>
                <a:lnTo>
                  <a:pt x="1045633" y="1075266"/>
                </a:lnTo>
                <a:lnTo>
                  <a:pt x="1756833" y="0"/>
                </a:lnTo>
                <a:lnTo>
                  <a:pt x="2286000" y="1684866"/>
                </a:lnTo>
                <a:lnTo>
                  <a:pt x="0" y="17653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Worksheet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3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Collision response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63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6A5B-DBD0-43C6-831A-017C6C32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and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D789-A627-49F3-A074-C1D18B520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moving object has </a:t>
                </a:r>
                <a:r>
                  <a:rPr lang="en-GB" b="1" dirty="0"/>
                  <a:t>momentum</a:t>
                </a:r>
                <a:r>
                  <a:rPr lang="en-GB" dirty="0"/>
                  <a:t> proportional to its mass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and velocity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br>
                  <a:rPr lang="en-GB" b="1" dirty="0"/>
                </a:b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A moving object also has </a:t>
                </a:r>
                <a:r>
                  <a:rPr lang="en-GB" b="1" dirty="0"/>
                  <a:t>kinetic energy </a:t>
                </a:r>
                <a:r>
                  <a:rPr lang="en-GB" dirty="0"/>
                  <a:t>proportional to its mass and the square of its speed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box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D789-A627-49F3-A074-C1D18B520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38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D661-9159-4689-AE30-FE02B0C6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2152-4218-44E5-97F7-84E1B451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two objects collide, the </a:t>
            </a:r>
            <a:r>
              <a:rPr lang="en-GB" b="1" dirty="0"/>
              <a:t>total momentum </a:t>
            </a:r>
            <a:r>
              <a:rPr lang="en-GB" dirty="0"/>
              <a:t>is conserved</a:t>
            </a:r>
          </a:p>
          <a:p>
            <a:r>
              <a:rPr lang="en-GB" dirty="0"/>
              <a:t>In an </a:t>
            </a:r>
            <a:r>
              <a:rPr lang="en-GB" b="1" dirty="0"/>
              <a:t>elastic</a:t>
            </a:r>
            <a:r>
              <a:rPr lang="en-GB" dirty="0"/>
              <a:t> collision, the </a:t>
            </a:r>
            <a:r>
              <a:rPr lang="en-GB" b="1" dirty="0"/>
              <a:t>total kinetic energy </a:t>
            </a:r>
            <a:r>
              <a:rPr lang="en-GB" dirty="0"/>
              <a:t>is also conserved</a:t>
            </a:r>
          </a:p>
          <a:p>
            <a:r>
              <a:rPr lang="en-GB" dirty="0"/>
              <a:t>In an </a:t>
            </a:r>
            <a:r>
              <a:rPr lang="en-GB" b="1" dirty="0"/>
              <a:t>inelastic</a:t>
            </a:r>
            <a:r>
              <a:rPr lang="en-GB" dirty="0"/>
              <a:t> collision, some kinetic energy is </a:t>
            </a:r>
            <a:r>
              <a:rPr lang="en-GB" b="1" dirty="0"/>
              <a:t>lost</a:t>
            </a:r>
            <a:r>
              <a:rPr lang="en-GB" dirty="0"/>
              <a:t> (e.g. as sound, heat etc)</a:t>
            </a:r>
          </a:p>
          <a:p>
            <a:r>
              <a:rPr lang="en-GB" dirty="0"/>
              <a:t>These can be used to calculate the velocities of the objects after collision</a:t>
            </a:r>
          </a:p>
        </p:txBody>
      </p:sp>
    </p:spTree>
    <p:extLst>
      <p:ext uri="{BB962C8B-B14F-4D97-AF65-F5344CB8AC3E}">
        <p14:creationId xmlns:p14="http://schemas.microsoft.com/office/powerpoint/2010/main" val="12707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Worksheet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99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9E7B-2887-4B67-9D4A-B58ED67B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D585-929D-47AC-9423-9BD6F2C3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next week!</a:t>
            </a:r>
          </a:p>
          <a:p>
            <a:r>
              <a:rPr lang="en-GB" dirty="0"/>
              <a:t>Worksheet review tutorials (with Joan) next Monday</a:t>
            </a:r>
          </a:p>
        </p:txBody>
      </p:sp>
    </p:spTree>
    <p:extLst>
      <p:ext uri="{BB962C8B-B14F-4D97-AF65-F5344CB8AC3E}">
        <p14:creationId xmlns:p14="http://schemas.microsoft.com/office/powerpoint/2010/main" val="30855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2E0E-F9F6-464C-A6C2-1A92C7D4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</a:t>
            </a:r>
            <a:br>
              <a:rPr lang="en-GB" dirty="0"/>
            </a:br>
            <a:r>
              <a:rPr lang="en-GB" dirty="0"/>
              <a:t>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The enemy tank is a distance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units away, at the same elevation</a:t>
                </a:r>
              </a:p>
              <a:p>
                <a:r>
                  <a:rPr lang="en-GB" dirty="0"/>
                  <a:t>Given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, what shot speed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is needed to hit the enemy tank?</a:t>
                </a:r>
              </a:p>
              <a:p>
                <a:r>
                  <a:rPr lang="en-GB" dirty="0"/>
                  <a:t>Answer: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𝑥𝑔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e>
                    </m:ra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  <a:blipFill>
                <a:blip r:embed="rId2"/>
                <a:stretch>
                  <a:fillRect l="-1697" t="-6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45F3C-1E00-4EF4-8ACB-B72678CD698E}"/>
              </a:ext>
            </a:extLst>
          </p:cNvPr>
          <p:cNvGrpSpPr/>
          <p:nvPr/>
        </p:nvGrpSpPr>
        <p:grpSpPr>
          <a:xfrm>
            <a:off x="4148543" y="441807"/>
            <a:ext cx="7007137" cy="5184777"/>
            <a:chOff x="6216205" y="696250"/>
            <a:chExt cx="5506055" cy="40740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950CA8-E9DA-4474-B074-91649A2FCD52}"/>
                </a:ext>
              </a:extLst>
            </p:cNvPr>
            <p:cNvGrpSpPr/>
            <p:nvPr/>
          </p:nvGrpSpPr>
          <p:grpSpPr>
            <a:xfrm>
              <a:off x="6216205" y="696250"/>
              <a:ext cx="5506055" cy="2607181"/>
              <a:chOff x="808246" y="3472243"/>
              <a:chExt cx="3838903" cy="1817765"/>
            </a:xfrm>
          </p:grpSpPr>
          <p:pic>
            <p:nvPicPr>
              <p:cNvPr id="8" name="Content Placeholder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FC8946E-51B7-4204-A0CF-B3574A606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31767" r="7577" b="19899"/>
              <a:stretch/>
            </p:blipFill>
            <p:spPr>
              <a:xfrm>
                <a:off x="808246" y="3472243"/>
                <a:ext cx="3838903" cy="1817765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clock, train, table, bird&#10;&#10;Description automatically generated">
                <a:extLst>
                  <a:ext uri="{FF2B5EF4-FFF2-40B4-BE49-F238E27FC236}">
                    <a16:creationId xmlns:a16="http://schemas.microsoft.com/office/drawing/2014/main" id="{7AC57EEA-94FC-4A6B-92EF-A8735FD41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789" y="4207455"/>
                <a:ext cx="680012" cy="786238"/>
              </a:xfrm>
              <a:prstGeom prst="rect">
                <a:avLst/>
              </a:prstGeom>
            </p:spPr>
          </p:pic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84BA51-79FD-4701-9315-BA58E68D0E31}"/>
                </a:ext>
              </a:extLst>
            </p:cNvPr>
            <p:cNvSpPr/>
            <p:nvPr/>
          </p:nvSpPr>
          <p:spPr>
            <a:xfrm>
              <a:off x="6966330" y="1372638"/>
              <a:ext cx="4005804" cy="3397696"/>
            </a:xfrm>
            <a:prstGeom prst="arc">
              <a:avLst>
                <a:gd name="adj1" fmla="val 12319972"/>
                <a:gd name="adj2" fmla="val 20174986"/>
              </a:avLst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4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Distance between a point and a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51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</p:spPr>
            <p:txBody>
              <a:bodyPr/>
              <a:lstStyle/>
              <a:p>
                <a:r>
                  <a:rPr lang="en-GB" dirty="0"/>
                  <a:t>Given a point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and an infinite line through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What is the (shortest) distance between the point and the line?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  <a:blipFill>
                <a:blip r:embed="rId2"/>
                <a:stretch>
                  <a:fillRect l="-3771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88903" y="221393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03" y="221393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CA4B8E-44FE-4D94-9BFA-BBE7B4BDF65B}"/>
              </a:ext>
            </a:extLst>
          </p:cNvPr>
          <p:cNvCxnSpPr>
            <a:cxnSpLocks/>
          </p:cNvCxnSpPr>
          <p:nvPr/>
        </p:nvCxnSpPr>
        <p:spPr>
          <a:xfrm flipH="1">
            <a:off x="8524170" y="2772833"/>
            <a:ext cx="1244247" cy="10720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4DCB4C-4A95-4656-819F-A00464571FF3}"/>
              </a:ext>
            </a:extLst>
          </p:cNvPr>
          <p:cNvSpPr txBox="1"/>
          <p:nvPr/>
        </p:nvSpPr>
        <p:spPr>
          <a:xfrm>
            <a:off x="9280645" y="31517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20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</p:spPr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 be the point on the line that is closest to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Then the line from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must be perpendicular to the line through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Thus we have a right-angled triangle as shown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  <a:blipFill>
                <a:blip r:embed="rId2"/>
                <a:stretch>
                  <a:fillRect l="-3771" t="-1621" r="-42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CB28EE-21E4-4B2C-8C12-5A96E90579DD}"/>
              </a:ext>
            </a:extLst>
          </p:cNvPr>
          <p:cNvSpPr/>
          <p:nvPr/>
        </p:nvSpPr>
        <p:spPr>
          <a:xfrm rot="19134624">
            <a:off x="7722423" y="1735689"/>
            <a:ext cx="1642817" cy="1811059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9B6395-5ECA-4B85-9FC6-29FD33C9E76B}"/>
              </a:ext>
            </a:extLst>
          </p:cNvPr>
          <p:cNvSpPr/>
          <p:nvPr/>
        </p:nvSpPr>
        <p:spPr>
          <a:xfrm rot="19140000">
            <a:off x="8447163" y="3646389"/>
            <a:ext cx="178024" cy="17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13599-1F6F-48F6-A79F-E309E82AF24D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8520113" y="2783839"/>
            <a:ext cx="1237949" cy="107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FF97D40-27B3-45F2-AB69-9E3131562833}"/>
              </a:ext>
            </a:extLst>
          </p:cNvPr>
          <p:cNvSpPr/>
          <p:nvPr/>
        </p:nvSpPr>
        <p:spPr>
          <a:xfrm>
            <a:off x="8431100" y="3780466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/>
      <p:bldP spid="1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 dirty="0"/>
                  <a:t> be the angle shown, then by SOH CAH TOA: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GB" sz="2000" dirty="0"/>
              </a:p>
              <a:p>
                <a:r>
                  <a:rPr lang="en-GB" sz="2000" dirty="0"/>
                  <a:t>But also by dot product: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sz="2000" dirty="0"/>
                  <a:t>Substituting and rearranging gives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br>
                  <a:rPr lang="en-GB" sz="2000" dirty="0"/>
                </a:b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CB28EE-21E4-4B2C-8C12-5A96E90579DD}"/>
              </a:ext>
            </a:extLst>
          </p:cNvPr>
          <p:cNvSpPr/>
          <p:nvPr/>
        </p:nvSpPr>
        <p:spPr>
          <a:xfrm rot="19134624">
            <a:off x="7722423" y="1735689"/>
            <a:ext cx="1642817" cy="1811059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9B6395-5ECA-4B85-9FC6-29FD33C9E76B}"/>
              </a:ext>
            </a:extLst>
          </p:cNvPr>
          <p:cNvSpPr/>
          <p:nvPr/>
        </p:nvSpPr>
        <p:spPr>
          <a:xfrm rot="19140000">
            <a:off x="8447163" y="3646389"/>
            <a:ext cx="178024" cy="17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53AD3AF-161F-4CBE-AD3B-E696C67F680B}"/>
              </a:ext>
            </a:extLst>
          </p:cNvPr>
          <p:cNvSpPr/>
          <p:nvPr/>
        </p:nvSpPr>
        <p:spPr>
          <a:xfrm>
            <a:off x="6917427" y="2115873"/>
            <a:ext cx="771220" cy="771220"/>
          </a:xfrm>
          <a:prstGeom prst="arc">
            <a:avLst>
              <a:gd name="adj1" fmla="val 399593"/>
              <a:gd name="adj2" fmla="val 2763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/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15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Since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on the line, we know that the vector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 is parallel to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sz="2000" b="1" dirty="0"/>
              </a:p>
              <a:p>
                <a:r>
                  <a:rPr lang="en-GB" sz="2000" dirty="0"/>
                  <a:t>In fact, </a:t>
                </a:r>
                <a:br>
                  <a:rPr lang="en-GB" sz="2000" b="1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GB" sz="2000" dirty="0"/>
              </a:p>
              <a:p>
                <a:r>
                  <a:rPr lang="en-GB" sz="2000" dirty="0"/>
                  <a:t>Therefore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1" i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Knowing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, the distance between the point and the line is simply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 r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CB28EE-21E4-4B2C-8C12-5A96E90579DD}"/>
              </a:ext>
            </a:extLst>
          </p:cNvPr>
          <p:cNvSpPr/>
          <p:nvPr/>
        </p:nvSpPr>
        <p:spPr>
          <a:xfrm rot="19134624">
            <a:off x="7722423" y="1735689"/>
            <a:ext cx="1642817" cy="1811059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9B6395-5ECA-4B85-9FC6-29FD33C9E76B}"/>
              </a:ext>
            </a:extLst>
          </p:cNvPr>
          <p:cNvSpPr/>
          <p:nvPr/>
        </p:nvSpPr>
        <p:spPr>
          <a:xfrm rot="19140000">
            <a:off x="8447163" y="3646389"/>
            <a:ext cx="178024" cy="17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53AD3AF-161F-4CBE-AD3B-E696C67F680B}"/>
              </a:ext>
            </a:extLst>
          </p:cNvPr>
          <p:cNvSpPr/>
          <p:nvPr/>
        </p:nvSpPr>
        <p:spPr>
          <a:xfrm>
            <a:off x="6917427" y="2115873"/>
            <a:ext cx="771220" cy="771220"/>
          </a:xfrm>
          <a:prstGeom prst="arc">
            <a:avLst>
              <a:gd name="adj1" fmla="val 399593"/>
              <a:gd name="adj2" fmla="val 2763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/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6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CC7F57-7504-4237-9985-44EC09689653}"/>
              </a:ext>
            </a:extLst>
          </p:cNvPr>
          <p:cNvCxnSpPr>
            <a:cxnSpLocks/>
          </p:cNvCxnSpPr>
          <p:nvPr/>
        </p:nvCxnSpPr>
        <p:spPr>
          <a:xfrm>
            <a:off x="7300913" y="2482850"/>
            <a:ext cx="2525712" cy="287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Parametric form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Any point on the line between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400" dirty="0"/>
                  <a:t> can be written as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400" dirty="0"/>
                  <a:t> for points between </a:t>
                </a:r>
                <a14:m>
                  <m:oMath xmlns:m="http://schemas.openxmlformats.org/officeDocument/2006/math">
                    <m:r>
                      <a:rPr lang="en-GB" sz="2400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sz="2000" dirty="0"/>
              </a:p>
              <a:p>
                <a:r>
                  <a:rPr lang="en-GB" sz="2400" dirty="0"/>
                  <a:t>Restricting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400" dirty="0"/>
                  <a:t> gives a </a:t>
                </a:r>
                <a:r>
                  <a:rPr lang="en-GB" sz="2400" b="1" dirty="0"/>
                  <a:t>line segment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923" t="-1297" r="-1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44B2BB"/>
      </a:accent1>
      <a:accent2>
        <a:srgbClr val="579DE1"/>
      </a:accent2>
      <a:accent3>
        <a:srgbClr val="7680E7"/>
      </a:accent3>
      <a:accent4>
        <a:srgbClr val="E16057"/>
      </a:accent4>
      <a:accent5>
        <a:srgbClr val="DF9046"/>
      </a:accent5>
      <a:accent6>
        <a:srgbClr val="B0A544"/>
      </a:accent6>
      <a:hlink>
        <a:srgbClr val="9D7D5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638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RetrospectVTI</vt:lpstr>
      <vt:lpstr>5: Newtonian Mechanics II</vt:lpstr>
      <vt:lpstr>Worksheet B</vt:lpstr>
      <vt:lpstr>Projectile motion</vt:lpstr>
      <vt:lpstr>Distance between a point and a line</vt:lpstr>
      <vt:lpstr>Distance between a point and a line</vt:lpstr>
      <vt:lpstr>Distance between a point and a line</vt:lpstr>
      <vt:lpstr>Distance between a point and a line</vt:lpstr>
      <vt:lpstr>Distance between a point and a line</vt:lpstr>
      <vt:lpstr>Parametric form of a line</vt:lpstr>
      <vt:lpstr>Distance between a point and a line segment</vt:lpstr>
      <vt:lpstr>Distance between a point and a line segment</vt:lpstr>
      <vt:lpstr>Clamping in code</vt:lpstr>
      <vt:lpstr>Collision detection</vt:lpstr>
      <vt:lpstr>Point and circle collision</vt:lpstr>
      <vt:lpstr>Circle and circle collision</vt:lpstr>
      <vt:lpstr>Circle and line collision</vt:lpstr>
      <vt:lpstr>Circle and ground collision</vt:lpstr>
      <vt:lpstr>Generalised circle and ground collision</vt:lpstr>
      <vt:lpstr>More complex shapes</vt:lpstr>
      <vt:lpstr>Collision response</vt:lpstr>
      <vt:lpstr>Energy and momentum</vt:lpstr>
      <vt:lpstr>Conservation</vt:lpstr>
      <vt:lpstr>Worksheet B</vt:lpstr>
      <vt:lpstr>Worksheet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3: Computational Geometry II</dc:title>
  <dc:creator>Ed Powley</dc:creator>
  <cp:lastModifiedBy>Ed Powley</cp:lastModifiedBy>
  <cp:revision>43</cp:revision>
  <dcterms:created xsi:type="dcterms:W3CDTF">2019-10-07T00:26:26Z</dcterms:created>
  <dcterms:modified xsi:type="dcterms:W3CDTF">2019-10-20T22:50:18Z</dcterms:modified>
</cp:coreProperties>
</file>