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81" r:id="rId2"/>
    <p:sldId id="282" r:id="rId3"/>
    <p:sldId id="286" r:id="rId4"/>
    <p:sldId id="284" r:id="rId5"/>
    <p:sldId id="288" r:id="rId6"/>
    <p:sldId id="314" r:id="rId7"/>
    <p:sldId id="287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315" r:id="rId16"/>
    <p:sldId id="299" r:id="rId17"/>
    <p:sldId id="297" r:id="rId18"/>
    <p:sldId id="298" r:id="rId19"/>
    <p:sldId id="300" r:id="rId20"/>
    <p:sldId id="311" r:id="rId21"/>
    <p:sldId id="303" r:id="rId22"/>
    <p:sldId id="304" r:id="rId23"/>
    <p:sldId id="316" r:id="rId24"/>
    <p:sldId id="317" r:id="rId25"/>
    <p:sldId id="312" r:id="rId26"/>
    <p:sldId id="308" r:id="rId27"/>
    <p:sldId id="318" r:id="rId28"/>
    <p:sldId id="309" r:id="rId29"/>
    <p:sldId id="306" r:id="rId30"/>
    <p:sldId id="285" r:id="rId31"/>
    <p:sldId id="283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ter Cowling" initials="P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88074" autoAdjust="0"/>
  </p:normalViewPr>
  <p:slideViewPr>
    <p:cSldViewPr>
      <p:cViewPr varScale="1">
        <p:scale>
          <a:sx n="112" d="100"/>
          <a:sy n="112" d="100"/>
        </p:scale>
        <p:origin x="157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49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d\Dropbox\work\Experiments%20old\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epowley_local\My%20Dropbox\work%20bradford\Experiments%20current\tciaig_2011\phantom_444_strength\resul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d\Dropbox\BoincServer\results\Spades_AIF_Strength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d\Dropbox\BoincServer\results\Spades_AIF_Strength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errBars>
            <c:errBarType val="both"/>
            <c:errValType val="cust"/>
            <c:noEndCap val="0"/>
            <c:plus>
              <c:numRef>
                <c:f>Aggregated!$B$20:$F$20</c:f>
                <c:numCache>
                  <c:formatCode>General</c:formatCode>
                  <c:ptCount val="5"/>
                  <c:pt idx="0">
                    <c:v>9.7297169222838598E-3</c:v>
                  </c:pt>
                  <c:pt idx="2">
                    <c:v>1.0511438642801242E-2</c:v>
                  </c:pt>
                  <c:pt idx="4">
                    <c:v>1.0817414259741309E-2</c:v>
                  </c:pt>
                </c:numCache>
              </c:numRef>
            </c:plus>
            <c:minus>
              <c:numRef>
                <c:f>Aggregated!$B$19:$F$19</c:f>
                <c:numCache>
                  <c:formatCode>General</c:formatCode>
                  <c:ptCount val="5"/>
                  <c:pt idx="0">
                    <c:v>9.8796817158015617E-3</c:v>
                  </c:pt>
                  <c:pt idx="2">
                    <c:v>1.0420842588643175E-2</c:v>
                  </c:pt>
                  <c:pt idx="4">
                    <c:v>1.0794706902444938E-2</c:v>
                  </c:pt>
                </c:numCache>
              </c:numRef>
            </c:minus>
          </c:errBars>
          <c:cat>
            <c:strRef>
              <c:f>Aggregated!$B$15:$F$15</c:f>
              <c:strCache>
                <c:ptCount val="5"/>
                <c:pt idx="0">
                  <c:v>Cheating</c:v>
                </c:pt>
                <c:pt idx="2">
                  <c:v>Determinization</c:v>
                </c:pt>
                <c:pt idx="4">
                  <c:v>ISMCTS</c:v>
                </c:pt>
              </c:strCache>
            </c:strRef>
          </c:cat>
          <c:val>
            <c:numRef>
              <c:f>Aggregated!$B$18:$F$18</c:f>
              <c:numCache>
                <c:formatCode>General</c:formatCode>
                <c:ptCount val="5"/>
                <c:pt idx="0">
                  <c:v>0.71280193236714984</c:v>
                </c:pt>
                <c:pt idx="2">
                  <c:v>0.37137681159420299</c:v>
                </c:pt>
                <c:pt idx="4">
                  <c:v>0.4677536231884058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587459984"/>
        <c:axId val="587450576"/>
      </c:barChart>
      <c:catAx>
        <c:axId val="5874599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587450576"/>
        <c:crosses val="autoZero"/>
        <c:auto val="1"/>
        <c:lblAlgn val="ctr"/>
        <c:lblOffset val="100"/>
        <c:noMultiLvlLbl val="0"/>
      </c:catAx>
      <c:valAx>
        <c:axId val="587450576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5874599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errBars>
            <c:errBarType val="both"/>
            <c:errValType val="cust"/>
            <c:noEndCap val="0"/>
            <c:plus>
              <c:numRef>
                <c:f>Aggregated!$B$20:$G$20</c:f>
                <c:numCache>
                  <c:formatCode>General</c:formatCode>
                  <c:ptCount val="6"/>
                  <c:pt idx="0">
                    <c:v>6.4799276120632888E-3</c:v>
                  </c:pt>
                  <c:pt idx="1">
                    <c:v>6.1824113445513324E-3</c:v>
                  </c:pt>
                  <c:pt idx="2">
                    <c:v>6.538757412964895E-3</c:v>
                  </c:pt>
                  <c:pt idx="3">
                    <c:v>6.4588031848711929E-3</c:v>
                  </c:pt>
                  <c:pt idx="4">
                    <c:v>6.4344348325445239E-3</c:v>
                  </c:pt>
                  <c:pt idx="5">
                    <c:v>6.5266481332059171E-3</c:v>
                  </c:pt>
                </c:numCache>
              </c:numRef>
            </c:plus>
            <c:minus>
              <c:numRef>
                <c:f>Aggregated!$B$19:$G$19</c:f>
                <c:numCache>
                  <c:formatCode>General</c:formatCode>
                  <c:ptCount val="6"/>
                  <c:pt idx="0">
                    <c:v>6.4934373340461721E-3</c:v>
                  </c:pt>
                  <c:pt idx="1">
                    <c:v>6.222115248043612E-3</c:v>
                  </c:pt>
                  <c:pt idx="2">
                    <c:v>6.4874116649308892E-3</c:v>
                  </c:pt>
                  <c:pt idx="3">
                    <c:v>6.4393069495670176E-3</c:v>
                  </c:pt>
                  <c:pt idx="4">
                    <c:v>6.36527422794597E-3</c:v>
                  </c:pt>
                  <c:pt idx="5">
                    <c:v>6.5253051739510024E-3</c:v>
                  </c:pt>
                </c:numCache>
              </c:numRef>
            </c:minus>
          </c:errBars>
          <c:cat>
            <c:strRef>
              <c:f>Aggregated!$B$15:$G$15</c:f>
              <c:strCache>
                <c:ptCount val="6"/>
                <c:pt idx="0">
                  <c:v>Cheating UCT</c:v>
                </c:pt>
                <c:pt idx="1">
                  <c:v>Cheating ensemble UCT</c:v>
                </c:pt>
                <c:pt idx="2">
                  <c:v>Determinized UCT</c:v>
                </c:pt>
                <c:pt idx="3">
                  <c:v>SO-ISUCT</c:v>
                </c:pt>
                <c:pt idx="4">
                  <c:v>SO-ISUCT+POM</c:v>
                </c:pt>
                <c:pt idx="5">
                  <c:v>MO-ISUCT</c:v>
                </c:pt>
              </c:strCache>
            </c:strRef>
          </c:cat>
          <c:val>
            <c:numRef>
              <c:f>Aggregated!$B$18:$G$18</c:f>
              <c:numCache>
                <c:formatCode>General</c:formatCode>
                <c:ptCount val="6"/>
                <c:pt idx="0">
                  <c:v>0.55279257074952692</c:v>
                </c:pt>
                <c:pt idx="1">
                  <c:v>0.65512081334448391</c:v>
                </c:pt>
                <c:pt idx="2">
                  <c:v>0.47136379644303572</c:v>
                </c:pt>
                <c:pt idx="3">
                  <c:v>0.42385943279901367</c:v>
                </c:pt>
                <c:pt idx="4">
                  <c:v>0.40196035242290751</c:v>
                </c:pt>
                <c:pt idx="5">
                  <c:v>0.49475724733456705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587463120"/>
        <c:axId val="587472528"/>
      </c:barChart>
      <c:catAx>
        <c:axId val="5874631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587472528"/>
        <c:crosses val="autoZero"/>
        <c:auto val="1"/>
        <c:lblAlgn val="ctr"/>
        <c:lblOffset val="100"/>
        <c:noMultiLvlLbl val="0"/>
      </c:catAx>
      <c:valAx>
        <c:axId val="587472528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58746312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ISMCTS without knowledge vs default opponent</c:v>
                </c:pt>
              </c:strCache>
            </c:strRef>
          </c:tx>
          <c:errBars>
            <c:errDir val="y"/>
            <c:errBarType val="both"/>
            <c:errValType val="cust"/>
            <c:noEndCap val="0"/>
            <c:plus>
              <c:numRef>
                <c:f>Sheet1!$B$14:$E$14</c:f>
                <c:numCache>
                  <c:formatCode>General</c:formatCode>
                  <c:ptCount val="4"/>
                  <c:pt idx="0">
                    <c:v>3.0939746606100219E-2</c:v>
                  </c:pt>
                  <c:pt idx="1">
                    <c:v>3.063682271846925E-2</c:v>
                  </c:pt>
                  <c:pt idx="2">
                    <c:v>2.9737215098492926E-2</c:v>
                  </c:pt>
                  <c:pt idx="3">
                    <c:v>2.9904026191948312E-2</c:v>
                  </c:pt>
                </c:numCache>
              </c:numRef>
            </c:plus>
            <c:minus>
              <c:numRef>
                <c:f>Sheet1!$B$26:$E$26</c:f>
                <c:numCache>
                  <c:formatCode>General</c:formatCode>
                  <c:ptCount val="4"/>
                  <c:pt idx="0">
                    <c:v>3.1353035107644985E-2</c:v>
                  </c:pt>
                  <c:pt idx="1">
                    <c:v>3.1185994140775278E-2</c:v>
                  </c:pt>
                  <c:pt idx="2">
                    <c:v>3.0582087779104324E-2</c:v>
                  </c:pt>
                  <c:pt idx="3">
                    <c:v>3.0701551146159911E-2</c:v>
                  </c:pt>
                </c:numCache>
              </c:numRef>
            </c:minus>
          </c:errBars>
          <c:errBars>
            <c:errDir val="x"/>
            <c:errBarType val="both"/>
            <c:errValType val="fixedVal"/>
            <c:noEndCap val="0"/>
            <c:val val="1"/>
          </c:errBars>
          <c:xVal>
            <c:numRef>
              <c:f>Sheet1!$B$1:$E$1</c:f>
              <c:numCache>
                <c:formatCode>General</c:formatCode>
                <c:ptCount val="4"/>
                <c:pt idx="0">
                  <c:v>1200</c:v>
                </c:pt>
                <c:pt idx="1">
                  <c:v>1700</c:v>
                </c:pt>
                <c:pt idx="2">
                  <c:v>2600</c:v>
                </c:pt>
                <c:pt idx="3">
                  <c:v>5000</c:v>
                </c:pt>
              </c:numCache>
            </c:numRef>
          </c:xVal>
          <c:yVal>
            <c:numRef>
              <c:f>Sheet1!$B$2:$E$2</c:f>
              <c:numCache>
                <c:formatCode>General</c:formatCode>
                <c:ptCount val="4"/>
                <c:pt idx="0">
                  <c:v>0.56999999999999995</c:v>
                </c:pt>
                <c:pt idx="1">
                  <c:v>0.59349999999999992</c:v>
                </c:pt>
                <c:pt idx="2">
                  <c:v>0.64300000000000013</c:v>
                </c:pt>
                <c:pt idx="3">
                  <c:v>0.63500000000000012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ISMCTS without knowledge vs hardest opponent</c:v>
                </c:pt>
              </c:strCache>
            </c:strRef>
          </c:tx>
          <c:errBars>
            <c:errDir val="y"/>
            <c:errBarType val="both"/>
            <c:errValType val="cust"/>
            <c:noEndCap val="0"/>
            <c:plus>
              <c:numRef>
                <c:f>Sheet1!$B$15:$E$15</c:f>
                <c:numCache>
                  <c:formatCode>General</c:formatCode>
                  <c:ptCount val="4"/>
                  <c:pt idx="0">
                    <c:v>3.1228111462323856E-2</c:v>
                  </c:pt>
                  <c:pt idx="1">
                    <c:v>3.1385475765613631E-2</c:v>
                  </c:pt>
                  <c:pt idx="2">
                    <c:v>3.1485745587944605E-2</c:v>
                  </c:pt>
                  <c:pt idx="3">
                    <c:v>3.1453716661527534E-2</c:v>
                  </c:pt>
                </c:numCache>
              </c:numRef>
            </c:plus>
            <c:minus>
              <c:numRef>
                <c:f>Sheet1!$B$27:$E$27</c:f>
                <c:numCache>
                  <c:formatCode>General</c:formatCode>
                  <c:ptCount val="4"/>
                  <c:pt idx="0">
                    <c:v>3.0708485691746275E-2</c:v>
                  </c:pt>
                  <c:pt idx="1">
                    <c:v>3.1007624819754782E-2</c:v>
                  </c:pt>
                  <c:pt idx="2">
                    <c:v>3.1332265526058063E-2</c:v>
                  </c:pt>
                  <c:pt idx="3">
                    <c:v>3.1447813746685933E-2</c:v>
                  </c:pt>
                </c:numCache>
              </c:numRef>
            </c:minus>
          </c:errBars>
          <c:errBars>
            <c:errDir val="x"/>
            <c:errBarType val="both"/>
            <c:errValType val="fixedVal"/>
            <c:noEndCap val="0"/>
            <c:val val="1"/>
          </c:errBars>
          <c:xVal>
            <c:numRef>
              <c:f>Sheet1!$B$1:$E$1</c:f>
              <c:numCache>
                <c:formatCode>General</c:formatCode>
                <c:ptCount val="4"/>
                <c:pt idx="0">
                  <c:v>1200</c:v>
                </c:pt>
                <c:pt idx="1">
                  <c:v>1700</c:v>
                </c:pt>
                <c:pt idx="2">
                  <c:v>2600</c:v>
                </c:pt>
                <c:pt idx="3">
                  <c:v>5000</c:v>
                </c:pt>
              </c:numCache>
            </c:numRef>
          </c:xVal>
          <c:yVal>
            <c:numRef>
              <c:f>Sheet1!$B$3:$E$3</c:f>
              <c:numCache>
                <c:formatCode>General</c:formatCode>
                <c:ptCount val="4"/>
                <c:pt idx="0">
                  <c:v>0.41200000000000003</c:v>
                </c:pt>
                <c:pt idx="1">
                  <c:v>0.43600000000000005</c:v>
                </c:pt>
                <c:pt idx="2">
                  <c:v>0.47450000000000003</c:v>
                </c:pt>
                <c:pt idx="3">
                  <c:v>0.49900000000000005</c:v>
                </c:pt>
              </c:numCache>
            </c:numRef>
          </c:yVal>
          <c:smooth val="0"/>
        </c:ser>
        <c:ser>
          <c:idx val="4"/>
          <c:order val="2"/>
          <c:spPr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c:spPr>
          <c:marker>
            <c:symbol val="none"/>
          </c:marker>
          <c:xVal>
            <c:numRef>
              <c:f>Sheet1!$G$1:$H$1</c:f>
              <c:numCache>
                <c:formatCode>General</c:formatCode>
                <c:ptCount val="2"/>
                <c:pt idx="0">
                  <c:v>1000</c:v>
                </c:pt>
                <c:pt idx="1">
                  <c:v>5000</c:v>
                </c:pt>
              </c:numCache>
            </c:numRef>
          </c:xVal>
          <c:yVal>
            <c:numRef>
              <c:f>Sheet1!$G$2:$H$2</c:f>
              <c:numCache>
                <c:formatCode>General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7471352"/>
        <c:axId val="587473312"/>
      </c:scatterChart>
      <c:valAx>
        <c:axId val="587471352"/>
        <c:scaling>
          <c:orientation val="minMax"/>
          <c:max val="5000"/>
          <c:min val="10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MCTS iterations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587473312"/>
        <c:crosses val="autoZero"/>
        <c:crossBetween val="midCat"/>
      </c:valAx>
      <c:valAx>
        <c:axId val="587473312"/>
        <c:scaling>
          <c:orientation val="minMax"/>
          <c:max val="0.70000000000000018"/>
          <c:min val="0.3000000000000001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MCTS win rate</a:t>
                </a:r>
              </a:p>
            </c:rich>
          </c:tx>
          <c:overlay val="0"/>
        </c:title>
        <c:numFmt formatCode="0%" sourceLinked="0"/>
        <c:majorTickMark val="out"/>
        <c:minorTickMark val="none"/>
        <c:tickLblPos val="nextTo"/>
        <c:crossAx val="587471352"/>
        <c:crosses val="autoZero"/>
        <c:crossBetween val="midCat"/>
      </c:valAx>
    </c:plotArea>
    <c:legend>
      <c:legendPos val="r"/>
      <c:legendEntry>
        <c:idx val="2"/>
        <c:delete val="1"/>
      </c:legendEntry>
      <c:layout>
        <c:manualLayout>
          <c:xMode val="edge"/>
          <c:yMode val="edge"/>
          <c:x val="0.44883964135932647"/>
          <c:y val="0.68003751007722768"/>
          <c:w val="0.5072554659168832"/>
          <c:h val="0.16869493133241609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ISMCTS without knowledge vs default opponent</c:v>
                </c:pt>
              </c:strCache>
            </c:strRef>
          </c:tx>
          <c:errBars>
            <c:errDir val="y"/>
            <c:errBarType val="both"/>
            <c:errValType val="cust"/>
            <c:noEndCap val="0"/>
            <c:plus>
              <c:numRef>
                <c:f>Sheet1!$B$14:$E$14</c:f>
                <c:numCache>
                  <c:formatCode>General</c:formatCode>
                  <c:ptCount val="4"/>
                  <c:pt idx="0">
                    <c:v>3.0939746606100219E-2</c:v>
                  </c:pt>
                  <c:pt idx="1">
                    <c:v>3.063682271846925E-2</c:v>
                  </c:pt>
                  <c:pt idx="2">
                    <c:v>2.9737215098492926E-2</c:v>
                  </c:pt>
                  <c:pt idx="3">
                    <c:v>2.9904026191948312E-2</c:v>
                  </c:pt>
                </c:numCache>
              </c:numRef>
            </c:plus>
            <c:minus>
              <c:numRef>
                <c:f>Sheet1!$B$26:$E$26</c:f>
                <c:numCache>
                  <c:formatCode>General</c:formatCode>
                  <c:ptCount val="4"/>
                  <c:pt idx="0">
                    <c:v>3.1353035107644985E-2</c:v>
                  </c:pt>
                  <c:pt idx="1">
                    <c:v>3.1185994140775278E-2</c:v>
                  </c:pt>
                  <c:pt idx="2">
                    <c:v>3.0582087779104324E-2</c:v>
                  </c:pt>
                  <c:pt idx="3">
                    <c:v>3.0701551146159911E-2</c:v>
                  </c:pt>
                </c:numCache>
              </c:numRef>
            </c:minus>
          </c:errBars>
          <c:errBars>
            <c:errDir val="x"/>
            <c:errBarType val="both"/>
            <c:errValType val="fixedVal"/>
            <c:noEndCap val="0"/>
            <c:val val="1"/>
          </c:errBars>
          <c:xVal>
            <c:numRef>
              <c:f>Sheet1!$B$1:$E$1</c:f>
              <c:numCache>
                <c:formatCode>General</c:formatCode>
                <c:ptCount val="4"/>
                <c:pt idx="0">
                  <c:v>1200</c:v>
                </c:pt>
                <c:pt idx="1">
                  <c:v>1700</c:v>
                </c:pt>
                <c:pt idx="2">
                  <c:v>2600</c:v>
                </c:pt>
                <c:pt idx="3">
                  <c:v>5000</c:v>
                </c:pt>
              </c:numCache>
            </c:numRef>
          </c:xVal>
          <c:yVal>
            <c:numRef>
              <c:f>Sheet1!$B$2:$E$2</c:f>
              <c:numCache>
                <c:formatCode>General</c:formatCode>
                <c:ptCount val="4"/>
                <c:pt idx="0">
                  <c:v>0.56999999999999995</c:v>
                </c:pt>
                <c:pt idx="1">
                  <c:v>0.59349999999999992</c:v>
                </c:pt>
                <c:pt idx="2">
                  <c:v>0.64300000000000013</c:v>
                </c:pt>
                <c:pt idx="3">
                  <c:v>0.63500000000000012</c:v>
                </c:pt>
              </c:numCache>
            </c:numRef>
          </c:yVal>
          <c:smooth val="0"/>
        </c:ser>
        <c:ser>
          <c:idx val="2"/>
          <c:order val="1"/>
          <c:tx>
            <c:strRef>
              <c:f>Sheet1!$A$4</c:f>
              <c:strCache>
                <c:ptCount val="1"/>
                <c:pt idx="0">
                  <c:v>ISMCTS with knowledge vs default opponent</c:v>
                </c:pt>
              </c:strCache>
            </c:strRef>
          </c:tx>
          <c:errBars>
            <c:errDir val="y"/>
            <c:errBarType val="both"/>
            <c:errValType val="cust"/>
            <c:noEndCap val="0"/>
            <c:plus>
              <c:numRef>
                <c:f>Sheet1!$B$16:$E$16</c:f>
                <c:numCache>
                  <c:formatCode>General</c:formatCode>
                  <c:ptCount val="4"/>
                  <c:pt idx="0">
                    <c:v>3.0722428650929112E-2</c:v>
                  </c:pt>
                  <c:pt idx="1">
                    <c:v>3.063682271846925E-2</c:v>
                  </c:pt>
                  <c:pt idx="2">
                    <c:v>2.9944337866355537E-2</c:v>
                  </c:pt>
                  <c:pt idx="3">
                    <c:v>2.9758556006790775E-2</c:v>
                  </c:pt>
                </c:numCache>
              </c:numRef>
            </c:plus>
            <c:minus>
              <c:numRef>
                <c:f>Sheet1!$B$28:$E$28</c:f>
                <c:numCache>
                  <c:formatCode>General</c:formatCode>
                  <c:ptCount val="4"/>
                  <c:pt idx="0">
                    <c:v>3.1236145714792947E-2</c:v>
                  </c:pt>
                  <c:pt idx="1">
                    <c:v>3.1185994140775278E-2</c:v>
                  </c:pt>
                  <c:pt idx="2">
                    <c:v>3.0730028309476579E-2</c:v>
                  </c:pt>
                  <c:pt idx="3">
                    <c:v>3.0597509347807361E-2</c:v>
                  </c:pt>
                </c:numCache>
              </c:numRef>
            </c:minus>
          </c:errBars>
          <c:errBars>
            <c:errDir val="x"/>
            <c:errBarType val="both"/>
            <c:errValType val="fixedVal"/>
            <c:noEndCap val="0"/>
            <c:val val="1"/>
          </c:errBars>
          <c:xVal>
            <c:numRef>
              <c:f>Sheet1!$B$11:$E$11</c:f>
              <c:numCache>
                <c:formatCode>General</c:formatCode>
                <c:ptCount val="4"/>
                <c:pt idx="0">
                  <c:v>1190</c:v>
                </c:pt>
                <c:pt idx="1">
                  <c:v>1690</c:v>
                </c:pt>
                <c:pt idx="2">
                  <c:v>2590</c:v>
                </c:pt>
                <c:pt idx="3">
                  <c:v>4990</c:v>
                </c:pt>
              </c:numCache>
            </c:numRef>
          </c:xVal>
          <c:yVal>
            <c:numRef>
              <c:f>Sheet1!$B$4:$E$4</c:f>
              <c:numCache>
                <c:formatCode>General</c:formatCode>
                <c:ptCount val="4"/>
                <c:pt idx="0">
                  <c:v>0.58699999999999997</c:v>
                </c:pt>
                <c:pt idx="1">
                  <c:v>0.59349999999999992</c:v>
                </c:pt>
                <c:pt idx="2">
                  <c:v>0.63300000000000012</c:v>
                </c:pt>
                <c:pt idx="3">
                  <c:v>0.64200000000000013</c:v>
                </c:pt>
              </c:numCache>
            </c:numRef>
          </c:yVal>
          <c:smooth val="0"/>
        </c:ser>
        <c:ser>
          <c:idx val="1"/>
          <c:order val="2"/>
          <c:tx>
            <c:strRef>
              <c:f>Sheet1!$A$3</c:f>
              <c:strCache>
                <c:ptCount val="1"/>
                <c:pt idx="0">
                  <c:v>ISMCTS without knowledge vs hardest opponent</c:v>
                </c:pt>
              </c:strCache>
            </c:strRef>
          </c:tx>
          <c:errBars>
            <c:errDir val="y"/>
            <c:errBarType val="both"/>
            <c:errValType val="cust"/>
            <c:noEndCap val="0"/>
            <c:plus>
              <c:numRef>
                <c:f>Sheet1!$B$15:$E$15</c:f>
                <c:numCache>
                  <c:formatCode>General</c:formatCode>
                  <c:ptCount val="4"/>
                  <c:pt idx="0">
                    <c:v>3.1228111462323856E-2</c:v>
                  </c:pt>
                  <c:pt idx="1">
                    <c:v>3.1385475765613631E-2</c:v>
                  </c:pt>
                  <c:pt idx="2">
                    <c:v>3.1485745587944605E-2</c:v>
                  </c:pt>
                  <c:pt idx="3">
                    <c:v>3.1453716661527534E-2</c:v>
                  </c:pt>
                </c:numCache>
              </c:numRef>
            </c:plus>
            <c:minus>
              <c:numRef>
                <c:f>Sheet1!$B$27:$E$27</c:f>
                <c:numCache>
                  <c:formatCode>General</c:formatCode>
                  <c:ptCount val="4"/>
                  <c:pt idx="0">
                    <c:v>3.0708485691746275E-2</c:v>
                  </c:pt>
                  <c:pt idx="1">
                    <c:v>3.1007624819754782E-2</c:v>
                  </c:pt>
                  <c:pt idx="2">
                    <c:v>3.1332265526058063E-2</c:v>
                  </c:pt>
                  <c:pt idx="3">
                    <c:v>3.1447813746685933E-2</c:v>
                  </c:pt>
                </c:numCache>
              </c:numRef>
            </c:minus>
          </c:errBars>
          <c:errBars>
            <c:errDir val="x"/>
            <c:errBarType val="both"/>
            <c:errValType val="fixedVal"/>
            <c:noEndCap val="0"/>
            <c:val val="1"/>
          </c:errBars>
          <c:xVal>
            <c:numRef>
              <c:f>Sheet1!$B$1:$E$1</c:f>
              <c:numCache>
                <c:formatCode>General</c:formatCode>
                <c:ptCount val="4"/>
                <c:pt idx="0">
                  <c:v>1200</c:v>
                </c:pt>
                <c:pt idx="1">
                  <c:v>1700</c:v>
                </c:pt>
                <c:pt idx="2">
                  <c:v>2600</c:v>
                </c:pt>
                <c:pt idx="3">
                  <c:v>5000</c:v>
                </c:pt>
              </c:numCache>
            </c:numRef>
          </c:xVal>
          <c:yVal>
            <c:numRef>
              <c:f>Sheet1!$B$3:$E$3</c:f>
              <c:numCache>
                <c:formatCode>General</c:formatCode>
                <c:ptCount val="4"/>
                <c:pt idx="0">
                  <c:v>0.41200000000000003</c:v>
                </c:pt>
                <c:pt idx="1">
                  <c:v>0.43600000000000005</c:v>
                </c:pt>
                <c:pt idx="2">
                  <c:v>0.47450000000000003</c:v>
                </c:pt>
                <c:pt idx="3">
                  <c:v>0.49900000000000005</c:v>
                </c:pt>
              </c:numCache>
            </c:numRef>
          </c:yVal>
          <c:smooth val="0"/>
        </c:ser>
        <c:ser>
          <c:idx val="4"/>
          <c:order val="3"/>
          <c:spPr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c:spPr>
          <c:marker>
            <c:symbol val="none"/>
          </c:marker>
          <c:xVal>
            <c:numRef>
              <c:f>Sheet1!$G$1:$H$1</c:f>
              <c:numCache>
                <c:formatCode>General</c:formatCode>
                <c:ptCount val="2"/>
                <c:pt idx="0">
                  <c:v>1000</c:v>
                </c:pt>
                <c:pt idx="1">
                  <c:v>5000</c:v>
                </c:pt>
              </c:numCache>
            </c:numRef>
          </c:xVal>
          <c:yVal>
            <c:numRef>
              <c:f>Sheet1!$G$2:$H$2</c:f>
              <c:numCache>
                <c:formatCode>General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yVal>
          <c:smooth val="0"/>
        </c:ser>
        <c:ser>
          <c:idx val="3"/>
          <c:order val="4"/>
          <c:tx>
            <c:strRef>
              <c:f>Sheet1!$A$5</c:f>
              <c:strCache>
                <c:ptCount val="1"/>
                <c:pt idx="0">
                  <c:v>ISMCTS with knowledge vs hardest opponent</c:v>
                </c:pt>
              </c:strCache>
            </c:strRef>
          </c:tx>
          <c:marker>
            <c:symbol val="circle"/>
            <c:size val="7"/>
          </c:marker>
          <c:errBars>
            <c:errDir val="y"/>
            <c:errBarType val="both"/>
            <c:errValType val="cust"/>
            <c:noEndCap val="0"/>
            <c:plus>
              <c:numRef>
                <c:f>Sheet1!$B$17:$E$17</c:f>
                <c:numCache>
                  <c:formatCode>General</c:formatCode>
                  <c:ptCount val="4"/>
                  <c:pt idx="0">
                    <c:v>3.1404567522149658E-2</c:v>
                  </c:pt>
                  <c:pt idx="1">
                    <c:v>3.1485745587944605E-2</c:v>
                  </c:pt>
                  <c:pt idx="2">
                    <c:v>3.1475811579331339E-2</c:v>
                  </c:pt>
                  <c:pt idx="3">
                    <c:v>3.1482219779292671E-2</c:v>
                  </c:pt>
                </c:numCache>
              </c:numRef>
            </c:plus>
            <c:minus>
              <c:numRef>
                <c:f>Sheet1!$B$29:$E$29</c:f>
                <c:numCache>
                  <c:formatCode>General</c:formatCode>
                  <c:ptCount val="4"/>
                  <c:pt idx="0">
                    <c:v>3.1050339649555177E-2</c:v>
                  </c:pt>
                  <c:pt idx="1">
                    <c:v>3.1332265526058063E-2</c:v>
                  </c:pt>
                  <c:pt idx="2">
                    <c:v>3.1410879191439596E-2</c:v>
                  </c:pt>
                  <c:pt idx="3">
                    <c:v>3.138777214550293E-2</c:v>
                  </c:pt>
                </c:numCache>
              </c:numRef>
            </c:minus>
          </c:errBars>
          <c:errBars>
            <c:errDir val="x"/>
            <c:errBarType val="both"/>
            <c:errValType val="fixedVal"/>
            <c:noEndCap val="0"/>
            <c:val val="1"/>
          </c:errBars>
          <c:xVal>
            <c:numRef>
              <c:f>Sheet1!$B$11:$E$11</c:f>
              <c:numCache>
                <c:formatCode>General</c:formatCode>
                <c:ptCount val="4"/>
                <c:pt idx="0">
                  <c:v>1190</c:v>
                </c:pt>
                <c:pt idx="1">
                  <c:v>1690</c:v>
                </c:pt>
                <c:pt idx="2">
                  <c:v>2590</c:v>
                </c:pt>
                <c:pt idx="3">
                  <c:v>4990</c:v>
                </c:pt>
              </c:numCache>
            </c:numRef>
          </c:xVal>
          <c:yVal>
            <c:numRef>
              <c:f>Sheet1!$B$5:$E$5</c:f>
              <c:numCache>
                <c:formatCode>General</c:formatCode>
                <c:ptCount val="4"/>
                <c:pt idx="0">
                  <c:v>0.4405</c:v>
                </c:pt>
                <c:pt idx="1">
                  <c:v>0.47400000000000003</c:v>
                </c:pt>
                <c:pt idx="2">
                  <c:v>0.4895000000000001</c:v>
                </c:pt>
                <c:pt idx="3">
                  <c:v>0.4840000000000001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7474488"/>
        <c:axId val="587464688"/>
      </c:scatterChart>
      <c:valAx>
        <c:axId val="587474488"/>
        <c:scaling>
          <c:orientation val="minMax"/>
          <c:max val="5000"/>
          <c:min val="10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MCTS iterations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587464688"/>
        <c:crosses val="autoZero"/>
        <c:crossBetween val="midCat"/>
      </c:valAx>
      <c:valAx>
        <c:axId val="587464688"/>
        <c:scaling>
          <c:orientation val="minMax"/>
          <c:max val="0.70000000000000018"/>
          <c:min val="0.3000000000000001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MCTS win rate</a:t>
                </a:r>
              </a:p>
            </c:rich>
          </c:tx>
          <c:overlay val="0"/>
        </c:title>
        <c:numFmt formatCode="0%" sourceLinked="0"/>
        <c:majorTickMark val="out"/>
        <c:minorTickMark val="none"/>
        <c:tickLblPos val="nextTo"/>
        <c:crossAx val="587474488"/>
        <c:crosses val="autoZero"/>
        <c:crossBetween val="midCat"/>
      </c:valAx>
    </c:plotArea>
    <c:legend>
      <c:legendPos val="r"/>
      <c:legendEntry>
        <c:idx val="3"/>
        <c:delete val="1"/>
      </c:legendEntry>
      <c:layout>
        <c:manualLayout>
          <c:xMode val="edge"/>
          <c:yMode val="edge"/>
          <c:x val="0.44883964135932647"/>
          <c:y val="0.6280311802962063"/>
          <c:w val="0.5072554659168832"/>
          <c:h val="0.22070126111343757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CC77C-B9D4-426D-95E0-0F8EBBBBB3AC}" type="datetimeFigureOut">
              <a:rPr lang="en-GB" smtClean="0"/>
              <a:pPr/>
              <a:t>07/03/2017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54423-5237-4341-808D-8BAF58BC574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277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B2E3-0220-4648-B287-4F53FE1B11D2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293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B2E3-0220-4648-B287-4F53FE1B11D2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476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B2E3-0220-4648-B287-4F53FE1B11D2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723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7022-ED44-4BDE-B086-01FF5659223C}" type="datetimeFigureOut">
              <a:rPr lang="en-GB" smtClean="0"/>
              <a:pPr/>
              <a:t>07/03/2017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EC69-17FE-4121-916F-F8C6A53E03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395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7022-ED44-4BDE-B086-01FF5659223C}" type="datetimeFigureOut">
              <a:rPr lang="en-GB" smtClean="0"/>
              <a:pPr/>
              <a:t>07/03/2017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EC69-17FE-4121-916F-F8C6A53E03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277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7022-ED44-4BDE-B086-01FF5659223C}" type="datetimeFigureOut">
              <a:rPr lang="en-GB" smtClean="0"/>
              <a:pPr/>
              <a:t>07/03/2017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EC69-17FE-4121-916F-F8C6A53E03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68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7022-ED44-4BDE-B086-01FF5659223C}" type="datetimeFigureOut">
              <a:rPr lang="en-GB" smtClean="0"/>
              <a:pPr/>
              <a:t>07/03/2017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EC69-17FE-4121-916F-F8C6A53E03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446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7022-ED44-4BDE-B086-01FF5659223C}" type="datetimeFigureOut">
              <a:rPr lang="en-GB" smtClean="0"/>
              <a:pPr/>
              <a:t>07/03/2017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EC69-17FE-4121-916F-F8C6A53E03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998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7022-ED44-4BDE-B086-01FF5659223C}" type="datetimeFigureOut">
              <a:rPr lang="en-GB" smtClean="0"/>
              <a:pPr/>
              <a:t>07/03/2017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EC69-17FE-4121-916F-F8C6A53E03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591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7022-ED44-4BDE-B086-01FF5659223C}" type="datetimeFigureOut">
              <a:rPr lang="en-GB" smtClean="0"/>
              <a:pPr/>
              <a:t>07/03/2017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EC69-17FE-4121-916F-F8C6A53E03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675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7022-ED44-4BDE-B086-01FF5659223C}" type="datetimeFigureOut">
              <a:rPr lang="en-GB" smtClean="0"/>
              <a:pPr/>
              <a:t>07/03/2017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EC69-17FE-4121-916F-F8C6A53E03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048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7022-ED44-4BDE-B086-01FF5659223C}" type="datetimeFigureOut">
              <a:rPr lang="en-GB" smtClean="0"/>
              <a:pPr/>
              <a:t>07/03/2017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EC69-17FE-4121-916F-F8C6A53E03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72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7022-ED44-4BDE-B086-01FF5659223C}" type="datetimeFigureOut">
              <a:rPr lang="en-GB" smtClean="0"/>
              <a:pPr/>
              <a:t>07/03/2017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EC69-17FE-4121-916F-F8C6A53E03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79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7022-ED44-4BDE-B086-01FF5659223C}" type="datetimeFigureOut">
              <a:rPr lang="en-GB" smtClean="0"/>
              <a:pPr/>
              <a:t>07/03/2017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EC69-17FE-4121-916F-F8C6A53E03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63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27022-ED44-4BDE-B086-01FF5659223C}" type="datetimeFigureOut">
              <a:rPr lang="en-GB" smtClean="0"/>
              <a:pPr/>
              <a:t>07/03/2017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0EC69-17FE-4121-916F-F8C6A53E03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155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mcts-survey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12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gif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MCTS for games of imperfect information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80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Non-locality</a:t>
            </a:r>
            <a:endParaRPr lang="en-GB" dirty="0"/>
          </a:p>
        </p:txBody>
      </p:sp>
      <p:sp>
        <p:nvSpPr>
          <p:cNvPr id="25" name="Flowchart: Merge 24"/>
          <p:cNvSpPr/>
          <p:nvPr/>
        </p:nvSpPr>
        <p:spPr>
          <a:xfrm>
            <a:off x="2362200" y="2362200"/>
            <a:ext cx="685800" cy="685800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Flowchart: Process 25"/>
          <p:cNvSpPr/>
          <p:nvPr/>
        </p:nvSpPr>
        <p:spPr>
          <a:xfrm>
            <a:off x="1600200" y="3962400"/>
            <a:ext cx="5334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+1</a:t>
            </a:r>
            <a:endParaRPr lang="en-GB" dirty="0"/>
          </a:p>
        </p:txBody>
      </p:sp>
      <p:sp>
        <p:nvSpPr>
          <p:cNvPr id="27" name="Flowchart: Process 26"/>
          <p:cNvSpPr/>
          <p:nvPr/>
        </p:nvSpPr>
        <p:spPr>
          <a:xfrm>
            <a:off x="6858000" y="3962400"/>
            <a:ext cx="5334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-1</a:t>
            </a:r>
            <a:endParaRPr lang="en-GB" dirty="0"/>
          </a:p>
        </p:txBody>
      </p:sp>
      <p:sp>
        <p:nvSpPr>
          <p:cNvPr id="28" name="Flowchart: Merge 27"/>
          <p:cNvSpPr/>
          <p:nvPr/>
        </p:nvSpPr>
        <p:spPr>
          <a:xfrm>
            <a:off x="6019800" y="2362200"/>
            <a:ext cx="685800" cy="685800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lowchart: Connector 28"/>
          <p:cNvSpPr/>
          <p:nvPr/>
        </p:nvSpPr>
        <p:spPr>
          <a:xfrm>
            <a:off x="4343400" y="12954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30"/>
          <p:cNvCxnSpPr>
            <a:stCxn id="29" idx="4"/>
            <a:endCxn id="25" idx="0"/>
          </p:cNvCxnSpPr>
          <p:nvPr/>
        </p:nvCxnSpPr>
        <p:spPr>
          <a:xfrm rot="5400000">
            <a:off x="3333750" y="1123950"/>
            <a:ext cx="609600" cy="18669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4"/>
            <a:endCxn id="28" idx="0"/>
          </p:cNvCxnSpPr>
          <p:nvPr/>
        </p:nvCxnSpPr>
        <p:spPr>
          <a:xfrm rot="16200000" flipH="1">
            <a:off x="5162550" y="1162050"/>
            <a:ext cx="609600" cy="1790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2"/>
            <a:endCxn id="42" idx="0"/>
          </p:cNvCxnSpPr>
          <p:nvPr/>
        </p:nvCxnSpPr>
        <p:spPr>
          <a:xfrm rot="16200000" flipH="1">
            <a:off x="2476500" y="3276600"/>
            <a:ext cx="762000" cy="3048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5" idx="2"/>
            <a:endCxn id="26" idx="0"/>
          </p:cNvCxnSpPr>
          <p:nvPr/>
        </p:nvCxnSpPr>
        <p:spPr>
          <a:xfrm rot="5400000">
            <a:off x="1828800" y="3086100"/>
            <a:ext cx="914400" cy="838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8" idx="2"/>
            <a:endCxn id="49" idx="0"/>
          </p:cNvCxnSpPr>
          <p:nvPr/>
        </p:nvCxnSpPr>
        <p:spPr>
          <a:xfrm rot="5400000">
            <a:off x="5791200" y="3238500"/>
            <a:ext cx="762000" cy="3810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8" idx="2"/>
            <a:endCxn id="27" idx="0"/>
          </p:cNvCxnSpPr>
          <p:nvPr/>
        </p:nvCxnSpPr>
        <p:spPr>
          <a:xfrm rot="16200000" flipH="1">
            <a:off x="6286500" y="3124200"/>
            <a:ext cx="914400" cy="7620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Extract 41"/>
          <p:cNvSpPr/>
          <p:nvPr/>
        </p:nvSpPr>
        <p:spPr>
          <a:xfrm>
            <a:off x="2667000" y="3810000"/>
            <a:ext cx="685800" cy="68580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Flowchart: Process 42"/>
          <p:cNvSpPr/>
          <p:nvPr/>
        </p:nvSpPr>
        <p:spPr>
          <a:xfrm>
            <a:off x="1866900" y="5410200"/>
            <a:ext cx="5715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-0.5</a:t>
            </a:r>
            <a:endParaRPr lang="en-GB" dirty="0"/>
          </a:p>
        </p:txBody>
      </p:sp>
      <p:sp>
        <p:nvSpPr>
          <p:cNvPr id="44" name="Flowchart: Process 43"/>
          <p:cNvSpPr/>
          <p:nvPr/>
        </p:nvSpPr>
        <p:spPr>
          <a:xfrm>
            <a:off x="3581400" y="5410200"/>
            <a:ext cx="6096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+0.5</a:t>
            </a:r>
            <a:endParaRPr lang="en-GB" dirty="0"/>
          </a:p>
        </p:txBody>
      </p:sp>
      <p:cxnSp>
        <p:nvCxnSpPr>
          <p:cNvPr id="45" name="Straight Arrow Connector 15"/>
          <p:cNvCxnSpPr>
            <a:stCxn id="42" idx="2"/>
            <a:endCxn id="43" idx="0"/>
          </p:cNvCxnSpPr>
          <p:nvPr/>
        </p:nvCxnSpPr>
        <p:spPr>
          <a:xfrm rot="5400000">
            <a:off x="2124075" y="4524375"/>
            <a:ext cx="914400" cy="85725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19"/>
          <p:cNvCxnSpPr>
            <a:stCxn id="42" idx="2"/>
            <a:endCxn id="44" idx="0"/>
          </p:cNvCxnSpPr>
          <p:nvPr/>
        </p:nvCxnSpPr>
        <p:spPr>
          <a:xfrm rot="16200000" flipH="1">
            <a:off x="2990850" y="4514850"/>
            <a:ext cx="914400" cy="8763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362200" y="495300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</a:t>
            </a:r>
            <a:r>
              <a:rPr lang="en-GB" baseline="-25000" dirty="0" smtClean="0"/>
              <a:t>1</a:t>
            </a:r>
            <a:endParaRPr lang="en-GB" baseline="-25000" dirty="0"/>
          </a:p>
        </p:txBody>
      </p:sp>
      <p:sp>
        <p:nvSpPr>
          <p:cNvPr id="48" name="TextBox 47"/>
          <p:cNvSpPr txBox="1"/>
          <p:nvPr/>
        </p:nvSpPr>
        <p:spPr>
          <a:xfrm>
            <a:off x="3276600" y="495300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</a:t>
            </a:r>
            <a:r>
              <a:rPr lang="en-GB" baseline="-25000" dirty="0" smtClean="0"/>
              <a:t>2</a:t>
            </a:r>
            <a:endParaRPr lang="en-GB" baseline="-25000" dirty="0"/>
          </a:p>
        </p:txBody>
      </p:sp>
      <p:sp>
        <p:nvSpPr>
          <p:cNvPr id="49" name="Flowchart: Extract 48"/>
          <p:cNvSpPr/>
          <p:nvPr/>
        </p:nvSpPr>
        <p:spPr>
          <a:xfrm>
            <a:off x="5638800" y="3810000"/>
            <a:ext cx="685800" cy="68580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Flowchart: Process 49"/>
          <p:cNvSpPr/>
          <p:nvPr/>
        </p:nvSpPr>
        <p:spPr>
          <a:xfrm>
            <a:off x="4800600" y="5410200"/>
            <a:ext cx="6096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+0.5</a:t>
            </a:r>
            <a:endParaRPr lang="en-GB" dirty="0"/>
          </a:p>
        </p:txBody>
      </p:sp>
      <p:sp>
        <p:nvSpPr>
          <p:cNvPr id="51" name="Flowchart: Process 50"/>
          <p:cNvSpPr/>
          <p:nvPr/>
        </p:nvSpPr>
        <p:spPr>
          <a:xfrm>
            <a:off x="6553200" y="5410200"/>
            <a:ext cx="5715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-0.5</a:t>
            </a:r>
            <a:endParaRPr lang="en-GB" dirty="0"/>
          </a:p>
        </p:txBody>
      </p:sp>
      <p:cxnSp>
        <p:nvCxnSpPr>
          <p:cNvPr id="52" name="Straight Arrow Connector 34"/>
          <p:cNvCxnSpPr>
            <a:stCxn id="49" idx="2"/>
            <a:endCxn id="50" idx="0"/>
          </p:cNvCxnSpPr>
          <p:nvPr/>
        </p:nvCxnSpPr>
        <p:spPr>
          <a:xfrm rot="5400000">
            <a:off x="5086350" y="4514850"/>
            <a:ext cx="914400" cy="8763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36"/>
          <p:cNvCxnSpPr>
            <a:stCxn id="49" idx="2"/>
            <a:endCxn id="51" idx="0"/>
          </p:cNvCxnSpPr>
          <p:nvPr/>
        </p:nvCxnSpPr>
        <p:spPr>
          <a:xfrm rot="16200000" flipH="1">
            <a:off x="5953125" y="4524375"/>
            <a:ext cx="914400" cy="85725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334000" y="495300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</a:t>
            </a:r>
            <a:r>
              <a:rPr lang="en-GB" baseline="-25000" dirty="0" smtClean="0"/>
              <a:t>1</a:t>
            </a:r>
            <a:endParaRPr lang="en-GB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6248400" y="495300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</a:t>
            </a:r>
            <a:r>
              <a:rPr lang="en-GB" baseline="-25000" dirty="0" smtClean="0"/>
              <a:t>2</a:t>
            </a:r>
            <a:endParaRPr lang="en-GB" baseline="-25000" dirty="0"/>
          </a:p>
        </p:txBody>
      </p:sp>
      <p:sp>
        <p:nvSpPr>
          <p:cNvPr id="56" name="Rectangle 55"/>
          <p:cNvSpPr/>
          <p:nvPr/>
        </p:nvSpPr>
        <p:spPr>
          <a:xfrm>
            <a:off x="2514600" y="3657600"/>
            <a:ext cx="3962400" cy="9906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00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2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4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5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7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8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1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3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4" dur="indefinite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6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7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9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0" dur="indefinite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2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3" dur="indefinite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5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6" dur="indefinite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8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9" dur="indefinite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1" dur="indefinit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2" dur="indefinite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4" dur="indefinit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5" dur="indefinite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29" grpId="0" animBg="1"/>
      <p:bldP spid="2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Cheating</a:t>
            </a:r>
            <a:endParaRPr lang="en-GB" dirty="0"/>
          </a:p>
        </p:txBody>
      </p:sp>
      <p:pic>
        <p:nvPicPr>
          <p:cNvPr id="4" name="Picture 5" descr="C:\Users\Ed\Documents\My Dropbox\work bradford\presentations\AISB11\classic-cards\4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4167" y="1331610"/>
            <a:ext cx="685800" cy="914400"/>
          </a:xfrm>
          <a:prstGeom prst="rect">
            <a:avLst/>
          </a:prstGeom>
          <a:noFill/>
        </p:spPr>
      </p:pic>
      <p:pic>
        <p:nvPicPr>
          <p:cNvPr id="5" name="Picture 3" descr="C:\Users\Ed\Documents\My Dropbox\work bradford\presentations\AISB11\classic-cards\2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6567" y="1331610"/>
            <a:ext cx="685800" cy="914400"/>
          </a:xfrm>
          <a:prstGeom prst="rect">
            <a:avLst/>
          </a:prstGeom>
          <a:noFill/>
        </p:spPr>
      </p:pic>
      <p:pic>
        <p:nvPicPr>
          <p:cNvPr id="6" name="Picture 2" descr="C:\Users\Ed\Documents\My Dropbox\work bradford\presentations\AISB11\classic-cards\1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08967" y="1331610"/>
            <a:ext cx="685800" cy="914400"/>
          </a:xfrm>
          <a:prstGeom prst="rect">
            <a:avLst/>
          </a:prstGeom>
          <a:noFill/>
        </p:spPr>
      </p:pic>
      <p:pic>
        <p:nvPicPr>
          <p:cNvPr id="7" name="Picture 9" descr="C:\Users\Ed\Documents\My Dropbox\work bradford\presentations\AISB11\classic-cards\b1fv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37100" y="1324954"/>
            <a:ext cx="685800" cy="927712"/>
          </a:xfrm>
          <a:prstGeom prst="rect">
            <a:avLst/>
          </a:prstGeom>
          <a:noFill/>
        </p:spPr>
      </p:pic>
      <p:pic>
        <p:nvPicPr>
          <p:cNvPr id="8" name="Picture 9" descr="C:\Users\Ed\Documents\My Dropbox\work bradford\presentations\AISB11\classic-cards\b1fv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89500" y="1324954"/>
            <a:ext cx="685800" cy="927712"/>
          </a:xfrm>
          <a:prstGeom prst="rect">
            <a:avLst/>
          </a:prstGeom>
          <a:noFill/>
        </p:spPr>
      </p:pic>
      <p:pic>
        <p:nvPicPr>
          <p:cNvPr id="9" name="Picture 9" descr="C:\Users\Ed\Documents\My Dropbox\work bradford\presentations\AISB11\classic-cards\b1fv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41900" y="1324954"/>
            <a:ext cx="685800" cy="927712"/>
          </a:xfrm>
          <a:prstGeom prst="rect">
            <a:avLst/>
          </a:prstGeom>
          <a:noFill/>
        </p:spPr>
      </p:pic>
      <p:pic>
        <p:nvPicPr>
          <p:cNvPr id="10" name="Picture 8" descr="C:\Users\Ed\Documents\My Dropbox\work bradford\presentations\AISB11\classic-cards\3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37100" y="1331610"/>
            <a:ext cx="685800" cy="914400"/>
          </a:xfrm>
          <a:prstGeom prst="rect">
            <a:avLst/>
          </a:prstGeom>
          <a:noFill/>
        </p:spPr>
      </p:pic>
      <p:pic>
        <p:nvPicPr>
          <p:cNvPr id="11" name="Picture 7" descr="C:\Users\Ed\Documents\My Dropbox\work bradford\presentations\AISB11\classic-cards\16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89500" y="1331610"/>
            <a:ext cx="685800" cy="914400"/>
          </a:xfrm>
          <a:prstGeom prst="rect">
            <a:avLst/>
          </a:prstGeom>
          <a:noFill/>
        </p:spPr>
      </p:pic>
      <p:pic>
        <p:nvPicPr>
          <p:cNvPr id="12" name="Picture 6" descr="C:\Users\Ed\Documents\My Dropbox\work bradford\presentations\AISB11\classic-cards\5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41900" y="1331610"/>
            <a:ext cx="685800" cy="914400"/>
          </a:xfrm>
          <a:prstGeom prst="rect">
            <a:avLst/>
          </a:prstGeom>
          <a:noFill/>
        </p:spPr>
      </p:pic>
      <p:grpSp>
        <p:nvGrpSpPr>
          <p:cNvPr id="255" name="Group 254"/>
          <p:cNvGrpSpPr/>
          <p:nvPr/>
        </p:nvGrpSpPr>
        <p:grpSpPr>
          <a:xfrm>
            <a:off x="1906325" y="2427785"/>
            <a:ext cx="5657258" cy="3032963"/>
            <a:chOff x="3496626" y="2453437"/>
            <a:chExt cx="2395890" cy="1284482"/>
          </a:xfrm>
        </p:grpSpPr>
        <p:grpSp>
          <p:nvGrpSpPr>
            <p:cNvPr id="13" name="Group 12"/>
            <p:cNvGrpSpPr/>
            <p:nvPr/>
          </p:nvGrpSpPr>
          <p:grpSpPr>
            <a:xfrm>
              <a:off x="4099912" y="2453437"/>
              <a:ext cx="1189709" cy="255206"/>
              <a:chOff x="1181552" y="3326193"/>
              <a:chExt cx="1189709" cy="255206"/>
            </a:xfrm>
          </p:grpSpPr>
          <p:sp>
            <p:nvSpPr>
              <p:cNvPr id="14" name="Line 13"/>
              <p:cNvSpPr>
                <a:spLocks noChangeShapeType="1"/>
              </p:cNvSpPr>
              <p:nvPr/>
            </p:nvSpPr>
            <p:spPr bwMode="auto">
              <a:xfrm>
                <a:off x="1760521" y="3374047"/>
                <a:ext cx="610740" cy="207351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" name="Freeform 219"/>
              <p:cNvSpPr>
                <a:spLocks/>
              </p:cNvSpPr>
              <p:nvPr/>
            </p:nvSpPr>
            <p:spPr bwMode="auto">
              <a:xfrm>
                <a:off x="1704821" y="3326193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" name="Freeform 220"/>
              <p:cNvSpPr>
                <a:spLocks/>
              </p:cNvSpPr>
              <p:nvPr/>
            </p:nvSpPr>
            <p:spPr bwMode="auto">
              <a:xfrm>
                <a:off x="1704821" y="3326193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" name="Line 221"/>
              <p:cNvSpPr>
                <a:spLocks noChangeShapeType="1"/>
              </p:cNvSpPr>
              <p:nvPr/>
            </p:nvSpPr>
            <p:spPr bwMode="auto">
              <a:xfrm flipH="1">
                <a:off x="1181552" y="3381892"/>
                <a:ext cx="547587" cy="199507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" name="Line 222"/>
              <p:cNvSpPr>
                <a:spLocks noChangeShapeType="1"/>
              </p:cNvSpPr>
              <p:nvPr/>
            </p:nvSpPr>
            <p:spPr bwMode="auto">
              <a:xfrm>
                <a:off x="1760522" y="3428964"/>
                <a:ext cx="3922" cy="15243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3496626" y="2708644"/>
              <a:ext cx="2395890" cy="1029275"/>
              <a:chOff x="578266" y="3581400"/>
              <a:chExt cx="2395890" cy="1029275"/>
            </a:xfrm>
          </p:grpSpPr>
          <p:sp>
            <p:nvSpPr>
              <p:cNvPr id="20" name="Line 8"/>
              <p:cNvSpPr>
                <a:spLocks noChangeShapeType="1"/>
              </p:cNvSpPr>
              <p:nvPr/>
            </p:nvSpPr>
            <p:spPr bwMode="auto">
              <a:xfrm flipH="1">
                <a:off x="888147" y="4072502"/>
                <a:ext cx="23535" cy="3922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" name="Line 9"/>
              <p:cNvSpPr>
                <a:spLocks noChangeShapeType="1"/>
              </p:cNvSpPr>
              <p:nvPr/>
            </p:nvSpPr>
            <p:spPr bwMode="auto">
              <a:xfrm flipH="1">
                <a:off x="1490650" y="4072502"/>
                <a:ext cx="24320" cy="3922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" name="Line 10"/>
              <p:cNvSpPr>
                <a:spLocks noChangeShapeType="1"/>
              </p:cNvSpPr>
              <p:nvPr/>
            </p:nvSpPr>
            <p:spPr bwMode="auto">
              <a:xfrm flipH="1">
                <a:off x="1791901" y="4072502"/>
                <a:ext cx="24320" cy="3922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" name="Line 11"/>
              <p:cNvSpPr>
                <a:spLocks noChangeShapeType="1"/>
              </p:cNvSpPr>
              <p:nvPr/>
            </p:nvSpPr>
            <p:spPr bwMode="auto">
              <a:xfrm>
                <a:off x="2331643" y="4072502"/>
                <a:ext cx="15690" cy="3922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" name="Line 12"/>
              <p:cNvSpPr>
                <a:spLocks noChangeShapeType="1"/>
              </p:cNvSpPr>
              <p:nvPr/>
            </p:nvSpPr>
            <p:spPr bwMode="auto">
              <a:xfrm>
                <a:off x="2022547" y="4072502"/>
                <a:ext cx="23535" cy="3922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5" name="Line 14"/>
              <p:cNvSpPr>
                <a:spLocks noChangeShapeType="1"/>
              </p:cNvSpPr>
              <p:nvPr/>
            </p:nvSpPr>
            <p:spPr bwMode="auto">
              <a:xfrm flipH="1">
                <a:off x="633966" y="4436514"/>
                <a:ext cx="40010" cy="11924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" name="Line 15"/>
              <p:cNvSpPr>
                <a:spLocks noChangeShapeType="1"/>
              </p:cNvSpPr>
              <p:nvPr/>
            </p:nvSpPr>
            <p:spPr bwMode="auto">
              <a:xfrm flipH="1">
                <a:off x="761057" y="4159583"/>
                <a:ext cx="87080" cy="12709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" name="Freeform 16"/>
              <p:cNvSpPr>
                <a:spLocks/>
              </p:cNvSpPr>
              <p:nvPr/>
            </p:nvSpPr>
            <p:spPr bwMode="auto">
              <a:xfrm>
                <a:off x="792437" y="4111728"/>
                <a:ext cx="119245" cy="103555"/>
              </a:xfrm>
              <a:custGeom>
                <a:avLst/>
                <a:gdLst>
                  <a:gd name="T0" fmla="*/ 0 w 152"/>
                  <a:gd name="T1" fmla="*/ 0 h 132"/>
                  <a:gd name="T2" fmla="*/ 152 w 152"/>
                  <a:gd name="T3" fmla="*/ 0 h 132"/>
                  <a:gd name="T4" fmla="*/ 71 w 152"/>
                  <a:gd name="T5" fmla="*/ 132 h 132"/>
                  <a:gd name="T6" fmla="*/ 0 w 152"/>
                  <a:gd name="T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2">
                    <a:moveTo>
                      <a:pt x="0" y="0"/>
                    </a:moveTo>
                    <a:lnTo>
                      <a:pt x="152" y="0"/>
                    </a:lnTo>
                    <a:lnTo>
                      <a:pt x="71" y="1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" name="Freeform 17"/>
              <p:cNvSpPr>
                <a:spLocks/>
              </p:cNvSpPr>
              <p:nvPr/>
            </p:nvSpPr>
            <p:spPr bwMode="auto">
              <a:xfrm>
                <a:off x="792437" y="4111728"/>
                <a:ext cx="119245" cy="103555"/>
              </a:xfrm>
              <a:custGeom>
                <a:avLst/>
                <a:gdLst>
                  <a:gd name="T0" fmla="*/ 0 w 152"/>
                  <a:gd name="T1" fmla="*/ 0 h 132"/>
                  <a:gd name="T2" fmla="*/ 152 w 152"/>
                  <a:gd name="T3" fmla="*/ 0 h 132"/>
                  <a:gd name="T4" fmla="*/ 71 w 152"/>
                  <a:gd name="T5" fmla="*/ 132 h 132"/>
                  <a:gd name="T6" fmla="*/ 0 w 152"/>
                  <a:gd name="T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2">
                    <a:moveTo>
                      <a:pt x="0" y="0"/>
                    </a:moveTo>
                    <a:lnTo>
                      <a:pt x="152" y="0"/>
                    </a:lnTo>
                    <a:lnTo>
                      <a:pt x="71" y="13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9" name="Freeform 18"/>
              <p:cNvSpPr>
                <a:spLocks/>
              </p:cNvSpPr>
              <p:nvPr/>
            </p:nvSpPr>
            <p:spPr bwMode="auto">
              <a:xfrm>
                <a:off x="880302" y="4230973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80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80" y="0"/>
                    </a:lnTo>
                    <a:lnTo>
                      <a:pt x="151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0" name="Freeform 19"/>
              <p:cNvSpPr>
                <a:spLocks/>
              </p:cNvSpPr>
              <p:nvPr/>
            </p:nvSpPr>
            <p:spPr bwMode="auto">
              <a:xfrm>
                <a:off x="880302" y="4230973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80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80" y="0"/>
                    </a:lnTo>
                    <a:lnTo>
                      <a:pt x="151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1" name="Freeform 20"/>
              <p:cNvSpPr>
                <a:spLocks/>
              </p:cNvSpPr>
              <p:nvPr/>
            </p:nvSpPr>
            <p:spPr bwMode="auto">
              <a:xfrm>
                <a:off x="705356" y="4230973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2" name="Freeform 21"/>
              <p:cNvSpPr>
                <a:spLocks/>
              </p:cNvSpPr>
              <p:nvPr/>
            </p:nvSpPr>
            <p:spPr bwMode="auto">
              <a:xfrm>
                <a:off x="705356" y="4230973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" name="Freeform 22"/>
              <p:cNvSpPr>
                <a:spLocks/>
              </p:cNvSpPr>
              <p:nvPr/>
            </p:nvSpPr>
            <p:spPr bwMode="auto">
              <a:xfrm>
                <a:off x="792437" y="4381599"/>
                <a:ext cx="119245" cy="102771"/>
              </a:xfrm>
              <a:custGeom>
                <a:avLst/>
                <a:gdLst>
                  <a:gd name="T0" fmla="*/ 0 w 152"/>
                  <a:gd name="T1" fmla="*/ 0 h 131"/>
                  <a:gd name="T2" fmla="*/ 152 w 152"/>
                  <a:gd name="T3" fmla="*/ 0 h 131"/>
                  <a:gd name="T4" fmla="*/ 71 w 152"/>
                  <a:gd name="T5" fmla="*/ 131 h 131"/>
                  <a:gd name="T6" fmla="*/ 0 w 152"/>
                  <a:gd name="T7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0" y="0"/>
                    </a:moveTo>
                    <a:lnTo>
                      <a:pt x="152" y="0"/>
                    </a:lnTo>
                    <a:lnTo>
                      <a:pt x="71" y="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" name="Freeform 23"/>
              <p:cNvSpPr>
                <a:spLocks/>
              </p:cNvSpPr>
              <p:nvPr/>
            </p:nvSpPr>
            <p:spPr bwMode="auto">
              <a:xfrm>
                <a:off x="792437" y="4381599"/>
                <a:ext cx="119245" cy="102771"/>
              </a:xfrm>
              <a:custGeom>
                <a:avLst/>
                <a:gdLst>
                  <a:gd name="T0" fmla="*/ 0 w 152"/>
                  <a:gd name="T1" fmla="*/ 0 h 131"/>
                  <a:gd name="T2" fmla="*/ 152 w 152"/>
                  <a:gd name="T3" fmla="*/ 0 h 131"/>
                  <a:gd name="T4" fmla="*/ 71 w 152"/>
                  <a:gd name="T5" fmla="*/ 131 h 131"/>
                  <a:gd name="T6" fmla="*/ 0 w 152"/>
                  <a:gd name="T7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0" y="0"/>
                    </a:moveTo>
                    <a:lnTo>
                      <a:pt x="152" y="0"/>
                    </a:lnTo>
                    <a:lnTo>
                      <a:pt x="71" y="13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" name="Freeform 24"/>
              <p:cNvSpPr>
                <a:spLocks/>
              </p:cNvSpPr>
              <p:nvPr/>
            </p:nvSpPr>
            <p:spPr bwMode="auto">
              <a:xfrm>
                <a:off x="610431" y="4381599"/>
                <a:ext cx="118461" cy="102771"/>
              </a:xfrm>
              <a:custGeom>
                <a:avLst/>
                <a:gdLst>
                  <a:gd name="T0" fmla="*/ 0 w 151"/>
                  <a:gd name="T1" fmla="*/ 0 h 131"/>
                  <a:gd name="T2" fmla="*/ 151 w 151"/>
                  <a:gd name="T3" fmla="*/ 0 h 131"/>
                  <a:gd name="T4" fmla="*/ 81 w 151"/>
                  <a:gd name="T5" fmla="*/ 131 h 131"/>
                  <a:gd name="T6" fmla="*/ 0 w 151"/>
                  <a:gd name="T7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0" y="0"/>
                    </a:moveTo>
                    <a:lnTo>
                      <a:pt x="151" y="0"/>
                    </a:lnTo>
                    <a:lnTo>
                      <a:pt x="81" y="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" name="Freeform 25"/>
              <p:cNvSpPr>
                <a:spLocks/>
              </p:cNvSpPr>
              <p:nvPr/>
            </p:nvSpPr>
            <p:spPr bwMode="auto">
              <a:xfrm>
                <a:off x="610431" y="4381599"/>
                <a:ext cx="118461" cy="102771"/>
              </a:xfrm>
              <a:custGeom>
                <a:avLst/>
                <a:gdLst>
                  <a:gd name="T0" fmla="*/ 0 w 151"/>
                  <a:gd name="T1" fmla="*/ 0 h 131"/>
                  <a:gd name="T2" fmla="*/ 151 w 151"/>
                  <a:gd name="T3" fmla="*/ 0 h 131"/>
                  <a:gd name="T4" fmla="*/ 81 w 151"/>
                  <a:gd name="T5" fmla="*/ 131 h 131"/>
                  <a:gd name="T6" fmla="*/ 0 w 151"/>
                  <a:gd name="T7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0" y="0"/>
                    </a:moveTo>
                    <a:lnTo>
                      <a:pt x="151" y="0"/>
                    </a:lnTo>
                    <a:lnTo>
                      <a:pt x="81" y="13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" name="Freeform 26"/>
              <p:cNvSpPr>
                <a:spLocks/>
              </p:cNvSpPr>
              <p:nvPr/>
            </p:nvSpPr>
            <p:spPr bwMode="auto">
              <a:xfrm>
                <a:off x="967382" y="4381599"/>
                <a:ext cx="118461" cy="102771"/>
              </a:xfrm>
              <a:custGeom>
                <a:avLst/>
                <a:gdLst>
                  <a:gd name="T0" fmla="*/ 0 w 151"/>
                  <a:gd name="T1" fmla="*/ 0 h 131"/>
                  <a:gd name="T2" fmla="*/ 151 w 151"/>
                  <a:gd name="T3" fmla="*/ 0 h 131"/>
                  <a:gd name="T4" fmla="*/ 81 w 151"/>
                  <a:gd name="T5" fmla="*/ 131 h 131"/>
                  <a:gd name="T6" fmla="*/ 0 w 151"/>
                  <a:gd name="T7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0" y="0"/>
                    </a:moveTo>
                    <a:lnTo>
                      <a:pt x="151" y="0"/>
                    </a:lnTo>
                    <a:lnTo>
                      <a:pt x="81" y="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" name="Freeform 27"/>
              <p:cNvSpPr>
                <a:spLocks/>
              </p:cNvSpPr>
              <p:nvPr/>
            </p:nvSpPr>
            <p:spPr bwMode="auto">
              <a:xfrm>
                <a:off x="967382" y="4381599"/>
                <a:ext cx="118461" cy="102771"/>
              </a:xfrm>
              <a:custGeom>
                <a:avLst/>
                <a:gdLst>
                  <a:gd name="T0" fmla="*/ 0 w 151"/>
                  <a:gd name="T1" fmla="*/ 0 h 131"/>
                  <a:gd name="T2" fmla="*/ 151 w 151"/>
                  <a:gd name="T3" fmla="*/ 0 h 131"/>
                  <a:gd name="T4" fmla="*/ 81 w 151"/>
                  <a:gd name="T5" fmla="*/ 131 h 131"/>
                  <a:gd name="T6" fmla="*/ 0 w 151"/>
                  <a:gd name="T7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0" y="0"/>
                    </a:moveTo>
                    <a:lnTo>
                      <a:pt x="151" y="0"/>
                    </a:lnTo>
                    <a:lnTo>
                      <a:pt x="81" y="13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" name="Freeform 28"/>
              <p:cNvSpPr>
                <a:spLocks/>
              </p:cNvSpPr>
              <p:nvPr/>
            </p:nvSpPr>
            <p:spPr bwMode="auto">
              <a:xfrm>
                <a:off x="728892" y="4500059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0" name="Freeform 29"/>
              <p:cNvSpPr>
                <a:spLocks/>
              </p:cNvSpPr>
              <p:nvPr/>
            </p:nvSpPr>
            <p:spPr bwMode="auto">
              <a:xfrm>
                <a:off x="728892" y="4500059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1" name="Freeform 30"/>
              <p:cNvSpPr>
                <a:spLocks/>
              </p:cNvSpPr>
              <p:nvPr/>
            </p:nvSpPr>
            <p:spPr bwMode="auto">
              <a:xfrm>
                <a:off x="578266" y="4500059"/>
                <a:ext cx="111400" cy="102771"/>
              </a:xfrm>
              <a:custGeom>
                <a:avLst/>
                <a:gdLst>
                  <a:gd name="T0" fmla="*/ 142 w 142"/>
                  <a:gd name="T1" fmla="*/ 131 h 131"/>
                  <a:gd name="T2" fmla="*/ 0 w 142"/>
                  <a:gd name="T3" fmla="*/ 131 h 131"/>
                  <a:gd name="T4" fmla="*/ 71 w 142"/>
                  <a:gd name="T5" fmla="*/ 0 h 131"/>
                  <a:gd name="T6" fmla="*/ 142 w 14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31">
                    <a:moveTo>
                      <a:pt x="14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4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2" name="Freeform 31"/>
              <p:cNvSpPr>
                <a:spLocks/>
              </p:cNvSpPr>
              <p:nvPr/>
            </p:nvSpPr>
            <p:spPr bwMode="auto">
              <a:xfrm>
                <a:off x="578266" y="4500059"/>
                <a:ext cx="111400" cy="102771"/>
              </a:xfrm>
              <a:custGeom>
                <a:avLst/>
                <a:gdLst>
                  <a:gd name="T0" fmla="*/ 142 w 142"/>
                  <a:gd name="T1" fmla="*/ 131 h 131"/>
                  <a:gd name="T2" fmla="*/ 0 w 142"/>
                  <a:gd name="T3" fmla="*/ 131 h 131"/>
                  <a:gd name="T4" fmla="*/ 71 w 142"/>
                  <a:gd name="T5" fmla="*/ 0 h 131"/>
                  <a:gd name="T6" fmla="*/ 142 w 14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31">
                    <a:moveTo>
                      <a:pt x="14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4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3" name="Freeform 32"/>
              <p:cNvSpPr>
                <a:spLocks/>
              </p:cNvSpPr>
              <p:nvPr/>
            </p:nvSpPr>
            <p:spPr bwMode="auto">
              <a:xfrm>
                <a:off x="880302" y="4500059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70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70" y="0"/>
                    </a:lnTo>
                    <a:lnTo>
                      <a:pt x="151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4" name="Freeform 33"/>
              <p:cNvSpPr>
                <a:spLocks/>
              </p:cNvSpPr>
              <p:nvPr/>
            </p:nvSpPr>
            <p:spPr bwMode="auto">
              <a:xfrm>
                <a:off x="880302" y="4500059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70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70" y="0"/>
                    </a:lnTo>
                    <a:lnTo>
                      <a:pt x="151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5" name="Freeform 34"/>
              <p:cNvSpPr>
                <a:spLocks/>
              </p:cNvSpPr>
              <p:nvPr/>
            </p:nvSpPr>
            <p:spPr bwMode="auto">
              <a:xfrm>
                <a:off x="1030928" y="4500059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70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70" y="0"/>
                    </a:lnTo>
                    <a:lnTo>
                      <a:pt x="151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6" name="Freeform 35"/>
              <p:cNvSpPr>
                <a:spLocks/>
              </p:cNvSpPr>
              <p:nvPr/>
            </p:nvSpPr>
            <p:spPr bwMode="auto">
              <a:xfrm>
                <a:off x="1030928" y="4500059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70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70" y="0"/>
                    </a:lnTo>
                    <a:lnTo>
                      <a:pt x="151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7" name="Line 36"/>
              <p:cNvSpPr>
                <a:spLocks noChangeShapeType="1"/>
              </p:cNvSpPr>
              <p:nvPr/>
            </p:nvSpPr>
            <p:spPr bwMode="auto">
              <a:xfrm>
                <a:off x="871672" y="4183118"/>
                <a:ext cx="55700" cy="7923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8" name="Line 37"/>
              <p:cNvSpPr>
                <a:spLocks noChangeShapeType="1"/>
              </p:cNvSpPr>
              <p:nvPr/>
            </p:nvSpPr>
            <p:spPr bwMode="auto">
              <a:xfrm flipH="1">
                <a:off x="705356" y="4333743"/>
                <a:ext cx="23535" cy="4785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9" name="Line 38"/>
              <p:cNvSpPr>
                <a:spLocks noChangeShapeType="1"/>
              </p:cNvSpPr>
              <p:nvPr/>
            </p:nvSpPr>
            <p:spPr bwMode="auto">
              <a:xfrm flipH="1">
                <a:off x="880302" y="4333743"/>
                <a:ext cx="31380" cy="4785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0" name="Line 39"/>
              <p:cNvSpPr>
                <a:spLocks noChangeShapeType="1"/>
              </p:cNvSpPr>
              <p:nvPr/>
            </p:nvSpPr>
            <p:spPr bwMode="auto">
              <a:xfrm>
                <a:off x="967382" y="4333743"/>
                <a:ext cx="31380" cy="4785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1" name="Line 40"/>
              <p:cNvSpPr>
                <a:spLocks noChangeShapeType="1"/>
              </p:cNvSpPr>
              <p:nvPr/>
            </p:nvSpPr>
            <p:spPr bwMode="auto">
              <a:xfrm>
                <a:off x="689666" y="4452204"/>
                <a:ext cx="79235" cy="7923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2" name="Line 41"/>
              <p:cNvSpPr>
                <a:spLocks noChangeShapeType="1"/>
              </p:cNvSpPr>
              <p:nvPr/>
            </p:nvSpPr>
            <p:spPr bwMode="auto">
              <a:xfrm>
                <a:off x="863827" y="4452204"/>
                <a:ext cx="55700" cy="7923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3" name="Line 42"/>
              <p:cNvSpPr>
                <a:spLocks noChangeShapeType="1"/>
              </p:cNvSpPr>
              <p:nvPr/>
            </p:nvSpPr>
            <p:spPr bwMode="auto">
              <a:xfrm>
                <a:off x="1046618" y="4460834"/>
                <a:ext cx="23535" cy="62761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4" name="Line 43"/>
              <p:cNvSpPr>
                <a:spLocks noChangeShapeType="1"/>
              </p:cNvSpPr>
              <p:nvPr/>
            </p:nvSpPr>
            <p:spPr bwMode="auto">
              <a:xfrm flipH="1">
                <a:off x="1237253" y="4436514"/>
                <a:ext cx="39225" cy="11924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5" name="Line 44"/>
              <p:cNvSpPr>
                <a:spLocks noChangeShapeType="1"/>
              </p:cNvSpPr>
              <p:nvPr/>
            </p:nvSpPr>
            <p:spPr bwMode="auto">
              <a:xfrm flipH="1">
                <a:off x="1363559" y="4167428"/>
                <a:ext cx="95710" cy="11924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6" name="Freeform 45"/>
              <p:cNvSpPr>
                <a:spLocks/>
              </p:cNvSpPr>
              <p:nvPr/>
            </p:nvSpPr>
            <p:spPr bwMode="auto">
              <a:xfrm>
                <a:off x="1395724" y="4111728"/>
                <a:ext cx="119245" cy="103555"/>
              </a:xfrm>
              <a:custGeom>
                <a:avLst/>
                <a:gdLst>
                  <a:gd name="T0" fmla="*/ 0 w 152"/>
                  <a:gd name="T1" fmla="*/ 0 h 132"/>
                  <a:gd name="T2" fmla="*/ 152 w 152"/>
                  <a:gd name="T3" fmla="*/ 0 h 132"/>
                  <a:gd name="T4" fmla="*/ 81 w 152"/>
                  <a:gd name="T5" fmla="*/ 132 h 132"/>
                  <a:gd name="T6" fmla="*/ 0 w 152"/>
                  <a:gd name="T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2">
                    <a:moveTo>
                      <a:pt x="0" y="0"/>
                    </a:moveTo>
                    <a:lnTo>
                      <a:pt x="152" y="0"/>
                    </a:lnTo>
                    <a:lnTo>
                      <a:pt x="81" y="1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7" name="Freeform 46"/>
              <p:cNvSpPr>
                <a:spLocks/>
              </p:cNvSpPr>
              <p:nvPr/>
            </p:nvSpPr>
            <p:spPr bwMode="auto">
              <a:xfrm>
                <a:off x="1395724" y="4111728"/>
                <a:ext cx="119245" cy="103555"/>
              </a:xfrm>
              <a:custGeom>
                <a:avLst/>
                <a:gdLst>
                  <a:gd name="T0" fmla="*/ 0 w 152"/>
                  <a:gd name="T1" fmla="*/ 0 h 132"/>
                  <a:gd name="T2" fmla="*/ 152 w 152"/>
                  <a:gd name="T3" fmla="*/ 0 h 132"/>
                  <a:gd name="T4" fmla="*/ 81 w 152"/>
                  <a:gd name="T5" fmla="*/ 132 h 132"/>
                  <a:gd name="T6" fmla="*/ 0 w 152"/>
                  <a:gd name="T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2">
                    <a:moveTo>
                      <a:pt x="0" y="0"/>
                    </a:moveTo>
                    <a:lnTo>
                      <a:pt x="152" y="0"/>
                    </a:lnTo>
                    <a:lnTo>
                      <a:pt x="81" y="13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8" name="Freeform 47"/>
              <p:cNvSpPr>
                <a:spLocks/>
              </p:cNvSpPr>
              <p:nvPr/>
            </p:nvSpPr>
            <p:spPr bwMode="auto">
              <a:xfrm>
                <a:off x="1482805" y="4238818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8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81" y="0"/>
                    </a:lnTo>
                    <a:lnTo>
                      <a:pt x="152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9" name="Freeform 48"/>
              <p:cNvSpPr>
                <a:spLocks/>
              </p:cNvSpPr>
              <p:nvPr/>
            </p:nvSpPr>
            <p:spPr bwMode="auto">
              <a:xfrm>
                <a:off x="1482805" y="4238818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8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81" y="0"/>
                    </a:lnTo>
                    <a:lnTo>
                      <a:pt x="152" y="12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0" name="Freeform 49"/>
              <p:cNvSpPr>
                <a:spLocks/>
              </p:cNvSpPr>
              <p:nvPr/>
            </p:nvSpPr>
            <p:spPr bwMode="auto">
              <a:xfrm>
                <a:off x="1308644" y="4238818"/>
                <a:ext cx="118461" cy="94926"/>
              </a:xfrm>
              <a:custGeom>
                <a:avLst/>
                <a:gdLst>
                  <a:gd name="T0" fmla="*/ 151 w 151"/>
                  <a:gd name="T1" fmla="*/ 121 h 121"/>
                  <a:gd name="T2" fmla="*/ 0 w 151"/>
                  <a:gd name="T3" fmla="*/ 121 h 121"/>
                  <a:gd name="T4" fmla="*/ 70 w 151"/>
                  <a:gd name="T5" fmla="*/ 0 h 121"/>
                  <a:gd name="T6" fmla="*/ 151 w 151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21">
                    <a:moveTo>
                      <a:pt x="151" y="121"/>
                    </a:moveTo>
                    <a:lnTo>
                      <a:pt x="0" y="121"/>
                    </a:lnTo>
                    <a:lnTo>
                      <a:pt x="70" y="0"/>
                    </a:lnTo>
                    <a:lnTo>
                      <a:pt x="151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1" name="Freeform 50"/>
              <p:cNvSpPr>
                <a:spLocks/>
              </p:cNvSpPr>
              <p:nvPr/>
            </p:nvSpPr>
            <p:spPr bwMode="auto">
              <a:xfrm>
                <a:off x="1308644" y="4238818"/>
                <a:ext cx="118461" cy="94926"/>
              </a:xfrm>
              <a:custGeom>
                <a:avLst/>
                <a:gdLst>
                  <a:gd name="T0" fmla="*/ 151 w 151"/>
                  <a:gd name="T1" fmla="*/ 121 h 121"/>
                  <a:gd name="T2" fmla="*/ 0 w 151"/>
                  <a:gd name="T3" fmla="*/ 121 h 121"/>
                  <a:gd name="T4" fmla="*/ 70 w 151"/>
                  <a:gd name="T5" fmla="*/ 0 h 121"/>
                  <a:gd name="T6" fmla="*/ 151 w 151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21">
                    <a:moveTo>
                      <a:pt x="151" y="121"/>
                    </a:moveTo>
                    <a:lnTo>
                      <a:pt x="0" y="121"/>
                    </a:lnTo>
                    <a:lnTo>
                      <a:pt x="70" y="0"/>
                    </a:lnTo>
                    <a:lnTo>
                      <a:pt x="151" y="12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2" name="Freeform 51"/>
              <p:cNvSpPr>
                <a:spLocks/>
              </p:cNvSpPr>
              <p:nvPr/>
            </p:nvSpPr>
            <p:spPr bwMode="auto">
              <a:xfrm>
                <a:off x="1395724" y="4389444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8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3" name="Freeform 52"/>
              <p:cNvSpPr>
                <a:spLocks/>
              </p:cNvSpPr>
              <p:nvPr/>
            </p:nvSpPr>
            <p:spPr bwMode="auto">
              <a:xfrm>
                <a:off x="1395724" y="4389444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8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4" name="Freeform 53"/>
              <p:cNvSpPr>
                <a:spLocks/>
              </p:cNvSpPr>
              <p:nvPr/>
            </p:nvSpPr>
            <p:spPr bwMode="auto">
              <a:xfrm>
                <a:off x="1212934" y="4389444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8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5" name="Freeform 54"/>
              <p:cNvSpPr>
                <a:spLocks/>
              </p:cNvSpPr>
              <p:nvPr/>
            </p:nvSpPr>
            <p:spPr bwMode="auto">
              <a:xfrm>
                <a:off x="1212934" y="4389444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8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6" name="Freeform 55"/>
              <p:cNvSpPr>
                <a:spLocks/>
              </p:cNvSpPr>
              <p:nvPr/>
            </p:nvSpPr>
            <p:spPr bwMode="auto">
              <a:xfrm>
                <a:off x="1577730" y="4389444"/>
                <a:ext cx="111400" cy="94926"/>
              </a:xfrm>
              <a:custGeom>
                <a:avLst/>
                <a:gdLst>
                  <a:gd name="T0" fmla="*/ 0 w 142"/>
                  <a:gd name="T1" fmla="*/ 0 h 121"/>
                  <a:gd name="T2" fmla="*/ 142 w 142"/>
                  <a:gd name="T3" fmla="*/ 0 h 121"/>
                  <a:gd name="T4" fmla="*/ 71 w 142"/>
                  <a:gd name="T5" fmla="*/ 121 h 121"/>
                  <a:gd name="T6" fmla="*/ 0 w 14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21">
                    <a:moveTo>
                      <a:pt x="0" y="0"/>
                    </a:moveTo>
                    <a:lnTo>
                      <a:pt x="142" y="0"/>
                    </a:lnTo>
                    <a:lnTo>
                      <a:pt x="7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7" name="Freeform 56"/>
              <p:cNvSpPr>
                <a:spLocks/>
              </p:cNvSpPr>
              <p:nvPr/>
            </p:nvSpPr>
            <p:spPr bwMode="auto">
              <a:xfrm>
                <a:off x="1577730" y="4389444"/>
                <a:ext cx="111400" cy="94926"/>
              </a:xfrm>
              <a:custGeom>
                <a:avLst/>
                <a:gdLst>
                  <a:gd name="T0" fmla="*/ 0 w 142"/>
                  <a:gd name="T1" fmla="*/ 0 h 121"/>
                  <a:gd name="T2" fmla="*/ 142 w 142"/>
                  <a:gd name="T3" fmla="*/ 0 h 121"/>
                  <a:gd name="T4" fmla="*/ 71 w 142"/>
                  <a:gd name="T5" fmla="*/ 121 h 121"/>
                  <a:gd name="T6" fmla="*/ 0 w 14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21">
                    <a:moveTo>
                      <a:pt x="0" y="0"/>
                    </a:moveTo>
                    <a:lnTo>
                      <a:pt x="142" y="0"/>
                    </a:lnTo>
                    <a:lnTo>
                      <a:pt x="7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8" name="Freeform 57"/>
              <p:cNvSpPr>
                <a:spLocks/>
              </p:cNvSpPr>
              <p:nvPr/>
            </p:nvSpPr>
            <p:spPr bwMode="auto">
              <a:xfrm>
                <a:off x="1332179" y="4507904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9" name="Freeform 58"/>
              <p:cNvSpPr>
                <a:spLocks/>
              </p:cNvSpPr>
              <p:nvPr/>
            </p:nvSpPr>
            <p:spPr bwMode="auto">
              <a:xfrm>
                <a:off x="1332179" y="4507904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0" name="Freeform 59"/>
              <p:cNvSpPr>
                <a:spLocks/>
              </p:cNvSpPr>
              <p:nvPr/>
            </p:nvSpPr>
            <p:spPr bwMode="auto">
              <a:xfrm>
                <a:off x="1181553" y="4507904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71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1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1" name="Freeform 60"/>
              <p:cNvSpPr>
                <a:spLocks/>
              </p:cNvSpPr>
              <p:nvPr/>
            </p:nvSpPr>
            <p:spPr bwMode="auto">
              <a:xfrm>
                <a:off x="1181553" y="4507904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71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1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2" name="Freeform 61"/>
              <p:cNvSpPr>
                <a:spLocks/>
              </p:cNvSpPr>
              <p:nvPr/>
            </p:nvSpPr>
            <p:spPr bwMode="auto">
              <a:xfrm>
                <a:off x="1482805" y="4507904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3" name="Freeform 62"/>
              <p:cNvSpPr>
                <a:spLocks/>
              </p:cNvSpPr>
              <p:nvPr/>
            </p:nvSpPr>
            <p:spPr bwMode="auto">
              <a:xfrm>
                <a:off x="1482805" y="4507904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4" name="Freeform 63"/>
              <p:cNvSpPr>
                <a:spLocks/>
              </p:cNvSpPr>
              <p:nvPr/>
            </p:nvSpPr>
            <p:spPr bwMode="auto">
              <a:xfrm>
                <a:off x="1633430" y="4507904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5" name="Freeform 64"/>
              <p:cNvSpPr>
                <a:spLocks/>
              </p:cNvSpPr>
              <p:nvPr/>
            </p:nvSpPr>
            <p:spPr bwMode="auto">
              <a:xfrm>
                <a:off x="1633430" y="4507904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6" name="Line 65"/>
              <p:cNvSpPr>
                <a:spLocks noChangeShapeType="1"/>
              </p:cNvSpPr>
              <p:nvPr/>
            </p:nvSpPr>
            <p:spPr bwMode="auto">
              <a:xfrm>
                <a:off x="1474960" y="4190963"/>
                <a:ext cx="55700" cy="7139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7" name="Line 66"/>
              <p:cNvSpPr>
                <a:spLocks noChangeShapeType="1"/>
              </p:cNvSpPr>
              <p:nvPr/>
            </p:nvSpPr>
            <p:spPr bwMode="auto">
              <a:xfrm flipH="1">
                <a:off x="1308644" y="4333743"/>
                <a:ext cx="23535" cy="5570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8" name="Line 67"/>
              <p:cNvSpPr>
                <a:spLocks noChangeShapeType="1"/>
              </p:cNvSpPr>
              <p:nvPr/>
            </p:nvSpPr>
            <p:spPr bwMode="auto">
              <a:xfrm flipH="1">
                <a:off x="1482805" y="4333743"/>
                <a:ext cx="32165" cy="5570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" name="Line 68"/>
              <p:cNvSpPr>
                <a:spLocks noChangeShapeType="1"/>
              </p:cNvSpPr>
              <p:nvPr/>
            </p:nvSpPr>
            <p:spPr bwMode="auto">
              <a:xfrm>
                <a:off x="1292169" y="4452204"/>
                <a:ext cx="79235" cy="8786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0" name="Line 69"/>
              <p:cNvSpPr>
                <a:spLocks noChangeShapeType="1"/>
              </p:cNvSpPr>
              <p:nvPr/>
            </p:nvSpPr>
            <p:spPr bwMode="auto">
              <a:xfrm>
                <a:off x="1474960" y="4460834"/>
                <a:ext cx="47855" cy="70606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1" name="Line 70"/>
              <p:cNvSpPr>
                <a:spLocks noChangeShapeType="1"/>
              </p:cNvSpPr>
              <p:nvPr/>
            </p:nvSpPr>
            <p:spPr bwMode="auto">
              <a:xfrm>
                <a:off x="1649121" y="4460834"/>
                <a:ext cx="32165" cy="70606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2" name="Line 71"/>
              <p:cNvSpPr>
                <a:spLocks noChangeShapeType="1"/>
              </p:cNvSpPr>
              <p:nvPr/>
            </p:nvSpPr>
            <p:spPr bwMode="auto">
              <a:xfrm flipH="1">
                <a:off x="1847601" y="4436514"/>
                <a:ext cx="40010" cy="11924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3" name="Line 72"/>
              <p:cNvSpPr>
                <a:spLocks noChangeShapeType="1"/>
              </p:cNvSpPr>
              <p:nvPr/>
            </p:nvSpPr>
            <p:spPr bwMode="auto">
              <a:xfrm flipH="1">
                <a:off x="1974692" y="4167428"/>
                <a:ext cx="87080" cy="11924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4" name="Freeform 73"/>
              <p:cNvSpPr>
                <a:spLocks/>
              </p:cNvSpPr>
              <p:nvPr/>
            </p:nvSpPr>
            <p:spPr bwMode="auto">
              <a:xfrm>
                <a:off x="2006072" y="4111728"/>
                <a:ext cx="119245" cy="103555"/>
              </a:xfrm>
              <a:custGeom>
                <a:avLst/>
                <a:gdLst>
                  <a:gd name="T0" fmla="*/ 0 w 152"/>
                  <a:gd name="T1" fmla="*/ 0 h 132"/>
                  <a:gd name="T2" fmla="*/ 152 w 152"/>
                  <a:gd name="T3" fmla="*/ 0 h 132"/>
                  <a:gd name="T4" fmla="*/ 71 w 152"/>
                  <a:gd name="T5" fmla="*/ 132 h 132"/>
                  <a:gd name="T6" fmla="*/ 0 w 152"/>
                  <a:gd name="T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2">
                    <a:moveTo>
                      <a:pt x="0" y="0"/>
                    </a:moveTo>
                    <a:lnTo>
                      <a:pt x="152" y="0"/>
                    </a:lnTo>
                    <a:lnTo>
                      <a:pt x="71" y="1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5" name="Freeform 74"/>
              <p:cNvSpPr>
                <a:spLocks/>
              </p:cNvSpPr>
              <p:nvPr/>
            </p:nvSpPr>
            <p:spPr bwMode="auto">
              <a:xfrm>
                <a:off x="2006072" y="4111728"/>
                <a:ext cx="119245" cy="103555"/>
              </a:xfrm>
              <a:custGeom>
                <a:avLst/>
                <a:gdLst>
                  <a:gd name="T0" fmla="*/ 0 w 152"/>
                  <a:gd name="T1" fmla="*/ 0 h 132"/>
                  <a:gd name="T2" fmla="*/ 152 w 152"/>
                  <a:gd name="T3" fmla="*/ 0 h 132"/>
                  <a:gd name="T4" fmla="*/ 71 w 152"/>
                  <a:gd name="T5" fmla="*/ 132 h 132"/>
                  <a:gd name="T6" fmla="*/ 0 w 152"/>
                  <a:gd name="T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2">
                    <a:moveTo>
                      <a:pt x="0" y="0"/>
                    </a:moveTo>
                    <a:lnTo>
                      <a:pt x="152" y="0"/>
                    </a:lnTo>
                    <a:lnTo>
                      <a:pt x="71" y="13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6" name="Freeform 75"/>
              <p:cNvSpPr>
                <a:spLocks/>
              </p:cNvSpPr>
              <p:nvPr/>
            </p:nvSpPr>
            <p:spPr bwMode="auto">
              <a:xfrm>
                <a:off x="2093937" y="4238818"/>
                <a:ext cx="118461" cy="94926"/>
              </a:xfrm>
              <a:custGeom>
                <a:avLst/>
                <a:gdLst>
                  <a:gd name="T0" fmla="*/ 151 w 151"/>
                  <a:gd name="T1" fmla="*/ 121 h 121"/>
                  <a:gd name="T2" fmla="*/ 0 w 151"/>
                  <a:gd name="T3" fmla="*/ 121 h 121"/>
                  <a:gd name="T4" fmla="*/ 71 w 151"/>
                  <a:gd name="T5" fmla="*/ 0 h 121"/>
                  <a:gd name="T6" fmla="*/ 151 w 151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21">
                    <a:moveTo>
                      <a:pt x="151" y="121"/>
                    </a:moveTo>
                    <a:lnTo>
                      <a:pt x="0" y="121"/>
                    </a:lnTo>
                    <a:lnTo>
                      <a:pt x="71" y="0"/>
                    </a:lnTo>
                    <a:lnTo>
                      <a:pt x="151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7" name="Freeform 76"/>
              <p:cNvSpPr>
                <a:spLocks/>
              </p:cNvSpPr>
              <p:nvPr/>
            </p:nvSpPr>
            <p:spPr bwMode="auto">
              <a:xfrm>
                <a:off x="2093937" y="4238818"/>
                <a:ext cx="118461" cy="94926"/>
              </a:xfrm>
              <a:custGeom>
                <a:avLst/>
                <a:gdLst>
                  <a:gd name="T0" fmla="*/ 151 w 151"/>
                  <a:gd name="T1" fmla="*/ 121 h 121"/>
                  <a:gd name="T2" fmla="*/ 0 w 151"/>
                  <a:gd name="T3" fmla="*/ 121 h 121"/>
                  <a:gd name="T4" fmla="*/ 71 w 151"/>
                  <a:gd name="T5" fmla="*/ 0 h 121"/>
                  <a:gd name="T6" fmla="*/ 151 w 151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21">
                    <a:moveTo>
                      <a:pt x="151" y="121"/>
                    </a:moveTo>
                    <a:lnTo>
                      <a:pt x="0" y="121"/>
                    </a:lnTo>
                    <a:lnTo>
                      <a:pt x="71" y="0"/>
                    </a:lnTo>
                    <a:lnTo>
                      <a:pt x="151" y="12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8" name="Freeform 77"/>
              <p:cNvSpPr>
                <a:spLocks/>
              </p:cNvSpPr>
              <p:nvPr/>
            </p:nvSpPr>
            <p:spPr bwMode="auto">
              <a:xfrm>
                <a:off x="1918992" y="4238818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7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71" y="0"/>
                    </a:lnTo>
                    <a:lnTo>
                      <a:pt x="152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9" name="Freeform 78"/>
              <p:cNvSpPr>
                <a:spLocks/>
              </p:cNvSpPr>
              <p:nvPr/>
            </p:nvSpPr>
            <p:spPr bwMode="auto">
              <a:xfrm>
                <a:off x="1918992" y="4238818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7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71" y="0"/>
                    </a:lnTo>
                    <a:lnTo>
                      <a:pt x="152" y="12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0" name="Freeform 79"/>
              <p:cNvSpPr>
                <a:spLocks/>
              </p:cNvSpPr>
              <p:nvPr/>
            </p:nvSpPr>
            <p:spPr bwMode="auto">
              <a:xfrm>
                <a:off x="2006072" y="4389444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7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7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1" name="Freeform 80"/>
              <p:cNvSpPr>
                <a:spLocks/>
              </p:cNvSpPr>
              <p:nvPr/>
            </p:nvSpPr>
            <p:spPr bwMode="auto">
              <a:xfrm>
                <a:off x="2006072" y="4389444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7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7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2" name="Freeform 81"/>
              <p:cNvSpPr>
                <a:spLocks/>
              </p:cNvSpPr>
              <p:nvPr/>
            </p:nvSpPr>
            <p:spPr bwMode="auto">
              <a:xfrm>
                <a:off x="1824066" y="4389444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8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3" name="Freeform 82"/>
              <p:cNvSpPr>
                <a:spLocks/>
              </p:cNvSpPr>
              <p:nvPr/>
            </p:nvSpPr>
            <p:spPr bwMode="auto">
              <a:xfrm>
                <a:off x="1824066" y="4389444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8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4" name="Freeform 83"/>
              <p:cNvSpPr>
                <a:spLocks/>
              </p:cNvSpPr>
              <p:nvPr/>
            </p:nvSpPr>
            <p:spPr bwMode="auto">
              <a:xfrm>
                <a:off x="2181018" y="4389444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8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5" name="Freeform 84"/>
              <p:cNvSpPr>
                <a:spLocks/>
              </p:cNvSpPr>
              <p:nvPr/>
            </p:nvSpPr>
            <p:spPr bwMode="auto">
              <a:xfrm>
                <a:off x="2181018" y="4389444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8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6" name="Freeform 85"/>
              <p:cNvSpPr>
                <a:spLocks/>
              </p:cNvSpPr>
              <p:nvPr/>
            </p:nvSpPr>
            <p:spPr bwMode="auto">
              <a:xfrm>
                <a:off x="1943311" y="4507904"/>
                <a:ext cx="110616" cy="102771"/>
              </a:xfrm>
              <a:custGeom>
                <a:avLst/>
                <a:gdLst>
                  <a:gd name="T0" fmla="*/ 141 w 141"/>
                  <a:gd name="T1" fmla="*/ 131 h 131"/>
                  <a:gd name="T2" fmla="*/ 0 w 141"/>
                  <a:gd name="T3" fmla="*/ 131 h 131"/>
                  <a:gd name="T4" fmla="*/ 70 w 141"/>
                  <a:gd name="T5" fmla="*/ 0 h 131"/>
                  <a:gd name="T6" fmla="*/ 141 w 14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31">
                    <a:moveTo>
                      <a:pt x="141" y="131"/>
                    </a:moveTo>
                    <a:lnTo>
                      <a:pt x="0" y="131"/>
                    </a:lnTo>
                    <a:lnTo>
                      <a:pt x="70" y="0"/>
                    </a:lnTo>
                    <a:lnTo>
                      <a:pt x="141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7" name="Freeform 86"/>
              <p:cNvSpPr>
                <a:spLocks/>
              </p:cNvSpPr>
              <p:nvPr/>
            </p:nvSpPr>
            <p:spPr bwMode="auto">
              <a:xfrm>
                <a:off x="1943311" y="4507904"/>
                <a:ext cx="110616" cy="102771"/>
              </a:xfrm>
              <a:custGeom>
                <a:avLst/>
                <a:gdLst>
                  <a:gd name="T0" fmla="*/ 141 w 141"/>
                  <a:gd name="T1" fmla="*/ 131 h 131"/>
                  <a:gd name="T2" fmla="*/ 0 w 141"/>
                  <a:gd name="T3" fmla="*/ 131 h 131"/>
                  <a:gd name="T4" fmla="*/ 70 w 141"/>
                  <a:gd name="T5" fmla="*/ 0 h 131"/>
                  <a:gd name="T6" fmla="*/ 141 w 14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31">
                    <a:moveTo>
                      <a:pt x="141" y="131"/>
                    </a:moveTo>
                    <a:lnTo>
                      <a:pt x="0" y="131"/>
                    </a:lnTo>
                    <a:lnTo>
                      <a:pt x="70" y="0"/>
                    </a:lnTo>
                    <a:lnTo>
                      <a:pt x="141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8" name="Freeform 87"/>
              <p:cNvSpPr>
                <a:spLocks/>
              </p:cNvSpPr>
              <p:nvPr/>
            </p:nvSpPr>
            <p:spPr bwMode="auto">
              <a:xfrm>
                <a:off x="1791901" y="4507904"/>
                <a:ext cx="111400" cy="102771"/>
              </a:xfrm>
              <a:custGeom>
                <a:avLst/>
                <a:gdLst>
                  <a:gd name="T0" fmla="*/ 142 w 142"/>
                  <a:gd name="T1" fmla="*/ 131 h 131"/>
                  <a:gd name="T2" fmla="*/ 0 w 142"/>
                  <a:gd name="T3" fmla="*/ 131 h 131"/>
                  <a:gd name="T4" fmla="*/ 71 w 142"/>
                  <a:gd name="T5" fmla="*/ 0 h 131"/>
                  <a:gd name="T6" fmla="*/ 142 w 14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31">
                    <a:moveTo>
                      <a:pt x="14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4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9" name="Freeform 88"/>
              <p:cNvSpPr>
                <a:spLocks/>
              </p:cNvSpPr>
              <p:nvPr/>
            </p:nvSpPr>
            <p:spPr bwMode="auto">
              <a:xfrm>
                <a:off x="1791901" y="4507904"/>
                <a:ext cx="111400" cy="102771"/>
              </a:xfrm>
              <a:custGeom>
                <a:avLst/>
                <a:gdLst>
                  <a:gd name="T0" fmla="*/ 142 w 142"/>
                  <a:gd name="T1" fmla="*/ 131 h 131"/>
                  <a:gd name="T2" fmla="*/ 0 w 142"/>
                  <a:gd name="T3" fmla="*/ 131 h 131"/>
                  <a:gd name="T4" fmla="*/ 71 w 142"/>
                  <a:gd name="T5" fmla="*/ 0 h 131"/>
                  <a:gd name="T6" fmla="*/ 142 w 14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31">
                    <a:moveTo>
                      <a:pt x="14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4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0" name="Freeform 89"/>
              <p:cNvSpPr>
                <a:spLocks/>
              </p:cNvSpPr>
              <p:nvPr/>
            </p:nvSpPr>
            <p:spPr bwMode="auto">
              <a:xfrm>
                <a:off x="2093937" y="4507904"/>
                <a:ext cx="110616" cy="102771"/>
              </a:xfrm>
              <a:custGeom>
                <a:avLst/>
                <a:gdLst>
                  <a:gd name="T0" fmla="*/ 141 w 141"/>
                  <a:gd name="T1" fmla="*/ 131 h 131"/>
                  <a:gd name="T2" fmla="*/ 0 w 141"/>
                  <a:gd name="T3" fmla="*/ 131 h 131"/>
                  <a:gd name="T4" fmla="*/ 71 w 141"/>
                  <a:gd name="T5" fmla="*/ 0 h 131"/>
                  <a:gd name="T6" fmla="*/ 141 w 14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31">
                    <a:moveTo>
                      <a:pt x="141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41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1" name="Freeform 90"/>
              <p:cNvSpPr>
                <a:spLocks/>
              </p:cNvSpPr>
              <p:nvPr/>
            </p:nvSpPr>
            <p:spPr bwMode="auto">
              <a:xfrm>
                <a:off x="2093937" y="4507904"/>
                <a:ext cx="110616" cy="102771"/>
              </a:xfrm>
              <a:custGeom>
                <a:avLst/>
                <a:gdLst>
                  <a:gd name="T0" fmla="*/ 141 w 141"/>
                  <a:gd name="T1" fmla="*/ 131 h 131"/>
                  <a:gd name="T2" fmla="*/ 0 w 141"/>
                  <a:gd name="T3" fmla="*/ 131 h 131"/>
                  <a:gd name="T4" fmla="*/ 71 w 141"/>
                  <a:gd name="T5" fmla="*/ 0 h 131"/>
                  <a:gd name="T6" fmla="*/ 141 w 14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31">
                    <a:moveTo>
                      <a:pt x="141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41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2" name="Freeform 91"/>
              <p:cNvSpPr>
                <a:spLocks/>
              </p:cNvSpPr>
              <p:nvPr/>
            </p:nvSpPr>
            <p:spPr bwMode="auto">
              <a:xfrm>
                <a:off x="2244563" y="4507904"/>
                <a:ext cx="110616" cy="102771"/>
              </a:xfrm>
              <a:custGeom>
                <a:avLst/>
                <a:gdLst>
                  <a:gd name="T0" fmla="*/ 141 w 141"/>
                  <a:gd name="T1" fmla="*/ 131 h 131"/>
                  <a:gd name="T2" fmla="*/ 0 w 141"/>
                  <a:gd name="T3" fmla="*/ 131 h 131"/>
                  <a:gd name="T4" fmla="*/ 71 w 141"/>
                  <a:gd name="T5" fmla="*/ 0 h 131"/>
                  <a:gd name="T6" fmla="*/ 141 w 14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31">
                    <a:moveTo>
                      <a:pt x="141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41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3" name="Freeform 92"/>
              <p:cNvSpPr>
                <a:spLocks/>
              </p:cNvSpPr>
              <p:nvPr/>
            </p:nvSpPr>
            <p:spPr bwMode="auto">
              <a:xfrm>
                <a:off x="2244563" y="4507904"/>
                <a:ext cx="110616" cy="102771"/>
              </a:xfrm>
              <a:custGeom>
                <a:avLst/>
                <a:gdLst>
                  <a:gd name="T0" fmla="*/ 141 w 141"/>
                  <a:gd name="T1" fmla="*/ 131 h 131"/>
                  <a:gd name="T2" fmla="*/ 0 w 141"/>
                  <a:gd name="T3" fmla="*/ 131 h 131"/>
                  <a:gd name="T4" fmla="*/ 71 w 141"/>
                  <a:gd name="T5" fmla="*/ 0 h 131"/>
                  <a:gd name="T6" fmla="*/ 141 w 14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31">
                    <a:moveTo>
                      <a:pt x="141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41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4" name="Line 93"/>
              <p:cNvSpPr>
                <a:spLocks noChangeShapeType="1"/>
              </p:cNvSpPr>
              <p:nvPr/>
            </p:nvSpPr>
            <p:spPr bwMode="auto">
              <a:xfrm>
                <a:off x="2078247" y="4190963"/>
                <a:ext cx="54916" cy="7139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5" name="Line 94"/>
              <p:cNvSpPr>
                <a:spLocks noChangeShapeType="1"/>
              </p:cNvSpPr>
              <p:nvPr/>
            </p:nvSpPr>
            <p:spPr bwMode="auto">
              <a:xfrm flipH="1">
                <a:off x="1911147" y="4333743"/>
                <a:ext cx="32165" cy="5570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6" name="Line 95"/>
              <p:cNvSpPr>
                <a:spLocks noChangeShapeType="1"/>
              </p:cNvSpPr>
              <p:nvPr/>
            </p:nvSpPr>
            <p:spPr bwMode="auto">
              <a:xfrm flipH="1">
                <a:off x="2093937" y="4333743"/>
                <a:ext cx="31380" cy="5570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" name="Line 96"/>
              <p:cNvSpPr>
                <a:spLocks noChangeShapeType="1"/>
              </p:cNvSpPr>
              <p:nvPr/>
            </p:nvSpPr>
            <p:spPr bwMode="auto">
              <a:xfrm>
                <a:off x="2181018" y="4333743"/>
                <a:ext cx="31380" cy="5570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" name="Line 97"/>
              <p:cNvSpPr>
                <a:spLocks noChangeShapeType="1"/>
              </p:cNvSpPr>
              <p:nvPr/>
            </p:nvSpPr>
            <p:spPr bwMode="auto">
              <a:xfrm>
                <a:off x="1903301" y="4452204"/>
                <a:ext cx="79235" cy="8786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" name="Line 98"/>
              <p:cNvSpPr>
                <a:spLocks noChangeShapeType="1"/>
              </p:cNvSpPr>
              <p:nvPr/>
            </p:nvSpPr>
            <p:spPr bwMode="auto">
              <a:xfrm>
                <a:off x="2078247" y="4460834"/>
                <a:ext cx="54916" cy="70606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" name="Line 99"/>
              <p:cNvSpPr>
                <a:spLocks noChangeShapeType="1"/>
              </p:cNvSpPr>
              <p:nvPr/>
            </p:nvSpPr>
            <p:spPr bwMode="auto">
              <a:xfrm>
                <a:off x="2252408" y="4460834"/>
                <a:ext cx="31380" cy="70606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" name="Line 100"/>
              <p:cNvSpPr>
                <a:spLocks noChangeShapeType="1"/>
              </p:cNvSpPr>
              <p:nvPr/>
            </p:nvSpPr>
            <p:spPr bwMode="auto">
              <a:xfrm flipH="1">
                <a:off x="2466579" y="4436514"/>
                <a:ext cx="31380" cy="11924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" name="Line 101"/>
              <p:cNvSpPr>
                <a:spLocks noChangeShapeType="1"/>
              </p:cNvSpPr>
              <p:nvPr/>
            </p:nvSpPr>
            <p:spPr bwMode="auto">
              <a:xfrm flipH="1">
                <a:off x="2593669" y="4167428"/>
                <a:ext cx="87080" cy="11924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" name="Freeform 102"/>
              <p:cNvSpPr>
                <a:spLocks/>
              </p:cNvSpPr>
              <p:nvPr/>
            </p:nvSpPr>
            <p:spPr bwMode="auto">
              <a:xfrm>
                <a:off x="2617204" y="4111728"/>
                <a:ext cx="119245" cy="103555"/>
              </a:xfrm>
              <a:custGeom>
                <a:avLst/>
                <a:gdLst>
                  <a:gd name="T0" fmla="*/ 0 w 152"/>
                  <a:gd name="T1" fmla="*/ 0 h 132"/>
                  <a:gd name="T2" fmla="*/ 152 w 152"/>
                  <a:gd name="T3" fmla="*/ 0 h 132"/>
                  <a:gd name="T4" fmla="*/ 81 w 152"/>
                  <a:gd name="T5" fmla="*/ 132 h 132"/>
                  <a:gd name="T6" fmla="*/ 0 w 152"/>
                  <a:gd name="T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2">
                    <a:moveTo>
                      <a:pt x="0" y="0"/>
                    </a:moveTo>
                    <a:lnTo>
                      <a:pt x="152" y="0"/>
                    </a:lnTo>
                    <a:lnTo>
                      <a:pt x="81" y="1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" name="Freeform 103"/>
              <p:cNvSpPr>
                <a:spLocks/>
              </p:cNvSpPr>
              <p:nvPr/>
            </p:nvSpPr>
            <p:spPr bwMode="auto">
              <a:xfrm>
                <a:off x="2617204" y="4111728"/>
                <a:ext cx="119245" cy="103555"/>
              </a:xfrm>
              <a:custGeom>
                <a:avLst/>
                <a:gdLst>
                  <a:gd name="T0" fmla="*/ 0 w 152"/>
                  <a:gd name="T1" fmla="*/ 0 h 132"/>
                  <a:gd name="T2" fmla="*/ 152 w 152"/>
                  <a:gd name="T3" fmla="*/ 0 h 132"/>
                  <a:gd name="T4" fmla="*/ 81 w 152"/>
                  <a:gd name="T5" fmla="*/ 132 h 132"/>
                  <a:gd name="T6" fmla="*/ 0 w 152"/>
                  <a:gd name="T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2">
                    <a:moveTo>
                      <a:pt x="0" y="0"/>
                    </a:moveTo>
                    <a:lnTo>
                      <a:pt x="152" y="0"/>
                    </a:lnTo>
                    <a:lnTo>
                      <a:pt x="81" y="13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" name="Freeform 104"/>
              <p:cNvSpPr>
                <a:spLocks/>
              </p:cNvSpPr>
              <p:nvPr/>
            </p:nvSpPr>
            <p:spPr bwMode="auto">
              <a:xfrm>
                <a:off x="2712915" y="4238818"/>
                <a:ext cx="110616" cy="94926"/>
              </a:xfrm>
              <a:custGeom>
                <a:avLst/>
                <a:gdLst>
                  <a:gd name="T0" fmla="*/ 141 w 141"/>
                  <a:gd name="T1" fmla="*/ 121 h 121"/>
                  <a:gd name="T2" fmla="*/ 0 w 141"/>
                  <a:gd name="T3" fmla="*/ 121 h 121"/>
                  <a:gd name="T4" fmla="*/ 70 w 141"/>
                  <a:gd name="T5" fmla="*/ 0 h 121"/>
                  <a:gd name="T6" fmla="*/ 141 w 141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21">
                    <a:moveTo>
                      <a:pt x="141" y="121"/>
                    </a:moveTo>
                    <a:lnTo>
                      <a:pt x="0" y="121"/>
                    </a:lnTo>
                    <a:lnTo>
                      <a:pt x="70" y="0"/>
                    </a:lnTo>
                    <a:lnTo>
                      <a:pt x="141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" name="Freeform 105"/>
              <p:cNvSpPr>
                <a:spLocks/>
              </p:cNvSpPr>
              <p:nvPr/>
            </p:nvSpPr>
            <p:spPr bwMode="auto">
              <a:xfrm>
                <a:off x="2712915" y="4238818"/>
                <a:ext cx="110616" cy="94926"/>
              </a:xfrm>
              <a:custGeom>
                <a:avLst/>
                <a:gdLst>
                  <a:gd name="T0" fmla="*/ 141 w 141"/>
                  <a:gd name="T1" fmla="*/ 121 h 121"/>
                  <a:gd name="T2" fmla="*/ 0 w 141"/>
                  <a:gd name="T3" fmla="*/ 121 h 121"/>
                  <a:gd name="T4" fmla="*/ 70 w 141"/>
                  <a:gd name="T5" fmla="*/ 0 h 121"/>
                  <a:gd name="T6" fmla="*/ 141 w 141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21">
                    <a:moveTo>
                      <a:pt x="141" y="121"/>
                    </a:moveTo>
                    <a:lnTo>
                      <a:pt x="0" y="121"/>
                    </a:lnTo>
                    <a:lnTo>
                      <a:pt x="70" y="0"/>
                    </a:lnTo>
                    <a:lnTo>
                      <a:pt x="141" y="12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" name="Freeform 106"/>
              <p:cNvSpPr>
                <a:spLocks/>
              </p:cNvSpPr>
              <p:nvPr/>
            </p:nvSpPr>
            <p:spPr bwMode="auto">
              <a:xfrm>
                <a:off x="2530124" y="4238818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8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81" y="0"/>
                    </a:lnTo>
                    <a:lnTo>
                      <a:pt x="152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" name="Freeform 107"/>
              <p:cNvSpPr>
                <a:spLocks/>
              </p:cNvSpPr>
              <p:nvPr/>
            </p:nvSpPr>
            <p:spPr bwMode="auto">
              <a:xfrm>
                <a:off x="2530124" y="4238818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8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81" y="0"/>
                    </a:lnTo>
                    <a:lnTo>
                      <a:pt x="152" y="12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" name="Freeform 108"/>
              <p:cNvSpPr>
                <a:spLocks/>
              </p:cNvSpPr>
              <p:nvPr/>
            </p:nvSpPr>
            <p:spPr bwMode="auto">
              <a:xfrm>
                <a:off x="2617204" y="4389444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8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" name="Freeform 109"/>
              <p:cNvSpPr>
                <a:spLocks/>
              </p:cNvSpPr>
              <p:nvPr/>
            </p:nvSpPr>
            <p:spPr bwMode="auto">
              <a:xfrm>
                <a:off x="2617204" y="4389444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8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" name="Freeform 110"/>
              <p:cNvSpPr>
                <a:spLocks/>
              </p:cNvSpPr>
              <p:nvPr/>
            </p:nvSpPr>
            <p:spPr bwMode="auto">
              <a:xfrm>
                <a:off x="2443044" y="4389444"/>
                <a:ext cx="110616" cy="94926"/>
              </a:xfrm>
              <a:custGeom>
                <a:avLst/>
                <a:gdLst>
                  <a:gd name="T0" fmla="*/ 0 w 141"/>
                  <a:gd name="T1" fmla="*/ 0 h 121"/>
                  <a:gd name="T2" fmla="*/ 141 w 141"/>
                  <a:gd name="T3" fmla="*/ 0 h 121"/>
                  <a:gd name="T4" fmla="*/ 70 w 141"/>
                  <a:gd name="T5" fmla="*/ 121 h 121"/>
                  <a:gd name="T6" fmla="*/ 0 w 141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21">
                    <a:moveTo>
                      <a:pt x="0" y="0"/>
                    </a:moveTo>
                    <a:lnTo>
                      <a:pt x="141" y="0"/>
                    </a:lnTo>
                    <a:lnTo>
                      <a:pt x="70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" name="Freeform 111"/>
              <p:cNvSpPr>
                <a:spLocks/>
              </p:cNvSpPr>
              <p:nvPr/>
            </p:nvSpPr>
            <p:spPr bwMode="auto">
              <a:xfrm>
                <a:off x="2443044" y="4389444"/>
                <a:ext cx="110616" cy="94926"/>
              </a:xfrm>
              <a:custGeom>
                <a:avLst/>
                <a:gdLst>
                  <a:gd name="T0" fmla="*/ 0 w 141"/>
                  <a:gd name="T1" fmla="*/ 0 h 121"/>
                  <a:gd name="T2" fmla="*/ 141 w 141"/>
                  <a:gd name="T3" fmla="*/ 0 h 121"/>
                  <a:gd name="T4" fmla="*/ 70 w 141"/>
                  <a:gd name="T5" fmla="*/ 121 h 121"/>
                  <a:gd name="T6" fmla="*/ 0 w 141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21">
                    <a:moveTo>
                      <a:pt x="0" y="0"/>
                    </a:moveTo>
                    <a:lnTo>
                      <a:pt x="141" y="0"/>
                    </a:lnTo>
                    <a:lnTo>
                      <a:pt x="70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" name="Freeform 112"/>
              <p:cNvSpPr>
                <a:spLocks/>
              </p:cNvSpPr>
              <p:nvPr/>
            </p:nvSpPr>
            <p:spPr bwMode="auto">
              <a:xfrm>
                <a:off x="2799995" y="4389444"/>
                <a:ext cx="118461" cy="94926"/>
              </a:xfrm>
              <a:custGeom>
                <a:avLst/>
                <a:gdLst>
                  <a:gd name="T0" fmla="*/ 0 w 151"/>
                  <a:gd name="T1" fmla="*/ 0 h 121"/>
                  <a:gd name="T2" fmla="*/ 151 w 151"/>
                  <a:gd name="T3" fmla="*/ 0 h 121"/>
                  <a:gd name="T4" fmla="*/ 71 w 151"/>
                  <a:gd name="T5" fmla="*/ 121 h 121"/>
                  <a:gd name="T6" fmla="*/ 0 w 151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21">
                    <a:moveTo>
                      <a:pt x="0" y="0"/>
                    </a:moveTo>
                    <a:lnTo>
                      <a:pt x="151" y="0"/>
                    </a:lnTo>
                    <a:lnTo>
                      <a:pt x="7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" name="Freeform 113"/>
              <p:cNvSpPr>
                <a:spLocks/>
              </p:cNvSpPr>
              <p:nvPr/>
            </p:nvSpPr>
            <p:spPr bwMode="auto">
              <a:xfrm>
                <a:off x="2799995" y="4389444"/>
                <a:ext cx="118461" cy="94926"/>
              </a:xfrm>
              <a:custGeom>
                <a:avLst/>
                <a:gdLst>
                  <a:gd name="T0" fmla="*/ 0 w 151"/>
                  <a:gd name="T1" fmla="*/ 0 h 121"/>
                  <a:gd name="T2" fmla="*/ 151 w 151"/>
                  <a:gd name="T3" fmla="*/ 0 h 121"/>
                  <a:gd name="T4" fmla="*/ 71 w 151"/>
                  <a:gd name="T5" fmla="*/ 121 h 121"/>
                  <a:gd name="T6" fmla="*/ 0 w 151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21">
                    <a:moveTo>
                      <a:pt x="0" y="0"/>
                    </a:moveTo>
                    <a:lnTo>
                      <a:pt x="151" y="0"/>
                    </a:lnTo>
                    <a:lnTo>
                      <a:pt x="7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" name="Freeform 114"/>
              <p:cNvSpPr>
                <a:spLocks/>
              </p:cNvSpPr>
              <p:nvPr/>
            </p:nvSpPr>
            <p:spPr bwMode="auto">
              <a:xfrm>
                <a:off x="2553659" y="4507904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8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81" y="0"/>
                    </a:lnTo>
                    <a:lnTo>
                      <a:pt x="15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" name="Freeform 115"/>
              <p:cNvSpPr>
                <a:spLocks/>
              </p:cNvSpPr>
              <p:nvPr/>
            </p:nvSpPr>
            <p:spPr bwMode="auto">
              <a:xfrm>
                <a:off x="2553659" y="4507904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8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81" y="0"/>
                    </a:lnTo>
                    <a:lnTo>
                      <a:pt x="15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" name="Freeform 116"/>
              <p:cNvSpPr>
                <a:spLocks/>
              </p:cNvSpPr>
              <p:nvPr/>
            </p:nvSpPr>
            <p:spPr bwMode="auto">
              <a:xfrm>
                <a:off x="2403034" y="4507904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8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81" y="0"/>
                    </a:lnTo>
                    <a:lnTo>
                      <a:pt x="15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" name="Freeform 117"/>
              <p:cNvSpPr>
                <a:spLocks/>
              </p:cNvSpPr>
              <p:nvPr/>
            </p:nvSpPr>
            <p:spPr bwMode="auto">
              <a:xfrm>
                <a:off x="2403034" y="4507904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8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81" y="0"/>
                    </a:lnTo>
                    <a:lnTo>
                      <a:pt x="15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" name="Freeform 118"/>
              <p:cNvSpPr>
                <a:spLocks/>
              </p:cNvSpPr>
              <p:nvPr/>
            </p:nvSpPr>
            <p:spPr bwMode="auto">
              <a:xfrm>
                <a:off x="2704285" y="4507904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8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81" y="0"/>
                    </a:lnTo>
                    <a:lnTo>
                      <a:pt x="15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" name="Freeform 119"/>
              <p:cNvSpPr>
                <a:spLocks/>
              </p:cNvSpPr>
              <p:nvPr/>
            </p:nvSpPr>
            <p:spPr bwMode="auto">
              <a:xfrm>
                <a:off x="2704285" y="4507904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8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81" y="0"/>
                    </a:lnTo>
                    <a:lnTo>
                      <a:pt x="15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" name="Freeform 120"/>
              <p:cNvSpPr>
                <a:spLocks/>
              </p:cNvSpPr>
              <p:nvPr/>
            </p:nvSpPr>
            <p:spPr bwMode="auto">
              <a:xfrm>
                <a:off x="2855695" y="4507904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80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80" y="0"/>
                    </a:lnTo>
                    <a:lnTo>
                      <a:pt x="151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" name="Freeform 121"/>
              <p:cNvSpPr>
                <a:spLocks/>
              </p:cNvSpPr>
              <p:nvPr/>
            </p:nvSpPr>
            <p:spPr bwMode="auto">
              <a:xfrm>
                <a:off x="2855695" y="4507904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80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80" y="0"/>
                    </a:lnTo>
                    <a:lnTo>
                      <a:pt x="151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" name="Line 122"/>
              <p:cNvSpPr>
                <a:spLocks noChangeShapeType="1"/>
              </p:cNvSpPr>
              <p:nvPr/>
            </p:nvSpPr>
            <p:spPr bwMode="auto">
              <a:xfrm>
                <a:off x="2696440" y="4190963"/>
                <a:ext cx="55700" cy="7139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" name="Line 123"/>
              <p:cNvSpPr>
                <a:spLocks noChangeShapeType="1"/>
              </p:cNvSpPr>
              <p:nvPr/>
            </p:nvSpPr>
            <p:spPr bwMode="auto">
              <a:xfrm flipH="1">
                <a:off x="2530124" y="4333743"/>
                <a:ext cx="31380" cy="5570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" name="Line 124"/>
              <p:cNvSpPr>
                <a:spLocks noChangeShapeType="1"/>
              </p:cNvSpPr>
              <p:nvPr/>
            </p:nvSpPr>
            <p:spPr bwMode="auto">
              <a:xfrm flipH="1">
                <a:off x="2712915" y="4333743"/>
                <a:ext cx="23535" cy="5570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" name="Line 125"/>
              <p:cNvSpPr>
                <a:spLocks noChangeShapeType="1"/>
              </p:cNvSpPr>
              <p:nvPr/>
            </p:nvSpPr>
            <p:spPr bwMode="auto">
              <a:xfrm>
                <a:off x="2799995" y="4333743"/>
                <a:ext cx="23535" cy="5570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" name="Line 126"/>
              <p:cNvSpPr>
                <a:spLocks noChangeShapeType="1"/>
              </p:cNvSpPr>
              <p:nvPr/>
            </p:nvSpPr>
            <p:spPr bwMode="auto">
              <a:xfrm>
                <a:off x="2514434" y="4452204"/>
                <a:ext cx="79235" cy="8786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" name="Line 127"/>
              <p:cNvSpPr>
                <a:spLocks noChangeShapeType="1"/>
              </p:cNvSpPr>
              <p:nvPr/>
            </p:nvSpPr>
            <p:spPr bwMode="auto">
              <a:xfrm>
                <a:off x="2696440" y="4460834"/>
                <a:ext cx="47855" cy="70606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" name="Line 128"/>
              <p:cNvSpPr>
                <a:spLocks noChangeShapeType="1"/>
              </p:cNvSpPr>
              <p:nvPr/>
            </p:nvSpPr>
            <p:spPr bwMode="auto">
              <a:xfrm>
                <a:off x="2871385" y="4460834"/>
                <a:ext cx="31380" cy="70606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" name="Line 129"/>
              <p:cNvSpPr>
                <a:spLocks noChangeShapeType="1"/>
              </p:cNvSpPr>
              <p:nvPr/>
            </p:nvSpPr>
            <p:spPr bwMode="auto">
              <a:xfrm flipH="1">
                <a:off x="943063" y="3898341"/>
                <a:ext cx="40010" cy="118461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" name="Line 130"/>
              <p:cNvSpPr>
                <a:spLocks noChangeShapeType="1"/>
              </p:cNvSpPr>
              <p:nvPr/>
            </p:nvSpPr>
            <p:spPr bwMode="auto">
              <a:xfrm flipH="1">
                <a:off x="1070153" y="3629255"/>
                <a:ext cx="95710" cy="118461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" name="Freeform 131"/>
              <p:cNvSpPr>
                <a:spLocks/>
              </p:cNvSpPr>
              <p:nvPr/>
            </p:nvSpPr>
            <p:spPr bwMode="auto">
              <a:xfrm>
                <a:off x="1102318" y="3581400"/>
                <a:ext cx="118461" cy="94926"/>
              </a:xfrm>
              <a:custGeom>
                <a:avLst/>
                <a:gdLst>
                  <a:gd name="T0" fmla="*/ 0 w 151"/>
                  <a:gd name="T1" fmla="*/ 0 h 121"/>
                  <a:gd name="T2" fmla="*/ 151 w 151"/>
                  <a:gd name="T3" fmla="*/ 0 h 121"/>
                  <a:gd name="T4" fmla="*/ 81 w 151"/>
                  <a:gd name="T5" fmla="*/ 121 h 121"/>
                  <a:gd name="T6" fmla="*/ 0 w 151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21">
                    <a:moveTo>
                      <a:pt x="0" y="0"/>
                    </a:moveTo>
                    <a:lnTo>
                      <a:pt x="151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" name="Freeform 132"/>
              <p:cNvSpPr>
                <a:spLocks/>
              </p:cNvSpPr>
              <p:nvPr/>
            </p:nvSpPr>
            <p:spPr bwMode="auto">
              <a:xfrm>
                <a:off x="1102318" y="3581400"/>
                <a:ext cx="118461" cy="94926"/>
              </a:xfrm>
              <a:custGeom>
                <a:avLst/>
                <a:gdLst>
                  <a:gd name="T0" fmla="*/ 0 w 151"/>
                  <a:gd name="T1" fmla="*/ 0 h 121"/>
                  <a:gd name="T2" fmla="*/ 151 w 151"/>
                  <a:gd name="T3" fmla="*/ 0 h 121"/>
                  <a:gd name="T4" fmla="*/ 81 w 151"/>
                  <a:gd name="T5" fmla="*/ 121 h 121"/>
                  <a:gd name="T6" fmla="*/ 0 w 151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21">
                    <a:moveTo>
                      <a:pt x="0" y="0"/>
                    </a:moveTo>
                    <a:lnTo>
                      <a:pt x="151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" name="Freeform 133"/>
              <p:cNvSpPr>
                <a:spLocks/>
              </p:cNvSpPr>
              <p:nvPr/>
            </p:nvSpPr>
            <p:spPr bwMode="auto">
              <a:xfrm>
                <a:off x="1189398" y="3700645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8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81" y="0"/>
                    </a:lnTo>
                    <a:lnTo>
                      <a:pt x="152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" name="Freeform 134"/>
              <p:cNvSpPr>
                <a:spLocks/>
              </p:cNvSpPr>
              <p:nvPr/>
            </p:nvSpPr>
            <p:spPr bwMode="auto">
              <a:xfrm>
                <a:off x="1189398" y="3700645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8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81" y="0"/>
                    </a:lnTo>
                    <a:lnTo>
                      <a:pt x="152" y="12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" name="Freeform 135"/>
              <p:cNvSpPr>
                <a:spLocks/>
              </p:cNvSpPr>
              <p:nvPr/>
            </p:nvSpPr>
            <p:spPr bwMode="auto">
              <a:xfrm>
                <a:off x="1014453" y="3700645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7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71" y="0"/>
                    </a:lnTo>
                    <a:lnTo>
                      <a:pt x="152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" name="Freeform 136"/>
              <p:cNvSpPr>
                <a:spLocks/>
              </p:cNvSpPr>
              <p:nvPr/>
            </p:nvSpPr>
            <p:spPr bwMode="auto">
              <a:xfrm>
                <a:off x="1014453" y="3700645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7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71" y="0"/>
                    </a:lnTo>
                    <a:lnTo>
                      <a:pt x="152" y="12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" name="Freeform 137"/>
              <p:cNvSpPr>
                <a:spLocks/>
              </p:cNvSpPr>
              <p:nvPr/>
            </p:nvSpPr>
            <p:spPr bwMode="auto">
              <a:xfrm>
                <a:off x="1102318" y="3850486"/>
                <a:ext cx="118461" cy="94926"/>
              </a:xfrm>
              <a:custGeom>
                <a:avLst/>
                <a:gdLst>
                  <a:gd name="T0" fmla="*/ 0 w 151"/>
                  <a:gd name="T1" fmla="*/ 0 h 121"/>
                  <a:gd name="T2" fmla="*/ 151 w 151"/>
                  <a:gd name="T3" fmla="*/ 0 h 121"/>
                  <a:gd name="T4" fmla="*/ 81 w 151"/>
                  <a:gd name="T5" fmla="*/ 121 h 121"/>
                  <a:gd name="T6" fmla="*/ 0 w 151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21">
                    <a:moveTo>
                      <a:pt x="0" y="0"/>
                    </a:moveTo>
                    <a:lnTo>
                      <a:pt x="151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" name="Freeform 138"/>
              <p:cNvSpPr>
                <a:spLocks/>
              </p:cNvSpPr>
              <p:nvPr/>
            </p:nvSpPr>
            <p:spPr bwMode="auto">
              <a:xfrm>
                <a:off x="1102318" y="3850486"/>
                <a:ext cx="118461" cy="94926"/>
              </a:xfrm>
              <a:custGeom>
                <a:avLst/>
                <a:gdLst>
                  <a:gd name="T0" fmla="*/ 0 w 151"/>
                  <a:gd name="T1" fmla="*/ 0 h 121"/>
                  <a:gd name="T2" fmla="*/ 151 w 151"/>
                  <a:gd name="T3" fmla="*/ 0 h 121"/>
                  <a:gd name="T4" fmla="*/ 81 w 151"/>
                  <a:gd name="T5" fmla="*/ 121 h 121"/>
                  <a:gd name="T6" fmla="*/ 0 w 151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21">
                    <a:moveTo>
                      <a:pt x="0" y="0"/>
                    </a:moveTo>
                    <a:lnTo>
                      <a:pt x="151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" name="Freeform 139"/>
              <p:cNvSpPr>
                <a:spLocks/>
              </p:cNvSpPr>
              <p:nvPr/>
            </p:nvSpPr>
            <p:spPr bwMode="auto">
              <a:xfrm>
                <a:off x="919527" y="3850486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8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" name="Freeform 140"/>
              <p:cNvSpPr>
                <a:spLocks/>
              </p:cNvSpPr>
              <p:nvPr/>
            </p:nvSpPr>
            <p:spPr bwMode="auto">
              <a:xfrm>
                <a:off x="919527" y="3850486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8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" name="Freeform 141"/>
              <p:cNvSpPr>
                <a:spLocks/>
              </p:cNvSpPr>
              <p:nvPr/>
            </p:nvSpPr>
            <p:spPr bwMode="auto">
              <a:xfrm>
                <a:off x="1284324" y="3850486"/>
                <a:ext cx="111400" cy="94926"/>
              </a:xfrm>
              <a:custGeom>
                <a:avLst/>
                <a:gdLst>
                  <a:gd name="T0" fmla="*/ 0 w 142"/>
                  <a:gd name="T1" fmla="*/ 0 h 121"/>
                  <a:gd name="T2" fmla="*/ 142 w 142"/>
                  <a:gd name="T3" fmla="*/ 0 h 121"/>
                  <a:gd name="T4" fmla="*/ 71 w 142"/>
                  <a:gd name="T5" fmla="*/ 121 h 121"/>
                  <a:gd name="T6" fmla="*/ 0 w 14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21">
                    <a:moveTo>
                      <a:pt x="0" y="0"/>
                    </a:moveTo>
                    <a:lnTo>
                      <a:pt x="142" y="0"/>
                    </a:lnTo>
                    <a:lnTo>
                      <a:pt x="7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" name="Freeform 142"/>
              <p:cNvSpPr>
                <a:spLocks/>
              </p:cNvSpPr>
              <p:nvPr/>
            </p:nvSpPr>
            <p:spPr bwMode="auto">
              <a:xfrm>
                <a:off x="1284324" y="3850486"/>
                <a:ext cx="111400" cy="94926"/>
              </a:xfrm>
              <a:custGeom>
                <a:avLst/>
                <a:gdLst>
                  <a:gd name="T0" fmla="*/ 0 w 142"/>
                  <a:gd name="T1" fmla="*/ 0 h 121"/>
                  <a:gd name="T2" fmla="*/ 142 w 142"/>
                  <a:gd name="T3" fmla="*/ 0 h 121"/>
                  <a:gd name="T4" fmla="*/ 71 w 142"/>
                  <a:gd name="T5" fmla="*/ 121 h 121"/>
                  <a:gd name="T6" fmla="*/ 0 w 14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21">
                    <a:moveTo>
                      <a:pt x="0" y="0"/>
                    </a:moveTo>
                    <a:lnTo>
                      <a:pt x="142" y="0"/>
                    </a:lnTo>
                    <a:lnTo>
                      <a:pt x="7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" name="Freeform 143"/>
              <p:cNvSpPr>
                <a:spLocks/>
              </p:cNvSpPr>
              <p:nvPr/>
            </p:nvSpPr>
            <p:spPr bwMode="auto">
              <a:xfrm>
                <a:off x="1038773" y="3969732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71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1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" name="Freeform 144"/>
              <p:cNvSpPr>
                <a:spLocks/>
              </p:cNvSpPr>
              <p:nvPr/>
            </p:nvSpPr>
            <p:spPr bwMode="auto">
              <a:xfrm>
                <a:off x="1038773" y="3969732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71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1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" name="Freeform 145"/>
              <p:cNvSpPr>
                <a:spLocks/>
              </p:cNvSpPr>
              <p:nvPr/>
            </p:nvSpPr>
            <p:spPr bwMode="auto">
              <a:xfrm>
                <a:off x="888147" y="3969732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70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70" y="0"/>
                    </a:lnTo>
                    <a:lnTo>
                      <a:pt x="151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" name="Freeform 146"/>
              <p:cNvSpPr>
                <a:spLocks/>
              </p:cNvSpPr>
              <p:nvPr/>
            </p:nvSpPr>
            <p:spPr bwMode="auto">
              <a:xfrm>
                <a:off x="888147" y="3969732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70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70" y="0"/>
                    </a:lnTo>
                    <a:lnTo>
                      <a:pt x="151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" name="Freeform 147"/>
              <p:cNvSpPr>
                <a:spLocks/>
              </p:cNvSpPr>
              <p:nvPr/>
            </p:nvSpPr>
            <p:spPr bwMode="auto">
              <a:xfrm>
                <a:off x="1189398" y="3969732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9" name="Freeform 148"/>
              <p:cNvSpPr>
                <a:spLocks/>
              </p:cNvSpPr>
              <p:nvPr/>
            </p:nvSpPr>
            <p:spPr bwMode="auto">
              <a:xfrm>
                <a:off x="1189398" y="3969732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0" name="Freeform 149"/>
              <p:cNvSpPr>
                <a:spLocks/>
              </p:cNvSpPr>
              <p:nvPr/>
            </p:nvSpPr>
            <p:spPr bwMode="auto">
              <a:xfrm>
                <a:off x="1340024" y="3969732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1" name="Freeform 150"/>
              <p:cNvSpPr>
                <a:spLocks/>
              </p:cNvSpPr>
              <p:nvPr/>
            </p:nvSpPr>
            <p:spPr bwMode="auto">
              <a:xfrm>
                <a:off x="1340024" y="3969732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2" name="Line 151"/>
              <p:cNvSpPr>
                <a:spLocks noChangeShapeType="1"/>
              </p:cNvSpPr>
              <p:nvPr/>
            </p:nvSpPr>
            <p:spPr bwMode="auto">
              <a:xfrm>
                <a:off x="1181553" y="3652790"/>
                <a:ext cx="55700" cy="7139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3" name="Line 152"/>
              <p:cNvSpPr>
                <a:spLocks noChangeShapeType="1"/>
              </p:cNvSpPr>
              <p:nvPr/>
            </p:nvSpPr>
            <p:spPr bwMode="auto">
              <a:xfrm flipH="1">
                <a:off x="1014453" y="3795571"/>
                <a:ext cx="32165" cy="54916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4" name="Line 153"/>
              <p:cNvSpPr>
                <a:spLocks noChangeShapeType="1"/>
              </p:cNvSpPr>
              <p:nvPr/>
            </p:nvSpPr>
            <p:spPr bwMode="auto">
              <a:xfrm flipH="1">
                <a:off x="1189398" y="3795571"/>
                <a:ext cx="31380" cy="54916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5" name="Line 154"/>
              <p:cNvSpPr>
                <a:spLocks noChangeShapeType="1"/>
              </p:cNvSpPr>
              <p:nvPr/>
            </p:nvSpPr>
            <p:spPr bwMode="auto">
              <a:xfrm>
                <a:off x="1284324" y="3795571"/>
                <a:ext cx="24320" cy="54916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6" name="Line 155"/>
              <p:cNvSpPr>
                <a:spLocks noChangeShapeType="1"/>
              </p:cNvSpPr>
              <p:nvPr/>
            </p:nvSpPr>
            <p:spPr bwMode="auto">
              <a:xfrm>
                <a:off x="998763" y="3914031"/>
                <a:ext cx="79235" cy="8708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7" name="Line 156"/>
              <p:cNvSpPr>
                <a:spLocks noChangeShapeType="1"/>
              </p:cNvSpPr>
              <p:nvPr/>
            </p:nvSpPr>
            <p:spPr bwMode="auto">
              <a:xfrm>
                <a:off x="1181553" y="3921876"/>
                <a:ext cx="47071" cy="7139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8" name="Line 157"/>
              <p:cNvSpPr>
                <a:spLocks noChangeShapeType="1"/>
              </p:cNvSpPr>
              <p:nvPr/>
            </p:nvSpPr>
            <p:spPr bwMode="auto">
              <a:xfrm>
                <a:off x="1355714" y="3921876"/>
                <a:ext cx="32165" cy="7139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9" name="Freeform 158"/>
              <p:cNvSpPr>
                <a:spLocks/>
              </p:cNvSpPr>
              <p:nvPr/>
            </p:nvSpPr>
            <p:spPr bwMode="auto">
              <a:xfrm>
                <a:off x="1546350" y="3898341"/>
                <a:ext cx="40010" cy="118461"/>
              </a:xfrm>
              <a:custGeom>
                <a:avLst/>
                <a:gdLst>
                  <a:gd name="T0" fmla="*/ 51 w 51"/>
                  <a:gd name="T1" fmla="*/ 0 h 151"/>
                  <a:gd name="T2" fmla="*/ 0 w 51"/>
                  <a:gd name="T3" fmla="*/ 151 h 151"/>
                  <a:gd name="T4" fmla="*/ 51 w 51"/>
                  <a:gd name="T5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1" h="151">
                    <a:moveTo>
                      <a:pt x="51" y="0"/>
                    </a:moveTo>
                    <a:lnTo>
                      <a:pt x="0" y="151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0" name="Freeform 159"/>
              <p:cNvSpPr>
                <a:spLocks/>
              </p:cNvSpPr>
              <p:nvPr/>
            </p:nvSpPr>
            <p:spPr bwMode="auto">
              <a:xfrm>
                <a:off x="1546350" y="3898341"/>
                <a:ext cx="40010" cy="118461"/>
              </a:xfrm>
              <a:custGeom>
                <a:avLst/>
                <a:gdLst>
                  <a:gd name="T0" fmla="*/ 51 w 51"/>
                  <a:gd name="T1" fmla="*/ 0 h 151"/>
                  <a:gd name="T2" fmla="*/ 0 w 51"/>
                  <a:gd name="T3" fmla="*/ 151 h 151"/>
                  <a:gd name="T4" fmla="*/ 51 w 51"/>
                  <a:gd name="T5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1" h="151">
                    <a:moveTo>
                      <a:pt x="51" y="0"/>
                    </a:moveTo>
                    <a:lnTo>
                      <a:pt x="0" y="151"/>
                    </a:lnTo>
                    <a:lnTo>
                      <a:pt x="51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1" name="Line 160"/>
              <p:cNvSpPr>
                <a:spLocks noChangeShapeType="1"/>
              </p:cNvSpPr>
              <p:nvPr/>
            </p:nvSpPr>
            <p:spPr bwMode="auto">
              <a:xfrm flipH="1">
                <a:off x="1673440" y="3629255"/>
                <a:ext cx="94926" cy="118461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2" name="Freeform 161"/>
              <p:cNvSpPr>
                <a:spLocks/>
              </p:cNvSpPr>
              <p:nvPr/>
            </p:nvSpPr>
            <p:spPr bwMode="auto">
              <a:xfrm>
                <a:off x="1704821" y="3581400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8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3" name="Freeform 162"/>
              <p:cNvSpPr>
                <a:spLocks/>
              </p:cNvSpPr>
              <p:nvPr/>
            </p:nvSpPr>
            <p:spPr bwMode="auto">
              <a:xfrm>
                <a:off x="1704821" y="3581400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8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4" name="Freeform 163"/>
              <p:cNvSpPr>
                <a:spLocks/>
              </p:cNvSpPr>
              <p:nvPr/>
            </p:nvSpPr>
            <p:spPr bwMode="auto">
              <a:xfrm>
                <a:off x="1791901" y="3700645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8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81" y="0"/>
                    </a:lnTo>
                    <a:lnTo>
                      <a:pt x="152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5" name="Freeform 164"/>
              <p:cNvSpPr>
                <a:spLocks/>
              </p:cNvSpPr>
              <p:nvPr/>
            </p:nvSpPr>
            <p:spPr bwMode="auto">
              <a:xfrm>
                <a:off x="1791901" y="3700645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8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81" y="0"/>
                    </a:lnTo>
                    <a:lnTo>
                      <a:pt x="152" y="12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6" name="Freeform 165"/>
              <p:cNvSpPr>
                <a:spLocks/>
              </p:cNvSpPr>
              <p:nvPr/>
            </p:nvSpPr>
            <p:spPr bwMode="auto">
              <a:xfrm>
                <a:off x="1617740" y="3700645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7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71" y="0"/>
                    </a:lnTo>
                    <a:lnTo>
                      <a:pt x="152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7" name="Freeform 166"/>
              <p:cNvSpPr>
                <a:spLocks/>
              </p:cNvSpPr>
              <p:nvPr/>
            </p:nvSpPr>
            <p:spPr bwMode="auto">
              <a:xfrm>
                <a:off x="1617740" y="3700645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7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71" y="0"/>
                    </a:lnTo>
                    <a:lnTo>
                      <a:pt x="152" y="12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8" name="Freeform 167"/>
              <p:cNvSpPr>
                <a:spLocks/>
              </p:cNvSpPr>
              <p:nvPr/>
            </p:nvSpPr>
            <p:spPr bwMode="auto">
              <a:xfrm>
                <a:off x="1704821" y="3850486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8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9" name="Freeform 168"/>
              <p:cNvSpPr>
                <a:spLocks/>
              </p:cNvSpPr>
              <p:nvPr/>
            </p:nvSpPr>
            <p:spPr bwMode="auto">
              <a:xfrm>
                <a:off x="1704821" y="3850486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8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0" name="Freeform 169"/>
              <p:cNvSpPr>
                <a:spLocks/>
              </p:cNvSpPr>
              <p:nvPr/>
            </p:nvSpPr>
            <p:spPr bwMode="auto">
              <a:xfrm>
                <a:off x="1522815" y="3850486"/>
                <a:ext cx="118461" cy="94926"/>
              </a:xfrm>
              <a:custGeom>
                <a:avLst/>
                <a:gdLst>
                  <a:gd name="T0" fmla="*/ 0 w 151"/>
                  <a:gd name="T1" fmla="*/ 0 h 121"/>
                  <a:gd name="T2" fmla="*/ 151 w 151"/>
                  <a:gd name="T3" fmla="*/ 0 h 121"/>
                  <a:gd name="T4" fmla="*/ 81 w 151"/>
                  <a:gd name="T5" fmla="*/ 121 h 121"/>
                  <a:gd name="T6" fmla="*/ 0 w 151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21">
                    <a:moveTo>
                      <a:pt x="0" y="0"/>
                    </a:moveTo>
                    <a:lnTo>
                      <a:pt x="151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1" name="Freeform 170"/>
              <p:cNvSpPr>
                <a:spLocks/>
              </p:cNvSpPr>
              <p:nvPr/>
            </p:nvSpPr>
            <p:spPr bwMode="auto">
              <a:xfrm>
                <a:off x="1522815" y="3850486"/>
                <a:ext cx="118461" cy="94926"/>
              </a:xfrm>
              <a:custGeom>
                <a:avLst/>
                <a:gdLst>
                  <a:gd name="T0" fmla="*/ 0 w 151"/>
                  <a:gd name="T1" fmla="*/ 0 h 121"/>
                  <a:gd name="T2" fmla="*/ 151 w 151"/>
                  <a:gd name="T3" fmla="*/ 0 h 121"/>
                  <a:gd name="T4" fmla="*/ 81 w 151"/>
                  <a:gd name="T5" fmla="*/ 121 h 121"/>
                  <a:gd name="T6" fmla="*/ 0 w 151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21">
                    <a:moveTo>
                      <a:pt x="0" y="0"/>
                    </a:moveTo>
                    <a:lnTo>
                      <a:pt x="151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2" name="Freeform 171"/>
              <p:cNvSpPr>
                <a:spLocks/>
              </p:cNvSpPr>
              <p:nvPr/>
            </p:nvSpPr>
            <p:spPr bwMode="auto">
              <a:xfrm>
                <a:off x="1887611" y="3850486"/>
                <a:ext cx="110616" cy="94926"/>
              </a:xfrm>
              <a:custGeom>
                <a:avLst/>
                <a:gdLst>
                  <a:gd name="T0" fmla="*/ 0 w 141"/>
                  <a:gd name="T1" fmla="*/ 0 h 121"/>
                  <a:gd name="T2" fmla="*/ 141 w 141"/>
                  <a:gd name="T3" fmla="*/ 0 h 121"/>
                  <a:gd name="T4" fmla="*/ 71 w 141"/>
                  <a:gd name="T5" fmla="*/ 121 h 121"/>
                  <a:gd name="T6" fmla="*/ 0 w 141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21">
                    <a:moveTo>
                      <a:pt x="0" y="0"/>
                    </a:moveTo>
                    <a:lnTo>
                      <a:pt x="141" y="0"/>
                    </a:lnTo>
                    <a:lnTo>
                      <a:pt x="7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3" name="Freeform 172"/>
              <p:cNvSpPr>
                <a:spLocks/>
              </p:cNvSpPr>
              <p:nvPr/>
            </p:nvSpPr>
            <p:spPr bwMode="auto">
              <a:xfrm>
                <a:off x="1887611" y="3850486"/>
                <a:ext cx="110616" cy="94926"/>
              </a:xfrm>
              <a:custGeom>
                <a:avLst/>
                <a:gdLst>
                  <a:gd name="T0" fmla="*/ 0 w 141"/>
                  <a:gd name="T1" fmla="*/ 0 h 121"/>
                  <a:gd name="T2" fmla="*/ 141 w 141"/>
                  <a:gd name="T3" fmla="*/ 0 h 121"/>
                  <a:gd name="T4" fmla="*/ 71 w 141"/>
                  <a:gd name="T5" fmla="*/ 121 h 121"/>
                  <a:gd name="T6" fmla="*/ 0 w 141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21">
                    <a:moveTo>
                      <a:pt x="0" y="0"/>
                    </a:moveTo>
                    <a:lnTo>
                      <a:pt x="141" y="0"/>
                    </a:lnTo>
                    <a:lnTo>
                      <a:pt x="7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4" name="Freeform 173"/>
              <p:cNvSpPr>
                <a:spLocks/>
              </p:cNvSpPr>
              <p:nvPr/>
            </p:nvSpPr>
            <p:spPr bwMode="auto">
              <a:xfrm>
                <a:off x="1641275" y="3969732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5" name="Freeform 174"/>
              <p:cNvSpPr>
                <a:spLocks/>
              </p:cNvSpPr>
              <p:nvPr/>
            </p:nvSpPr>
            <p:spPr bwMode="auto">
              <a:xfrm>
                <a:off x="1641275" y="3969732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6" name="Freeform 175"/>
              <p:cNvSpPr>
                <a:spLocks/>
              </p:cNvSpPr>
              <p:nvPr/>
            </p:nvSpPr>
            <p:spPr bwMode="auto">
              <a:xfrm>
                <a:off x="1490650" y="3969732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7" name="Freeform 176"/>
              <p:cNvSpPr>
                <a:spLocks/>
              </p:cNvSpPr>
              <p:nvPr/>
            </p:nvSpPr>
            <p:spPr bwMode="auto">
              <a:xfrm>
                <a:off x="1490650" y="3969732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8" name="Freeform 177"/>
              <p:cNvSpPr>
                <a:spLocks/>
              </p:cNvSpPr>
              <p:nvPr/>
            </p:nvSpPr>
            <p:spPr bwMode="auto">
              <a:xfrm>
                <a:off x="1791901" y="3969732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9" name="Freeform 178"/>
              <p:cNvSpPr>
                <a:spLocks/>
              </p:cNvSpPr>
              <p:nvPr/>
            </p:nvSpPr>
            <p:spPr bwMode="auto">
              <a:xfrm>
                <a:off x="1791901" y="3969732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0" name="Freeform 179"/>
              <p:cNvSpPr>
                <a:spLocks/>
              </p:cNvSpPr>
              <p:nvPr/>
            </p:nvSpPr>
            <p:spPr bwMode="auto">
              <a:xfrm>
                <a:off x="1943311" y="3969732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70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70" y="0"/>
                    </a:lnTo>
                    <a:lnTo>
                      <a:pt x="151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1" name="Freeform 180"/>
              <p:cNvSpPr>
                <a:spLocks/>
              </p:cNvSpPr>
              <p:nvPr/>
            </p:nvSpPr>
            <p:spPr bwMode="auto">
              <a:xfrm>
                <a:off x="1943311" y="3969732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70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70" y="0"/>
                    </a:lnTo>
                    <a:lnTo>
                      <a:pt x="151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2" name="Line 181"/>
              <p:cNvSpPr>
                <a:spLocks noChangeShapeType="1"/>
              </p:cNvSpPr>
              <p:nvPr/>
            </p:nvSpPr>
            <p:spPr bwMode="auto">
              <a:xfrm>
                <a:off x="1784056" y="3652790"/>
                <a:ext cx="55700" cy="7139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3" name="Line 182"/>
              <p:cNvSpPr>
                <a:spLocks noChangeShapeType="1"/>
              </p:cNvSpPr>
              <p:nvPr/>
            </p:nvSpPr>
            <p:spPr bwMode="auto">
              <a:xfrm flipH="1">
                <a:off x="1617740" y="3795571"/>
                <a:ext cx="31380" cy="54916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4" name="Line 183"/>
              <p:cNvSpPr>
                <a:spLocks noChangeShapeType="1"/>
              </p:cNvSpPr>
              <p:nvPr/>
            </p:nvSpPr>
            <p:spPr bwMode="auto">
              <a:xfrm flipH="1">
                <a:off x="1791901" y="3795571"/>
                <a:ext cx="32165" cy="54916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5" name="Line 184"/>
              <p:cNvSpPr>
                <a:spLocks noChangeShapeType="1"/>
              </p:cNvSpPr>
              <p:nvPr/>
            </p:nvSpPr>
            <p:spPr bwMode="auto">
              <a:xfrm>
                <a:off x="1887611" y="3795571"/>
                <a:ext cx="23535" cy="54916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6" name="Line 185"/>
              <p:cNvSpPr>
                <a:spLocks noChangeShapeType="1"/>
              </p:cNvSpPr>
              <p:nvPr/>
            </p:nvSpPr>
            <p:spPr bwMode="auto">
              <a:xfrm>
                <a:off x="1602050" y="3914031"/>
                <a:ext cx="79235" cy="8708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7" name="Line 186"/>
              <p:cNvSpPr>
                <a:spLocks noChangeShapeType="1"/>
              </p:cNvSpPr>
              <p:nvPr/>
            </p:nvSpPr>
            <p:spPr bwMode="auto">
              <a:xfrm>
                <a:off x="1784056" y="3921876"/>
                <a:ext cx="47855" cy="7139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8" name="Line 187"/>
              <p:cNvSpPr>
                <a:spLocks noChangeShapeType="1"/>
              </p:cNvSpPr>
              <p:nvPr/>
            </p:nvSpPr>
            <p:spPr bwMode="auto">
              <a:xfrm>
                <a:off x="1959002" y="3921876"/>
                <a:ext cx="31380" cy="7139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9" name="Line 188"/>
              <p:cNvSpPr>
                <a:spLocks noChangeShapeType="1"/>
              </p:cNvSpPr>
              <p:nvPr/>
            </p:nvSpPr>
            <p:spPr bwMode="auto">
              <a:xfrm flipH="1">
                <a:off x="2157482" y="3898341"/>
                <a:ext cx="31380" cy="118461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0" name="Line 189"/>
              <p:cNvSpPr>
                <a:spLocks noChangeShapeType="1"/>
              </p:cNvSpPr>
              <p:nvPr/>
            </p:nvSpPr>
            <p:spPr bwMode="auto">
              <a:xfrm flipH="1">
                <a:off x="2283788" y="3629255"/>
                <a:ext cx="87865" cy="118461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1" name="Freeform 190"/>
              <p:cNvSpPr>
                <a:spLocks/>
              </p:cNvSpPr>
              <p:nvPr/>
            </p:nvSpPr>
            <p:spPr bwMode="auto">
              <a:xfrm>
                <a:off x="2315953" y="3581400"/>
                <a:ext cx="110616" cy="94926"/>
              </a:xfrm>
              <a:custGeom>
                <a:avLst/>
                <a:gdLst>
                  <a:gd name="T0" fmla="*/ 0 w 141"/>
                  <a:gd name="T1" fmla="*/ 0 h 121"/>
                  <a:gd name="T2" fmla="*/ 141 w 141"/>
                  <a:gd name="T3" fmla="*/ 0 h 121"/>
                  <a:gd name="T4" fmla="*/ 71 w 141"/>
                  <a:gd name="T5" fmla="*/ 121 h 121"/>
                  <a:gd name="T6" fmla="*/ 0 w 141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21">
                    <a:moveTo>
                      <a:pt x="0" y="0"/>
                    </a:moveTo>
                    <a:lnTo>
                      <a:pt x="141" y="0"/>
                    </a:lnTo>
                    <a:lnTo>
                      <a:pt x="7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2" name="Freeform 191"/>
              <p:cNvSpPr>
                <a:spLocks/>
              </p:cNvSpPr>
              <p:nvPr/>
            </p:nvSpPr>
            <p:spPr bwMode="auto">
              <a:xfrm>
                <a:off x="2315953" y="3581400"/>
                <a:ext cx="110616" cy="94926"/>
              </a:xfrm>
              <a:custGeom>
                <a:avLst/>
                <a:gdLst>
                  <a:gd name="T0" fmla="*/ 0 w 141"/>
                  <a:gd name="T1" fmla="*/ 0 h 121"/>
                  <a:gd name="T2" fmla="*/ 141 w 141"/>
                  <a:gd name="T3" fmla="*/ 0 h 121"/>
                  <a:gd name="T4" fmla="*/ 71 w 141"/>
                  <a:gd name="T5" fmla="*/ 121 h 121"/>
                  <a:gd name="T6" fmla="*/ 0 w 141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21">
                    <a:moveTo>
                      <a:pt x="0" y="0"/>
                    </a:moveTo>
                    <a:lnTo>
                      <a:pt x="141" y="0"/>
                    </a:lnTo>
                    <a:lnTo>
                      <a:pt x="7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3" name="Freeform 192"/>
              <p:cNvSpPr>
                <a:spLocks/>
              </p:cNvSpPr>
              <p:nvPr/>
            </p:nvSpPr>
            <p:spPr bwMode="auto">
              <a:xfrm>
                <a:off x="2403034" y="3700645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7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71" y="0"/>
                    </a:lnTo>
                    <a:lnTo>
                      <a:pt x="152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4" name="Freeform 193"/>
              <p:cNvSpPr>
                <a:spLocks/>
              </p:cNvSpPr>
              <p:nvPr/>
            </p:nvSpPr>
            <p:spPr bwMode="auto">
              <a:xfrm>
                <a:off x="2403034" y="3700645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7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71" y="0"/>
                    </a:lnTo>
                    <a:lnTo>
                      <a:pt x="152" y="12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5" name="Freeform 194"/>
              <p:cNvSpPr>
                <a:spLocks/>
              </p:cNvSpPr>
              <p:nvPr/>
            </p:nvSpPr>
            <p:spPr bwMode="auto">
              <a:xfrm>
                <a:off x="2228873" y="3700645"/>
                <a:ext cx="110616" cy="94926"/>
              </a:xfrm>
              <a:custGeom>
                <a:avLst/>
                <a:gdLst>
                  <a:gd name="T0" fmla="*/ 141 w 141"/>
                  <a:gd name="T1" fmla="*/ 121 h 121"/>
                  <a:gd name="T2" fmla="*/ 0 w 141"/>
                  <a:gd name="T3" fmla="*/ 121 h 121"/>
                  <a:gd name="T4" fmla="*/ 70 w 141"/>
                  <a:gd name="T5" fmla="*/ 0 h 121"/>
                  <a:gd name="T6" fmla="*/ 141 w 141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21">
                    <a:moveTo>
                      <a:pt x="141" y="121"/>
                    </a:moveTo>
                    <a:lnTo>
                      <a:pt x="0" y="121"/>
                    </a:lnTo>
                    <a:lnTo>
                      <a:pt x="70" y="0"/>
                    </a:lnTo>
                    <a:lnTo>
                      <a:pt x="141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6" name="Freeform 195"/>
              <p:cNvSpPr>
                <a:spLocks/>
              </p:cNvSpPr>
              <p:nvPr/>
            </p:nvSpPr>
            <p:spPr bwMode="auto">
              <a:xfrm>
                <a:off x="2228873" y="3700645"/>
                <a:ext cx="110616" cy="94926"/>
              </a:xfrm>
              <a:custGeom>
                <a:avLst/>
                <a:gdLst>
                  <a:gd name="T0" fmla="*/ 141 w 141"/>
                  <a:gd name="T1" fmla="*/ 121 h 121"/>
                  <a:gd name="T2" fmla="*/ 0 w 141"/>
                  <a:gd name="T3" fmla="*/ 121 h 121"/>
                  <a:gd name="T4" fmla="*/ 70 w 141"/>
                  <a:gd name="T5" fmla="*/ 0 h 121"/>
                  <a:gd name="T6" fmla="*/ 141 w 141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21">
                    <a:moveTo>
                      <a:pt x="141" y="121"/>
                    </a:moveTo>
                    <a:lnTo>
                      <a:pt x="0" y="121"/>
                    </a:lnTo>
                    <a:lnTo>
                      <a:pt x="70" y="0"/>
                    </a:lnTo>
                    <a:lnTo>
                      <a:pt x="141" y="12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7" name="Freeform 196"/>
              <p:cNvSpPr>
                <a:spLocks/>
              </p:cNvSpPr>
              <p:nvPr/>
            </p:nvSpPr>
            <p:spPr bwMode="auto">
              <a:xfrm>
                <a:off x="2315953" y="3850486"/>
                <a:ext cx="110616" cy="94926"/>
              </a:xfrm>
              <a:custGeom>
                <a:avLst/>
                <a:gdLst>
                  <a:gd name="T0" fmla="*/ 0 w 141"/>
                  <a:gd name="T1" fmla="*/ 0 h 121"/>
                  <a:gd name="T2" fmla="*/ 141 w 141"/>
                  <a:gd name="T3" fmla="*/ 0 h 121"/>
                  <a:gd name="T4" fmla="*/ 71 w 141"/>
                  <a:gd name="T5" fmla="*/ 121 h 121"/>
                  <a:gd name="T6" fmla="*/ 0 w 141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21">
                    <a:moveTo>
                      <a:pt x="0" y="0"/>
                    </a:moveTo>
                    <a:lnTo>
                      <a:pt x="141" y="0"/>
                    </a:lnTo>
                    <a:lnTo>
                      <a:pt x="7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8" name="Freeform 197"/>
              <p:cNvSpPr>
                <a:spLocks/>
              </p:cNvSpPr>
              <p:nvPr/>
            </p:nvSpPr>
            <p:spPr bwMode="auto">
              <a:xfrm>
                <a:off x="2315953" y="3850486"/>
                <a:ext cx="110616" cy="94926"/>
              </a:xfrm>
              <a:custGeom>
                <a:avLst/>
                <a:gdLst>
                  <a:gd name="T0" fmla="*/ 0 w 141"/>
                  <a:gd name="T1" fmla="*/ 0 h 121"/>
                  <a:gd name="T2" fmla="*/ 141 w 141"/>
                  <a:gd name="T3" fmla="*/ 0 h 121"/>
                  <a:gd name="T4" fmla="*/ 71 w 141"/>
                  <a:gd name="T5" fmla="*/ 121 h 121"/>
                  <a:gd name="T6" fmla="*/ 0 w 141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21">
                    <a:moveTo>
                      <a:pt x="0" y="0"/>
                    </a:moveTo>
                    <a:lnTo>
                      <a:pt x="141" y="0"/>
                    </a:lnTo>
                    <a:lnTo>
                      <a:pt x="7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9" name="Freeform 198"/>
              <p:cNvSpPr>
                <a:spLocks/>
              </p:cNvSpPr>
              <p:nvPr/>
            </p:nvSpPr>
            <p:spPr bwMode="auto">
              <a:xfrm>
                <a:off x="2133163" y="3850486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7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7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0" name="Freeform 199"/>
              <p:cNvSpPr>
                <a:spLocks/>
              </p:cNvSpPr>
              <p:nvPr/>
            </p:nvSpPr>
            <p:spPr bwMode="auto">
              <a:xfrm>
                <a:off x="2133163" y="3850486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7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7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1" name="Freeform 200"/>
              <p:cNvSpPr>
                <a:spLocks/>
              </p:cNvSpPr>
              <p:nvPr/>
            </p:nvSpPr>
            <p:spPr bwMode="auto">
              <a:xfrm>
                <a:off x="2490114" y="3850486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7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7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2" name="Freeform 201"/>
              <p:cNvSpPr>
                <a:spLocks/>
              </p:cNvSpPr>
              <p:nvPr/>
            </p:nvSpPr>
            <p:spPr bwMode="auto">
              <a:xfrm>
                <a:off x="2490114" y="3850486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7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7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3" name="Freeform 202"/>
              <p:cNvSpPr>
                <a:spLocks/>
              </p:cNvSpPr>
              <p:nvPr/>
            </p:nvSpPr>
            <p:spPr bwMode="auto">
              <a:xfrm>
                <a:off x="2244563" y="3969732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8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81" y="0"/>
                    </a:lnTo>
                    <a:lnTo>
                      <a:pt x="15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4" name="Freeform 203"/>
              <p:cNvSpPr>
                <a:spLocks/>
              </p:cNvSpPr>
              <p:nvPr/>
            </p:nvSpPr>
            <p:spPr bwMode="auto">
              <a:xfrm>
                <a:off x="2244563" y="3969732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8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81" y="0"/>
                    </a:lnTo>
                    <a:lnTo>
                      <a:pt x="15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5" name="Freeform 204"/>
              <p:cNvSpPr>
                <a:spLocks/>
              </p:cNvSpPr>
              <p:nvPr/>
            </p:nvSpPr>
            <p:spPr bwMode="auto">
              <a:xfrm>
                <a:off x="2093937" y="3969732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81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81" y="0"/>
                    </a:lnTo>
                    <a:lnTo>
                      <a:pt x="151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6" name="Freeform 205"/>
              <p:cNvSpPr>
                <a:spLocks/>
              </p:cNvSpPr>
              <p:nvPr/>
            </p:nvSpPr>
            <p:spPr bwMode="auto">
              <a:xfrm>
                <a:off x="2093937" y="3969732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81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81" y="0"/>
                    </a:lnTo>
                    <a:lnTo>
                      <a:pt x="151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7" name="Freeform 206"/>
              <p:cNvSpPr>
                <a:spLocks/>
              </p:cNvSpPr>
              <p:nvPr/>
            </p:nvSpPr>
            <p:spPr bwMode="auto">
              <a:xfrm>
                <a:off x="2395188" y="3969732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8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81" y="0"/>
                    </a:lnTo>
                    <a:lnTo>
                      <a:pt x="15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8" name="Freeform 207"/>
              <p:cNvSpPr>
                <a:spLocks/>
              </p:cNvSpPr>
              <p:nvPr/>
            </p:nvSpPr>
            <p:spPr bwMode="auto">
              <a:xfrm>
                <a:off x="2395188" y="3969732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8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81" y="0"/>
                    </a:lnTo>
                    <a:lnTo>
                      <a:pt x="15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9" name="Freeform 209"/>
              <p:cNvSpPr>
                <a:spLocks/>
              </p:cNvSpPr>
              <p:nvPr/>
            </p:nvSpPr>
            <p:spPr bwMode="auto">
              <a:xfrm>
                <a:off x="2545814" y="3969732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8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81" y="0"/>
                    </a:lnTo>
                    <a:lnTo>
                      <a:pt x="15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0" name="Freeform 210"/>
              <p:cNvSpPr>
                <a:spLocks/>
              </p:cNvSpPr>
              <p:nvPr/>
            </p:nvSpPr>
            <p:spPr bwMode="auto">
              <a:xfrm>
                <a:off x="2545814" y="3969732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8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81" y="0"/>
                    </a:lnTo>
                    <a:lnTo>
                      <a:pt x="15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1" name="Line 211"/>
              <p:cNvSpPr>
                <a:spLocks noChangeShapeType="1"/>
              </p:cNvSpPr>
              <p:nvPr/>
            </p:nvSpPr>
            <p:spPr bwMode="auto">
              <a:xfrm>
                <a:off x="2387343" y="3652790"/>
                <a:ext cx="55700" cy="7139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2" name="Line 212"/>
              <p:cNvSpPr>
                <a:spLocks noChangeShapeType="1"/>
              </p:cNvSpPr>
              <p:nvPr/>
            </p:nvSpPr>
            <p:spPr bwMode="auto">
              <a:xfrm flipH="1">
                <a:off x="2221028" y="3795571"/>
                <a:ext cx="31380" cy="54916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3" name="Line 213"/>
              <p:cNvSpPr>
                <a:spLocks noChangeShapeType="1"/>
              </p:cNvSpPr>
              <p:nvPr/>
            </p:nvSpPr>
            <p:spPr bwMode="auto">
              <a:xfrm flipH="1">
                <a:off x="2403034" y="3795571"/>
                <a:ext cx="23535" cy="54916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4" name="Line 214"/>
              <p:cNvSpPr>
                <a:spLocks noChangeShapeType="1"/>
              </p:cNvSpPr>
              <p:nvPr/>
            </p:nvSpPr>
            <p:spPr bwMode="auto">
              <a:xfrm>
                <a:off x="2490114" y="3795571"/>
                <a:ext cx="32165" cy="54916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5" name="Line 215"/>
              <p:cNvSpPr>
                <a:spLocks noChangeShapeType="1"/>
              </p:cNvSpPr>
              <p:nvPr/>
            </p:nvSpPr>
            <p:spPr bwMode="auto">
              <a:xfrm>
                <a:off x="2204553" y="3914031"/>
                <a:ext cx="79235" cy="8708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6" name="Line 216"/>
              <p:cNvSpPr>
                <a:spLocks noChangeShapeType="1"/>
              </p:cNvSpPr>
              <p:nvPr/>
            </p:nvSpPr>
            <p:spPr bwMode="auto">
              <a:xfrm>
                <a:off x="2387343" y="3921877"/>
                <a:ext cx="55700" cy="7139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7" name="Line 217"/>
              <p:cNvSpPr>
                <a:spLocks noChangeShapeType="1"/>
              </p:cNvSpPr>
              <p:nvPr/>
            </p:nvSpPr>
            <p:spPr bwMode="auto">
              <a:xfrm>
                <a:off x="2561504" y="3921877"/>
                <a:ext cx="32165" cy="7139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8" name="Line 218"/>
              <p:cNvSpPr>
                <a:spLocks noChangeShapeType="1"/>
              </p:cNvSpPr>
              <p:nvPr/>
            </p:nvSpPr>
            <p:spPr bwMode="auto">
              <a:xfrm>
                <a:off x="1569885" y="4333743"/>
                <a:ext cx="32165" cy="5570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9" name="Line 223"/>
              <p:cNvSpPr>
                <a:spLocks noChangeShapeType="1"/>
              </p:cNvSpPr>
              <p:nvPr/>
            </p:nvSpPr>
            <p:spPr bwMode="auto">
              <a:xfrm flipH="1">
                <a:off x="1062308" y="4159583"/>
                <a:ext cx="87080" cy="12709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0" name="Freeform 224"/>
              <p:cNvSpPr>
                <a:spLocks/>
              </p:cNvSpPr>
              <p:nvPr/>
            </p:nvSpPr>
            <p:spPr bwMode="auto">
              <a:xfrm>
                <a:off x="1094473" y="4111728"/>
                <a:ext cx="118461" cy="103555"/>
              </a:xfrm>
              <a:custGeom>
                <a:avLst/>
                <a:gdLst>
                  <a:gd name="T0" fmla="*/ 0 w 151"/>
                  <a:gd name="T1" fmla="*/ 0 h 132"/>
                  <a:gd name="T2" fmla="*/ 151 w 151"/>
                  <a:gd name="T3" fmla="*/ 0 h 132"/>
                  <a:gd name="T4" fmla="*/ 70 w 151"/>
                  <a:gd name="T5" fmla="*/ 132 h 132"/>
                  <a:gd name="T6" fmla="*/ 0 w 151"/>
                  <a:gd name="T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2">
                    <a:moveTo>
                      <a:pt x="0" y="0"/>
                    </a:moveTo>
                    <a:lnTo>
                      <a:pt x="151" y="0"/>
                    </a:lnTo>
                    <a:lnTo>
                      <a:pt x="70" y="1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1" name="Freeform 225"/>
              <p:cNvSpPr>
                <a:spLocks/>
              </p:cNvSpPr>
              <p:nvPr/>
            </p:nvSpPr>
            <p:spPr bwMode="auto">
              <a:xfrm>
                <a:off x="1094473" y="4111728"/>
                <a:ext cx="118461" cy="103555"/>
              </a:xfrm>
              <a:custGeom>
                <a:avLst/>
                <a:gdLst>
                  <a:gd name="T0" fmla="*/ 0 w 151"/>
                  <a:gd name="T1" fmla="*/ 0 h 132"/>
                  <a:gd name="T2" fmla="*/ 151 w 151"/>
                  <a:gd name="T3" fmla="*/ 0 h 132"/>
                  <a:gd name="T4" fmla="*/ 70 w 151"/>
                  <a:gd name="T5" fmla="*/ 132 h 132"/>
                  <a:gd name="T6" fmla="*/ 0 w 151"/>
                  <a:gd name="T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2">
                    <a:moveTo>
                      <a:pt x="0" y="0"/>
                    </a:moveTo>
                    <a:lnTo>
                      <a:pt x="151" y="0"/>
                    </a:lnTo>
                    <a:lnTo>
                      <a:pt x="70" y="13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2" name="Freeform 226"/>
              <p:cNvSpPr>
                <a:spLocks/>
              </p:cNvSpPr>
              <p:nvPr/>
            </p:nvSpPr>
            <p:spPr bwMode="auto">
              <a:xfrm>
                <a:off x="1181553" y="4230973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81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81" y="0"/>
                    </a:lnTo>
                    <a:lnTo>
                      <a:pt x="151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3" name="Freeform 227"/>
              <p:cNvSpPr>
                <a:spLocks/>
              </p:cNvSpPr>
              <p:nvPr/>
            </p:nvSpPr>
            <p:spPr bwMode="auto">
              <a:xfrm>
                <a:off x="1181553" y="4230973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81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81" y="0"/>
                    </a:lnTo>
                    <a:lnTo>
                      <a:pt x="151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4" name="Freeform 228"/>
              <p:cNvSpPr>
                <a:spLocks/>
              </p:cNvSpPr>
              <p:nvPr/>
            </p:nvSpPr>
            <p:spPr bwMode="auto">
              <a:xfrm>
                <a:off x="1006608" y="4230973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5" name="Freeform 229"/>
              <p:cNvSpPr>
                <a:spLocks/>
              </p:cNvSpPr>
              <p:nvPr/>
            </p:nvSpPr>
            <p:spPr bwMode="auto">
              <a:xfrm>
                <a:off x="1006608" y="4230973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6" name="Line 230"/>
              <p:cNvSpPr>
                <a:spLocks noChangeShapeType="1"/>
              </p:cNvSpPr>
              <p:nvPr/>
            </p:nvSpPr>
            <p:spPr bwMode="auto">
              <a:xfrm>
                <a:off x="1165863" y="4183118"/>
                <a:ext cx="62761" cy="7923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7" name="Line 231"/>
              <p:cNvSpPr>
                <a:spLocks noChangeShapeType="1"/>
              </p:cNvSpPr>
              <p:nvPr/>
            </p:nvSpPr>
            <p:spPr bwMode="auto">
              <a:xfrm flipH="1">
                <a:off x="2283788" y="4167428"/>
                <a:ext cx="87865" cy="11924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8" name="Freeform 232"/>
              <p:cNvSpPr>
                <a:spLocks/>
              </p:cNvSpPr>
              <p:nvPr/>
            </p:nvSpPr>
            <p:spPr bwMode="auto">
              <a:xfrm>
                <a:off x="2315953" y="4111728"/>
                <a:ext cx="110616" cy="103555"/>
              </a:xfrm>
              <a:custGeom>
                <a:avLst/>
                <a:gdLst>
                  <a:gd name="T0" fmla="*/ 0 w 141"/>
                  <a:gd name="T1" fmla="*/ 0 h 132"/>
                  <a:gd name="T2" fmla="*/ 141 w 141"/>
                  <a:gd name="T3" fmla="*/ 0 h 132"/>
                  <a:gd name="T4" fmla="*/ 71 w 141"/>
                  <a:gd name="T5" fmla="*/ 132 h 132"/>
                  <a:gd name="T6" fmla="*/ 0 w 141"/>
                  <a:gd name="T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32">
                    <a:moveTo>
                      <a:pt x="0" y="0"/>
                    </a:moveTo>
                    <a:lnTo>
                      <a:pt x="141" y="0"/>
                    </a:lnTo>
                    <a:lnTo>
                      <a:pt x="71" y="1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9" name="Freeform 233"/>
              <p:cNvSpPr>
                <a:spLocks/>
              </p:cNvSpPr>
              <p:nvPr/>
            </p:nvSpPr>
            <p:spPr bwMode="auto">
              <a:xfrm>
                <a:off x="2315953" y="4111728"/>
                <a:ext cx="110616" cy="103555"/>
              </a:xfrm>
              <a:custGeom>
                <a:avLst/>
                <a:gdLst>
                  <a:gd name="T0" fmla="*/ 0 w 141"/>
                  <a:gd name="T1" fmla="*/ 0 h 132"/>
                  <a:gd name="T2" fmla="*/ 141 w 141"/>
                  <a:gd name="T3" fmla="*/ 0 h 132"/>
                  <a:gd name="T4" fmla="*/ 71 w 141"/>
                  <a:gd name="T5" fmla="*/ 132 h 132"/>
                  <a:gd name="T6" fmla="*/ 0 w 141"/>
                  <a:gd name="T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32">
                    <a:moveTo>
                      <a:pt x="0" y="0"/>
                    </a:moveTo>
                    <a:lnTo>
                      <a:pt x="141" y="0"/>
                    </a:lnTo>
                    <a:lnTo>
                      <a:pt x="71" y="13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0" name="Freeform 234"/>
              <p:cNvSpPr>
                <a:spLocks/>
              </p:cNvSpPr>
              <p:nvPr/>
            </p:nvSpPr>
            <p:spPr bwMode="auto">
              <a:xfrm>
                <a:off x="2403034" y="4238818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7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71" y="0"/>
                    </a:lnTo>
                    <a:lnTo>
                      <a:pt x="152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1" name="Freeform 235"/>
              <p:cNvSpPr>
                <a:spLocks/>
              </p:cNvSpPr>
              <p:nvPr/>
            </p:nvSpPr>
            <p:spPr bwMode="auto">
              <a:xfrm>
                <a:off x="2403034" y="4238818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7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71" y="0"/>
                    </a:lnTo>
                    <a:lnTo>
                      <a:pt x="152" y="12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2" name="Freeform 236"/>
              <p:cNvSpPr>
                <a:spLocks/>
              </p:cNvSpPr>
              <p:nvPr/>
            </p:nvSpPr>
            <p:spPr bwMode="auto">
              <a:xfrm>
                <a:off x="2228873" y="4238818"/>
                <a:ext cx="110616" cy="94926"/>
              </a:xfrm>
              <a:custGeom>
                <a:avLst/>
                <a:gdLst>
                  <a:gd name="T0" fmla="*/ 141 w 141"/>
                  <a:gd name="T1" fmla="*/ 121 h 121"/>
                  <a:gd name="T2" fmla="*/ 0 w 141"/>
                  <a:gd name="T3" fmla="*/ 121 h 121"/>
                  <a:gd name="T4" fmla="*/ 70 w 141"/>
                  <a:gd name="T5" fmla="*/ 0 h 121"/>
                  <a:gd name="T6" fmla="*/ 141 w 141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21">
                    <a:moveTo>
                      <a:pt x="141" y="121"/>
                    </a:moveTo>
                    <a:lnTo>
                      <a:pt x="0" y="121"/>
                    </a:lnTo>
                    <a:lnTo>
                      <a:pt x="70" y="0"/>
                    </a:lnTo>
                    <a:lnTo>
                      <a:pt x="141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3" name="Freeform 237"/>
              <p:cNvSpPr>
                <a:spLocks/>
              </p:cNvSpPr>
              <p:nvPr/>
            </p:nvSpPr>
            <p:spPr bwMode="auto">
              <a:xfrm>
                <a:off x="2228873" y="4238818"/>
                <a:ext cx="110616" cy="94926"/>
              </a:xfrm>
              <a:custGeom>
                <a:avLst/>
                <a:gdLst>
                  <a:gd name="T0" fmla="*/ 141 w 141"/>
                  <a:gd name="T1" fmla="*/ 121 h 121"/>
                  <a:gd name="T2" fmla="*/ 0 w 141"/>
                  <a:gd name="T3" fmla="*/ 121 h 121"/>
                  <a:gd name="T4" fmla="*/ 70 w 141"/>
                  <a:gd name="T5" fmla="*/ 0 h 121"/>
                  <a:gd name="T6" fmla="*/ 141 w 141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21">
                    <a:moveTo>
                      <a:pt x="141" y="121"/>
                    </a:moveTo>
                    <a:lnTo>
                      <a:pt x="0" y="121"/>
                    </a:lnTo>
                    <a:lnTo>
                      <a:pt x="70" y="0"/>
                    </a:lnTo>
                    <a:lnTo>
                      <a:pt x="141" y="12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4" name="Line 238"/>
              <p:cNvSpPr>
                <a:spLocks noChangeShapeType="1"/>
              </p:cNvSpPr>
              <p:nvPr/>
            </p:nvSpPr>
            <p:spPr bwMode="auto">
              <a:xfrm>
                <a:off x="2387343" y="4190963"/>
                <a:ext cx="55700" cy="7139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5" name="Line 239"/>
              <p:cNvSpPr>
                <a:spLocks noChangeShapeType="1"/>
              </p:cNvSpPr>
              <p:nvPr/>
            </p:nvSpPr>
            <p:spPr bwMode="auto">
              <a:xfrm flipH="1">
                <a:off x="1665595" y="4167428"/>
                <a:ext cx="94926" cy="11924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6" name="Freeform 240"/>
              <p:cNvSpPr>
                <a:spLocks/>
              </p:cNvSpPr>
              <p:nvPr/>
            </p:nvSpPr>
            <p:spPr bwMode="auto">
              <a:xfrm>
                <a:off x="1696976" y="4111728"/>
                <a:ext cx="119245" cy="103555"/>
              </a:xfrm>
              <a:custGeom>
                <a:avLst/>
                <a:gdLst>
                  <a:gd name="T0" fmla="*/ 0 w 152"/>
                  <a:gd name="T1" fmla="*/ 0 h 132"/>
                  <a:gd name="T2" fmla="*/ 152 w 152"/>
                  <a:gd name="T3" fmla="*/ 0 h 132"/>
                  <a:gd name="T4" fmla="*/ 81 w 152"/>
                  <a:gd name="T5" fmla="*/ 132 h 132"/>
                  <a:gd name="T6" fmla="*/ 0 w 152"/>
                  <a:gd name="T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2">
                    <a:moveTo>
                      <a:pt x="0" y="0"/>
                    </a:moveTo>
                    <a:lnTo>
                      <a:pt x="152" y="0"/>
                    </a:lnTo>
                    <a:lnTo>
                      <a:pt x="81" y="1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7" name="Freeform 241"/>
              <p:cNvSpPr>
                <a:spLocks/>
              </p:cNvSpPr>
              <p:nvPr/>
            </p:nvSpPr>
            <p:spPr bwMode="auto">
              <a:xfrm>
                <a:off x="1696976" y="4111728"/>
                <a:ext cx="119245" cy="103555"/>
              </a:xfrm>
              <a:custGeom>
                <a:avLst/>
                <a:gdLst>
                  <a:gd name="T0" fmla="*/ 0 w 152"/>
                  <a:gd name="T1" fmla="*/ 0 h 132"/>
                  <a:gd name="T2" fmla="*/ 152 w 152"/>
                  <a:gd name="T3" fmla="*/ 0 h 132"/>
                  <a:gd name="T4" fmla="*/ 81 w 152"/>
                  <a:gd name="T5" fmla="*/ 132 h 132"/>
                  <a:gd name="T6" fmla="*/ 0 w 152"/>
                  <a:gd name="T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2">
                    <a:moveTo>
                      <a:pt x="0" y="0"/>
                    </a:moveTo>
                    <a:lnTo>
                      <a:pt x="152" y="0"/>
                    </a:lnTo>
                    <a:lnTo>
                      <a:pt x="81" y="13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8" name="Freeform 242"/>
              <p:cNvSpPr>
                <a:spLocks/>
              </p:cNvSpPr>
              <p:nvPr/>
            </p:nvSpPr>
            <p:spPr bwMode="auto">
              <a:xfrm>
                <a:off x="1784056" y="4238818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8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81" y="0"/>
                    </a:lnTo>
                    <a:lnTo>
                      <a:pt x="152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9" name="Freeform 243"/>
              <p:cNvSpPr>
                <a:spLocks/>
              </p:cNvSpPr>
              <p:nvPr/>
            </p:nvSpPr>
            <p:spPr bwMode="auto">
              <a:xfrm>
                <a:off x="1784056" y="4238818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8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81" y="0"/>
                    </a:lnTo>
                    <a:lnTo>
                      <a:pt x="152" y="12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50" name="Freeform 244"/>
              <p:cNvSpPr>
                <a:spLocks/>
              </p:cNvSpPr>
              <p:nvPr/>
            </p:nvSpPr>
            <p:spPr bwMode="auto">
              <a:xfrm>
                <a:off x="1609895" y="4238818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7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71" y="0"/>
                    </a:lnTo>
                    <a:lnTo>
                      <a:pt x="152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51" name="Freeform 245"/>
              <p:cNvSpPr>
                <a:spLocks/>
              </p:cNvSpPr>
              <p:nvPr/>
            </p:nvSpPr>
            <p:spPr bwMode="auto">
              <a:xfrm>
                <a:off x="1609895" y="4238818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7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71" y="0"/>
                    </a:lnTo>
                    <a:lnTo>
                      <a:pt x="152" y="12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52" name="Line 246"/>
              <p:cNvSpPr>
                <a:spLocks noChangeShapeType="1"/>
              </p:cNvSpPr>
              <p:nvPr/>
            </p:nvSpPr>
            <p:spPr bwMode="auto">
              <a:xfrm>
                <a:off x="1776211" y="4190963"/>
                <a:ext cx="55700" cy="7139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53" name="Line 247"/>
              <p:cNvSpPr>
                <a:spLocks noChangeShapeType="1"/>
              </p:cNvSpPr>
              <p:nvPr/>
            </p:nvSpPr>
            <p:spPr bwMode="auto">
              <a:xfrm>
                <a:off x="2632895" y="4072502"/>
                <a:ext cx="24320" cy="3922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54" name="Line 248"/>
              <p:cNvSpPr>
                <a:spLocks noChangeShapeType="1"/>
              </p:cNvSpPr>
              <p:nvPr/>
            </p:nvSpPr>
            <p:spPr bwMode="auto">
              <a:xfrm flipH="1">
                <a:off x="1189398" y="4072502"/>
                <a:ext cx="23535" cy="3922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  <p:sp>
        <p:nvSpPr>
          <p:cNvPr id="256" name="TextBox 255"/>
          <p:cNvSpPr txBox="1"/>
          <p:nvPr/>
        </p:nvSpPr>
        <p:spPr>
          <a:xfrm>
            <a:off x="1136080" y="2723769"/>
            <a:ext cx="6941120" cy="1754326"/>
          </a:xfrm>
          <a:prstGeom prst="rect">
            <a:avLst/>
          </a:prstGeom>
          <a:solidFill>
            <a:schemeClr val="bg2">
              <a:alpha val="91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3600" dirty="0" smtClean="0"/>
              <a:t>Perfect inference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3600" dirty="0" smtClean="0"/>
              <a:t>Clairvoyance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3600" dirty="0" smtClean="0"/>
              <a:t>No strategy fusion</a:t>
            </a:r>
            <a:endParaRPr lang="en-GB" sz="3600" dirty="0"/>
          </a:p>
        </p:txBody>
      </p:sp>
      <p:sp>
        <p:nvSpPr>
          <p:cNvPr id="2" name="Rectangle 1"/>
          <p:cNvSpPr/>
          <p:nvPr/>
        </p:nvSpPr>
        <p:spPr>
          <a:xfrm>
            <a:off x="1475656" y="3889906"/>
            <a:ext cx="3475103" cy="524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03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" grpId="0" animBg="1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pPr algn="ctr"/>
            <a:r>
              <a:rPr lang="en-GB" dirty="0" smtClean="0"/>
              <a:t>Information Set MCTS (ISMCTS)</a:t>
            </a:r>
            <a:endParaRPr lang="en-GB" dirty="0"/>
          </a:p>
        </p:txBody>
      </p:sp>
      <p:pic>
        <p:nvPicPr>
          <p:cNvPr id="4" name="Picture 5" descr="C:\Users\Ed\Documents\My Dropbox\work bradford\presentations\AISB11\classic-cards\4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2429" y="997256"/>
            <a:ext cx="685800" cy="914400"/>
          </a:xfrm>
          <a:prstGeom prst="rect">
            <a:avLst/>
          </a:prstGeom>
          <a:noFill/>
        </p:spPr>
      </p:pic>
      <p:pic>
        <p:nvPicPr>
          <p:cNvPr id="5" name="Picture 3" descr="C:\Users\Ed\Documents\My Dropbox\work bradford\presentations\AISB11\classic-cards\2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4829" y="997256"/>
            <a:ext cx="685800" cy="914400"/>
          </a:xfrm>
          <a:prstGeom prst="rect">
            <a:avLst/>
          </a:prstGeom>
          <a:noFill/>
        </p:spPr>
      </p:pic>
      <p:pic>
        <p:nvPicPr>
          <p:cNvPr id="6" name="Picture 2" descr="C:\Users\Ed\Documents\My Dropbox\work bradford\presentations\AISB11\classic-cards\1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17229" y="997256"/>
            <a:ext cx="685800" cy="914400"/>
          </a:xfrm>
          <a:prstGeom prst="rect">
            <a:avLst/>
          </a:prstGeom>
          <a:noFill/>
        </p:spPr>
      </p:pic>
      <p:pic>
        <p:nvPicPr>
          <p:cNvPr id="7" name="Picture 9" descr="C:\Users\Ed\Documents\My Dropbox\work bradford\presentations\AISB11\classic-cards\b1fv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45362" y="990600"/>
            <a:ext cx="685800" cy="927712"/>
          </a:xfrm>
          <a:prstGeom prst="rect">
            <a:avLst/>
          </a:prstGeom>
          <a:noFill/>
        </p:spPr>
      </p:pic>
      <p:pic>
        <p:nvPicPr>
          <p:cNvPr id="8" name="Picture 9" descr="C:\Users\Ed\Documents\My Dropbox\work bradford\presentations\AISB11\classic-cards\b1fv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97762" y="990600"/>
            <a:ext cx="685800" cy="927712"/>
          </a:xfrm>
          <a:prstGeom prst="rect">
            <a:avLst/>
          </a:prstGeom>
          <a:noFill/>
        </p:spPr>
      </p:pic>
      <p:pic>
        <p:nvPicPr>
          <p:cNvPr id="9" name="Picture 9" descr="C:\Users\Ed\Documents\My Dropbox\work bradford\presentations\AISB11\classic-cards\b1fv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50162" y="990600"/>
            <a:ext cx="685800" cy="927712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3330825" y="3037512"/>
            <a:ext cx="2809182" cy="602601"/>
            <a:chOff x="1181552" y="3326193"/>
            <a:chExt cx="1189709" cy="255206"/>
          </a:xfrm>
          <a:solidFill>
            <a:schemeClr val="bg1"/>
          </a:solidFill>
        </p:grpSpPr>
        <p:sp>
          <p:nvSpPr>
            <p:cNvPr id="248" name="Line 13"/>
            <p:cNvSpPr>
              <a:spLocks noChangeShapeType="1"/>
            </p:cNvSpPr>
            <p:nvPr/>
          </p:nvSpPr>
          <p:spPr bwMode="auto">
            <a:xfrm>
              <a:off x="1760521" y="3374047"/>
              <a:ext cx="610740" cy="207351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49" name="Freeform 219"/>
            <p:cNvSpPr>
              <a:spLocks/>
            </p:cNvSpPr>
            <p:nvPr/>
          </p:nvSpPr>
          <p:spPr bwMode="auto">
            <a:xfrm>
              <a:off x="1704821" y="332619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50" name="Freeform 220"/>
            <p:cNvSpPr>
              <a:spLocks/>
            </p:cNvSpPr>
            <p:nvPr/>
          </p:nvSpPr>
          <p:spPr bwMode="auto">
            <a:xfrm>
              <a:off x="1704821" y="332619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51" name="Line 221"/>
            <p:cNvSpPr>
              <a:spLocks noChangeShapeType="1"/>
            </p:cNvSpPr>
            <p:nvPr/>
          </p:nvSpPr>
          <p:spPr bwMode="auto">
            <a:xfrm flipH="1">
              <a:off x="1181552" y="3381892"/>
              <a:ext cx="547587" cy="199507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52" name="Line 222"/>
            <p:cNvSpPr>
              <a:spLocks noChangeShapeType="1"/>
            </p:cNvSpPr>
            <p:nvPr/>
          </p:nvSpPr>
          <p:spPr bwMode="auto">
            <a:xfrm>
              <a:off x="1760522" y="3428964"/>
              <a:ext cx="3922" cy="152435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</p:grpSp>
      <p:sp>
        <p:nvSpPr>
          <p:cNvPr id="13" name="Line 8"/>
          <p:cNvSpPr>
            <a:spLocks noChangeShapeType="1"/>
          </p:cNvSpPr>
          <p:nvPr/>
        </p:nvSpPr>
        <p:spPr bwMode="auto">
          <a:xfrm flipH="1">
            <a:off x="2638027" y="4799723"/>
            <a:ext cx="55572" cy="92619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 flipH="1">
            <a:off x="4060678" y="4799723"/>
            <a:ext cx="57425" cy="92619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6046459" y="4799723"/>
            <a:ext cx="37048" cy="92619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0" name="Freeform 16"/>
          <p:cNvSpPr>
            <a:spLocks/>
          </p:cNvSpPr>
          <p:nvPr/>
        </p:nvSpPr>
        <p:spPr bwMode="auto">
          <a:xfrm>
            <a:off x="2412033" y="4892344"/>
            <a:ext cx="281565" cy="244518"/>
          </a:xfrm>
          <a:custGeom>
            <a:avLst/>
            <a:gdLst>
              <a:gd name="T0" fmla="*/ 0 w 152"/>
              <a:gd name="T1" fmla="*/ 0 h 132"/>
              <a:gd name="T2" fmla="*/ 152 w 152"/>
              <a:gd name="T3" fmla="*/ 0 h 132"/>
              <a:gd name="T4" fmla="*/ 71 w 152"/>
              <a:gd name="T5" fmla="*/ 132 h 132"/>
              <a:gd name="T6" fmla="*/ 0 w 152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2">
                <a:moveTo>
                  <a:pt x="0" y="0"/>
                </a:moveTo>
                <a:lnTo>
                  <a:pt x="152" y="0"/>
                </a:lnTo>
                <a:lnTo>
                  <a:pt x="71" y="13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1" name="Freeform 17"/>
          <p:cNvSpPr>
            <a:spLocks/>
          </p:cNvSpPr>
          <p:nvPr/>
        </p:nvSpPr>
        <p:spPr bwMode="auto">
          <a:xfrm>
            <a:off x="2412033" y="4892344"/>
            <a:ext cx="281565" cy="244518"/>
          </a:xfrm>
          <a:custGeom>
            <a:avLst/>
            <a:gdLst>
              <a:gd name="T0" fmla="*/ 0 w 152"/>
              <a:gd name="T1" fmla="*/ 0 h 132"/>
              <a:gd name="T2" fmla="*/ 152 w 152"/>
              <a:gd name="T3" fmla="*/ 0 h 132"/>
              <a:gd name="T4" fmla="*/ 71 w 152"/>
              <a:gd name="T5" fmla="*/ 132 h 132"/>
              <a:gd name="T6" fmla="*/ 0 w 152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2">
                <a:moveTo>
                  <a:pt x="0" y="0"/>
                </a:moveTo>
                <a:lnTo>
                  <a:pt x="152" y="0"/>
                </a:lnTo>
                <a:lnTo>
                  <a:pt x="71" y="13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2" name="Freeform 18"/>
          <p:cNvSpPr>
            <a:spLocks/>
          </p:cNvSpPr>
          <p:nvPr/>
        </p:nvSpPr>
        <p:spPr bwMode="auto">
          <a:xfrm>
            <a:off x="2619503" y="5173910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80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80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3" name="Freeform 19"/>
          <p:cNvSpPr>
            <a:spLocks/>
          </p:cNvSpPr>
          <p:nvPr/>
        </p:nvSpPr>
        <p:spPr bwMode="auto">
          <a:xfrm>
            <a:off x="2619503" y="5173910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80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80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6" name="Freeform 22"/>
          <p:cNvSpPr>
            <a:spLocks/>
          </p:cNvSpPr>
          <p:nvPr/>
        </p:nvSpPr>
        <p:spPr bwMode="auto">
          <a:xfrm>
            <a:off x="2412033" y="5529573"/>
            <a:ext cx="281565" cy="242666"/>
          </a:xfrm>
          <a:custGeom>
            <a:avLst/>
            <a:gdLst>
              <a:gd name="T0" fmla="*/ 0 w 152"/>
              <a:gd name="T1" fmla="*/ 0 h 131"/>
              <a:gd name="T2" fmla="*/ 152 w 152"/>
              <a:gd name="T3" fmla="*/ 0 h 131"/>
              <a:gd name="T4" fmla="*/ 71 w 152"/>
              <a:gd name="T5" fmla="*/ 131 h 131"/>
              <a:gd name="T6" fmla="*/ 0 w 152"/>
              <a:gd name="T7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0" y="0"/>
                </a:moveTo>
                <a:lnTo>
                  <a:pt x="152" y="0"/>
                </a:lnTo>
                <a:lnTo>
                  <a:pt x="71" y="13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7" name="Freeform 23"/>
          <p:cNvSpPr>
            <a:spLocks/>
          </p:cNvSpPr>
          <p:nvPr/>
        </p:nvSpPr>
        <p:spPr bwMode="auto">
          <a:xfrm>
            <a:off x="2412033" y="5529573"/>
            <a:ext cx="281565" cy="242666"/>
          </a:xfrm>
          <a:custGeom>
            <a:avLst/>
            <a:gdLst>
              <a:gd name="T0" fmla="*/ 0 w 152"/>
              <a:gd name="T1" fmla="*/ 0 h 131"/>
              <a:gd name="T2" fmla="*/ 152 w 152"/>
              <a:gd name="T3" fmla="*/ 0 h 131"/>
              <a:gd name="T4" fmla="*/ 71 w 152"/>
              <a:gd name="T5" fmla="*/ 131 h 131"/>
              <a:gd name="T6" fmla="*/ 0 w 152"/>
              <a:gd name="T7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0" y="0"/>
                </a:moveTo>
                <a:lnTo>
                  <a:pt x="152" y="0"/>
                </a:lnTo>
                <a:lnTo>
                  <a:pt x="71" y="13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30" name="Freeform 26"/>
          <p:cNvSpPr>
            <a:spLocks/>
          </p:cNvSpPr>
          <p:nvPr/>
        </p:nvSpPr>
        <p:spPr bwMode="auto">
          <a:xfrm>
            <a:off x="2825119" y="5529573"/>
            <a:ext cx="279714" cy="242666"/>
          </a:xfrm>
          <a:custGeom>
            <a:avLst/>
            <a:gdLst>
              <a:gd name="T0" fmla="*/ 0 w 151"/>
              <a:gd name="T1" fmla="*/ 0 h 131"/>
              <a:gd name="T2" fmla="*/ 151 w 151"/>
              <a:gd name="T3" fmla="*/ 0 h 131"/>
              <a:gd name="T4" fmla="*/ 81 w 151"/>
              <a:gd name="T5" fmla="*/ 131 h 131"/>
              <a:gd name="T6" fmla="*/ 0 w 151"/>
              <a:gd name="T7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0" y="0"/>
                </a:moveTo>
                <a:lnTo>
                  <a:pt x="151" y="0"/>
                </a:lnTo>
                <a:lnTo>
                  <a:pt x="81" y="13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31" name="Freeform 27"/>
          <p:cNvSpPr>
            <a:spLocks/>
          </p:cNvSpPr>
          <p:nvPr/>
        </p:nvSpPr>
        <p:spPr bwMode="auto">
          <a:xfrm>
            <a:off x="2825119" y="5529573"/>
            <a:ext cx="279714" cy="242666"/>
          </a:xfrm>
          <a:custGeom>
            <a:avLst/>
            <a:gdLst>
              <a:gd name="T0" fmla="*/ 0 w 151"/>
              <a:gd name="T1" fmla="*/ 0 h 131"/>
              <a:gd name="T2" fmla="*/ 151 w 151"/>
              <a:gd name="T3" fmla="*/ 0 h 131"/>
              <a:gd name="T4" fmla="*/ 81 w 151"/>
              <a:gd name="T5" fmla="*/ 131 h 131"/>
              <a:gd name="T6" fmla="*/ 0 w 151"/>
              <a:gd name="T7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0" y="0"/>
                </a:moveTo>
                <a:lnTo>
                  <a:pt x="151" y="0"/>
                </a:lnTo>
                <a:lnTo>
                  <a:pt x="81" y="13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36" name="Freeform 32"/>
          <p:cNvSpPr>
            <a:spLocks/>
          </p:cNvSpPr>
          <p:nvPr/>
        </p:nvSpPr>
        <p:spPr bwMode="auto">
          <a:xfrm>
            <a:off x="2619503" y="5809285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0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0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37" name="Freeform 33"/>
          <p:cNvSpPr>
            <a:spLocks/>
          </p:cNvSpPr>
          <p:nvPr/>
        </p:nvSpPr>
        <p:spPr bwMode="auto">
          <a:xfrm>
            <a:off x="2619503" y="5809285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0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0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38" name="Freeform 34"/>
          <p:cNvSpPr>
            <a:spLocks/>
          </p:cNvSpPr>
          <p:nvPr/>
        </p:nvSpPr>
        <p:spPr bwMode="auto">
          <a:xfrm>
            <a:off x="2975166" y="5809285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0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0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39" name="Freeform 35"/>
          <p:cNvSpPr>
            <a:spLocks/>
          </p:cNvSpPr>
          <p:nvPr/>
        </p:nvSpPr>
        <p:spPr bwMode="auto">
          <a:xfrm>
            <a:off x="2975166" y="5809285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0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0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40" name="Line 36"/>
          <p:cNvSpPr>
            <a:spLocks noChangeShapeType="1"/>
          </p:cNvSpPr>
          <p:nvPr/>
        </p:nvSpPr>
        <p:spPr bwMode="auto">
          <a:xfrm>
            <a:off x="2599125" y="5060913"/>
            <a:ext cx="131521" cy="187092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42" name="Line 38"/>
          <p:cNvSpPr>
            <a:spLocks noChangeShapeType="1"/>
          </p:cNvSpPr>
          <p:nvPr/>
        </p:nvSpPr>
        <p:spPr bwMode="auto">
          <a:xfrm flipH="1">
            <a:off x="2619503" y="5416574"/>
            <a:ext cx="74096" cy="112997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43" name="Line 39"/>
          <p:cNvSpPr>
            <a:spLocks noChangeShapeType="1"/>
          </p:cNvSpPr>
          <p:nvPr/>
        </p:nvSpPr>
        <p:spPr bwMode="auto">
          <a:xfrm>
            <a:off x="2825119" y="5416574"/>
            <a:ext cx="74096" cy="112997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45" name="Line 41"/>
          <p:cNvSpPr>
            <a:spLocks noChangeShapeType="1"/>
          </p:cNvSpPr>
          <p:nvPr/>
        </p:nvSpPr>
        <p:spPr bwMode="auto">
          <a:xfrm>
            <a:off x="2580601" y="5696288"/>
            <a:ext cx="131521" cy="187092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46" name="Line 42"/>
          <p:cNvSpPr>
            <a:spLocks noChangeShapeType="1"/>
          </p:cNvSpPr>
          <p:nvPr/>
        </p:nvSpPr>
        <p:spPr bwMode="auto">
          <a:xfrm>
            <a:off x="3012214" y="5716665"/>
            <a:ext cx="55572" cy="148193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47" name="Line 43"/>
          <p:cNvSpPr>
            <a:spLocks noChangeShapeType="1"/>
          </p:cNvSpPr>
          <p:nvPr/>
        </p:nvSpPr>
        <p:spPr bwMode="auto">
          <a:xfrm flipH="1">
            <a:off x="3462348" y="5659240"/>
            <a:ext cx="92619" cy="281565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48" name="Line 44"/>
          <p:cNvSpPr>
            <a:spLocks noChangeShapeType="1"/>
          </p:cNvSpPr>
          <p:nvPr/>
        </p:nvSpPr>
        <p:spPr bwMode="auto">
          <a:xfrm flipH="1">
            <a:off x="3760586" y="5023865"/>
            <a:ext cx="225994" cy="281565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49" name="Freeform 45"/>
          <p:cNvSpPr>
            <a:spLocks/>
          </p:cNvSpPr>
          <p:nvPr/>
        </p:nvSpPr>
        <p:spPr bwMode="auto">
          <a:xfrm>
            <a:off x="3836535" y="4892344"/>
            <a:ext cx="281565" cy="244518"/>
          </a:xfrm>
          <a:custGeom>
            <a:avLst/>
            <a:gdLst>
              <a:gd name="T0" fmla="*/ 0 w 152"/>
              <a:gd name="T1" fmla="*/ 0 h 132"/>
              <a:gd name="T2" fmla="*/ 152 w 152"/>
              <a:gd name="T3" fmla="*/ 0 h 132"/>
              <a:gd name="T4" fmla="*/ 81 w 152"/>
              <a:gd name="T5" fmla="*/ 132 h 132"/>
              <a:gd name="T6" fmla="*/ 0 w 152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2">
                <a:moveTo>
                  <a:pt x="0" y="0"/>
                </a:moveTo>
                <a:lnTo>
                  <a:pt x="152" y="0"/>
                </a:lnTo>
                <a:lnTo>
                  <a:pt x="81" y="13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0" name="Freeform 46"/>
          <p:cNvSpPr>
            <a:spLocks/>
          </p:cNvSpPr>
          <p:nvPr/>
        </p:nvSpPr>
        <p:spPr bwMode="auto">
          <a:xfrm>
            <a:off x="3836535" y="4892344"/>
            <a:ext cx="281565" cy="244518"/>
          </a:xfrm>
          <a:custGeom>
            <a:avLst/>
            <a:gdLst>
              <a:gd name="T0" fmla="*/ 0 w 152"/>
              <a:gd name="T1" fmla="*/ 0 h 132"/>
              <a:gd name="T2" fmla="*/ 152 w 152"/>
              <a:gd name="T3" fmla="*/ 0 h 132"/>
              <a:gd name="T4" fmla="*/ 81 w 152"/>
              <a:gd name="T5" fmla="*/ 132 h 132"/>
              <a:gd name="T6" fmla="*/ 0 w 152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2">
                <a:moveTo>
                  <a:pt x="0" y="0"/>
                </a:moveTo>
                <a:lnTo>
                  <a:pt x="152" y="0"/>
                </a:lnTo>
                <a:lnTo>
                  <a:pt x="81" y="13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1" name="Freeform 47"/>
          <p:cNvSpPr>
            <a:spLocks/>
          </p:cNvSpPr>
          <p:nvPr/>
        </p:nvSpPr>
        <p:spPr bwMode="auto">
          <a:xfrm>
            <a:off x="4042154" y="5192434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8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8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2" name="Freeform 48"/>
          <p:cNvSpPr>
            <a:spLocks/>
          </p:cNvSpPr>
          <p:nvPr/>
        </p:nvSpPr>
        <p:spPr bwMode="auto">
          <a:xfrm>
            <a:off x="4042154" y="5192434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8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8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3" name="Freeform 49"/>
          <p:cNvSpPr>
            <a:spLocks/>
          </p:cNvSpPr>
          <p:nvPr/>
        </p:nvSpPr>
        <p:spPr bwMode="auto">
          <a:xfrm>
            <a:off x="3630919" y="5192434"/>
            <a:ext cx="279714" cy="224142"/>
          </a:xfrm>
          <a:custGeom>
            <a:avLst/>
            <a:gdLst>
              <a:gd name="T0" fmla="*/ 151 w 151"/>
              <a:gd name="T1" fmla="*/ 121 h 121"/>
              <a:gd name="T2" fmla="*/ 0 w 151"/>
              <a:gd name="T3" fmla="*/ 121 h 121"/>
              <a:gd name="T4" fmla="*/ 70 w 151"/>
              <a:gd name="T5" fmla="*/ 0 h 121"/>
              <a:gd name="T6" fmla="*/ 151 w 151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21">
                <a:moveTo>
                  <a:pt x="151" y="121"/>
                </a:moveTo>
                <a:lnTo>
                  <a:pt x="0" y="121"/>
                </a:lnTo>
                <a:lnTo>
                  <a:pt x="70" y="0"/>
                </a:lnTo>
                <a:lnTo>
                  <a:pt x="151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4" name="Freeform 50"/>
          <p:cNvSpPr>
            <a:spLocks/>
          </p:cNvSpPr>
          <p:nvPr/>
        </p:nvSpPr>
        <p:spPr bwMode="auto">
          <a:xfrm>
            <a:off x="3630919" y="5192434"/>
            <a:ext cx="279714" cy="224142"/>
          </a:xfrm>
          <a:custGeom>
            <a:avLst/>
            <a:gdLst>
              <a:gd name="T0" fmla="*/ 151 w 151"/>
              <a:gd name="T1" fmla="*/ 121 h 121"/>
              <a:gd name="T2" fmla="*/ 0 w 151"/>
              <a:gd name="T3" fmla="*/ 121 h 121"/>
              <a:gd name="T4" fmla="*/ 70 w 151"/>
              <a:gd name="T5" fmla="*/ 0 h 121"/>
              <a:gd name="T6" fmla="*/ 151 w 151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21">
                <a:moveTo>
                  <a:pt x="151" y="121"/>
                </a:moveTo>
                <a:lnTo>
                  <a:pt x="0" y="121"/>
                </a:lnTo>
                <a:lnTo>
                  <a:pt x="70" y="0"/>
                </a:lnTo>
                <a:lnTo>
                  <a:pt x="151" y="12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5" name="Freeform 51"/>
          <p:cNvSpPr>
            <a:spLocks/>
          </p:cNvSpPr>
          <p:nvPr/>
        </p:nvSpPr>
        <p:spPr bwMode="auto">
          <a:xfrm>
            <a:off x="3836535" y="5548097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6" name="Freeform 52"/>
          <p:cNvSpPr>
            <a:spLocks/>
          </p:cNvSpPr>
          <p:nvPr/>
        </p:nvSpPr>
        <p:spPr bwMode="auto">
          <a:xfrm>
            <a:off x="3836535" y="5548097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7" name="Freeform 53"/>
          <p:cNvSpPr>
            <a:spLocks/>
          </p:cNvSpPr>
          <p:nvPr/>
        </p:nvSpPr>
        <p:spPr bwMode="auto">
          <a:xfrm>
            <a:off x="3404925" y="5548097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8" name="Freeform 54"/>
          <p:cNvSpPr>
            <a:spLocks/>
          </p:cNvSpPr>
          <p:nvPr/>
        </p:nvSpPr>
        <p:spPr bwMode="auto">
          <a:xfrm>
            <a:off x="3404925" y="5548097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9" name="Freeform 55"/>
          <p:cNvSpPr>
            <a:spLocks/>
          </p:cNvSpPr>
          <p:nvPr/>
        </p:nvSpPr>
        <p:spPr bwMode="auto">
          <a:xfrm>
            <a:off x="4266294" y="5548097"/>
            <a:ext cx="263042" cy="224142"/>
          </a:xfrm>
          <a:custGeom>
            <a:avLst/>
            <a:gdLst>
              <a:gd name="T0" fmla="*/ 0 w 142"/>
              <a:gd name="T1" fmla="*/ 0 h 121"/>
              <a:gd name="T2" fmla="*/ 142 w 142"/>
              <a:gd name="T3" fmla="*/ 0 h 121"/>
              <a:gd name="T4" fmla="*/ 71 w 142"/>
              <a:gd name="T5" fmla="*/ 121 h 121"/>
              <a:gd name="T6" fmla="*/ 0 w 14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2" h="121">
                <a:moveTo>
                  <a:pt x="0" y="0"/>
                </a:moveTo>
                <a:lnTo>
                  <a:pt x="142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0" name="Freeform 56"/>
          <p:cNvSpPr>
            <a:spLocks/>
          </p:cNvSpPr>
          <p:nvPr/>
        </p:nvSpPr>
        <p:spPr bwMode="auto">
          <a:xfrm>
            <a:off x="4266294" y="5548097"/>
            <a:ext cx="263042" cy="224142"/>
          </a:xfrm>
          <a:custGeom>
            <a:avLst/>
            <a:gdLst>
              <a:gd name="T0" fmla="*/ 0 w 142"/>
              <a:gd name="T1" fmla="*/ 0 h 121"/>
              <a:gd name="T2" fmla="*/ 142 w 142"/>
              <a:gd name="T3" fmla="*/ 0 h 121"/>
              <a:gd name="T4" fmla="*/ 71 w 142"/>
              <a:gd name="T5" fmla="*/ 121 h 121"/>
              <a:gd name="T6" fmla="*/ 0 w 14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2" h="121">
                <a:moveTo>
                  <a:pt x="0" y="0"/>
                </a:moveTo>
                <a:lnTo>
                  <a:pt x="142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1" name="Freeform 57"/>
          <p:cNvSpPr>
            <a:spLocks/>
          </p:cNvSpPr>
          <p:nvPr/>
        </p:nvSpPr>
        <p:spPr bwMode="auto">
          <a:xfrm>
            <a:off x="3686490" y="582780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2" name="Freeform 58"/>
          <p:cNvSpPr>
            <a:spLocks/>
          </p:cNvSpPr>
          <p:nvPr/>
        </p:nvSpPr>
        <p:spPr bwMode="auto">
          <a:xfrm>
            <a:off x="3686490" y="582780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3" name="Freeform 59"/>
          <p:cNvSpPr>
            <a:spLocks/>
          </p:cNvSpPr>
          <p:nvPr/>
        </p:nvSpPr>
        <p:spPr bwMode="auto">
          <a:xfrm>
            <a:off x="3330827" y="5827809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1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1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4" name="Freeform 60"/>
          <p:cNvSpPr>
            <a:spLocks/>
          </p:cNvSpPr>
          <p:nvPr/>
        </p:nvSpPr>
        <p:spPr bwMode="auto">
          <a:xfrm>
            <a:off x="3330827" y="5827809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1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1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5" name="Freeform 61"/>
          <p:cNvSpPr>
            <a:spLocks/>
          </p:cNvSpPr>
          <p:nvPr/>
        </p:nvSpPr>
        <p:spPr bwMode="auto">
          <a:xfrm>
            <a:off x="4042154" y="582780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6" name="Freeform 62"/>
          <p:cNvSpPr>
            <a:spLocks/>
          </p:cNvSpPr>
          <p:nvPr/>
        </p:nvSpPr>
        <p:spPr bwMode="auto">
          <a:xfrm>
            <a:off x="4042154" y="582780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7" name="Freeform 63"/>
          <p:cNvSpPr>
            <a:spLocks/>
          </p:cNvSpPr>
          <p:nvPr/>
        </p:nvSpPr>
        <p:spPr bwMode="auto">
          <a:xfrm>
            <a:off x="4397815" y="582780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8" name="Freeform 64"/>
          <p:cNvSpPr>
            <a:spLocks/>
          </p:cNvSpPr>
          <p:nvPr/>
        </p:nvSpPr>
        <p:spPr bwMode="auto">
          <a:xfrm>
            <a:off x="4397815" y="582780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9" name="Line 65"/>
          <p:cNvSpPr>
            <a:spLocks noChangeShapeType="1"/>
          </p:cNvSpPr>
          <p:nvPr/>
        </p:nvSpPr>
        <p:spPr bwMode="auto">
          <a:xfrm>
            <a:off x="4023630" y="5079437"/>
            <a:ext cx="131521" cy="168568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70" name="Line 66"/>
          <p:cNvSpPr>
            <a:spLocks noChangeShapeType="1"/>
          </p:cNvSpPr>
          <p:nvPr/>
        </p:nvSpPr>
        <p:spPr bwMode="auto">
          <a:xfrm flipH="1">
            <a:off x="3630919" y="5416574"/>
            <a:ext cx="55572" cy="131521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71" name="Line 67"/>
          <p:cNvSpPr>
            <a:spLocks noChangeShapeType="1"/>
          </p:cNvSpPr>
          <p:nvPr/>
        </p:nvSpPr>
        <p:spPr bwMode="auto">
          <a:xfrm flipH="1">
            <a:off x="4042154" y="5416574"/>
            <a:ext cx="75949" cy="131521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72" name="Line 68"/>
          <p:cNvSpPr>
            <a:spLocks noChangeShapeType="1"/>
          </p:cNvSpPr>
          <p:nvPr/>
        </p:nvSpPr>
        <p:spPr bwMode="auto">
          <a:xfrm>
            <a:off x="3592017" y="5696288"/>
            <a:ext cx="187092" cy="207470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73" name="Line 69"/>
          <p:cNvSpPr>
            <a:spLocks noChangeShapeType="1"/>
          </p:cNvSpPr>
          <p:nvPr/>
        </p:nvSpPr>
        <p:spPr bwMode="auto">
          <a:xfrm>
            <a:off x="4023630" y="5716665"/>
            <a:ext cx="112997" cy="166717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74" name="Line 70"/>
          <p:cNvSpPr>
            <a:spLocks noChangeShapeType="1"/>
          </p:cNvSpPr>
          <p:nvPr/>
        </p:nvSpPr>
        <p:spPr bwMode="auto">
          <a:xfrm>
            <a:off x="4434865" y="5716665"/>
            <a:ext cx="75949" cy="166717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06" name="Freeform 102"/>
          <p:cNvSpPr>
            <a:spLocks/>
          </p:cNvSpPr>
          <p:nvPr/>
        </p:nvSpPr>
        <p:spPr bwMode="auto">
          <a:xfrm>
            <a:off x="6720736" y="4892344"/>
            <a:ext cx="281565" cy="244518"/>
          </a:xfrm>
          <a:custGeom>
            <a:avLst/>
            <a:gdLst>
              <a:gd name="T0" fmla="*/ 0 w 152"/>
              <a:gd name="T1" fmla="*/ 0 h 132"/>
              <a:gd name="T2" fmla="*/ 152 w 152"/>
              <a:gd name="T3" fmla="*/ 0 h 132"/>
              <a:gd name="T4" fmla="*/ 81 w 152"/>
              <a:gd name="T5" fmla="*/ 132 h 132"/>
              <a:gd name="T6" fmla="*/ 0 w 152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2">
                <a:moveTo>
                  <a:pt x="0" y="0"/>
                </a:moveTo>
                <a:lnTo>
                  <a:pt x="152" y="0"/>
                </a:lnTo>
                <a:lnTo>
                  <a:pt x="81" y="13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07" name="Freeform 103"/>
          <p:cNvSpPr>
            <a:spLocks/>
          </p:cNvSpPr>
          <p:nvPr/>
        </p:nvSpPr>
        <p:spPr bwMode="auto">
          <a:xfrm>
            <a:off x="6720736" y="4892344"/>
            <a:ext cx="281565" cy="244518"/>
          </a:xfrm>
          <a:custGeom>
            <a:avLst/>
            <a:gdLst>
              <a:gd name="T0" fmla="*/ 0 w 152"/>
              <a:gd name="T1" fmla="*/ 0 h 132"/>
              <a:gd name="T2" fmla="*/ 152 w 152"/>
              <a:gd name="T3" fmla="*/ 0 h 132"/>
              <a:gd name="T4" fmla="*/ 81 w 152"/>
              <a:gd name="T5" fmla="*/ 132 h 132"/>
              <a:gd name="T6" fmla="*/ 0 w 152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2">
                <a:moveTo>
                  <a:pt x="0" y="0"/>
                </a:moveTo>
                <a:lnTo>
                  <a:pt x="152" y="0"/>
                </a:lnTo>
                <a:lnTo>
                  <a:pt x="81" y="13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08" name="Freeform 104"/>
          <p:cNvSpPr>
            <a:spLocks/>
          </p:cNvSpPr>
          <p:nvPr/>
        </p:nvSpPr>
        <p:spPr bwMode="auto">
          <a:xfrm>
            <a:off x="6946732" y="5192434"/>
            <a:ext cx="261190" cy="224142"/>
          </a:xfrm>
          <a:custGeom>
            <a:avLst/>
            <a:gdLst>
              <a:gd name="T0" fmla="*/ 141 w 141"/>
              <a:gd name="T1" fmla="*/ 121 h 121"/>
              <a:gd name="T2" fmla="*/ 0 w 141"/>
              <a:gd name="T3" fmla="*/ 121 h 121"/>
              <a:gd name="T4" fmla="*/ 70 w 141"/>
              <a:gd name="T5" fmla="*/ 0 h 121"/>
              <a:gd name="T6" fmla="*/ 141 w 141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21">
                <a:moveTo>
                  <a:pt x="141" y="121"/>
                </a:moveTo>
                <a:lnTo>
                  <a:pt x="0" y="121"/>
                </a:lnTo>
                <a:lnTo>
                  <a:pt x="70" y="0"/>
                </a:lnTo>
                <a:lnTo>
                  <a:pt x="141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09" name="Freeform 105"/>
          <p:cNvSpPr>
            <a:spLocks/>
          </p:cNvSpPr>
          <p:nvPr/>
        </p:nvSpPr>
        <p:spPr bwMode="auto">
          <a:xfrm>
            <a:off x="6946732" y="5192434"/>
            <a:ext cx="261190" cy="224142"/>
          </a:xfrm>
          <a:custGeom>
            <a:avLst/>
            <a:gdLst>
              <a:gd name="T0" fmla="*/ 141 w 141"/>
              <a:gd name="T1" fmla="*/ 121 h 121"/>
              <a:gd name="T2" fmla="*/ 0 w 141"/>
              <a:gd name="T3" fmla="*/ 121 h 121"/>
              <a:gd name="T4" fmla="*/ 70 w 141"/>
              <a:gd name="T5" fmla="*/ 0 h 121"/>
              <a:gd name="T6" fmla="*/ 141 w 141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21">
                <a:moveTo>
                  <a:pt x="141" y="121"/>
                </a:moveTo>
                <a:lnTo>
                  <a:pt x="0" y="121"/>
                </a:lnTo>
                <a:lnTo>
                  <a:pt x="70" y="0"/>
                </a:lnTo>
                <a:lnTo>
                  <a:pt x="141" y="12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10" name="Freeform 106"/>
          <p:cNvSpPr>
            <a:spLocks/>
          </p:cNvSpPr>
          <p:nvPr/>
        </p:nvSpPr>
        <p:spPr bwMode="auto">
          <a:xfrm>
            <a:off x="6515119" y="5192434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8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8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12" name="Freeform 108"/>
          <p:cNvSpPr>
            <a:spLocks/>
          </p:cNvSpPr>
          <p:nvPr/>
        </p:nvSpPr>
        <p:spPr bwMode="auto">
          <a:xfrm>
            <a:off x="6720736" y="5548097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13" name="Freeform 109"/>
          <p:cNvSpPr>
            <a:spLocks/>
          </p:cNvSpPr>
          <p:nvPr/>
        </p:nvSpPr>
        <p:spPr bwMode="auto">
          <a:xfrm>
            <a:off x="6720736" y="5548097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16" name="Freeform 112"/>
          <p:cNvSpPr>
            <a:spLocks/>
          </p:cNvSpPr>
          <p:nvPr/>
        </p:nvSpPr>
        <p:spPr bwMode="auto">
          <a:xfrm>
            <a:off x="7152348" y="5548097"/>
            <a:ext cx="279714" cy="224142"/>
          </a:xfrm>
          <a:custGeom>
            <a:avLst/>
            <a:gdLst>
              <a:gd name="T0" fmla="*/ 0 w 151"/>
              <a:gd name="T1" fmla="*/ 0 h 121"/>
              <a:gd name="T2" fmla="*/ 151 w 151"/>
              <a:gd name="T3" fmla="*/ 0 h 121"/>
              <a:gd name="T4" fmla="*/ 71 w 151"/>
              <a:gd name="T5" fmla="*/ 121 h 121"/>
              <a:gd name="T6" fmla="*/ 0 w 15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21">
                <a:moveTo>
                  <a:pt x="0" y="0"/>
                </a:moveTo>
                <a:lnTo>
                  <a:pt x="151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17" name="Freeform 113"/>
          <p:cNvSpPr>
            <a:spLocks/>
          </p:cNvSpPr>
          <p:nvPr/>
        </p:nvSpPr>
        <p:spPr bwMode="auto">
          <a:xfrm>
            <a:off x="7152348" y="5548097"/>
            <a:ext cx="279714" cy="224142"/>
          </a:xfrm>
          <a:custGeom>
            <a:avLst/>
            <a:gdLst>
              <a:gd name="T0" fmla="*/ 0 w 151"/>
              <a:gd name="T1" fmla="*/ 0 h 121"/>
              <a:gd name="T2" fmla="*/ 151 w 151"/>
              <a:gd name="T3" fmla="*/ 0 h 121"/>
              <a:gd name="T4" fmla="*/ 71 w 151"/>
              <a:gd name="T5" fmla="*/ 121 h 121"/>
              <a:gd name="T6" fmla="*/ 0 w 15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21">
                <a:moveTo>
                  <a:pt x="0" y="0"/>
                </a:moveTo>
                <a:lnTo>
                  <a:pt x="151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22" name="Freeform 118"/>
          <p:cNvSpPr>
            <a:spLocks/>
          </p:cNvSpPr>
          <p:nvPr/>
        </p:nvSpPr>
        <p:spPr bwMode="auto">
          <a:xfrm>
            <a:off x="6926354" y="582780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8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8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23" name="Freeform 119"/>
          <p:cNvSpPr>
            <a:spLocks/>
          </p:cNvSpPr>
          <p:nvPr/>
        </p:nvSpPr>
        <p:spPr bwMode="auto">
          <a:xfrm>
            <a:off x="6926354" y="582780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8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8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24" name="Freeform 120"/>
          <p:cNvSpPr>
            <a:spLocks/>
          </p:cNvSpPr>
          <p:nvPr/>
        </p:nvSpPr>
        <p:spPr bwMode="auto">
          <a:xfrm>
            <a:off x="7283869" y="5827809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80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80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25" name="Freeform 121"/>
          <p:cNvSpPr>
            <a:spLocks/>
          </p:cNvSpPr>
          <p:nvPr/>
        </p:nvSpPr>
        <p:spPr bwMode="auto">
          <a:xfrm>
            <a:off x="7283869" y="5827809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80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80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26" name="Line 122"/>
          <p:cNvSpPr>
            <a:spLocks noChangeShapeType="1"/>
          </p:cNvSpPr>
          <p:nvPr/>
        </p:nvSpPr>
        <p:spPr bwMode="auto">
          <a:xfrm>
            <a:off x="6907830" y="5079437"/>
            <a:ext cx="131521" cy="168568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28" name="Line 124"/>
          <p:cNvSpPr>
            <a:spLocks noChangeShapeType="1"/>
          </p:cNvSpPr>
          <p:nvPr/>
        </p:nvSpPr>
        <p:spPr bwMode="auto">
          <a:xfrm flipH="1">
            <a:off x="6946732" y="5416574"/>
            <a:ext cx="55572" cy="131521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29" name="Line 125"/>
          <p:cNvSpPr>
            <a:spLocks noChangeShapeType="1"/>
          </p:cNvSpPr>
          <p:nvPr/>
        </p:nvSpPr>
        <p:spPr bwMode="auto">
          <a:xfrm>
            <a:off x="7152348" y="5416574"/>
            <a:ext cx="55572" cy="131521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31" name="Line 127"/>
          <p:cNvSpPr>
            <a:spLocks noChangeShapeType="1"/>
          </p:cNvSpPr>
          <p:nvPr/>
        </p:nvSpPr>
        <p:spPr bwMode="auto">
          <a:xfrm>
            <a:off x="6907830" y="5716665"/>
            <a:ext cx="112997" cy="166717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32" name="Line 128"/>
          <p:cNvSpPr>
            <a:spLocks noChangeShapeType="1"/>
          </p:cNvSpPr>
          <p:nvPr/>
        </p:nvSpPr>
        <p:spPr bwMode="auto">
          <a:xfrm>
            <a:off x="7320917" y="5716665"/>
            <a:ext cx="74096" cy="166717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33" name="Line 129"/>
          <p:cNvSpPr>
            <a:spLocks noChangeShapeType="1"/>
          </p:cNvSpPr>
          <p:nvPr/>
        </p:nvSpPr>
        <p:spPr bwMode="auto">
          <a:xfrm flipH="1">
            <a:off x="2767696" y="4388488"/>
            <a:ext cx="94473" cy="279714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34" name="Line 130"/>
          <p:cNvSpPr>
            <a:spLocks noChangeShapeType="1"/>
          </p:cNvSpPr>
          <p:nvPr/>
        </p:nvSpPr>
        <p:spPr bwMode="auto">
          <a:xfrm flipH="1">
            <a:off x="3067786" y="3753113"/>
            <a:ext cx="225994" cy="279714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35" name="Freeform 131"/>
          <p:cNvSpPr>
            <a:spLocks/>
          </p:cNvSpPr>
          <p:nvPr/>
        </p:nvSpPr>
        <p:spPr bwMode="auto">
          <a:xfrm>
            <a:off x="3143735" y="3640116"/>
            <a:ext cx="279714" cy="224142"/>
          </a:xfrm>
          <a:custGeom>
            <a:avLst/>
            <a:gdLst>
              <a:gd name="T0" fmla="*/ 0 w 151"/>
              <a:gd name="T1" fmla="*/ 0 h 121"/>
              <a:gd name="T2" fmla="*/ 151 w 151"/>
              <a:gd name="T3" fmla="*/ 0 h 121"/>
              <a:gd name="T4" fmla="*/ 81 w 151"/>
              <a:gd name="T5" fmla="*/ 121 h 121"/>
              <a:gd name="T6" fmla="*/ 0 w 15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21">
                <a:moveTo>
                  <a:pt x="0" y="0"/>
                </a:moveTo>
                <a:lnTo>
                  <a:pt x="151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36" name="Freeform 132"/>
          <p:cNvSpPr>
            <a:spLocks/>
          </p:cNvSpPr>
          <p:nvPr/>
        </p:nvSpPr>
        <p:spPr bwMode="auto">
          <a:xfrm>
            <a:off x="3143735" y="3640116"/>
            <a:ext cx="279714" cy="224142"/>
          </a:xfrm>
          <a:custGeom>
            <a:avLst/>
            <a:gdLst>
              <a:gd name="T0" fmla="*/ 0 w 151"/>
              <a:gd name="T1" fmla="*/ 0 h 121"/>
              <a:gd name="T2" fmla="*/ 151 w 151"/>
              <a:gd name="T3" fmla="*/ 0 h 121"/>
              <a:gd name="T4" fmla="*/ 81 w 151"/>
              <a:gd name="T5" fmla="*/ 121 h 121"/>
              <a:gd name="T6" fmla="*/ 0 w 15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21">
                <a:moveTo>
                  <a:pt x="0" y="0"/>
                </a:moveTo>
                <a:lnTo>
                  <a:pt x="151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39" name="Freeform 135"/>
          <p:cNvSpPr>
            <a:spLocks/>
          </p:cNvSpPr>
          <p:nvPr/>
        </p:nvSpPr>
        <p:spPr bwMode="auto">
          <a:xfrm>
            <a:off x="2936265" y="3921681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7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7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40" name="Freeform 136"/>
          <p:cNvSpPr>
            <a:spLocks/>
          </p:cNvSpPr>
          <p:nvPr/>
        </p:nvSpPr>
        <p:spPr bwMode="auto">
          <a:xfrm>
            <a:off x="2936265" y="3921681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7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7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43" name="Freeform 139"/>
          <p:cNvSpPr>
            <a:spLocks/>
          </p:cNvSpPr>
          <p:nvPr/>
        </p:nvSpPr>
        <p:spPr bwMode="auto">
          <a:xfrm>
            <a:off x="2712122" y="4275491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44" name="Freeform 140"/>
          <p:cNvSpPr>
            <a:spLocks/>
          </p:cNvSpPr>
          <p:nvPr/>
        </p:nvSpPr>
        <p:spPr bwMode="auto">
          <a:xfrm>
            <a:off x="2712122" y="4275491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47" name="Freeform 143"/>
          <p:cNvSpPr>
            <a:spLocks/>
          </p:cNvSpPr>
          <p:nvPr/>
        </p:nvSpPr>
        <p:spPr bwMode="auto">
          <a:xfrm>
            <a:off x="2993690" y="4557059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1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1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48" name="Freeform 144"/>
          <p:cNvSpPr>
            <a:spLocks/>
          </p:cNvSpPr>
          <p:nvPr/>
        </p:nvSpPr>
        <p:spPr bwMode="auto">
          <a:xfrm>
            <a:off x="2993690" y="4557059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1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1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49" name="Freeform 145"/>
          <p:cNvSpPr>
            <a:spLocks/>
          </p:cNvSpPr>
          <p:nvPr/>
        </p:nvSpPr>
        <p:spPr bwMode="auto">
          <a:xfrm>
            <a:off x="2638027" y="4557059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0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0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50" name="Freeform 146"/>
          <p:cNvSpPr>
            <a:spLocks/>
          </p:cNvSpPr>
          <p:nvPr/>
        </p:nvSpPr>
        <p:spPr bwMode="auto">
          <a:xfrm>
            <a:off x="2638027" y="4557059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0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0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56" name="Line 152"/>
          <p:cNvSpPr>
            <a:spLocks noChangeShapeType="1"/>
          </p:cNvSpPr>
          <p:nvPr/>
        </p:nvSpPr>
        <p:spPr bwMode="auto">
          <a:xfrm flipH="1">
            <a:off x="2936265" y="4145824"/>
            <a:ext cx="75949" cy="129670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59" name="Line 155"/>
          <p:cNvSpPr>
            <a:spLocks noChangeShapeType="1"/>
          </p:cNvSpPr>
          <p:nvPr/>
        </p:nvSpPr>
        <p:spPr bwMode="auto">
          <a:xfrm>
            <a:off x="2899217" y="4425536"/>
            <a:ext cx="187092" cy="205616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62" name="Freeform 158"/>
          <p:cNvSpPr>
            <a:spLocks/>
          </p:cNvSpPr>
          <p:nvPr/>
        </p:nvSpPr>
        <p:spPr bwMode="auto">
          <a:xfrm>
            <a:off x="4192198" y="4388488"/>
            <a:ext cx="94473" cy="279714"/>
          </a:xfrm>
          <a:custGeom>
            <a:avLst/>
            <a:gdLst>
              <a:gd name="T0" fmla="*/ 51 w 51"/>
              <a:gd name="T1" fmla="*/ 0 h 151"/>
              <a:gd name="T2" fmla="*/ 0 w 51"/>
              <a:gd name="T3" fmla="*/ 151 h 151"/>
              <a:gd name="T4" fmla="*/ 51 w 51"/>
              <a:gd name="T5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1" h="151">
                <a:moveTo>
                  <a:pt x="51" y="0"/>
                </a:moveTo>
                <a:lnTo>
                  <a:pt x="0" y="151"/>
                </a:lnTo>
                <a:lnTo>
                  <a:pt x="51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63" name="Freeform 159"/>
          <p:cNvSpPr>
            <a:spLocks/>
          </p:cNvSpPr>
          <p:nvPr/>
        </p:nvSpPr>
        <p:spPr bwMode="auto">
          <a:xfrm>
            <a:off x="4192198" y="4388488"/>
            <a:ext cx="94473" cy="279714"/>
          </a:xfrm>
          <a:custGeom>
            <a:avLst/>
            <a:gdLst>
              <a:gd name="T0" fmla="*/ 51 w 51"/>
              <a:gd name="T1" fmla="*/ 0 h 151"/>
              <a:gd name="T2" fmla="*/ 0 w 51"/>
              <a:gd name="T3" fmla="*/ 151 h 151"/>
              <a:gd name="T4" fmla="*/ 51 w 51"/>
              <a:gd name="T5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1" h="151">
                <a:moveTo>
                  <a:pt x="51" y="0"/>
                </a:moveTo>
                <a:lnTo>
                  <a:pt x="0" y="151"/>
                </a:lnTo>
                <a:lnTo>
                  <a:pt x="51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64" name="Line 160"/>
          <p:cNvSpPr>
            <a:spLocks noChangeShapeType="1"/>
          </p:cNvSpPr>
          <p:nvPr/>
        </p:nvSpPr>
        <p:spPr bwMode="auto">
          <a:xfrm flipH="1">
            <a:off x="4492288" y="3753113"/>
            <a:ext cx="224143" cy="279714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65" name="Freeform 161"/>
          <p:cNvSpPr>
            <a:spLocks/>
          </p:cNvSpPr>
          <p:nvPr/>
        </p:nvSpPr>
        <p:spPr bwMode="auto">
          <a:xfrm>
            <a:off x="4566385" y="3640116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66" name="Freeform 162"/>
          <p:cNvSpPr>
            <a:spLocks/>
          </p:cNvSpPr>
          <p:nvPr/>
        </p:nvSpPr>
        <p:spPr bwMode="auto">
          <a:xfrm>
            <a:off x="4566385" y="3640116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69" name="Freeform 165"/>
          <p:cNvSpPr>
            <a:spLocks/>
          </p:cNvSpPr>
          <p:nvPr/>
        </p:nvSpPr>
        <p:spPr bwMode="auto">
          <a:xfrm>
            <a:off x="4360767" y="3921681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7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7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70" name="Freeform 166"/>
          <p:cNvSpPr>
            <a:spLocks/>
          </p:cNvSpPr>
          <p:nvPr/>
        </p:nvSpPr>
        <p:spPr bwMode="auto">
          <a:xfrm>
            <a:off x="4360767" y="3921681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7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7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73" name="Freeform 169"/>
          <p:cNvSpPr>
            <a:spLocks/>
          </p:cNvSpPr>
          <p:nvPr/>
        </p:nvSpPr>
        <p:spPr bwMode="auto">
          <a:xfrm>
            <a:off x="4136627" y="4275491"/>
            <a:ext cx="279714" cy="224142"/>
          </a:xfrm>
          <a:custGeom>
            <a:avLst/>
            <a:gdLst>
              <a:gd name="T0" fmla="*/ 0 w 151"/>
              <a:gd name="T1" fmla="*/ 0 h 121"/>
              <a:gd name="T2" fmla="*/ 151 w 151"/>
              <a:gd name="T3" fmla="*/ 0 h 121"/>
              <a:gd name="T4" fmla="*/ 81 w 151"/>
              <a:gd name="T5" fmla="*/ 121 h 121"/>
              <a:gd name="T6" fmla="*/ 0 w 15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21">
                <a:moveTo>
                  <a:pt x="0" y="0"/>
                </a:moveTo>
                <a:lnTo>
                  <a:pt x="151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74" name="Freeform 170"/>
          <p:cNvSpPr>
            <a:spLocks/>
          </p:cNvSpPr>
          <p:nvPr/>
        </p:nvSpPr>
        <p:spPr bwMode="auto">
          <a:xfrm>
            <a:off x="4136627" y="4275491"/>
            <a:ext cx="279714" cy="224142"/>
          </a:xfrm>
          <a:custGeom>
            <a:avLst/>
            <a:gdLst>
              <a:gd name="T0" fmla="*/ 0 w 151"/>
              <a:gd name="T1" fmla="*/ 0 h 121"/>
              <a:gd name="T2" fmla="*/ 151 w 151"/>
              <a:gd name="T3" fmla="*/ 0 h 121"/>
              <a:gd name="T4" fmla="*/ 81 w 151"/>
              <a:gd name="T5" fmla="*/ 121 h 121"/>
              <a:gd name="T6" fmla="*/ 0 w 15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21">
                <a:moveTo>
                  <a:pt x="0" y="0"/>
                </a:moveTo>
                <a:lnTo>
                  <a:pt x="151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77" name="Freeform 173"/>
          <p:cNvSpPr>
            <a:spLocks/>
          </p:cNvSpPr>
          <p:nvPr/>
        </p:nvSpPr>
        <p:spPr bwMode="auto">
          <a:xfrm>
            <a:off x="4416338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78" name="Freeform 174"/>
          <p:cNvSpPr>
            <a:spLocks/>
          </p:cNvSpPr>
          <p:nvPr/>
        </p:nvSpPr>
        <p:spPr bwMode="auto">
          <a:xfrm>
            <a:off x="4416338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79" name="Freeform 175"/>
          <p:cNvSpPr>
            <a:spLocks/>
          </p:cNvSpPr>
          <p:nvPr/>
        </p:nvSpPr>
        <p:spPr bwMode="auto">
          <a:xfrm>
            <a:off x="4060678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80" name="Freeform 176"/>
          <p:cNvSpPr>
            <a:spLocks/>
          </p:cNvSpPr>
          <p:nvPr/>
        </p:nvSpPr>
        <p:spPr bwMode="auto">
          <a:xfrm>
            <a:off x="4060678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86" name="Line 182"/>
          <p:cNvSpPr>
            <a:spLocks noChangeShapeType="1"/>
          </p:cNvSpPr>
          <p:nvPr/>
        </p:nvSpPr>
        <p:spPr bwMode="auto">
          <a:xfrm flipH="1">
            <a:off x="4360767" y="4145824"/>
            <a:ext cx="74096" cy="129670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89" name="Line 185"/>
          <p:cNvSpPr>
            <a:spLocks noChangeShapeType="1"/>
          </p:cNvSpPr>
          <p:nvPr/>
        </p:nvSpPr>
        <p:spPr bwMode="auto">
          <a:xfrm>
            <a:off x="4323719" y="4425536"/>
            <a:ext cx="187092" cy="205616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93" name="Line 189"/>
          <p:cNvSpPr>
            <a:spLocks noChangeShapeType="1"/>
          </p:cNvSpPr>
          <p:nvPr/>
        </p:nvSpPr>
        <p:spPr bwMode="auto">
          <a:xfrm flipH="1">
            <a:off x="5933462" y="3753113"/>
            <a:ext cx="207470" cy="279714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94" name="Freeform 190"/>
          <p:cNvSpPr>
            <a:spLocks/>
          </p:cNvSpPr>
          <p:nvPr/>
        </p:nvSpPr>
        <p:spPr bwMode="auto">
          <a:xfrm>
            <a:off x="6009411" y="3640116"/>
            <a:ext cx="261190" cy="224142"/>
          </a:xfrm>
          <a:custGeom>
            <a:avLst/>
            <a:gdLst>
              <a:gd name="T0" fmla="*/ 0 w 141"/>
              <a:gd name="T1" fmla="*/ 0 h 121"/>
              <a:gd name="T2" fmla="*/ 141 w 141"/>
              <a:gd name="T3" fmla="*/ 0 h 121"/>
              <a:gd name="T4" fmla="*/ 71 w 141"/>
              <a:gd name="T5" fmla="*/ 121 h 121"/>
              <a:gd name="T6" fmla="*/ 0 w 14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21">
                <a:moveTo>
                  <a:pt x="0" y="0"/>
                </a:moveTo>
                <a:lnTo>
                  <a:pt x="141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95" name="Freeform 191"/>
          <p:cNvSpPr>
            <a:spLocks/>
          </p:cNvSpPr>
          <p:nvPr/>
        </p:nvSpPr>
        <p:spPr bwMode="auto">
          <a:xfrm>
            <a:off x="6009411" y="3640116"/>
            <a:ext cx="261190" cy="224142"/>
          </a:xfrm>
          <a:custGeom>
            <a:avLst/>
            <a:gdLst>
              <a:gd name="T0" fmla="*/ 0 w 141"/>
              <a:gd name="T1" fmla="*/ 0 h 121"/>
              <a:gd name="T2" fmla="*/ 141 w 141"/>
              <a:gd name="T3" fmla="*/ 0 h 121"/>
              <a:gd name="T4" fmla="*/ 71 w 141"/>
              <a:gd name="T5" fmla="*/ 121 h 121"/>
              <a:gd name="T6" fmla="*/ 0 w 14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21">
                <a:moveTo>
                  <a:pt x="0" y="0"/>
                </a:moveTo>
                <a:lnTo>
                  <a:pt x="141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96" name="Freeform 192"/>
          <p:cNvSpPr>
            <a:spLocks/>
          </p:cNvSpPr>
          <p:nvPr/>
        </p:nvSpPr>
        <p:spPr bwMode="auto">
          <a:xfrm>
            <a:off x="6215030" y="3921681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7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7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97" name="Freeform 193"/>
          <p:cNvSpPr>
            <a:spLocks/>
          </p:cNvSpPr>
          <p:nvPr/>
        </p:nvSpPr>
        <p:spPr bwMode="auto">
          <a:xfrm>
            <a:off x="6215030" y="3921681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7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7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98" name="Freeform 194"/>
          <p:cNvSpPr>
            <a:spLocks/>
          </p:cNvSpPr>
          <p:nvPr/>
        </p:nvSpPr>
        <p:spPr bwMode="auto">
          <a:xfrm>
            <a:off x="5803795" y="3921681"/>
            <a:ext cx="261190" cy="224142"/>
          </a:xfrm>
          <a:custGeom>
            <a:avLst/>
            <a:gdLst>
              <a:gd name="T0" fmla="*/ 141 w 141"/>
              <a:gd name="T1" fmla="*/ 121 h 121"/>
              <a:gd name="T2" fmla="*/ 0 w 141"/>
              <a:gd name="T3" fmla="*/ 121 h 121"/>
              <a:gd name="T4" fmla="*/ 70 w 141"/>
              <a:gd name="T5" fmla="*/ 0 h 121"/>
              <a:gd name="T6" fmla="*/ 141 w 141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21">
                <a:moveTo>
                  <a:pt x="141" y="121"/>
                </a:moveTo>
                <a:lnTo>
                  <a:pt x="0" y="121"/>
                </a:lnTo>
                <a:lnTo>
                  <a:pt x="70" y="0"/>
                </a:lnTo>
                <a:lnTo>
                  <a:pt x="141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99" name="Freeform 195"/>
          <p:cNvSpPr>
            <a:spLocks/>
          </p:cNvSpPr>
          <p:nvPr/>
        </p:nvSpPr>
        <p:spPr bwMode="auto">
          <a:xfrm>
            <a:off x="5803795" y="3921681"/>
            <a:ext cx="261190" cy="224142"/>
          </a:xfrm>
          <a:custGeom>
            <a:avLst/>
            <a:gdLst>
              <a:gd name="T0" fmla="*/ 141 w 141"/>
              <a:gd name="T1" fmla="*/ 121 h 121"/>
              <a:gd name="T2" fmla="*/ 0 w 141"/>
              <a:gd name="T3" fmla="*/ 121 h 121"/>
              <a:gd name="T4" fmla="*/ 70 w 141"/>
              <a:gd name="T5" fmla="*/ 0 h 121"/>
              <a:gd name="T6" fmla="*/ 141 w 141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21">
                <a:moveTo>
                  <a:pt x="141" y="121"/>
                </a:moveTo>
                <a:lnTo>
                  <a:pt x="0" y="121"/>
                </a:lnTo>
                <a:lnTo>
                  <a:pt x="70" y="0"/>
                </a:lnTo>
                <a:lnTo>
                  <a:pt x="141" y="12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00" name="Freeform 196"/>
          <p:cNvSpPr>
            <a:spLocks/>
          </p:cNvSpPr>
          <p:nvPr/>
        </p:nvSpPr>
        <p:spPr bwMode="auto">
          <a:xfrm>
            <a:off x="6009411" y="4275491"/>
            <a:ext cx="261190" cy="224142"/>
          </a:xfrm>
          <a:custGeom>
            <a:avLst/>
            <a:gdLst>
              <a:gd name="T0" fmla="*/ 0 w 141"/>
              <a:gd name="T1" fmla="*/ 0 h 121"/>
              <a:gd name="T2" fmla="*/ 141 w 141"/>
              <a:gd name="T3" fmla="*/ 0 h 121"/>
              <a:gd name="T4" fmla="*/ 71 w 141"/>
              <a:gd name="T5" fmla="*/ 121 h 121"/>
              <a:gd name="T6" fmla="*/ 0 w 14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21">
                <a:moveTo>
                  <a:pt x="0" y="0"/>
                </a:moveTo>
                <a:lnTo>
                  <a:pt x="141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01" name="Freeform 197"/>
          <p:cNvSpPr>
            <a:spLocks/>
          </p:cNvSpPr>
          <p:nvPr/>
        </p:nvSpPr>
        <p:spPr bwMode="auto">
          <a:xfrm>
            <a:off x="6009411" y="4275491"/>
            <a:ext cx="261190" cy="224142"/>
          </a:xfrm>
          <a:custGeom>
            <a:avLst/>
            <a:gdLst>
              <a:gd name="T0" fmla="*/ 0 w 141"/>
              <a:gd name="T1" fmla="*/ 0 h 121"/>
              <a:gd name="T2" fmla="*/ 141 w 141"/>
              <a:gd name="T3" fmla="*/ 0 h 121"/>
              <a:gd name="T4" fmla="*/ 71 w 141"/>
              <a:gd name="T5" fmla="*/ 121 h 121"/>
              <a:gd name="T6" fmla="*/ 0 w 14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21">
                <a:moveTo>
                  <a:pt x="0" y="0"/>
                </a:moveTo>
                <a:lnTo>
                  <a:pt x="141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02" name="Freeform 198"/>
          <p:cNvSpPr>
            <a:spLocks/>
          </p:cNvSpPr>
          <p:nvPr/>
        </p:nvSpPr>
        <p:spPr bwMode="auto">
          <a:xfrm>
            <a:off x="5577801" y="4275491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7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03" name="Freeform 199"/>
          <p:cNvSpPr>
            <a:spLocks/>
          </p:cNvSpPr>
          <p:nvPr/>
        </p:nvSpPr>
        <p:spPr bwMode="auto">
          <a:xfrm>
            <a:off x="5577801" y="4275491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7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04" name="Freeform 200"/>
          <p:cNvSpPr>
            <a:spLocks/>
          </p:cNvSpPr>
          <p:nvPr/>
        </p:nvSpPr>
        <p:spPr bwMode="auto">
          <a:xfrm>
            <a:off x="6420646" y="4275491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7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05" name="Freeform 201"/>
          <p:cNvSpPr>
            <a:spLocks/>
          </p:cNvSpPr>
          <p:nvPr/>
        </p:nvSpPr>
        <p:spPr bwMode="auto">
          <a:xfrm>
            <a:off x="6420646" y="4275491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7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06" name="Freeform 202"/>
          <p:cNvSpPr>
            <a:spLocks/>
          </p:cNvSpPr>
          <p:nvPr/>
        </p:nvSpPr>
        <p:spPr bwMode="auto">
          <a:xfrm>
            <a:off x="5840843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8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8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07" name="Freeform 203"/>
          <p:cNvSpPr>
            <a:spLocks/>
          </p:cNvSpPr>
          <p:nvPr/>
        </p:nvSpPr>
        <p:spPr bwMode="auto">
          <a:xfrm>
            <a:off x="5840843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8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8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10" name="Freeform 206"/>
          <p:cNvSpPr>
            <a:spLocks/>
          </p:cNvSpPr>
          <p:nvPr/>
        </p:nvSpPr>
        <p:spPr bwMode="auto">
          <a:xfrm>
            <a:off x="6196504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8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8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11" name="Freeform 207"/>
          <p:cNvSpPr>
            <a:spLocks/>
          </p:cNvSpPr>
          <p:nvPr/>
        </p:nvSpPr>
        <p:spPr bwMode="auto">
          <a:xfrm>
            <a:off x="6196504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8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8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12" name="Freeform 209"/>
          <p:cNvSpPr>
            <a:spLocks/>
          </p:cNvSpPr>
          <p:nvPr/>
        </p:nvSpPr>
        <p:spPr bwMode="auto">
          <a:xfrm>
            <a:off x="6552167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8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8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13" name="Freeform 210"/>
          <p:cNvSpPr>
            <a:spLocks/>
          </p:cNvSpPr>
          <p:nvPr/>
        </p:nvSpPr>
        <p:spPr bwMode="auto">
          <a:xfrm>
            <a:off x="6552167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8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8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14" name="Line 211"/>
          <p:cNvSpPr>
            <a:spLocks noChangeShapeType="1"/>
          </p:cNvSpPr>
          <p:nvPr/>
        </p:nvSpPr>
        <p:spPr bwMode="auto">
          <a:xfrm>
            <a:off x="6177980" y="3808684"/>
            <a:ext cx="131521" cy="168568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15" name="Line 212"/>
          <p:cNvSpPr>
            <a:spLocks noChangeShapeType="1"/>
          </p:cNvSpPr>
          <p:nvPr/>
        </p:nvSpPr>
        <p:spPr bwMode="auto">
          <a:xfrm flipH="1">
            <a:off x="5785271" y="4145824"/>
            <a:ext cx="74096" cy="129670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16" name="Line 213"/>
          <p:cNvSpPr>
            <a:spLocks noChangeShapeType="1"/>
          </p:cNvSpPr>
          <p:nvPr/>
        </p:nvSpPr>
        <p:spPr bwMode="auto">
          <a:xfrm flipH="1">
            <a:off x="6215030" y="4145824"/>
            <a:ext cx="55572" cy="129670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17" name="Line 214"/>
          <p:cNvSpPr>
            <a:spLocks noChangeShapeType="1"/>
          </p:cNvSpPr>
          <p:nvPr/>
        </p:nvSpPr>
        <p:spPr bwMode="auto">
          <a:xfrm>
            <a:off x="6420646" y="4145824"/>
            <a:ext cx="75949" cy="129670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18" name="Line 215"/>
          <p:cNvSpPr>
            <a:spLocks noChangeShapeType="1"/>
          </p:cNvSpPr>
          <p:nvPr/>
        </p:nvSpPr>
        <p:spPr bwMode="auto">
          <a:xfrm>
            <a:off x="5746370" y="4425536"/>
            <a:ext cx="187092" cy="205616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19" name="Line 216"/>
          <p:cNvSpPr>
            <a:spLocks noChangeShapeType="1"/>
          </p:cNvSpPr>
          <p:nvPr/>
        </p:nvSpPr>
        <p:spPr bwMode="auto">
          <a:xfrm>
            <a:off x="6177980" y="4444062"/>
            <a:ext cx="131521" cy="168568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20" name="Line 217"/>
          <p:cNvSpPr>
            <a:spLocks noChangeShapeType="1"/>
          </p:cNvSpPr>
          <p:nvPr/>
        </p:nvSpPr>
        <p:spPr bwMode="auto">
          <a:xfrm>
            <a:off x="6589215" y="4444062"/>
            <a:ext cx="75949" cy="168568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21" name="Line 218"/>
          <p:cNvSpPr>
            <a:spLocks noChangeShapeType="1"/>
          </p:cNvSpPr>
          <p:nvPr/>
        </p:nvSpPr>
        <p:spPr bwMode="auto">
          <a:xfrm>
            <a:off x="4247770" y="5416574"/>
            <a:ext cx="75949" cy="131521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30" name="Line 231"/>
          <p:cNvSpPr>
            <a:spLocks noChangeShapeType="1"/>
          </p:cNvSpPr>
          <p:nvPr/>
        </p:nvSpPr>
        <p:spPr bwMode="auto">
          <a:xfrm flipH="1">
            <a:off x="5933462" y="5023865"/>
            <a:ext cx="207470" cy="281565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31" name="Freeform 232"/>
          <p:cNvSpPr>
            <a:spLocks/>
          </p:cNvSpPr>
          <p:nvPr/>
        </p:nvSpPr>
        <p:spPr bwMode="auto">
          <a:xfrm>
            <a:off x="6009411" y="4892344"/>
            <a:ext cx="261190" cy="244518"/>
          </a:xfrm>
          <a:custGeom>
            <a:avLst/>
            <a:gdLst>
              <a:gd name="T0" fmla="*/ 0 w 141"/>
              <a:gd name="T1" fmla="*/ 0 h 132"/>
              <a:gd name="T2" fmla="*/ 141 w 141"/>
              <a:gd name="T3" fmla="*/ 0 h 132"/>
              <a:gd name="T4" fmla="*/ 71 w 141"/>
              <a:gd name="T5" fmla="*/ 132 h 132"/>
              <a:gd name="T6" fmla="*/ 0 w 141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32">
                <a:moveTo>
                  <a:pt x="0" y="0"/>
                </a:moveTo>
                <a:lnTo>
                  <a:pt x="141" y="0"/>
                </a:lnTo>
                <a:lnTo>
                  <a:pt x="71" y="13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32" name="Freeform 233"/>
          <p:cNvSpPr>
            <a:spLocks/>
          </p:cNvSpPr>
          <p:nvPr/>
        </p:nvSpPr>
        <p:spPr bwMode="auto">
          <a:xfrm>
            <a:off x="6009411" y="4892344"/>
            <a:ext cx="261190" cy="244518"/>
          </a:xfrm>
          <a:custGeom>
            <a:avLst/>
            <a:gdLst>
              <a:gd name="T0" fmla="*/ 0 w 141"/>
              <a:gd name="T1" fmla="*/ 0 h 132"/>
              <a:gd name="T2" fmla="*/ 141 w 141"/>
              <a:gd name="T3" fmla="*/ 0 h 132"/>
              <a:gd name="T4" fmla="*/ 71 w 141"/>
              <a:gd name="T5" fmla="*/ 132 h 132"/>
              <a:gd name="T6" fmla="*/ 0 w 141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32">
                <a:moveTo>
                  <a:pt x="0" y="0"/>
                </a:moveTo>
                <a:lnTo>
                  <a:pt x="141" y="0"/>
                </a:lnTo>
                <a:lnTo>
                  <a:pt x="71" y="13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33" name="Freeform 234"/>
          <p:cNvSpPr>
            <a:spLocks/>
          </p:cNvSpPr>
          <p:nvPr/>
        </p:nvSpPr>
        <p:spPr bwMode="auto">
          <a:xfrm>
            <a:off x="6215030" y="5192434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7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7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34" name="Freeform 235"/>
          <p:cNvSpPr>
            <a:spLocks/>
          </p:cNvSpPr>
          <p:nvPr/>
        </p:nvSpPr>
        <p:spPr bwMode="auto">
          <a:xfrm>
            <a:off x="6215030" y="5192434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7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7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35" name="Freeform 236"/>
          <p:cNvSpPr>
            <a:spLocks/>
          </p:cNvSpPr>
          <p:nvPr/>
        </p:nvSpPr>
        <p:spPr bwMode="auto">
          <a:xfrm>
            <a:off x="5803795" y="5192434"/>
            <a:ext cx="261190" cy="224142"/>
          </a:xfrm>
          <a:custGeom>
            <a:avLst/>
            <a:gdLst>
              <a:gd name="T0" fmla="*/ 141 w 141"/>
              <a:gd name="T1" fmla="*/ 121 h 121"/>
              <a:gd name="T2" fmla="*/ 0 w 141"/>
              <a:gd name="T3" fmla="*/ 121 h 121"/>
              <a:gd name="T4" fmla="*/ 70 w 141"/>
              <a:gd name="T5" fmla="*/ 0 h 121"/>
              <a:gd name="T6" fmla="*/ 141 w 141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21">
                <a:moveTo>
                  <a:pt x="141" y="121"/>
                </a:moveTo>
                <a:lnTo>
                  <a:pt x="0" y="121"/>
                </a:lnTo>
                <a:lnTo>
                  <a:pt x="70" y="0"/>
                </a:lnTo>
                <a:lnTo>
                  <a:pt x="141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36" name="Freeform 237"/>
          <p:cNvSpPr>
            <a:spLocks/>
          </p:cNvSpPr>
          <p:nvPr/>
        </p:nvSpPr>
        <p:spPr bwMode="auto">
          <a:xfrm>
            <a:off x="5803795" y="5192434"/>
            <a:ext cx="261190" cy="224142"/>
          </a:xfrm>
          <a:custGeom>
            <a:avLst/>
            <a:gdLst>
              <a:gd name="T0" fmla="*/ 141 w 141"/>
              <a:gd name="T1" fmla="*/ 121 h 121"/>
              <a:gd name="T2" fmla="*/ 0 w 141"/>
              <a:gd name="T3" fmla="*/ 121 h 121"/>
              <a:gd name="T4" fmla="*/ 70 w 141"/>
              <a:gd name="T5" fmla="*/ 0 h 121"/>
              <a:gd name="T6" fmla="*/ 141 w 141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21">
                <a:moveTo>
                  <a:pt x="141" y="121"/>
                </a:moveTo>
                <a:lnTo>
                  <a:pt x="0" y="121"/>
                </a:lnTo>
                <a:lnTo>
                  <a:pt x="70" y="0"/>
                </a:lnTo>
                <a:lnTo>
                  <a:pt x="141" y="12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37" name="Line 238"/>
          <p:cNvSpPr>
            <a:spLocks noChangeShapeType="1"/>
          </p:cNvSpPr>
          <p:nvPr/>
        </p:nvSpPr>
        <p:spPr bwMode="auto">
          <a:xfrm>
            <a:off x="6177980" y="5079437"/>
            <a:ext cx="131521" cy="168568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46" name="Line 247"/>
          <p:cNvSpPr>
            <a:spLocks noChangeShapeType="1"/>
          </p:cNvSpPr>
          <p:nvPr/>
        </p:nvSpPr>
        <p:spPr bwMode="auto">
          <a:xfrm>
            <a:off x="6757786" y="4799723"/>
            <a:ext cx="57425" cy="92619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grpSp>
        <p:nvGrpSpPr>
          <p:cNvPr id="261" name="Group 260"/>
          <p:cNvGrpSpPr/>
          <p:nvPr/>
        </p:nvGrpSpPr>
        <p:grpSpPr>
          <a:xfrm>
            <a:off x="1915587" y="3808684"/>
            <a:ext cx="4964455" cy="2261791"/>
            <a:chOff x="1915587" y="3808684"/>
            <a:chExt cx="4964455" cy="2261791"/>
          </a:xfrm>
          <a:solidFill>
            <a:schemeClr val="bg1"/>
          </a:solidFill>
        </p:grpSpPr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H="1">
              <a:off x="4781264" y="4799723"/>
              <a:ext cx="57425" cy="92619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5325873" y="4799723"/>
              <a:ext cx="55572" cy="92619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 flipH="1">
              <a:off x="2047108" y="5659240"/>
              <a:ext cx="94473" cy="281565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 flipH="1">
              <a:off x="2347199" y="5005341"/>
              <a:ext cx="205616" cy="300089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4" name="Freeform 20"/>
            <p:cNvSpPr>
              <a:spLocks/>
            </p:cNvSpPr>
            <p:nvPr/>
          </p:nvSpPr>
          <p:spPr bwMode="auto">
            <a:xfrm>
              <a:off x="2215676" y="5173910"/>
              <a:ext cx="281565" cy="242666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auto">
            <a:xfrm>
              <a:off x="1991536" y="5529573"/>
              <a:ext cx="279714" cy="242666"/>
            </a:xfrm>
            <a:custGeom>
              <a:avLst/>
              <a:gdLst>
                <a:gd name="T0" fmla="*/ 0 w 151"/>
                <a:gd name="T1" fmla="*/ 0 h 131"/>
                <a:gd name="T2" fmla="*/ 151 w 151"/>
                <a:gd name="T3" fmla="*/ 0 h 131"/>
                <a:gd name="T4" fmla="*/ 81 w 151"/>
                <a:gd name="T5" fmla="*/ 131 h 131"/>
                <a:gd name="T6" fmla="*/ 0 w 151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0" y="0"/>
                  </a:moveTo>
                  <a:lnTo>
                    <a:pt x="151" y="0"/>
                  </a:lnTo>
                  <a:lnTo>
                    <a:pt x="81" y="13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32" name="Freeform 28"/>
            <p:cNvSpPr>
              <a:spLocks/>
            </p:cNvSpPr>
            <p:nvPr/>
          </p:nvSpPr>
          <p:spPr bwMode="auto">
            <a:xfrm>
              <a:off x="2271250" y="5809285"/>
              <a:ext cx="281565" cy="242666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34" name="Freeform 30"/>
            <p:cNvSpPr>
              <a:spLocks/>
            </p:cNvSpPr>
            <p:nvPr/>
          </p:nvSpPr>
          <p:spPr bwMode="auto">
            <a:xfrm>
              <a:off x="1915587" y="5809285"/>
              <a:ext cx="263042" cy="242666"/>
            </a:xfrm>
            <a:custGeom>
              <a:avLst/>
              <a:gdLst>
                <a:gd name="T0" fmla="*/ 142 w 142"/>
                <a:gd name="T1" fmla="*/ 131 h 131"/>
                <a:gd name="T2" fmla="*/ 0 w 142"/>
                <a:gd name="T3" fmla="*/ 131 h 131"/>
                <a:gd name="T4" fmla="*/ 71 w 142"/>
                <a:gd name="T5" fmla="*/ 0 h 131"/>
                <a:gd name="T6" fmla="*/ 142 w 14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31">
                  <a:moveTo>
                    <a:pt x="14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41" name="Line 37"/>
            <p:cNvSpPr>
              <a:spLocks noChangeShapeType="1"/>
            </p:cNvSpPr>
            <p:nvPr/>
          </p:nvSpPr>
          <p:spPr bwMode="auto">
            <a:xfrm flipH="1">
              <a:off x="2215676" y="5416574"/>
              <a:ext cx="55572" cy="112997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44" name="Line 40"/>
            <p:cNvSpPr>
              <a:spLocks noChangeShapeType="1"/>
            </p:cNvSpPr>
            <p:nvPr/>
          </p:nvSpPr>
          <p:spPr bwMode="auto">
            <a:xfrm>
              <a:off x="2178629" y="5696288"/>
              <a:ext cx="187092" cy="187092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75" name="Line 71"/>
            <p:cNvSpPr>
              <a:spLocks noChangeShapeType="1"/>
            </p:cNvSpPr>
            <p:nvPr/>
          </p:nvSpPr>
          <p:spPr bwMode="auto">
            <a:xfrm flipH="1">
              <a:off x="4912785" y="5659240"/>
              <a:ext cx="94473" cy="281565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76" name="Line 72"/>
            <p:cNvSpPr>
              <a:spLocks noChangeShapeType="1"/>
            </p:cNvSpPr>
            <p:nvPr/>
          </p:nvSpPr>
          <p:spPr bwMode="auto">
            <a:xfrm flipH="1">
              <a:off x="5212876" y="5023865"/>
              <a:ext cx="205616" cy="281565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77" name="Freeform 73"/>
            <p:cNvSpPr>
              <a:spLocks/>
            </p:cNvSpPr>
            <p:nvPr/>
          </p:nvSpPr>
          <p:spPr bwMode="auto">
            <a:xfrm>
              <a:off x="5286972" y="4892344"/>
              <a:ext cx="281565" cy="244518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7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79" name="Freeform 75"/>
            <p:cNvSpPr>
              <a:spLocks/>
            </p:cNvSpPr>
            <p:nvPr/>
          </p:nvSpPr>
          <p:spPr bwMode="auto">
            <a:xfrm>
              <a:off x="5494442" y="5192434"/>
              <a:ext cx="279714" cy="224142"/>
            </a:xfrm>
            <a:custGeom>
              <a:avLst/>
              <a:gdLst>
                <a:gd name="T0" fmla="*/ 151 w 151"/>
                <a:gd name="T1" fmla="*/ 121 h 121"/>
                <a:gd name="T2" fmla="*/ 0 w 151"/>
                <a:gd name="T3" fmla="*/ 121 h 121"/>
                <a:gd name="T4" fmla="*/ 71 w 151"/>
                <a:gd name="T5" fmla="*/ 0 h 121"/>
                <a:gd name="T6" fmla="*/ 151 w 15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151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1" y="12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81" name="Freeform 77"/>
            <p:cNvSpPr>
              <a:spLocks/>
            </p:cNvSpPr>
            <p:nvPr/>
          </p:nvSpPr>
          <p:spPr bwMode="auto">
            <a:xfrm>
              <a:off x="5081355" y="5192434"/>
              <a:ext cx="281565" cy="224142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84" name="Freeform 80"/>
            <p:cNvSpPr>
              <a:spLocks/>
            </p:cNvSpPr>
            <p:nvPr/>
          </p:nvSpPr>
          <p:spPr bwMode="auto">
            <a:xfrm>
              <a:off x="5286972" y="5548097"/>
              <a:ext cx="281565" cy="224142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85" name="Freeform 81"/>
            <p:cNvSpPr>
              <a:spLocks/>
            </p:cNvSpPr>
            <p:nvPr/>
          </p:nvSpPr>
          <p:spPr bwMode="auto">
            <a:xfrm>
              <a:off x="4857213" y="5548097"/>
              <a:ext cx="281565" cy="224142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87" name="Freeform 83"/>
            <p:cNvSpPr>
              <a:spLocks/>
            </p:cNvSpPr>
            <p:nvPr/>
          </p:nvSpPr>
          <p:spPr bwMode="auto">
            <a:xfrm>
              <a:off x="5700060" y="5548097"/>
              <a:ext cx="281565" cy="224142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89" name="Freeform 85"/>
            <p:cNvSpPr>
              <a:spLocks/>
            </p:cNvSpPr>
            <p:nvPr/>
          </p:nvSpPr>
          <p:spPr bwMode="auto">
            <a:xfrm>
              <a:off x="5138778" y="5827809"/>
              <a:ext cx="261190" cy="242666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0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41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91" name="Freeform 87"/>
            <p:cNvSpPr>
              <a:spLocks/>
            </p:cNvSpPr>
            <p:nvPr/>
          </p:nvSpPr>
          <p:spPr bwMode="auto">
            <a:xfrm>
              <a:off x="4781264" y="5827809"/>
              <a:ext cx="263042" cy="242666"/>
            </a:xfrm>
            <a:custGeom>
              <a:avLst/>
              <a:gdLst>
                <a:gd name="T0" fmla="*/ 142 w 142"/>
                <a:gd name="T1" fmla="*/ 131 h 131"/>
                <a:gd name="T2" fmla="*/ 0 w 142"/>
                <a:gd name="T3" fmla="*/ 131 h 131"/>
                <a:gd name="T4" fmla="*/ 71 w 142"/>
                <a:gd name="T5" fmla="*/ 0 h 131"/>
                <a:gd name="T6" fmla="*/ 142 w 14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31">
                  <a:moveTo>
                    <a:pt x="14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93" name="Freeform 89"/>
            <p:cNvSpPr>
              <a:spLocks/>
            </p:cNvSpPr>
            <p:nvPr/>
          </p:nvSpPr>
          <p:spPr bwMode="auto">
            <a:xfrm>
              <a:off x="5494442" y="5827809"/>
              <a:ext cx="261190" cy="242666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1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1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95" name="Freeform 91"/>
            <p:cNvSpPr>
              <a:spLocks/>
            </p:cNvSpPr>
            <p:nvPr/>
          </p:nvSpPr>
          <p:spPr bwMode="auto">
            <a:xfrm>
              <a:off x="5850105" y="5827809"/>
              <a:ext cx="261190" cy="242666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1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1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97" name="Line 93"/>
            <p:cNvSpPr>
              <a:spLocks noChangeShapeType="1"/>
            </p:cNvSpPr>
            <p:nvPr/>
          </p:nvSpPr>
          <p:spPr bwMode="auto">
            <a:xfrm>
              <a:off x="5457394" y="5079437"/>
              <a:ext cx="129670" cy="168568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98" name="Line 94"/>
            <p:cNvSpPr>
              <a:spLocks noChangeShapeType="1"/>
            </p:cNvSpPr>
            <p:nvPr/>
          </p:nvSpPr>
          <p:spPr bwMode="auto">
            <a:xfrm flipH="1">
              <a:off x="5062832" y="5416574"/>
              <a:ext cx="75949" cy="131521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99" name="Line 95"/>
            <p:cNvSpPr>
              <a:spLocks noChangeShapeType="1"/>
            </p:cNvSpPr>
            <p:nvPr/>
          </p:nvSpPr>
          <p:spPr bwMode="auto">
            <a:xfrm flipH="1">
              <a:off x="5494442" y="5416574"/>
              <a:ext cx="74096" cy="131521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00" name="Line 96"/>
            <p:cNvSpPr>
              <a:spLocks noChangeShapeType="1"/>
            </p:cNvSpPr>
            <p:nvPr/>
          </p:nvSpPr>
          <p:spPr bwMode="auto">
            <a:xfrm>
              <a:off x="5700060" y="5416574"/>
              <a:ext cx="74096" cy="131521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01" name="Line 97"/>
            <p:cNvSpPr>
              <a:spLocks noChangeShapeType="1"/>
            </p:cNvSpPr>
            <p:nvPr/>
          </p:nvSpPr>
          <p:spPr bwMode="auto">
            <a:xfrm>
              <a:off x="5044305" y="5696288"/>
              <a:ext cx="187092" cy="207470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02" name="Line 98"/>
            <p:cNvSpPr>
              <a:spLocks noChangeShapeType="1"/>
            </p:cNvSpPr>
            <p:nvPr/>
          </p:nvSpPr>
          <p:spPr bwMode="auto">
            <a:xfrm>
              <a:off x="5457394" y="5716665"/>
              <a:ext cx="129670" cy="166717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03" name="Line 99"/>
            <p:cNvSpPr>
              <a:spLocks noChangeShapeType="1"/>
            </p:cNvSpPr>
            <p:nvPr/>
          </p:nvSpPr>
          <p:spPr bwMode="auto">
            <a:xfrm>
              <a:off x="5868629" y="5716665"/>
              <a:ext cx="74096" cy="166717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04" name="Line 100"/>
            <p:cNvSpPr>
              <a:spLocks noChangeShapeType="1"/>
            </p:cNvSpPr>
            <p:nvPr/>
          </p:nvSpPr>
          <p:spPr bwMode="auto">
            <a:xfrm flipH="1">
              <a:off x="6374337" y="5659240"/>
              <a:ext cx="74096" cy="281565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05" name="Line 101"/>
            <p:cNvSpPr>
              <a:spLocks noChangeShapeType="1"/>
            </p:cNvSpPr>
            <p:nvPr/>
          </p:nvSpPr>
          <p:spPr bwMode="auto">
            <a:xfrm flipH="1">
              <a:off x="6674426" y="5023865"/>
              <a:ext cx="205616" cy="281565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11" name="Freeform 107"/>
            <p:cNvSpPr>
              <a:spLocks/>
            </p:cNvSpPr>
            <p:nvPr/>
          </p:nvSpPr>
          <p:spPr bwMode="auto">
            <a:xfrm>
              <a:off x="6524381" y="5192434"/>
              <a:ext cx="281565" cy="224142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14" name="Freeform 110"/>
            <p:cNvSpPr>
              <a:spLocks/>
            </p:cNvSpPr>
            <p:nvPr/>
          </p:nvSpPr>
          <p:spPr bwMode="auto">
            <a:xfrm>
              <a:off x="6318765" y="5548097"/>
              <a:ext cx="261190" cy="224142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0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0" y="1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18" name="Freeform 114"/>
            <p:cNvSpPr>
              <a:spLocks/>
            </p:cNvSpPr>
            <p:nvPr/>
          </p:nvSpPr>
          <p:spPr bwMode="auto">
            <a:xfrm>
              <a:off x="6579953" y="5827809"/>
              <a:ext cx="281565" cy="242666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21" name="Freeform 117"/>
            <p:cNvSpPr>
              <a:spLocks/>
            </p:cNvSpPr>
            <p:nvPr/>
          </p:nvSpPr>
          <p:spPr bwMode="auto">
            <a:xfrm>
              <a:off x="6224292" y="5827809"/>
              <a:ext cx="281565" cy="242666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27" name="Line 123"/>
            <p:cNvSpPr>
              <a:spLocks noChangeShapeType="1"/>
            </p:cNvSpPr>
            <p:nvPr/>
          </p:nvSpPr>
          <p:spPr bwMode="auto">
            <a:xfrm flipH="1">
              <a:off x="6524381" y="5416574"/>
              <a:ext cx="74096" cy="131521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30" name="Line 126"/>
            <p:cNvSpPr>
              <a:spLocks noChangeShapeType="1"/>
            </p:cNvSpPr>
            <p:nvPr/>
          </p:nvSpPr>
          <p:spPr bwMode="auto">
            <a:xfrm>
              <a:off x="6487334" y="5696288"/>
              <a:ext cx="187092" cy="207470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37" name="Freeform 133"/>
            <p:cNvSpPr>
              <a:spLocks/>
            </p:cNvSpPr>
            <p:nvPr/>
          </p:nvSpPr>
          <p:spPr bwMode="auto">
            <a:xfrm>
              <a:off x="3358613" y="3921681"/>
              <a:ext cx="281565" cy="224142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41" name="Freeform 137"/>
            <p:cNvSpPr>
              <a:spLocks/>
            </p:cNvSpPr>
            <p:nvPr/>
          </p:nvSpPr>
          <p:spPr bwMode="auto">
            <a:xfrm>
              <a:off x="3152997" y="4275491"/>
              <a:ext cx="279714" cy="224142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45" name="Freeform 141"/>
            <p:cNvSpPr>
              <a:spLocks/>
            </p:cNvSpPr>
            <p:nvPr/>
          </p:nvSpPr>
          <p:spPr bwMode="auto">
            <a:xfrm>
              <a:off x="3582755" y="4275491"/>
              <a:ext cx="263042" cy="224142"/>
            </a:xfrm>
            <a:custGeom>
              <a:avLst/>
              <a:gdLst>
                <a:gd name="T0" fmla="*/ 0 w 142"/>
                <a:gd name="T1" fmla="*/ 0 h 121"/>
                <a:gd name="T2" fmla="*/ 142 w 142"/>
                <a:gd name="T3" fmla="*/ 0 h 121"/>
                <a:gd name="T4" fmla="*/ 71 w 142"/>
                <a:gd name="T5" fmla="*/ 121 h 121"/>
                <a:gd name="T6" fmla="*/ 0 w 14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21">
                  <a:moveTo>
                    <a:pt x="0" y="0"/>
                  </a:moveTo>
                  <a:lnTo>
                    <a:pt x="14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51" name="Freeform 147"/>
            <p:cNvSpPr>
              <a:spLocks/>
            </p:cNvSpPr>
            <p:nvPr/>
          </p:nvSpPr>
          <p:spPr bwMode="auto">
            <a:xfrm>
              <a:off x="3358613" y="4557059"/>
              <a:ext cx="281565" cy="242666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53" name="Freeform 149"/>
            <p:cNvSpPr>
              <a:spLocks/>
            </p:cNvSpPr>
            <p:nvPr/>
          </p:nvSpPr>
          <p:spPr bwMode="auto">
            <a:xfrm>
              <a:off x="3714276" y="4557059"/>
              <a:ext cx="281565" cy="242666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55" name="Line 151"/>
            <p:cNvSpPr>
              <a:spLocks noChangeShapeType="1"/>
            </p:cNvSpPr>
            <p:nvPr/>
          </p:nvSpPr>
          <p:spPr bwMode="auto">
            <a:xfrm>
              <a:off x="3340089" y="3808684"/>
              <a:ext cx="131521" cy="168568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57" name="Line 153"/>
            <p:cNvSpPr>
              <a:spLocks noChangeShapeType="1"/>
            </p:cNvSpPr>
            <p:nvPr/>
          </p:nvSpPr>
          <p:spPr bwMode="auto">
            <a:xfrm flipH="1">
              <a:off x="3358613" y="4145824"/>
              <a:ext cx="74096" cy="129670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58" name="Line 154"/>
            <p:cNvSpPr>
              <a:spLocks noChangeShapeType="1"/>
            </p:cNvSpPr>
            <p:nvPr/>
          </p:nvSpPr>
          <p:spPr bwMode="auto">
            <a:xfrm>
              <a:off x="3582755" y="4145824"/>
              <a:ext cx="57425" cy="129670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60" name="Line 156"/>
            <p:cNvSpPr>
              <a:spLocks noChangeShapeType="1"/>
            </p:cNvSpPr>
            <p:nvPr/>
          </p:nvSpPr>
          <p:spPr bwMode="auto">
            <a:xfrm>
              <a:off x="3340089" y="4444059"/>
              <a:ext cx="111146" cy="168568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61" name="Line 157"/>
            <p:cNvSpPr>
              <a:spLocks noChangeShapeType="1"/>
            </p:cNvSpPr>
            <p:nvPr/>
          </p:nvSpPr>
          <p:spPr bwMode="auto">
            <a:xfrm>
              <a:off x="3751324" y="4444059"/>
              <a:ext cx="75949" cy="168568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67" name="Freeform 163"/>
            <p:cNvSpPr>
              <a:spLocks/>
            </p:cNvSpPr>
            <p:nvPr/>
          </p:nvSpPr>
          <p:spPr bwMode="auto">
            <a:xfrm>
              <a:off x="4781264" y="3921681"/>
              <a:ext cx="281565" cy="224142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71" name="Freeform 167"/>
            <p:cNvSpPr>
              <a:spLocks/>
            </p:cNvSpPr>
            <p:nvPr/>
          </p:nvSpPr>
          <p:spPr bwMode="auto">
            <a:xfrm>
              <a:off x="4575647" y="4275491"/>
              <a:ext cx="281565" cy="224142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75" name="Freeform 171"/>
            <p:cNvSpPr>
              <a:spLocks/>
            </p:cNvSpPr>
            <p:nvPr/>
          </p:nvSpPr>
          <p:spPr bwMode="auto">
            <a:xfrm>
              <a:off x="5007258" y="4275491"/>
              <a:ext cx="261190" cy="224142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81" name="Freeform 177"/>
            <p:cNvSpPr>
              <a:spLocks/>
            </p:cNvSpPr>
            <p:nvPr/>
          </p:nvSpPr>
          <p:spPr bwMode="auto">
            <a:xfrm>
              <a:off x="4781264" y="4557059"/>
              <a:ext cx="281565" cy="242666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83" name="Freeform 179"/>
            <p:cNvSpPr>
              <a:spLocks/>
            </p:cNvSpPr>
            <p:nvPr/>
          </p:nvSpPr>
          <p:spPr bwMode="auto">
            <a:xfrm>
              <a:off x="5138778" y="4557059"/>
              <a:ext cx="279714" cy="242666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85" name="Line 181"/>
            <p:cNvSpPr>
              <a:spLocks noChangeShapeType="1"/>
            </p:cNvSpPr>
            <p:nvPr/>
          </p:nvSpPr>
          <p:spPr bwMode="auto">
            <a:xfrm>
              <a:off x="4762740" y="3808684"/>
              <a:ext cx="131521" cy="168568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87" name="Line 183"/>
            <p:cNvSpPr>
              <a:spLocks noChangeShapeType="1"/>
            </p:cNvSpPr>
            <p:nvPr/>
          </p:nvSpPr>
          <p:spPr bwMode="auto">
            <a:xfrm flipH="1">
              <a:off x="4781264" y="4145824"/>
              <a:ext cx="75949" cy="129670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88" name="Line 184"/>
            <p:cNvSpPr>
              <a:spLocks noChangeShapeType="1"/>
            </p:cNvSpPr>
            <p:nvPr/>
          </p:nvSpPr>
          <p:spPr bwMode="auto">
            <a:xfrm>
              <a:off x="5007258" y="4145824"/>
              <a:ext cx="55572" cy="129670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90" name="Line 186"/>
            <p:cNvSpPr>
              <a:spLocks noChangeShapeType="1"/>
            </p:cNvSpPr>
            <p:nvPr/>
          </p:nvSpPr>
          <p:spPr bwMode="auto">
            <a:xfrm>
              <a:off x="4762740" y="4444059"/>
              <a:ext cx="112997" cy="168568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91" name="Line 187"/>
            <p:cNvSpPr>
              <a:spLocks noChangeShapeType="1"/>
            </p:cNvSpPr>
            <p:nvPr/>
          </p:nvSpPr>
          <p:spPr bwMode="auto">
            <a:xfrm>
              <a:off x="5175828" y="4444059"/>
              <a:ext cx="74096" cy="168568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92" name="Line 188"/>
            <p:cNvSpPr>
              <a:spLocks noChangeShapeType="1"/>
            </p:cNvSpPr>
            <p:nvPr/>
          </p:nvSpPr>
          <p:spPr bwMode="auto">
            <a:xfrm flipH="1">
              <a:off x="5644486" y="4388488"/>
              <a:ext cx="74096" cy="279714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09" name="Freeform 205"/>
            <p:cNvSpPr>
              <a:spLocks/>
            </p:cNvSpPr>
            <p:nvPr/>
          </p:nvSpPr>
          <p:spPr bwMode="auto">
            <a:xfrm>
              <a:off x="5494442" y="4557059"/>
              <a:ext cx="279714" cy="242666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1" y="131"/>
                  </a:lnTo>
                  <a:close/>
                </a:path>
              </a:pathLst>
            </a:cu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22" name="Line 223"/>
            <p:cNvSpPr>
              <a:spLocks noChangeShapeType="1"/>
            </p:cNvSpPr>
            <p:nvPr/>
          </p:nvSpPr>
          <p:spPr bwMode="auto">
            <a:xfrm flipH="1">
              <a:off x="3058524" y="5005341"/>
              <a:ext cx="205616" cy="300089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23" name="Freeform 224"/>
            <p:cNvSpPr>
              <a:spLocks/>
            </p:cNvSpPr>
            <p:nvPr/>
          </p:nvSpPr>
          <p:spPr bwMode="auto">
            <a:xfrm>
              <a:off x="3134473" y="4892344"/>
              <a:ext cx="279714" cy="244518"/>
            </a:xfrm>
            <a:custGeom>
              <a:avLst/>
              <a:gdLst>
                <a:gd name="T0" fmla="*/ 0 w 151"/>
                <a:gd name="T1" fmla="*/ 0 h 132"/>
                <a:gd name="T2" fmla="*/ 151 w 151"/>
                <a:gd name="T3" fmla="*/ 0 h 132"/>
                <a:gd name="T4" fmla="*/ 70 w 151"/>
                <a:gd name="T5" fmla="*/ 132 h 132"/>
                <a:gd name="T6" fmla="*/ 0 w 151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2">
                  <a:moveTo>
                    <a:pt x="0" y="0"/>
                  </a:moveTo>
                  <a:lnTo>
                    <a:pt x="151" y="0"/>
                  </a:lnTo>
                  <a:lnTo>
                    <a:pt x="70" y="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25" name="Freeform 226"/>
            <p:cNvSpPr>
              <a:spLocks/>
            </p:cNvSpPr>
            <p:nvPr/>
          </p:nvSpPr>
          <p:spPr bwMode="auto">
            <a:xfrm>
              <a:off x="3340089" y="5173910"/>
              <a:ext cx="279714" cy="242666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1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27" name="Freeform 228"/>
            <p:cNvSpPr>
              <a:spLocks/>
            </p:cNvSpPr>
            <p:nvPr/>
          </p:nvSpPr>
          <p:spPr bwMode="auto">
            <a:xfrm>
              <a:off x="2927003" y="5173910"/>
              <a:ext cx="281565" cy="242666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29" name="Line 230"/>
            <p:cNvSpPr>
              <a:spLocks noChangeShapeType="1"/>
            </p:cNvSpPr>
            <p:nvPr/>
          </p:nvSpPr>
          <p:spPr bwMode="auto">
            <a:xfrm>
              <a:off x="3303041" y="5060913"/>
              <a:ext cx="148193" cy="187092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38" name="Line 239"/>
            <p:cNvSpPr>
              <a:spLocks noChangeShapeType="1"/>
            </p:cNvSpPr>
            <p:nvPr/>
          </p:nvSpPr>
          <p:spPr bwMode="auto">
            <a:xfrm flipH="1">
              <a:off x="4483026" y="5023865"/>
              <a:ext cx="224143" cy="281565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39" name="Freeform 240"/>
            <p:cNvSpPr>
              <a:spLocks/>
            </p:cNvSpPr>
            <p:nvPr/>
          </p:nvSpPr>
          <p:spPr bwMode="auto">
            <a:xfrm>
              <a:off x="4557124" y="4892344"/>
              <a:ext cx="281565" cy="244518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41" name="Freeform 242"/>
            <p:cNvSpPr>
              <a:spLocks/>
            </p:cNvSpPr>
            <p:nvPr/>
          </p:nvSpPr>
          <p:spPr bwMode="auto">
            <a:xfrm>
              <a:off x="4762740" y="5192434"/>
              <a:ext cx="281565" cy="224142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43" name="Freeform 244"/>
            <p:cNvSpPr>
              <a:spLocks/>
            </p:cNvSpPr>
            <p:nvPr/>
          </p:nvSpPr>
          <p:spPr bwMode="auto">
            <a:xfrm>
              <a:off x="4351505" y="5192434"/>
              <a:ext cx="281565" cy="224142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45" name="Line 246"/>
            <p:cNvSpPr>
              <a:spLocks noChangeShapeType="1"/>
            </p:cNvSpPr>
            <p:nvPr/>
          </p:nvSpPr>
          <p:spPr bwMode="auto">
            <a:xfrm>
              <a:off x="4744216" y="5079437"/>
              <a:ext cx="131521" cy="168568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47" name="Line 248"/>
            <p:cNvSpPr>
              <a:spLocks noChangeShapeType="1"/>
            </p:cNvSpPr>
            <p:nvPr/>
          </p:nvSpPr>
          <p:spPr bwMode="auto">
            <a:xfrm flipH="1">
              <a:off x="3358613" y="4799723"/>
              <a:ext cx="55572" cy="92619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</p:grpSp>
      <p:grpSp>
        <p:nvGrpSpPr>
          <p:cNvPr id="253" name="Group 252"/>
          <p:cNvGrpSpPr/>
          <p:nvPr/>
        </p:nvGrpSpPr>
        <p:grpSpPr>
          <a:xfrm>
            <a:off x="4056553" y="2286000"/>
            <a:ext cx="1282700" cy="573630"/>
            <a:chOff x="4584700" y="2590800"/>
            <a:chExt cx="2044700" cy="914400"/>
          </a:xfrm>
        </p:grpSpPr>
        <p:pic>
          <p:nvPicPr>
            <p:cNvPr id="254" name="Picture 5" descr="C:\Users\Ed\Documents\My Dropbox\work bradford\presentations\AISB11\classic-cards\47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84700" y="25908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255" name="Picture 3" descr="C:\Users\Ed\Documents\My Dropbox\work bradford\presentations\AISB11\classic-cards\2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37100" y="25908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256" name="Picture 2" descr="C:\Users\Ed\Documents\My Dropbox\work bradford\presentations\AISB11\classic-cards\10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89500" y="25908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257" name="Picture 10" descr="C:\Users\Ed\Documents\My Dropbox\work bradford\presentations\AISB11\classic-cards\23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638800" y="25908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258" name="Picture 11" descr="C:\Users\Ed\Documents\My Dropbox\work bradford\presentations\AISB11\classic-cards\14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791200" y="25908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259" name="Picture 12" descr="C:\Users\Ed\Documents\My Dropbox\work bradford\presentations\AISB11\classic-cards\4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943600" y="2590800"/>
              <a:ext cx="685800" cy="914400"/>
            </a:xfrm>
            <a:prstGeom prst="rect">
              <a:avLst/>
            </a:prstGeom>
            <a:noFill/>
          </p:spPr>
        </p:pic>
      </p:grpSp>
      <p:sp>
        <p:nvSpPr>
          <p:cNvPr id="224" name="TextBox 223"/>
          <p:cNvSpPr txBox="1"/>
          <p:nvPr/>
        </p:nvSpPr>
        <p:spPr>
          <a:xfrm>
            <a:off x="251520" y="6303803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P. I. Cowling, E. J. </a:t>
            </a:r>
            <a:r>
              <a:rPr lang="en-GB" sz="1200" dirty="0" err="1" smtClean="0"/>
              <a:t>Powley</a:t>
            </a:r>
            <a:r>
              <a:rPr lang="en-GB" sz="1200" dirty="0" smtClean="0"/>
              <a:t>, D. Whitehouse. </a:t>
            </a:r>
            <a:r>
              <a:rPr lang="en-GB" sz="1200" i="1" dirty="0" smtClean="0"/>
              <a:t>Information Set Monte Carlo Tree Search</a:t>
            </a:r>
            <a:r>
              <a:rPr lang="en-GB" sz="1200" dirty="0" smtClean="0"/>
              <a:t>. IEEE Transactions on Computational Intelligence and AI in Games, 4(2):120-143, 2012.</a:t>
            </a:r>
          </a:p>
        </p:txBody>
      </p:sp>
    </p:spTree>
    <p:extLst>
      <p:ext uri="{BB962C8B-B14F-4D97-AF65-F5344CB8AC3E}">
        <p14:creationId xmlns:p14="http://schemas.microsoft.com/office/powerpoint/2010/main" val="17232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" dur="indefinite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4" dur="indefinite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pPr algn="ctr"/>
            <a:r>
              <a:rPr lang="en-GB" dirty="0" smtClean="0"/>
              <a:t>Information Set MCTS (ISMCTS)</a:t>
            </a:r>
            <a:endParaRPr lang="en-GB" dirty="0"/>
          </a:p>
        </p:txBody>
      </p:sp>
      <p:pic>
        <p:nvPicPr>
          <p:cNvPr id="4" name="Picture 5" descr="C:\Users\Ed\Documents\My Dropbox\work bradford\presentations\AISB11\classic-cards\4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2429" y="997256"/>
            <a:ext cx="685800" cy="914400"/>
          </a:xfrm>
          <a:prstGeom prst="rect">
            <a:avLst/>
          </a:prstGeom>
          <a:noFill/>
        </p:spPr>
      </p:pic>
      <p:pic>
        <p:nvPicPr>
          <p:cNvPr id="5" name="Picture 3" descr="C:\Users\Ed\Documents\My Dropbox\work bradford\presentations\AISB11\classic-cards\2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4829" y="997256"/>
            <a:ext cx="685800" cy="914400"/>
          </a:xfrm>
          <a:prstGeom prst="rect">
            <a:avLst/>
          </a:prstGeom>
          <a:noFill/>
        </p:spPr>
      </p:pic>
      <p:pic>
        <p:nvPicPr>
          <p:cNvPr id="6" name="Picture 2" descr="C:\Users\Ed\Documents\My Dropbox\work bradford\presentations\AISB11\classic-cards\1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17229" y="997256"/>
            <a:ext cx="685800" cy="914400"/>
          </a:xfrm>
          <a:prstGeom prst="rect">
            <a:avLst/>
          </a:prstGeom>
          <a:noFill/>
        </p:spPr>
      </p:pic>
      <p:pic>
        <p:nvPicPr>
          <p:cNvPr id="7" name="Picture 9" descr="C:\Users\Ed\Documents\My Dropbox\work bradford\presentations\AISB11\classic-cards\b1fv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45362" y="990600"/>
            <a:ext cx="685800" cy="927712"/>
          </a:xfrm>
          <a:prstGeom prst="rect">
            <a:avLst/>
          </a:prstGeom>
          <a:noFill/>
        </p:spPr>
      </p:pic>
      <p:pic>
        <p:nvPicPr>
          <p:cNvPr id="8" name="Picture 9" descr="C:\Users\Ed\Documents\My Dropbox\work bradford\presentations\AISB11\classic-cards\b1fv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97762" y="990600"/>
            <a:ext cx="685800" cy="927712"/>
          </a:xfrm>
          <a:prstGeom prst="rect">
            <a:avLst/>
          </a:prstGeom>
          <a:noFill/>
        </p:spPr>
      </p:pic>
      <p:pic>
        <p:nvPicPr>
          <p:cNvPr id="9" name="Picture 9" descr="C:\Users\Ed\Documents\My Dropbox\work bradford\presentations\AISB11\classic-cards\b1fv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50162" y="990600"/>
            <a:ext cx="685800" cy="927712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3330825" y="3037512"/>
            <a:ext cx="2809182" cy="602601"/>
            <a:chOff x="1181552" y="3326193"/>
            <a:chExt cx="1189709" cy="255206"/>
          </a:xfrm>
          <a:solidFill>
            <a:schemeClr val="bg1"/>
          </a:solidFill>
        </p:grpSpPr>
        <p:sp>
          <p:nvSpPr>
            <p:cNvPr id="248" name="Line 13"/>
            <p:cNvSpPr>
              <a:spLocks noChangeShapeType="1"/>
            </p:cNvSpPr>
            <p:nvPr/>
          </p:nvSpPr>
          <p:spPr bwMode="auto">
            <a:xfrm>
              <a:off x="1760521" y="3374047"/>
              <a:ext cx="610740" cy="207351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49" name="Freeform 219"/>
            <p:cNvSpPr>
              <a:spLocks/>
            </p:cNvSpPr>
            <p:nvPr/>
          </p:nvSpPr>
          <p:spPr bwMode="auto">
            <a:xfrm>
              <a:off x="1704821" y="332619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50" name="Freeform 220"/>
            <p:cNvSpPr>
              <a:spLocks/>
            </p:cNvSpPr>
            <p:nvPr/>
          </p:nvSpPr>
          <p:spPr bwMode="auto">
            <a:xfrm>
              <a:off x="1704821" y="332619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51" name="Line 221"/>
            <p:cNvSpPr>
              <a:spLocks noChangeShapeType="1"/>
            </p:cNvSpPr>
            <p:nvPr/>
          </p:nvSpPr>
          <p:spPr bwMode="auto">
            <a:xfrm flipH="1">
              <a:off x="1181552" y="3381892"/>
              <a:ext cx="547587" cy="199507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52" name="Line 222"/>
            <p:cNvSpPr>
              <a:spLocks noChangeShapeType="1"/>
            </p:cNvSpPr>
            <p:nvPr/>
          </p:nvSpPr>
          <p:spPr bwMode="auto">
            <a:xfrm>
              <a:off x="1760522" y="3428964"/>
              <a:ext cx="3922" cy="152435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</p:grpSp>
      <p:sp>
        <p:nvSpPr>
          <p:cNvPr id="13" name="Line 8"/>
          <p:cNvSpPr>
            <a:spLocks noChangeShapeType="1"/>
          </p:cNvSpPr>
          <p:nvPr/>
        </p:nvSpPr>
        <p:spPr bwMode="auto">
          <a:xfrm flipH="1">
            <a:off x="2638027" y="4799723"/>
            <a:ext cx="55572" cy="92619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 flipH="1">
            <a:off x="4060678" y="4799723"/>
            <a:ext cx="57425" cy="92619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0" name="Freeform 16"/>
          <p:cNvSpPr>
            <a:spLocks/>
          </p:cNvSpPr>
          <p:nvPr/>
        </p:nvSpPr>
        <p:spPr bwMode="auto">
          <a:xfrm>
            <a:off x="2412033" y="4892344"/>
            <a:ext cx="281565" cy="244518"/>
          </a:xfrm>
          <a:custGeom>
            <a:avLst/>
            <a:gdLst>
              <a:gd name="T0" fmla="*/ 0 w 152"/>
              <a:gd name="T1" fmla="*/ 0 h 132"/>
              <a:gd name="T2" fmla="*/ 152 w 152"/>
              <a:gd name="T3" fmla="*/ 0 h 132"/>
              <a:gd name="T4" fmla="*/ 71 w 152"/>
              <a:gd name="T5" fmla="*/ 132 h 132"/>
              <a:gd name="T6" fmla="*/ 0 w 152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2">
                <a:moveTo>
                  <a:pt x="0" y="0"/>
                </a:moveTo>
                <a:lnTo>
                  <a:pt x="152" y="0"/>
                </a:lnTo>
                <a:lnTo>
                  <a:pt x="71" y="13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1" name="Freeform 17"/>
          <p:cNvSpPr>
            <a:spLocks/>
          </p:cNvSpPr>
          <p:nvPr/>
        </p:nvSpPr>
        <p:spPr bwMode="auto">
          <a:xfrm>
            <a:off x="2412033" y="4892344"/>
            <a:ext cx="281565" cy="244518"/>
          </a:xfrm>
          <a:custGeom>
            <a:avLst/>
            <a:gdLst>
              <a:gd name="T0" fmla="*/ 0 w 152"/>
              <a:gd name="T1" fmla="*/ 0 h 132"/>
              <a:gd name="T2" fmla="*/ 152 w 152"/>
              <a:gd name="T3" fmla="*/ 0 h 132"/>
              <a:gd name="T4" fmla="*/ 71 w 152"/>
              <a:gd name="T5" fmla="*/ 132 h 132"/>
              <a:gd name="T6" fmla="*/ 0 w 152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2">
                <a:moveTo>
                  <a:pt x="0" y="0"/>
                </a:moveTo>
                <a:lnTo>
                  <a:pt x="152" y="0"/>
                </a:lnTo>
                <a:lnTo>
                  <a:pt x="71" y="13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2" name="Freeform 18"/>
          <p:cNvSpPr>
            <a:spLocks/>
          </p:cNvSpPr>
          <p:nvPr/>
        </p:nvSpPr>
        <p:spPr bwMode="auto">
          <a:xfrm>
            <a:off x="2619503" y="5173910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80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80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3" name="Freeform 19"/>
          <p:cNvSpPr>
            <a:spLocks/>
          </p:cNvSpPr>
          <p:nvPr/>
        </p:nvSpPr>
        <p:spPr bwMode="auto">
          <a:xfrm>
            <a:off x="2619503" y="5173910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80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80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6" name="Freeform 22"/>
          <p:cNvSpPr>
            <a:spLocks/>
          </p:cNvSpPr>
          <p:nvPr/>
        </p:nvSpPr>
        <p:spPr bwMode="auto">
          <a:xfrm>
            <a:off x="2412033" y="5529573"/>
            <a:ext cx="281565" cy="242666"/>
          </a:xfrm>
          <a:custGeom>
            <a:avLst/>
            <a:gdLst>
              <a:gd name="T0" fmla="*/ 0 w 152"/>
              <a:gd name="T1" fmla="*/ 0 h 131"/>
              <a:gd name="T2" fmla="*/ 152 w 152"/>
              <a:gd name="T3" fmla="*/ 0 h 131"/>
              <a:gd name="T4" fmla="*/ 71 w 152"/>
              <a:gd name="T5" fmla="*/ 131 h 131"/>
              <a:gd name="T6" fmla="*/ 0 w 152"/>
              <a:gd name="T7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0" y="0"/>
                </a:moveTo>
                <a:lnTo>
                  <a:pt x="152" y="0"/>
                </a:lnTo>
                <a:lnTo>
                  <a:pt x="71" y="13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7" name="Freeform 23"/>
          <p:cNvSpPr>
            <a:spLocks/>
          </p:cNvSpPr>
          <p:nvPr/>
        </p:nvSpPr>
        <p:spPr bwMode="auto">
          <a:xfrm>
            <a:off x="2412033" y="5529573"/>
            <a:ext cx="281565" cy="242666"/>
          </a:xfrm>
          <a:custGeom>
            <a:avLst/>
            <a:gdLst>
              <a:gd name="T0" fmla="*/ 0 w 152"/>
              <a:gd name="T1" fmla="*/ 0 h 131"/>
              <a:gd name="T2" fmla="*/ 152 w 152"/>
              <a:gd name="T3" fmla="*/ 0 h 131"/>
              <a:gd name="T4" fmla="*/ 71 w 152"/>
              <a:gd name="T5" fmla="*/ 131 h 131"/>
              <a:gd name="T6" fmla="*/ 0 w 152"/>
              <a:gd name="T7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0" y="0"/>
                </a:moveTo>
                <a:lnTo>
                  <a:pt x="152" y="0"/>
                </a:lnTo>
                <a:lnTo>
                  <a:pt x="71" y="13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30" name="Freeform 26"/>
          <p:cNvSpPr>
            <a:spLocks/>
          </p:cNvSpPr>
          <p:nvPr/>
        </p:nvSpPr>
        <p:spPr bwMode="auto">
          <a:xfrm>
            <a:off x="2825119" y="5529573"/>
            <a:ext cx="279714" cy="242666"/>
          </a:xfrm>
          <a:custGeom>
            <a:avLst/>
            <a:gdLst>
              <a:gd name="T0" fmla="*/ 0 w 151"/>
              <a:gd name="T1" fmla="*/ 0 h 131"/>
              <a:gd name="T2" fmla="*/ 151 w 151"/>
              <a:gd name="T3" fmla="*/ 0 h 131"/>
              <a:gd name="T4" fmla="*/ 81 w 151"/>
              <a:gd name="T5" fmla="*/ 131 h 131"/>
              <a:gd name="T6" fmla="*/ 0 w 151"/>
              <a:gd name="T7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0" y="0"/>
                </a:moveTo>
                <a:lnTo>
                  <a:pt x="151" y="0"/>
                </a:lnTo>
                <a:lnTo>
                  <a:pt x="81" y="13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31" name="Freeform 27"/>
          <p:cNvSpPr>
            <a:spLocks/>
          </p:cNvSpPr>
          <p:nvPr/>
        </p:nvSpPr>
        <p:spPr bwMode="auto">
          <a:xfrm>
            <a:off x="2825119" y="5529573"/>
            <a:ext cx="279714" cy="242666"/>
          </a:xfrm>
          <a:custGeom>
            <a:avLst/>
            <a:gdLst>
              <a:gd name="T0" fmla="*/ 0 w 151"/>
              <a:gd name="T1" fmla="*/ 0 h 131"/>
              <a:gd name="T2" fmla="*/ 151 w 151"/>
              <a:gd name="T3" fmla="*/ 0 h 131"/>
              <a:gd name="T4" fmla="*/ 81 w 151"/>
              <a:gd name="T5" fmla="*/ 131 h 131"/>
              <a:gd name="T6" fmla="*/ 0 w 151"/>
              <a:gd name="T7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0" y="0"/>
                </a:moveTo>
                <a:lnTo>
                  <a:pt x="151" y="0"/>
                </a:lnTo>
                <a:lnTo>
                  <a:pt x="81" y="13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36" name="Freeform 32"/>
          <p:cNvSpPr>
            <a:spLocks/>
          </p:cNvSpPr>
          <p:nvPr/>
        </p:nvSpPr>
        <p:spPr bwMode="auto">
          <a:xfrm>
            <a:off x="2619503" y="5809285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0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0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37" name="Freeform 33"/>
          <p:cNvSpPr>
            <a:spLocks/>
          </p:cNvSpPr>
          <p:nvPr/>
        </p:nvSpPr>
        <p:spPr bwMode="auto">
          <a:xfrm>
            <a:off x="2619503" y="5809285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0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0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38" name="Freeform 34"/>
          <p:cNvSpPr>
            <a:spLocks/>
          </p:cNvSpPr>
          <p:nvPr/>
        </p:nvSpPr>
        <p:spPr bwMode="auto">
          <a:xfrm>
            <a:off x="2975166" y="5809285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0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0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39" name="Freeform 35"/>
          <p:cNvSpPr>
            <a:spLocks/>
          </p:cNvSpPr>
          <p:nvPr/>
        </p:nvSpPr>
        <p:spPr bwMode="auto">
          <a:xfrm>
            <a:off x="2975166" y="5809285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0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0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40" name="Line 36"/>
          <p:cNvSpPr>
            <a:spLocks noChangeShapeType="1"/>
          </p:cNvSpPr>
          <p:nvPr/>
        </p:nvSpPr>
        <p:spPr bwMode="auto">
          <a:xfrm>
            <a:off x="2599125" y="5060913"/>
            <a:ext cx="131521" cy="187092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42" name="Line 38"/>
          <p:cNvSpPr>
            <a:spLocks noChangeShapeType="1"/>
          </p:cNvSpPr>
          <p:nvPr/>
        </p:nvSpPr>
        <p:spPr bwMode="auto">
          <a:xfrm flipH="1">
            <a:off x="2619503" y="5416574"/>
            <a:ext cx="74096" cy="112997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43" name="Line 39"/>
          <p:cNvSpPr>
            <a:spLocks noChangeShapeType="1"/>
          </p:cNvSpPr>
          <p:nvPr/>
        </p:nvSpPr>
        <p:spPr bwMode="auto">
          <a:xfrm>
            <a:off x="2825119" y="5416574"/>
            <a:ext cx="74096" cy="112997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45" name="Line 41"/>
          <p:cNvSpPr>
            <a:spLocks noChangeShapeType="1"/>
          </p:cNvSpPr>
          <p:nvPr/>
        </p:nvSpPr>
        <p:spPr bwMode="auto">
          <a:xfrm>
            <a:off x="2580601" y="5696288"/>
            <a:ext cx="131521" cy="187092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46" name="Line 42"/>
          <p:cNvSpPr>
            <a:spLocks noChangeShapeType="1"/>
          </p:cNvSpPr>
          <p:nvPr/>
        </p:nvSpPr>
        <p:spPr bwMode="auto">
          <a:xfrm>
            <a:off x="3012214" y="5716665"/>
            <a:ext cx="55572" cy="148193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47" name="Line 43"/>
          <p:cNvSpPr>
            <a:spLocks noChangeShapeType="1"/>
          </p:cNvSpPr>
          <p:nvPr/>
        </p:nvSpPr>
        <p:spPr bwMode="auto">
          <a:xfrm flipH="1">
            <a:off x="3462348" y="5659240"/>
            <a:ext cx="92619" cy="281565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48" name="Line 44"/>
          <p:cNvSpPr>
            <a:spLocks noChangeShapeType="1"/>
          </p:cNvSpPr>
          <p:nvPr/>
        </p:nvSpPr>
        <p:spPr bwMode="auto">
          <a:xfrm flipH="1">
            <a:off x="3760586" y="5023865"/>
            <a:ext cx="225994" cy="281565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49" name="Freeform 45"/>
          <p:cNvSpPr>
            <a:spLocks/>
          </p:cNvSpPr>
          <p:nvPr/>
        </p:nvSpPr>
        <p:spPr bwMode="auto">
          <a:xfrm>
            <a:off x="3836535" y="4892344"/>
            <a:ext cx="281565" cy="244518"/>
          </a:xfrm>
          <a:custGeom>
            <a:avLst/>
            <a:gdLst>
              <a:gd name="T0" fmla="*/ 0 w 152"/>
              <a:gd name="T1" fmla="*/ 0 h 132"/>
              <a:gd name="T2" fmla="*/ 152 w 152"/>
              <a:gd name="T3" fmla="*/ 0 h 132"/>
              <a:gd name="T4" fmla="*/ 81 w 152"/>
              <a:gd name="T5" fmla="*/ 132 h 132"/>
              <a:gd name="T6" fmla="*/ 0 w 152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2">
                <a:moveTo>
                  <a:pt x="0" y="0"/>
                </a:moveTo>
                <a:lnTo>
                  <a:pt x="152" y="0"/>
                </a:lnTo>
                <a:lnTo>
                  <a:pt x="81" y="13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0" name="Freeform 46"/>
          <p:cNvSpPr>
            <a:spLocks/>
          </p:cNvSpPr>
          <p:nvPr/>
        </p:nvSpPr>
        <p:spPr bwMode="auto">
          <a:xfrm>
            <a:off x="3836535" y="4892344"/>
            <a:ext cx="281565" cy="244518"/>
          </a:xfrm>
          <a:custGeom>
            <a:avLst/>
            <a:gdLst>
              <a:gd name="T0" fmla="*/ 0 w 152"/>
              <a:gd name="T1" fmla="*/ 0 h 132"/>
              <a:gd name="T2" fmla="*/ 152 w 152"/>
              <a:gd name="T3" fmla="*/ 0 h 132"/>
              <a:gd name="T4" fmla="*/ 81 w 152"/>
              <a:gd name="T5" fmla="*/ 132 h 132"/>
              <a:gd name="T6" fmla="*/ 0 w 152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2">
                <a:moveTo>
                  <a:pt x="0" y="0"/>
                </a:moveTo>
                <a:lnTo>
                  <a:pt x="152" y="0"/>
                </a:lnTo>
                <a:lnTo>
                  <a:pt x="81" y="13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1" name="Freeform 47"/>
          <p:cNvSpPr>
            <a:spLocks/>
          </p:cNvSpPr>
          <p:nvPr/>
        </p:nvSpPr>
        <p:spPr bwMode="auto">
          <a:xfrm>
            <a:off x="4042154" y="5192434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8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8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2" name="Freeform 48"/>
          <p:cNvSpPr>
            <a:spLocks/>
          </p:cNvSpPr>
          <p:nvPr/>
        </p:nvSpPr>
        <p:spPr bwMode="auto">
          <a:xfrm>
            <a:off x="4042154" y="5192434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8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8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3" name="Freeform 49"/>
          <p:cNvSpPr>
            <a:spLocks/>
          </p:cNvSpPr>
          <p:nvPr/>
        </p:nvSpPr>
        <p:spPr bwMode="auto">
          <a:xfrm>
            <a:off x="3630919" y="5192434"/>
            <a:ext cx="279714" cy="224142"/>
          </a:xfrm>
          <a:custGeom>
            <a:avLst/>
            <a:gdLst>
              <a:gd name="T0" fmla="*/ 151 w 151"/>
              <a:gd name="T1" fmla="*/ 121 h 121"/>
              <a:gd name="T2" fmla="*/ 0 w 151"/>
              <a:gd name="T3" fmla="*/ 121 h 121"/>
              <a:gd name="T4" fmla="*/ 70 w 151"/>
              <a:gd name="T5" fmla="*/ 0 h 121"/>
              <a:gd name="T6" fmla="*/ 151 w 151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21">
                <a:moveTo>
                  <a:pt x="151" y="121"/>
                </a:moveTo>
                <a:lnTo>
                  <a:pt x="0" y="121"/>
                </a:lnTo>
                <a:lnTo>
                  <a:pt x="70" y="0"/>
                </a:lnTo>
                <a:lnTo>
                  <a:pt x="151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4" name="Freeform 50"/>
          <p:cNvSpPr>
            <a:spLocks/>
          </p:cNvSpPr>
          <p:nvPr/>
        </p:nvSpPr>
        <p:spPr bwMode="auto">
          <a:xfrm>
            <a:off x="3630919" y="5192434"/>
            <a:ext cx="279714" cy="224142"/>
          </a:xfrm>
          <a:custGeom>
            <a:avLst/>
            <a:gdLst>
              <a:gd name="T0" fmla="*/ 151 w 151"/>
              <a:gd name="T1" fmla="*/ 121 h 121"/>
              <a:gd name="T2" fmla="*/ 0 w 151"/>
              <a:gd name="T3" fmla="*/ 121 h 121"/>
              <a:gd name="T4" fmla="*/ 70 w 151"/>
              <a:gd name="T5" fmla="*/ 0 h 121"/>
              <a:gd name="T6" fmla="*/ 151 w 151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21">
                <a:moveTo>
                  <a:pt x="151" y="121"/>
                </a:moveTo>
                <a:lnTo>
                  <a:pt x="0" y="121"/>
                </a:lnTo>
                <a:lnTo>
                  <a:pt x="70" y="0"/>
                </a:lnTo>
                <a:lnTo>
                  <a:pt x="151" y="12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5" name="Freeform 51"/>
          <p:cNvSpPr>
            <a:spLocks/>
          </p:cNvSpPr>
          <p:nvPr/>
        </p:nvSpPr>
        <p:spPr bwMode="auto">
          <a:xfrm>
            <a:off x="3836535" y="5548097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6" name="Freeform 52"/>
          <p:cNvSpPr>
            <a:spLocks/>
          </p:cNvSpPr>
          <p:nvPr/>
        </p:nvSpPr>
        <p:spPr bwMode="auto">
          <a:xfrm>
            <a:off x="3836535" y="5548097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7" name="Freeform 53"/>
          <p:cNvSpPr>
            <a:spLocks/>
          </p:cNvSpPr>
          <p:nvPr/>
        </p:nvSpPr>
        <p:spPr bwMode="auto">
          <a:xfrm>
            <a:off x="3404925" y="5548097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8" name="Freeform 54"/>
          <p:cNvSpPr>
            <a:spLocks/>
          </p:cNvSpPr>
          <p:nvPr/>
        </p:nvSpPr>
        <p:spPr bwMode="auto">
          <a:xfrm>
            <a:off x="3404925" y="5548097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9" name="Freeform 55"/>
          <p:cNvSpPr>
            <a:spLocks/>
          </p:cNvSpPr>
          <p:nvPr/>
        </p:nvSpPr>
        <p:spPr bwMode="auto">
          <a:xfrm>
            <a:off x="4266294" y="5548097"/>
            <a:ext cx="263042" cy="224142"/>
          </a:xfrm>
          <a:custGeom>
            <a:avLst/>
            <a:gdLst>
              <a:gd name="T0" fmla="*/ 0 w 142"/>
              <a:gd name="T1" fmla="*/ 0 h 121"/>
              <a:gd name="T2" fmla="*/ 142 w 142"/>
              <a:gd name="T3" fmla="*/ 0 h 121"/>
              <a:gd name="T4" fmla="*/ 71 w 142"/>
              <a:gd name="T5" fmla="*/ 121 h 121"/>
              <a:gd name="T6" fmla="*/ 0 w 14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2" h="121">
                <a:moveTo>
                  <a:pt x="0" y="0"/>
                </a:moveTo>
                <a:lnTo>
                  <a:pt x="142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0" name="Freeform 56"/>
          <p:cNvSpPr>
            <a:spLocks/>
          </p:cNvSpPr>
          <p:nvPr/>
        </p:nvSpPr>
        <p:spPr bwMode="auto">
          <a:xfrm>
            <a:off x="4266294" y="5548097"/>
            <a:ext cx="263042" cy="224142"/>
          </a:xfrm>
          <a:custGeom>
            <a:avLst/>
            <a:gdLst>
              <a:gd name="T0" fmla="*/ 0 w 142"/>
              <a:gd name="T1" fmla="*/ 0 h 121"/>
              <a:gd name="T2" fmla="*/ 142 w 142"/>
              <a:gd name="T3" fmla="*/ 0 h 121"/>
              <a:gd name="T4" fmla="*/ 71 w 142"/>
              <a:gd name="T5" fmla="*/ 121 h 121"/>
              <a:gd name="T6" fmla="*/ 0 w 14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2" h="121">
                <a:moveTo>
                  <a:pt x="0" y="0"/>
                </a:moveTo>
                <a:lnTo>
                  <a:pt x="142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1" name="Freeform 57"/>
          <p:cNvSpPr>
            <a:spLocks/>
          </p:cNvSpPr>
          <p:nvPr/>
        </p:nvSpPr>
        <p:spPr bwMode="auto">
          <a:xfrm>
            <a:off x="3686490" y="582780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2" name="Freeform 58"/>
          <p:cNvSpPr>
            <a:spLocks/>
          </p:cNvSpPr>
          <p:nvPr/>
        </p:nvSpPr>
        <p:spPr bwMode="auto">
          <a:xfrm>
            <a:off x="3686490" y="582780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3" name="Freeform 59"/>
          <p:cNvSpPr>
            <a:spLocks/>
          </p:cNvSpPr>
          <p:nvPr/>
        </p:nvSpPr>
        <p:spPr bwMode="auto">
          <a:xfrm>
            <a:off x="3330827" y="5827809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1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1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4" name="Freeform 60"/>
          <p:cNvSpPr>
            <a:spLocks/>
          </p:cNvSpPr>
          <p:nvPr/>
        </p:nvSpPr>
        <p:spPr bwMode="auto">
          <a:xfrm>
            <a:off x="3330827" y="5827809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1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1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5" name="Freeform 61"/>
          <p:cNvSpPr>
            <a:spLocks/>
          </p:cNvSpPr>
          <p:nvPr/>
        </p:nvSpPr>
        <p:spPr bwMode="auto">
          <a:xfrm>
            <a:off x="4042154" y="582780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6" name="Freeform 62"/>
          <p:cNvSpPr>
            <a:spLocks/>
          </p:cNvSpPr>
          <p:nvPr/>
        </p:nvSpPr>
        <p:spPr bwMode="auto">
          <a:xfrm>
            <a:off x="4042154" y="582780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7" name="Freeform 63"/>
          <p:cNvSpPr>
            <a:spLocks/>
          </p:cNvSpPr>
          <p:nvPr/>
        </p:nvSpPr>
        <p:spPr bwMode="auto">
          <a:xfrm>
            <a:off x="4397815" y="582780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8" name="Freeform 64"/>
          <p:cNvSpPr>
            <a:spLocks/>
          </p:cNvSpPr>
          <p:nvPr/>
        </p:nvSpPr>
        <p:spPr bwMode="auto">
          <a:xfrm>
            <a:off x="4397815" y="582780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9" name="Line 65"/>
          <p:cNvSpPr>
            <a:spLocks noChangeShapeType="1"/>
          </p:cNvSpPr>
          <p:nvPr/>
        </p:nvSpPr>
        <p:spPr bwMode="auto">
          <a:xfrm>
            <a:off x="4023630" y="5079437"/>
            <a:ext cx="131521" cy="168568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70" name="Line 66"/>
          <p:cNvSpPr>
            <a:spLocks noChangeShapeType="1"/>
          </p:cNvSpPr>
          <p:nvPr/>
        </p:nvSpPr>
        <p:spPr bwMode="auto">
          <a:xfrm flipH="1">
            <a:off x="3630919" y="5416574"/>
            <a:ext cx="55572" cy="131521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71" name="Line 67"/>
          <p:cNvSpPr>
            <a:spLocks noChangeShapeType="1"/>
          </p:cNvSpPr>
          <p:nvPr/>
        </p:nvSpPr>
        <p:spPr bwMode="auto">
          <a:xfrm flipH="1">
            <a:off x="4042154" y="5416574"/>
            <a:ext cx="75949" cy="131521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72" name="Line 68"/>
          <p:cNvSpPr>
            <a:spLocks noChangeShapeType="1"/>
          </p:cNvSpPr>
          <p:nvPr/>
        </p:nvSpPr>
        <p:spPr bwMode="auto">
          <a:xfrm>
            <a:off x="3592017" y="5696288"/>
            <a:ext cx="187092" cy="207470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73" name="Line 69"/>
          <p:cNvSpPr>
            <a:spLocks noChangeShapeType="1"/>
          </p:cNvSpPr>
          <p:nvPr/>
        </p:nvSpPr>
        <p:spPr bwMode="auto">
          <a:xfrm>
            <a:off x="4023630" y="5716665"/>
            <a:ext cx="112997" cy="166717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74" name="Line 70"/>
          <p:cNvSpPr>
            <a:spLocks noChangeShapeType="1"/>
          </p:cNvSpPr>
          <p:nvPr/>
        </p:nvSpPr>
        <p:spPr bwMode="auto">
          <a:xfrm>
            <a:off x="4434865" y="5716665"/>
            <a:ext cx="75949" cy="166717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33" name="Line 129"/>
          <p:cNvSpPr>
            <a:spLocks noChangeShapeType="1"/>
          </p:cNvSpPr>
          <p:nvPr/>
        </p:nvSpPr>
        <p:spPr bwMode="auto">
          <a:xfrm flipH="1">
            <a:off x="2767696" y="4388488"/>
            <a:ext cx="94473" cy="279714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34" name="Line 130"/>
          <p:cNvSpPr>
            <a:spLocks noChangeShapeType="1"/>
          </p:cNvSpPr>
          <p:nvPr/>
        </p:nvSpPr>
        <p:spPr bwMode="auto">
          <a:xfrm flipH="1">
            <a:off x="3067786" y="3753113"/>
            <a:ext cx="225994" cy="279714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35" name="Freeform 131"/>
          <p:cNvSpPr>
            <a:spLocks/>
          </p:cNvSpPr>
          <p:nvPr/>
        </p:nvSpPr>
        <p:spPr bwMode="auto">
          <a:xfrm>
            <a:off x="3143735" y="3640116"/>
            <a:ext cx="279714" cy="224142"/>
          </a:xfrm>
          <a:custGeom>
            <a:avLst/>
            <a:gdLst>
              <a:gd name="T0" fmla="*/ 0 w 151"/>
              <a:gd name="T1" fmla="*/ 0 h 121"/>
              <a:gd name="T2" fmla="*/ 151 w 151"/>
              <a:gd name="T3" fmla="*/ 0 h 121"/>
              <a:gd name="T4" fmla="*/ 81 w 151"/>
              <a:gd name="T5" fmla="*/ 121 h 121"/>
              <a:gd name="T6" fmla="*/ 0 w 15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21">
                <a:moveTo>
                  <a:pt x="0" y="0"/>
                </a:moveTo>
                <a:lnTo>
                  <a:pt x="151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36" name="Freeform 132"/>
          <p:cNvSpPr>
            <a:spLocks/>
          </p:cNvSpPr>
          <p:nvPr/>
        </p:nvSpPr>
        <p:spPr bwMode="auto">
          <a:xfrm>
            <a:off x="3143735" y="3640116"/>
            <a:ext cx="279714" cy="224142"/>
          </a:xfrm>
          <a:custGeom>
            <a:avLst/>
            <a:gdLst>
              <a:gd name="T0" fmla="*/ 0 w 151"/>
              <a:gd name="T1" fmla="*/ 0 h 121"/>
              <a:gd name="T2" fmla="*/ 151 w 151"/>
              <a:gd name="T3" fmla="*/ 0 h 121"/>
              <a:gd name="T4" fmla="*/ 81 w 151"/>
              <a:gd name="T5" fmla="*/ 121 h 121"/>
              <a:gd name="T6" fmla="*/ 0 w 15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21">
                <a:moveTo>
                  <a:pt x="0" y="0"/>
                </a:moveTo>
                <a:lnTo>
                  <a:pt x="151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39" name="Freeform 135"/>
          <p:cNvSpPr>
            <a:spLocks/>
          </p:cNvSpPr>
          <p:nvPr/>
        </p:nvSpPr>
        <p:spPr bwMode="auto">
          <a:xfrm>
            <a:off x="2936265" y="3921681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7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7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40" name="Freeform 136"/>
          <p:cNvSpPr>
            <a:spLocks/>
          </p:cNvSpPr>
          <p:nvPr/>
        </p:nvSpPr>
        <p:spPr bwMode="auto">
          <a:xfrm>
            <a:off x="2936265" y="3921681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7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7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43" name="Freeform 139"/>
          <p:cNvSpPr>
            <a:spLocks/>
          </p:cNvSpPr>
          <p:nvPr/>
        </p:nvSpPr>
        <p:spPr bwMode="auto">
          <a:xfrm>
            <a:off x="2712122" y="4275491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44" name="Freeform 140"/>
          <p:cNvSpPr>
            <a:spLocks/>
          </p:cNvSpPr>
          <p:nvPr/>
        </p:nvSpPr>
        <p:spPr bwMode="auto">
          <a:xfrm>
            <a:off x="2712122" y="4275491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47" name="Freeform 143"/>
          <p:cNvSpPr>
            <a:spLocks/>
          </p:cNvSpPr>
          <p:nvPr/>
        </p:nvSpPr>
        <p:spPr bwMode="auto">
          <a:xfrm>
            <a:off x="2993690" y="4557059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1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1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48" name="Freeform 144"/>
          <p:cNvSpPr>
            <a:spLocks/>
          </p:cNvSpPr>
          <p:nvPr/>
        </p:nvSpPr>
        <p:spPr bwMode="auto">
          <a:xfrm>
            <a:off x="2993690" y="4557059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1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1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49" name="Freeform 145"/>
          <p:cNvSpPr>
            <a:spLocks/>
          </p:cNvSpPr>
          <p:nvPr/>
        </p:nvSpPr>
        <p:spPr bwMode="auto">
          <a:xfrm>
            <a:off x="2638027" y="4557059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0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0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50" name="Freeform 146"/>
          <p:cNvSpPr>
            <a:spLocks/>
          </p:cNvSpPr>
          <p:nvPr/>
        </p:nvSpPr>
        <p:spPr bwMode="auto">
          <a:xfrm>
            <a:off x="2638027" y="4557059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0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0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56" name="Line 152"/>
          <p:cNvSpPr>
            <a:spLocks noChangeShapeType="1"/>
          </p:cNvSpPr>
          <p:nvPr/>
        </p:nvSpPr>
        <p:spPr bwMode="auto">
          <a:xfrm flipH="1">
            <a:off x="2936265" y="4145824"/>
            <a:ext cx="75949" cy="129670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59" name="Line 155"/>
          <p:cNvSpPr>
            <a:spLocks noChangeShapeType="1"/>
          </p:cNvSpPr>
          <p:nvPr/>
        </p:nvSpPr>
        <p:spPr bwMode="auto">
          <a:xfrm>
            <a:off x="2899217" y="4425536"/>
            <a:ext cx="187092" cy="205616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62" name="Freeform 158"/>
          <p:cNvSpPr>
            <a:spLocks/>
          </p:cNvSpPr>
          <p:nvPr/>
        </p:nvSpPr>
        <p:spPr bwMode="auto">
          <a:xfrm>
            <a:off x="4192198" y="4388488"/>
            <a:ext cx="94473" cy="279714"/>
          </a:xfrm>
          <a:custGeom>
            <a:avLst/>
            <a:gdLst>
              <a:gd name="T0" fmla="*/ 51 w 51"/>
              <a:gd name="T1" fmla="*/ 0 h 151"/>
              <a:gd name="T2" fmla="*/ 0 w 51"/>
              <a:gd name="T3" fmla="*/ 151 h 151"/>
              <a:gd name="T4" fmla="*/ 51 w 51"/>
              <a:gd name="T5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1" h="151">
                <a:moveTo>
                  <a:pt x="51" y="0"/>
                </a:moveTo>
                <a:lnTo>
                  <a:pt x="0" y="151"/>
                </a:lnTo>
                <a:lnTo>
                  <a:pt x="51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63" name="Freeform 159"/>
          <p:cNvSpPr>
            <a:spLocks/>
          </p:cNvSpPr>
          <p:nvPr/>
        </p:nvSpPr>
        <p:spPr bwMode="auto">
          <a:xfrm>
            <a:off x="4192198" y="4388488"/>
            <a:ext cx="94473" cy="279714"/>
          </a:xfrm>
          <a:custGeom>
            <a:avLst/>
            <a:gdLst>
              <a:gd name="T0" fmla="*/ 51 w 51"/>
              <a:gd name="T1" fmla="*/ 0 h 151"/>
              <a:gd name="T2" fmla="*/ 0 w 51"/>
              <a:gd name="T3" fmla="*/ 151 h 151"/>
              <a:gd name="T4" fmla="*/ 51 w 51"/>
              <a:gd name="T5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1" h="151">
                <a:moveTo>
                  <a:pt x="51" y="0"/>
                </a:moveTo>
                <a:lnTo>
                  <a:pt x="0" y="151"/>
                </a:lnTo>
                <a:lnTo>
                  <a:pt x="51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64" name="Line 160"/>
          <p:cNvSpPr>
            <a:spLocks noChangeShapeType="1"/>
          </p:cNvSpPr>
          <p:nvPr/>
        </p:nvSpPr>
        <p:spPr bwMode="auto">
          <a:xfrm flipH="1">
            <a:off x="4492288" y="3753113"/>
            <a:ext cx="224143" cy="279714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65" name="Freeform 161"/>
          <p:cNvSpPr>
            <a:spLocks/>
          </p:cNvSpPr>
          <p:nvPr/>
        </p:nvSpPr>
        <p:spPr bwMode="auto">
          <a:xfrm>
            <a:off x="4566385" y="3640116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66" name="Freeform 162"/>
          <p:cNvSpPr>
            <a:spLocks/>
          </p:cNvSpPr>
          <p:nvPr/>
        </p:nvSpPr>
        <p:spPr bwMode="auto">
          <a:xfrm>
            <a:off x="4566385" y="3640116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69" name="Freeform 165"/>
          <p:cNvSpPr>
            <a:spLocks/>
          </p:cNvSpPr>
          <p:nvPr/>
        </p:nvSpPr>
        <p:spPr bwMode="auto">
          <a:xfrm>
            <a:off x="4360767" y="3921681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7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7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70" name="Freeform 166"/>
          <p:cNvSpPr>
            <a:spLocks/>
          </p:cNvSpPr>
          <p:nvPr/>
        </p:nvSpPr>
        <p:spPr bwMode="auto">
          <a:xfrm>
            <a:off x="4360767" y="3921681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7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7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73" name="Freeform 169"/>
          <p:cNvSpPr>
            <a:spLocks/>
          </p:cNvSpPr>
          <p:nvPr/>
        </p:nvSpPr>
        <p:spPr bwMode="auto">
          <a:xfrm>
            <a:off x="4136627" y="4275491"/>
            <a:ext cx="279714" cy="224142"/>
          </a:xfrm>
          <a:custGeom>
            <a:avLst/>
            <a:gdLst>
              <a:gd name="T0" fmla="*/ 0 w 151"/>
              <a:gd name="T1" fmla="*/ 0 h 121"/>
              <a:gd name="T2" fmla="*/ 151 w 151"/>
              <a:gd name="T3" fmla="*/ 0 h 121"/>
              <a:gd name="T4" fmla="*/ 81 w 151"/>
              <a:gd name="T5" fmla="*/ 121 h 121"/>
              <a:gd name="T6" fmla="*/ 0 w 15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21">
                <a:moveTo>
                  <a:pt x="0" y="0"/>
                </a:moveTo>
                <a:lnTo>
                  <a:pt x="151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74" name="Freeform 170"/>
          <p:cNvSpPr>
            <a:spLocks/>
          </p:cNvSpPr>
          <p:nvPr/>
        </p:nvSpPr>
        <p:spPr bwMode="auto">
          <a:xfrm>
            <a:off x="4136627" y="4275491"/>
            <a:ext cx="279714" cy="224142"/>
          </a:xfrm>
          <a:custGeom>
            <a:avLst/>
            <a:gdLst>
              <a:gd name="T0" fmla="*/ 0 w 151"/>
              <a:gd name="T1" fmla="*/ 0 h 121"/>
              <a:gd name="T2" fmla="*/ 151 w 151"/>
              <a:gd name="T3" fmla="*/ 0 h 121"/>
              <a:gd name="T4" fmla="*/ 81 w 151"/>
              <a:gd name="T5" fmla="*/ 121 h 121"/>
              <a:gd name="T6" fmla="*/ 0 w 15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21">
                <a:moveTo>
                  <a:pt x="0" y="0"/>
                </a:moveTo>
                <a:lnTo>
                  <a:pt x="151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77" name="Freeform 173"/>
          <p:cNvSpPr>
            <a:spLocks/>
          </p:cNvSpPr>
          <p:nvPr/>
        </p:nvSpPr>
        <p:spPr bwMode="auto">
          <a:xfrm>
            <a:off x="4416338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78" name="Freeform 174"/>
          <p:cNvSpPr>
            <a:spLocks/>
          </p:cNvSpPr>
          <p:nvPr/>
        </p:nvSpPr>
        <p:spPr bwMode="auto">
          <a:xfrm>
            <a:off x="4416338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79" name="Freeform 175"/>
          <p:cNvSpPr>
            <a:spLocks/>
          </p:cNvSpPr>
          <p:nvPr/>
        </p:nvSpPr>
        <p:spPr bwMode="auto">
          <a:xfrm>
            <a:off x="4060678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80" name="Freeform 176"/>
          <p:cNvSpPr>
            <a:spLocks/>
          </p:cNvSpPr>
          <p:nvPr/>
        </p:nvSpPr>
        <p:spPr bwMode="auto">
          <a:xfrm>
            <a:off x="4060678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86" name="Line 182"/>
          <p:cNvSpPr>
            <a:spLocks noChangeShapeType="1"/>
          </p:cNvSpPr>
          <p:nvPr/>
        </p:nvSpPr>
        <p:spPr bwMode="auto">
          <a:xfrm flipH="1">
            <a:off x="4360767" y="4145824"/>
            <a:ext cx="74096" cy="129670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89" name="Line 185"/>
          <p:cNvSpPr>
            <a:spLocks noChangeShapeType="1"/>
          </p:cNvSpPr>
          <p:nvPr/>
        </p:nvSpPr>
        <p:spPr bwMode="auto">
          <a:xfrm>
            <a:off x="4323719" y="4425536"/>
            <a:ext cx="187092" cy="205616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94" name="Freeform 190"/>
          <p:cNvSpPr>
            <a:spLocks/>
          </p:cNvSpPr>
          <p:nvPr/>
        </p:nvSpPr>
        <p:spPr bwMode="auto">
          <a:xfrm>
            <a:off x="6009411" y="3640116"/>
            <a:ext cx="261190" cy="224142"/>
          </a:xfrm>
          <a:custGeom>
            <a:avLst/>
            <a:gdLst>
              <a:gd name="T0" fmla="*/ 0 w 141"/>
              <a:gd name="T1" fmla="*/ 0 h 121"/>
              <a:gd name="T2" fmla="*/ 141 w 141"/>
              <a:gd name="T3" fmla="*/ 0 h 121"/>
              <a:gd name="T4" fmla="*/ 71 w 141"/>
              <a:gd name="T5" fmla="*/ 121 h 121"/>
              <a:gd name="T6" fmla="*/ 0 w 14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21">
                <a:moveTo>
                  <a:pt x="0" y="0"/>
                </a:moveTo>
                <a:lnTo>
                  <a:pt x="141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95" name="Freeform 191"/>
          <p:cNvSpPr>
            <a:spLocks/>
          </p:cNvSpPr>
          <p:nvPr/>
        </p:nvSpPr>
        <p:spPr bwMode="auto">
          <a:xfrm>
            <a:off x="6009411" y="3640116"/>
            <a:ext cx="261190" cy="224142"/>
          </a:xfrm>
          <a:custGeom>
            <a:avLst/>
            <a:gdLst>
              <a:gd name="T0" fmla="*/ 0 w 141"/>
              <a:gd name="T1" fmla="*/ 0 h 121"/>
              <a:gd name="T2" fmla="*/ 141 w 141"/>
              <a:gd name="T3" fmla="*/ 0 h 121"/>
              <a:gd name="T4" fmla="*/ 71 w 141"/>
              <a:gd name="T5" fmla="*/ 121 h 121"/>
              <a:gd name="T6" fmla="*/ 0 w 14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21">
                <a:moveTo>
                  <a:pt x="0" y="0"/>
                </a:moveTo>
                <a:lnTo>
                  <a:pt x="141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96" name="Freeform 192"/>
          <p:cNvSpPr>
            <a:spLocks/>
          </p:cNvSpPr>
          <p:nvPr/>
        </p:nvSpPr>
        <p:spPr bwMode="auto">
          <a:xfrm>
            <a:off x="6215030" y="3921681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7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7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97" name="Freeform 193"/>
          <p:cNvSpPr>
            <a:spLocks/>
          </p:cNvSpPr>
          <p:nvPr/>
        </p:nvSpPr>
        <p:spPr bwMode="auto">
          <a:xfrm>
            <a:off x="6215030" y="3921681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7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7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00" name="Freeform 196"/>
          <p:cNvSpPr>
            <a:spLocks/>
          </p:cNvSpPr>
          <p:nvPr/>
        </p:nvSpPr>
        <p:spPr bwMode="auto">
          <a:xfrm>
            <a:off x="6009411" y="4275491"/>
            <a:ext cx="261190" cy="224142"/>
          </a:xfrm>
          <a:custGeom>
            <a:avLst/>
            <a:gdLst>
              <a:gd name="T0" fmla="*/ 0 w 141"/>
              <a:gd name="T1" fmla="*/ 0 h 121"/>
              <a:gd name="T2" fmla="*/ 141 w 141"/>
              <a:gd name="T3" fmla="*/ 0 h 121"/>
              <a:gd name="T4" fmla="*/ 71 w 141"/>
              <a:gd name="T5" fmla="*/ 121 h 121"/>
              <a:gd name="T6" fmla="*/ 0 w 14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21">
                <a:moveTo>
                  <a:pt x="0" y="0"/>
                </a:moveTo>
                <a:lnTo>
                  <a:pt x="141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01" name="Freeform 197"/>
          <p:cNvSpPr>
            <a:spLocks/>
          </p:cNvSpPr>
          <p:nvPr/>
        </p:nvSpPr>
        <p:spPr bwMode="auto">
          <a:xfrm>
            <a:off x="6009411" y="4275491"/>
            <a:ext cx="261190" cy="224142"/>
          </a:xfrm>
          <a:custGeom>
            <a:avLst/>
            <a:gdLst>
              <a:gd name="T0" fmla="*/ 0 w 141"/>
              <a:gd name="T1" fmla="*/ 0 h 121"/>
              <a:gd name="T2" fmla="*/ 141 w 141"/>
              <a:gd name="T3" fmla="*/ 0 h 121"/>
              <a:gd name="T4" fmla="*/ 71 w 141"/>
              <a:gd name="T5" fmla="*/ 121 h 121"/>
              <a:gd name="T6" fmla="*/ 0 w 14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21">
                <a:moveTo>
                  <a:pt x="0" y="0"/>
                </a:moveTo>
                <a:lnTo>
                  <a:pt x="141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04" name="Freeform 200"/>
          <p:cNvSpPr>
            <a:spLocks/>
          </p:cNvSpPr>
          <p:nvPr/>
        </p:nvSpPr>
        <p:spPr bwMode="auto">
          <a:xfrm>
            <a:off x="6420646" y="4275491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7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05" name="Freeform 201"/>
          <p:cNvSpPr>
            <a:spLocks/>
          </p:cNvSpPr>
          <p:nvPr/>
        </p:nvSpPr>
        <p:spPr bwMode="auto">
          <a:xfrm>
            <a:off x="6420646" y="4275491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7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10" name="Freeform 206"/>
          <p:cNvSpPr>
            <a:spLocks/>
          </p:cNvSpPr>
          <p:nvPr/>
        </p:nvSpPr>
        <p:spPr bwMode="auto">
          <a:xfrm>
            <a:off x="6196504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8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8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11" name="Freeform 207"/>
          <p:cNvSpPr>
            <a:spLocks/>
          </p:cNvSpPr>
          <p:nvPr/>
        </p:nvSpPr>
        <p:spPr bwMode="auto">
          <a:xfrm>
            <a:off x="6196504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8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8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14" name="Line 211"/>
          <p:cNvSpPr>
            <a:spLocks noChangeShapeType="1"/>
          </p:cNvSpPr>
          <p:nvPr/>
        </p:nvSpPr>
        <p:spPr bwMode="auto">
          <a:xfrm>
            <a:off x="6177980" y="3808684"/>
            <a:ext cx="131521" cy="168568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16" name="Line 213"/>
          <p:cNvSpPr>
            <a:spLocks noChangeShapeType="1"/>
          </p:cNvSpPr>
          <p:nvPr/>
        </p:nvSpPr>
        <p:spPr bwMode="auto">
          <a:xfrm flipH="1">
            <a:off x="6215030" y="4145824"/>
            <a:ext cx="55572" cy="129670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17" name="Line 214"/>
          <p:cNvSpPr>
            <a:spLocks noChangeShapeType="1"/>
          </p:cNvSpPr>
          <p:nvPr/>
        </p:nvSpPr>
        <p:spPr bwMode="auto">
          <a:xfrm>
            <a:off x="6420646" y="4145824"/>
            <a:ext cx="75949" cy="129670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19" name="Line 216"/>
          <p:cNvSpPr>
            <a:spLocks noChangeShapeType="1"/>
          </p:cNvSpPr>
          <p:nvPr/>
        </p:nvSpPr>
        <p:spPr bwMode="auto">
          <a:xfrm>
            <a:off x="6177980" y="4444062"/>
            <a:ext cx="131521" cy="168568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21" name="Line 218"/>
          <p:cNvSpPr>
            <a:spLocks noChangeShapeType="1"/>
          </p:cNvSpPr>
          <p:nvPr/>
        </p:nvSpPr>
        <p:spPr bwMode="auto">
          <a:xfrm>
            <a:off x="4247770" y="5416574"/>
            <a:ext cx="75949" cy="131521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 flipH="1">
            <a:off x="4781264" y="4799723"/>
            <a:ext cx="57425" cy="92619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37" name="Freeform 133"/>
          <p:cNvSpPr>
            <a:spLocks/>
          </p:cNvSpPr>
          <p:nvPr/>
        </p:nvSpPr>
        <p:spPr bwMode="auto">
          <a:xfrm>
            <a:off x="3358613" y="3921681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8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8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41" name="Freeform 137"/>
          <p:cNvSpPr>
            <a:spLocks/>
          </p:cNvSpPr>
          <p:nvPr/>
        </p:nvSpPr>
        <p:spPr bwMode="auto">
          <a:xfrm>
            <a:off x="3152997" y="4275491"/>
            <a:ext cx="279714" cy="224142"/>
          </a:xfrm>
          <a:custGeom>
            <a:avLst/>
            <a:gdLst>
              <a:gd name="T0" fmla="*/ 0 w 151"/>
              <a:gd name="T1" fmla="*/ 0 h 121"/>
              <a:gd name="T2" fmla="*/ 151 w 151"/>
              <a:gd name="T3" fmla="*/ 0 h 121"/>
              <a:gd name="T4" fmla="*/ 81 w 151"/>
              <a:gd name="T5" fmla="*/ 121 h 121"/>
              <a:gd name="T6" fmla="*/ 0 w 15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21">
                <a:moveTo>
                  <a:pt x="0" y="0"/>
                </a:moveTo>
                <a:lnTo>
                  <a:pt x="151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45" name="Freeform 141"/>
          <p:cNvSpPr>
            <a:spLocks/>
          </p:cNvSpPr>
          <p:nvPr/>
        </p:nvSpPr>
        <p:spPr bwMode="auto">
          <a:xfrm>
            <a:off x="3582755" y="4275491"/>
            <a:ext cx="263042" cy="224142"/>
          </a:xfrm>
          <a:custGeom>
            <a:avLst/>
            <a:gdLst>
              <a:gd name="T0" fmla="*/ 0 w 142"/>
              <a:gd name="T1" fmla="*/ 0 h 121"/>
              <a:gd name="T2" fmla="*/ 142 w 142"/>
              <a:gd name="T3" fmla="*/ 0 h 121"/>
              <a:gd name="T4" fmla="*/ 71 w 142"/>
              <a:gd name="T5" fmla="*/ 121 h 121"/>
              <a:gd name="T6" fmla="*/ 0 w 14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2" h="121">
                <a:moveTo>
                  <a:pt x="0" y="0"/>
                </a:moveTo>
                <a:lnTo>
                  <a:pt x="142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51" name="Freeform 147"/>
          <p:cNvSpPr>
            <a:spLocks/>
          </p:cNvSpPr>
          <p:nvPr/>
        </p:nvSpPr>
        <p:spPr bwMode="auto">
          <a:xfrm>
            <a:off x="3358613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53" name="Freeform 149"/>
          <p:cNvSpPr>
            <a:spLocks/>
          </p:cNvSpPr>
          <p:nvPr/>
        </p:nvSpPr>
        <p:spPr bwMode="auto">
          <a:xfrm>
            <a:off x="3714276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55" name="Line 151"/>
          <p:cNvSpPr>
            <a:spLocks noChangeShapeType="1"/>
          </p:cNvSpPr>
          <p:nvPr/>
        </p:nvSpPr>
        <p:spPr bwMode="auto">
          <a:xfrm>
            <a:off x="3340089" y="3808684"/>
            <a:ext cx="131521" cy="168568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57" name="Line 153"/>
          <p:cNvSpPr>
            <a:spLocks noChangeShapeType="1"/>
          </p:cNvSpPr>
          <p:nvPr/>
        </p:nvSpPr>
        <p:spPr bwMode="auto">
          <a:xfrm flipH="1">
            <a:off x="3358613" y="4145824"/>
            <a:ext cx="74096" cy="129670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58" name="Line 154"/>
          <p:cNvSpPr>
            <a:spLocks noChangeShapeType="1"/>
          </p:cNvSpPr>
          <p:nvPr/>
        </p:nvSpPr>
        <p:spPr bwMode="auto">
          <a:xfrm>
            <a:off x="3582755" y="4145824"/>
            <a:ext cx="57425" cy="129670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60" name="Line 156"/>
          <p:cNvSpPr>
            <a:spLocks noChangeShapeType="1"/>
          </p:cNvSpPr>
          <p:nvPr/>
        </p:nvSpPr>
        <p:spPr bwMode="auto">
          <a:xfrm>
            <a:off x="3340089" y="4444059"/>
            <a:ext cx="111146" cy="168568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61" name="Line 157"/>
          <p:cNvSpPr>
            <a:spLocks noChangeShapeType="1"/>
          </p:cNvSpPr>
          <p:nvPr/>
        </p:nvSpPr>
        <p:spPr bwMode="auto">
          <a:xfrm>
            <a:off x="3751324" y="4444059"/>
            <a:ext cx="75949" cy="168568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67" name="Freeform 163"/>
          <p:cNvSpPr>
            <a:spLocks/>
          </p:cNvSpPr>
          <p:nvPr/>
        </p:nvSpPr>
        <p:spPr bwMode="auto">
          <a:xfrm>
            <a:off x="4781264" y="3921681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8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8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71" name="Freeform 167"/>
          <p:cNvSpPr>
            <a:spLocks/>
          </p:cNvSpPr>
          <p:nvPr/>
        </p:nvSpPr>
        <p:spPr bwMode="auto">
          <a:xfrm>
            <a:off x="4575647" y="4275491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75" name="Freeform 171"/>
          <p:cNvSpPr>
            <a:spLocks/>
          </p:cNvSpPr>
          <p:nvPr/>
        </p:nvSpPr>
        <p:spPr bwMode="auto">
          <a:xfrm>
            <a:off x="5007258" y="4275491"/>
            <a:ext cx="261190" cy="224142"/>
          </a:xfrm>
          <a:custGeom>
            <a:avLst/>
            <a:gdLst>
              <a:gd name="T0" fmla="*/ 0 w 141"/>
              <a:gd name="T1" fmla="*/ 0 h 121"/>
              <a:gd name="T2" fmla="*/ 141 w 141"/>
              <a:gd name="T3" fmla="*/ 0 h 121"/>
              <a:gd name="T4" fmla="*/ 71 w 141"/>
              <a:gd name="T5" fmla="*/ 121 h 121"/>
              <a:gd name="T6" fmla="*/ 0 w 14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21">
                <a:moveTo>
                  <a:pt x="0" y="0"/>
                </a:moveTo>
                <a:lnTo>
                  <a:pt x="141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81" name="Freeform 177"/>
          <p:cNvSpPr>
            <a:spLocks/>
          </p:cNvSpPr>
          <p:nvPr/>
        </p:nvSpPr>
        <p:spPr bwMode="auto">
          <a:xfrm>
            <a:off x="4781264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85" name="Line 181"/>
          <p:cNvSpPr>
            <a:spLocks noChangeShapeType="1"/>
          </p:cNvSpPr>
          <p:nvPr/>
        </p:nvSpPr>
        <p:spPr bwMode="auto">
          <a:xfrm>
            <a:off x="4762740" y="3808684"/>
            <a:ext cx="131521" cy="168568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87" name="Line 183"/>
          <p:cNvSpPr>
            <a:spLocks noChangeShapeType="1"/>
          </p:cNvSpPr>
          <p:nvPr/>
        </p:nvSpPr>
        <p:spPr bwMode="auto">
          <a:xfrm flipH="1">
            <a:off x="4781264" y="4145824"/>
            <a:ext cx="75949" cy="129670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88" name="Line 184"/>
          <p:cNvSpPr>
            <a:spLocks noChangeShapeType="1"/>
          </p:cNvSpPr>
          <p:nvPr/>
        </p:nvSpPr>
        <p:spPr bwMode="auto">
          <a:xfrm>
            <a:off x="5007258" y="4145824"/>
            <a:ext cx="55572" cy="129670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90" name="Line 186"/>
          <p:cNvSpPr>
            <a:spLocks noChangeShapeType="1"/>
          </p:cNvSpPr>
          <p:nvPr/>
        </p:nvSpPr>
        <p:spPr bwMode="auto">
          <a:xfrm>
            <a:off x="4762740" y="4444059"/>
            <a:ext cx="112997" cy="168568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grpSp>
        <p:nvGrpSpPr>
          <p:cNvPr id="2" name="Group 1"/>
          <p:cNvGrpSpPr/>
          <p:nvPr/>
        </p:nvGrpSpPr>
        <p:grpSpPr>
          <a:xfrm>
            <a:off x="1920218" y="3757121"/>
            <a:ext cx="5647996" cy="2317362"/>
            <a:chOff x="1915587" y="3753113"/>
            <a:chExt cx="5647996" cy="2317362"/>
          </a:xfrm>
          <a:solidFill>
            <a:schemeClr val="bg1"/>
          </a:solidFill>
        </p:grpSpPr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6046459" y="4799723"/>
              <a:ext cx="37048" cy="92619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06" name="Freeform 102"/>
            <p:cNvSpPr>
              <a:spLocks/>
            </p:cNvSpPr>
            <p:nvPr/>
          </p:nvSpPr>
          <p:spPr bwMode="auto">
            <a:xfrm>
              <a:off x="6720736" y="4892344"/>
              <a:ext cx="281565" cy="244518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08" name="Freeform 104"/>
            <p:cNvSpPr>
              <a:spLocks/>
            </p:cNvSpPr>
            <p:nvPr/>
          </p:nvSpPr>
          <p:spPr bwMode="auto">
            <a:xfrm>
              <a:off x="6946732" y="5192434"/>
              <a:ext cx="261190" cy="224142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10" name="Freeform 106"/>
            <p:cNvSpPr>
              <a:spLocks/>
            </p:cNvSpPr>
            <p:nvPr/>
          </p:nvSpPr>
          <p:spPr bwMode="auto">
            <a:xfrm>
              <a:off x="6515119" y="5192434"/>
              <a:ext cx="281565" cy="224142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12" name="Freeform 108"/>
            <p:cNvSpPr>
              <a:spLocks/>
            </p:cNvSpPr>
            <p:nvPr/>
          </p:nvSpPr>
          <p:spPr bwMode="auto">
            <a:xfrm>
              <a:off x="6720736" y="5548097"/>
              <a:ext cx="281565" cy="224142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16" name="Freeform 112"/>
            <p:cNvSpPr>
              <a:spLocks/>
            </p:cNvSpPr>
            <p:nvPr/>
          </p:nvSpPr>
          <p:spPr bwMode="auto">
            <a:xfrm>
              <a:off x="7152348" y="5548097"/>
              <a:ext cx="279714" cy="224142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7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22" name="Freeform 118"/>
            <p:cNvSpPr>
              <a:spLocks/>
            </p:cNvSpPr>
            <p:nvPr/>
          </p:nvSpPr>
          <p:spPr bwMode="auto">
            <a:xfrm>
              <a:off x="6926354" y="5827809"/>
              <a:ext cx="281565" cy="242666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24" name="Freeform 120"/>
            <p:cNvSpPr>
              <a:spLocks/>
            </p:cNvSpPr>
            <p:nvPr/>
          </p:nvSpPr>
          <p:spPr bwMode="auto">
            <a:xfrm>
              <a:off x="7283869" y="5827809"/>
              <a:ext cx="279714" cy="242666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0" y="0"/>
                  </a:lnTo>
                  <a:lnTo>
                    <a:pt x="151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26" name="Line 122"/>
            <p:cNvSpPr>
              <a:spLocks noChangeShapeType="1"/>
            </p:cNvSpPr>
            <p:nvPr/>
          </p:nvSpPr>
          <p:spPr bwMode="auto">
            <a:xfrm>
              <a:off x="6907830" y="5079437"/>
              <a:ext cx="131521" cy="168568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28" name="Line 124"/>
            <p:cNvSpPr>
              <a:spLocks noChangeShapeType="1"/>
            </p:cNvSpPr>
            <p:nvPr/>
          </p:nvSpPr>
          <p:spPr bwMode="auto">
            <a:xfrm flipH="1">
              <a:off x="6946732" y="5416574"/>
              <a:ext cx="55572" cy="131521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29" name="Line 125"/>
            <p:cNvSpPr>
              <a:spLocks noChangeShapeType="1"/>
            </p:cNvSpPr>
            <p:nvPr/>
          </p:nvSpPr>
          <p:spPr bwMode="auto">
            <a:xfrm>
              <a:off x="7152348" y="5416574"/>
              <a:ext cx="55572" cy="131521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31" name="Line 127"/>
            <p:cNvSpPr>
              <a:spLocks noChangeShapeType="1"/>
            </p:cNvSpPr>
            <p:nvPr/>
          </p:nvSpPr>
          <p:spPr bwMode="auto">
            <a:xfrm>
              <a:off x="6907830" y="5716665"/>
              <a:ext cx="112997" cy="166717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32" name="Line 128"/>
            <p:cNvSpPr>
              <a:spLocks noChangeShapeType="1"/>
            </p:cNvSpPr>
            <p:nvPr/>
          </p:nvSpPr>
          <p:spPr bwMode="auto">
            <a:xfrm>
              <a:off x="7320917" y="5716665"/>
              <a:ext cx="74096" cy="166717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93" name="Line 189"/>
            <p:cNvSpPr>
              <a:spLocks noChangeShapeType="1"/>
            </p:cNvSpPr>
            <p:nvPr/>
          </p:nvSpPr>
          <p:spPr bwMode="auto">
            <a:xfrm flipH="1">
              <a:off x="5933462" y="3753113"/>
              <a:ext cx="207470" cy="279714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98" name="Freeform 194"/>
            <p:cNvSpPr>
              <a:spLocks/>
            </p:cNvSpPr>
            <p:nvPr/>
          </p:nvSpPr>
          <p:spPr bwMode="auto">
            <a:xfrm>
              <a:off x="5803795" y="3921681"/>
              <a:ext cx="261190" cy="224142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02" name="Freeform 198"/>
            <p:cNvSpPr>
              <a:spLocks/>
            </p:cNvSpPr>
            <p:nvPr/>
          </p:nvSpPr>
          <p:spPr bwMode="auto">
            <a:xfrm>
              <a:off x="5577801" y="4275491"/>
              <a:ext cx="281565" cy="224142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06" name="Freeform 202"/>
            <p:cNvSpPr>
              <a:spLocks/>
            </p:cNvSpPr>
            <p:nvPr/>
          </p:nvSpPr>
          <p:spPr bwMode="auto">
            <a:xfrm>
              <a:off x="5840843" y="4557059"/>
              <a:ext cx="281565" cy="242666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12" name="Freeform 209"/>
            <p:cNvSpPr>
              <a:spLocks/>
            </p:cNvSpPr>
            <p:nvPr/>
          </p:nvSpPr>
          <p:spPr bwMode="auto">
            <a:xfrm>
              <a:off x="6552167" y="4557059"/>
              <a:ext cx="281565" cy="242666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15" name="Line 212"/>
            <p:cNvSpPr>
              <a:spLocks noChangeShapeType="1"/>
            </p:cNvSpPr>
            <p:nvPr/>
          </p:nvSpPr>
          <p:spPr bwMode="auto">
            <a:xfrm flipH="1">
              <a:off x="5785271" y="4145824"/>
              <a:ext cx="74096" cy="129670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18" name="Line 215"/>
            <p:cNvSpPr>
              <a:spLocks noChangeShapeType="1"/>
            </p:cNvSpPr>
            <p:nvPr/>
          </p:nvSpPr>
          <p:spPr bwMode="auto">
            <a:xfrm>
              <a:off x="5746370" y="4425536"/>
              <a:ext cx="187092" cy="205616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20" name="Line 217"/>
            <p:cNvSpPr>
              <a:spLocks noChangeShapeType="1"/>
            </p:cNvSpPr>
            <p:nvPr/>
          </p:nvSpPr>
          <p:spPr bwMode="auto">
            <a:xfrm>
              <a:off x="6589215" y="4444062"/>
              <a:ext cx="75949" cy="168568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30" name="Line 231"/>
            <p:cNvSpPr>
              <a:spLocks noChangeShapeType="1"/>
            </p:cNvSpPr>
            <p:nvPr/>
          </p:nvSpPr>
          <p:spPr bwMode="auto">
            <a:xfrm flipH="1">
              <a:off x="5933462" y="5023865"/>
              <a:ext cx="207470" cy="281565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31" name="Freeform 232"/>
            <p:cNvSpPr>
              <a:spLocks/>
            </p:cNvSpPr>
            <p:nvPr/>
          </p:nvSpPr>
          <p:spPr bwMode="auto">
            <a:xfrm>
              <a:off x="6009411" y="4892344"/>
              <a:ext cx="261190" cy="244518"/>
            </a:xfrm>
            <a:custGeom>
              <a:avLst/>
              <a:gdLst>
                <a:gd name="T0" fmla="*/ 0 w 141"/>
                <a:gd name="T1" fmla="*/ 0 h 132"/>
                <a:gd name="T2" fmla="*/ 141 w 141"/>
                <a:gd name="T3" fmla="*/ 0 h 132"/>
                <a:gd name="T4" fmla="*/ 71 w 141"/>
                <a:gd name="T5" fmla="*/ 132 h 132"/>
                <a:gd name="T6" fmla="*/ 0 w 141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2">
                  <a:moveTo>
                    <a:pt x="0" y="0"/>
                  </a:moveTo>
                  <a:lnTo>
                    <a:pt x="141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33" name="Freeform 234"/>
            <p:cNvSpPr>
              <a:spLocks/>
            </p:cNvSpPr>
            <p:nvPr/>
          </p:nvSpPr>
          <p:spPr bwMode="auto">
            <a:xfrm>
              <a:off x="6215030" y="5192434"/>
              <a:ext cx="281565" cy="224142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35" name="Freeform 236"/>
            <p:cNvSpPr>
              <a:spLocks/>
            </p:cNvSpPr>
            <p:nvPr/>
          </p:nvSpPr>
          <p:spPr bwMode="auto">
            <a:xfrm>
              <a:off x="5803795" y="5192434"/>
              <a:ext cx="261190" cy="224142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37" name="Line 238"/>
            <p:cNvSpPr>
              <a:spLocks noChangeShapeType="1"/>
            </p:cNvSpPr>
            <p:nvPr/>
          </p:nvSpPr>
          <p:spPr bwMode="auto">
            <a:xfrm>
              <a:off x="6177980" y="5079437"/>
              <a:ext cx="131521" cy="168568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46" name="Line 247"/>
            <p:cNvSpPr>
              <a:spLocks noChangeShapeType="1"/>
            </p:cNvSpPr>
            <p:nvPr/>
          </p:nvSpPr>
          <p:spPr bwMode="auto">
            <a:xfrm>
              <a:off x="6757786" y="4799723"/>
              <a:ext cx="57425" cy="92619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5325873" y="4799723"/>
              <a:ext cx="55572" cy="92619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 flipH="1">
              <a:off x="2047108" y="5659240"/>
              <a:ext cx="94473" cy="281565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 flipH="1">
              <a:off x="2347199" y="5005341"/>
              <a:ext cx="205616" cy="300089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4" name="Freeform 20"/>
            <p:cNvSpPr>
              <a:spLocks/>
            </p:cNvSpPr>
            <p:nvPr/>
          </p:nvSpPr>
          <p:spPr bwMode="auto">
            <a:xfrm>
              <a:off x="2215676" y="5173910"/>
              <a:ext cx="281565" cy="242666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auto">
            <a:xfrm>
              <a:off x="1991536" y="5529573"/>
              <a:ext cx="279714" cy="242666"/>
            </a:xfrm>
            <a:custGeom>
              <a:avLst/>
              <a:gdLst>
                <a:gd name="T0" fmla="*/ 0 w 151"/>
                <a:gd name="T1" fmla="*/ 0 h 131"/>
                <a:gd name="T2" fmla="*/ 151 w 151"/>
                <a:gd name="T3" fmla="*/ 0 h 131"/>
                <a:gd name="T4" fmla="*/ 81 w 151"/>
                <a:gd name="T5" fmla="*/ 131 h 131"/>
                <a:gd name="T6" fmla="*/ 0 w 151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0" y="0"/>
                  </a:moveTo>
                  <a:lnTo>
                    <a:pt x="151" y="0"/>
                  </a:lnTo>
                  <a:lnTo>
                    <a:pt x="81" y="13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32" name="Freeform 28"/>
            <p:cNvSpPr>
              <a:spLocks/>
            </p:cNvSpPr>
            <p:nvPr/>
          </p:nvSpPr>
          <p:spPr bwMode="auto">
            <a:xfrm>
              <a:off x="2271250" y="5809285"/>
              <a:ext cx="281565" cy="242666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34" name="Freeform 30"/>
            <p:cNvSpPr>
              <a:spLocks/>
            </p:cNvSpPr>
            <p:nvPr/>
          </p:nvSpPr>
          <p:spPr bwMode="auto">
            <a:xfrm>
              <a:off x="1915587" y="5809285"/>
              <a:ext cx="263042" cy="242666"/>
            </a:xfrm>
            <a:custGeom>
              <a:avLst/>
              <a:gdLst>
                <a:gd name="T0" fmla="*/ 142 w 142"/>
                <a:gd name="T1" fmla="*/ 131 h 131"/>
                <a:gd name="T2" fmla="*/ 0 w 142"/>
                <a:gd name="T3" fmla="*/ 131 h 131"/>
                <a:gd name="T4" fmla="*/ 71 w 142"/>
                <a:gd name="T5" fmla="*/ 0 h 131"/>
                <a:gd name="T6" fmla="*/ 142 w 14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31">
                  <a:moveTo>
                    <a:pt x="14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41" name="Line 37"/>
            <p:cNvSpPr>
              <a:spLocks noChangeShapeType="1"/>
            </p:cNvSpPr>
            <p:nvPr/>
          </p:nvSpPr>
          <p:spPr bwMode="auto">
            <a:xfrm flipH="1">
              <a:off x="2215676" y="5416574"/>
              <a:ext cx="55572" cy="112997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44" name="Line 40"/>
            <p:cNvSpPr>
              <a:spLocks noChangeShapeType="1"/>
            </p:cNvSpPr>
            <p:nvPr/>
          </p:nvSpPr>
          <p:spPr bwMode="auto">
            <a:xfrm>
              <a:off x="2178629" y="5696288"/>
              <a:ext cx="187092" cy="187092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75" name="Line 71"/>
            <p:cNvSpPr>
              <a:spLocks noChangeShapeType="1"/>
            </p:cNvSpPr>
            <p:nvPr/>
          </p:nvSpPr>
          <p:spPr bwMode="auto">
            <a:xfrm flipH="1">
              <a:off x="4912785" y="5659240"/>
              <a:ext cx="94473" cy="281565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76" name="Line 72"/>
            <p:cNvSpPr>
              <a:spLocks noChangeShapeType="1"/>
            </p:cNvSpPr>
            <p:nvPr/>
          </p:nvSpPr>
          <p:spPr bwMode="auto">
            <a:xfrm flipH="1">
              <a:off x="5212876" y="5023865"/>
              <a:ext cx="205616" cy="281565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77" name="Freeform 73"/>
            <p:cNvSpPr>
              <a:spLocks/>
            </p:cNvSpPr>
            <p:nvPr/>
          </p:nvSpPr>
          <p:spPr bwMode="auto">
            <a:xfrm>
              <a:off x="5286972" y="4892344"/>
              <a:ext cx="281565" cy="244518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7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79" name="Freeform 75"/>
            <p:cNvSpPr>
              <a:spLocks/>
            </p:cNvSpPr>
            <p:nvPr/>
          </p:nvSpPr>
          <p:spPr bwMode="auto">
            <a:xfrm>
              <a:off x="5494442" y="5192434"/>
              <a:ext cx="279714" cy="224142"/>
            </a:xfrm>
            <a:custGeom>
              <a:avLst/>
              <a:gdLst>
                <a:gd name="T0" fmla="*/ 151 w 151"/>
                <a:gd name="T1" fmla="*/ 121 h 121"/>
                <a:gd name="T2" fmla="*/ 0 w 151"/>
                <a:gd name="T3" fmla="*/ 121 h 121"/>
                <a:gd name="T4" fmla="*/ 71 w 151"/>
                <a:gd name="T5" fmla="*/ 0 h 121"/>
                <a:gd name="T6" fmla="*/ 151 w 15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151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1" y="12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81" name="Freeform 77"/>
            <p:cNvSpPr>
              <a:spLocks/>
            </p:cNvSpPr>
            <p:nvPr/>
          </p:nvSpPr>
          <p:spPr bwMode="auto">
            <a:xfrm>
              <a:off x="5081355" y="5192434"/>
              <a:ext cx="281565" cy="224142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84" name="Freeform 80"/>
            <p:cNvSpPr>
              <a:spLocks/>
            </p:cNvSpPr>
            <p:nvPr/>
          </p:nvSpPr>
          <p:spPr bwMode="auto">
            <a:xfrm>
              <a:off x="5286972" y="5548097"/>
              <a:ext cx="281565" cy="224142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85" name="Freeform 81"/>
            <p:cNvSpPr>
              <a:spLocks/>
            </p:cNvSpPr>
            <p:nvPr/>
          </p:nvSpPr>
          <p:spPr bwMode="auto">
            <a:xfrm>
              <a:off x="4857213" y="5548097"/>
              <a:ext cx="281565" cy="224142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87" name="Freeform 83"/>
            <p:cNvSpPr>
              <a:spLocks/>
            </p:cNvSpPr>
            <p:nvPr/>
          </p:nvSpPr>
          <p:spPr bwMode="auto">
            <a:xfrm>
              <a:off x="5700060" y="5548097"/>
              <a:ext cx="281565" cy="224142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89" name="Freeform 85"/>
            <p:cNvSpPr>
              <a:spLocks/>
            </p:cNvSpPr>
            <p:nvPr/>
          </p:nvSpPr>
          <p:spPr bwMode="auto">
            <a:xfrm>
              <a:off x="5138778" y="5827809"/>
              <a:ext cx="261190" cy="242666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0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41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91" name="Freeform 87"/>
            <p:cNvSpPr>
              <a:spLocks/>
            </p:cNvSpPr>
            <p:nvPr/>
          </p:nvSpPr>
          <p:spPr bwMode="auto">
            <a:xfrm>
              <a:off x="4781264" y="5827809"/>
              <a:ext cx="263042" cy="242666"/>
            </a:xfrm>
            <a:custGeom>
              <a:avLst/>
              <a:gdLst>
                <a:gd name="T0" fmla="*/ 142 w 142"/>
                <a:gd name="T1" fmla="*/ 131 h 131"/>
                <a:gd name="T2" fmla="*/ 0 w 142"/>
                <a:gd name="T3" fmla="*/ 131 h 131"/>
                <a:gd name="T4" fmla="*/ 71 w 142"/>
                <a:gd name="T5" fmla="*/ 0 h 131"/>
                <a:gd name="T6" fmla="*/ 142 w 14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31">
                  <a:moveTo>
                    <a:pt x="14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93" name="Freeform 89"/>
            <p:cNvSpPr>
              <a:spLocks/>
            </p:cNvSpPr>
            <p:nvPr/>
          </p:nvSpPr>
          <p:spPr bwMode="auto">
            <a:xfrm>
              <a:off x="5494442" y="5827809"/>
              <a:ext cx="261190" cy="242666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1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1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95" name="Freeform 91"/>
            <p:cNvSpPr>
              <a:spLocks/>
            </p:cNvSpPr>
            <p:nvPr/>
          </p:nvSpPr>
          <p:spPr bwMode="auto">
            <a:xfrm>
              <a:off x="5850105" y="5827809"/>
              <a:ext cx="261190" cy="242666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1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1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97" name="Line 93"/>
            <p:cNvSpPr>
              <a:spLocks noChangeShapeType="1"/>
            </p:cNvSpPr>
            <p:nvPr/>
          </p:nvSpPr>
          <p:spPr bwMode="auto">
            <a:xfrm>
              <a:off x="5457394" y="5079437"/>
              <a:ext cx="129670" cy="168568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98" name="Line 94"/>
            <p:cNvSpPr>
              <a:spLocks noChangeShapeType="1"/>
            </p:cNvSpPr>
            <p:nvPr/>
          </p:nvSpPr>
          <p:spPr bwMode="auto">
            <a:xfrm flipH="1">
              <a:off x="5062832" y="5416574"/>
              <a:ext cx="75949" cy="131521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99" name="Line 95"/>
            <p:cNvSpPr>
              <a:spLocks noChangeShapeType="1"/>
            </p:cNvSpPr>
            <p:nvPr/>
          </p:nvSpPr>
          <p:spPr bwMode="auto">
            <a:xfrm flipH="1">
              <a:off x="5494442" y="5416574"/>
              <a:ext cx="74096" cy="131521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00" name="Line 96"/>
            <p:cNvSpPr>
              <a:spLocks noChangeShapeType="1"/>
            </p:cNvSpPr>
            <p:nvPr/>
          </p:nvSpPr>
          <p:spPr bwMode="auto">
            <a:xfrm>
              <a:off x="5700060" y="5416574"/>
              <a:ext cx="74096" cy="131521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01" name="Line 97"/>
            <p:cNvSpPr>
              <a:spLocks noChangeShapeType="1"/>
            </p:cNvSpPr>
            <p:nvPr/>
          </p:nvSpPr>
          <p:spPr bwMode="auto">
            <a:xfrm>
              <a:off x="5044305" y="5696288"/>
              <a:ext cx="187092" cy="207470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02" name="Line 98"/>
            <p:cNvSpPr>
              <a:spLocks noChangeShapeType="1"/>
            </p:cNvSpPr>
            <p:nvPr/>
          </p:nvSpPr>
          <p:spPr bwMode="auto">
            <a:xfrm>
              <a:off x="5457394" y="5716665"/>
              <a:ext cx="129670" cy="166717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03" name="Line 99"/>
            <p:cNvSpPr>
              <a:spLocks noChangeShapeType="1"/>
            </p:cNvSpPr>
            <p:nvPr/>
          </p:nvSpPr>
          <p:spPr bwMode="auto">
            <a:xfrm>
              <a:off x="5868629" y="5716665"/>
              <a:ext cx="74096" cy="166717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04" name="Line 100"/>
            <p:cNvSpPr>
              <a:spLocks noChangeShapeType="1"/>
            </p:cNvSpPr>
            <p:nvPr/>
          </p:nvSpPr>
          <p:spPr bwMode="auto">
            <a:xfrm flipH="1">
              <a:off x="6374337" y="5659240"/>
              <a:ext cx="74096" cy="281565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05" name="Line 101"/>
            <p:cNvSpPr>
              <a:spLocks noChangeShapeType="1"/>
            </p:cNvSpPr>
            <p:nvPr/>
          </p:nvSpPr>
          <p:spPr bwMode="auto">
            <a:xfrm flipH="1">
              <a:off x="6674426" y="5023865"/>
              <a:ext cx="205616" cy="281565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14" name="Freeform 110"/>
            <p:cNvSpPr>
              <a:spLocks/>
            </p:cNvSpPr>
            <p:nvPr/>
          </p:nvSpPr>
          <p:spPr bwMode="auto">
            <a:xfrm>
              <a:off x="6318765" y="5548097"/>
              <a:ext cx="261190" cy="224142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0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0" y="1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18" name="Freeform 114"/>
            <p:cNvSpPr>
              <a:spLocks/>
            </p:cNvSpPr>
            <p:nvPr/>
          </p:nvSpPr>
          <p:spPr bwMode="auto">
            <a:xfrm>
              <a:off x="6579953" y="5827809"/>
              <a:ext cx="281565" cy="242666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21" name="Freeform 117"/>
            <p:cNvSpPr>
              <a:spLocks/>
            </p:cNvSpPr>
            <p:nvPr/>
          </p:nvSpPr>
          <p:spPr bwMode="auto">
            <a:xfrm>
              <a:off x="6224292" y="5827809"/>
              <a:ext cx="281565" cy="242666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27" name="Line 123"/>
            <p:cNvSpPr>
              <a:spLocks noChangeShapeType="1"/>
            </p:cNvSpPr>
            <p:nvPr/>
          </p:nvSpPr>
          <p:spPr bwMode="auto">
            <a:xfrm flipH="1">
              <a:off x="6524381" y="5416574"/>
              <a:ext cx="74096" cy="131521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30" name="Line 126"/>
            <p:cNvSpPr>
              <a:spLocks noChangeShapeType="1"/>
            </p:cNvSpPr>
            <p:nvPr/>
          </p:nvSpPr>
          <p:spPr bwMode="auto">
            <a:xfrm>
              <a:off x="6487334" y="5696288"/>
              <a:ext cx="187092" cy="207470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83" name="Freeform 179"/>
            <p:cNvSpPr>
              <a:spLocks/>
            </p:cNvSpPr>
            <p:nvPr/>
          </p:nvSpPr>
          <p:spPr bwMode="auto">
            <a:xfrm>
              <a:off x="5138778" y="4557059"/>
              <a:ext cx="279714" cy="242666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91" name="Line 187"/>
            <p:cNvSpPr>
              <a:spLocks noChangeShapeType="1"/>
            </p:cNvSpPr>
            <p:nvPr/>
          </p:nvSpPr>
          <p:spPr bwMode="auto">
            <a:xfrm>
              <a:off x="5175828" y="4444059"/>
              <a:ext cx="74096" cy="168568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92" name="Line 188"/>
            <p:cNvSpPr>
              <a:spLocks noChangeShapeType="1"/>
            </p:cNvSpPr>
            <p:nvPr/>
          </p:nvSpPr>
          <p:spPr bwMode="auto">
            <a:xfrm flipH="1">
              <a:off x="5644486" y="4388488"/>
              <a:ext cx="74096" cy="279714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09" name="Freeform 205"/>
            <p:cNvSpPr>
              <a:spLocks/>
            </p:cNvSpPr>
            <p:nvPr/>
          </p:nvSpPr>
          <p:spPr bwMode="auto">
            <a:xfrm>
              <a:off x="5494442" y="4557059"/>
              <a:ext cx="279714" cy="242666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1" y="131"/>
                  </a:lnTo>
                  <a:close/>
                </a:path>
              </a:pathLst>
            </a:cu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</p:grpSp>
      <p:sp>
        <p:nvSpPr>
          <p:cNvPr id="222" name="Line 223"/>
          <p:cNvSpPr>
            <a:spLocks noChangeShapeType="1"/>
          </p:cNvSpPr>
          <p:nvPr/>
        </p:nvSpPr>
        <p:spPr bwMode="auto">
          <a:xfrm flipH="1">
            <a:off x="3058524" y="5005341"/>
            <a:ext cx="205616" cy="300089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23" name="Freeform 224"/>
          <p:cNvSpPr>
            <a:spLocks/>
          </p:cNvSpPr>
          <p:nvPr/>
        </p:nvSpPr>
        <p:spPr bwMode="auto">
          <a:xfrm>
            <a:off x="3134473" y="4892344"/>
            <a:ext cx="279714" cy="244518"/>
          </a:xfrm>
          <a:custGeom>
            <a:avLst/>
            <a:gdLst>
              <a:gd name="T0" fmla="*/ 0 w 151"/>
              <a:gd name="T1" fmla="*/ 0 h 132"/>
              <a:gd name="T2" fmla="*/ 151 w 151"/>
              <a:gd name="T3" fmla="*/ 0 h 132"/>
              <a:gd name="T4" fmla="*/ 70 w 151"/>
              <a:gd name="T5" fmla="*/ 132 h 132"/>
              <a:gd name="T6" fmla="*/ 0 w 151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2">
                <a:moveTo>
                  <a:pt x="0" y="0"/>
                </a:moveTo>
                <a:lnTo>
                  <a:pt x="151" y="0"/>
                </a:lnTo>
                <a:lnTo>
                  <a:pt x="70" y="13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25" name="Freeform 226"/>
          <p:cNvSpPr>
            <a:spLocks/>
          </p:cNvSpPr>
          <p:nvPr/>
        </p:nvSpPr>
        <p:spPr bwMode="auto">
          <a:xfrm>
            <a:off x="3340089" y="5173910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81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81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27" name="Freeform 228"/>
          <p:cNvSpPr>
            <a:spLocks/>
          </p:cNvSpPr>
          <p:nvPr/>
        </p:nvSpPr>
        <p:spPr bwMode="auto">
          <a:xfrm>
            <a:off x="2927003" y="5173910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29" name="Line 230"/>
          <p:cNvSpPr>
            <a:spLocks noChangeShapeType="1"/>
          </p:cNvSpPr>
          <p:nvPr/>
        </p:nvSpPr>
        <p:spPr bwMode="auto">
          <a:xfrm>
            <a:off x="3303041" y="5060913"/>
            <a:ext cx="148193" cy="187092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38" name="Line 239"/>
          <p:cNvSpPr>
            <a:spLocks noChangeShapeType="1"/>
          </p:cNvSpPr>
          <p:nvPr/>
        </p:nvSpPr>
        <p:spPr bwMode="auto">
          <a:xfrm flipH="1">
            <a:off x="4483026" y="5023865"/>
            <a:ext cx="224143" cy="281565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39" name="Freeform 240"/>
          <p:cNvSpPr>
            <a:spLocks/>
          </p:cNvSpPr>
          <p:nvPr/>
        </p:nvSpPr>
        <p:spPr bwMode="auto">
          <a:xfrm>
            <a:off x="4557124" y="4892344"/>
            <a:ext cx="281565" cy="244518"/>
          </a:xfrm>
          <a:custGeom>
            <a:avLst/>
            <a:gdLst>
              <a:gd name="T0" fmla="*/ 0 w 152"/>
              <a:gd name="T1" fmla="*/ 0 h 132"/>
              <a:gd name="T2" fmla="*/ 152 w 152"/>
              <a:gd name="T3" fmla="*/ 0 h 132"/>
              <a:gd name="T4" fmla="*/ 81 w 152"/>
              <a:gd name="T5" fmla="*/ 132 h 132"/>
              <a:gd name="T6" fmla="*/ 0 w 152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2">
                <a:moveTo>
                  <a:pt x="0" y="0"/>
                </a:moveTo>
                <a:lnTo>
                  <a:pt x="152" y="0"/>
                </a:lnTo>
                <a:lnTo>
                  <a:pt x="81" y="13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41" name="Freeform 242"/>
          <p:cNvSpPr>
            <a:spLocks/>
          </p:cNvSpPr>
          <p:nvPr/>
        </p:nvSpPr>
        <p:spPr bwMode="auto">
          <a:xfrm>
            <a:off x="4762740" y="5192434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8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8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43" name="Freeform 244"/>
          <p:cNvSpPr>
            <a:spLocks/>
          </p:cNvSpPr>
          <p:nvPr/>
        </p:nvSpPr>
        <p:spPr bwMode="auto">
          <a:xfrm>
            <a:off x="4351505" y="5192434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7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7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45" name="Line 246"/>
          <p:cNvSpPr>
            <a:spLocks noChangeShapeType="1"/>
          </p:cNvSpPr>
          <p:nvPr/>
        </p:nvSpPr>
        <p:spPr bwMode="auto">
          <a:xfrm>
            <a:off x="4744216" y="5079437"/>
            <a:ext cx="131521" cy="168568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47" name="Line 248"/>
          <p:cNvSpPr>
            <a:spLocks noChangeShapeType="1"/>
          </p:cNvSpPr>
          <p:nvPr/>
        </p:nvSpPr>
        <p:spPr bwMode="auto">
          <a:xfrm flipH="1">
            <a:off x="3358613" y="4799723"/>
            <a:ext cx="55572" cy="92619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grpSp>
        <p:nvGrpSpPr>
          <p:cNvPr id="224" name="Group 223"/>
          <p:cNvGrpSpPr/>
          <p:nvPr/>
        </p:nvGrpSpPr>
        <p:grpSpPr>
          <a:xfrm>
            <a:off x="4056553" y="2286000"/>
            <a:ext cx="1282700" cy="573630"/>
            <a:chOff x="4584700" y="4724400"/>
            <a:chExt cx="2044700" cy="914400"/>
          </a:xfrm>
        </p:grpSpPr>
        <p:pic>
          <p:nvPicPr>
            <p:cNvPr id="226" name="Picture 13" descr="C:\Users\Ed\Documents\My Dropbox\work bradford\presentations\AISB11\classic-cards\34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638800" y="47244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228" name="Picture 7" descr="C:\Users\Ed\Documents\My Dropbox\work bradford\presentations\AISB11\classic-cards\16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791200" y="47244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240" name="Picture 5" descr="C:\Users\Ed\Documents\My Dropbox\work bradford\presentations\AISB11\classic-cards\47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84700" y="47244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242" name="Picture 3" descr="C:\Users\Ed\Documents\My Dropbox\work bradford\presentations\AISB11\classic-cards\2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37100" y="47244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244" name="Picture 2" descr="C:\Users\Ed\Documents\My Dropbox\work bradford\presentations\AISB11\classic-cards\10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89500" y="47244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260" name="Picture 14" descr="C:\Users\Ed\Documents\My Dropbox\work bradford\presentations\AISB11\classic-cards\4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943600" y="4724400"/>
              <a:ext cx="685800" cy="914400"/>
            </a:xfrm>
            <a:prstGeom prst="rect">
              <a:avLst/>
            </a:prstGeom>
            <a:noFill/>
          </p:spPr>
        </p:pic>
      </p:grpSp>
      <p:sp>
        <p:nvSpPr>
          <p:cNvPr id="213" name="TextBox 212"/>
          <p:cNvSpPr txBox="1"/>
          <p:nvPr/>
        </p:nvSpPr>
        <p:spPr>
          <a:xfrm>
            <a:off x="251520" y="6303803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P. I. Cowling, E. J. </a:t>
            </a:r>
            <a:r>
              <a:rPr lang="en-GB" sz="1200" dirty="0" err="1" smtClean="0"/>
              <a:t>Powley</a:t>
            </a:r>
            <a:r>
              <a:rPr lang="en-GB" sz="1200" dirty="0" smtClean="0"/>
              <a:t>, D. Whitehouse. </a:t>
            </a:r>
            <a:r>
              <a:rPr lang="en-GB" sz="1200" i="1" dirty="0" smtClean="0"/>
              <a:t>Information Set Monte Carlo Tree Search</a:t>
            </a:r>
            <a:r>
              <a:rPr lang="en-GB" sz="1200" dirty="0" smtClean="0"/>
              <a:t>. IEEE Transactions on Computational Intelligence and AI in Games, 4(2):120-143, 2012.</a:t>
            </a:r>
          </a:p>
        </p:txBody>
      </p:sp>
    </p:spTree>
    <p:extLst>
      <p:ext uri="{BB962C8B-B14F-4D97-AF65-F5344CB8AC3E}">
        <p14:creationId xmlns:p14="http://schemas.microsoft.com/office/powerpoint/2010/main" val="372571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4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119"/>
          <p:cNvSpPr/>
          <p:nvPr/>
        </p:nvSpPr>
        <p:spPr>
          <a:xfrm>
            <a:off x="5998223" y="3485491"/>
            <a:ext cx="1522543" cy="246126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Rectangle 111"/>
          <p:cNvSpPr/>
          <p:nvPr/>
        </p:nvSpPr>
        <p:spPr>
          <a:xfrm>
            <a:off x="1245957" y="3482340"/>
            <a:ext cx="3045085" cy="246126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Multi-observer information set MCTS</a:t>
            </a:r>
            <a:endParaRPr lang="en-GB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6147680" y="3657119"/>
            <a:ext cx="1223958" cy="2175925"/>
            <a:chOff x="7315200" y="4758271"/>
            <a:chExt cx="990600" cy="1761067"/>
          </a:xfrm>
        </p:grpSpPr>
        <p:cxnSp>
          <p:nvCxnSpPr>
            <p:cNvPr id="59" name="Straight Arrow Connector 58"/>
            <p:cNvCxnSpPr>
              <a:stCxn id="14" idx="3"/>
              <a:endCxn id="15" idx="3"/>
            </p:cNvCxnSpPr>
            <p:nvPr/>
          </p:nvCxnSpPr>
          <p:spPr>
            <a:xfrm>
              <a:off x="7810500" y="5063071"/>
              <a:ext cx="1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Isosceles Triangle 13"/>
            <p:cNvSpPr/>
            <p:nvPr/>
          </p:nvSpPr>
          <p:spPr>
            <a:xfrm>
              <a:off x="7620000" y="4758271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Isosceles Triangle 14"/>
            <p:cNvSpPr/>
            <p:nvPr/>
          </p:nvSpPr>
          <p:spPr>
            <a:xfrm rot="10800000">
              <a:off x="7620001" y="5520271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7924800" y="6214538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7315200" y="6206071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Straight Arrow Connector 31"/>
            <p:cNvCxnSpPr>
              <a:stCxn id="15" idx="0"/>
              <a:endCxn id="17" idx="0"/>
            </p:cNvCxnSpPr>
            <p:nvPr/>
          </p:nvCxnSpPr>
          <p:spPr>
            <a:xfrm flipH="1">
              <a:off x="7505700" y="5825071"/>
              <a:ext cx="304801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5" idx="0"/>
              <a:endCxn id="16" idx="0"/>
            </p:cNvCxnSpPr>
            <p:nvPr/>
          </p:nvCxnSpPr>
          <p:spPr>
            <a:xfrm>
              <a:off x="7810501" y="5825071"/>
              <a:ext cx="304799" cy="3894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7" descr="C:\Users\Ed\Documents\My Dropbox\work bradford\presentations\AISB11\classic-cards\16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543802" y="5825073"/>
              <a:ext cx="228598" cy="304798"/>
            </a:xfrm>
            <a:prstGeom prst="rect">
              <a:avLst/>
            </a:prstGeom>
            <a:noFill/>
          </p:spPr>
        </p:pic>
        <p:pic>
          <p:nvPicPr>
            <p:cNvPr id="36" name="Picture 6" descr="C:\Users\Ed\Documents\My Dropbox\work bradford\presentations\AISB11\classic-cards\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21624" y="5825073"/>
              <a:ext cx="222249" cy="296331"/>
            </a:xfrm>
            <a:prstGeom prst="rect">
              <a:avLst/>
            </a:prstGeom>
            <a:noFill/>
          </p:spPr>
        </p:pic>
        <p:pic>
          <p:nvPicPr>
            <p:cNvPr id="57" name="Picture 9" descr="C:\Users\Ed\Documents\My Dropbox\work bradford\presentations\AISB11\classic-cards\b1fv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716617" y="5147737"/>
              <a:ext cx="187767" cy="254001"/>
            </a:xfrm>
            <a:prstGeom prst="rect">
              <a:avLst/>
            </a:prstGeom>
            <a:noFill/>
          </p:spPr>
        </p:pic>
      </p:grpSp>
      <p:grpSp>
        <p:nvGrpSpPr>
          <p:cNvPr id="102" name="Group 101"/>
          <p:cNvGrpSpPr/>
          <p:nvPr/>
        </p:nvGrpSpPr>
        <p:grpSpPr>
          <a:xfrm>
            <a:off x="1431163" y="3604813"/>
            <a:ext cx="2641450" cy="2175925"/>
            <a:chOff x="1028698" y="4741338"/>
            <a:chExt cx="2137836" cy="1761067"/>
          </a:xfrm>
        </p:grpSpPr>
        <p:sp>
          <p:nvSpPr>
            <p:cNvPr id="60" name="Isosceles Triangle 59"/>
            <p:cNvSpPr/>
            <p:nvPr/>
          </p:nvSpPr>
          <p:spPr>
            <a:xfrm>
              <a:off x="1947333" y="4741338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Isosceles Triangle 60"/>
            <p:cNvSpPr/>
            <p:nvPr/>
          </p:nvSpPr>
          <p:spPr>
            <a:xfrm rot="10800000">
              <a:off x="1028699" y="5503339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Isosceles Triangle 61"/>
            <p:cNvSpPr/>
            <p:nvPr/>
          </p:nvSpPr>
          <p:spPr>
            <a:xfrm rot="10800000">
              <a:off x="2785534" y="5503338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Isosceles Triangle 62"/>
            <p:cNvSpPr/>
            <p:nvPr/>
          </p:nvSpPr>
          <p:spPr>
            <a:xfrm rot="10800000">
              <a:off x="1947334" y="5503338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Isosceles Triangle 63"/>
            <p:cNvSpPr/>
            <p:nvPr/>
          </p:nvSpPr>
          <p:spPr>
            <a:xfrm>
              <a:off x="1028698" y="6189138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Isosceles Triangle 64"/>
            <p:cNvSpPr/>
            <p:nvPr/>
          </p:nvSpPr>
          <p:spPr>
            <a:xfrm>
              <a:off x="1947333" y="6197605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Isosceles Triangle 65"/>
            <p:cNvSpPr/>
            <p:nvPr/>
          </p:nvSpPr>
          <p:spPr>
            <a:xfrm>
              <a:off x="2785534" y="6189138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7" name="Straight Arrow Connector 66"/>
            <p:cNvCxnSpPr>
              <a:stCxn id="60" idx="3"/>
              <a:endCxn id="61" idx="3"/>
            </p:cNvCxnSpPr>
            <p:nvPr/>
          </p:nvCxnSpPr>
          <p:spPr>
            <a:xfrm flipH="1">
              <a:off x="1219199" y="5046138"/>
              <a:ext cx="918634" cy="4572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60" idx="3"/>
              <a:endCxn id="63" idx="3"/>
            </p:cNvCxnSpPr>
            <p:nvPr/>
          </p:nvCxnSpPr>
          <p:spPr>
            <a:xfrm>
              <a:off x="2137833" y="5046138"/>
              <a:ext cx="1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0" idx="3"/>
              <a:endCxn id="62" idx="3"/>
            </p:cNvCxnSpPr>
            <p:nvPr/>
          </p:nvCxnSpPr>
          <p:spPr>
            <a:xfrm>
              <a:off x="2137833" y="5046138"/>
              <a:ext cx="838201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61" idx="0"/>
              <a:endCxn id="64" idx="0"/>
            </p:cNvCxnSpPr>
            <p:nvPr/>
          </p:nvCxnSpPr>
          <p:spPr>
            <a:xfrm flipH="1">
              <a:off x="1219198" y="5808139"/>
              <a:ext cx="1" cy="3809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63" idx="0"/>
              <a:endCxn id="65" idx="0"/>
            </p:cNvCxnSpPr>
            <p:nvPr/>
          </p:nvCxnSpPr>
          <p:spPr>
            <a:xfrm flipH="1">
              <a:off x="2137833" y="5808138"/>
              <a:ext cx="1" cy="3894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62" idx="0"/>
              <a:endCxn id="66" idx="0"/>
            </p:cNvCxnSpPr>
            <p:nvPr/>
          </p:nvCxnSpPr>
          <p:spPr>
            <a:xfrm>
              <a:off x="2976034" y="5808138"/>
              <a:ext cx="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3" name="Picture 5" descr="C:\Users\Ed\Documents\My Dropbox\work bradford\presentations\AISB11\classic-cards\47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570565" y="5130804"/>
              <a:ext cx="215901" cy="287868"/>
            </a:xfrm>
            <a:prstGeom prst="rect">
              <a:avLst/>
            </a:prstGeom>
            <a:noFill/>
          </p:spPr>
        </p:pic>
        <p:pic>
          <p:nvPicPr>
            <p:cNvPr id="74" name="Picture 3" descr="C:\Users\Ed\Documents\My Dropbox\work bradford\presentations\AISB11\classic-cards\2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029883" y="5130804"/>
              <a:ext cx="215901" cy="287868"/>
            </a:xfrm>
            <a:prstGeom prst="rect">
              <a:avLst/>
            </a:prstGeom>
            <a:noFill/>
          </p:spPr>
        </p:pic>
        <p:pic>
          <p:nvPicPr>
            <p:cNvPr id="75" name="Picture 2" descr="C:\Users\Ed\Documents\My Dropbox\work bradford\presentations\AISB11\classic-cards\10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448982" y="5130804"/>
              <a:ext cx="215901" cy="287868"/>
            </a:xfrm>
            <a:prstGeom prst="rect">
              <a:avLst/>
            </a:prstGeom>
            <a:noFill/>
          </p:spPr>
        </p:pic>
        <p:pic>
          <p:nvPicPr>
            <p:cNvPr id="76" name="Picture 9" descr="C:\Users\Ed\Documents\My Dropbox\work bradford\presentations\AISB11\classic-cards\b1fv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22581" y="5820839"/>
              <a:ext cx="187767" cy="254001"/>
            </a:xfrm>
            <a:prstGeom prst="rect">
              <a:avLst/>
            </a:prstGeom>
            <a:noFill/>
          </p:spPr>
        </p:pic>
        <p:pic>
          <p:nvPicPr>
            <p:cNvPr id="77" name="Picture 9" descr="C:\Users\Ed\Documents\My Dropbox\work bradford\presentations\AISB11\classic-cards\b1fv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029883" y="5820839"/>
              <a:ext cx="187767" cy="254001"/>
            </a:xfrm>
            <a:prstGeom prst="rect">
              <a:avLst/>
            </a:prstGeom>
            <a:noFill/>
          </p:spPr>
        </p:pic>
        <p:pic>
          <p:nvPicPr>
            <p:cNvPr id="78" name="Picture 9" descr="C:\Users\Ed\Documents\My Dropbox\work bradford\presentations\AISB11\classic-cards\b1fv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882150" y="5799675"/>
              <a:ext cx="187767" cy="254001"/>
            </a:xfrm>
            <a:prstGeom prst="rect">
              <a:avLst/>
            </a:prstGeom>
            <a:noFill/>
          </p:spPr>
        </p:pic>
      </p:grpSp>
      <p:grpSp>
        <p:nvGrpSpPr>
          <p:cNvPr id="104" name="Group 103"/>
          <p:cNvGrpSpPr/>
          <p:nvPr/>
        </p:nvGrpSpPr>
        <p:grpSpPr>
          <a:xfrm>
            <a:off x="2675461" y="883453"/>
            <a:ext cx="3887654" cy="2133600"/>
            <a:chOff x="2869450" y="1143000"/>
            <a:chExt cx="3208865" cy="1761071"/>
          </a:xfrm>
        </p:grpSpPr>
        <p:sp>
          <p:nvSpPr>
            <p:cNvPr id="4" name="Isosceles Triangle 3"/>
            <p:cNvSpPr/>
            <p:nvPr/>
          </p:nvSpPr>
          <p:spPr>
            <a:xfrm>
              <a:off x="4317249" y="1143000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Straight Arrow Connector 18"/>
            <p:cNvCxnSpPr>
              <a:stCxn id="4" idx="3"/>
              <a:endCxn id="94" idx="3"/>
            </p:cNvCxnSpPr>
            <p:nvPr/>
          </p:nvCxnSpPr>
          <p:spPr>
            <a:xfrm flipH="1">
              <a:off x="3364751" y="1447800"/>
              <a:ext cx="1142998" cy="4487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4" idx="3"/>
            </p:cNvCxnSpPr>
            <p:nvPr/>
          </p:nvCxnSpPr>
          <p:spPr>
            <a:xfrm>
              <a:off x="4507749" y="1447800"/>
              <a:ext cx="1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4" idx="3"/>
              <a:endCxn id="86" idx="3"/>
            </p:cNvCxnSpPr>
            <p:nvPr/>
          </p:nvCxnSpPr>
          <p:spPr>
            <a:xfrm>
              <a:off x="4507749" y="1447800"/>
              <a:ext cx="1075267" cy="4572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" name="Picture 5" descr="C:\Users\Ed\Documents\My Dropbox\work bradford\presentations\AISB11\classic-cards\47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940481" y="1532466"/>
              <a:ext cx="215901" cy="287868"/>
            </a:xfrm>
            <a:prstGeom prst="rect">
              <a:avLst/>
            </a:prstGeom>
            <a:noFill/>
          </p:spPr>
        </p:pic>
        <p:pic>
          <p:nvPicPr>
            <p:cNvPr id="52" name="Picture 3" descr="C:\Users\Ed\Documents\My Dropbox\work bradford\presentations\AISB11\classic-cards\2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399799" y="1532466"/>
              <a:ext cx="215901" cy="287868"/>
            </a:xfrm>
            <a:prstGeom prst="rect">
              <a:avLst/>
            </a:prstGeom>
            <a:noFill/>
          </p:spPr>
        </p:pic>
        <p:pic>
          <p:nvPicPr>
            <p:cNvPr id="53" name="Picture 2" descr="C:\Users\Ed\Documents\My Dropbox\work bradford\presentations\AISB11\classic-cards\10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818898" y="1532466"/>
              <a:ext cx="215901" cy="287868"/>
            </a:xfrm>
            <a:prstGeom prst="rect">
              <a:avLst/>
            </a:prstGeom>
            <a:noFill/>
          </p:spPr>
        </p:pic>
        <p:sp>
          <p:nvSpPr>
            <p:cNvPr id="79" name="Isosceles Triangle 78"/>
            <p:cNvSpPr/>
            <p:nvPr/>
          </p:nvSpPr>
          <p:spPr>
            <a:xfrm rot="10800000">
              <a:off x="4317250" y="1905002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Isosceles Triangle 79"/>
            <p:cNvSpPr/>
            <p:nvPr/>
          </p:nvSpPr>
          <p:spPr>
            <a:xfrm>
              <a:off x="4622049" y="2599269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Isosceles Triangle 80"/>
            <p:cNvSpPr/>
            <p:nvPr/>
          </p:nvSpPr>
          <p:spPr>
            <a:xfrm>
              <a:off x="4012449" y="2590802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2" name="Straight Arrow Connector 81"/>
            <p:cNvCxnSpPr>
              <a:stCxn id="79" idx="0"/>
              <a:endCxn id="81" idx="0"/>
            </p:cNvCxnSpPr>
            <p:nvPr/>
          </p:nvCxnSpPr>
          <p:spPr>
            <a:xfrm flipH="1">
              <a:off x="4202949" y="2209802"/>
              <a:ext cx="304801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79" idx="0"/>
              <a:endCxn id="80" idx="0"/>
            </p:cNvCxnSpPr>
            <p:nvPr/>
          </p:nvCxnSpPr>
          <p:spPr>
            <a:xfrm>
              <a:off x="4507750" y="2209802"/>
              <a:ext cx="304799" cy="3894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4" name="Picture 7" descr="C:\Users\Ed\Documents\My Dropbox\work bradford\presentations\AISB11\classic-cards\16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41051" y="2209804"/>
              <a:ext cx="228598" cy="304798"/>
            </a:xfrm>
            <a:prstGeom prst="rect">
              <a:avLst/>
            </a:prstGeom>
            <a:noFill/>
          </p:spPr>
        </p:pic>
        <p:pic>
          <p:nvPicPr>
            <p:cNvPr id="85" name="Picture 6" descr="C:\Users\Ed\Documents\My Dropbox\work bradford\presentations\AISB11\classic-cards\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18873" y="2209804"/>
              <a:ext cx="222249" cy="296331"/>
            </a:xfrm>
            <a:prstGeom prst="rect">
              <a:avLst/>
            </a:prstGeom>
            <a:noFill/>
          </p:spPr>
        </p:pic>
        <p:sp>
          <p:nvSpPr>
            <p:cNvPr id="86" name="Isosceles Triangle 85"/>
            <p:cNvSpPr/>
            <p:nvPr/>
          </p:nvSpPr>
          <p:spPr>
            <a:xfrm rot="10800000">
              <a:off x="5392516" y="1905004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Isosceles Triangle 86"/>
            <p:cNvSpPr/>
            <p:nvPr/>
          </p:nvSpPr>
          <p:spPr>
            <a:xfrm>
              <a:off x="5697315" y="2599271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Isosceles Triangle 87"/>
            <p:cNvSpPr/>
            <p:nvPr/>
          </p:nvSpPr>
          <p:spPr>
            <a:xfrm>
              <a:off x="5087715" y="2590804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9" name="Straight Arrow Connector 88"/>
            <p:cNvCxnSpPr>
              <a:stCxn id="86" idx="0"/>
              <a:endCxn id="88" idx="0"/>
            </p:cNvCxnSpPr>
            <p:nvPr/>
          </p:nvCxnSpPr>
          <p:spPr>
            <a:xfrm flipH="1">
              <a:off x="5278215" y="2209804"/>
              <a:ext cx="304801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86" idx="0"/>
              <a:endCxn id="87" idx="0"/>
            </p:cNvCxnSpPr>
            <p:nvPr/>
          </p:nvCxnSpPr>
          <p:spPr>
            <a:xfrm>
              <a:off x="5583016" y="2209804"/>
              <a:ext cx="304799" cy="3894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1" name="Picture 7" descr="C:\Users\Ed\Documents\My Dropbox\work bradford\presentations\AISB11\classic-cards\16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16317" y="2209806"/>
              <a:ext cx="228598" cy="304798"/>
            </a:xfrm>
            <a:prstGeom prst="rect">
              <a:avLst/>
            </a:prstGeom>
            <a:noFill/>
          </p:spPr>
        </p:pic>
        <p:pic>
          <p:nvPicPr>
            <p:cNvPr id="92" name="Picture 6" descr="C:\Users\Ed\Documents\My Dropbox\work bradford\presentations\AISB11\classic-cards\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94139" y="2209806"/>
              <a:ext cx="222249" cy="296331"/>
            </a:xfrm>
            <a:prstGeom prst="rect">
              <a:avLst/>
            </a:prstGeom>
            <a:noFill/>
          </p:spPr>
        </p:pic>
        <p:sp>
          <p:nvSpPr>
            <p:cNvPr id="94" name="Isosceles Triangle 93"/>
            <p:cNvSpPr/>
            <p:nvPr/>
          </p:nvSpPr>
          <p:spPr>
            <a:xfrm rot="10800000">
              <a:off x="3174251" y="1896533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Isosceles Triangle 94"/>
            <p:cNvSpPr/>
            <p:nvPr/>
          </p:nvSpPr>
          <p:spPr>
            <a:xfrm>
              <a:off x="3479050" y="2590800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" name="Isosceles Triangle 95"/>
            <p:cNvSpPr/>
            <p:nvPr/>
          </p:nvSpPr>
          <p:spPr>
            <a:xfrm>
              <a:off x="2869450" y="2582333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7" name="Straight Arrow Connector 96"/>
            <p:cNvCxnSpPr>
              <a:stCxn id="94" idx="0"/>
              <a:endCxn id="96" idx="0"/>
            </p:cNvCxnSpPr>
            <p:nvPr/>
          </p:nvCxnSpPr>
          <p:spPr>
            <a:xfrm flipH="1">
              <a:off x="3059950" y="2201333"/>
              <a:ext cx="304801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94" idx="0"/>
              <a:endCxn id="95" idx="0"/>
            </p:cNvCxnSpPr>
            <p:nvPr/>
          </p:nvCxnSpPr>
          <p:spPr>
            <a:xfrm>
              <a:off x="3364751" y="2201333"/>
              <a:ext cx="304799" cy="3894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9" name="Picture 7" descr="C:\Users\Ed\Documents\My Dropbox\work bradford\presentations\AISB11\classic-cards\16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98052" y="2201335"/>
              <a:ext cx="228598" cy="304798"/>
            </a:xfrm>
            <a:prstGeom prst="rect">
              <a:avLst/>
            </a:prstGeom>
            <a:noFill/>
          </p:spPr>
        </p:pic>
        <p:pic>
          <p:nvPicPr>
            <p:cNvPr id="100" name="Picture 6" descr="C:\Users\Ed\Documents\My Dropbox\work bradford\presentations\AISB11\classic-cards\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75874" y="2201335"/>
              <a:ext cx="222249" cy="296331"/>
            </a:xfrm>
            <a:prstGeom prst="rect">
              <a:avLst/>
            </a:prstGeom>
            <a:noFill/>
          </p:spPr>
        </p:pic>
      </p:grpSp>
      <p:sp>
        <p:nvSpPr>
          <p:cNvPr id="105" name="Isosceles Triangle 104"/>
          <p:cNvSpPr/>
          <p:nvPr/>
        </p:nvSpPr>
        <p:spPr>
          <a:xfrm>
            <a:off x="986875" y="3193623"/>
            <a:ext cx="533400" cy="47075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8" name="Group 107"/>
          <p:cNvGrpSpPr/>
          <p:nvPr/>
        </p:nvGrpSpPr>
        <p:grpSpPr>
          <a:xfrm>
            <a:off x="1096412" y="3333091"/>
            <a:ext cx="152400" cy="152400"/>
            <a:chOff x="647170" y="3124200"/>
            <a:chExt cx="152400" cy="152400"/>
          </a:xfrm>
          <a:solidFill>
            <a:schemeClr val="bg1"/>
          </a:solidFill>
        </p:grpSpPr>
        <p:sp>
          <p:nvSpPr>
            <p:cNvPr id="106" name="Oval 105"/>
            <p:cNvSpPr/>
            <p:nvPr/>
          </p:nvSpPr>
          <p:spPr>
            <a:xfrm>
              <a:off x="647170" y="3124200"/>
              <a:ext cx="152400" cy="1524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Oval 106"/>
            <p:cNvSpPr/>
            <p:nvPr/>
          </p:nvSpPr>
          <p:spPr>
            <a:xfrm>
              <a:off x="723370" y="319724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1271671" y="3329940"/>
            <a:ext cx="152400" cy="152400"/>
            <a:chOff x="647170" y="3124200"/>
            <a:chExt cx="152400" cy="152400"/>
          </a:xfrm>
          <a:solidFill>
            <a:schemeClr val="bg1"/>
          </a:solidFill>
        </p:grpSpPr>
        <p:sp>
          <p:nvSpPr>
            <p:cNvPr id="110" name="Oval 109"/>
            <p:cNvSpPr/>
            <p:nvPr/>
          </p:nvSpPr>
          <p:spPr>
            <a:xfrm>
              <a:off x="647170" y="3124200"/>
              <a:ext cx="152400" cy="1524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Oval 110"/>
            <p:cNvSpPr/>
            <p:nvPr/>
          </p:nvSpPr>
          <p:spPr>
            <a:xfrm>
              <a:off x="723370" y="319724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3" name="Isosceles Triangle 112"/>
          <p:cNvSpPr/>
          <p:nvPr/>
        </p:nvSpPr>
        <p:spPr>
          <a:xfrm rot="10800000">
            <a:off x="5737105" y="3399073"/>
            <a:ext cx="533400" cy="47075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4" name="Group 113"/>
          <p:cNvGrpSpPr/>
          <p:nvPr/>
        </p:nvGrpSpPr>
        <p:grpSpPr>
          <a:xfrm>
            <a:off x="5841782" y="3478977"/>
            <a:ext cx="152400" cy="152400"/>
            <a:chOff x="647170" y="3124200"/>
            <a:chExt cx="152400" cy="152400"/>
          </a:xfrm>
          <a:solidFill>
            <a:schemeClr val="bg1"/>
          </a:solidFill>
        </p:grpSpPr>
        <p:sp>
          <p:nvSpPr>
            <p:cNvPr id="115" name="Oval 114"/>
            <p:cNvSpPr/>
            <p:nvPr/>
          </p:nvSpPr>
          <p:spPr>
            <a:xfrm>
              <a:off x="647170" y="3124200"/>
              <a:ext cx="152400" cy="1524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6" name="Oval 115"/>
            <p:cNvSpPr/>
            <p:nvPr/>
          </p:nvSpPr>
          <p:spPr>
            <a:xfrm>
              <a:off x="723370" y="319724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6017041" y="3475826"/>
            <a:ext cx="152400" cy="152400"/>
            <a:chOff x="647170" y="3124200"/>
            <a:chExt cx="152400" cy="152400"/>
          </a:xfrm>
          <a:solidFill>
            <a:schemeClr val="bg1"/>
          </a:solidFill>
        </p:grpSpPr>
        <p:sp>
          <p:nvSpPr>
            <p:cNvPr id="118" name="Oval 117"/>
            <p:cNvSpPr/>
            <p:nvPr/>
          </p:nvSpPr>
          <p:spPr>
            <a:xfrm>
              <a:off x="647170" y="3124200"/>
              <a:ext cx="152400" cy="1524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Oval 118"/>
            <p:cNvSpPr/>
            <p:nvPr/>
          </p:nvSpPr>
          <p:spPr>
            <a:xfrm>
              <a:off x="723370" y="319724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22" name="Straight Connector 121"/>
          <p:cNvCxnSpPr>
            <a:stCxn id="60" idx="3"/>
            <a:endCxn id="61" idx="3"/>
          </p:cNvCxnSpPr>
          <p:nvPr/>
        </p:nvCxnSpPr>
        <p:spPr>
          <a:xfrm flipH="1">
            <a:off x="1666540" y="3981415"/>
            <a:ext cx="1135040" cy="564905"/>
          </a:xfrm>
          <a:prstGeom prst="line">
            <a:avLst/>
          </a:prstGeom>
          <a:ln w="63500">
            <a:solidFill>
              <a:schemeClr val="accent3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4" idx="3"/>
            <a:endCxn id="15" idx="3"/>
          </p:cNvCxnSpPr>
          <p:nvPr/>
        </p:nvCxnSpPr>
        <p:spPr>
          <a:xfrm>
            <a:off x="6759659" y="4033721"/>
            <a:ext cx="1" cy="564904"/>
          </a:xfrm>
          <a:prstGeom prst="line">
            <a:avLst/>
          </a:prstGeom>
          <a:ln w="63500">
            <a:solidFill>
              <a:schemeClr val="accent3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76" idx="0"/>
            <a:endCxn id="64" idx="0"/>
          </p:cNvCxnSpPr>
          <p:nvPr/>
        </p:nvCxnSpPr>
        <p:spPr>
          <a:xfrm>
            <a:off x="1663162" y="4938614"/>
            <a:ext cx="3378" cy="455060"/>
          </a:xfrm>
          <a:prstGeom prst="line">
            <a:avLst/>
          </a:prstGeom>
          <a:ln w="63500">
            <a:solidFill>
              <a:schemeClr val="accent3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15" idx="0"/>
            <a:endCxn id="16" idx="0"/>
          </p:cNvCxnSpPr>
          <p:nvPr/>
        </p:nvCxnSpPr>
        <p:spPr>
          <a:xfrm>
            <a:off x="6759660" y="4975227"/>
            <a:ext cx="376602" cy="481215"/>
          </a:xfrm>
          <a:prstGeom prst="line">
            <a:avLst/>
          </a:prstGeom>
          <a:ln w="63500">
            <a:solidFill>
              <a:schemeClr val="accent3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86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12" grpId="0" animBg="1"/>
      <p:bldP spid="105" grpId="0" animBg="1"/>
      <p:bldP spid="1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Information Set MCTS (ISMCTS)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Does not suffer from strategy fusion</a:t>
            </a:r>
          </a:p>
          <a:p>
            <a:r>
              <a:rPr lang="en-GB" dirty="0" smtClean="0"/>
              <a:t>Beats </a:t>
            </a:r>
            <a:r>
              <a:rPr lang="en-GB" dirty="0" err="1" smtClean="0"/>
              <a:t>determinization</a:t>
            </a:r>
            <a:r>
              <a:rPr lang="en-GB" dirty="0" smtClean="0"/>
              <a:t> in</a:t>
            </a:r>
          </a:p>
          <a:p>
            <a:pPr lvl="1"/>
            <a:r>
              <a:rPr lang="en-GB" dirty="0" smtClean="0"/>
              <a:t>LOTR: The Confrontation</a:t>
            </a:r>
          </a:p>
          <a:p>
            <a:pPr lvl="1"/>
            <a:r>
              <a:rPr lang="en-GB" dirty="0" smtClean="0"/>
              <a:t>Phantom </a:t>
            </a:r>
            <a:r>
              <a:rPr lang="en-GB" dirty="0" err="1" smtClean="0"/>
              <a:t>m,n,k</a:t>
            </a:r>
            <a:r>
              <a:rPr lang="en-GB" dirty="0" smtClean="0"/>
              <a:t> games (noughts and crosses with hidden moves)</a:t>
            </a:r>
          </a:p>
          <a:p>
            <a:pPr lvl="1"/>
            <a:r>
              <a:rPr lang="en-GB" dirty="0" smtClean="0"/>
              <a:t>Hearts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13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1201571"/>
              </p:ext>
            </p:extLst>
          </p:nvPr>
        </p:nvGraphicFramePr>
        <p:xfrm>
          <a:off x="4648200" y="457200"/>
          <a:ext cx="4038600" cy="586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Content Placeholder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733800"/>
            <a:ext cx="4211052" cy="2667000"/>
          </a:xfrm>
          <a:prstGeom prst="rect">
            <a:avLst/>
          </a:prstGeom>
          <a:noFill/>
          <a:ln w="1270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 descr="http://www.empireboardgames.com/media/catalog/product/cache/1/image/ce421e328df39aca65528eca3675ff31/L/o/Lord-of-the-Rings---Confrontation-Deluxe-Edition_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61" y="304800"/>
            <a:ext cx="3332683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75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4x4 version of noughts and crosses</a:t>
            </a:r>
          </a:p>
          <a:p>
            <a:r>
              <a:rPr lang="en-GB" dirty="0" smtClean="0"/>
              <a:t>Opponent’s marks are hidden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40539220"/>
              </p:ext>
            </p:extLst>
          </p:nvPr>
        </p:nvGraphicFramePr>
        <p:xfrm>
          <a:off x="4648200" y="1600200"/>
          <a:ext cx="4038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Phantom 4,4,4 game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796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Popular in China and online</a:t>
            </a:r>
          </a:p>
          <a:p>
            <a:r>
              <a:rPr lang="en-GB" dirty="0" smtClean="0"/>
              <a:t>ISMCTS not a significant improvement on determinization</a:t>
            </a:r>
          </a:p>
          <a:p>
            <a:pPr lvl="1"/>
            <a:r>
              <a:rPr lang="en-GB" dirty="0" smtClean="0"/>
              <a:t>Hidden information is not as important as one might think…</a:t>
            </a:r>
          </a:p>
          <a:p>
            <a:pPr lvl="1"/>
            <a:r>
              <a:rPr lang="en-GB" dirty="0" smtClean="0"/>
              <a:t>In situations where hidden info </a:t>
            </a:r>
            <a:r>
              <a:rPr lang="en-GB" i="1" dirty="0" smtClean="0"/>
              <a:t>is</a:t>
            </a:r>
            <a:r>
              <a:rPr lang="en-GB" dirty="0" smtClean="0"/>
              <a:t> important, ISMCTS performs well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2585837"/>
            <a:ext cx="4038600" cy="2554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Dou Di Zhu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064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Spades by AI Factory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204864"/>
            <a:ext cx="3395676" cy="2529730"/>
          </a:xfr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Android version of the popular card game</a:t>
            </a:r>
          </a:p>
          <a:p>
            <a:r>
              <a:rPr lang="en-GB" dirty="0" smtClean="0"/>
              <a:t>(Human + AI) </a:t>
            </a:r>
            <a:r>
              <a:rPr lang="en-GB" dirty="0" err="1" smtClean="0"/>
              <a:t>vs</a:t>
            </a:r>
            <a:r>
              <a:rPr lang="en-GB" dirty="0" smtClean="0"/>
              <a:t> (AI + AI)</a:t>
            </a:r>
          </a:p>
          <a:p>
            <a:r>
              <a:rPr lang="en-GB" b="1" dirty="0" smtClean="0">
                <a:solidFill>
                  <a:schemeClr val="accent1"/>
                </a:solidFill>
              </a:rPr>
              <a:t>2.5 million + </a:t>
            </a:r>
            <a:r>
              <a:rPr lang="en-GB" dirty="0" smtClean="0"/>
              <a:t>downloads</a:t>
            </a:r>
          </a:p>
        </p:txBody>
      </p:sp>
      <p:pic>
        <p:nvPicPr>
          <p:cNvPr id="5122" name="Picture 2" descr="https://lh4.ggpht.com/gwUGNK1s6JH4hQCg1ElyPnjh5QBa3-sLEKj93lOqKfquzWnRkziGD56BJK6Gcs_hDRM=w12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2656"/>
            <a:ext cx="1181100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393" y="3533812"/>
            <a:ext cx="4032448" cy="1129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695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Imperfect information</a:t>
            </a:r>
            <a:endParaRPr lang="en-GB" dirty="0"/>
          </a:p>
        </p:txBody>
      </p:sp>
      <p:pic>
        <p:nvPicPr>
          <p:cNvPr id="4" name="Picture 2" descr="http://www.imapokerhustler.com/wp-content/uploads/2009/11/poker_card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53" y="3631520"/>
            <a:ext cx="2979528" cy="2820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finalbossfight.co.uk/wp-content/uploads/2011/09/dic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4" t="18684" r="10761" b="16043"/>
          <a:stretch/>
        </p:blipFill>
        <p:spPr bwMode="auto">
          <a:xfrm>
            <a:off x="513230" y="1340768"/>
            <a:ext cx="3220996" cy="210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995935" y="1340768"/>
            <a:ext cx="4746017" cy="2108887"/>
          </a:xfrm>
        </p:spPr>
        <p:txBody>
          <a:bodyPr>
            <a:normAutofit/>
          </a:bodyPr>
          <a:lstStyle/>
          <a:p>
            <a:r>
              <a:rPr lang="en-GB" dirty="0" err="1" smtClean="0"/>
              <a:t>Stochasticity</a:t>
            </a:r>
            <a:endParaRPr lang="en-GB" dirty="0" smtClean="0"/>
          </a:p>
          <a:p>
            <a:r>
              <a:rPr lang="en-GB" dirty="0" smtClean="0"/>
              <a:t>Information asymmetry</a:t>
            </a:r>
          </a:p>
          <a:p>
            <a:r>
              <a:rPr lang="en-GB" dirty="0" smtClean="0"/>
              <a:t>Partial </a:t>
            </a:r>
            <a:r>
              <a:rPr lang="en-GB" dirty="0" err="1" smtClean="0"/>
              <a:t>observability</a:t>
            </a:r>
            <a:endParaRPr lang="en-GB" dirty="0" smtClean="0"/>
          </a:p>
        </p:txBody>
      </p:sp>
      <p:pic>
        <p:nvPicPr>
          <p:cNvPr id="1026" name="Picture 2" descr="http://www.sc2mapster.com/media/images/32/24/new_fog_of_war_thank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7" y="3735016"/>
            <a:ext cx="4799981" cy="269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101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Rule-based AI for Spades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03232" cy="4525963"/>
          </a:xfrm>
        </p:spPr>
        <p:txBody>
          <a:bodyPr>
            <a:normAutofit/>
          </a:bodyPr>
          <a:lstStyle/>
          <a:p>
            <a:r>
              <a:rPr lang="en-GB" dirty="0" smtClean="0"/>
              <a:t>Developed over 10 years</a:t>
            </a:r>
          </a:p>
          <a:p>
            <a:r>
              <a:rPr lang="en-GB" dirty="0" smtClean="0"/>
              <a:t>Uses </a:t>
            </a:r>
            <a:r>
              <a:rPr lang="en-GB" b="1" dirty="0" err="1" smtClean="0">
                <a:solidFill>
                  <a:schemeClr val="accent1"/>
                </a:solidFill>
              </a:rPr>
              <a:t>determinization</a:t>
            </a:r>
            <a:r>
              <a:rPr lang="en-GB" dirty="0" smtClean="0">
                <a:solidFill>
                  <a:schemeClr val="accent1"/>
                </a:solidFill>
              </a:rPr>
              <a:t> </a:t>
            </a:r>
            <a:r>
              <a:rPr lang="en-GB" dirty="0" smtClean="0"/>
              <a:t>and </a:t>
            </a:r>
            <a:r>
              <a:rPr lang="en-GB" b="1" dirty="0" smtClean="0">
                <a:solidFill>
                  <a:schemeClr val="accent1"/>
                </a:solidFill>
              </a:rPr>
              <a:t>Monte Carlo evaluation </a:t>
            </a:r>
            <a:r>
              <a:rPr lang="en-GB" dirty="0" smtClean="0"/>
              <a:t>(no trees)</a:t>
            </a:r>
          </a:p>
          <a:p>
            <a:r>
              <a:rPr lang="en-GB" dirty="0" smtClean="0"/>
              <a:t>Heavily reliant on </a:t>
            </a:r>
            <a:r>
              <a:rPr lang="en-GB" b="1" dirty="0" smtClean="0">
                <a:solidFill>
                  <a:schemeClr val="accent1"/>
                </a:solidFill>
              </a:rPr>
              <a:t>expert knowledge based rules</a:t>
            </a:r>
          </a:p>
          <a:p>
            <a:r>
              <a:rPr lang="en-GB" dirty="0" smtClean="0"/>
              <a:t>Generally well reviewed…</a:t>
            </a:r>
          </a:p>
          <a:p>
            <a:r>
              <a:rPr lang="en-GB" dirty="0" smtClean="0"/>
              <a:t>… but some deficiencies in play at highest difficulty levels</a:t>
            </a:r>
          </a:p>
        </p:txBody>
      </p:sp>
    </p:spTree>
    <p:extLst>
      <p:ext uri="{BB962C8B-B14F-4D97-AF65-F5344CB8AC3E}">
        <p14:creationId xmlns:p14="http://schemas.microsoft.com/office/powerpoint/2010/main" val="396392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ISMCTS for Spades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Objectively strong…</a:t>
            </a:r>
          </a:p>
        </p:txBody>
      </p:sp>
    </p:spTree>
    <p:extLst>
      <p:ext uri="{BB962C8B-B14F-4D97-AF65-F5344CB8AC3E}">
        <p14:creationId xmlns:p14="http://schemas.microsoft.com/office/powerpoint/2010/main" val="214022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smtClean="0"/>
              <a:t>Performance of ISMCTS for Spades</a:t>
            </a:r>
            <a:endParaRPr lang="en-GB" dirty="0"/>
          </a:p>
        </p:txBody>
      </p:sp>
      <p:graphicFrame>
        <p:nvGraphicFramePr>
          <p:cNvPr id="6" name="Char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771702"/>
              </p:ext>
            </p:extLst>
          </p:nvPr>
        </p:nvGraphicFramePr>
        <p:xfrm>
          <a:off x="179512" y="980728"/>
          <a:ext cx="8856984" cy="5616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7530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ISMCTS for Spades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Objectively strong…</a:t>
            </a:r>
          </a:p>
          <a:p>
            <a:r>
              <a:rPr lang="en-GB" dirty="0" smtClean="0"/>
              <a:t>… but makes choices which </a:t>
            </a:r>
            <a:r>
              <a:rPr lang="en-GB" b="1" dirty="0" smtClean="0">
                <a:solidFill>
                  <a:schemeClr val="accent1"/>
                </a:solidFill>
              </a:rPr>
              <a:t>appear bad </a:t>
            </a:r>
            <a:r>
              <a:rPr lang="en-GB" dirty="0" smtClean="0"/>
              <a:t>to a human player</a:t>
            </a:r>
          </a:p>
          <a:p>
            <a:pPr lvl="1"/>
            <a:r>
              <a:rPr lang="en-GB" dirty="0" smtClean="0"/>
              <a:t>Here </a:t>
            </a:r>
            <a:r>
              <a:rPr lang="en-GB" b="1" dirty="0">
                <a:solidFill>
                  <a:schemeClr val="accent1"/>
                </a:solidFill>
              </a:rPr>
              <a:t>p</a:t>
            </a:r>
            <a:r>
              <a:rPr lang="en-GB" b="1" dirty="0" smtClean="0">
                <a:solidFill>
                  <a:schemeClr val="accent1"/>
                </a:solidFill>
              </a:rPr>
              <a:t>lausibility</a:t>
            </a:r>
            <a:r>
              <a:rPr lang="en-GB" dirty="0" smtClean="0">
                <a:solidFill>
                  <a:schemeClr val="accent1"/>
                </a:solidFill>
              </a:rPr>
              <a:t> </a:t>
            </a:r>
            <a:r>
              <a:rPr lang="en-GB" dirty="0" smtClean="0"/>
              <a:t>is more important than </a:t>
            </a:r>
            <a:r>
              <a:rPr lang="en-GB" b="1" dirty="0" smtClean="0">
                <a:solidFill>
                  <a:schemeClr val="accent1"/>
                </a:solidFill>
              </a:rPr>
              <a:t>win rate</a:t>
            </a:r>
          </a:p>
          <a:p>
            <a:r>
              <a:rPr lang="en-GB" dirty="0" smtClean="0"/>
              <a:t>Use the </a:t>
            </a:r>
            <a:r>
              <a:rPr lang="en-GB" b="1" dirty="0" smtClean="0">
                <a:solidFill>
                  <a:schemeClr val="accent1"/>
                </a:solidFill>
              </a:rPr>
              <a:t>rule-based AI’s knowledge </a:t>
            </a:r>
            <a:r>
              <a:rPr lang="en-GB" dirty="0" smtClean="0"/>
              <a:t>to </a:t>
            </a:r>
            <a:r>
              <a:rPr lang="en-GB" b="1" dirty="0" smtClean="0">
                <a:solidFill>
                  <a:schemeClr val="accent1"/>
                </a:solidFill>
              </a:rPr>
              <a:t>bias </a:t>
            </a:r>
            <a:r>
              <a:rPr lang="en-GB" dirty="0" smtClean="0"/>
              <a:t>ISMCTS towards plausible moves</a:t>
            </a:r>
          </a:p>
          <a:p>
            <a:pPr lvl="1"/>
            <a:r>
              <a:rPr lang="en-GB" dirty="0" smtClean="0"/>
              <a:t>No measurable effect on win rate…</a:t>
            </a:r>
          </a:p>
          <a:p>
            <a:pPr lvl="1"/>
            <a:r>
              <a:rPr lang="en-GB" dirty="0" smtClean="0"/>
              <a:t>… but fixes many instances of perceived bad play</a:t>
            </a:r>
          </a:p>
        </p:txBody>
      </p:sp>
    </p:spTree>
    <p:extLst>
      <p:ext uri="{BB962C8B-B14F-4D97-AF65-F5344CB8AC3E}">
        <p14:creationId xmlns:p14="http://schemas.microsoft.com/office/powerpoint/2010/main" val="284517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smtClean="0"/>
              <a:t>Performance of ISMCTS for Spades</a:t>
            </a:r>
            <a:endParaRPr lang="en-GB" dirty="0"/>
          </a:p>
        </p:txBody>
      </p:sp>
      <p:graphicFrame>
        <p:nvGraphicFramePr>
          <p:cNvPr id="6" name="Char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378686"/>
              </p:ext>
            </p:extLst>
          </p:nvPr>
        </p:nvGraphicFramePr>
        <p:xfrm>
          <a:off x="179512" y="980728"/>
          <a:ext cx="8856984" cy="5616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7443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Other applications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57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Physical Travelling Salesman Problem (PTSP)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1600200"/>
            <a:ext cx="4191000" cy="4525963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Steer a spaceship to collect all </a:t>
            </a:r>
            <a:r>
              <a:rPr lang="en-GB" b="1" dirty="0" smtClean="0">
                <a:solidFill>
                  <a:schemeClr val="accent1"/>
                </a:solidFill>
              </a:rPr>
              <a:t>waypoints</a:t>
            </a:r>
          </a:p>
          <a:p>
            <a:pPr lvl="1"/>
            <a:r>
              <a:rPr lang="en-GB" i="1" dirty="0" smtClean="0"/>
              <a:t>Asteroids</a:t>
            </a:r>
            <a:r>
              <a:rPr lang="en-GB" dirty="0" smtClean="0"/>
              <a:t>-like controls</a:t>
            </a:r>
          </a:p>
          <a:p>
            <a:pPr lvl="1"/>
            <a:r>
              <a:rPr lang="en-GB" dirty="0" smtClean="0"/>
              <a:t>Newtonian physics</a:t>
            </a:r>
          </a:p>
          <a:p>
            <a:r>
              <a:rPr lang="en-GB" dirty="0" smtClean="0"/>
              <a:t>Map is unknown in advance</a:t>
            </a:r>
          </a:p>
          <a:p>
            <a:r>
              <a:rPr lang="en-GB" dirty="0" smtClean="0"/>
              <a:t>Controller has </a:t>
            </a:r>
            <a:r>
              <a:rPr lang="en-GB" b="1" dirty="0" smtClean="0">
                <a:solidFill>
                  <a:schemeClr val="accent1"/>
                </a:solidFill>
              </a:rPr>
              <a:t>a few seconds</a:t>
            </a:r>
            <a:r>
              <a:rPr lang="en-GB" dirty="0" smtClean="0"/>
              <a:t> of initialisation time, and then must make an input to the ship every </a:t>
            </a:r>
            <a:r>
              <a:rPr lang="en-GB" b="1" dirty="0" smtClean="0">
                <a:solidFill>
                  <a:schemeClr val="accent1"/>
                </a:solidFill>
              </a:rPr>
              <a:t>40ms</a:t>
            </a:r>
            <a:endParaRPr lang="en-GB" b="1" dirty="0">
              <a:solidFill>
                <a:schemeClr val="accent1"/>
              </a:solidFill>
            </a:endParaRPr>
          </a:p>
        </p:txBody>
      </p:sp>
      <p:pic>
        <p:nvPicPr>
          <p:cNvPr id="4" name="Picture 2" descr="M:\SOIProfile\My Documents\Current Work\ptsp fika\pts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24" y="1823284"/>
            <a:ext cx="4082215" cy="408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49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00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Key features of our PTSP controller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77072"/>
          </a:xfrm>
        </p:spPr>
        <p:txBody>
          <a:bodyPr>
            <a:normAutofit fontScale="92500" lnSpcReduction="20000"/>
          </a:bodyPr>
          <a:lstStyle/>
          <a:p>
            <a:r>
              <a:rPr lang="en-GB" b="1" dirty="0" smtClean="0">
                <a:solidFill>
                  <a:schemeClr val="accent1"/>
                </a:solidFill>
              </a:rPr>
              <a:t>Hierarchical structure</a:t>
            </a:r>
          </a:p>
          <a:p>
            <a:pPr lvl="1"/>
            <a:r>
              <a:rPr lang="en-GB" dirty="0" smtClean="0"/>
              <a:t>Higher-level </a:t>
            </a:r>
            <a:r>
              <a:rPr lang="en-GB" b="1" dirty="0" smtClean="0">
                <a:solidFill>
                  <a:schemeClr val="accent1"/>
                </a:solidFill>
              </a:rPr>
              <a:t>route planner </a:t>
            </a:r>
            <a:r>
              <a:rPr lang="en-GB" dirty="0" smtClean="0"/>
              <a:t>chooses the waypoint order</a:t>
            </a:r>
          </a:p>
          <a:p>
            <a:pPr lvl="2"/>
            <a:r>
              <a:rPr lang="en-GB" dirty="0" smtClean="0"/>
              <a:t>TSP solver with heuristics for avoiding sharp turns</a:t>
            </a:r>
          </a:p>
          <a:p>
            <a:pPr lvl="1"/>
            <a:r>
              <a:rPr lang="en-GB" dirty="0" smtClean="0"/>
              <a:t>Lower-level </a:t>
            </a:r>
            <a:r>
              <a:rPr lang="en-GB" b="1" dirty="0" smtClean="0">
                <a:solidFill>
                  <a:schemeClr val="accent1"/>
                </a:solidFill>
              </a:rPr>
              <a:t>steering controller </a:t>
            </a:r>
            <a:r>
              <a:rPr lang="en-GB" dirty="0" smtClean="0"/>
              <a:t>executes the route</a:t>
            </a:r>
          </a:p>
          <a:p>
            <a:pPr lvl="2"/>
            <a:r>
              <a:rPr lang="en-GB" dirty="0" smtClean="0"/>
              <a:t>MCTS with macro-actions and heuristic evaluation</a:t>
            </a:r>
          </a:p>
          <a:p>
            <a:r>
              <a:rPr lang="en-GB" b="1" dirty="0" smtClean="0">
                <a:solidFill>
                  <a:schemeClr val="accent1"/>
                </a:solidFill>
              </a:rPr>
              <a:t>Depth limiting and heuristic evaluation</a:t>
            </a:r>
          </a:p>
          <a:p>
            <a:pPr lvl="1"/>
            <a:r>
              <a:rPr lang="en-GB" dirty="0" smtClean="0"/>
              <a:t>Guides the steering controller along the route</a:t>
            </a:r>
          </a:p>
          <a:p>
            <a:r>
              <a:rPr lang="en-GB" b="1" dirty="0" smtClean="0">
                <a:solidFill>
                  <a:schemeClr val="accent1"/>
                </a:solidFill>
              </a:rPr>
              <a:t>Macro-actions</a:t>
            </a:r>
          </a:p>
          <a:p>
            <a:pPr lvl="1"/>
            <a:r>
              <a:rPr lang="en-GB" dirty="0" smtClean="0"/>
              <a:t>Vastly reduce the state-action space for steering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54478" y="5858474"/>
            <a:ext cx="8712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E. J. </a:t>
            </a:r>
            <a:r>
              <a:rPr lang="en-GB" sz="1200" dirty="0" err="1" smtClean="0"/>
              <a:t>Powley</a:t>
            </a:r>
            <a:r>
              <a:rPr lang="en-GB" sz="1200" dirty="0" smtClean="0"/>
              <a:t>, D. </a:t>
            </a:r>
            <a:r>
              <a:rPr lang="en-GB" sz="1200" dirty="0"/>
              <a:t>Whitehouse, P. I. </a:t>
            </a:r>
            <a:r>
              <a:rPr lang="en-GB" sz="1200" dirty="0" smtClean="0"/>
              <a:t>Cowling. </a:t>
            </a:r>
            <a:r>
              <a:rPr lang="en-GB" sz="1200" i="1" dirty="0"/>
              <a:t>Monte Carlo Tree Search with macro-actions and heuristic route planning for the Physical Travelling Salesman Problem</a:t>
            </a:r>
            <a:r>
              <a:rPr lang="en-GB" sz="1200" dirty="0" smtClean="0"/>
              <a:t>. Proceedings of IEEE CIG 2012, </a:t>
            </a:r>
            <a:r>
              <a:rPr lang="en-GB" sz="1200" dirty="0" err="1" smtClean="0"/>
              <a:t>pp</a:t>
            </a:r>
            <a:r>
              <a:rPr lang="en-GB" sz="1200" dirty="0" smtClean="0"/>
              <a:t> 234-241.</a:t>
            </a:r>
          </a:p>
          <a:p>
            <a:r>
              <a:rPr lang="en-GB" sz="1200" dirty="0"/>
              <a:t>E. J. </a:t>
            </a:r>
            <a:r>
              <a:rPr lang="en-GB" sz="1200" dirty="0" err="1"/>
              <a:t>Powley</a:t>
            </a:r>
            <a:r>
              <a:rPr lang="en-GB" sz="1200" dirty="0"/>
              <a:t>, D. Whitehouse, P. I. Cowling. </a:t>
            </a:r>
            <a:r>
              <a:rPr lang="en-GB" sz="1200" i="1" dirty="0"/>
              <a:t>Monte Carlo Tree Search with macro-actions and heuristic route planning for the </a:t>
            </a:r>
            <a:r>
              <a:rPr lang="en-GB" sz="1200" i="1" dirty="0" err="1" smtClean="0"/>
              <a:t>Multiobjective</a:t>
            </a:r>
            <a:r>
              <a:rPr lang="en-GB" sz="1200" i="1" dirty="0" smtClean="0"/>
              <a:t> Physical </a:t>
            </a:r>
            <a:r>
              <a:rPr lang="en-GB" sz="1200" i="1" dirty="0"/>
              <a:t>Travelling Salesman Problem</a:t>
            </a:r>
            <a:r>
              <a:rPr lang="en-GB" sz="1200" dirty="0"/>
              <a:t>. Proceedings of IEEE </a:t>
            </a:r>
            <a:r>
              <a:rPr lang="en-GB" sz="1200" dirty="0" smtClean="0"/>
              <a:t>CIG 2013, to appear.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75328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Beyond games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Security</a:t>
            </a:r>
          </a:p>
          <a:p>
            <a:pPr lvl="1"/>
            <a:r>
              <a:rPr lang="en-GB" dirty="0" smtClean="0"/>
              <a:t>“Red teaming”</a:t>
            </a:r>
          </a:p>
          <a:p>
            <a:r>
              <a:rPr lang="en-GB" dirty="0" smtClean="0"/>
              <a:t>Multi-agent models</a:t>
            </a:r>
          </a:p>
          <a:p>
            <a:pPr lvl="1"/>
            <a:r>
              <a:rPr lang="en-GB" dirty="0" smtClean="0"/>
              <a:t>Social, economic, biological</a:t>
            </a:r>
          </a:p>
          <a:p>
            <a:r>
              <a:rPr lang="en-GB" dirty="0" smtClean="0"/>
              <a:t>Planning for the worst case</a:t>
            </a:r>
          </a:p>
          <a:p>
            <a:pPr lvl="1"/>
            <a:r>
              <a:rPr lang="en-GB" dirty="0" smtClean="0"/>
              <a:t>E.g. emergency response</a:t>
            </a:r>
          </a:p>
          <a:p>
            <a:r>
              <a:rPr lang="en-GB" dirty="0" smtClean="0"/>
              <a:t>… 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9991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0" y="1729851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1809750" y="2425177"/>
            <a:ext cx="190500" cy="1905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2606675" y="2425177"/>
            <a:ext cx="190500" cy="1905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3403600" y="2425177"/>
            <a:ext cx="190500" cy="1905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4200525" y="2425177"/>
            <a:ext cx="190500" cy="1905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/>
          <p:cNvCxnSpPr>
            <a:stCxn id="5" idx="2"/>
            <a:endCxn id="6" idx="7"/>
          </p:cNvCxnSpPr>
          <p:nvPr/>
        </p:nvCxnSpPr>
        <p:spPr>
          <a:xfrm rot="5400000">
            <a:off x="2270008" y="1594120"/>
            <a:ext cx="561299" cy="115661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7"/>
          </p:cNvCxnSpPr>
          <p:nvPr/>
        </p:nvCxnSpPr>
        <p:spPr>
          <a:xfrm rot="5400000">
            <a:off x="2668471" y="1992583"/>
            <a:ext cx="561299" cy="359685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9" idx="1"/>
          </p:cNvCxnSpPr>
          <p:nvPr/>
        </p:nvCxnSpPr>
        <p:spPr>
          <a:xfrm rot="16200000" flipH="1">
            <a:off x="2999581" y="2021157"/>
            <a:ext cx="561299" cy="302536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10" idx="1"/>
          </p:cNvCxnSpPr>
          <p:nvPr/>
        </p:nvCxnSpPr>
        <p:spPr>
          <a:xfrm rot="16200000" flipH="1">
            <a:off x="3398043" y="1622694"/>
            <a:ext cx="561299" cy="1099461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333500" y="3320526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1562100" y="3320526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2171700" y="3320526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cxnSp>
        <p:nvCxnSpPr>
          <p:cNvPr id="38" name="Straight Arrow Connector 37"/>
          <p:cNvCxnSpPr>
            <a:stCxn id="6" idx="4"/>
            <a:endCxn id="35" idx="0"/>
          </p:cNvCxnSpPr>
          <p:nvPr/>
        </p:nvCxnSpPr>
        <p:spPr>
          <a:xfrm rot="5400000">
            <a:off x="1307307" y="2722832"/>
            <a:ext cx="704849" cy="49053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4"/>
            <a:endCxn id="36" idx="0"/>
          </p:cNvCxnSpPr>
          <p:nvPr/>
        </p:nvCxnSpPr>
        <p:spPr>
          <a:xfrm rot="5400000">
            <a:off x="1421607" y="2837132"/>
            <a:ext cx="704849" cy="26193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6" idx="4"/>
            <a:endCxn id="37" idx="0"/>
          </p:cNvCxnSpPr>
          <p:nvPr/>
        </p:nvCxnSpPr>
        <p:spPr>
          <a:xfrm rot="16200000" flipH="1">
            <a:off x="1726407" y="2794270"/>
            <a:ext cx="704849" cy="347662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809750" y="3139552"/>
            <a:ext cx="257175" cy="0"/>
          </a:xfrm>
          <a:prstGeom prst="line">
            <a:avLst/>
          </a:prstGeom>
          <a:ln w="19050">
            <a:solidFill>
              <a:schemeClr val="tx2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857250" y="4187302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1085850" y="4187302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1695450" y="4187302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cxnSp>
        <p:nvCxnSpPr>
          <p:cNvPr id="54" name="Straight Arrow Connector 53"/>
          <p:cNvCxnSpPr>
            <a:endCxn id="51" idx="0"/>
          </p:cNvCxnSpPr>
          <p:nvPr/>
        </p:nvCxnSpPr>
        <p:spPr>
          <a:xfrm rot="5400000">
            <a:off x="831057" y="3589608"/>
            <a:ext cx="704849" cy="49053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52" idx="0"/>
          </p:cNvCxnSpPr>
          <p:nvPr/>
        </p:nvCxnSpPr>
        <p:spPr>
          <a:xfrm rot="5400000">
            <a:off x="945357" y="3703908"/>
            <a:ext cx="704849" cy="26193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53" idx="0"/>
          </p:cNvCxnSpPr>
          <p:nvPr/>
        </p:nvCxnSpPr>
        <p:spPr>
          <a:xfrm rot="16200000" flipH="1">
            <a:off x="1250157" y="3661046"/>
            <a:ext cx="704849" cy="347662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333500" y="4006328"/>
            <a:ext cx="257175" cy="0"/>
          </a:xfrm>
          <a:prstGeom prst="line">
            <a:avLst/>
          </a:prstGeom>
          <a:ln w="19050">
            <a:solidFill>
              <a:schemeClr val="tx2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395141" y="1600200"/>
            <a:ext cx="172003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4 possible plays by me</a:t>
            </a:r>
            <a:endParaRPr lang="en-GB" sz="2400" dirty="0"/>
          </a:p>
        </p:txBody>
      </p:sp>
      <p:sp>
        <p:nvSpPr>
          <p:cNvPr id="59" name="Right Brace 58"/>
          <p:cNvSpPr/>
          <p:nvPr/>
        </p:nvSpPr>
        <p:spPr>
          <a:xfrm>
            <a:off x="4833258" y="1637323"/>
            <a:ext cx="489856" cy="702129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5395141" y="2552700"/>
            <a:ext cx="270110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50 possible random card draws</a:t>
            </a:r>
            <a:endParaRPr lang="en-GB" sz="2400" dirty="0"/>
          </a:p>
        </p:txBody>
      </p:sp>
      <p:sp>
        <p:nvSpPr>
          <p:cNvPr id="61" name="Right Brace 60"/>
          <p:cNvSpPr/>
          <p:nvPr/>
        </p:nvSpPr>
        <p:spPr>
          <a:xfrm>
            <a:off x="4833258" y="2539478"/>
            <a:ext cx="489856" cy="800100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/>
          <p:cNvSpPr txBox="1"/>
          <p:nvPr/>
        </p:nvSpPr>
        <p:spPr>
          <a:xfrm>
            <a:off x="5395141" y="3552825"/>
            <a:ext cx="270110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baseline="-25000" dirty="0" smtClean="0"/>
              <a:t>40</a:t>
            </a:r>
            <a:r>
              <a:rPr lang="en-GB" sz="2400" dirty="0" smtClean="0"/>
              <a:t>C</a:t>
            </a:r>
            <a:r>
              <a:rPr lang="en-GB" sz="2400" baseline="-25000" dirty="0" smtClean="0"/>
              <a:t>3 </a:t>
            </a:r>
            <a:r>
              <a:rPr lang="en-GB" sz="2400" dirty="0" smtClean="0"/>
              <a:t>= 9880 different opponent plays</a:t>
            </a:r>
            <a:endParaRPr lang="en-GB" sz="2400" baseline="-25000" dirty="0"/>
          </a:p>
        </p:txBody>
      </p:sp>
      <p:sp>
        <p:nvSpPr>
          <p:cNvPr id="63" name="Right Brace 62"/>
          <p:cNvSpPr/>
          <p:nvPr/>
        </p:nvSpPr>
        <p:spPr>
          <a:xfrm>
            <a:off x="4833258" y="3539603"/>
            <a:ext cx="489856" cy="800100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TextBox 65"/>
          <p:cNvSpPr txBox="1"/>
          <p:nvPr/>
        </p:nvSpPr>
        <p:spPr>
          <a:xfrm>
            <a:off x="4833167" y="4543425"/>
            <a:ext cx="81515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4800" baseline="-25000" dirty="0" smtClean="0"/>
              <a:t>...</a:t>
            </a:r>
            <a:endParaRPr lang="en-GB" sz="4800" baseline="-25000" dirty="0"/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An explosion in branching factor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494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MCTS is a powerful </a:t>
            </a:r>
            <a:r>
              <a:rPr lang="en-GB" b="1" dirty="0" smtClean="0">
                <a:solidFill>
                  <a:schemeClr val="accent1"/>
                </a:solidFill>
              </a:rPr>
              <a:t>general-purpose</a:t>
            </a:r>
            <a:r>
              <a:rPr lang="en-GB" dirty="0" smtClean="0"/>
              <a:t> AI technique</a:t>
            </a:r>
          </a:p>
          <a:p>
            <a:pPr lvl="1"/>
            <a:r>
              <a:rPr lang="en-GB" dirty="0" smtClean="0"/>
              <a:t>Asymmetric, Anytime, </a:t>
            </a:r>
            <a:r>
              <a:rPr lang="en-GB" dirty="0" err="1" smtClean="0"/>
              <a:t>Aheuristic</a:t>
            </a:r>
            <a:endParaRPr lang="en-GB" dirty="0" smtClean="0"/>
          </a:p>
          <a:p>
            <a:r>
              <a:rPr lang="en-GB" dirty="0" smtClean="0"/>
              <a:t>MCTS has proven successful in several </a:t>
            </a:r>
            <a:r>
              <a:rPr lang="en-GB" b="1" dirty="0" smtClean="0">
                <a:solidFill>
                  <a:schemeClr val="accent1"/>
                </a:solidFill>
              </a:rPr>
              <a:t>challenging classes of games</a:t>
            </a:r>
          </a:p>
          <a:p>
            <a:pPr lvl="1"/>
            <a:r>
              <a:rPr lang="en-GB" dirty="0" smtClean="0"/>
              <a:t>Games of imperfect information</a:t>
            </a:r>
          </a:p>
          <a:p>
            <a:pPr lvl="1"/>
            <a:r>
              <a:rPr lang="en-GB" dirty="0" smtClean="0"/>
              <a:t>Commercial mobile games</a:t>
            </a:r>
          </a:p>
          <a:p>
            <a:pPr lvl="1"/>
            <a:r>
              <a:rPr lang="en-GB" dirty="0" smtClean="0"/>
              <a:t>Real-time games</a:t>
            </a:r>
          </a:p>
          <a:p>
            <a:r>
              <a:rPr lang="en-GB" dirty="0" smtClean="0"/>
              <a:t>It shows promise in </a:t>
            </a:r>
            <a:r>
              <a:rPr lang="en-GB" b="1" dirty="0" smtClean="0">
                <a:solidFill>
                  <a:schemeClr val="accent1"/>
                </a:solidFill>
              </a:rPr>
              <a:t>many other games and non-game applications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515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8"/>
          </a:xfrm>
        </p:spPr>
        <p:txBody>
          <a:bodyPr>
            <a:normAutofit/>
          </a:bodyPr>
          <a:lstStyle/>
          <a:p>
            <a:r>
              <a:rPr lang="en-GB" dirty="0" smtClean="0"/>
              <a:t>Further reading</a:t>
            </a:r>
            <a:endParaRPr lang="en-GB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38697"/>
            <a:ext cx="3960440" cy="54224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4" name="TextBox 3"/>
          <p:cNvSpPr txBox="1"/>
          <p:nvPr/>
        </p:nvSpPr>
        <p:spPr>
          <a:xfrm>
            <a:off x="4499992" y="1039426"/>
            <a:ext cx="4464496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 Browne, E </a:t>
            </a:r>
            <a:r>
              <a:rPr lang="en-GB" sz="2400" dirty="0" err="1" smtClean="0"/>
              <a:t>Powley</a:t>
            </a:r>
            <a:r>
              <a:rPr lang="en-GB" sz="2400" dirty="0" smtClean="0"/>
              <a:t> et al.</a:t>
            </a:r>
          </a:p>
          <a:p>
            <a:r>
              <a:rPr lang="en-GB" sz="2400" b="1" i="1" dirty="0" smtClean="0">
                <a:solidFill>
                  <a:schemeClr val="accent1"/>
                </a:solidFill>
              </a:rPr>
              <a:t>A Survey of Monte Carlo Tree Search Methods</a:t>
            </a:r>
            <a:r>
              <a:rPr lang="en-GB" sz="2400" b="1" dirty="0" smtClean="0">
                <a:solidFill>
                  <a:schemeClr val="accent1"/>
                </a:solidFill>
              </a:rPr>
              <a:t>.</a:t>
            </a:r>
          </a:p>
          <a:p>
            <a:r>
              <a:rPr lang="en-GB" sz="2400" dirty="0" smtClean="0"/>
              <a:t>IEEE Transactions on Computational Intelligence and AI in Games, 4(1):1-43, 2012.</a:t>
            </a:r>
          </a:p>
          <a:p>
            <a:r>
              <a:rPr lang="en-GB" sz="2400" b="1" dirty="0" smtClean="0">
                <a:solidFill>
                  <a:schemeClr val="accent1"/>
                </a:solidFill>
              </a:rPr>
              <a:t>http://bit.ly/mcts-survey</a:t>
            </a:r>
            <a:endParaRPr lang="en-GB" sz="2400" b="1" dirty="0" smtClean="0">
              <a:solidFill>
                <a:schemeClr val="accent1"/>
              </a:solidFill>
              <a:hlinkClick r:id="rId3"/>
            </a:endParaRPr>
          </a:p>
          <a:p>
            <a:endParaRPr lang="en-GB" sz="2400" b="1" dirty="0" smtClean="0">
              <a:solidFill>
                <a:schemeClr val="accent1"/>
              </a:solidFill>
            </a:endParaRPr>
          </a:p>
          <a:p>
            <a:endParaRPr lang="en-GB" sz="2400" b="1" dirty="0">
              <a:solidFill>
                <a:schemeClr val="accent1"/>
              </a:solidFill>
            </a:endParaRPr>
          </a:p>
          <a:p>
            <a:pPr algn="ctr"/>
            <a:r>
              <a:rPr lang="en-GB" sz="2400" b="1" dirty="0" smtClean="0"/>
              <a:t>http://www.mcts.ai</a:t>
            </a:r>
          </a:p>
          <a:p>
            <a:pPr algn="ctr"/>
            <a:endParaRPr lang="en-GB" sz="2400" b="1" dirty="0" smtClean="0"/>
          </a:p>
          <a:p>
            <a:pPr algn="ctr"/>
            <a:r>
              <a:rPr lang="en-GB" sz="2000" b="1" dirty="0" smtClean="0"/>
              <a:t>http://www-users.cs.york.ac.uk/~ed</a:t>
            </a:r>
          </a:p>
          <a:p>
            <a:pPr algn="ctr"/>
            <a:endParaRPr lang="en-GB" sz="2000" b="1" dirty="0" smtClean="0"/>
          </a:p>
          <a:p>
            <a:pPr algn="ctr"/>
            <a:r>
              <a:rPr lang="en-GB" sz="2400" b="1" dirty="0" smtClean="0"/>
              <a:t>edward.powley@york.ac.uk</a:t>
            </a:r>
          </a:p>
        </p:txBody>
      </p:sp>
    </p:spTree>
    <p:extLst>
      <p:ext uri="{BB962C8B-B14F-4D97-AF65-F5344CB8AC3E}">
        <p14:creationId xmlns:p14="http://schemas.microsoft.com/office/powerpoint/2010/main" val="386642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C:\Users\Ed\Documents\My Dropbox\work bradford\presentations\AISB11\classic-cards\3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5181600"/>
            <a:ext cx="685800" cy="914400"/>
          </a:xfrm>
          <a:prstGeom prst="rect">
            <a:avLst/>
          </a:prstGeom>
          <a:noFill/>
        </p:spPr>
      </p:pic>
      <p:pic>
        <p:nvPicPr>
          <p:cNvPr id="3080" name="Picture 8" descr="C:\Users\Ed\Documents\My Dropbox\work bradford\presentations\AISB11\classic-cards\3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3276600"/>
            <a:ext cx="685800" cy="914400"/>
          </a:xfrm>
          <a:prstGeom prst="rect">
            <a:avLst/>
          </a:prstGeom>
          <a:noFill/>
        </p:spPr>
      </p:pic>
      <p:pic>
        <p:nvPicPr>
          <p:cNvPr id="3079" name="Picture 7" descr="C:\Users\Ed\Documents\My Dropbox\work bradford\presentations\AISB11\classic-cards\1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2800" y="3276600"/>
            <a:ext cx="685800" cy="914400"/>
          </a:xfrm>
          <a:prstGeom prst="rect">
            <a:avLst/>
          </a:prstGeom>
          <a:noFill/>
        </p:spPr>
      </p:pic>
      <p:pic>
        <p:nvPicPr>
          <p:cNvPr id="3077" name="Picture 5" descr="C:\Users\Ed\Documents\My Dropbox\work bradford\presentations\AISB11\classic-cards\47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5000" y="3276600"/>
            <a:ext cx="685800" cy="914400"/>
          </a:xfrm>
          <a:prstGeom prst="rect">
            <a:avLst/>
          </a:prstGeom>
          <a:noFill/>
        </p:spPr>
      </p:pic>
      <p:pic>
        <p:nvPicPr>
          <p:cNvPr id="3075" name="Picture 3" descr="C:\Users\Ed\Documents\My Dropbox\work bradford\presentations\AISB11\classic-cards\25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57400" y="3276600"/>
            <a:ext cx="685800" cy="9144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Information sets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71600"/>
            <a:ext cx="8229600" cy="1295400"/>
          </a:xfrm>
        </p:spPr>
        <p:txBody>
          <a:bodyPr/>
          <a:lstStyle/>
          <a:p>
            <a:r>
              <a:rPr lang="en-GB" dirty="0" smtClean="0"/>
              <a:t>Observation gives a </a:t>
            </a:r>
            <a:r>
              <a:rPr lang="en-GB" b="1" dirty="0" smtClean="0">
                <a:solidFill>
                  <a:schemeClr val="accent1"/>
                </a:solidFill>
              </a:rPr>
              <a:t>set of possible states</a:t>
            </a:r>
            <a:r>
              <a:rPr lang="en-GB" dirty="0" smtClean="0"/>
              <a:t>, one of which is the actual state of the game</a:t>
            </a:r>
            <a:endParaRPr lang="en-GB" dirty="0"/>
          </a:p>
        </p:txBody>
      </p:sp>
      <p:pic>
        <p:nvPicPr>
          <p:cNvPr id="3074" name="Picture 2" descr="C:\Users\Ed\Documents\My Dropbox\work bradford\presentations\AISB11\classic-cards\10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09800" y="3276600"/>
            <a:ext cx="685800" cy="914400"/>
          </a:xfrm>
          <a:prstGeom prst="rect">
            <a:avLst/>
          </a:prstGeom>
          <a:noFill/>
        </p:spPr>
      </p:pic>
      <p:pic>
        <p:nvPicPr>
          <p:cNvPr id="3078" name="Picture 6" descr="C:\Users\Ed\Documents\My Dropbox\work bradford\presentations\AISB11\classic-cards\5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05200" y="3276600"/>
            <a:ext cx="685800" cy="914400"/>
          </a:xfrm>
          <a:prstGeom prst="rect">
            <a:avLst/>
          </a:prstGeom>
          <a:noFill/>
        </p:spPr>
      </p:pic>
      <p:pic>
        <p:nvPicPr>
          <p:cNvPr id="11" name="Picture 5" descr="C:\Users\Ed\Documents\My Dropbox\work bradford\presentations\AISB11\classic-cards\47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5000" y="4495800"/>
            <a:ext cx="685800" cy="914400"/>
          </a:xfrm>
          <a:prstGeom prst="rect">
            <a:avLst/>
          </a:prstGeom>
          <a:noFill/>
        </p:spPr>
      </p:pic>
      <p:pic>
        <p:nvPicPr>
          <p:cNvPr id="12" name="Picture 3" descr="C:\Users\Ed\Documents\My Dropbox\work bradford\presentations\AISB11\classic-cards\25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57400" y="4495800"/>
            <a:ext cx="685800" cy="914400"/>
          </a:xfrm>
          <a:prstGeom prst="rect">
            <a:avLst/>
          </a:prstGeom>
          <a:noFill/>
        </p:spPr>
      </p:pic>
      <p:pic>
        <p:nvPicPr>
          <p:cNvPr id="13" name="Picture 2" descr="C:\Users\Ed\Documents\My Dropbox\work bradford\presentations\AISB11\classic-cards\10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09800" y="4495800"/>
            <a:ext cx="685800" cy="914400"/>
          </a:xfrm>
          <a:prstGeom prst="rect">
            <a:avLst/>
          </a:prstGeom>
          <a:noFill/>
        </p:spPr>
      </p:pic>
      <p:pic>
        <p:nvPicPr>
          <p:cNvPr id="3081" name="Picture 9" descr="C:\Users\Ed\Documents\My Dropbox\work bradford\presentations\AISB11\classic-cards\b1fv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00400" y="4495800"/>
            <a:ext cx="685800" cy="927712"/>
          </a:xfrm>
          <a:prstGeom prst="rect">
            <a:avLst/>
          </a:prstGeom>
          <a:noFill/>
        </p:spPr>
      </p:pic>
      <p:pic>
        <p:nvPicPr>
          <p:cNvPr id="15" name="Picture 9" descr="C:\Users\Ed\Documents\My Dropbox\work bradford\presentations\AISB11\classic-cards\b1fv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352800" y="4495800"/>
            <a:ext cx="685800" cy="927712"/>
          </a:xfrm>
          <a:prstGeom prst="rect">
            <a:avLst/>
          </a:prstGeom>
          <a:noFill/>
        </p:spPr>
      </p:pic>
      <p:pic>
        <p:nvPicPr>
          <p:cNvPr id="16" name="Picture 9" descr="C:\Users\Ed\Documents\My Dropbox\work bradford\presentations\AISB11\classic-cards\b1fv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05200" y="4495800"/>
            <a:ext cx="685800" cy="92771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381000" y="3505200"/>
            <a:ext cx="1352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Actual state: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381000" y="4724400"/>
            <a:ext cx="1390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Observation: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5029200" y="2667000"/>
            <a:ext cx="1693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Information set:</a:t>
            </a:r>
            <a:endParaRPr lang="en-GB" dirty="0"/>
          </a:p>
        </p:txBody>
      </p:sp>
      <p:pic>
        <p:nvPicPr>
          <p:cNvPr id="22" name="Picture 8" descr="C:\Users\Ed\Documents\My Dropbox\work bradford\presentations\AISB11\classic-cards\3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4114800"/>
            <a:ext cx="685800" cy="914400"/>
          </a:xfrm>
          <a:prstGeom prst="rect">
            <a:avLst/>
          </a:prstGeom>
          <a:noFill/>
        </p:spPr>
      </p:pic>
      <p:pic>
        <p:nvPicPr>
          <p:cNvPr id="23" name="Picture 7" descr="C:\Users\Ed\Documents\My Dropbox\work bradford\presentations\AISB11\classic-cards\1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3200" y="4114800"/>
            <a:ext cx="685800" cy="914400"/>
          </a:xfrm>
          <a:prstGeom prst="rect">
            <a:avLst/>
          </a:prstGeom>
          <a:noFill/>
        </p:spPr>
      </p:pic>
      <p:pic>
        <p:nvPicPr>
          <p:cNvPr id="24" name="Picture 5" descr="C:\Users\Ed\Documents\My Dropbox\work bradford\presentations\AISB11\classic-cards\47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05400" y="4114800"/>
            <a:ext cx="685800" cy="914400"/>
          </a:xfrm>
          <a:prstGeom prst="rect">
            <a:avLst/>
          </a:prstGeom>
          <a:noFill/>
        </p:spPr>
      </p:pic>
      <p:pic>
        <p:nvPicPr>
          <p:cNvPr id="25" name="Picture 3" descr="C:\Users\Ed\Documents\My Dropbox\work bradford\presentations\AISB11\classic-cards\25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57800" y="4114800"/>
            <a:ext cx="685800" cy="914400"/>
          </a:xfrm>
          <a:prstGeom prst="rect">
            <a:avLst/>
          </a:prstGeom>
          <a:noFill/>
        </p:spPr>
      </p:pic>
      <p:pic>
        <p:nvPicPr>
          <p:cNvPr id="26" name="Picture 2" descr="C:\Users\Ed\Documents\My Dropbox\work bradford\presentations\AISB11\classic-cards\10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10200" y="4114800"/>
            <a:ext cx="685800" cy="914400"/>
          </a:xfrm>
          <a:prstGeom prst="rect">
            <a:avLst/>
          </a:prstGeom>
          <a:noFill/>
        </p:spPr>
      </p:pic>
      <p:pic>
        <p:nvPicPr>
          <p:cNvPr id="27" name="Picture 6" descr="C:\Users\Ed\Documents\My Dropbox\work bradford\presentations\AISB11\classic-cards\5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05600" y="4114800"/>
            <a:ext cx="685800" cy="914400"/>
          </a:xfrm>
          <a:prstGeom prst="rect">
            <a:avLst/>
          </a:prstGeom>
          <a:noFill/>
        </p:spPr>
      </p:pic>
      <p:pic>
        <p:nvPicPr>
          <p:cNvPr id="29" name="Picture 7" descr="C:\Users\Ed\Documents\My Dropbox\work bradford\presentations\AISB11\classic-cards\1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3200" y="5181600"/>
            <a:ext cx="685800" cy="914400"/>
          </a:xfrm>
          <a:prstGeom prst="rect">
            <a:avLst/>
          </a:prstGeom>
          <a:noFill/>
        </p:spPr>
      </p:pic>
      <p:pic>
        <p:nvPicPr>
          <p:cNvPr id="30" name="Picture 5" descr="C:\Users\Ed\Documents\My Dropbox\work bradford\presentations\AISB11\classic-cards\47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05400" y="5181600"/>
            <a:ext cx="685800" cy="914400"/>
          </a:xfrm>
          <a:prstGeom prst="rect">
            <a:avLst/>
          </a:prstGeom>
          <a:noFill/>
        </p:spPr>
      </p:pic>
      <p:pic>
        <p:nvPicPr>
          <p:cNvPr id="31" name="Picture 3" descr="C:\Users\Ed\Documents\My Dropbox\work bradford\presentations\AISB11\classic-cards\25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57800" y="5181600"/>
            <a:ext cx="685800" cy="914400"/>
          </a:xfrm>
          <a:prstGeom prst="rect">
            <a:avLst/>
          </a:prstGeom>
          <a:noFill/>
        </p:spPr>
      </p:pic>
      <p:pic>
        <p:nvPicPr>
          <p:cNvPr id="32" name="Picture 2" descr="C:\Users\Ed\Documents\My Dropbox\work bradford\presentations\AISB11\classic-cards\10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10200" y="5181600"/>
            <a:ext cx="685800" cy="914400"/>
          </a:xfrm>
          <a:prstGeom prst="rect">
            <a:avLst/>
          </a:prstGeom>
          <a:noFill/>
        </p:spPr>
      </p:pic>
      <p:pic>
        <p:nvPicPr>
          <p:cNvPr id="36" name="Picture 5" descr="C:\Users\Ed\Documents\My Dropbox\work bradford\presentations\AISB11\classic-cards\47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05400" y="3048000"/>
            <a:ext cx="685800" cy="914400"/>
          </a:xfrm>
          <a:prstGeom prst="rect">
            <a:avLst/>
          </a:prstGeom>
          <a:noFill/>
        </p:spPr>
      </p:pic>
      <p:pic>
        <p:nvPicPr>
          <p:cNvPr id="37" name="Picture 3" descr="C:\Users\Ed\Documents\My Dropbox\work bradford\presentations\AISB11\classic-cards\25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57800" y="3048000"/>
            <a:ext cx="685800" cy="914400"/>
          </a:xfrm>
          <a:prstGeom prst="rect">
            <a:avLst/>
          </a:prstGeom>
          <a:noFill/>
        </p:spPr>
      </p:pic>
      <p:pic>
        <p:nvPicPr>
          <p:cNvPr id="38" name="Picture 2" descr="C:\Users\Ed\Documents\My Dropbox\work bradford\presentations\AISB11\classic-cards\10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10200" y="3048000"/>
            <a:ext cx="685800" cy="914400"/>
          </a:xfrm>
          <a:prstGeom prst="rect">
            <a:avLst/>
          </a:prstGeom>
          <a:noFill/>
        </p:spPr>
      </p:pic>
      <p:sp>
        <p:nvSpPr>
          <p:cNvPr id="40" name="TextBox 39"/>
          <p:cNvSpPr txBox="1"/>
          <p:nvPr/>
        </p:nvSpPr>
        <p:spPr>
          <a:xfrm>
            <a:off x="4724400" y="3048000"/>
            <a:ext cx="3786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 smtClean="0"/>
              <a:t>{</a:t>
            </a:r>
            <a:endParaRPr lang="en-GB" sz="4800" dirty="0"/>
          </a:p>
        </p:txBody>
      </p:sp>
      <p:sp>
        <p:nvSpPr>
          <p:cNvPr id="41" name="TextBox 40"/>
          <p:cNvSpPr txBox="1"/>
          <p:nvPr/>
        </p:nvSpPr>
        <p:spPr>
          <a:xfrm>
            <a:off x="7467600" y="3124200"/>
            <a:ext cx="3385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 smtClean="0"/>
              <a:t>,</a:t>
            </a:r>
            <a:endParaRPr lang="en-GB" sz="4800" dirty="0"/>
          </a:p>
        </p:txBody>
      </p:sp>
      <p:sp>
        <p:nvSpPr>
          <p:cNvPr id="42" name="TextBox 41"/>
          <p:cNvSpPr txBox="1"/>
          <p:nvPr/>
        </p:nvSpPr>
        <p:spPr>
          <a:xfrm>
            <a:off x="7467600" y="4191000"/>
            <a:ext cx="3385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 smtClean="0"/>
              <a:t>,</a:t>
            </a:r>
            <a:endParaRPr lang="en-GB" sz="4800" dirty="0"/>
          </a:p>
        </p:txBody>
      </p:sp>
      <p:sp>
        <p:nvSpPr>
          <p:cNvPr id="43" name="TextBox 42"/>
          <p:cNvSpPr txBox="1"/>
          <p:nvPr/>
        </p:nvSpPr>
        <p:spPr>
          <a:xfrm>
            <a:off x="7467600" y="5257800"/>
            <a:ext cx="11384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 smtClean="0"/>
              <a:t>, ...}</a:t>
            </a:r>
            <a:endParaRPr lang="en-GB" sz="4800" dirty="0"/>
          </a:p>
        </p:txBody>
      </p:sp>
      <p:pic>
        <p:nvPicPr>
          <p:cNvPr id="3082" name="Picture 10" descr="C:\Users\Ed\Documents\My Dropbox\work bradford\presentations\AISB11\classic-cards\23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400800" y="3048000"/>
            <a:ext cx="685800" cy="914400"/>
          </a:xfrm>
          <a:prstGeom prst="rect">
            <a:avLst/>
          </a:prstGeom>
          <a:noFill/>
        </p:spPr>
      </p:pic>
      <p:pic>
        <p:nvPicPr>
          <p:cNvPr id="3083" name="Picture 11" descr="C:\Users\Ed\Documents\My Dropbox\work bradford\presentations\AISB11\classic-cards\14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553200" y="3048000"/>
            <a:ext cx="685800" cy="914400"/>
          </a:xfrm>
          <a:prstGeom prst="rect">
            <a:avLst/>
          </a:prstGeom>
          <a:noFill/>
        </p:spPr>
      </p:pic>
      <p:pic>
        <p:nvPicPr>
          <p:cNvPr id="3084" name="Picture 12" descr="C:\Users\Ed\Documents\My Dropbox\work bradford\presentations\AISB11\classic-cards\4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705600" y="3048000"/>
            <a:ext cx="685800" cy="914400"/>
          </a:xfrm>
          <a:prstGeom prst="rect">
            <a:avLst/>
          </a:prstGeom>
          <a:noFill/>
        </p:spPr>
      </p:pic>
      <p:pic>
        <p:nvPicPr>
          <p:cNvPr id="3086" name="Picture 14" descr="C:\Users\Ed\Documents\My Dropbox\work bradford\presentations\AISB11\classic-cards\4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705600" y="5181600"/>
            <a:ext cx="6858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8652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/>
      <p:bldP spid="18" grpId="0"/>
      <p:bldP spid="21" grpId="0"/>
      <p:bldP spid="40" grpId="0"/>
      <p:bldP spid="41" grpId="0"/>
      <p:bldP spid="42" grpId="0"/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838200"/>
          </a:xfrm>
        </p:spPr>
        <p:txBody>
          <a:bodyPr>
            <a:normAutofit/>
          </a:bodyPr>
          <a:lstStyle/>
          <a:p>
            <a:pPr algn="ctr"/>
            <a:r>
              <a:rPr lang="en-GB" dirty="0" err="1" smtClean="0"/>
              <a:t>Determinization</a:t>
            </a:r>
            <a:endParaRPr lang="en-GB" dirty="0"/>
          </a:p>
        </p:txBody>
      </p:sp>
      <p:pic>
        <p:nvPicPr>
          <p:cNvPr id="4" name="Picture 5" descr="C:\Users\Ed\Documents\My Dropbox\work bradford\presentations\AISB11\classic-cards\4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4167" y="1331610"/>
            <a:ext cx="685800" cy="914400"/>
          </a:xfrm>
          <a:prstGeom prst="rect">
            <a:avLst/>
          </a:prstGeom>
          <a:noFill/>
        </p:spPr>
      </p:pic>
      <p:pic>
        <p:nvPicPr>
          <p:cNvPr id="5" name="Picture 3" descr="C:\Users\Ed\Documents\My Dropbox\work bradford\presentations\AISB11\classic-cards\2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6567" y="1331610"/>
            <a:ext cx="685800" cy="914400"/>
          </a:xfrm>
          <a:prstGeom prst="rect">
            <a:avLst/>
          </a:prstGeom>
          <a:noFill/>
        </p:spPr>
      </p:pic>
      <p:pic>
        <p:nvPicPr>
          <p:cNvPr id="6" name="Picture 2" descr="C:\Users\Ed\Documents\My Dropbox\work bradford\presentations\AISB11\classic-cards\1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08967" y="1331610"/>
            <a:ext cx="685800" cy="914400"/>
          </a:xfrm>
          <a:prstGeom prst="rect">
            <a:avLst/>
          </a:prstGeom>
          <a:noFill/>
        </p:spPr>
      </p:pic>
      <p:pic>
        <p:nvPicPr>
          <p:cNvPr id="7" name="Picture 9" descr="C:\Users\Ed\Documents\My Dropbox\work bradford\presentations\AISB11\classic-cards\b1fv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37100" y="1324954"/>
            <a:ext cx="685800" cy="927712"/>
          </a:xfrm>
          <a:prstGeom prst="rect">
            <a:avLst/>
          </a:prstGeom>
          <a:noFill/>
        </p:spPr>
      </p:pic>
      <p:pic>
        <p:nvPicPr>
          <p:cNvPr id="8" name="Picture 9" descr="C:\Users\Ed\Documents\My Dropbox\work bradford\presentations\AISB11\classic-cards\b1fv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89500" y="1324954"/>
            <a:ext cx="685800" cy="927712"/>
          </a:xfrm>
          <a:prstGeom prst="rect">
            <a:avLst/>
          </a:prstGeom>
          <a:noFill/>
        </p:spPr>
      </p:pic>
      <p:pic>
        <p:nvPicPr>
          <p:cNvPr id="9" name="Picture 9" descr="C:\Users\Ed\Documents\My Dropbox\work bradford\presentations\AISB11\classic-cards\b1fv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41900" y="1324954"/>
            <a:ext cx="685800" cy="927712"/>
          </a:xfrm>
          <a:prstGeom prst="rect">
            <a:avLst/>
          </a:prstGeom>
          <a:noFill/>
        </p:spPr>
      </p:pic>
      <p:grpSp>
        <p:nvGrpSpPr>
          <p:cNvPr id="29" name="Group 28"/>
          <p:cNvGrpSpPr/>
          <p:nvPr/>
        </p:nvGrpSpPr>
        <p:grpSpPr>
          <a:xfrm>
            <a:off x="4014778" y="3001354"/>
            <a:ext cx="1282700" cy="573630"/>
            <a:chOff x="4584700" y="3657600"/>
            <a:chExt cx="2044700" cy="914400"/>
          </a:xfrm>
        </p:grpSpPr>
        <p:pic>
          <p:nvPicPr>
            <p:cNvPr id="11" name="Picture 8" descr="C:\Users\Ed\Documents\My Dropbox\work bradford\presentations\AISB11\classic-cards\31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638800" y="36576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12" name="Picture 7" descr="C:\Users\Ed\Documents\My Dropbox\work bradford\presentations\AISB11\classic-cards\16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791200" y="36576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13" name="Picture 5" descr="C:\Users\Ed\Documents\My Dropbox\work bradford\presentations\AISB11\classic-cards\47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84700" y="36576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14" name="Picture 3" descr="C:\Users\Ed\Documents\My Dropbox\work bradford\presentations\AISB11\classic-cards\2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37100" y="36576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15" name="Picture 2" descr="C:\Users\Ed\Documents\My Dropbox\work bradford\presentations\AISB11\classic-cards\10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89500" y="36576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16" name="Picture 6" descr="C:\Users\Ed\Documents\My Dropbox\work bradford\presentations\AISB11\classic-cards\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943600" y="3657600"/>
              <a:ext cx="685800" cy="914400"/>
            </a:xfrm>
            <a:prstGeom prst="rect">
              <a:avLst/>
            </a:prstGeom>
            <a:noFill/>
          </p:spPr>
        </p:pic>
      </p:grpSp>
      <p:grpSp>
        <p:nvGrpSpPr>
          <p:cNvPr id="28" name="Group 27"/>
          <p:cNvGrpSpPr/>
          <p:nvPr/>
        </p:nvGrpSpPr>
        <p:grpSpPr>
          <a:xfrm>
            <a:off x="1160722" y="3001354"/>
            <a:ext cx="1282700" cy="573630"/>
            <a:chOff x="4584700" y="2590800"/>
            <a:chExt cx="2044700" cy="914400"/>
          </a:xfrm>
        </p:grpSpPr>
        <p:pic>
          <p:nvPicPr>
            <p:cNvPr id="21" name="Picture 5" descr="C:\Users\Ed\Documents\My Dropbox\work bradford\presentations\AISB11\classic-cards\47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84700" y="25908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22" name="Picture 3" descr="C:\Users\Ed\Documents\My Dropbox\work bradford\presentations\AISB11\classic-cards\2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37100" y="25908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23" name="Picture 2" descr="C:\Users\Ed\Documents\My Dropbox\work bradford\presentations\AISB11\classic-cards\10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89500" y="25908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24" name="Picture 10" descr="C:\Users\Ed\Documents\My Dropbox\work bradford\presentations\AISB11\classic-cards\23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638800" y="25908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25" name="Picture 11" descr="C:\Users\Ed\Documents\My Dropbox\work bradford\presentations\AISB11\classic-cards\14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791200" y="25908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26" name="Picture 12" descr="C:\Users\Ed\Documents\My Dropbox\work bradford\presentations\AISB11\classic-cards\4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943600" y="2590800"/>
              <a:ext cx="685800" cy="914400"/>
            </a:xfrm>
            <a:prstGeom prst="rect">
              <a:avLst/>
            </a:prstGeom>
            <a:noFill/>
          </p:spPr>
        </p:pic>
      </p:grpSp>
      <p:grpSp>
        <p:nvGrpSpPr>
          <p:cNvPr id="30" name="Group 29"/>
          <p:cNvGrpSpPr/>
          <p:nvPr/>
        </p:nvGrpSpPr>
        <p:grpSpPr>
          <a:xfrm>
            <a:off x="6418522" y="2991836"/>
            <a:ext cx="1282700" cy="573630"/>
            <a:chOff x="4584700" y="4724400"/>
            <a:chExt cx="2044700" cy="914400"/>
          </a:xfrm>
        </p:grpSpPr>
        <p:pic>
          <p:nvPicPr>
            <p:cNvPr id="10" name="Picture 13" descr="C:\Users\Ed\Documents\My Dropbox\work bradford\presentations\AISB11\classic-cards\34.png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5638800" y="47244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17" name="Picture 7" descr="C:\Users\Ed\Documents\My Dropbox\work bradford\presentations\AISB11\classic-cards\16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791200" y="47244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18" name="Picture 5" descr="C:\Users\Ed\Documents\My Dropbox\work bradford\presentations\AISB11\classic-cards\47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84700" y="47244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19" name="Picture 3" descr="C:\Users\Ed\Documents\My Dropbox\work bradford\presentations\AISB11\classic-cards\2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37100" y="47244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20" name="Picture 2" descr="C:\Users\Ed\Documents\My Dropbox\work bradford\presentations\AISB11\classic-cards\10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89500" y="47244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27" name="Picture 14" descr="C:\Users\Ed\Documents\My Dropbox\work bradford\presentations\AISB11\classic-cards\4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943600" y="4724400"/>
              <a:ext cx="685800" cy="914400"/>
            </a:xfrm>
            <a:prstGeom prst="rect">
              <a:avLst/>
            </a:prstGeom>
            <a:noFill/>
          </p:spPr>
        </p:pic>
      </p:grpSp>
      <p:cxnSp>
        <p:nvCxnSpPr>
          <p:cNvPr id="32" name="Straight Arrow Connector 31"/>
          <p:cNvCxnSpPr/>
          <p:nvPr/>
        </p:nvCxnSpPr>
        <p:spPr>
          <a:xfrm flipH="1">
            <a:off x="2443422" y="2315554"/>
            <a:ext cx="1666961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676046" y="2315554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575300" y="2315554"/>
            <a:ext cx="938827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8" name="Group 767"/>
          <p:cNvGrpSpPr/>
          <p:nvPr/>
        </p:nvGrpSpPr>
        <p:grpSpPr>
          <a:xfrm>
            <a:off x="1060486" y="3736747"/>
            <a:ext cx="1189709" cy="255206"/>
            <a:chOff x="1181552" y="3326193"/>
            <a:chExt cx="1189709" cy="255206"/>
          </a:xfrm>
        </p:grpSpPr>
        <p:sp>
          <p:nvSpPr>
            <p:cNvPr id="88" name="Line 13"/>
            <p:cNvSpPr>
              <a:spLocks noChangeShapeType="1"/>
            </p:cNvSpPr>
            <p:nvPr/>
          </p:nvSpPr>
          <p:spPr bwMode="auto">
            <a:xfrm>
              <a:off x="1760521" y="3374047"/>
              <a:ext cx="610740" cy="20735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" name="Freeform 219"/>
            <p:cNvSpPr>
              <a:spLocks/>
            </p:cNvSpPr>
            <p:nvPr/>
          </p:nvSpPr>
          <p:spPr bwMode="auto">
            <a:xfrm>
              <a:off x="1704821" y="332619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" name="Freeform 220"/>
            <p:cNvSpPr>
              <a:spLocks/>
            </p:cNvSpPr>
            <p:nvPr/>
          </p:nvSpPr>
          <p:spPr bwMode="auto">
            <a:xfrm>
              <a:off x="1704821" y="332619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" name="Line 221"/>
            <p:cNvSpPr>
              <a:spLocks noChangeShapeType="1"/>
            </p:cNvSpPr>
            <p:nvPr/>
          </p:nvSpPr>
          <p:spPr bwMode="auto">
            <a:xfrm flipH="1">
              <a:off x="1181552" y="3381892"/>
              <a:ext cx="547587" cy="199507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" name="Line 222"/>
            <p:cNvSpPr>
              <a:spLocks noChangeShapeType="1"/>
            </p:cNvSpPr>
            <p:nvPr/>
          </p:nvSpPr>
          <p:spPr bwMode="auto">
            <a:xfrm>
              <a:off x="1760522" y="3428964"/>
              <a:ext cx="3922" cy="15243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767" name="Group 766"/>
          <p:cNvGrpSpPr/>
          <p:nvPr/>
        </p:nvGrpSpPr>
        <p:grpSpPr>
          <a:xfrm>
            <a:off x="457200" y="3991954"/>
            <a:ext cx="2395890" cy="1029275"/>
            <a:chOff x="578266" y="3581400"/>
            <a:chExt cx="2395890" cy="1029275"/>
          </a:xfrm>
        </p:grpSpPr>
        <p:sp>
          <p:nvSpPr>
            <p:cNvPr id="83" name="Line 8"/>
            <p:cNvSpPr>
              <a:spLocks noChangeShapeType="1"/>
            </p:cNvSpPr>
            <p:nvPr/>
          </p:nvSpPr>
          <p:spPr bwMode="auto">
            <a:xfrm flipH="1">
              <a:off x="888147" y="4072502"/>
              <a:ext cx="23535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4" name="Line 9"/>
            <p:cNvSpPr>
              <a:spLocks noChangeShapeType="1"/>
            </p:cNvSpPr>
            <p:nvPr/>
          </p:nvSpPr>
          <p:spPr bwMode="auto">
            <a:xfrm flipH="1">
              <a:off x="1490650" y="4072502"/>
              <a:ext cx="24320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" name="Line 10"/>
            <p:cNvSpPr>
              <a:spLocks noChangeShapeType="1"/>
            </p:cNvSpPr>
            <p:nvPr/>
          </p:nvSpPr>
          <p:spPr bwMode="auto">
            <a:xfrm flipH="1">
              <a:off x="1791901" y="4072502"/>
              <a:ext cx="24320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6" name="Line 11"/>
            <p:cNvSpPr>
              <a:spLocks noChangeShapeType="1"/>
            </p:cNvSpPr>
            <p:nvPr/>
          </p:nvSpPr>
          <p:spPr bwMode="auto">
            <a:xfrm>
              <a:off x="2331643" y="4072502"/>
              <a:ext cx="15690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7" name="Line 12"/>
            <p:cNvSpPr>
              <a:spLocks noChangeShapeType="1"/>
            </p:cNvSpPr>
            <p:nvPr/>
          </p:nvSpPr>
          <p:spPr bwMode="auto">
            <a:xfrm>
              <a:off x="2022547" y="4072502"/>
              <a:ext cx="23535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" name="Line 14"/>
            <p:cNvSpPr>
              <a:spLocks noChangeShapeType="1"/>
            </p:cNvSpPr>
            <p:nvPr/>
          </p:nvSpPr>
          <p:spPr bwMode="auto">
            <a:xfrm flipH="1">
              <a:off x="633966" y="4436514"/>
              <a:ext cx="40010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" name="Line 15"/>
            <p:cNvSpPr>
              <a:spLocks noChangeShapeType="1"/>
            </p:cNvSpPr>
            <p:nvPr/>
          </p:nvSpPr>
          <p:spPr bwMode="auto">
            <a:xfrm flipH="1">
              <a:off x="761057" y="4159583"/>
              <a:ext cx="87080" cy="1270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" name="Freeform 16"/>
            <p:cNvSpPr>
              <a:spLocks/>
            </p:cNvSpPr>
            <p:nvPr/>
          </p:nvSpPr>
          <p:spPr bwMode="auto">
            <a:xfrm>
              <a:off x="792437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7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" name="Freeform 17"/>
            <p:cNvSpPr>
              <a:spLocks/>
            </p:cNvSpPr>
            <p:nvPr/>
          </p:nvSpPr>
          <p:spPr bwMode="auto">
            <a:xfrm>
              <a:off x="792437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7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3" name="Freeform 18"/>
            <p:cNvSpPr>
              <a:spLocks/>
            </p:cNvSpPr>
            <p:nvPr/>
          </p:nvSpPr>
          <p:spPr bwMode="auto">
            <a:xfrm>
              <a:off x="880302" y="4230973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0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" name="Freeform 19"/>
            <p:cNvSpPr>
              <a:spLocks/>
            </p:cNvSpPr>
            <p:nvPr/>
          </p:nvSpPr>
          <p:spPr bwMode="auto">
            <a:xfrm>
              <a:off x="880302" y="4230973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0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" name="Freeform 20"/>
            <p:cNvSpPr>
              <a:spLocks/>
            </p:cNvSpPr>
            <p:nvPr/>
          </p:nvSpPr>
          <p:spPr bwMode="auto">
            <a:xfrm>
              <a:off x="705356" y="423097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Freeform 21"/>
            <p:cNvSpPr>
              <a:spLocks/>
            </p:cNvSpPr>
            <p:nvPr/>
          </p:nvSpPr>
          <p:spPr bwMode="auto">
            <a:xfrm>
              <a:off x="705356" y="423097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" name="Freeform 22"/>
            <p:cNvSpPr>
              <a:spLocks/>
            </p:cNvSpPr>
            <p:nvPr/>
          </p:nvSpPr>
          <p:spPr bwMode="auto">
            <a:xfrm>
              <a:off x="792437" y="4381599"/>
              <a:ext cx="119245" cy="102771"/>
            </a:xfrm>
            <a:custGeom>
              <a:avLst/>
              <a:gdLst>
                <a:gd name="T0" fmla="*/ 0 w 152"/>
                <a:gd name="T1" fmla="*/ 0 h 131"/>
                <a:gd name="T2" fmla="*/ 152 w 152"/>
                <a:gd name="T3" fmla="*/ 0 h 131"/>
                <a:gd name="T4" fmla="*/ 71 w 152"/>
                <a:gd name="T5" fmla="*/ 131 h 131"/>
                <a:gd name="T6" fmla="*/ 0 w 152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0" y="0"/>
                  </a:moveTo>
                  <a:lnTo>
                    <a:pt x="152" y="0"/>
                  </a:lnTo>
                  <a:lnTo>
                    <a:pt x="71" y="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" name="Freeform 23"/>
            <p:cNvSpPr>
              <a:spLocks/>
            </p:cNvSpPr>
            <p:nvPr/>
          </p:nvSpPr>
          <p:spPr bwMode="auto">
            <a:xfrm>
              <a:off x="792437" y="4381599"/>
              <a:ext cx="119245" cy="102771"/>
            </a:xfrm>
            <a:custGeom>
              <a:avLst/>
              <a:gdLst>
                <a:gd name="T0" fmla="*/ 0 w 152"/>
                <a:gd name="T1" fmla="*/ 0 h 131"/>
                <a:gd name="T2" fmla="*/ 152 w 152"/>
                <a:gd name="T3" fmla="*/ 0 h 131"/>
                <a:gd name="T4" fmla="*/ 71 w 152"/>
                <a:gd name="T5" fmla="*/ 131 h 131"/>
                <a:gd name="T6" fmla="*/ 0 w 152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0" y="0"/>
                  </a:moveTo>
                  <a:lnTo>
                    <a:pt x="152" y="0"/>
                  </a:lnTo>
                  <a:lnTo>
                    <a:pt x="71" y="13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" name="Freeform 24"/>
            <p:cNvSpPr>
              <a:spLocks/>
            </p:cNvSpPr>
            <p:nvPr/>
          </p:nvSpPr>
          <p:spPr bwMode="auto">
            <a:xfrm>
              <a:off x="610431" y="4381599"/>
              <a:ext cx="118461" cy="102771"/>
            </a:xfrm>
            <a:custGeom>
              <a:avLst/>
              <a:gdLst>
                <a:gd name="T0" fmla="*/ 0 w 151"/>
                <a:gd name="T1" fmla="*/ 0 h 131"/>
                <a:gd name="T2" fmla="*/ 151 w 151"/>
                <a:gd name="T3" fmla="*/ 0 h 131"/>
                <a:gd name="T4" fmla="*/ 81 w 151"/>
                <a:gd name="T5" fmla="*/ 131 h 131"/>
                <a:gd name="T6" fmla="*/ 0 w 151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0" y="0"/>
                  </a:moveTo>
                  <a:lnTo>
                    <a:pt x="151" y="0"/>
                  </a:lnTo>
                  <a:lnTo>
                    <a:pt x="81" y="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" name="Freeform 25"/>
            <p:cNvSpPr>
              <a:spLocks/>
            </p:cNvSpPr>
            <p:nvPr/>
          </p:nvSpPr>
          <p:spPr bwMode="auto">
            <a:xfrm>
              <a:off x="610431" y="4381599"/>
              <a:ext cx="118461" cy="102771"/>
            </a:xfrm>
            <a:custGeom>
              <a:avLst/>
              <a:gdLst>
                <a:gd name="T0" fmla="*/ 0 w 151"/>
                <a:gd name="T1" fmla="*/ 0 h 131"/>
                <a:gd name="T2" fmla="*/ 151 w 151"/>
                <a:gd name="T3" fmla="*/ 0 h 131"/>
                <a:gd name="T4" fmla="*/ 81 w 151"/>
                <a:gd name="T5" fmla="*/ 131 h 131"/>
                <a:gd name="T6" fmla="*/ 0 w 151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0" y="0"/>
                  </a:moveTo>
                  <a:lnTo>
                    <a:pt x="151" y="0"/>
                  </a:lnTo>
                  <a:lnTo>
                    <a:pt x="81" y="13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" name="Freeform 26"/>
            <p:cNvSpPr>
              <a:spLocks/>
            </p:cNvSpPr>
            <p:nvPr/>
          </p:nvSpPr>
          <p:spPr bwMode="auto">
            <a:xfrm>
              <a:off x="967382" y="4381599"/>
              <a:ext cx="118461" cy="102771"/>
            </a:xfrm>
            <a:custGeom>
              <a:avLst/>
              <a:gdLst>
                <a:gd name="T0" fmla="*/ 0 w 151"/>
                <a:gd name="T1" fmla="*/ 0 h 131"/>
                <a:gd name="T2" fmla="*/ 151 w 151"/>
                <a:gd name="T3" fmla="*/ 0 h 131"/>
                <a:gd name="T4" fmla="*/ 81 w 151"/>
                <a:gd name="T5" fmla="*/ 131 h 131"/>
                <a:gd name="T6" fmla="*/ 0 w 151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0" y="0"/>
                  </a:moveTo>
                  <a:lnTo>
                    <a:pt x="151" y="0"/>
                  </a:lnTo>
                  <a:lnTo>
                    <a:pt x="81" y="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" name="Freeform 27"/>
            <p:cNvSpPr>
              <a:spLocks/>
            </p:cNvSpPr>
            <p:nvPr/>
          </p:nvSpPr>
          <p:spPr bwMode="auto">
            <a:xfrm>
              <a:off x="967382" y="4381599"/>
              <a:ext cx="118461" cy="102771"/>
            </a:xfrm>
            <a:custGeom>
              <a:avLst/>
              <a:gdLst>
                <a:gd name="T0" fmla="*/ 0 w 151"/>
                <a:gd name="T1" fmla="*/ 0 h 131"/>
                <a:gd name="T2" fmla="*/ 151 w 151"/>
                <a:gd name="T3" fmla="*/ 0 h 131"/>
                <a:gd name="T4" fmla="*/ 81 w 151"/>
                <a:gd name="T5" fmla="*/ 131 h 131"/>
                <a:gd name="T6" fmla="*/ 0 w 151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0" y="0"/>
                  </a:moveTo>
                  <a:lnTo>
                    <a:pt x="151" y="0"/>
                  </a:lnTo>
                  <a:lnTo>
                    <a:pt x="81" y="13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" name="Freeform 28"/>
            <p:cNvSpPr>
              <a:spLocks/>
            </p:cNvSpPr>
            <p:nvPr/>
          </p:nvSpPr>
          <p:spPr bwMode="auto">
            <a:xfrm>
              <a:off x="728892" y="4500059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" name="Freeform 29"/>
            <p:cNvSpPr>
              <a:spLocks/>
            </p:cNvSpPr>
            <p:nvPr/>
          </p:nvSpPr>
          <p:spPr bwMode="auto">
            <a:xfrm>
              <a:off x="728892" y="4500059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" name="Freeform 30"/>
            <p:cNvSpPr>
              <a:spLocks/>
            </p:cNvSpPr>
            <p:nvPr/>
          </p:nvSpPr>
          <p:spPr bwMode="auto">
            <a:xfrm>
              <a:off x="578266" y="4500059"/>
              <a:ext cx="111400" cy="102771"/>
            </a:xfrm>
            <a:custGeom>
              <a:avLst/>
              <a:gdLst>
                <a:gd name="T0" fmla="*/ 142 w 142"/>
                <a:gd name="T1" fmla="*/ 131 h 131"/>
                <a:gd name="T2" fmla="*/ 0 w 142"/>
                <a:gd name="T3" fmla="*/ 131 h 131"/>
                <a:gd name="T4" fmla="*/ 71 w 142"/>
                <a:gd name="T5" fmla="*/ 0 h 131"/>
                <a:gd name="T6" fmla="*/ 142 w 14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31">
                  <a:moveTo>
                    <a:pt x="14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" name="Freeform 31"/>
            <p:cNvSpPr>
              <a:spLocks/>
            </p:cNvSpPr>
            <p:nvPr/>
          </p:nvSpPr>
          <p:spPr bwMode="auto">
            <a:xfrm>
              <a:off x="578266" y="4500059"/>
              <a:ext cx="111400" cy="102771"/>
            </a:xfrm>
            <a:custGeom>
              <a:avLst/>
              <a:gdLst>
                <a:gd name="T0" fmla="*/ 142 w 142"/>
                <a:gd name="T1" fmla="*/ 131 h 131"/>
                <a:gd name="T2" fmla="*/ 0 w 142"/>
                <a:gd name="T3" fmla="*/ 131 h 131"/>
                <a:gd name="T4" fmla="*/ 71 w 142"/>
                <a:gd name="T5" fmla="*/ 0 h 131"/>
                <a:gd name="T6" fmla="*/ 142 w 14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31">
                  <a:moveTo>
                    <a:pt x="14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" name="Freeform 32"/>
            <p:cNvSpPr>
              <a:spLocks/>
            </p:cNvSpPr>
            <p:nvPr/>
          </p:nvSpPr>
          <p:spPr bwMode="auto">
            <a:xfrm>
              <a:off x="880302" y="4500059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" name="Freeform 33"/>
            <p:cNvSpPr>
              <a:spLocks/>
            </p:cNvSpPr>
            <p:nvPr/>
          </p:nvSpPr>
          <p:spPr bwMode="auto">
            <a:xfrm>
              <a:off x="880302" y="4500059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" name="Freeform 34"/>
            <p:cNvSpPr>
              <a:spLocks/>
            </p:cNvSpPr>
            <p:nvPr/>
          </p:nvSpPr>
          <p:spPr bwMode="auto">
            <a:xfrm>
              <a:off x="1030928" y="4500059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" name="Freeform 35"/>
            <p:cNvSpPr>
              <a:spLocks/>
            </p:cNvSpPr>
            <p:nvPr/>
          </p:nvSpPr>
          <p:spPr bwMode="auto">
            <a:xfrm>
              <a:off x="1030928" y="4500059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" name="Line 36"/>
            <p:cNvSpPr>
              <a:spLocks noChangeShapeType="1"/>
            </p:cNvSpPr>
            <p:nvPr/>
          </p:nvSpPr>
          <p:spPr bwMode="auto">
            <a:xfrm>
              <a:off x="871672" y="4183118"/>
              <a:ext cx="55700" cy="7923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" name="Line 37"/>
            <p:cNvSpPr>
              <a:spLocks noChangeShapeType="1"/>
            </p:cNvSpPr>
            <p:nvPr/>
          </p:nvSpPr>
          <p:spPr bwMode="auto">
            <a:xfrm flipH="1">
              <a:off x="705356" y="4333743"/>
              <a:ext cx="23535" cy="4785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" name="Line 38"/>
            <p:cNvSpPr>
              <a:spLocks noChangeShapeType="1"/>
            </p:cNvSpPr>
            <p:nvPr/>
          </p:nvSpPr>
          <p:spPr bwMode="auto">
            <a:xfrm flipH="1">
              <a:off x="880302" y="4333743"/>
              <a:ext cx="31380" cy="4785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" name="Line 39"/>
            <p:cNvSpPr>
              <a:spLocks noChangeShapeType="1"/>
            </p:cNvSpPr>
            <p:nvPr/>
          </p:nvSpPr>
          <p:spPr bwMode="auto">
            <a:xfrm>
              <a:off x="967382" y="4333743"/>
              <a:ext cx="31380" cy="4785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" name="Line 40"/>
            <p:cNvSpPr>
              <a:spLocks noChangeShapeType="1"/>
            </p:cNvSpPr>
            <p:nvPr/>
          </p:nvSpPr>
          <p:spPr bwMode="auto">
            <a:xfrm>
              <a:off x="689666" y="4452204"/>
              <a:ext cx="79235" cy="7923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" name="Line 41"/>
            <p:cNvSpPr>
              <a:spLocks noChangeShapeType="1"/>
            </p:cNvSpPr>
            <p:nvPr/>
          </p:nvSpPr>
          <p:spPr bwMode="auto">
            <a:xfrm>
              <a:off x="863827" y="4452204"/>
              <a:ext cx="55700" cy="7923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7" name="Line 42"/>
            <p:cNvSpPr>
              <a:spLocks noChangeShapeType="1"/>
            </p:cNvSpPr>
            <p:nvPr/>
          </p:nvSpPr>
          <p:spPr bwMode="auto">
            <a:xfrm>
              <a:off x="1046618" y="4460834"/>
              <a:ext cx="23535" cy="6276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" name="Line 43"/>
            <p:cNvSpPr>
              <a:spLocks noChangeShapeType="1"/>
            </p:cNvSpPr>
            <p:nvPr/>
          </p:nvSpPr>
          <p:spPr bwMode="auto">
            <a:xfrm flipH="1">
              <a:off x="1237253" y="4436514"/>
              <a:ext cx="39225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" name="Line 44"/>
            <p:cNvSpPr>
              <a:spLocks noChangeShapeType="1"/>
            </p:cNvSpPr>
            <p:nvPr/>
          </p:nvSpPr>
          <p:spPr bwMode="auto">
            <a:xfrm flipH="1">
              <a:off x="1363559" y="4167428"/>
              <a:ext cx="95710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" name="Freeform 45"/>
            <p:cNvSpPr>
              <a:spLocks/>
            </p:cNvSpPr>
            <p:nvPr/>
          </p:nvSpPr>
          <p:spPr bwMode="auto">
            <a:xfrm>
              <a:off x="1395724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" name="Freeform 46"/>
            <p:cNvSpPr>
              <a:spLocks/>
            </p:cNvSpPr>
            <p:nvPr/>
          </p:nvSpPr>
          <p:spPr bwMode="auto">
            <a:xfrm>
              <a:off x="1395724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" name="Freeform 47"/>
            <p:cNvSpPr>
              <a:spLocks/>
            </p:cNvSpPr>
            <p:nvPr/>
          </p:nvSpPr>
          <p:spPr bwMode="auto">
            <a:xfrm>
              <a:off x="1482805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" name="Freeform 48"/>
            <p:cNvSpPr>
              <a:spLocks/>
            </p:cNvSpPr>
            <p:nvPr/>
          </p:nvSpPr>
          <p:spPr bwMode="auto">
            <a:xfrm>
              <a:off x="1482805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" name="Freeform 49"/>
            <p:cNvSpPr>
              <a:spLocks/>
            </p:cNvSpPr>
            <p:nvPr/>
          </p:nvSpPr>
          <p:spPr bwMode="auto">
            <a:xfrm>
              <a:off x="1308644" y="4238818"/>
              <a:ext cx="118461" cy="94926"/>
            </a:xfrm>
            <a:custGeom>
              <a:avLst/>
              <a:gdLst>
                <a:gd name="T0" fmla="*/ 151 w 151"/>
                <a:gd name="T1" fmla="*/ 121 h 121"/>
                <a:gd name="T2" fmla="*/ 0 w 151"/>
                <a:gd name="T3" fmla="*/ 121 h 121"/>
                <a:gd name="T4" fmla="*/ 70 w 151"/>
                <a:gd name="T5" fmla="*/ 0 h 121"/>
                <a:gd name="T6" fmla="*/ 151 w 15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15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51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5" name="Freeform 50"/>
            <p:cNvSpPr>
              <a:spLocks/>
            </p:cNvSpPr>
            <p:nvPr/>
          </p:nvSpPr>
          <p:spPr bwMode="auto">
            <a:xfrm>
              <a:off x="1308644" y="4238818"/>
              <a:ext cx="118461" cy="94926"/>
            </a:xfrm>
            <a:custGeom>
              <a:avLst/>
              <a:gdLst>
                <a:gd name="T0" fmla="*/ 151 w 151"/>
                <a:gd name="T1" fmla="*/ 121 h 121"/>
                <a:gd name="T2" fmla="*/ 0 w 151"/>
                <a:gd name="T3" fmla="*/ 121 h 121"/>
                <a:gd name="T4" fmla="*/ 70 w 151"/>
                <a:gd name="T5" fmla="*/ 0 h 121"/>
                <a:gd name="T6" fmla="*/ 151 w 15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15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51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6" name="Freeform 51"/>
            <p:cNvSpPr>
              <a:spLocks/>
            </p:cNvSpPr>
            <p:nvPr/>
          </p:nvSpPr>
          <p:spPr bwMode="auto">
            <a:xfrm>
              <a:off x="1395724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7" name="Freeform 52"/>
            <p:cNvSpPr>
              <a:spLocks/>
            </p:cNvSpPr>
            <p:nvPr/>
          </p:nvSpPr>
          <p:spPr bwMode="auto">
            <a:xfrm>
              <a:off x="1395724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8" name="Freeform 53"/>
            <p:cNvSpPr>
              <a:spLocks/>
            </p:cNvSpPr>
            <p:nvPr/>
          </p:nvSpPr>
          <p:spPr bwMode="auto">
            <a:xfrm>
              <a:off x="1212934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9" name="Freeform 54"/>
            <p:cNvSpPr>
              <a:spLocks/>
            </p:cNvSpPr>
            <p:nvPr/>
          </p:nvSpPr>
          <p:spPr bwMode="auto">
            <a:xfrm>
              <a:off x="1212934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0" name="Freeform 55"/>
            <p:cNvSpPr>
              <a:spLocks/>
            </p:cNvSpPr>
            <p:nvPr/>
          </p:nvSpPr>
          <p:spPr bwMode="auto">
            <a:xfrm>
              <a:off x="1577730" y="4389444"/>
              <a:ext cx="111400" cy="94926"/>
            </a:xfrm>
            <a:custGeom>
              <a:avLst/>
              <a:gdLst>
                <a:gd name="T0" fmla="*/ 0 w 142"/>
                <a:gd name="T1" fmla="*/ 0 h 121"/>
                <a:gd name="T2" fmla="*/ 142 w 142"/>
                <a:gd name="T3" fmla="*/ 0 h 121"/>
                <a:gd name="T4" fmla="*/ 71 w 142"/>
                <a:gd name="T5" fmla="*/ 121 h 121"/>
                <a:gd name="T6" fmla="*/ 0 w 14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21">
                  <a:moveTo>
                    <a:pt x="0" y="0"/>
                  </a:moveTo>
                  <a:lnTo>
                    <a:pt x="14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1" name="Freeform 56"/>
            <p:cNvSpPr>
              <a:spLocks/>
            </p:cNvSpPr>
            <p:nvPr/>
          </p:nvSpPr>
          <p:spPr bwMode="auto">
            <a:xfrm>
              <a:off x="1577730" y="4389444"/>
              <a:ext cx="111400" cy="94926"/>
            </a:xfrm>
            <a:custGeom>
              <a:avLst/>
              <a:gdLst>
                <a:gd name="T0" fmla="*/ 0 w 142"/>
                <a:gd name="T1" fmla="*/ 0 h 121"/>
                <a:gd name="T2" fmla="*/ 142 w 142"/>
                <a:gd name="T3" fmla="*/ 0 h 121"/>
                <a:gd name="T4" fmla="*/ 71 w 142"/>
                <a:gd name="T5" fmla="*/ 121 h 121"/>
                <a:gd name="T6" fmla="*/ 0 w 14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21">
                  <a:moveTo>
                    <a:pt x="0" y="0"/>
                  </a:moveTo>
                  <a:lnTo>
                    <a:pt x="14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2" name="Freeform 57"/>
            <p:cNvSpPr>
              <a:spLocks/>
            </p:cNvSpPr>
            <p:nvPr/>
          </p:nvSpPr>
          <p:spPr bwMode="auto">
            <a:xfrm>
              <a:off x="1332179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" name="Freeform 58"/>
            <p:cNvSpPr>
              <a:spLocks/>
            </p:cNvSpPr>
            <p:nvPr/>
          </p:nvSpPr>
          <p:spPr bwMode="auto">
            <a:xfrm>
              <a:off x="1332179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4" name="Freeform 59"/>
            <p:cNvSpPr>
              <a:spLocks/>
            </p:cNvSpPr>
            <p:nvPr/>
          </p:nvSpPr>
          <p:spPr bwMode="auto">
            <a:xfrm>
              <a:off x="1181553" y="4507904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5" name="Freeform 60"/>
            <p:cNvSpPr>
              <a:spLocks/>
            </p:cNvSpPr>
            <p:nvPr/>
          </p:nvSpPr>
          <p:spPr bwMode="auto">
            <a:xfrm>
              <a:off x="1181553" y="4507904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6" name="Freeform 61"/>
            <p:cNvSpPr>
              <a:spLocks/>
            </p:cNvSpPr>
            <p:nvPr/>
          </p:nvSpPr>
          <p:spPr bwMode="auto">
            <a:xfrm>
              <a:off x="1482805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7" name="Freeform 62"/>
            <p:cNvSpPr>
              <a:spLocks/>
            </p:cNvSpPr>
            <p:nvPr/>
          </p:nvSpPr>
          <p:spPr bwMode="auto">
            <a:xfrm>
              <a:off x="1482805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8" name="Freeform 63"/>
            <p:cNvSpPr>
              <a:spLocks/>
            </p:cNvSpPr>
            <p:nvPr/>
          </p:nvSpPr>
          <p:spPr bwMode="auto">
            <a:xfrm>
              <a:off x="1633430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9" name="Freeform 64"/>
            <p:cNvSpPr>
              <a:spLocks/>
            </p:cNvSpPr>
            <p:nvPr/>
          </p:nvSpPr>
          <p:spPr bwMode="auto">
            <a:xfrm>
              <a:off x="1633430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0" name="Line 65"/>
            <p:cNvSpPr>
              <a:spLocks noChangeShapeType="1"/>
            </p:cNvSpPr>
            <p:nvPr/>
          </p:nvSpPr>
          <p:spPr bwMode="auto">
            <a:xfrm>
              <a:off x="1474960" y="4190963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" name="Line 66"/>
            <p:cNvSpPr>
              <a:spLocks noChangeShapeType="1"/>
            </p:cNvSpPr>
            <p:nvPr/>
          </p:nvSpPr>
          <p:spPr bwMode="auto">
            <a:xfrm flipH="1">
              <a:off x="1308644" y="4333743"/>
              <a:ext cx="23535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" name="Line 67"/>
            <p:cNvSpPr>
              <a:spLocks noChangeShapeType="1"/>
            </p:cNvSpPr>
            <p:nvPr/>
          </p:nvSpPr>
          <p:spPr bwMode="auto">
            <a:xfrm flipH="1">
              <a:off x="1482805" y="4333743"/>
              <a:ext cx="32165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" name="Line 68"/>
            <p:cNvSpPr>
              <a:spLocks noChangeShapeType="1"/>
            </p:cNvSpPr>
            <p:nvPr/>
          </p:nvSpPr>
          <p:spPr bwMode="auto">
            <a:xfrm>
              <a:off x="1292169" y="4452204"/>
              <a:ext cx="79235" cy="8786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4" name="Line 69"/>
            <p:cNvSpPr>
              <a:spLocks noChangeShapeType="1"/>
            </p:cNvSpPr>
            <p:nvPr/>
          </p:nvSpPr>
          <p:spPr bwMode="auto">
            <a:xfrm>
              <a:off x="1474960" y="4460834"/>
              <a:ext cx="47855" cy="7060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5" name="Line 70"/>
            <p:cNvSpPr>
              <a:spLocks noChangeShapeType="1"/>
            </p:cNvSpPr>
            <p:nvPr/>
          </p:nvSpPr>
          <p:spPr bwMode="auto">
            <a:xfrm>
              <a:off x="1649121" y="4460834"/>
              <a:ext cx="32165" cy="7060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6" name="Line 71"/>
            <p:cNvSpPr>
              <a:spLocks noChangeShapeType="1"/>
            </p:cNvSpPr>
            <p:nvPr/>
          </p:nvSpPr>
          <p:spPr bwMode="auto">
            <a:xfrm flipH="1">
              <a:off x="1847601" y="4436514"/>
              <a:ext cx="40010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7" name="Line 72"/>
            <p:cNvSpPr>
              <a:spLocks noChangeShapeType="1"/>
            </p:cNvSpPr>
            <p:nvPr/>
          </p:nvSpPr>
          <p:spPr bwMode="auto">
            <a:xfrm flipH="1">
              <a:off x="1974692" y="4167428"/>
              <a:ext cx="87080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8" name="Freeform 73"/>
            <p:cNvSpPr>
              <a:spLocks/>
            </p:cNvSpPr>
            <p:nvPr/>
          </p:nvSpPr>
          <p:spPr bwMode="auto">
            <a:xfrm>
              <a:off x="2006072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7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9" name="Freeform 74"/>
            <p:cNvSpPr>
              <a:spLocks/>
            </p:cNvSpPr>
            <p:nvPr/>
          </p:nvSpPr>
          <p:spPr bwMode="auto">
            <a:xfrm>
              <a:off x="2006072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7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0" name="Freeform 75"/>
            <p:cNvSpPr>
              <a:spLocks/>
            </p:cNvSpPr>
            <p:nvPr/>
          </p:nvSpPr>
          <p:spPr bwMode="auto">
            <a:xfrm>
              <a:off x="2093937" y="4238818"/>
              <a:ext cx="118461" cy="94926"/>
            </a:xfrm>
            <a:custGeom>
              <a:avLst/>
              <a:gdLst>
                <a:gd name="T0" fmla="*/ 151 w 151"/>
                <a:gd name="T1" fmla="*/ 121 h 121"/>
                <a:gd name="T2" fmla="*/ 0 w 151"/>
                <a:gd name="T3" fmla="*/ 121 h 121"/>
                <a:gd name="T4" fmla="*/ 71 w 151"/>
                <a:gd name="T5" fmla="*/ 0 h 121"/>
                <a:gd name="T6" fmla="*/ 151 w 15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151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1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1" name="Freeform 76"/>
            <p:cNvSpPr>
              <a:spLocks/>
            </p:cNvSpPr>
            <p:nvPr/>
          </p:nvSpPr>
          <p:spPr bwMode="auto">
            <a:xfrm>
              <a:off x="2093937" y="4238818"/>
              <a:ext cx="118461" cy="94926"/>
            </a:xfrm>
            <a:custGeom>
              <a:avLst/>
              <a:gdLst>
                <a:gd name="T0" fmla="*/ 151 w 151"/>
                <a:gd name="T1" fmla="*/ 121 h 121"/>
                <a:gd name="T2" fmla="*/ 0 w 151"/>
                <a:gd name="T3" fmla="*/ 121 h 121"/>
                <a:gd name="T4" fmla="*/ 71 w 151"/>
                <a:gd name="T5" fmla="*/ 0 h 121"/>
                <a:gd name="T6" fmla="*/ 151 w 15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151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1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2" name="Freeform 77"/>
            <p:cNvSpPr>
              <a:spLocks/>
            </p:cNvSpPr>
            <p:nvPr/>
          </p:nvSpPr>
          <p:spPr bwMode="auto">
            <a:xfrm>
              <a:off x="1918992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3" name="Freeform 78"/>
            <p:cNvSpPr>
              <a:spLocks/>
            </p:cNvSpPr>
            <p:nvPr/>
          </p:nvSpPr>
          <p:spPr bwMode="auto">
            <a:xfrm>
              <a:off x="1918992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4" name="Freeform 79"/>
            <p:cNvSpPr>
              <a:spLocks/>
            </p:cNvSpPr>
            <p:nvPr/>
          </p:nvSpPr>
          <p:spPr bwMode="auto">
            <a:xfrm>
              <a:off x="2006072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5" name="Freeform 80"/>
            <p:cNvSpPr>
              <a:spLocks/>
            </p:cNvSpPr>
            <p:nvPr/>
          </p:nvSpPr>
          <p:spPr bwMode="auto">
            <a:xfrm>
              <a:off x="2006072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6" name="Freeform 81"/>
            <p:cNvSpPr>
              <a:spLocks/>
            </p:cNvSpPr>
            <p:nvPr/>
          </p:nvSpPr>
          <p:spPr bwMode="auto">
            <a:xfrm>
              <a:off x="1824066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7" name="Freeform 82"/>
            <p:cNvSpPr>
              <a:spLocks/>
            </p:cNvSpPr>
            <p:nvPr/>
          </p:nvSpPr>
          <p:spPr bwMode="auto">
            <a:xfrm>
              <a:off x="1824066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8" name="Freeform 83"/>
            <p:cNvSpPr>
              <a:spLocks/>
            </p:cNvSpPr>
            <p:nvPr/>
          </p:nvSpPr>
          <p:spPr bwMode="auto">
            <a:xfrm>
              <a:off x="2181018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9" name="Freeform 84"/>
            <p:cNvSpPr>
              <a:spLocks/>
            </p:cNvSpPr>
            <p:nvPr/>
          </p:nvSpPr>
          <p:spPr bwMode="auto">
            <a:xfrm>
              <a:off x="2181018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0" name="Freeform 85"/>
            <p:cNvSpPr>
              <a:spLocks/>
            </p:cNvSpPr>
            <p:nvPr/>
          </p:nvSpPr>
          <p:spPr bwMode="auto">
            <a:xfrm>
              <a:off x="1943311" y="4507904"/>
              <a:ext cx="110616" cy="102771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0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4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1" name="Freeform 86"/>
            <p:cNvSpPr>
              <a:spLocks/>
            </p:cNvSpPr>
            <p:nvPr/>
          </p:nvSpPr>
          <p:spPr bwMode="auto">
            <a:xfrm>
              <a:off x="1943311" y="4507904"/>
              <a:ext cx="110616" cy="102771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0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4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2" name="Freeform 87"/>
            <p:cNvSpPr>
              <a:spLocks/>
            </p:cNvSpPr>
            <p:nvPr/>
          </p:nvSpPr>
          <p:spPr bwMode="auto">
            <a:xfrm>
              <a:off x="1791901" y="4507904"/>
              <a:ext cx="111400" cy="102771"/>
            </a:xfrm>
            <a:custGeom>
              <a:avLst/>
              <a:gdLst>
                <a:gd name="T0" fmla="*/ 142 w 142"/>
                <a:gd name="T1" fmla="*/ 131 h 131"/>
                <a:gd name="T2" fmla="*/ 0 w 142"/>
                <a:gd name="T3" fmla="*/ 131 h 131"/>
                <a:gd name="T4" fmla="*/ 71 w 142"/>
                <a:gd name="T5" fmla="*/ 0 h 131"/>
                <a:gd name="T6" fmla="*/ 142 w 14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31">
                  <a:moveTo>
                    <a:pt x="14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3" name="Freeform 88"/>
            <p:cNvSpPr>
              <a:spLocks/>
            </p:cNvSpPr>
            <p:nvPr/>
          </p:nvSpPr>
          <p:spPr bwMode="auto">
            <a:xfrm>
              <a:off x="1791901" y="4507904"/>
              <a:ext cx="111400" cy="102771"/>
            </a:xfrm>
            <a:custGeom>
              <a:avLst/>
              <a:gdLst>
                <a:gd name="T0" fmla="*/ 142 w 142"/>
                <a:gd name="T1" fmla="*/ 131 h 131"/>
                <a:gd name="T2" fmla="*/ 0 w 142"/>
                <a:gd name="T3" fmla="*/ 131 h 131"/>
                <a:gd name="T4" fmla="*/ 71 w 142"/>
                <a:gd name="T5" fmla="*/ 0 h 131"/>
                <a:gd name="T6" fmla="*/ 142 w 14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31">
                  <a:moveTo>
                    <a:pt x="14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4" name="Freeform 89"/>
            <p:cNvSpPr>
              <a:spLocks/>
            </p:cNvSpPr>
            <p:nvPr/>
          </p:nvSpPr>
          <p:spPr bwMode="auto">
            <a:xfrm>
              <a:off x="2093937" y="4507904"/>
              <a:ext cx="110616" cy="102771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1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5" name="Freeform 90"/>
            <p:cNvSpPr>
              <a:spLocks/>
            </p:cNvSpPr>
            <p:nvPr/>
          </p:nvSpPr>
          <p:spPr bwMode="auto">
            <a:xfrm>
              <a:off x="2093937" y="4507904"/>
              <a:ext cx="110616" cy="102771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1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6" name="Freeform 91"/>
            <p:cNvSpPr>
              <a:spLocks/>
            </p:cNvSpPr>
            <p:nvPr/>
          </p:nvSpPr>
          <p:spPr bwMode="auto">
            <a:xfrm>
              <a:off x="2244563" y="4507904"/>
              <a:ext cx="110616" cy="102771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1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7" name="Freeform 92"/>
            <p:cNvSpPr>
              <a:spLocks/>
            </p:cNvSpPr>
            <p:nvPr/>
          </p:nvSpPr>
          <p:spPr bwMode="auto">
            <a:xfrm>
              <a:off x="2244563" y="4507904"/>
              <a:ext cx="110616" cy="102771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1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8" name="Line 93"/>
            <p:cNvSpPr>
              <a:spLocks noChangeShapeType="1"/>
            </p:cNvSpPr>
            <p:nvPr/>
          </p:nvSpPr>
          <p:spPr bwMode="auto">
            <a:xfrm>
              <a:off x="2078247" y="4190963"/>
              <a:ext cx="54916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9" name="Line 94"/>
            <p:cNvSpPr>
              <a:spLocks noChangeShapeType="1"/>
            </p:cNvSpPr>
            <p:nvPr/>
          </p:nvSpPr>
          <p:spPr bwMode="auto">
            <a:xfrm flipH="1">
              <a:off x="1911147" y="4333743"/>
              <a:ext cx="32165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0" name="Line 95"/>
            <p:cNvSpPr>
              <a:spLocks noChangeShapeType="1"/>
            </p:cNvSpPr>
            <p:nvPr/>
          </p:nvSpPr>
          <p:spPr bwMode="auto">
            <a:xfrm flipH="1">
              <a:off x="2093937" y="4333743"/>
              <a:ext cx="31380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1" name="Line 96"/>
            <p:cNvSpPr>
              <a:spLocks noChangeShapeType="1"/>
            </p:cNvSpPr>
            <p:nvPr/>
          </p:nvSpPr>
          <p:spPr bwMode="auto">
            <a:xfrm>
              <a:off x="2181018" y="4333743"/>
              <a:ext cx="31380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2" name="Line 97"/>
            <p:cNvSpPr>
              <a:spLocks noChangeShapeType="1"/>
            </p:cNvSpPr>
            <p:nvPr/>
          </p:nvSpPr>
          <p:spPr bwMode="auto">
            <a:xfrm>
              <a:off x="1903301" y="4452204"/>
              <a:ext cx="79235" cy="8786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3" name="Line 98"/>
            <p:cNvSpPr>
              <a:spLocks noChangeShapeType="1"/>
            </p:cNvSpPr>
            <p:nvPr/>
          </p:nvSpPr>
          <p:spPr bwMode="auto">
            <a:xfrm>
              <a:off x="2078247" y="4460834"/>
              <a:ext cx="54916" cy="7060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4" name="Line 99"/>
            <p:cNvSpPr>
              <a:spLocks noChangeShapeType="1"/>
            </p:cNvSpPr>
            <p:nvPr/>
          </p:nvSpPr>
          <p:spPr bwMode="auto">
            <a:xfrm>
              <a:off x="2252408" y="4460834"/>
              <a:ext cx="31380" cy="7060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5" name="Line 100"/>
            <p:cNvSpPr>
              <a:spLocks noChangeShapeType="1"/>
            </p:cNvSpPr>
            <p:nvPr/>
          </p:nvSpPr>
          <p:spPr bwMode="auto">
            <a:xfrm flipH="1">
              <a:off x="2466579" y="4436514"/>
              <a:ext cx="31380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6" name="Line 101"/>
            <p:cNvSpPr>
              <a:spLocks noChangeShapeType="1"/>
            </p:cNvSpPr>
            <p:nvPr/>
          </p:nvSpPr>
          <p:spPr bwMode="auto">
            <a:xfrm flipH="1">
              <a:off x="2593669" y="4167428"/>
              <a:ext cx="87080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7" name="Freeform 102"/>
            <p:cNvSpPr>
              <a:spLocks/>
            </p:cNvSpPr>
            <p:nvPr/>
          </p:nvSpPr>
          <p:spPr bwMode="auto">
            <a:xfrm>
              <a:off x="2617204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8" name="Freeform 103"/>
            <p:cNvSpPr>
              <a:spLocks/>
            </p:cNvSpPr>
            <p:nvPr/>
          </p:nvSpPr>
          <p:spPr bwMode="auto">
            <a:xfrm>
              <a:off x="2617204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9" name="Freeform 104"/>
            <p:cNvSpPr>
              <a:spLocks/>
            </p:cNvSpPr>
            <p:nvPr/>
          </p:nvSpPr>
          <p:spPr bwMode="auto">
            <a:xfrm>
              <a:off x="2712915" y="4238818"/>
              <a:ext cx="110616" cy="94926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0" name="Freeform 105"/>
            <p:cNvSpPr>
              <a:spLocks/>
            </p:cNvSpPr>
            <p:nvPr/>
          </p:nvSpPr>
          <p:spPr bwMode="auto">
            <a:xfrm>
              <a:off x="2712915" y="4238818"/>
              <a:ext cx="110616" cy="94926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1" name="Freeform 106"/>
            <p:cNvSpPr>
              <a:spLocks/>
            </p:cNvSpPr>
            <p:nvPr/>
          </p:nvSpPr>
          <p:spPr bwMode="auto">
            <a:xfrm>
              <a:off x="2530124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2" name="Freeform 107"/>
            <p:cNvSpPr>
              <a:spLocks/>
            </p:cNvSpPr>
            <p:nvPr/>
          </p:nvSpPr>
          <p:spPr bwMode="auto">
            <a:xfrm>
              <a:off x="2530124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3" name="Freeform 108"/>
            <p:cNvSpPr>
              <a:spLocks/>
            </p:cNvSpPr>
            <p:nvPr/>
          </p:nvSpPr>
          <p:spPr bwMode="auto">
            <a:xfrm>
              <a:off x="2617204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4" name="Freeform 109"/>
            <p:cNvSpPr>
              <a:spLocks/>
            </p:cNvSpPr>
            <p:nvPr/>
          </p:nvSpPr>
          <p:spPr bwMode="auto">
            <a:xfrm>
              <a:off x="2617204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5" name="Freeform 110"/>
            <p:cNvSpPr>
              <a:spLocks/>
            </p:cNvSpPr>
            <p:nvPr/>
          </p:nvSpPr>
          <p:spPr bwMode="auto">
            <a:xfrm>
              <a:off x="2443044" y="4389444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0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0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6" name="Freeform 111"/>
            <p:cNvSpPr>
              <a:spLocks/>
            </p:cNvSpPr>
            <p:nvPr/>
          </p:nvSpPr>
          <p:spPr bwMode="auto">
            <a:xfrm>
              <a:off x="2443044" y="4389444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0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0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7" name="Freeform 112"/>
            <p:cNvSpPr>
              <a:spLocks/>
            </p:cNvSpPr>
            <p:nvPr/>
          </p:nvSpPr>
          <p:spPr bwMode="auto">
            <a:xfrm>
              <a:off x="2799995" y="4389444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7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8" name="Freeform 113"/>
            <p:cNvSpPr>
              <a:spLocks/>
            </p:cNvSpPr>
            <p:nvPr/>
          </p:nvSpPr>
          <p:spPr bwMode="auto">
            <a:xfrm>
              <a:off x="2799995" y="4389444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7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9" name="Freeform 114"/>
            <p:cNvSpPr>
              <a:spLocks/>
            </p:cNvSpPr>
            <p:nvPr/>
          </p:nvSpPr>
          <p:spPr bwMode="auto">
            <a:xfrm>
              <a:off x="2553659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0" name="Freeform 115"/>
            <p:cNvSpPr>
              <a:spLocks/>
            </p:cNvSpPr>
            <p:nvPr/>
          </p:nvSpPr>
          <p:spPr bwMode="auto">
            <a:xfrm>
              <a:off x="2553659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1" name="Freeform 116"/>
            <p:cNvSpPr>
              <a:spLocks/>
            </p:cNvSpPr>
            <p:nvPr/>
          </p:nvSpPr>
          <p:spPr bwMode="auto">
            <a:xfrm>
              <a:off x="2403034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2" name="Freeform 117"/>
            <p:cNvSpPr>
              <a:spLocks/>
            </p:cNvSpPr>
            <p:nvPr/>
          </p:nvSpPr>
          <p:spPr bwMode="auto">
            <a:xfrm>
              <a:off x="2403034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3" name="Freeform 118"/>
            <p:cNvSpPr>
              <a:spLocks/>
            </p:cNvSpPr>
            <p:nvPr/>
          </p:nvSpPr>
          <p:spPr bwMode="auto">
            <a:xfrm>
              <a:off x="2704285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4" name="Freeform 119"/>
            <p:cNvSpPr>
              <a:spLocks/>
            </p:cNvSpPr>
            <p:nvPr/>
          </p:nvSpPr>
          <p:spPr bwMode="auto">
            <a:xfrm>
              <a:off x="2704285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5" name="Freeform 120"/>
            <p:cNvSpPr>
              <a:spLocks/>
            </p:cNvSpPr>
            <p:nvPr/>
          </p:nvSpPr>
          <p:spPr bwMode="auto">
            <a:xfrm>
              <a:off x="2855695" y="4507904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0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6" name="Freeform 121"/>
            <p:cNvSpPr>
              <a:spLocks/>
            </p:cNvSpPr>
            <p:nvPr/>
          </p:nvSpPr>
          <p:spPr bwMode="auto">
            <a:xfrm>
              <a:off x="2855695" y="4507904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0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7" name="Line 122"/>
            <p:cNvSpPr>
              <a:spLocks noChangeShapeType="1"/>
            </p:cNvSpPr>
            <p:nvPr/>
          </p:nvSpPr>
          <p:spPr bwMode="auto">
            <a:xfrm>
              <a:off x="2696440" y="4190963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8" name="Line 123"/>
            <p:cNvSpPr>
              <a:spLocks noChangeShapeType="1"/>
            </p:cNvSpPr>
            <p:nvPr/>
          </p:nvSpPr>
          <p:spPr bwMode="auto">
            <a:xfrm flipH="1">
              <a:off x="2530124" y="4333743"/>
              <a:ext cx="31380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9" name="Line 124"/>
            <p:cNvSpPr>
              <a:spLocks noChangeShapeType="1"/>
            </p:cNvSpPr>
            <p:nvPr/>
          </p:nvSpPr>
          <p:spPr bwMode="auto">
            <a:xfrm flipH="1">
              <a:off x="2712915" y="4333743"/>
              <a:ext cx="23535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0" name="Line 125"/>
            <p:cNvSpPr>
              <a:spLocks noChangeShapeType="1"/>
            </p:cNvSpPr>
            <p:nvPr/>
          </p:nvSpPr>
          <p:spPr bwMode="auto">
            <a:xfrm>
              <a:off x="2799995" y="4333743"/>
              <a:ext cx="23535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1" name="Line 126"/>
            <p:cNvSpPr>
              <a:spLocks noChangeShapeType="1"/>
            </p:cNvSpPr>
            <p:nvPr/>
          </p:nvSpPr>
          <p:spPr bwMode="auto">
            <a:xfrm>
              <a:off x="2514434" y="4452204"/>
              <a:ext cx="79235" cy="8786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2" name="Line 127"/>
            <p:cNvSpPr>
              <a:spLocks noChangeShapeType="1"/>
            </p:cNvSpPr>
            <p:nvPr/>
          </p:nvSpPr>
          <p:spPr bwMode="auto">
            <a:xfrm>
              <a:off x="2696440" y="4460834"/>
              <a:ext cx="47855" cy="7060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3" name="Line 128"/>
            <p:cNvSpPr>
              <a:spLocks noChangeShapeType="1"/>
            </p:cNvSpPr>
            <p:nvPr/>
          </p:nvSpPr>
          <p:spPr bwMode="auto">
            <a:xfrm>
              <a:off x="2871385" y="4460834"/>
              <a:ext cx="31380" cy="7060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4" name="Line 129"/>
            <p:cNvSpPr>
              <a:spLocks noChangeShapeType="1"/>
            </p:cNvSpPr>
            <p:nvPr/>
          </p:nvSpPr>
          <p:spPr bwMode="auto">
            <a:xfrm flipH="1">
              <a:off x="943063" y="3898341"/>
              <a:ext cx="40010" cy="11846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5" name="Line 130"/>
            <p:cNvSpPr>
              <a:spLocks noChangeShapeType="1"/>
            </p:cNvSpPr>
            <p:nvPr/>
          </p:nvSpPr>
          <p:spPr bwMode="auto">
            <a:xfrm flipH="1">
              <a:off x="1070153" y="3629255"/>
              <a:ext cx="95710" cy="11846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6" name="Freeform 131"/>
            <p:cNvSpPr>
              <a:spLocks/>
            </p:cNvSpPr>
            <p:nvPr/>
          </p:nvSpPr>
          <p:spPr bwMode="auto">
            <a:xfrm>
              <a:off x="1102318" y="3581400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7" name="Freeform 132"/>
            <p:cNvSpPr>
              <a:spLocks/>
            </p:cNvSpPr>
            <p:nvPr/>
          </p:nvSpPr>
          <p:spPr bwMode="auto">
            <a:xfrm>
              <a:off x="1102318" y="3581400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8" name="Freeform 133"/>
            <p:cNvSpPr>
              <a:spLocks/>
            </p:cNvSpPr>
            <p:nvPr/>
          </p:nvSpPr>
          <p:spPr bwMode="auto">
            <a:xfrm>
              <a:off x="1189398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9" name="Freeform 134"/>
            <p:cNvSpPr>
              <a:spLocks/>
            </p:cNvSpPr>
            <p:nvPr/>
          </p:nvSpPr>
          <p:spPr bwMode="auto">
            <a:xfrm>
              <a:off x="1189398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0" name="Freeform 135"/>
            <p:cNvSpPr>
              <a:spLocks/>
            </p:cNvSpPr>
            <p:nvPr/>
          </p:nvSpPr>
          <p:spPr bwMode="auto">
            <a:xfrm>
              <a:off x="1014453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1" name="Freeform 136"/>
            <p:cNvSpPr>
              <a:spLocks/>
            </p:cNvSpPr>
            <p:nvPr/>
          </p:nvSpPr>
          <p:spPr bwMode="auto">
            <a:xfrm>
              <a:off x="1014453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2" name="Freeform 137"/>
            <p:cNvSpPr>
              <a:spLocks/>
            </p:cNvSpPr>
            <p:nvPr/>
          </p:nvSpPr>
          <p:spPr bwMode="auto">
            <a:xfrm>
              <a:off x="1102318" y="3850486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3" name="Freeform 138"/>
            <p:cNvSpPr>
              <a:spLocks/>
            </p:cNvSpPr>
            <p:nvPr/>
          </p:nvSpPr>
          <p:spPr bwMode="auto">
            <a:xfrm>
              <a:off x="1102318" y="3850486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4" name="Freeform 139"/>
            <p:cNvSpPr>
              <a:spLocks/>
            </p:cNvSpPr>
            <p:nvPr/>
          </p:nvSpPr>
          <p:spPr bwMode="auto">
            <a:xfrm>
              <a:off x="919527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5" name="Freeform 140"/>
            <p:cNvSpPr>
              <a:spLocks/>
            </p:cNvSpPr>
            <p:nvPr/>
          </p:nvSpPr>
          <p:spPr bwMode="auto">
            <a:xfrm>
              <a:off x="919527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6" name="Freeform 141"/>
            <p:cNvSpPr>
              <a:spLocks/>
            </p:cNvSpPr>
            <p:nvPr/>
          </p:nvSpPr>
          <p:spPr bwMode="auto">
            <a:xfrm>
              <a:off x="1284324" y="3850486"/>
              <a:ext cx="111400" cy="94926"/>
            </a:xfrm>
            <a:custGeom>
              <a:avLst/>
              <a:gdLst>
                <a:gd name="T0" fmla="*/ 0 w 142"/>
                <a:gd name="T1" fmla="*/ 0 h 121"/>
                <a:gd name="T2" fmla="*/ 142 w 142"/>
                <a:gd name="T3" fmla="*/ 0 h 121"/>
                <a:gd name="T4" fmla="*/ 71 w 142"/>
                <a:gd name="T5" fmla="*/ 121 h 121"/>
                <a:gd name="T6" fmla="*/ 0 w 14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21">
                  <a:moveTo>
                    <a:pt x="0" y="0"/>
                  </a:moveTo>
                  <a:lnTo>
                    <a:pt x="14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7" name="Freeform 142"/>
            <p:cNvSpPr>
              <a:spLocks/>
            </p:cNvSpPr>
            <p:nvPr/>
          </p:nvSpPr>
          <p:spPr bwMode="auto">
            <a:xfrm>
              <a:off x="1284324" y="3850486"/>
              <a:ext cx="111400" cy="94926"/>
            </a:xfrm>
            <a:custGeom>
              <a:avLst/>
              <a:gdLst>
                <a:gd name="T0" fmla="*/ 0 w 142"/>
                <a:gd name="T1" fmla="*/ 0 h 121"/>
                <a:gd name="T2" fmla="*/ 142 w 142"/>
                <a:gd name="T3" fmla="*/ 0 h 121"/>
                <a:gd name="T4" fmla="*/ 71 w 142"/>
                <a:gd name="T5" fmla="*/ 121 h 121"/>
                <a:gd name="T6" fmla="*/ 0 w 14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21">
                  <a:moveTo>
                    <a:pt x="0" y="0"/>
                  </a:moveTo>
                  <a:lnTo>
                    <a:pt x="14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8" name="Freeform 143"/>
            <p:cNvSpPr>
              <a:spLocks/>
            </p:cNvSpPr>
            <p:nvPr/>
          </p:nvSpPr>
          <p:spPr bwMode="auto">
            <a:xfrm>
              <a:off x="1038773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9" name="Freeform 144"/>
            <p:cNvSpPr>
              <a:spLocks/>
            </p:cNvSpPr>
            <p:nvPr/>
          </p:nvSpPr>
          <p:spPr bwMode="auto">
            <a:xfrm>
              <a:off x="1038773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0" name="Freeform 145"/>
            <p:cNvSpPr>
              <a:spLocks/>
            </p:cNvSpPr>
            <p:nvPr/>
          </p:nvSpPr>
          <p:spPr bwMode="auto">
            <a:xfrm>
              <a:off x="888147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1" name="Freeform 146"/>
            <p:cNvSpPr>
              <a:spLocks/>
            </p:cNvSpPr>
            <p:nvPr/>
          </p:nvSpPr>
          <p:spPr bwMode="auto">
            <a:xfrm>
              <a:off x="888147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2" name="Freeform 147"/>
            <p:cNvSpPr>
              <a:spLocks/>
            </p:cNvSpPr>
            <p:nvPr/>
          </p:nvSpPr>
          <p:spPr bwMode="auto">
            <a:xfrm>
              <a:off x="1189398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3" name="Freeform 148"/>
            <p:cNvSpPr>
              <a:spLocks/>
            </p:cNvSpPr>
            <p:nvPr/>
          </p:nvSpPr>
          <p:spPr bwMode="auto">
            <a:xfrm>
              <a:off x="1189398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4" name="Freeform 149"/>
            <p:cNvSpPr>
              <a:spLocks/>
            </p:cNvSpPr>
            <p:nvPr/>
          </p:nvSpPr>
          <p:spPr bwMode="auto">
            <a:xfrm>
              <a:off x="1340024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5" name="Freeform 150"/>
            <p:cNvSpPr>
              <a:spLocks/>
            </p:cNvSpPr>
            <p:nvPr/>
          </p:nvSpPr>
          <p:spPr bwMode="auto">
            <a:xfrm>
              <a:off x="1340024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6" name="Line 151"/>
            <p:cNvSpPr>
              <a:spLocks noChangeShapeType="1"/>
            </p:cNvSpPr>
            <p:nvPr/>
          </p:nvSpPr>
          <p:spPr bwMode="auto">
            <a:xfrm>
              <a:off x="1181553" y="3652790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7" name="Line 152"/>
            <p:cNvSpPr>
              <a:spLocks noChangeShapeType="1"/>
            </p:cNvSpPr>
            <p:nvPr/>
          </p:nvSpPr>
          <p:spPr bwMode="auto">
            <a:xfrm flipH="1">
              <a:off x="1014453" y="3795571"/>
              <a:ext cx="32165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8" name="Line 153"/>
            <p:cNvSpPr>
              <a:spLocks noChangeShapeType="1"/>
            </p:cNvSpPr>
            <p:nvPr/>
          </p:nvSpPr>
          <p:spPr bwMode="auto">
            <a:xfrm flipH="1">
              <a:off x="1189398" y="3795571"/>
              <a:ext cx="31380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9" name="Line 154"/>
            <p:cNvSpPr>
              <a:spLocks noChangeShapeType="1"/>
            </p:cNvSpPr>
            <p:nvPr/>
          </p:nvSpPr>
          <p:spPr bwMode="auto">
            <a:xfrm>
              <a:off x="1284324" y="3795571"/>
              <a:ext cx="24320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0" name="Line 155"/>
            <p:cNvSpPr>
              <a:spLocks noChangeShapeType="1"/>
            </p:cNvSpPr>
            <p:nvPr/>
          </p:nvSpPr>
          <p:spPr bwMode="auto">
            <a:xfrm>
              <a:off x="998763" y="3914031"/>
              <a:ext cx="79235" cy="8708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1" name="Line 156"/>
            <p:cNvSpPr>
              <a:spLocks noChangeShapeType="1"/>
            </p:cNvSpPr>
            <p:nvPr/>
          </p:nvSpPr>
          <p:spPr bwMode="auto">
            <a:xfrm>
              <a:off x="1181553" y="3921876"/>
              <a:ext cx="47071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2" name="Line 157"/>
            <p:cNvSpPr>
              <a:spLocks noChangeShapeType="1"/>
            </p:cNvSpPr>
            <p:nvPr/>
          </p:nvSpPr>
          <p:spPr bwMode="auto">
            <a:xfrm>
              <a:off x="1355714" y="3921876"/>
              <a:ext cx="32165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3" name="Freeform 158"/>
            <p:cNvSpPr>
              <a:spLocks/>
            </p:cNvSpPr>
            <p:nvPr/>
          </p:nvSpPr>
          <p:spPr bwMode="auto">
            <a:xfrm>
              <a:off x="1546350" y="3898341"/>
              <a:ext cx="40010" cy="118461"/>
            </a:xfrm>
            <a:custGeom>
              <a:avLst/>
              <a:gdLst>
                <a:gd name="T0" fmla="*/ 51 w 51"/>
                <a:gd name="T1" fmla="*/ 0 h 151"/>
                <a:gd name="T2" fmla="*/ 0 w 51"/>
                <a:gd name="T3" fmla="*/ 151 h 151"/>
                <a:gd name="T4" fmla="*/ 51 w 51"/>
                <a:gd name="T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151">
                  <a:moveTo>
                    <a:pt x="51" y="0"/>
                  </a:moveTo>
                  <a:lnTo>
                    <a:pt x="0" y="15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4" name="Freeform 159"/>
            <p:cNvSpPr>
              <a:spLocks/>
            </p:cNvSpPr>
            <p:nvPr/>
          </p:nvSpPr>
          <p:spPr bwMode="auto">
            <a:xfrm>
              <a:off x="1546350" y="3898341"/>
              <a:ext cx="40010" cy="118461"/>
            </a:xfrm>
            <a:custGeom>
              <a:avLst/>
              <a:gdLst>
                <a:gd name="T0" fmla="*/ 51 w 51"/>
                <a:gd name="T1" fmla="*/ 0 h 151"/>
                <a:gd name="T2" fmla="*/ 0 w 51"/>
                <a:gd name="T3" fmla="*/ 151 h 151"/>
                <a:gd name="T4" fmla="*/ 51 w 51"/>
                <a:gd name="T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151">
                  <a:moveTo>
                    <a:pt x="51" y="0"/>
                  </a:moveTo>
                  <a:lnTo>
                    <a:pt x="0" y="151"/>
                  </a:lnTo>
                  <a:lnTo>
                    <a:pt x="51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" name="Line 160"/>
            <p:cNvSpPr>
              <a:spLocks noChangeShapeType="1"/>
            </p:cNvSpPr>
            <p:nvPr/>
          </p:nvSpPr>
          <p:spPr bwMode="auto">
            <a:xfrm flipH="1">
              <a:off x="1673440" y="3629255"/>
              <a:ext cx="94926" cy="11846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" name="Freeform 161"/>
            <p:cNvSpPr>
              <a:spLocks/>
            </p:cNvSpPr>
            <p:nvPr/>
          </p:nvSpPr>
          <p:spPr bwMode="auto">
            <a:xfrm>
              <a:off x="1704821" y="3581400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7" name="Freeform 162"/>
            <p:cNvSpPr>
              <a:spLocks/>
            </p:cNvSpPr>
            <p:nvPr/>
          </p:nvSpPr>
          <p:spPr bwMode="auto">
            <a:xfrm>
              <a:off x="1704821" y="3581400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8" name="Freeform 163"/>
            <p:cNvSpPr>
              <a:spLocks/>
            </p:cNvSpPr>
            <p:nvPr/>
          </p:nvSpPr>
          <p:spPr bwMode="auto">
            <a:xfrm>
              <a:off x="1791901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9" name="Freeform 164"/>
            <p:cNvSpPr>
              <a:spLocks/>
            </p:cNvSpPr>
            <p:nvPr/>
          </p:nvSpPr>
          <p:spPr bwMode="auto">
            <a:xfrm>
              <a:off x="1791901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0" name="Freeform 165"/>
            <p:cNvSpPr>
              <a:spLocks/>
            </p:cNvSpPr>
            <p:nvPr/>
          </p:nvSpPr>
          <p:spPr bwMode="auto">
            <a:xfrm>
              <a:off x="1617740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1" name="Freeform 166"/>
            <p:cNvSpPr>
              <a:spLocks/>
            </p:cNvSpPr>
            <p:nvPr/>
          </p:nvSpPr>
          <p:spPr bwMode="auto">
            <a:xfrm>
              <a:off x="1617740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2" name="Freeform 167"/>
            <p:cNvSpPr>
              <a:spLocks/>
            </p:cNvSpPr>
            <p:nvPr/>
          </p:nvSpPr>
          <p:spPr bwMode="auto">
            <a:xfrm>
              <a:off x="1704821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3" name="Freeform 168"/>
            <p:cNvSpPr>
              <a:spLocks/>
            </p:cNvSpPr>
            <p:nvPr/>
          </p:nvSpPr>
          <p:spPr bwMode="auto">
            <a:xfrm>
              <a:off x="1704821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4" name="Freeform 169"/>
            <p:cNvSpPr>
              <a:spLocks/>
            </p:cNvSpPr>
            <p:nvPr/>
          </p:nvSpPr>
          <p:spPr bwMode="auto">
            <a:xfrm>
              <a:off x="1522815" y="3850486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5" name="Freeform 170"/>
            <p:cNvSpPr>
              <a:spLocks/>
            </p:cNvSpPr>
            <p:nvPr/>
          </p:nvSpPr>
          <p:spPr bwMode="auto">
            <a:xfrm>
              <a:off x="1522815" y="3850486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6" name="Freeform 171"/>
            <p:cNvSpPr>
              <a:spLocks/>
            </p:cNvSpPr>
            <p:nvPr/>
          </p:nvSpPr>
          <p:spPr bwMode="auto">
            <a:xfrm>
              <a:off x="1887611" y="3850486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7" name="Freeform 172"/>
            <p:cNvSpPr>
              <a:spLocks/>
            </p:cNvSpPr>
            <p:nvPr/>
          </p:nvSpPr>
          <p:spPr bwMode="auto">
            <a:xfrm>
              <a:off x="1887611" y="3850486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8" name="Freeform 173"/>
            <p:cNvSpPr>
              <a:spLocks/>
            </p:cNvSpPr>
            <p:nvPr/>
          </p:nvSpPr>
          <p:spPr bwMode="auto">
            <a:xfrm>
              <a:off x="1641275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9" name="Freeform 174"/>
            <p:cNvSpPr>
              <a:spLocks/>
            </p:cNvSpPr>
            <p:nvPr/>
          </p:nvSpPr>
          <p:spPr bwMode="auto">
            <a:xfrm>
              <a:off x="1641275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0" name="Freeform 175"/>
            <p:cNvSpPr>
              <a:spLocks/>
            </p:cNvSpPr>
            <p:nvPr/>
          </p:nvSpPr>
          <p:spPr bwMode="auto">
            <a:xfrm>
              <a:off x="1490650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1" name="Freeform 176"/>
            <p:cNvSpPr>
              <a:spLocks/>
            </p:cNvSpPr>
            <p:nvPr/>
          </p:nvSpPr>
          <p:spPr bwMode="auto">
            <a:xfrm>
              <a:off x="1490650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2" name="Freeform 177"/>
            <p:cNvSpPr>
              <a:spLocks/>
            </p:cNvSpPr>
            <p:nvPr/>
          </p:nvSpPr>
          <p:spPr bwMode="auto">
            <a:xfrm>
              <a:off x="1791901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3" name="Freeform 178"/>
            <p:cNvSpPr>
              <a:spLocks/>
            </p:cNvSpPr>
            <p:nvPr/>
          </p:nvSpPr>
          <p:spPr bwMode="auto">
            <a:xfrm>
              <a:off x="1791901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4" name="Freeform 179"/>
            <p:cNvSpPr>
              <a:spLocks/>
            </p:cNvSpPr>
            <p:nvPr/>
          </p:nvSpPr>
          <p:spPr bwMode="auto">
            <a:xfrm>
              <a:off x="1943311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5" name="Freeform 180"/>
            <p:cNvSpPr>
              <a:spLocks/>
            </p:cNvSpPr>
            <p:nvPr/>
          </p:nvSpPr>
          <p:spPr bwMode="auto">
            <a:xfrm>
              <a:off x="1943311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6" name="Line 181"/>
            <p:cNvSpPr>
              <a:spLocks noChangeShapeType="1"/>
            </p:cNvSpPr>
            <p:nvPr/>
          </p:nvSpPr>
          <p:spPr bwMode="auto">
            <a:xfrm>
              <a:off x="1784056" y="3652790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7" name="Line 182"/>
            <p:cNvSpPr>
              <a:spLocks noChangeShapeType="1"/>
            </p:cNvSpPr>
            <p:nvPr/>
          </p:nvSpPr>
          <p:spPr bwMode="auto">
            <a:xfrm flipH="1">
              <a:off x="1617740" y="3795571"/>
              <a:ext cx="31380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8" name="Line 183"/>
            <p:cNvSpPr>
              <a:spLocks noChangeShapeType="1"/>
            </p:cNvSpPr>
            <p:nvPr/>
          </p:nvSpPr>
          <p:spPr bwMode="auto">
            <a:xfrm flipH="1">
              <a:off x="1791901" y="3795571"/>
              <a:ext cx="32165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9" name="Line 184"/>
            <p:cNvSpPr>
              <a:spLocks noChangeShapeType="1"/>
            </p:cNvSpPr>
            <p:nvPr/>
          </p:nvSpPr>
          <p:spPr bwMode="auto">
            <a:xfrm>
              <a:off x="1887611" y="3795571"/>
              <a:ext cx="23535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0" name="Line 185"/>
            <p:cNvSpPr>
              <a:spLocks noChangeShapeType="1"/>
            </p:cNvSpPr>
            <p:nvPr/>
          </p:nvSpPr>
          <p:spPr bwMode="auto">
            <a:xfrm>
              <a:off x="1602050" y="3914031"/>
              <a:ext cx="79235" cy="8708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1" name="Line 186"/>
            <p:cNvSpPr>
              <a:spLocks noChangeShapeType="1"/>
            </p:cNvSpPr>
            <p:nvPr/>
          </p:nvSpPr>
          <p:spPr bwMode="auto">
            <a:xfrm>
              <a:off x="1784056" y="3921876"/>
              <a:ext cx="47855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2" name="Line 187"/>
            <p:cNvSpPr>
              <a:spLocks noChangeShapeType="1"/>
            </p:cNvSpPr>
            <p:nvPr/>
          </p:nvSpPr>
          <p:spPr bwMode="auto">
            <a:xfrm>
              <a:off x="1959002" y="3921876"/>
              <a:ext cx="3138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3" name="Line 188"/>
            <p:cNvSpPr>
              <a:spLocks noChangeShapeType="1"/>
            </p:cNvSpPr>
            <p:nvPr/>
          </p:nvSpPr>
          <p:spPr bwMode="auto">
            <a:xfrm flipH="1">
              <a:off x="2157482" y="3898341"/>
              <a:ext cx="31380" cy="11846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4" name="Line 189"/>
            <p:cNvSpPr>
              <a:spLocks noChangeShapeType="1"/>
            </p:cNvSpPr>
            <p:nvPr/>
          </p:nvSpPr>
          <p:spPr bwMode="auto">
            <a:xfrm flipH="1">
              <a:off x="2283788" y="3629255"/>
              <a:ext cx="87865" cy="11846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5" name="Freeform 190"/>
            <p:cNvSpPr>
              <a:spLocks/>
            </p:cNvSpPr>
            <p:nvPr/>
          </p:nvSpPr>
          <p:spPr bwMode="auto">
            <a:xfrm>
              <a:off x="2315953" y="3581400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6" name="Freeform 191"/>
            <p:cNvSpPr>
              <a:spLocks/>
            </p:cNvSpPr>
            <p:nvPr/>
          </p:nvSpPr>
          <p:spPr bwMode="auto">
            <a:xfrm>
              <a:off x="2315953" y="3581400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7" name="Freeform 192"/>
            <p:cNvSpPr>
              <a:spLocks/>
            </p:cNvSpPr>
            <p:nvPr/>
          </p:nvSpPr>
          <p:spPr bwMode="auto">
            <a:xfrm>
              <a:off x="2403034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8" name="Freeform 193"/>
            <p:cNvSpPr>
              <a:spLocks/>
            </p:cNvSpPr>
            <p:nvPr/>
          </p:nvSpPr>
          <p:spPr bwMode="auto">
            <a:xfrm>
              <a:off x="2403034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9" name="Freeform 194"/>
            <p:cNvSpPr>
              <a:spLocks/>
            </p:cNvSpPr>
            <p:nvPr/>
          </p:nvSpPr>
          <p:spPr bwMode="auto">
            <a:xfrm>
              <a:off x="2228873" y="3700645"/>
              <a:ext cx="110616" cy="94926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0" name="Freeform 195"/>
            <p:cNvSpPr>
              <a:spLocks/>
            </p:cNvSpPr>
            <p:nvPr/>
          </p:nvSpPr>
          <p:spPr bwMode="auto">
            <a:xfrm>
              <a:off x="2228873" y="3700645"/>
              <a:ext cx="110616" cy="94926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1" name="Freeform 196"/>
            <p:cNvSpPr>
              <a:spLocks/>
            </p:cNvSpPr>
            <p:nvPr/>
          </p:nvSpPr>
          <p:spPr bwMode="auto">
            <a:xfrm>
              <a:off x="2315953" y="3850486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2" name="Freeform 197"/>
            <p:cNvSpPr>
              <a:spLocks/>
            </p:cNvSpPr>
            <p:nvPr/>
          </p:nvSpPr>
          <p:spPr bwMode="auto">
            <a:xfrm>
              <a:off x="2315953" y="3850486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3" name="Freeform 198"/>
            <p:cNvSpPr>
              <a:spLocks/>
            </p:cNvSpPr>
            <p:nvPr/>
          </p:nvSpPr>
          <p:spPr bwMode="auto">
            <a:xfrm>
              <a:off x="2133163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4" name="Freeform 199"/>
            <p:cNvSpPr>
              <a:spLocks/>
            </p:cNvSpPr>
            <p:nvPr/>
          </p:nvSpPr>
          <p:spPr bwMode="auto">
            <a:xfrm>
              <a:off x="2133163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5" name="Freeform 200"/>
            <p:cNvSpPr>
              <a:spLocks/>
            </p:cNvSpPr>
            <p:nvPr/>
          </p:nvSpPr>
          <p:spPr bwMode="auto">
            <a:xfrm>
              <a:off x="2490114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6" name="Freeform 201"/>
            <p:cNvSpPr>
              <a:spLocks/>
            </p:cNvSpPr>
            <p:nvPr/>
          </p:nvSpPr>
          <p:spPr bwMode="auto">
            <a:xfrm>
              <a:off x="2490114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7" name="Freeform 202"/>
            <p:cNvSpPr>
              <a:spLocks/>
            </p:cNvSpPr>
            <p:nvPr/>
          </p:nvSpPr>
          <p:spPr bwMode="auto">
            <a:xfrm>
              <a:off x="2244563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8" name="Freeform 203"/>
            <p:cNvSpPr>
              <a:spLocks/>
            </p:cNvSpPr>
            <p:nvPr/>
          </p:nvSpPr>
          <p:spPr bwMode="auto">
            <a:xfrm>
              <a:off x="2244563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9" name="Freeform 204"/>
            <p:cNvSpPr>
              <a:spLocks/>
            </p:cNvSpPr>
            <p:nvPr/>
          </p:nvSpPr>
          <p:spPr bwMode="auto">
            <a:xfrm>
              <a:off x="2093937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0" name="Freeform 205"/>
            <p:cNvSpPr>
              <a:spLocks/>
            </p:cNvSpPr>
            <p:nvPr/>
          </p:nvSpPr>
          <p:spPr bwMode="auto">
            <a:xfrm>
              <a:off x="2093937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1" name="Freeform 206"/>
            <p:cNvSpPr>
              <a:spLocks/>
            </p:cNvSpPr>
            <p:nvPr/>
          </p:nvSpPr>
          <p:spPr bwMode="auto">
            <a:xfrm>
              <a:off x="2395188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2" name="Freeform 207"/>
            <p:cNvSpPr>
              <a:spLocks/>
            </p:cNvSpPr>
            <p:nvPr/>
          </p:nvSpPr>
          <p:spPr bwMode="auto">
            <a:xfrm>
              <a:off x="2395188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Freeform 209"/>
            <p:cNvSpPr>
              <a:spLocks/>
            </p:cNvSpPr>
            <p:nvPr/>
          </p:nvSpPr>
          <p:spPr bwMode="auto">
            <a:xfrm>
              <a:off x="2545814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210"/>
            <p:cNvSpPr>
              <a:spLocks/>
            </p:cNvSpPr>
            <p:nvPr/>
          </p:nvSpPr>
          <p:spPr bwMode="auto">
            <a:xfrm>
              <a:off x="2545814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Line 211"/>
            <p:cNvSpPr>
              <a:spLocks noChangeShapeType="1"/>
            </p:cNvSpPr>
            <p:nvPr/>
          </p:nvSpPr>
          <p:spPr bwMode="auto">
            <a:xfrm>
              <a:off x="2387343" y="3652790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Line 212"/>
            <p:cNvSpPr>
              <a:spLocks noChangeShapeType="1"/>
            </p:cNvSpPr>
            <p:nvPr/>
          </p:nvSpPr>
          <p:spPr bwMode="auto">
            <a:xfrm flipH="1">
              <a:off x="2221028" y="3795571"/>
              <a:ext cx="31380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Line 213"/>
            <p:cNvSpPr>
              <a:spLocks noChangeShapeType="1"/>
            </p:cNvSpPr>
            <p:nvPr/>
          </p:nvSpPr>
          <p:spPr bwMode="auto">
            <a:xfrm flipH="1">
              <a:off x="2403034" y="3795571"/>
              <a:ext cx="23535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Line 214"/>
            <p:cNvSpPr>
              <a:spLocks noChangeShapeType="1"/>
            </p:cNvSpPr>
            <p:nvPr/>
          </p:nvSpPr>
          <p:spPr bwMode="auto">
            <a:xfrm>
              <a:off x="2490114" y="3795571"/>
              <a:ext cx="32165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Line 215"/>
            <p:cNvSpPr>
              <a:spLocks noChangeShapeType="1"/>
            </p:cNvSpPr>
            <p:nvPr/>
          </p:nvSpPr>
          <p:spPr bwMode="auto">
            <a:xfrm>
              <a:off x="2204553" y="3914031"/>
              <a:ext cx="79235" cy="8708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Line 216"/>
            <p:cNvSpPr>
              <a:spLocks noChangeShapeType="1"/>
            </p:cNvSpPr>
            <p:nvPr/>
          </p:nvSpPr>
          <p:spPr bwMode="auto">
            <a:xfrm>
              <a:off x="2387343" y="3921877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" name="Line 217"/>
            <p:cNvSpPr>
              <a:spLocks noChangeShapeType="1"/>
            </p:cNvSpPr>
            <p:nvPr/>
          </p:nvSpPr>
          <p:spPr bwMode="auto">
            <a:xfrm>
              <a:off x="2561504" y="3921877"/>
              <a:ext cx="32165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Line 218"/>
            <p:cNvSpPr>
              <a:spLocks noChangeShapeType="1"/>
            </p:cNvSpPr>
            <p:nvPr/>
          </p:nvSpPr>
          <p:spPr bwMode="auto">
            <a:xfrm>
              <a:off x="1569885" y="4333743"/>
              <a:ext cx="32165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" name="Line 223"/>
            <p:cNvSpPr>
              <a:spLocks noChangeShapeType="1"/>
            </p:cNvSpPr>
            <p:nvPr/>
          </p:nvSpPr>
          <p:spPr bwMode="auto">
            <a:xfrm flipH="1">
              <a:off x="1062308" y="4159583"/>
              <a:ext cx="87080" cy="1270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" name="Freeform 224"/>
            <p:cNvSpPr>
              <a:spLocks/>
            </p:cNvSpPr>
            <p:nvPr/>
          </p:nvSpPr>
          <p:spPr bwMode="auto">
            <a:xfrm>
              <a:off x="1094473" y="4111728"/>
              <a:ext cx="118461" cy="103555"/>
            </a:xfrm>
            <a:custGeom>
              <a:avLst/>
              <a:gdLst>
                <a:gd name="T0" fmla="*/ 0 w 151"/>
                <a:gd name="T1" fmla="*/ 0 h 132"/>
                <a:gd name="T2" fmla="*/ 151 w 151"/>
                <a:gd name="T3" fmla="*/ 0 h 132"/>
                <a:gd name="T4" fmla="*/ 70 w 151"/>
                <a:gd name="T5" fmla="*/ 132 h 132"/>
                <a:gd name="T6" fmla="*/ 0 w 151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2">
                  <a:moveTo>
                    <a:pt x="0" y="0"/>
                  </a:moveTo>
                  <a:lnTo>
                    <a:pt x="151" y="0"/>
                  </a:lnTo>
                  <a:lnTo>
                    <a:pt x="7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" name="Freeform 225"/>
            <p:cNvSpPr>
              <a:spLocks/>
            </p:cNvSpPr>
            <p:nvPr/>
          </p:nvSpPr>
          <p:spPr bwMode="auto">
            <a:xfrm>
              <a:off x="1094473" y="4111728"/>
              <a:ext cx="118461" cy="103555"/>
            </a:xfrm>
            <a:custGeom>
              <a:avLst/>
              <a:gdLst>
                <a:gd name="T0" fmla="*/ 0 w 151"/>
                <a:gd name="T1" fmla="*/ 0 h 132"/>
                <a:gd name="T2" fmla="*/ 151 w 151"/>
                <a:gd name="T3" fmla="*/ 0 h 132"/>
                <a:gd name="T4" fmla="*/ 70 w 151"/>
                <a:gd name="T5" fmla="*/ 132 h 132"/>
                <a:gd name="T6" fmla="*/ 0 w 151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2">
                  <a:moveTo>
                    <a:pt x="0" y="0"/>
                  </a:moveTo>
                  <a:lnTo>
                    <a:pt x="151" y="0"/>
                  </a:lnTo>
                  <a:lnTo>
                    <a:pt x="70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Freeform 226"/>
            <p:cNvSpPr>
              <a:spLocks/>
            </p:cNvSpPr>
            <p:nvPr/>
          </p:nvSpPr>
          <p:spPr bwMode="auto">
            <a:xfrm>
              <a:off x="1181553" y="4230973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Freeform 227"/>
            <p:cNvSpPr>
              <a:spLocks/>
            </p:cNvSpPr>
            <p:nvPr/>
          </p:nvSpPr>
          <p:spPr bwMode="auto">
            <a:xfrm>
              <a:off x="1181553" y="4230973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" name="Freeform 228"/>
            <p:cNvSpPr>
              <a:spLocks/>
            </p:cNvSpPr>
            <p:nvPr/>
          </p:nvSpPr>
          <p:spPr bwMode="auto">
            <a:xfrm>
              <a:off x="1006608" y="423097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" name="Freeform 229"/>
            <p:cNvSpPr>
              <a:spLocks/>
            </p:cNvSpPr>
            <p:nvPr/>
          </p:nvSpPr>
          <p:spPr bwMode="auto">
            <a:xfrm>
              <a:off x="1006608" y="423097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" name="Line 230"/>
            <p:cNvSpPr>
              <a:spLocks noChangeShapeType="1"/>
            </p:cNvSpPr>
            <p:nvPr/>
          </p:nvSpPr>
          <p:spPr bwMode="auto">
            <a:xfrm>
              <a:off x="1165863" y="4183118"/>
              <a:ext cx="62761" cy="7923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" name="Line 231"/>
            <p:cNvSpPr>
              <a:spLocks noChangeShapeType="1"/>
            </p:cNvSpPr>
            <p:nvPr/>
          </p:nvSpPr>
          <p:spPr bwMode="auto">
            <a:xfrm flipH="1">
              <a:off x="2283788" y="4167428"/>
              <a:ext cx="87865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" name="Freeform 232"/>
            <p:cNvSpPr>
              <a:spLocks/>
            </p:cNvSpPr>
            <p:nvPr/>
          </p:nvSpPr>
          <p:spPr bwMode="auto">
            <a:xfrm>
              <a:off x="2315953" y="4111728"/>
              <a:ext cx="110616" cy="103555"/>
            </a:xfrm>
            <a:custGeom>
              <a:avLst/>
              <a:gdLst>
                <a:gd name="T0" fmla="*/ 0 w 141"/>
                <a:gd name="T1" fmla="*/ 0 h 132"/>
                <a:gd name="T2" fmla="*/ 141 w 141"/>
                <a:gd name="T3" fmla="*/ 0 h 132"/>
                <a:gd name="T4" fmla="*/ 71 w 141"/>
                <a:gd name="T5" fmla="*/ 132 h 132"/>
                <a:gd name="T6" fmla="*/ 0 w 141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2">
                  <a:moveTo>
                    <a:pt x="0" y="0"/>
                  </a:moveTo>
                  <a:lnTo>
                    <a:pt x="141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" name="Freeform 233"/>
            <p:cNvSpPr>
              <a:spLocks/>
            </p:cNvSpPr>
            <p:nvPr/>
          </p:nvSpPr>
          <p:spPr bwMode="auto">
            <a:xfrm>
              <a:off x="2315953" y="4111728"/>
              <a:ext cx="110616" cy="103555"/>
            </a:xfrm>
            <a:custGeom>
              <a:avLst/>
              <a:gdLst>
                <a:gd name="T0" fmla="*/ 0 w 141"/>
                <a:gd name="T1" fmla="*/ 0 h 132"/>
                <a:gd name="T2" fmla="*/ 141 w 141"/>
                <a:gd name="T3" fmla="*/ 0 h 132"/>
                <a:gd name="T4" fmla="*/ 71 w 141"/>
                <a:gd name="T5" fmla="*/ 132 h 132"/>
                <a:gd name="T6" fmla="*/ 0 w 141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2">
                  <a:moveTo>
                    <a:pt x="0" y="0"/>
                  </a:moveTo>
                  <a:lnTo>
                    <a:pt x="141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Freeform 234"/>
            <p:cNvSpPr>
              <a:spLocks/>
            </p:cNvSpPr>
            <p:nvPr/>
          </p:nvSpPr>
          <p:spPr bwMode="auto">
            <a:xfrm>
              <a:off x="2403034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" name="Freeform 235"/>
            <p:cNvSpPr>
              <a:spLocks/>
            </p:cNvSpPr>
            <p:nvPr/>
          </p:nvSpPr>
          <p:spPr bwMode="auto">
            <a:xfrm>
              <a:off x="2403034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" name="Freeform 236"/>
            <p:cNvSpPr>
              <a:spLocks/>
            </p:cNvSpPr>
            <p:nvPr/>
          </p:nvSpPr>
          <p:spPr bwMode="auto">
            <a:xfrm>
              <a:off x="2228873" y="4238818"/>
              <a:ext cx="110616" cy="94926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" name="Freeform 237"/>
            <p:cNvSpPr>
              <a:spLocks/>
            </p:cNvSpPr>
            <p:nvPr/>
          </p:nvSpPr>
          <p:spPr bwMode="auto">
            <a:xfrm>
              <a:off x="2228873" y="4238818"/>
              <a:ext cx="110616" cy="94926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2" name="Line 238"/>
            <p:cNvSpPr>
              <a:spLocks noChangeShapeType="1"/>
            </p:cNvSpPr>
            <p:nvPr/>
          </p:nvSpPr>
          <p:spPr bwMode="auto">
            <a:xfrm>
              <a:off x="2387343" y="4190963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3" name="Line 239"/>
            <p:cNvSpPr>
              <a:spLocks noChangeShapeType="1"/>
            </p:cNvSpPr>
            <p:nvPr/>
          </p:nvSpPr>
          <p:spPr bwMode="auto">
            <a:xfrm flipH="1">
              <a:off x="1665595" y="4167428"/>
              <a:ext cx="94926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4" name="Freeform 240"/>
            <p:cNvSpPr>
              <a:spLocks/>
            </p:cNvSpPr>
            <p:nvPr/>
          </p:nvSpPr>
          <p:spPr bwMode="auto">
            <a:xfrm>
              <a:off x="1696976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5" name="Freeform 241"/>
            <p:cNvSpPr>
              <a:spLocks/>
            </p:cNvSpPr>
            <p:nvPr/>
          </p:nvSpPr>
          <p:spPr bwMode="auto">
            <a:xfrm>
              <a:off x="1696976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" name="Freeform 242"/>
            <p:cNvSpPr>
              <a:spLocks/>
            </p:cNvSpPr>
            <p:nvPr/>
          </p:nvSpPr>
          <p:spPr bwMode="auto">
            <a:xfrm>
              <a:off x="1784056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7" name="Freeform 243"/>
            <p:cNvSpPr>
              <a:spLocks/>
            </p:cNvSpPr>
            <p:nvPr/>
          </p:nvSpPr>
          <p:spPr bwMode="auto">
            <a:xfrm>
              <a:off x="1784056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8" name="Freeform 244"/>
            <p:cNvSpPr>
              <a:spLocks/>
            </p:cNvSpPr>
            <p:nvPr/>
          </p:nvSpPr>
          <p:spPr bwMode="auto">
            <a:xfrm>
              <a:off x="1609895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9" name="Freeform 245"/>
            <p:cNvSpPr>
              <a:spLocks/>
            </p:cNvSpPr>
            <p:nvPr/>
          </p:nvSpPr>
          <p:spPr bwMode="auto">
            <a:xfrm>
              <a:off x="1609895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0" name="Line 246"/>
            <p:cNvSpPr>
              <a:spLocks noChangeShapeType="1"/>
            </p:cNvSpPr>
            <p:nvPr/>
          </p:nvSpPr>
          <p:spPr bwMode="auto">
            <a:xfrm>
              <a:off x="1776211" y="4190963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" name="Line 247"/>
            <p:cNvSpPr>
              <a:spLocks noChangeShapeType="1"/>
            </p:cNvSpPr>
            <p:nvPr/>
          </p:nvSpPr>
          <p:spPr bwMode="auto">
            <a:xfrm>
              <a:off x="2632895" y="4072502"/>
              <a:ext cx="24320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" name="Line 248"/>
            <p:cNvSpPr>
              <a:spLocks noChangeShapeType="1"/>
            </p:cNvSpPr>
            <p:nvPr/>
          </p:nvSpPr>
          <p:spPr bwMode="auto">
            <a:xfrm flipH="1">
              <a:off x="1189398" y="4072502"/>
              <a:ext cx="23535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012" name="Group 1011"/>
          <p:cNvGrpSpPr/>
          <p:nvPr/>
        </p:nvGrpSpPr>
        <p:grpSpPr>
          <a:xfrm>
            <a:off x="3906247" y="3744718"/>
            <a:ext cx="1189709" cy="255206"/>
            <a:chOff x="1181552" y="3326193"/>
            <a:chExt cx="1189709" cy="255206"/>
          </a:xfrm>
        </p:grpSpPr>
        <p:sp>
          <p:nvSpPr>
            <p:cNvPr id="1013" name="Line 13"/>
            <p:cNvSpPr>
              <a:spLocks noChangeShapeType="1"/>
            </p:cNvSpPr>
            <p:nvPr/>
          </p:nvSpPr>
          <p:spPr bwMode="auto">
            <a:xfrm>
              <a:off x="1760521" y="3374047"/>
              <a:ext cx="610740" cy="20735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4" name="Freeform 219"/>
            <p:cNvSpPr>
              <a:spLocks/>
            </p:cNvSpPr>
            <p:nvPr/>
          </p:nvSpPr>
          <p:spPr bwMode="auto">
            <a:xfrm>
              <a:off x="1704821" y="332619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5" name="Freeform 220"/>
            <p:cNvSpPr>
              <a:spLocks/>
            </p:cNvSpPr>
            <p:nvPr/>
          </p:nvSpPr>
          <p:spPr bwMode="auto">
            <a:xfrm>
              <a:off x="1704821" y="332619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6" name="Line 221"/>
            <p:cNvSpPr>
              <a:spLocks noChangeShapeType="1"/>
            </p:cNvSpPr>
            <p:nvPr/>
          </p:nvSpPr>
          <p:spPr bwMode="auto">
            <a:xfrm flipH="1">
              <a:off x="1181552" y="3381892"/>
              <a:ext cx="547587" cy="199507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7" name="Line 222"/>
            <p:cNvSpPr>
              <a:spLocks noChangeShapeType="1"/>
            </p:cNvSpPr>
            <p:nvPr/>
          </p:nvSpPr>
          <p:spPr bwMode="auto">
            <a:xfrm>
              <a:off x="1760522" y="3428964"/>
              <a:ext cx="3922" cy="15243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018" name="Group 1017"/>
          <p:cNvGrpSpPr/>
          <p:nvPr/>
        </p:nvGrpSpPr>
        <p:grpSpPr>
          <a:xfrm>
            <a:off x="3302961" y="3999925"/>
            <a:ext cx="2395890" cy="1029275"/>
            <a:chOff x="578266" y="3581400"/>
            <a:chExt cx="2395890" cy="1029275"/>
          </a:xfrm>
        </p:grpSpPr>
        <p:sp>
          <p:nvSpPr>
            <p:cNvPr id="1019" name="Line 8"/>
            <p:cNvSpPr>
              <a:spLocks noChangeShapeType="1"/>
            </p:cNvSpPr>
            <p:nvPr/>
          </p:nvSpPr>
          <p:spPr bwMode="auto">
            <a:xfrm flipH="1">
              <a:off x="888147" y="4072502"/>
              <a:ext cx="23535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0" name="Line 9"/>
            <p:cNvSpPr>
              <a:spLocks noChangeShapeType="1"/>
            </p:cNvSpPr>
            <p:nvPr/>
          </p:nvSpPr>
          <p:spPr bwMode="auto">
            <a:xfrm flipH="1">
              <a:off x="1490650" y="4072502"/>
              <a:ext cx="24320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1" name="Line 10"/>
            <p:cNvSpPr>
              <a:spLocks noChangeShapeType="1"/>
            </p:cNvSpPr>
            <p:nvPr/>
          </p:nvSpPr>
          <p:spPr bwMode="auto">
            <a:xfrm flipH="1">
              <a:off x="1791901" y="4072502"/>
              <a:ext cx="24320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2" name="Line 11"/>
            <p:cNvSpPr>
              <a:spLocks noChangeShapeType="1"/>
            </p:cNvSpPr>
            <p:nvPr/>
          </p:nvSpPr>
          <p:spPr bwMode="auto">
            <a:xfrm>
              <a:off x="2331643" y="4072502"/>
              <a:ext cx="15690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3" name="Line 12"/>
            <p:cNvSpPr>
              <a:spLocks noChangeShapeType="1"/>
            </p:cNvSpPr>
            <p:nvPr/>
          </p:nvSpPr>
          <p:spPr bwMode="auto">
            <a:xfrm>
              <a:off x="2022547" y="4072502"/>
              <a:ext cx="23535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4" name="Line 14"/>
            <p:cNvSpPr>
              <a:spLocks noChangeShapeType="1"/>
            </p:cNvSpPr>
            <p:nvPr/>
          </p:nvSpPr>
          <p:spPr bwMode="auto">
            <a:xfrm flipH="1">
              <a:off x="633966" y="4436514"/>
              <a:ext cx="40010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5" name="Line 15"/>
            <p:cNvSpPr>
              <a:spLocks noChangeShapeType="1"/>
            </p:cNvSpPr>
            <p:nvPr/>
          </p:nvSpPr>
          <p:spPr bwMode="auto">
            <a:xfrm flipH="1">
              <a:off x="761057" y="4159583"/>
              <a:ext cx="87080" cy="1270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6" name="Freeform 16"/>
            <p:cNvSpPr>
              <a:spLocks/>
            </p:cNvSpPr>
            <p:nvPr/>
          </p:nvSpPr>
          <p:spPr bwMode="auto">
            <a:xfrm>
              <a:off x="792437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7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7" name="Freeform 17"/>
            <p:cNvSpPr>
              <a:spLocks/>
            </p:cNvSpPr>
            <p:nvPr/>
          </p:nvSpPr>
          <p:spPr bwMode="auto">
            <a:xfrm>
              <a:off x="792437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7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8" name="Freeform 18"/>
            <p:cNvSpPr>
              <a:spLocks/>
            </p:cNvSpPr>
            <p:nvPr/>
          </p:nvSpPr>
          <p:spPr bwMode="auto">
            <a:xfrm>
              <a:off x="880302" y="4230973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0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9" name="Freeform 19"/>
            <p:cNvSpPr>
              <a:spLocks/>
            </p:cNvSpPr>
            <p:nvPr/>
          </p:nvSpPr>
          <p:spPr bwMode="auto">
            <a:xfrm>
              <a:off x="880302" y="4230973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0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0" name="Freeform 20"/>
            <p:cNvSpPr>
              <a:spLocks/>
            </p:cNvSpPr>
            <p:nvPr/>
          </p:nvSpPr>
          <p:spPr bwMode="auto">
            <a:xfrm>
              <a:off x="705356" y="423097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1" name="Freeform 21"/>
            <p:cNvSpPr>
              <a:spLocks/>
            </p:cNvSpPr>
            <p:nvPr/>
          </p:nvSpPr>
          <p:spPr bwMode="auto">
            <a:xfrm>
              <a:off x="705356" y="423097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2" name="Freeform 22"/>
            <p:cNvSpPr>
              <a:spLocks/>
            </p:cNvSpPr>
            <p:nvPr/>
          </p:nvSpPr>
          <p:spPr bwMode="auto">
            <a:xfrm>
              <a:off x="792437" y="4381599"/>
              <a:ext cx="119245" cy="102771"/>
            </a:xfrm>
            <a:custGeom>
              <a:avLst/>
              <a:gdLst>
                <a:gd name="T0" fmla="*/ 0 w 152"/>
                <a:gd name="T1" fmla="*/ 0 h 131"/>
                <a:gd name="T2" fmla="*/ 152 w 152"/>
                <a:gd name="T3" fmla="*/ 0 h 131"/>
                <a:gd name="T4" fmla="*/ 71 w 152"/>
                <a:gd name="T5" fmla="*/ 131 h 131"/>
                <a:gd name="T6" fmla="*/ 0 w 152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0" y="0"/>
                  </a:moveTo>
                  <a:lnTo>
                    <a:pt x="152" y="0"/>
                  </a:lnTo>
                  <a:lnTo>
                    <a:pt x="71" y="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3" name="Freeform 23"/>
            <p:cNvSpPr>
              <a:spLocks/>
            </p:cNvSpPr>
            <p:nvPr/>
          </p:nvSpPr>
          <p:spPr bwMode="auto">
            <a:xfrm>
              <a:off x="792437" y="4381599"/>
              <a:ext cx="119245" cy="102771"/>
            </a:xfrm>
            <a:custGeom>
              <a:avLst/>
              <a:gdLst>
                <a:gd name="T0" fmla="*/ 0 w 152"/>
                <a:gd name="T1" fmla="*/ 0 h 131"/>
                <a:gd name="T2" fmla="*/ 152 w 152"/>
                <a:gd name="T3" fmla="*/ 0 h 131"/>
                <a:gd name="T4" fmla="*/ 71 w 152"/>
                <a:gd name="T5" fmla="*/ 131 h 131"/>
                <a:gd name="T6" fmla="*/ 0 w 152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0" y="0"/>
                  </a:moveTo>
                  <a:lnTo>
                    <a:pt x="152" y="0"/>
                  </a:lnTo>
                  <a:lnTo>
                    <a:pt x="71" y="13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4" name="Freeform 24"/>
            <p:cNvSpPr>
              <a:spLocks/>
            </p:cNvSpPr>
            <p:nvPr/>
          </p:nvSpPr>
          <p:spPr bwMode="auto">
            <a:xfrm>
              <a:off x="610431" y="4381599"/>
              <a:ext cx="118461" cy="102771"/>
            </a:xfrm>
            <a:custGeom>
              <a:avLst/>
              <a:gdLst>
                <a:gd name="T0" fmla="*/ 0 w 151"/>
                <a:gd name="T1" fmla="*/ 0 h 131"/>
                <a:gd name="T2" fmla="*/ 151 w 151"/>
                <a:gd name="T3" fmla="*/ 0 h 131"/>
                <a:gd name="T4" fmla="*/ 81 w 151"/>
                <a:gd name="T5" fmla="*/ 131 h 131"/>
                <a:gd name="T6" fmla="*/ 0 w 151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0" y="0"/>
                  </a:moveTo>
                  <a:lnTo>
                    <a:pt x="151" y="0"/>
                  </a:lnTo>
                  <a:lnTo>
                    <a:pt x="81" y="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5" name="Freeform 25"/>
            <p:cNvSpPr>
              <a:spLocks/>
            </p:cNvSpPr>
            <p:nvPr/>
          </p:nvSpPr>
          <p:spPr bwMode="auto">
            <a:xfrm>
              <a:off x="610431" y="4381599"/>
              <a:ext cx="118461" cy="102771"/>
            </a:xfrm>
            <a:custGeom>
              <a:avLst/>
              <a:gdLst>
                <a:gd name="T0" fmla="*/ 0 w 151"/>
                <a:gd name="T1" fmla="*/ 0 h 131"/>
                <a:gd name="T2" fmla="*/ 151 w 151"/>
                <a:gd name="T3" fmla="*/ 0 h 131"/>
                <a:gd name="T4" fmla="*/ 81 w 151"/>
                <a:gd name="T5" fmla="*/ 131 h 131"/>
                <a:gd name="T6" fmla="*/ 0 w 151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0" y="0"/>
                  </a:moveTo>
                  <a:lnTo>
                    <a:pt x="151" y="0"/>
                  </a:lnTo>
                  <a:lnTo>
                    <a:pt x="81" y="13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6" name="Freeform 26"/>
            <p:cNvSpPr>
              <a:spLocks/>
            </p:cNvSpPr>
            <p:nvPr/>
          </p:nvSpPr>
          <p:spPr bwMode="auto">
            <a:xfrm>
              <a:off x="967382" y="4381599"/>
              <a:ext cx="118461" cy="102771"/>
            </a:xfrm>
            <a:custGeom>
              <a:avLst/>
              <a:gdLst>
                <a:gd name="T0" fmla="*/ 0 w 151"/>
                <a:gd name="T1" fmla="*/ 0 h 131"/>
                <a:gd name="T2" fmla="*/ 151 w 151"/>
                <a:gd name="T3" fmla="*/ 0 h 131"/>
                <a:gd name="T4" fmla="*/ 81 w 151"/>
                <a:gd name="T5" fmla="*/ 131 h 131"/>
                <a:gd name="T6" fmla="*/ 0 w 151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0" y="0"/>
                  </a:moveTo>
                  <a:lnTo>
                    <a:pt x="151" y="0"/>
                  </a:lnTo>
                  <a:lnTo>
                    <a:pt x="81" y="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7" name="Freeform 27"/>
            <p:cNvSpPr>
              <a:spLocks/>
            </p:cNvSpPr>
            <p:nvPr/>
          </p:nvSpPr>
          <p:spPr bwMode="auto">
            <a:xfrm>
              <a:off x="967382" y="4381599"/>
              <a:ext cx="118461" cy="102771"/>
            </a:xfrm>
            <a:custGeom>
              <a:avLst/>
              <a:gdLst>
                <a:gd name="T0" fmla="*/ 0 w 151"/>
                <a:gd name="T1" fmla="*/ 0 h 131"/>
                <a:gd name="T2" fmla="*/ 151 w 151"/>
                <a:gd name="T3" fmla="*/ 0 h 131"/>
                <a:gd name="T4" fmla="*/ 81 w 151"/>
                <a:gd name="T5" fmla="*/ 131 h 131"/>
                <a:gd name="T6" fmla="*/ 0 w 151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0" y="0"/>
                  </a:moveTo>
                  <a:lnTo>
                    <a:pt x="151" y="0"/>
                  </a:lnTo>
                  <a:lnTo>
                    <a:pt x="81" y="13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8" name="Freeform 28"/>
            <p:cNvSpPr>
              <a:spLocks/>
            </p:cNvSpPr>
            <p:nvPr/>
          </p:nvSpPr>
          <p:spPr bwMode="auto">
            <a:xfrm>
              <a:off x="728892" y="4500059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9" name="Freeform 29"/>
            <p:cNvSpPr>
              <a:spLocks/>
            </p:cNvSpPr>
            <p:nvPr/>
          </p:nvSpPr>
          <p:spPr bwMode="auto">
            <a:xfrm>
              <a:off x="728892" y="4500059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0" name="Freeform 30"/>
            <p:cNvSpPr>
              <a:spLocks/>
            </p:cNvSpPr>
            <p:nvPr/>
          </p:nvSpPr>
          <p:spPr bwMode="auto">
            <a:xfrm>
              <a:off x="578266" y="4500059"/>
              <a:ext cx="111400" cy="102771"/>
            </a:xfrm>
            <a:custGeom>
              <a:avLst/>
              <a:gdLst>
                <a:gd name="T0" fmla="*/ 142 w 142"/>
                <a:gd name="T1" fmla="*/ 131 h 131"/>
                <a:gd name="T2" fmla="*/ 0 w 142"/>
                <a:gd name="T3" fmla="*/ 131 h 131"/>
                <a:gd name="T4" fmla="*/ 71 w 142"/>
                <a:gd name="T5" fmla="*/ 0 h 131"/>
                <a:gd name="T6" fmla="*/ 142 w 14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31">
                  <a:moveTo>
                    <a:pt x="14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1" name="Freeform 31"/>
            <p:cNvSpPr>
              <a:spLocks/>
            </p:cNvSpPr>
            <p:nvPr/>
          </p:nvSpPr>
          <p:spPr bwMode="auto">
            <a:xfrm>
              <a:off x="578266" y="4500059"/>
              <a:ext cx="111400" cy="102771"/>
            </a:xfrm>
            <a:custGeom>
              <a:avLst/>
              <a:gdLst>
                <a:gd name="T0" fmla="*/ 142 w 142"/>
                <a:gd name="T1" fmla="*/ 131 h 131"/>
                <a:gd name="T2" fmla="*/ 0 w 142"/>
                <a:gd name="T3" fmla="*/ 131 h 131"/>
                <a:gd name="T4" fmla="*/ 71 w 142"/>
                <a:gd name="T5" fmla="*/ 0 h 131"/>
                <a:gd name="T6" fmla="*/ 142 w 14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31">
                  <a:moveTo>
                    <a:pt x="14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2" name="Freeform 32"/>
            <p:cNvSpPr>
              <a:spLocks/>
            </p:cNvSpPr>
            <p:nvPr/>
          </p:nvSpPr>
          <p:spPr bwMode="auto">
            <a:xfrm>
              <a:off x="880302" y="4500059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3" name="Freeform 33"/>
            <p:cNvSpPr>
              <a:spLocks/>
            </p:cNvSpPr>
            <p:nvPr/>
          </p:nvSpPr>
          <p:spPr bwMode="auto">
            <a:xfrm>
              <a:off x="880302" y="4500059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4" name="Freeform 34"/>
            <p:cNvSpPr>
              <a:spLocks/>
            </p:cNvSpPr>
            <p:nvPr/>
          </p:nvSpPr>
          <p:spPr bwMode="auto">
            <a:xfrm>
              <a:off x="1030928" y="4500059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5" name="Freeform 35"/>
            <p:cNvSpPr>
              <a:spLocks/>
            </p:cNvSpPr>
            <p:nvPr/>
          </p:nvSpPr>
          <p:spPr bwMode="auto">
            <a:xfrm>
              <a:off x="1030928" y="4500059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6" name="Line 36"/>
            <p:cNvSpPr>
              <a:spLocks noChangeShapeType="1"/>
            </p:cNvSpPr>
            <p:nvPr/>
          </p:nvSpPr>
          <p:spPr bwMode="auto">
            <a:xfrm>
              <a:off x="871672" y="4183118"/>
              <a:ext cx="55700" cy="7923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7" name="Line 37"/>
            <p:cNvSpPr>
              <a:spLocks noChangeShapeType="1"/>
            </p:cNvSpPr>
            <p:nvPr/>
          </p:nvSpPr>
          <p:spPr bwMode="auto">
            <a:xfrm flipH="1">
              <a:off x="705356" y="4333743"/>
              <a:ext cx="23535" cy="4785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8" name="Line 38"/>
            <p:cNvSpPr>
              <a:spLocks noChangeShapeType="1"/>
            </p:cNvSpPr>
            <p:nvPr/>
          </p:nvSpPr>
          <p:spPr bwMode="auto">
            <a:xfrm flipH="1">
              <a:off x="880302" y="4333743"/>
              <a:ext cx="31380" cy="4785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9" name="Line 39"/>
            <p:cNvSpPr>
              <a:spLocks noChangeShapeType="1"/>
            </p:cNvSpPr>
            <p:nvPr/>
          </p:nvSpPr>
          <p:spPr bwMode="auto">
            <a:xfrm>
              <a:off x="967382" y="4333743"/>
              <a:ext cx="31380" cy="4785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0" name="Line 40"/>
            <p:cNvSpPr>
              <a:spLocks noChangeShapeType="1"/>
            </p:cNvSpPr>
            <p:nvPr/>
          </p:nvSpPr>
          <p:spPr bwMode="auto">
            <a:xfrm>
              <a:off x="689666" y="4452204"/>
              <a:ext cx="79235" cy="7923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1" name="Line 41"/>
            <p:cNvSpPr>
              <a:spLocks noChangeShapeType="1"/>
            </p:cNvSpPr>
            <p:nvPr/>
          </p:nvSpPr>
          <p:spPr bwMode="auto">
            <a:xfrm>
              <a:off x="863827" y="4452204"/>
              <a:ext cx="55700" cy="7923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2" name="Line 42"/>
            <p:cNvSpPr>
              <a:spLocks noChangeShapeType="1"/>
            </p:cNvSpPr>
            <p:nvPr/>
          </p:nvSpPr>
          <p:spPr bwMode="auto">
            <a:xfrm>
              <a:off x="1046618" y="4460834"/>
              <a:ext cx="23535" cy="6276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3" name="Line 43"/>
            <p:cNvSpPr>
              <a:spLocks noChangeShapeType="1"/>
            </p:cNvSpPr>
            <p:nvPr/>
          </p:nvSpPr>
          <p:spPr bwMode="auto">
            <a:xfrm flipH="1">
              <a:off x="1237253" y="4436514"/>
              <a:ext cx="39225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4" name="Line 44"/>
            <p:cNvSpPr>
              <a:spLocks noChangeShapeType="1"/>
            </p:cNvSpPr>
            <p:nvPr/>
          </p:nvSpPr>
          <p:spPr bwMode="auto">
            <a:xfrm flipH="1">
              <a:off x="1363559" y="4167428"/>
              <a:ext cx="95710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5" name="Freeform 45"/>
            <p:cNvSpPr>
              <a:spLocks/>
            </p:cNvSpPr>
            <p:nvPr/>
          </p:nvSpPr>
          <p:spPr bwMode="auto">
            <a:xfrm>
              <a:off x="1395724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6" name="Freeform 46"/>
            <p:cNvSpPr>
              <a:spLocks/>
            </p:cNvSpPr>
            <p:nvPr/>
          </p:nvSpPr>
          <p:spPr bwMode="auto">
            <a:xfrm>
              <a:off x="1395724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7" name="Freeform 47"/>
            <p:cNvSpPr>
              <a:spLocks/>
            </p:cNvSpPr>
            <p:nvPr/>
          </p:nvSpPr>
          <p:spPr bwMode="auto">
            <a:xfrm>
              <a:off x="1482805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8" name="Freeform 48"/>
            <p:cNvSpPr>
              <a:spLocks/>
            </p:cNvSpPr>
            <p:nvPr/>
          </p:nvSpPr>
          <p:spPr bwMode="auto">
            <a:xfrm>
              <a:off x="1482805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9" name="Freeform 49"/>
            <p:cNvSpPr>
              <a:spLocks/>
            </p:cNvSpPr>
            <p:nvPr/>
          </p:nvSpPr>
          <p:spPr bwMode="auto">
            <a:xfrm>
              <a:off x="1308644" y="4238818"/>
              <a:ext cx="118461" cy="94926"/>
            </a:xfrm>
            <a:custGeom>
              <a:avLst/>
              <a:gdLst>
                <a:gd name="T0" fmla="*/ 151 w 151"/>
                <a:gd name="T1" fmla="*/ 121 h 121"/>
                <a:gd name="T2" fmla="*/ 0 w 151"/>
                <a:gd name="T3" fmla="*/ 121 h 121"/>
                <a:gd name="T4" fmla="*/ 70 w 151"/>
                <a:gd name="T5" fmla="*/ 0 h 121"/>
                <a:gd name="T6" fmla="*/ 151 w 15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15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51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0" name="Freeform 50"/>
            <p:cNvSpPr>
              <a:spLocks/>
            </p:cNvSpPr>
            <p:nvPr/>
          </p:nvSpPr>
          <p:spPr bwMode="auto">
            <a:xfrm>
              <a:off x="1308644" y="4238818"/>
              <a:ext cx="118461" cy="94926"/>
            </a:xfrm>
            <a:custGeom>
              <a:avLst/>
              <a:gdLst>
                <a:gd name="T0" fmla="*/ 151 w 151"/>
                <a:gd name="T1" fmla="*/ 121 h 121"/>
                <a:gd name="T2" fmla="*/ 0 w 151"/>
                <a:gd name="T3" fmla="*/ 121 h 121"/>
                <a:gd name="T4" fmla="*/ 70 w 151"/>
                <a:gd name="T5" fmla="*/ 0 h 121"/>
                <a:gd name="T6" fmla="*/ 151 w 15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15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51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1" name="Freeform 51"/>
            <p:cNvSpPr>
              <a:spLocks/>
            </p:cNvSpPr>
            <p:nvPr/>
          </p:nvSpPr>
          <p:spPr bwMode="auto">
            <a:xfrm>
              <a:off x="1395724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2" name="Freeform 52"/>
            <p:cNvSpPr>
              <a:spLocks/>
            </p:cNvSpPr>
            <p:nvPr/>
          </p:nvSpPr>
          <p:spPr bwMode="auto">
            <a:xfrm>
              <a:off x="1395724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3" name="Freeform 53"/>
            <p:cNvSpPr>
              <a:spLocks/>
            </p:cNvSpPr>
            <p:nvPr/>
          </p:nvSpPr>
          <p:spPr bwMode="auto">
            <a:xfrm>
              <a:off x="1212934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4" name="Freeform 54"/>
            <p:cNvSpPr>
              <a:spLocks/>
            </p:cNvSpPr>
            <p:nvPr/>
          </p:nvSpPr>
          <p:spPr bwMode="auto">
            <a:xfrm>
              <a:off x="1212934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5" name="Freeform 55"/>
            <p:cNvSpPr>
              <a:spLocks/>
            </p:cNvSpPr>
            <p:nvPr/>
          </p:nvSpPr>
          <p:spPr bwMode="auto">
            <a:xfrm>
              <a:off x="1577730" y="4389444"/>
              <a:ext cx="111400" cy="94926"/>
            </a:xfrm>
            <a:custGeom>
              <a:avLst/>
              <a:gdLst>
                <a:gd name="T0" fmla="*/ 0 w 142"/>
                <a:gd name="T1" fmla="*/ 0 h 121"/>
                <a:gd name="T2" fmla="*/ 142 w 142"/>
                <a:gd name="T3" fmla="*/ 0 h 121"/>
                <a:gd name="T4" fmla="*/ 71 w 142"/>
                <a:gd name="T5" fmla="*/ 121 h 121"/>
                <a:gd name="T6" fmla="*/ 0 w 14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21">
                  <a:moveTo>
                    <a:pt x="0" y="0"/>
                  </a:moveTo>
                  <a:lnTo>
                    <a:pt x="14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6" name="Freeform 56"/>
            <p:cNvSpPr>
              <a:spLocks/>
            </p:cNvSpPr>
            <p:nvPr/>
          </p:nvSpPr>
          <p:spPr bwMode="auto">
            <a:xfrm>
              <a:off x="1577730" y="4389444"/>
              <a:ext cx="111400" cy="94926"/>
            </a:xfrm>
            <a:custGeom>
              <a:avLst/>
              <a:gdLst>
                <a:gd name="T0" fmla="*/ 0 w 142"/>
                <a:gd name="T1" fmla="*/ 0 h 121"/>
                <a:gd name="T2" fmla="*/ 142 w 142"/>
                <a:gd name="T3" fmla="*/ 0 h 121"/>
                <a:gd name="T4" fmla="*/ 71 w 142"/>
                <a:gd name="T5" fmla="*/ 121 h 121"/>
                <a:gd name="T6" fmla="*/ 0 w 14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21">
                  <a:moveTo>
                    <a:pt x="0" y="0"/>
                  </a:moveTo>
                  <a:lnTo>
                    <a:pt x="14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7" name="Freeform 57"/>
            <p:cNvSpPr>
              <a:spLocks/>
            </p:cNvSpPr>
            <p:nvPr/>
          </p:nvSpPr>
          <p:spPr bwMode="auto">
            <a:xfrm>
              <a:off x="1332179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8" name="Freeform 58"/>
            <p:cNvSpPr>
              <a:spLocks/>
            </p:cNvSpPr>
            <p:nvPr/>
          </p:nvSpPr>
          <p:spPr bwMode="auto">
            <a:xfrm>
              <a:off x="1332179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9" name="Freeform 59"/>
            <p:cNvSpPr>
              <a:spLocks/>
            </p:cNvSpPr>
            <p:nvPr/>
          </p:nvSpPr>
          <p:spPr bwMode="auto">
            <a:xfrm>
              <a:off x="1181553" y="4507904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0" name="Freeform 60"/>
            <p:cNvSpPr>
              <a:spLocks/>
            </p:cNvSpPr>
            <p:nvPr/>
          </p:nvSpPr>
          <p:spPr bwMode="auto">
            <a:xfrm>
              <a:off x="1181553" y="4507904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1" name="Freeform 61"/>
            <p:cNvSpPr>
              <a:spLocks/>
            </p:cNvSpPr>
            <p:nvPr/>
          </p:nvSpPr>
          <p:spPr bwMode="auto">
            <a:xfrm>
              <a:off x="1482805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2" name="Freeform 62"/>
            <p:cNvSpPr>
              <a:spLocks/>
            </p:cNvSpPr>
            <p:nvPr/>
          </p:nvSpPr>
          <p:spPr bwMode="auto">
            <a:xfrm>
              <a:off x="1482805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3" name="Freeform 63"/>
            <p:cNvSpPr>
              <a:spLocks/>
            </p:cNvSpPr>
            <p:nvPr/>
          </p:nvSpPr>
          <p:spPr bwMode="auto">
            <a:xfrm>
              <a:off x="1633430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4" name="Freeform 64"/>
            <p:cNvSpPr>
              <a:spLocks/>
            </p:cNvSpPr>
            <p:nvPr/>
          </p:nvSpPr>
          <p:spPr bwMode="auto">
            <a:xfrm>
              <a:off x="1633430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5" name="Line 65"/>
            <p:cNvSpPr>
              <a:spLocks noChangeShapeType="1"/>
            </p:cNvSpPr>
            <p:nvPr/>
          </p:nvSpPr>
          <p:spPr bwMode="auto">
            <a:xfrm>
              <a:off x="1474960" y="4190963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6" name="Line 66"/>
            <p:cNvSpPr>
              <a:spLocks noChangeShapeType="1"/>
            </p:cNvSpPr>
            <p:nvPr/>
          </p:nvSpPr>
          <p:spPr bwMode="auto">
            <a:xfrm flipH="1">
              <a:off x="1308644" y="4333743"/>
              <a:ext cx="23535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7" name="Line 67"/>
            <p:cNvSpPr>
              <a:spLocks noChangeShapeType="1"/>
            </p:cNvSpPr>
            <p:nvPr/>
          </p:nvSpPr>
          <p:spPr bwMode="auto">
            <a:xfrm flipH="1">
              <a:off x="1482805" y="4333743"/>
              <a:ext cx="32165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8" name="Line 68"/>
            <p:cNvSpPr>
              <a:spLocks noChangeShapeType="1"/>
            </p:cNvSpPr>
            <p:nvPr/>
          </p:nvSpPr>
          <p:spPr bwMode="auto">
            <a:xfrm>
              <a:off x="1292169" y="4452204"/>
              <a:ext cx="79235" cy="8786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9" name="Line 69"/>
            <p:cNvSpPr>
              <a:spLocks noChangeShapeType="1"/>
            </p:cNvSpPr>
            <p:nvPr/>
          </p:nvSpPr>
          <p:spPr bwMode="auto">
            <a:xfrm>
              <a:off x="1474960" y="4460834"/>
              <a:ext cx="47855" cy="7060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0" name="Line 70"/>
            <p:cNvSpPr>
              <a:spLocks noChangeShapeType="1"/>
            </p:cNvSpPr>
            <p:nvPr/>
          </p:nvSpPr>
          <p:spPr bwMode="auto">
            <a:xfrm>
              <a:off x="1649121" y="4460834"/>
              <a:ext cx="32165" cy="7060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1" name="Line 71"/>
            <p:cNvSpPr>
              <a:spLocks noChangeShapeType="1"/>
            </p:cNvSpPr>
            <p:nvPr/>
          </p:nvSpPr>
          <p:spPr bwMode="auto">
            <a:xfrm flipH="1">
              <a:off x="1847601" y="4436514"/>
              <a:ext cx="40010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2" name="Line 72"/>
            <p:cNvSpPr>
              <a:spLocks noChangeShapeType="1"/>
            </p:cNvSpPr>
            <p:nvPr/>
          </p:nvSpPr>
          <p:spPr bwMode="auto">
            <a:xfrm flipH="1">
              <a:off x="1974692" y="4167428"/>
              <a:ext cx="87080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3" name="Freeform 73"/>
            <p:cNvSpPr>
              <a:spLocks/>
            </p:cNvSpPr>
            <p:nvPr/>
          </p:nvSpPr>
          <p:spPr bwMode="auto">
            <a:xfrm>
              <a:off x="2006072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7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4" name="Freeform 74"/>
            <p:cNvSpPr>
              <a:spLocks/>
            </p:cNvSpPr>
            <p:nvPr/>
          </p:nvSpPr>
          <p:spPr bwMode="auto">
            <a:xfrm>
              <a:off x="2006072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7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5" name="Freeform 75"/>
            <p:cNvSpPr>
              <a:spLocks/>
            </p:cNvSpPr>
            <p:nvPr/>
          </p:nvSpPr>
          <p:spPr bwMode="auto">
            <a:xfrm>
              <a:off x="2093937" y="4238818"/>
              <a:ext cx="118461" cy="94926"/>
            </a:xfrm>
            <a:custGeom>
              <a:avLst/>
              <a:gdLst>
                <a:gd name="T0" fmla="*/ 151 w 151"/>
                <a:gd name="T1" fmla="*/ 121 h 121"/>
                <a:gd name="T2" fmla="*/ 0 w 151"/>
                <a:gd name="T3" fmla="*/ 121 h 121"/>
                <a:gd name="T4" fmla="*/ 71 w 151"/>
                <a:gd name="T5" fmla="*/ 0 h 121"/>
                <a:gd name="T6" fmla="*/ 151 w 15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151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1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6" name="Freeform 76"/>
            <p:cNvSpPr>
              <a:spLocks/>
            </p:cNvSpPr>
            <p:nvPr/>
          </p:nvSpPr>
          <p:spPr bwMode="auto">
            <a:xfrm>
              <a:off x="2093937" y="4238818"/>
              <a:ext cx="118461" cy="94926"/>
            </a:xfrm>
            <a:custGeom>
              <a:avLst/>
              <a:gdLst>
                <a:gd name="T0" fmla="*/ 151 w 151"/>
                <a:gd name="T1" fmla="*/ 121 h 121"/>
                <a:gd name="T2" fmla="*/ 0 w 151"/>
                <a:gd name="T3" fmla="*/ 121 h 121"/>
                <a:gd name="T4" fmla="*/ 71 w 151"/>
                <a:gd name="T5" fmla="*/ 0 h 121"/>
                <a:gd name="T6" fmla="*/ 151 w 15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151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1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7" name="Freeform 77"/>
            <p:cNvSpPr>
              <a:spLocks/>
            </p:cNvSpPr>
            <p:nvPr/>
          </p:nvSpPr>
          <p:spPr bwMode="auto">
            <a:xfrm>
              <a:off x="1918992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8" name="Freeform 78"/>
            <p:cNvSpPr>
              <a:spLocks/>
            </p:cNvSpPr>
            <p:nvPr/>
          </p:nvSpPr>
          <p:spPr bwMode="auto">
            <a:xfrm>
              <a:off x="1918992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9" name="Freeform 79"/>
            <p:cNvSpPr>
              <a:spLocks/>
            </p:cNvSpPr>
            <p:nvPr/>
          </p:nvSpPr>
          <p:spPr bwMode="auto">
            <a:xfrm>
              <a:off x="2006072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0" name="Freeform 80"/>
            <p:cNvSpPr>
              <a:spLocks/>
            </p:cNvSpPr>
            <p:nvPr/>
          </p:nvSpPr>
          <p:spPr bwMode="auto">
            <a:xfrm>
              <a:off x="2006072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1" name="Freeform 81"/>
            <p:cNvSpPr>
              <a:spLocks/>
            </p:cNvSpPr>
            <p:nvPr/>
          </p:nvSpPr>
          <p:spPr bwMode="auto">
            <a:xfrm>
              <a:off x="1824066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2" name="Freeform 82"/>
            <p:cNvSpPr>
              <a:spLocks/>
            </p:cNvSpPr>
            <p:nvPr/>
          </p:nvSpPr>
          <p:spPr bwMode="auto">
            <a:xfrm>
              <a:off x="1824066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3" name="Freeform 83"/>
            <p:cNvSpPr>
              <a:spLocks/>
            </p:cNvSpPr>
            <p:nvPr/>
          </p:nvSpPr>
          <p:spPr bwMode="auto">
            <a:xfrm>
              <a:off x="2181018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4" name="Freeform 84"/>
            <p:cNvSpPr>
              <a:spLocks/>
            </p:cNvSpPr>
            <p:nvPr/>
          </p:nvSpPr>
          <p:spPr bwMode="auto">
            <a:xfrm>
              <a:off x="2181018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5" name="Freeform 85"/>
            <p:cNvSpPr>
              <a:spLocks/>
            </p:cNvSpPr>
            <p:nvPr/>
          </p:nvSpPr>
          <p:spPr bwMode="auto">
            <a:xfrm>
              <a:off x="1943311" y="4507904"/>
              <a:ext cx="110616" cy="102771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0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4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6" name="Freeform 86"/>
            <p:cNvSpPr>
              <a:spLocks/>
            </p:cNvSpPr>
            <p:nvPr/>
          </p:nvSpPr>
          <p:spPr bwMode="auto">
            <a:xfrm>
              <a:off x="1943311" y="4507904"/>
              <a:ext cx="110616" cy="102771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0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4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7" name="Freeform 87"/>
            <p:cNvSpPr>
              <a:spLocks/>
            </p:cNvSpPr>
            <p:nvPr/>
          </p:nvSpPr>
          <p:spPr bwMode="auto">
            <a:xfrm>
              <a:off x="1791901" y="4507904"/>
              <a:ext cx="111400" cy="102771"/>
            </a:xfrm>
            <a:custGeom>
              <a:avLst/>
              <a:gdLst>
                <a:gd name="T0" fmla="*/ 142 w 142"/>
                <a:gd name="T1" fmla="*/ 131 h 131"/>
                <a:gd name="T2" fmla="*/ 0 w 142"/>
                <a:gd name="T3" fmla="*/ 131 h 131"/>
                <a:gd name="T4" fmla="*/ 71 w 142"/>
                <a:gd name="T5" fmla="*/ 0 h 131"/>
                <a:gd name="T6" fmla="*/ 142 w 14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31">
                  <a:moveTo>
                    <a:pt x="14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8" name="Freeform 88"/>
            <p:cNvSpPr>
              <a:spLocks/>
            </p:cNvSpPr>
            <p:nvPr/>
          </p:nvSpPr>
          <p:spPr bwMode="auto">
            <a:xfrm>
              <a:off x="1791901" y="4507904"/>
              <a:ext cx="111400" cy="102771"/>
            </a:xfrm>
            <a:custGeom>
              <a:avLst/>
              <a:gdLst>
                <a:gd name="T0" fmla="*/ 142 w 142"/>
                <a:gd name="T1" fmla="*/ 131 h 131"/>
                <a:gd name="T2" fmla="*/ 0 w 142"/>
                <a:gd name="T3" fmla="*/ 131 h 131"/>
                <a:gd name="T4" fmla="*/ 71 w 142"/>
                <a:gd name="T5" fmla="*/ 0 h 131"/>
                <a:gd name="T6" fmla="*/ 142 w 14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31">
                  <a:moveTo>
                    <a:pt x="14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9" name="Freeform 89"/>
            <p:cNvSpPr>
              <a:spLocks/>
            </p:cNvSpPr>
            <p:nvPr/>
          </p:nvSpPr>
          <p:spPr bwMode="auto">
            <a:xfrm>
              <a:off x="2093937" y="4507904"/>
              <a:ext cx="110616" cy="102771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1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0" name="Freeform 90"/>
            <p:cNvSpPr>
              <a:spLocks/>
            </p:cNvSpPr>
            <p:nvPr/>
          </p:nvSpPr>
          <p:spPr bwMode="auto">
            <a:xfrm>
              <a:off x="2093937" y="4507904"/>
              <a:ext cx="110616" cy="102771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1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1" name="Freeform 91"/>
            <p:cNvSpPr>
              <a:spLocks/>
            </p:cNvSpPr>
            <p:nvPr/>
          </p:nvSpPr>
          <p:spPr bwMode="auto">
            <a:xfrm>
              <a:off x="2244563" y="4507904"/>
              <a:ext cx="110616" cy="102771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1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2" name="Freeform 92"/>
            <p:cNvSpPr>
              <a:spLocks/>
            </p:cNvSpPr>
            <p:nvPr/>
          </p:nvSpPr>
          <p:spPr bwMode="auto">
            <a:xfrm>
              <a:off x="2244563" y="4507904"/>
              <a:ext cx="110616" cy="102771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1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3" name="Line 93"/>
            <p:cNvSpPr>
              <a:spLocks noChangeShapeType="1"/>
            </p:cNvSpPr>
            <p:nvPr/>
          </p:nvSpPr>
          <p:spPr bwMode="auto">
            <a:xfrm>
              <a:off x="2078247" y="4190963"/>
              <a:ext cx="54916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4" name="Line 94"/>
            <p:cNvSpPr>
              <a:spLocks noChangeShapeType="1"/>
            </p:cNvSpPr>
            <p:nvPr/>
          </p:nvSpPr>
          <p:spPr bwMode="auto">
            <a:xfrm flipH="1">
              <a:off x="1911147" y="4333743"/>
              <a:ext cx="32165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5" name="Line 95"/>
            <p:cNvSpPr>
              <a:spLocks noChangeShapeType="1"/>
            </p:cNvSpPr>
            <p:nvPr/>
          </p:nvSpPr>
          <p:spPr bwMode="auto">
            <a:xfrm flipH="1">
              <a:off x="2093937" y="4333743"/>
              <a:ext cx="31380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6" name="Line 96"/>
            <p:cNvSpPr>
              <a:spLocks noChangeShapeType="1"/>
            </p:cNvSpPr>
            <p:nvPr/>
          </p:nvSpPr>
          <p:spPr bwMode="auto">
            <a:xfrm>
              <a:off x="2181018" y="4333743"/>
              <a:ext cx="31380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7" name="Line 97"/>
            <p:cNvSpPr>
              <a:spLocks noChangeShapeType="1"/>
            </p:cNvSpPr>
            <p:nvPr/>
          </p:nvSpPr>
          <p:spPr bwMode="auto">
            <a:xfrm>
              <a:off x="1903301" y="4452204"/>
              <a:ext cx="79235" cy="8786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8" name="Line 98"/>
            <p:cNvSpPr>
              <a:spLocks noChangeShapeType="1"/>
            </p:cNvSpPr>
            <p:nvPr/>
          </p:nvSpPr>
          <p:spPr bwMode="auto">
            <a:xfrm>
              <a:off x="2078247" y="4460834"/>
              <a:ext cx="54916" cy="7060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9" name="Line 99"/>
            <p:cNvSpPr>
              <a:spLocks noChangeShapeType="1"/>
            </p:cNvSpPr>
            <p:nvPr/>
          </p:nvSpPr>
          <p:spPr bwMode="auto">
            <a:xfrm>
              <a:off x="2252408" y="4460834"/>
              <a:ext cx="31380" cy="7060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0" name="Line 100"/>
            <p:cNvSpPr>
              <a:spLocks noChangeShapeType="1"/>
            </p:cNvSpPr>
            <p:nvPr/>
          </p:nvSpPr>
          <p:spPr bwMode="auto">
            <a:xfrm flipH="1">
              <a:off x="2466579" y="4436514"/>
              <a:ext cx="31380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1" name="Line 101"/>
            <p:cNvSpPr>
              <a:spLocks noChangeShapeType="1"/>
            </p:cNvSpPr>
            <p:nvPr/>
          </p:nvSpPr>
          <p:spPr bwMode="auto">
            <a:xfrm flipH="1">
              <a:off x="2593669" y="4167428"/>
              <a:ext cx="87080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2" name="Freeform 102"/>
            <p:cNvSpPr>
              <a:spLocks/>
            </p:cNvSpPr>
            <p:nvPr/>
          </p:nvSpPr>
          <p:spPr bwMode="auto">
            <a:xfrm>
              <a:off x="2617204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3" name="Freeform 103"/>
            <p:cNvSpPr>
              <a:spLocks/>
            </p:cNvSpPr>
            <p:nvPr/>
          </p:nvSpPr>
          <p:spPr bwMode="auto">
            <a:xfrm>
              <a:off x="2617204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4" name="Freeform 104"/>
            <p:cNvSpPr>
              <a:spLocks/>
            </p:cNvSpPr>
            <p:nvPr/>
          </p:nvSpPr>
          <p:spPr bwMode="auto">
            <a:xfrm>
              <a:off x="2712915" y="4238818"/>
              <a:ext cx="110616" cy="94926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5" name="Freeform 105"/>
            <p:cNvSpPr>
              <a:spLocks/>
            </p:cNvSpPr>
            <p:nvPr/>
          </p:nvSpPr>
          <p:spPr bwMode="auto">
            <a:xfrm>
              <a:off x="2712915" y="4238818"/>
              <a:ext cx="110616" cy="94926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6" name="Freeform 106"/>
            <p:cNvSpPr>
              <a:spLocks/>
            </p:cNvSpPr>
            <p:nvPr/>
          </p:nvSpPr>
          <p:spPr bwMode="auto">
            <a:xfrm>
              <a:off x="2530124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7" name="Freeform 107"/>
            <p:cNvSpPr>
              <a:spLocks/>
            </p:cNvSpPr>
            <p:nvPr/>
          </p:nvSpPr>
          <p:spPr bwMode="auto">
            <a:xfrm>
              <a:off x="2530124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8" name="Freeform 108"/>
            <p:cNvSpPr>
              <a:spLocks/>
            </p:cNvSpPr>
            <p:nvPr/>
          </p:nvSpPr>
          <p:spPr bwMode="auto">
            <a:xfrm>
              <a:off x="2617204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9" name="Freeform 109"/>
            <p:cNvSpPr>
              <a:spLocks/>
            </p:cNvSpPr>
            <p:nvPr/>
          </p:nvSpPr>
          <p:spPr bwMode="auto">
            <a:xfrm>
              <a:off x="2617204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0" name="Freeform 110"/>
            <p:cNvSpPr>
              <a:spLocks/>
            </p:cNvSpPr>
            <p:nvPr/>
          </p:nvSpPr>
          <p:spPr bwMode="auto">
            <a:xfrm>
              <a:off x="2443044" y="4389444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0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0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1" name="Freeform 111"/>
            <p:cNvSpPr>
              <a:spLocks/>
            </p:cNvSpPr>
            <p:nvPr/>
          </p:nvSpPr>
          <p:spPr bwMode="auto">
            <a:xfrm>
              <a:off x="2443044" y="4389444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0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0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2" name="Freeform 112"/>
            <p:cNvSpPr>
              <a:spLocks/>
            </p:cNvSpPr>
            <p:nvPr/>
          </p:nvSpPr>
          <p:spPr bwMode="auto">
            <a:xfrm>
              <a:off x="2799995" y="4389444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7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3" name="Freeform 113"/>
            <p:cNvSpPr>
              <a:spLocks/>
            </p:cNvSpPr>
            <p:nvPr/>
          </p:nvSpPr>
          <p:spPr bwMode="auto">
            <a:xfrm>
              <a:off x="2799995" y="4389444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7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4" name="Freeform 114"/>
            <p:cNvSpPr>
              <a:spLocks/>
            </p:cNvSpPr>
            <p:nvPr/>
          </p:nvSpPr>
          <p:spPr bwMode="auto">
            <a:xfrm>
              <a:off x="2553659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5" name="Freeform 115"/>
            <p:cNvSpPr>
              <a:spLocks/>
            </p:cNvSpPr>
            <p:nvPr/>
          </p:nvSpPr>
          <p:spPr bwMode="auto">
            <a:xfrm>
              <a:off x="2553659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6" name="Freeform 116"/>
            <p:cNvSpPr>
              <a:spLocks/>
            </p:cNvSpPr>
            <p:nvPr/>
          </p:nvSpPr>
          <p:spPr bwMode="auto">
            <a:xfrm>
              <a:off x="2403034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7" name="Freeform 117"/>
            <p:cNvSpPr>
              <a:spLocks/>
            </p:cNvSpPr>
            <p:nvPr/>
          </p:nvSpPr>
          <p:spPr bwMode="auto">
            <a:xfrm>
              <a:off x="2403034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8" name="Freeform 118"/>
            <p:cNvSpPr>
              <a:spLocks/>
            </p:cNvSpPr>
            <p:nvPr/>
          </p:nvSpPr>
          <p:spPr bwMode="auto">
            <a:xfrm>
              <a:off x="2704285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9" name="Freeform 119"/>
            <p:cNvSpPr>
              <a:spLocks/>
            </p:cNvSpPr>
            <p:nvPr/>
          </p:nvSpPr>
          <p:spPr bwMode="auto">
            <a:xfrm>
              <a:off x="2704285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0" name="Freeform 120"/>
            <p:cNvSpPr>
              <a:spLocks/>
            </p:cNvSpPr>
            <p:nvPr/>
          </p:nvSpPr>
          <p:spPr bwMode="auto">
            <a:xfrm>
              <a:off x="2855695" y="4507904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0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1" name="Freeform 121"/>
            <p:cNvSpPr>
              <a:spLocks/>
            </p:cNvSpPr>
            <p:nvPr/>
          </p:nvSpPr>
          <p:spPr bwMode="auto">
            <a:xfrm>
              <a:off x="2855695" y="4507904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0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2" name="Line 122"/>
            <p:cNvSpPr>
              <a:spLocks noChangeShapeType="1"/>
            </p:cNvSpPr>
            <p:nvPr/>
          </p:nvSpPr>
          <p:spPr bwMode="auto">
            <a:xfrm>
              <a:off x="2696440" y="4190963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3" name="Line 123"/>
            <p:cNvSpPr>
              <a:spLocks noChangeShapeType="1"/>
            </p:cNvSpPr>
            <p:nvPr/>
          </p:nvSpPr>
          <p:spPr bwMode="auto">
            <a:xfrm flipH="1">
              <a:off x="2530124" y="4333743"/>
              <a:ext cx="31380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4" name="Line 124"/>
            <p:cNvSpPr>
              <a:spLocks noChangeShapeType="1"/>
            </p:cNvSpPr>
            <p:nvPr/>
          </p:nvSpPr>
          <p:spPr bwMode="auto">
            <a:xfrm flipH="1">
              <a:off x="2712915" y="4333743"/>
              <a:ext cx="23535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5" name="Line 125"/>
            <p:cNvSpPr>
              <a:spLocks noChangeShapeType="1"/>
            </p:cNvSpPr>
            <p:nvPr/>
          </p:nvSpPr>
          <p:spPr bwMode="auto">
            <a:xfrm>
              <a:off x="2799995" y="4333743"/>
              <a:ext cx="23535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6" name="Line 126"/>
            <p:cNvSpPr>
              <a:spLocks noChangeShapeType="1"/>
            </p:cNvSpPr>
            <p:nvPr/>
          </p:nvSpPr>
          <p:spPr bwMode="auto">
            <a:xfrm>
              <a:off x="2514434" y="4452204"/>
              <a:ext cx="79235" cy="8786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7" name="Line 127"/>
            <p:cNvSpPr>
              <a:spLocks noChangeShapeType="1"/>
            </p:cNvSpPr>
            <p:nvPr/>
          </p:nvSpPr>
          <p:spPr bwMode="auto">
            <a:xfrm>
              <a:off x="2696440" y="4460834"/>
              <a:ext cx="47855" cy="7060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8" name="Line 128"/>
            <p:cNvSpPr>
              <a:spLocks noChangeShapeType="1"/>
            </p:cNvSpPr>
            <p:nvPr/>
          </p:nvSpPr>
          <p:spPr bwMode="auto">
            <a:xfrm>
              <a:off x="2871385" y="4460834"/>
              <a:ext cx="31380" cy="7060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9" name="Line 129"/>
            <p:cNvSpPr>
              <a:spLocks noChangeShapeType="1"/>
            </p:cNvSpPr>
            <p:nvPr/>
          </p:nvSpPr>
          <p:spPr bwMode="auto">
            <a:xfrm flipH="1">
              <a:off x="943063" y="3898341"/>
              <a:ext cx="40010" cy="11846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0" name="Line 130"/>
            <p:cNvSpPr>
              <a:spLocks noChangeShapeType="1"/>
            </p:cNvSpPr>
            <p:nvPr/>
          </p:nvSpPr>
          <p:spPr bwMode="auto">
            <a:xfrm flipH="1">
              <a:off x="1070153" y="3629255"/>
              <a:ext cx="95710" cy="11846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1" name="Freeform 131"/>
            <p:cNvSpPr>
              <a:spLocks/>
            </p:cNvSpPr>
            <p:nvPr/>
          </p:nvSpPr>
          <p:spPr bwMode="auto">
            <a:xfrm>
              <a:off x="1102318" y="3581400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2" name="Freeform 132"/>
            <p:cNvSpPr>
              <a:spLocks/>
            </p:cNvSpPr>
            <p:nvPr/>
          </p:nvSpPr>
          <p:spPr bwMode="auto">
            <a:xfrm>
              <a:off x="1102318" y="3581400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3" name="Freeform 133"/>
            <p:cNvSpPr>
              <a:spLocks/>
            </p:cNvSpPr>
            <p:nvPr/>
          </p:nvSpPr>
          <p:spPr bwMode="auto">
            <a:xfrm>
              <a:off x="1189398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4" name="Freeform 134"/>
            <p:cNvSpPr>
              <a:spLocks/>
            </p:cNvSpPr>
            <p:nvPr/>
          </p:nvSpPr>
          <p:spPr bwMode="auto">
            <a:xfrm>
              <a:off x="1189398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5" name="Freeform 135"/>
            <p:cNvSpPr>
              <a:spLocks/>
            </p:cNvSpPr>
            <p:nvPr/>
          </p:nvSpPr>
          <p:spPr bwMode="auto">
            <a:xfrm>
              <a:off x="1014453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6" name="Freeform 136"/>
            <p:cNvSpPr>
              <a:spLocks/>
            </p:cNvSpPr>
            <p:nvPr/>
          </p:nvSpPr>
          <p:spPr bwMode="auto">
            <a:xfrm>
              <a:off x="1014453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7" name="Freeform 137"/>
            <p:cNvSpPr>
              <a:spLocks/>
            </p:cNvSpPr>
            <p:nvPr/>
          </p:nvSpPr>
          <p:spPr bwMode="auto">
            <a:xfrm>
              <a:off x="1102318" y="3850486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8" name="Freeform 138"/>
            <p:cNvSpPr>
              <a:spLocks/>
            </p:cNvSpPr>
            <p:nvPr/>
          </p:nvSpPr>
          <p:spPr bwMode="auto">
            <a:xfrm>
              <a:off x="1102318" y="3850486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9" name="Freeform 139"/>
            <p:cNvSpPr>
              <a:spLocks/>
            </p:cNvSpPr>
            <p:nvPr/>
          </p:nvSpPr>
          <p:spPr bwMode="auto">
            <a:xfrm>
              <a:off x="919527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0" name="Freeform 140"/>
            <p:cNvSpPr>
              <a:spLocks/>
            </p:cNvSpPr>
            <p:nvPr/>
          </p:nvSpPr>
          <p:spPr bwMode="auto">
            <a:xfrm>
              <a:off x="919527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1" name="Freeform 141"/>
            <p:cNvSpPr>
              <a:spLocks/>
            </p:cNvSpPr>
            <p:nvPr/>
          </p:nvSpPr>
          <p:spPr bwMode="auto">
            <a:xfrm>
              <a:off x="1284324" y="3850486"/>
              <a:ext cx="111400" cy="94926"/>
            </a:xfrm>
            <a:custGeom>
              <a:avLst/>
              <a:gdLst>
                <a:gd name="T0" fmla="*/ 0 w 142"/>
                <a:gd name="T1" fmla="*/ 0 h 121"/>
                <a:gd name="T2" fmla="*/ 142 w 142"/>
                <a:gd name="T3" fmla="*/ 0 h 121"/>
                <a:gd name="T4" fmla="*/ 71 w 142"/>
                <a:gd name="T5" fmla="*/ 121 h 121"/>
                <a:gd name="T6" fmla="*/ 0 w 14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21">
                  <a:moveTo>
                    <a:pt x="0" y="0"/>
                  </a:moveTo>
                  <a:lnTo>
                    <a:pt x="14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2" name="Freeform 142"/>
            <p:cNvSpPr>
              <a:spLocks/>
            </p:cNvSpPr>
            <p:nvPr/>
          </p:nvSpPr>
          <p:spPr bwMode="auto">
            <a:xfrm>
              <a:off x="1284324" y="3850486"/>
              <a:ext cx="111400" cy="94926"/>
            </a:xfrm>
            <a:custGeom>
              <a:avLst/>
              <a:gdLst>
                <a:gd name="T0" fmla="*/ 0 w 142"/>
                <a:gd name="T1" fmla="*/ 0 h 121"/>
                <a:gd name="T2" fmla="*/ 142 w 142"/>
                <a:gd name="T3" fmla="*/ 0 h 121"/>
                <a:gd name="T4" fmla="*/ 71 w 142"/>
                <a:gd name="T5" fmla="*/ 121 h 121"/>
                <a:gd name="T6" fmla="*/ 0 w 14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21">
                  <a:moveTo>
                    <a:pt x="0" y="0"/>
                  </a:moveTo>
                  <a:lnTo>
                    <a:pt x="14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3" name="Freeform 143"/>
            <p:cNvSpPr>
              <a:spLocks/>
            </p:cNvSpPr>
            <p:nvPr/>
          </p:nvSpPr>
          <p:spPr bwMode="auto">
            <a:xfrm>
              <a:off x="1038773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4" name="Freeform 144"/>
            <p:cNvSpPr>
              <a:spLocks/>
            </p:cNvSpPr>
            <p:nvPr/>
          </p:nvSpPr>
          <p:spPr bwMode="auto">
            <a:xfrm>
              <a:off x="1038773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5" name="Freeform 145"/>
            <p:cNvSpPr>
              <a:spLocks/>
            </p:cNvSpPr>
            <p:nvPr/>
          </p:nvSpPr>
          <p:spPr bwMode="auto">
            <a:xfrm>
              <a:off x="888147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6" name="Freeform 146"/>
            <p:cNvSpPr>
              <a:spLocks/>
            </p:cNvSpPr>
            <p:nvPr/>
          </p:nvSpPr>
          <p:spPr bwMode="auto">
            <a:xfrm>
              <a:off x="888147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7" name="Freeform 147"/>
            <p:cNvSpPr>
              <a:spLocks/>
            </p:cNvSpPr>
            <p:nvPr/>
          </p:nvSpPr>
          <p:spPr bwMode="auto">
            <a:xfrm>
              <a:off x="1189398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8" name="Freeform 148"/>
            <p:cNvSpPr>
              <a:spLocks/>
            </p:cNvSpPr>
            <p:nvPr/>
          </p:nvSpPr>
          <p:spPr bwMode="auto">
            <a:xfrm>
              <a:off x="1189398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9" name="Freeform 149"/>
            <p:cNvSpPr>
              <a:spLocks/>
            </p:cNvSpPr>
            <p:nvPr/>
          </p:nvSpPr>
          <p:spPr bwMode="auto">
            <a:xfrm>
              <a:off x="1340024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0" name="Freeform 150"/>
            <p:cNvSpPr>
              <a:spLocks/>
            </p:cNvSpPr>
            <p:nvPr/>
          </p:nvSpPr>
          <p:spPr bwMode="auto">
            <a:xfrm>
              <a:off x="1340024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1" name="Line 151"/>
            <p:cNvSpPr>
              <a:spLocks noChangeShapeType="1"/>
            </p:cNvSpPr>
            <p:nvPr/>
          </p:nvSpPr>
          <p:spPr bwMode="auto">
            <a:xfrm>
              <a:off x="1181553" y="3652790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2" name="Line 152"/>
            <p:cNvSpPr>
              <a:spLocks noChangeShapeType="1"/>
            </p:cNvSpPr>
            <p:nvPr/>
          </p:nvSpPr>
          <p:spPr bwMode="auto">
            <a:xfrm flipH="1">
              <a:off x="1014453" y="3795571"/>
              <a:ext cx="32165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3" name="Line 153"/>
            <p:cNvSpPr>
              <a:spLocks noChangeShapeType="1"/>
            </p:cNvSpPr>
            <p:nvPr/>
          </p:nvSpPr>
          <p:spPr bwMode="auto">
            <a:xfrm flipH="1">
              <a:off x="1189398" y="3795571"/>
              <a:ext cx="31380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4" name="Line 154"/>
            <p:cNvSpPr>
              <a:spLocks noChangeShapeType="1"/>
            </p:cNvSpPr>
            <p:nvPr/>
          </p:nvSpPr>
          <p:spPr bwMode="auto">
            <a:xfrm>
              <a:off x="1284324" y="3795571"/>
              <a:ext cx="24320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5" name="Line 155"/>
            <p:cNvSpPr>
              <a:spLocks noChangeShapeType="1"/>
            </p:cNvSpPr>
            <p:nvPr/>
          </p:nvSpPr>
          <p:spPr bwMode="auto">
            <a:xfrm>
              <a:off x="998763" y="3914031"/>
              <a:ext cx="79235" cy="8708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6" name="Line 156"/>
            <p:cNvSpPr>
              <a:spLocks noChangeShapeType="1"/>
            </p:cNvSpPr>
            <p:nvPr/>
          </p:nvSpPr>
          <p:spPr bwMode="auto">
            <a:xfrm>
              <a:off x="1181553" y="3921876"/>
              <a:ext cx="47071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7" name="Line 157"/>
            <p:cNvSpPr>
              <a:spLocks noChangeShapeType="1"/>
            </p:cNvSpPr>
            <p:nvPr/>
          </p:nvSpPr>
          <p:spPr bwMode="auto">
            <a:xfrm>
              <a:off x="1355714" y="3921876"/>
              <a:ext cx="32165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8" name="Freeform 158"/>
            <p:cNvSpPr>
              <a:spLocks/>
            </p:cNvSpPr>
            <p:nvPr/>
          </p:nvSpPr>
          <p:spPr bwMode="auto">
            <a:xfrm>
              <a:off x="1546350" y="3898341"/>
              <a:ext cx="40010" cy="118461"/>
            </a:xfrm>
            <a:custGeom>
              <a:avLst/>
              <a:gdLst>
                <a:gd name="T0" fmla="*/ 51 w 51"/>
                <a:gd name="T1" fmla="*/ 0 h 151"/>
                <a:gd name="T2" fmla="*/ 0 w 51"/>
                <a:gd name="T3" fmla="*/ 151 h 151"/>
                <a:gd name="T4" fmla="*/ 51 w 51"/>
                <a:gd name="T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151">
                  <a:moveTo>
                    <a:pt x="51" y="0"/>
                  </a:moveTo>
                  <a:lnTo>
                    <a:pt x="0" y="15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9" name="Freeform 159"/>
            <p:cNvSpPr>
              <a:spLocks/>
            </p:cNvSpPr>
            <p:nvPr/>
          </p:nvSpPr>
          <p:spPr bwMode="auto">
            <a:xfrm>
              <a:off x="1546350" y="3898341"/>
              <a:ext cx="40010" cy="118461"/>
            </a:xfrm>
            <a:custGeom>
              <a:avLst/>
              <a:gdLst>
                <a:gd name="T0" fmla="*/ 51 w 51"/>
                <a:gd name="T1" fmla="*/ 0 h 151"/>
                <a:gd name="T2" fmla="*/ 0 w 51"/>
                <a:gd name="T3" fmla="*/ 151 h 151"/>
                <a:gd name="T4" fmla="*/ 51 w 51"/>
                <a:gd name="T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151">
                  <a:moveTo>
                    <a:pt x="51" y="0"/>
                  </a:moveTo>
                  <a:lnTo>
                    <a:pt x="0" y="151"/>
                  </a:lnTo>
                  <a:lnTo>
                    <a:pt x="51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70" name="Line 160"/>
            <p:cNvSpPr>
              <a:spLocks noChangeShapeType="1"/>
            </p:cNvSpPr>
            <p:nvPr/>
          </p:nvSpPr>
          <p:spPr bwMode="auto">
            <a:xfrm flipH="1">
              <a:off x="1673440" y="3629255"/>
              <a:ext cx="94926" cy="11846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71" name="Freeform 161"/>
            <p:cNvSpPr>
              <a:spLocks/>
            </p:cNvSpPr>
            <p:nvPr/>
          </p:nvSpPr>
          <p:spPr bwMode="auto">
            <a:xfrm>
              <a:off x="1704821" y="3581400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72" name="Freeform 162"/>
            <p:cNvSpPr>
              <a:spLocks/>
            </p:cNvSpPr>
            <p:nvPr/>
          </p:nvSpPr>
          <p:spPr bwMode="auto">
            <a:xfrm>
              <a:off x="1704821" y="3581400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73" name="Freeform 163"/>
            <p:cNvSpPr>
              <a:spLocks/>
            </p:cNvSpPr>
            <p:nvPr/>
          </p:nvSpPr>
          <p:spPr bwMode="auto">
            <a:xfrm>
              <a:off x="1791901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74" name="Freeform 164"/>
            <p:cNvSpPr>
              <a:spLocks/>
            </p:cNvSpPr>
            <p:nvPr/>
          </p:nvSpPr>
          <p:spPr bwMode="auto">
            <a:xfrm>
              <a:off x="1791901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75" name="Freeform 165"/>
            <p:cNvSpPr>
              <a:spLocks/>
            </p:cNvSpPr>
            <p:nvPr/>
          </p:nvSpPr>
          <p:spPr bwMode="auto">
            <a:xfrm>
              <a:off x="1617740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76" name="Freeform 166"/>
            <p:cNvSpPr>
              <a:spLocks/>
            </p:cNvSpPr>
            <p:nvPr/>
          </p:nvSpPr>
          <p:spPr bwMode="auto">
            <a:xfrm>
              <a:off x="1617740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77" name="Freeform 167"/>
            <p:cNvSpPr>
              <a:spLocks/>
            </p:cNvSpPr>
            <p:nvPr/>
          </p:nvSpPr>
          <p:spPr bwMode="auto">
            <a:xfrm>
              <a:off x="1704821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78" name="Freeform 168"/>
            <p:cNvSpPr>
              <a:spLocks/>
            </p:cNvSpPr>
            <p:nvPr/>
          </p:nvSpPr>
          <p:spPr bwMode="auto">
            <a:xfrm>
              <a:off x="1704821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79" name="Freeform 169"/>
            <p:cNvSpPr>
              <a:spLocks/>
            </p:cNvSpPr>
            <p:nvPr/>
          </p:nvSpPr>
          <p:spPr bwMode="auto">
            <a:xfrm>
              <a:off x="1522815" y="3850486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0" name="Freeform 170"/>
            <p:cNvSpPr>
              <a:spLocks/>
            </p:cNvSpPr>
            <p:nvPr/>
          </p:nvSpPr>
          <p:spPr bwMode="auto">
            <a:xfrm>
              <a:off x="1522815" y="3850486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1" name="Freeform 171"/>
            <p:cNvSpPr>
              <a:spLocks/>
            </p:cNvSpPr>
            <p:nvPr/>
          </p:nvSpPr>
          <p:spPr bwMode="auto">
            <a:xfrm>
              <a:off x="1887611" y="3850486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2" name="Freeform 172"/>
            <p:cNvSpPr>
              <a:spLocks/>
            </p:cNvSpPr>
            <p:nvPr/>
          </p:nvSpPr>
          <p:spPr bwMode="auto">
            <a:xfrm>
              <a:off x="1887611" y="3850486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3" name="Freeform 173"/>
            <p:cNvSpPr>
              <a:spLocks/>
            </p:cNvSpPr>
            <p:nvPr/>
          </p:nvSpPr>
          <p:spPr bwMode="auto">
            <a:xfrm>
              <a:off x="1641275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4" name="Freeform 174"/>
            <p:cNvSpPr>
              <a:spLocks/>
            </p:cNvSpPr>
            <p:nvPr/>
          </p:nvSpPr>
          <p:spPr bwMode="auto">
            <a:xfrm>
              <a:off x="1641275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5" name="Freeform 175"/>
            <p:cNvSpPr>
              <a:spLocks/>
            </p:cNvSpPr>
            <p:nvPr/>
          </p:nvSpPr>
          <p:spPr bwMode="auto">
            <a:xfrm>
              <a:off x="1490650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6" name="Freeform 176"/>
            <p:cNvSpPr>
              <a:spLocks/>
            </p:cNvSpPr>
            <p:nvPr/>
          </p:nvSpPr>
          <p:spPr bwMode="auto">
            <a:xfrm>
              <a:off x="1490650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7" name="Freeform 177"/>
            <p:cNvSpPr>
              <a:spLocks/>
            </p:cNvSpPr>
            <p:nvPr/>
          </p:nvSpPr>
          <p:spPr bwMode="auto">
            <a:xfrm>
              <a:off x="1791901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8" name="Freeform 178"/>
            <p:cNvSpPr>
              <a:spLocks/>
            </p:cNvSpPr>
            <p:nvPr/>
          </p:nvSpPr>
          <p:spPr bwMode="auto">
            <a:xfrm>
              <a:off x="1791901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9" name="Freeform 179"/>
            <p:cNvSpPr>
              <a:spLocks/>
            </p:cNvSpPr>
            <p:nvPr/>
          </p:nvSpPr>
          <p:spPr bwMode="auto">
            <a:xfrm>
              <a:off x="1943311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0" name="Freeform 180"/>
            <p:cNvSpPr>
              <a:spLocks/>
            </p:cNvSpPr>
            <p:nvPr/>
          </p:nvSpPr>
          <p:spPr bwMode="auto">
            <a:xfrm>
              <a:off x="1943311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1" name="Line 181"/>
            <p:cNvSpPr>
              <a:spLocks noChangeShapeType="1"/>
            </p:cNvSpPr>
            <p:nvPr/>
          </p:nvSpPr>
          <p:spPr bwMode="auto">
            <a:xfrm>
              <a:off x="1784056" y="3652790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2" name="Line 182"/>
            <p:cNvSpPr>
              <a:spLocks noChangeShapeType="1"/>
            </p:cNvSpPr>
            <p:nvPr/>
          </p:nvSpPr>
          <p:spPr bwMode="auto">
            <a:xfrm flipH="1">
              <a:off x="1617740" y="3795571"/>
              <a:ext cx="31380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3" name="Line 183"/>
            <p:cNvSpPr>
              <a:spLocks noChangeShapeType="1"/>
            </p:cNvSpPr>
            <p:nvPr/>
          </p:nvSpPr>
          <p:spPr bwMode="auto">
            <a:xfrm flipH="1">
              <a:off x="1791901" y="3795571"/>
              <a:ext cx="32165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4" name="Line 184"/>
            <p:cNvSpPr>
              <a:spLocks noChangeShapeType="1"/>
            </p:cNvSpPr>
            <p:nvPr/>
          </p:nvSpPr>
          <p:spPr bwMode="auto">
            <a:xfrm>
              <a:off x="1887611" y="3795571"/>
              <a:ext cx="23535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5" name="Line 185"/>
            <p:cNvSpPr>
              <a:spLocks noChangeShapeType="1"/>
            </p:cNvSpPr>
            <p:nvPr/>
          </p:nvSpPr>
          <p:spPr bwMode="auto">
            <a:xfrm>
              <a:off x="1602050" y="3914031"/>
              <a:ext cx="79235" cy="8708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6" name="Line 186"/>
            <p:cNvSpPr>
              <a:spLocks noChangeShapeType="1"/>
            </p:cNvSpPr>
            <p:nvPr/>
          </p:nvSpPr>
          <p:spPr bwMode="auto">
            <a:xfrm>
              <a:off x="1784056" y="3921876"/>
              <a:ext cx="47855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7" name="Line 187"/>
            <p:cNvSpPr>
              <a:spLocks noChangeShapeType="1"/>
            </p:cNvSpPr>
            <p:nvPr/>
          </p:nvSpPr>
          <p:spPr bwMode="auto">
            <a:xfrm>
              <a:off x="1959002" y="3921876"/>
              <a:ext cx="3138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8" name="Line 188"/>
            <p:cNvSpPr>
              <a:spLocks noChangeShapeType="1"/>
            </p:cNvSpPr>
            <p:nvPr/>
          </p:nvSpPr>
          <p:spPr bwMode="auto">
            <a:xfrm flipH="1">
              <a:off x="2157482" y="3898341"/>
              <a:ext cx="31380" cy="11846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9" name="Line 189"/>
            <p:cNvSpPr>
              <a:spLocks noChangeShapeType="1"/>
            </p:cNvSpPr>
            <p:nvPr/>
          </p:nvSpPr>
          <p:spPr bwMode="auto">
            <a:xfrm flipH="1">
              <a:off x="2283788" y="3629255"/>
              <a:ext cx="87865" cy="11846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0" name="Freeform 190"/>
            <p:cNvSpPr>
              <a:spLocks/>
            </p:cNvSpPr>
            <p:nvPr/>
          </p:nvSpPr>
          <p:spPr bwMode="auto">
            <a:xfrm>
              <a:off x="2315953" y="3581400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1" name="Freeform 191"/>
            <p:cNvSpPr>
              <a:spLocks/>
            </p:cNvSpPr>
            <p:nvPr/>
          </p:nvSpPr>
          <p:spPr bwMode="auto">
            <a:xfrm>
              <a:off x="2315953" y="3581400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2" name="Freeform 192"/>
            <p:cNvSpPr>
              <a:spLocks/>
            </p:cNvSpPr>
            <p:nvPr/>
          </p:nvSpPr>
          <p:spPr bwMode="auto">
            <a:xfrm>
              <a:off x="2403034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3" name="Freeform 193"/>
            <p:cNvSpPr>
              <a:spLocks/>
            </p:cNvSpPr>
            <p:nvPr/>
          </p:nvSpPr>
          <p:spPr bwMode="auto">
            <a:xfrm>
              <a:off x="2403034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4" name="Freeform 194"/>
            <p:cNvSpPr>
              <a:spLocks/>
            </p:cNvSpPr>
            <p:nvPr/>
          </p:nvSpPr>
          <p:spPr bwMode="auto">
            <a:xfrm>
              <a:off x="2228873" y="3700645"/>
              <a:ext cx="110616" cy="94926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5" name="Freeform 195"/>
            <p:cNvSpPr>
              <a:spLocks/>
            </p:cNvSpPr>
            <p:nvPr/>
          </p:nvSpPr>
          <p:spPr bwMode="auto">
            <a:xfrm>
              <a:off x="2228873" y="3700645"/>
              <a:ext cx="110616" cy="94926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6" name="Freeform 196"/>
            <p:cNvSpPr>
              <a:spLocks/>
            </p:cNvSpPr>
            <p:nvPr/>
          </p:nvSpPr>
          <p:spPr bwMode="auto">
            <a:xfrm>
              <a:off x="2315953" y="3850486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7" name="Freeform 197"/>
            <p:cNvSpPr>
              <a:spLocks/>
            </p:cNvSpPr>
            <p:nvPr/>
          </p:nvSpPr>
          <p:spPr bwMode="auto">
            <a:xfrm>
              <a:off x="2315953" y="3850486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8" name="Freeform 198"/>
            <p:cNvSpPr>
              <a:spLocks/>
            </p:cNvSpPr>
            <p:nvPr/>
          </p:nvSpPr>
          <p:spPr bwMode="auto">
            <a:xfrm>
              <a:off x="2133163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9" name="Freeform 199"/>
            <p:cNvSpPr>
              <a:spLocks/>
            </p:cNvSpPr>
            <p:nvPr/>
          </p:nvSpPr>
          <p:spPr bwMode="auto">
            <a:xfrm>
              <a:off x="2133163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0" name="Freeform 200"/>
            <p:cNvSpPr>
              <a:spLocks/>
            </p:cNvSpPr>
            <p:nvPr/>
          </p:nvSpPr>
          <p:spPr bwMode="auto">
            <a:xfrm>
              <a:off x="2490114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1" name="Freeform 201"/>
            <p:cNvSpPr>
              <a:spLocks/>
            </p:cNvSpPr>
            <p:nvPr/>
          </p:nvSpPr>
          <p:spPr bwMode="auto">
            <a:xfrm>
              <a:off x="2490114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2" name="Freeform 202"/>
            <p:cNvSpPr>
              <a:spLocks/>
            </p:cNvSpPr>
            <p:nvPr/>
          </p:nvSpPr>
          <p:spPr bwMode="auto">
            <a:xfrm>
              <a:off x="2244563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3" name="Freeform 203"/>
            <p:cNvSpPr>
              <a:spLocks/>
            </p:cNvSpPr>
            <p:nvPr/>
          </p:nvSpPr>
          <p:spPr bwMode="auto">
            <a:xfrm>
              <a:off x="2244563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4" name="Freeform 204"/>
            <p:cNvSpPr>
              <a:spLocks/>
            </p:cNvSpPr>
            <p:nvPr/>
          </p:nvSpPr>
          <p:spPr bwMode="auto">
            <a:xfrm>
              <a:off x="2093937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5" name="Freeform 205"/>
            <p:cNvSpPr>
              <a:spLocks/>
            </p:cNvSpPr>
            <p:nvPr/>
          </p:nvSpPr>
          <p:spPr bwMode="auto">
            <a:xfrm>
              <a:off x="2093937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6" name="Freeform 206"/>
            <p:cNvSpPr>
              <a:spLocks/>
            </p:cNvSpPr>
            <p:nvPr/>
          </p:nvSpPr>
          <p:spPr bwMode="auto">
            <a:xfrm>
              <a:off x="2395188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7" name="Freeform 207"/>
            <p:cNvSpPr>
              <a:spLocks/>
            </p:cNvSpPr>
            <p:nvPr/>
          </p:nvSpPr>
          <p:spPr bwMode="auto">
            <a:xfrm>
              <a:off x="2395188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8" name="Freeform 209"/>
            <p:cNvSpPr>
              <a:spLocks/>
            </p:cNvSpPr>
            <p:nvPr/>
          </p:nvSpPr>
          <p:spPr bwMode="auto">
            <a:xfrm>
              <a:off x="2545814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9" name="Freeform 210"/>
            <p:cNvSpPr>
              <a:spLocks/>
            </p:cNvSpPr>
            <p:nvPr/>
          </p:nvSpPr>
          <p:spPr bwMode="auto">
            <a:xfrm>
              <a:off x="2545814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0" name="Line 211"/>
            <p:cNvSpPr>
              <a:spLocks noChangeShapeType="1"/>
            </p:cNvSpPr>
            <p:nvPr/>
          </p:nvSpPr>
          <p:spPr bwMode="auto">
            <a:xfrm>
              <a:off x="2387343" y="3652790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1" name="Line 212"/>
            <p:cNvSpPr>
              <a:spLocks noChangeShapeType="1"/>
            </p:cNvSpPr>
            <p:nvPr/>
          </p:nvSpPr>
          <p:spPr bwMode="auto">
            <a:xfrm flipH="1">
              <a:off x="2221028" y="3795571"/>
              <a:ext cx="31380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2" name="Line 213"/>
            <p:cNvSpPr>
              <a:spLocks noChangeShapeType="1"/>
            </p:cNvSpPr>
            <p:nvPr/>
          </p:nvSpPr>
          <p:spPr bwMode="auto">
            <a:xfrm flipH="1">
              <a:off x="2403034" y="3795571"/>
              <a:ext cx="23535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3" name="Line 214"/>
            <p:cNvSpPr>
              <a:spLocks noChangeShapeType="1"/>
            </p:cNvSpPr>
            <p:nvPr/>
          </p:nvSpPr>
          <p:spPr bwMode="auto">
            <a:xfrm>
              <a:off x="2490114" y="3795571"/>
              <a:ext cx="32165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4" name="Line 215"/>
            <p:cNvSpPr>
              <a:spLocks noChangeShapeType="1"/>
            </p:cNvSpPr>
            <p:nvPr/>
          </p:nvSpPr>
          <p:spPr bwMode="auto">
            <a:xfrm>
              <a:off x="2204553" y="3914031"/>
              <a:ext cx="79235" cy="8708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5" name="Line 216"/>
            <p:cNvSpPr>
              <a:spLocks noChangeShapeType="1"/>
            </p:cNvSpPr>
            <p:nvPr/>
          </p:nvSpPr>
          <p:spPr bwMode="auto">
            <a:xfrm>
              <a:off x="2387343" y="3921877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6" name="Line 217"/>
            <p:cNvSpPr>
              <a:spLocks noChangeShapeType="1"/>
            </p:cNvSpPr>
            <p:nvPr/>
          </p:nvSpPr>
          <p:spPr bwMode="auto">
            <a:xfrm>
              <a:off x="2561504" y="3921877"/>
              <a:ext cx="32165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7" name="Line 218"/>
            <p:cNvSpPr>
              <a:spLocks noChangeShapeType="1"/>
            </p:cNvSpPr>
            <p:nvPr/>
          </p:nvSpPr>
          <p:spPr bwMode="auto">
            <a:xfrm>
              <a:off x="1569885" y="4333743"/>
              <a:ext cx="32165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8" name="Line 223"/>
            <p:cNvSpPr>
              <a:spLocks noChangeShapeType="1"/>
            </p:cNvSpPr>
            <p:nvPr/>
          </p:nvSpPr>
          <p:spPr bwMode="auto">
            <a:xfrm flipH="1">
              <a:off x="1062308" y="4159583"/>
              <a:ext cx="87080" cy="1270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9" name="Freeform 224"/>
            <p:cNvSpPr>
              <a:spLocks/>
            </p:cNvSpPr>
            <p:nvPr/>
          </p:nvSpPr>
          <p:spPr bwMode="auto">
            <a:xfrm>
              <a:off x="1094473" y="4111728"/>
              <a:ext cx="118461" cy="103555"/>
            </a:xfrm>
            <a:custGeom>
              <a:avLst/>
              <a:gdLst>
                <a:gd name="T0" fmla="*/ 0 w 151"/>
                <a:gd name="T1" fmla="*/ 0 h 132"/>
                <a:gd name="T2" fmla="*/ 151 w 151"/>
                <a:gd name="T3" fmla="*/ 0 h 132"/>
                <a:gd name="T4" fmla="*/ 70 w 151"/>
                <a:gd name="T5" fmla="*/ 132 h 132"/>
                <a:gd name="T6" fmla="*/ 0 w 151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2">
                  <a:moveTo>
                    <a:pt x="0" y="0"/>
                  </a:moveTo>
                  <a:lnTo>
                    <a:pt x="151" y="0"/>
                  </a:lnTo>
                  <a:lnTo>
                    <a:pt x="7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0" name="Freeform 225"/>
            <p:cNvSpPr>
              <a:spLocks/>
            </p:cNvSpPr>
            <p:nvPr/>
          </p:nvSpPr>
          <p:spPr bwMode="auto">
            <a:xfrm>
              <a:off x="1094473" y="4111728"/>
              <a:ext cx="118461" cy="103555"/>
            </a:xfrm>
            <a:custGeom>
              <a:avLst/>
              <a:gdLst>
                <a:gd name="T0" fmla="*/ 0 w 151"/>
                <a:gd name="T1" fmla="*/ 0 h 132"/>
                <a:gd name="T2" fmla="*/ 151 w 151"/>
                <a:gd name="T3" fmla="*/ 0 h 132"/>
                <a:gd name="T4" fmla="*/ 70 w 151"/>
                <a:gd name="T5" fmla="*/ 132 h 132"/>
                <a:gd name="T6" fmla="*/ 0 w 151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2">
                  <a:moveTo>
                    <a:pt x="0" y="0"/>
                  </a:moveTo>
                  <a:lnTo>
                    <a:pt x="151" y="0"/>
                  </a:lnTo>
                  <a:lnTo>
                    <a:pt x="70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1" name="Freeform 226"/>
            <p:cNvSpPr>
              <a:spLocks/>
            </p:cNvSpPr>
            <p:nvPr/>
          </p:nvSpPr>
          <p:spPr bwMode="auto">
            <a:xfrm>
              <a:off x="1181553" y="4230973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2" name="Freeform 227"/>
            <p:cNvSpPr>
              <a:spLocks/>
            </p:cNvSpPr>
            <p:nvPr/>
          </p:nvSpPr>
          <p:spPr bwMode="auto">
            <a:xfrm>
              <a:off x="1181553" y="4230973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3" name="Freeform 228"/>
            <p:cNvSpPr>
              <a:spLocks/>
            </p:cNvSpPr>
            <p:nvPr/>
          </p:nvSpPr>
          <p:spPr bwMode="auto">
            <a:xfrm>
              <a:off x="1006608" y="423097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4" name="Freeform 229"/>
            <p:cNvSpPr>
              <a:spLocks/>
            </p:cNvSpPr>
            <p:nvPr/>
          </p:nvSpPr>
          <p:spPr bwMode="auto">
            <a:xfrm>
              <a:off x="1006608" y="423097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5" name="Line 230"/>
            <p:cNvSpPr>
              <a:spLocks noChangeShapeType="1"/>
            </p:cNvSpPr>
            <p:nvPr/>
          </p:nvSpPr>
          <p:spPr bwMode="auto">
            <a:xfrm>
              <a:off x="1165863" y="4183118"/>
              <a:ext cx="62761" cy="7923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6" name="Line 231"/>
            <p:cNvSpPr>
              <a:spLocks noChangeShapeType="1"/>
            </p:cNvSpPr>
            <p:nvPr/>
          </p:nvSpPr>
          <p:spPr bwMode="auto">
            <a:xfrm flipH="1">
              <a:off x="2283788" y="4167428"/>
              <a:ext cx="87865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7" name="Freeform 232"/>
            <p:cNvSpPr>
              <a:spLocks/>
            </p:cNvSpPr>
            <p:nvPr/>
          </p:nvSpPr>
          <p:spPr bwMode="auto">
            <a:xfrm>
              <a:off x="2315953" y="4111728"/>
              <a:ext cx="110616" cy="103555"/>
            </a:xfrm>
            <a:custGeom>
              <a:avLst/>
              <a:gdLst>
                <a:gd name="T0" fmla="*/ 0 w 141"/>
                <a:gd name="T1" fmla="*/ 0 h 132"/>
                <a:gd name="T2" fmla="*/ 141 w 141"/>
                <a:gd name="T3" fmla="*/ 0 h 132"/>
                <a:gd name="T4" fmla="*/ 71 w 141"/>
                <a:gd name="T5" fmla="*/ 132 h 132"/>
                <a:gd name="T6" fmla="*/ 0 w 141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2">
                  <a:moveTo>
                    <a:pt x="0" y="0"/>
                  </a:moveTo>
                  <a:lnTo>
                    <a:pt x="141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8" name="Freeform 233"/>
            <p:cNvSpPr>
              <a:spLocks/>
            </p:cNvSpPr>
            <p:nvPr/>
          </p:nvSpPr>
          <p:spPr bwMode="auto">
            <a:xfrm>
              <a:off x="2315953" y="4111728"/>
              <a:ext cx="110616" cy="103555"/>
            </a:xfrm>
            <a:custGeom>
              <a:avLst/>
              <a:gdLst>
                <a:gd name="T0" fmla="*/ 0 w 141"/>
                <a:gd name="T1" fmla="*/ 0 h 132"/>
                <a:gd name="T2" fmla="*/ 141 w 141"/>
                <a:gd name="T3" fmla="*/ 0 h 132"/>
                <a:gd name="T4" fmla="*/ 71 w 141"/>
                <a:gd name="T5" fmla="*/ 132 h 132"/>
                <a:gd name="T6" fmla="*/ 0 w 141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2">
                  <a:moveTo>
                    <a:pt x="0" y="0"/>
                  </a:moveTo>
                  <a:lnTo>
                    <a:pt x="141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9" name="Freeform 234"/>
            <p:cNvSpPr>
              <a:spLocks/>
            </p:cNvSpPr>
            <p:nvPr/>
          </p:nvSpPr>
          <p:spPr bwMode="auto">
            <a:xfrm>
              <a:off x="2403034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0" name="Freeform 235"/>
            <p:cNvSpPr>
              <a:spLocks/>
            </p:cNvSpPr>
            <p:nvPr/>
          </p:nvSpPr>
          <p:spPr bwMode="auto">
            <a:xfrm>
              <a:off x="2403034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1" name="Freeform 236"/>
            <p:cNvSpPr>
              <a:spLocks/>
            </p:cNvSpPr>
            <p:nvPr/>
          </p:nvSpPr>
          <p:spPr bwMode="auto">
            <a:xfrm>
              <a:off x="2228873" y="4238818"/>
              <a:ext cx="110616" cy="94926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2" name="Freeform 237"/>
            <p:cNvSpPr>
              <a:spLocks/>
            </p:cNvSpPr>
            <p:nvPr/>
          </p:nvSpPr>
          <p:spPr bwMode="auto">
            <a:xfrm>
              <a:off x="2228873" y="4238818"/>
              <a:ext cx="110616" cy="94926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3" name="Line 238"/>
            <p:cNvSpPr>
              <a:spLocks noChangeShapeType="1"/>
            </p:cNvSpPr>
            <p:nvPr/>
          </p:nvSpPr>
          <p:spPr bwMode="auto">
            <a:xfrm>
              <a:off x="2387343" y="4190963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4" name="Line 239"/>
            <p:cNvSpPr>
              <a:spLocks noChangeShapeType="1"/>
            </p:cNvSpPr>
            <p:nvPr/>
          </p:nvSpPr>
          <p:spPr bwMode="auto">
            <a:xfrm flipH="1">
              <a:off x="1665595" y="4167428"/>
              <a:ext cx="94926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5" name="Freeform 240"/>
            <p:cNvSpPr>
              <a:spLocks/>
            </p:cNvSpPr>
            <p:nvPr/>
          </p:nvSpPr>
          <p:spPr bwMode="auto">
            <a:xfrm>
              <a:off x="1696976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6" name="Freeform 241"/>
            <p:cNvSpPr>
              <a:spLocks/>
            </p:cNvSpPr>
            <p:nvPr/>
          </p:nvSpPr>
          <p:spPr bwMode="auto">
            <a:xfrm>
              <a:off x="1696976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7" name="Freeform 242"/>
            <p:cNvSpPr>
              <a:spLocks/>
            </p:cNvSpPr>
            <p:nvPr/>
          </p:nvSpPr>
          <p:spPr bwMode="auto">
            <a:xfrm>
              <a:off x="1784056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8" name="Freeform 243"/>
            <p:cNvSpPr>
              <a:spLocks/>
            </p:cNvSpPr>
            <p:nvPr/>
          </p:nvSpPr>
          <p:spPr bwMode="auto">
            <a:xfrm>
              <a:off x="1784056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9" name="Freeform 244"/>
            <p:cNvSpPr>
              <a:spLocks/>
            </p:cNvSpPr>
            <p:nvPr/>
          </p:nvSpPr>
          <p:spPr bwMode="auto">
            <a:xfrm>
              <a:off x="1609895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50" name="Freeform 245"/>
            <p:cNvSpPr>
              <a:spLocks/>
            </p:cNvSpPr>
            <p:nvPr/>
          </p:nvSpPr>
          <p:spPr bwMode="auto">
            <a:xfrm>
              <a:off x="1609895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51" name="Line 246"/>
            <p:cNvSpPr>
              <a:spLocks noChangeShapeType="1"/>
            </p:cNvSpPr>
            <p:nvPr/>
          </p:nvSpPr>
          <p:spPr bwMode="auto">
            <a:xfrm>
              <a:off x="1776211" y="4190963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52" name="Line 247"/>
            <p:cNvSpPr>
              <a:spLocks noChangeShapeType="1"/>
            </p:cNvSpPr>
            <p:nvPr/>
          </p:nvSpPr>
          <p:spPr bwMode="auto">
            <a:xfrm>
              <a:off x="2632895" y="4072502"/>
              <a:ext cx="24320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53" name="Line 248"/>
            <p:cNvSpPr>
              <a:spLocks noChangeShapeType="1"/>
            </p:cNvSpPr>
            <p:nvPr/>
          </p:nvSpPr>
          <p:spPr bwMode="auto">
            <a:xfrm flipH="1">
              <a:off x="1189398" y="4072502"/>
              <a:ext cx="23535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254" name="Group 1253"/>
          <p:cNvGrpSpPr/>
          <p:nvPr/>
        </p:nvGrpSpPr>
        <p:grpSpPr>
          <a:xfrm>
            <a:off x="6633633" y="3736747"/>
            <a:ext cx="1189709" cy="255206"/>
            <a:chOff x="1181552" y="3326193"/>
            <a:chExt cx="1189709" cy="255206"/>
          </a:xfrm>
        </p:grpSpPr>
        <p:sp>
          <p:nvSpPr>
            <p:cNvPr id="1255" name="Line 13"/>
            <p:cNvSpPr>
              <a:spLocks noChangeShapeType="1"/>
            </p:cNvSpPr>
            <p:nvPr/>
          </p:nvSpPr>
          <p:spPr bwMode="auto">
            <a:xfrm>
              <a:off x="1760521" y="3374047"/>
              <a:ext cx="610740" cy="20735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56" name="Freeform 219"/>
            <p:cNvSpPr>
              <a:spLocks/>
            </p:cNvSpPr>
            <p:nvPr/>
          </p:nvSpPr>
          <p:spPr bwMode="auto">
            <a:xfrm>
              <a:off x="1704821" y="332619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57" name="Freeform 220"/>
            <p:cNvSpPr>
              <a:spLocks/>
            </p:cNvSpPr>
            <p:nvPr/>
          </p:nvSpPr>
          <p:spPr bwMode="auto">
            <a:xfrm>
              <a:off x="1704821" y="332619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58" name="Line 221"/>
            <p:cNvSpPr>
              <a:spLocks noChangeShapeType="1"/>
            </p:cNvSpPr>
            <p:nvPr/>
          </p:nvSpPr>
          <p:spPr bwMode="auto">
            <a:xfrm flipH="1">
              <a:off x="1181552" y="3381892"/>
              <a:ext cx="547587" cy="199507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59" name="Line 222"/>
            <p:cNvSpPr>
              <a:spLocks noChangeShapeType="1"/>
            </p:cNvSpPr>
            <p:nvPr/>
          </p:nvSpPr>
          <p:spPr bwMode="auto">
            <a:xfrm>
              <a:off x="1760522" y="3428964"/>
              <a:ext cx="3922" cy="15243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260" name="Group 1259"/>
          <p:cNvGrpSpPr/>
          <p:nvPr/>
        </p:nvGrpSpPr>
        <p:grpSpPr>
          <a:xfrm>
            <a:off x="6030347" y="3991954"/>
            <a:ext cx="2395890" cy="1029275"/>
            <a:chOff x="578266" y="3581400"/>
            <a:chExt cx="2395890" cy="1029275"/>
          </a:xfrm>
        </p:grpSpPr>
        <p:sp>
          <p:nvSpPr>
            <p:cNvPr id="1261" name="Line 8"/>
            <p:cNvSpPr>
              <a:spLocks noChangeShapeType="1"/>
            </p:cNvSpPr>
            <p:nvPr/>
          </p:nvSpPr>
          <p:spPr bwMode="auto">
            <a:xfrm flipH="1">
              <a:off x="888147" y="4072502"/>
              <a:ext cx="23535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62" name="Line 9"/>
            <p:cNvSpPr>
              <a:spLocks noChangeShapeType="1"/>
            </p:cNvSpPr>
            <p:nvPr/>
          </p:nvSpPr>
          <p:spPr bwMode="auto">
            <a:xfrm flipH="1">
              <a:off x="1490650" y="4072502"/>
              <a:ext cx="24320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63" name="Line 10"/>
            <p:cNvSpPr>
              <a:spLocks noChangeShapeType="1"/>
            </p:cNvSpPr>
            <p:nvPr/>
          </p:nvSpPr>
          <p:spPr bwMode="auto">
            <a:xfrm flipH="1">
              <a:off x="1791901" y="4072502"/>
              <a:ext cx="24320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64" name="Line 11"/>
            <p:cNvSpPr>
              <a:spLocks noChangeShapeType="1"/>
            </p:cNvSpPr>
            <p:nvPr/>
          </p:nvSpPr>
          <p:spPr bwMode="auto">
            <a:xfrm>
              <a:off x="2331643" y="4072502"/>
              <a:ext cx="15690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65" name="Line 12"/>
            <p:cNvSpPr>
              <a:spLocks noChangeShapeType="1"/>
            </p:cNvSpPr>
            <p:nvPr/>
          </p:nvSpPr>
          <p:spPr bwMode="auto">
            <a:xfrm>
              <a:off x="2022547" y="4072502"/>
              <a:ext cx="23535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66" name="Line 14"/>
            <p:cNvSpPr>
              <a:spLocks noChangeShapeType="1"/>
            </p:cNvSpPr>
            <p:nvPr/>
          </p:nvSpPr>
          <p:spPr bwMode="auto">
            <a:xfrm flipH="1">
              <a:off x="633966" y="4436514"/>
              <a:ext cx="40010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67" name="Line 15"/>
            <p:cNvSpPr>
              <a:spLocks noChangeShapeType="1"/>
            </p:cNvSpPr>
            <p:nvPr/>
          </p:nvSpPr>
          <p:spPr bwMode="auto">
            <a:xfrm flipH="1">
              <a:off x="761057" y="4159583"/>
              <a:ext cx="87080" cy="1270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68" name="Freeform 16"/>
            <p:cNvSpPr>
              <a:spLocks/>
            </p:cNvSpPr>
            <p:nvPr/>
          </p:nvSpPr>
          <p:spPr bwMode="auto">
            <a:xfrm>
              <a:off x="792437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7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69" name="Freeform 17"/>
            <p:cNvSpPr>
              <a:spLocks/>
            </p:cNvSpPr>
            <p:nvPr/>
          </p:nvSpPr>
          <p:spPr bwMode="auto">
            <a:xfrm>
              <a:off x="792437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7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70" name="Freeform 18"/>
            <p:cNvSpPr>
              <a:spLocks/>
            </p:cNvSpPr>
            <p:nvPr/>
          </p:nvSpPr>
          <p:spPr bwMode="auto">
            <a:xfrm>
              <a:off x="880302" y="4230973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0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71" name="Freeform 19"/>
            <p:cNvSpPr>
              <a:spLocks/>
            </p:cNvSpPr>
            <p:nvPr/>
          </p:nvSpPr>
          <p:spPr bwMode="auto">
            <a:xfrm>
              <a:off x="880302" y="4230973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0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72" name="Freeform 20"/>
            <p:cNvSpPr>
              <a:spLocks/>
            </p:cNvSpPr>
            <p:nvPr/>
          </p:nvSpPr>
          <p:spPr bwMode="auto">
            <a:xfrm>
              <a:off x="705356" y="423097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73" name="Freeform 21"/>
            <p:cNvSpPr>
              <a:spLocks/>
            </p:cNvSpPr>
            <p:nvPr/>
          </p:nvSpPr>
          <p:spPr bwMode="auto">
            <a:xfrm>
              <a:off x="705356" y="423097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74" name="Freeform 22"/>
            <p:cNvSpPr>
              <a:spLocks/>
            </p:cNvSpPr>
            <p:nvPr/>
          </p:nvSpPr>
          <p:spPr bwMode="auto">
            <a:xfrm>
              <a:off x="792437" y="4381599"/>
              <a:ext cx="119245" cy="102771"/>
            </a:xfrm>
            <a:custGeom>
              <a:avLst/>
              <a:gdLst>
                <a:gd name="T0" fmla="*/ 0 w 152"/>
                <a:gd name="T1" fmla="*/ 0 h 131"/>
                <a:gd name="T2" fmla="*/ 152 w 152"/>
                <a:gd name="T3" fmla="*/ 0 h 131"/>
                <a:gd name="T4" fmla="*/ 71 w 152"/>
                <a:gd name="T5" fmla="*/ 131 h 131"/>
                <a:gd name="T6" fmla="*/ 0 w 152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0" y="0"/>
                  </a:moveTo>
                  <a:lnTo>
                    <a:pt x="152" y="0"/>
                  </a:lnTo>
                  <a:lnTo>
                    <a:pt x="71" y="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75" name="Freeform 23"/>
            <p:cNvSpPr>
              <a:spLocks/>
            </p:cNvSpPr>
            <p:nvPr/>
          </p:nvSpPr>
          <p:spPr bwMode="auto">
            <a:xfrm>
              <a:off x="792437" y="4381599"/>
              <a:ext cx="119245" cy="102771"/>
            </a:xfrm>
            <a:custGeom>
              <a:avLst/>
              <a:gdLst>
                <a:gd name="T0" fmla="*/ 0 w 152"/>
                <a:gd name="T1" fmla="*/ 0 h 131"/>
                <a:gd name="T2" fmla="*/ 152 w 152"/>
                <a:gd name="T3" fmla="*/ 0 h 131"/>
                <a:gd name="T4" fmla="*/ 71 w 152"/>
                <a:gd name="T5" fmla="*/ 131 h 131"/>
                <a:gd name="T6" fmla="*/ 0 w 152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0" y="0"/>
                  </a:moveTo>
                  <a:lnTo>
                    <a:pt x="152" y="0"/>
                  </a:lnTo>
                  <a:lnTo>
                    <a:pt x="71" y="13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76" name="Freeform 24"/>
            <p:cNvSpPr>
              <a:spLocks/>
            </p:cNvSpPr>
            <p:nvPr/>
          </p:nvSpPr>
          <p:spPr bwMode="auto">
            <a:xfrm>
              <a:off x="610431" y="4381599"/>
              <a:ext cx="118461" cy="102771"/>
            </a:xfrm>
            <a:custGeom>
              <a:avLst/>
              <a:gdLst>
                <a:gd name="T0" fmla="*/ 0 w 151"/>
                <a:gd name="T1" fmla="*/ 0 h 131"/>
                <a:gd name="T2" fmla="*/ 151 w 151"/>
                <a:gd name="T3" fmla="*/ 0 h 131"/>
                <a:gd name="T4" fmla="*/ 81 w 151"/>
                <a:gd name="T5" fmla="*/ 131 h 131"/>
                <a:gd name="T6" fmla="*/ 0 w 151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0" y="0"/>
                  </a:moveTo>
                  <a:lnTo>
                    <a:pt x="151" y="0"/>
                  </a:lnTo>
                  <a:lnTo>
                    <a:pt x="81" y="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77" name="Freeform 25"/>
            <p:cNvSpPr>
              <a:spLocks/>
            </p:cNvSpPr>
            <p:nvPr/>
          </p:nvSpPr>
          <p:spPr bwMode="auto">
            <a:xfrm>
              <a:off x="610431" y="4381599"/>
              <a:ext cx="118461" cy="102771"/>
            </a:xfrm>
            <a:custGeom>
              <a:avLst/>
              <a:gdLst>
                <a:gd name="T0" fmla="*/ 0 w 151"/>
                <a:gd name="T1" fmla="*/ 0 h 131"/>
                <a:gd name="T2" fmla="*/ 151 w 151"/>
                <a:gd name="T3" fmla="*/ 0 h 131"/>
                <a:gd name="T4" fmla="*/ 81 w 151"/>
                <a:gd name="T5" fmla="*/ 131 h 131"/>
                <a:gd name="T6" fmla="*/ 0 w 151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0" y="0"/>
                  </a:moveTo>
                  <a:lnTo>
                    <a:pt x="151" y="0"/>
                  </a:lnTo>
                  <a:lnTo>
                    <a:pt x="81" y="13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78" name="Freeform 26"/>
            <p:cNvSpPr>
              <a:spLocks/>
            </p:cNvSpPr>
            <p:nvPr/>
          </p:nvSpPr>
          <p:spPr bwMode="auto">
            <a:xfrm>
              <a:off x="967382" y="4381599"/>
              <a:ext cx="118461" cy="102771"/>
            </a:xfrm>
            <a:custGeom>
              <a:avLst/>
              <a:gdLst>
                <a:gd name="T0" fmla="*/ 0 w 151"/>
                <a:gd name="T1" fmla="*/ 0 h 131"/>
                <a:gd name="T2" fmla="*/ 151 w 151"/>
                <a:gd name="T3" fmla="*/ 0 h 131"/>
                <a:gd name="T4" fmla="*/ 81 w 151"/>
                <a:gd name="T5" fmla="*/ 131 h 131"/>
                <a:gd name="T6" fmla="*/ 0 w 151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0" y="0"/>
                  </a:moveTo>
                  <a:lnTo>
                    <a:pt x="151" y="0"/>
                  </a:lnTo>
                  <a:lnTo>
                    <a:pt x="81" y="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79" name="Freeform 27"/>
            <p:cNvSpPr>
              <a:spLocks/>
            </p:cNvSpPr>
            <p:nvPr/>
          </p:nvSpPr>
          <p:spPr bwMode="auto">
            <a:xfrm>
              <a:off x="967382" y="4381599"/>
              <a:ext cx="118461" cy="102771"/>
            </a:xfrm>
            <a:custGeom>
              <a:avLst/>
              <a:gdLst>
                <a:gd name="T0" fmla="*/ 0 w 151"/>
                <a:gd name="T1" fmla="*/ 0 h 131"/>
                <a:gd name="T2" fmla="*/ 151 w 151"/>
                <a:gd name="T3" fmla="*/ 0 h 131"/>
                <a:gd name="T4" fmla="*/ 81 w 151"/>
                <a:gd name="T5" fmla="*/ 131 h 131"/>
                <a:gd name="T6" fmla="*/ 0 w 151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0" y="0"/>
                  </a:moveTo>
                  <a:lnTo>
                    <a:pt x="151" y="0"/>
                  </a:lnTo>
                  <a:lnTo>
                    <a:pt x="81" y="13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80" name="Freeform 28"/>
            <p:cNvSpPr>
              <a:spLocks/>
            </p:cNvSpPr>
            <p:nvPr/>
          </p:nvSpPr>
          <p:spPr bwMode="auto">
            <a:xfrm>
              <a:off x="728892" y="4500059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81" name="Freeform 29"/>
            <p:cNvSpPr>
              <a:spLocks/>
            </p:cNvSpPr>
            <p:nvPr/>
          </p:nvSpPr>
          <p:spPr bwMode="auto">
            <a:xfrm>
              <a:off x="728892" y="4500059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82" name="Freeform 30"/>
            <p:cNvSpPr>
              <a:spLocks/>
            </p:cNvSpPr>
            <p:nvPr/>
          </p:nvSpPr>
          <p:spPr bwMode="auto">
            <a:xfrm>
              <a:off x="578266" y="4500059"/>
              <a:ext cx="111400" cy="102771"/>
            </a:xfrm>
            <a:custGeom>
              <a:avLst/>
              <a:gdLst>
                <a:gd name="T0" fmla="*/ 142 w 142"/>
                <a:gd name="T1" fmla="*/ 131 h 131"/>
                <a:gd name="T2" fmla="*/ 0 w 142"/>
                <a:gd name="T3" fmla="*/ 131 h 131"/>
                <a:gd name="T4" fmla="*/ 71 w 142"/>
                <a:gd name="T5" fmla="*/ 0 h 131"/>
                <a:gd name="T6" fmla="*/ 142 w 14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31">
                  <a:moveTo>
                    <a:pt x="14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83" name="Freeform 31"/>
            <p:cNvSpPr>
              <a:spLocks/>
            </p:cNvSpPr>
            <p:nvPr/>
          </p:nvSpPr>
          <p:spPr bwMode="auto">
            <a:xfrm>
              <a:off x="578266" y="4500059"/>
              <a:ext cx="111400" cy="102771"/>
            </a:xfrm>
            <a:custGeom>
              <a:avLst/>
              <a:gdLst>
                <a:gd name="T0" fmla="*/ 142 w 142"/>
                <a:gd name="T1" fmla="*/ 131 h 131"/>
                <a:gd name="T2" fmla="*/ 0 w 142"/>
                <a:gd name="T3" fmla="*/ 131 h 131"/>
                <a:gd name="T4" fmla="*/ 71 w 142"/>
                <a:gd name="T5" fmla="*/ 0 h 131"/>
                <a:gd name="T6" fmla="*/ 142 w 14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31">
                  <a:moveTo>
                    <a:pt x="14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84" name="Freeform 32"/>
            <p:cNvSpPr>
              <a:spLocks/>
            </p:cNvSpPr>
            <p:nvPr/>
          </p:nvSpPr>
          <p:spPr bwMode="auto">
            <a:xfrm>
              <a:off x="880302" y="4500059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85" name="Freeform 33"/>
            <p:cNvSpPr>
              <a:spLocks/>
            </p:cNvSpPr>
            <p:nvPr/>
          </p:nvSpPr>
          <p:spPr bwMode="auto">
            <a:xfrm>
              <a:off x="880302" y="4500059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86" name="Freeform 34"/>
            <p:cNvSpPr>
              <a:spLocks/>
            </p:cNvSpPr>
            <p:nvPr/>
          </p:nvSpPr>
          <p:spPr bwMode="auto">
            <a:xfrm>
              <a:off x="1030928" y="4500059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87" name="Freeform 35"/>
            <p:cNvSpPr>
              <a:spLocks/>
            </p:cNvSpPr>
            <p:nvPr/>
          </p:nvSpPr>
          <p:spPr bwMode="auto">
            <a:xfrm>
              <a:off x="1030928" y="4500059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88" name="Line 36"/>
            <p:cNvSpPr>
              <a:spLocks noChangeShapeType="1"/>
            </p:cNvSpPr>
            <p:nvPr/>
          </p:nvSpPr>
          <p:spPr bwMode="auto">
            <a:xfrm>
              <a:off x="871672" y="4183118"/>
              <a:ext cx="55700" cy="7923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89" name="Line 37"/>
            <p:cNvSpPr>
              <a:spLocks noChangeShapeType="1"/>
            </p:cNvSpPr>
            <p:nvPr/>
          </p:nvSpPr>
          <p:spPr bwMode="auto">
            <a:xfrm flipH="1">
              <a:off x="705356" y="4333743"/>
              <a:ext cx="23535" cy="4785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90" name="Line 38"/>
            <p:cNvSpPr>
              <a:spLocks noChangeShapeType="1"/>
            </p:cNvSpPr>
            <p:nvPr/>
          </p:nvSpPr>
          <p:spPr bwMode="auto">
            <a:xfrm flipH="1">
              <a:off x="880302" y="4333743"/>
              <a:ext cx="31380" cy="4785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91" name="Line 39"/>
            <p:cNvSpPr>
              <a:spLocks noChangeShapeType="1"/>
            </p:cNvSpPr>
            <p:nvPr/>
          </p:nvSpPr>
          <p:spPr bwMode="auto">
            <a:xfrm>
              <a:off x="967382" y="4333743"/>
              <a:ext cx="31380" cy="4785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92" name="Line 40"/>
            <p:cNvSpPr>
              <a:spLocks noChangeShapeType="1"/>
            </p:cNvSpPr>
            <p:nvPr/>
          </p:nvSpPr>
          <p:spPr bwMode="auto">
            <a:xfrm>
              <a:off x="689666" y="4452204"/>
              <a:ext cx="79235" cy="7923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93" name="Line 41"/>
            <p:cNvSpPr>
              <a:spLocks noChangeShapeType="1"/>
            </p:cNvSpPr>
            <p:nvPr/>
          </p:nvSpPr>
          <p:spPr bwMode="auto">
            <a:xfrm>
              <a:off x="863827" y="4452204"/>
              <a:ext cx="55700" cy="7923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94" name="Line 42"/>
            <p:cNvSpPr>
              <a:spLocks noChangeShapeType="1"/>
            </p:cNvSpPr>
            <p:nvPr/>
          </p:nvSpPr>
          <p:spPr bwMode="auto">
            <a:xfrm>
              <a:off x="1046618" y="4460834"/>
              <a:ext cx="23535" cy="6276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95" name="Line 43"/>
            <p:cNvSpPr>
              <a:spLocks noChangeShapeType="1"/>
            </p:cNvSpPr>
            <p:nvPr/>
          </p:nvSpPr>
          <p:spPr bwMode="auto">
            <a:xfrm flipH="1">
              <a:off x="1237253" y="4436514"/>
              <a:ext cx="39225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96" name="Line 44"/>
            <p:cNvSpPr>
              <a:spLocks noChangeShapeType="1"/>
            </p:cNvSpPr>
            <p:nvPr/>
          </p:nvSpPr>
          <p:spPr bwMode="auto">
            <a:xfrm flipH="1">
              <a:off x="1363559" y="4167428"/>
              <a:ext cx="95710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97" name="Freeform 45"/>
            <p:cNvSpPr>
              <a:spLocks/>
            </p:cNvSpPr>
            <p:nvPr/>
          </p:nvSpPr>
          <p:spPr bwMode="auto">
            <a:xfrm>
              <a:off x="1395724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98" name="Freeform 46"/>
            <p:cNvSpPr>
              <a:spLocks/>
            </p:cNvSpPr>
            <p:nvPr/>
          </p:nvSpPr>
          <p:spPr bwMode="auto">
            <a:xfrm>
              <a:off x="1395724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99" name="Freeform 47"/>
            <p:cNvSpPr>
              <a:spLocks/>
            </p:cNvSpPr>
            <p:nvPr/>
          </p:nvSpPr>
          <p:spPr bwMode="auto">
            <a:xfrm>
              <a:off x="1482805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00" name="Freeform 48"/>
            <p:cNvSpPr>
              <a:spLocks/>
            </p:cNvSpPr>
            <p:nvPr/>
          </p:nvSpPr>
          <p:spPr bwMode="auto">
            <a:xfrm>
              <a:off x="1482805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01" name="Freeform 49"/>
            <p:cNvSpPr>
              <a:spLocks/>
            </p:cNvSpPr>
            <p:nvPr/>
          </p:nvSpPr>
          <p:spPr bwMode="auto">
            <a:xfrm>
              <a:off x="1308644" y="4238818"/>
              <a:ext cx="118461" cy="94926"/>
            </a:xfrm>
            <a:custGeom>
              <a:avLst/>
              <a:gdLst>
                <a:gd name="T0" fmla="*/ 151 w 151"/>
                <a:gd name="T1" fmla="*/ 121 h 121"/>
                <a:gd name="T2" fmla="*/ 0 w 151"/>
                <a:gd name="T3" fmla="*/ 121 h 121"/>
                <a:gd name="T4" fmla="*/ 70 w 151"/>
                <a:gd name="T5" fmla="*/ 0 h 121"/>
                <a:gd name="T6" fmla="*/ 151 w 15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15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51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02" name="Freeform 50"/>
            <p:cNvSpPr>
              <a:spLocks/>
            </p:cNvSpPr>
            <p:nvPr/>
          </p:nvSpPr>
          <p:spPr bwMode="auto">
            <a:xfrm>
              <a:off x="1308644" y="4238818"/>
              <a:ext cx="118461" cy="94926"/>
            </a:xfrm>
            <a:custGeom>
              <a:avLst/>
              <a:gdLst>
                <a:gd name="T0" fmla="*/ 151 w 151"/>
                <a:gd name="T1" fmla="*/ 121 h 121"/>
                <a:gd name="T2" fmla="*/ 0 w 151"/>
                <a:gd name="T3" fmla="*/ 121 h 121"/>
                <a:gd name="T4" fmla="*/ 70 w 151"/>
                <a:gd name="T5" fmla="*/ 0 h 121"/>
                <a:gd name="T6" fmla="*/ 151 w 15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15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51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03" name="Freeform 51"/>
            <p:cNvSpPr>
              <a:spLocks/>
            </p:cNvSpPr>
            <p:nvPr/>
          </p:nvSpPr>
          <p:spPr bwMode="auto">
            <a:xfrm>
              <a:off x="1395724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04" name="Freeform 52"/>
            <p:cNvSpPr>
              <a:spLocks/>
            </p:cNvSpPr>
            <p:nvPr/>
          </p:nvSpPr>
          <p:spPr bwMode="auto">
            <a:xfrm>
              <a:off x="1395724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05" name="Freeform 53"/>
            <p:cNvSpPr>
              <a:spLocks/>
            </p:cNvSpPr>
            <p:nvPr/>
          </p:nvSpPr>
          <p:spPr bwMode="auto">
            <a:xfrm>
              <a:off x="1212934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06" name="Freeform 54"/>
            <p:cNvSpPr>
              <a:spLocks/>
            </p:cNvSpPr>
            <p:nvPr/>
          </p:nvSpPr>
          <p:spPr bwMode="auto">
            <a:xfrm>
              <a:off x="1212934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07" name="Freeform 55"/>
            <p:cNvSpPr>
              <a:spLocks/>
            </p:cNvSpPr>
            <p:nvPr/>
          </p:nvSpPr>
          <p:spPr bwMode="auto">
            <a:xfrm>
              <a:off x="1577730" y="4389444"/>
              <a:ext cx="111400" cy="94926"/>
            </a:xfrm>
            <a:custGeom>
              <a:avLst/>
              <a:gdLst>
                <a:gd name="T0" fmla="*/ 0 w 142"/>
                <a:gd name="T1" fmla="*/ 0 h 121"/>
                <a:gd name="T2" fmla="*/ 142 w 142"/>
                <a:gd name="T3" fmla="*/ 0 h 121"/>
                <a:gd name="T4" fmla="*/ 71 w 142"/>
                <a:gd name="T5" fmla="*/ 121 h 121"/>
                <a:gd name="T6" fmla="*/ 0 w 14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21">
                  <a:moveTo>
                    <a:pt x="0" y="0"/>
                  </a:moveTo>
                  <a:lnTo>
                    <a:pt x="14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08" name="Freeform 56"/>
            <p:cNvSpPr>
              <a:spLocks/>
            </p:cNvSpPr>
            <p:nvPr/>
          </p:nvSpPr>
          <p:spPr bwMode="auto">
            <a:xfrm>
              <a:off x="1577730" y="4389444"/>
              <a:ext cx="111400" cy="94926"/>
            </a:xfrm>
            <a:custGeom>
              <a:avLst/>
              <a:gdLst>
                <a:gd name="T0" fmla="*/ 0 w 142"/>
                <a:gd name="T1" fmla="*/ 0 h 121"/>
                <a:gd name="T2" fmla="*/ 142 w 142"/>
                <a:gd name="T3" fmla="*/ 0 h 121"/>
                <a:gd name="T4" fmla="*/ 71 w 142"/>
                <a:gd name="T5" fmla="*/ 121 h 121"/>
                <a:gd name="T6" fmla="*/ 0 w 14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21">
                  <a:moveTo>
                    <a:pt x="0" y="0"/>
                  </a:moveTo>
                  <a:lnTo>
                    <a:pt x="14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09" name="Freeform 57"/>
            <p:cNvSpPr>
              <a:spLocks/>
            </p:cNvSpPr>
            <p:nvPr/>
          </p:nvSpPr>
          <p:spPr bwMode="auto">
            <a:xfrm>
              <a:off x="1332179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10" name="Freeform 58"/>
            <p:cNvSpPr>
              <a:spLocks/>
            </p:cNvSpPr>
            <p:nvPr/>
          </p:nvSpPr>
          <p:spPr bwMode="auto">
            <a:xfrm>
              <a:off x="1332179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11" name="Freeform 59"/>
            <p:cNvSpPr>
              <a:spLocks/>
            </p:cNvSpPr>
            <p:nvPr/>
          </p:nvSpPr>
          <p:spPr bwMode="auto">
            <a:xfrm>
              <a:off x="1181553" y="4507904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12" name="Freeform 60"/>
            <p:cNvSpPr>
              <a:spLocks/>
            </p:cNvSpPr>
            <p:nvPr/>
          </p:nvSpPr>
          <p:spPr bwMode="auto">
            <a:xfrm>
              <a:off x="1181553" y="4507904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13" name="Freeform 61"/>
            <p:cNvSpPr>
              <a:spLocks/>
            </p:cNvSpPr>
            <p:nvPr/>
          </p:nvSpPr>
          <p:spPr bwMode="auto">
            <a:xfrm>
              <a:off x="1482805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14" name="Freeform 62"/>
            <p:cNvSpPr>
              <a:spLocks/>
            </p:cNvSpPr>
            <p:nvPr/>
          </p:nvSpPr>
          <p:spPr bwMode="auto">
            <a:xfrm>
              <a:off x="1482805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15" name="Freeform 63"/>
            <p:cNvSpPr>
              <a:spLocks/>
            </p:cNvSpPr>
            <p:nvPr/>
          </p:nvSpPr>
          <p:spPr bwMode="auto">
            <a:xfrm>
              <a:off x="1633430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16" name="Freeform 64"/>
            <p:cNvSpPr>
              <a:spLocks/>
            </p:cNvSpPr>
            <p:nvPr/>
          </p:nvSpPr>
          <p:spPr bwMode="auto">
            <a:xfrm>
              <a:off x="1633430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17" name="Line 65"/>
            <p:cNvSpPr>
              <a:spLocks noChangeShapeType="1"/>
            </p:cNvSpPr>
            <p:nvPr/>
          </p:nvSpPr>
          <p:spPr bwMode="auto">
            <a:xfrm>
              <a:off x="1474960" y="4190963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18" name="Line 66"/>
            <p:cNvSpPr>
              <a:spLocks noChangeShapeType="1"/>
            </p:cNvSpPr>
            <p:nvPr/>
          </p:nvSpPr>
          <p:spPr bwMode="auto">
            <a:xfrm flipH="1">
              <a:off x="1308644" y="4333743"/>
              <a:ext cx="23535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19" name="Line 67"/>
            <p:cNvSpPr>
              <a:spLocks noChangeShapeType="1"/>
            </p:cNvSpPr>
            <p:nvPr/>
          </p:nvSpPr>
          <p:spPr bwMode="auto">
            <a:xfrm flipH="1">
              <a:off x="1482805" y="4333743"/>
              <a:ext cx="32165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20" name="Line 68"/>
            <p:cNvSpPr>
              <a:spLocks noChangeShapeType="1"/>
            </p:cNvSpPr>
            <p:nvPr/>
          </p:nvSpPr>
          <p:spPr bwMode="auto">
            <a:xfrm>
              <a:off x="1292169" y="4452204"/>
              <a:ext cx="79235" cy="8786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21" name="Line 69"/>
            <p:cNvSpPr>
              <a:spLocks noChangeShapeType="1"/>
            </p:cNvSpPr>
            <p:nvPr/>
          </p:nvSpPr>
          <p:spPr bwMode="auto">
            <a:xfrm>
              <a:off x="1474960" y="4460834"/>
              <a:ext cx="47855" cy="7060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22" name="Line 70"/>
            <p:cNvSpPr>
              <a:spLocks noChangeShapeType="1"/>
            </p:cNvSpPr>
            <p:nvPr/>
          </p:nvSpPr>
          <p:spPr bwMode="auto">
            <a:xfrm>
              <a:off x="1649121" y="4460834"/>
              <a:ext cx="32165" cy="7060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23" name="Line 71"/>
            <p:cNvSpPr>
              <a:spLocks noChangeShapeType="1"/>
            </p:cNvSpPr>
            <p:nvPr/>
          </p:nvSpPr>
          <p:spPr bwMode="auto">
            <a:xfrm flipH="1">
              <a:off x="1847601" y="4436514"/>
              <a:ext cx="40010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24" name="Line 72"/>
            <p:cNvSpPr>
              <a:spLocks noChangeShapeType="1"/>
            </p:cNvSpPr>
            <p:nvPr/>
          </p:nvSpPr>
          <p:spPr bwMode="auto">
            <a:xfrm flipH="1">
              <a:off x="1974692" y="4167428"/>
              <a:ext cx="87080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25" name="Freeform 73"/>
            <p:cNvSpPr>
              <a:spLocks/>
            </p:cNvSpPr>
            <p:nvPr/>
          </p:nvSpPr>
          <p:spPr bwMode="auto">
            <a:xfrm>
              <a:off x="2006072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7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26" name="Freeform 74"/>
            <p:cNvSpPr>
              <a:spLocks/>
            </p:cNvSpPr>
            <p:nvPr/>
          </p:nvSpPr>
          <p:spPr bwMode="auto">
            <a:xfrm>
              <a:off x="2006072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7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27" name="Freeform 75"/>
            <p:cNvSpPr>
              <a:spLocks/>
            </p:cNvSpPr>
            <p:nvPr/>
          </p:nvSpPr>
          <p:spPr bwMode="auto">
            <a:xfrm>
              <a:off x="2093937" y="4238818"/>
              <a:ext cx="118461" cy="94926"/>
            </a:xfrm>
            <a:custGeom>
              <a:avLst/>
              <a:gdLst>
                <a:gd name="T0" fmla="*/ 151 w 151"/>
                <a:gd name="T1" fmla="*/ 121 h 121"/>
                <a:gd name="T2" fmla="*/ 0 w 151"/>
                <a:gd name="T3" fmla="*/ 121 h 121"/>
                <a:gd name="T4" fmla="*/ 71 w 151"/>
                <a:gd name="T5" fmla="*/ 0 h 121"/>
                <a:gd name="T6" fmla="*/ 151 w 15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151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1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28" name="Freeform 76"/>
            <p:cNvSpPr>
              <a:spLocks/>
            </p:cNvSpPr>
            <p:nvPr/>
          </p:nvSpPr>
          <p:spPr bwMode="auto">
            <a:xfrm>
              <a:off x="2093937" y="4238818"/>
              <a:ext cx="118461" cy="94926"/>
            </a:xfrm>
            <a:custGeom>
              <a:avLst/>
              <a:gdLst>
                <a:gd name="T0" fmla="*/ 151 w 151"/>
                <a:gd name="T1" fmla="*/ 121 h 121"/>
                <a:gd name="T2" fmla="*/ 0 w 151"/>
                <a:gd name="T3" fmla="*/ 121 h 121"/>
                <a:gd name="T4" fmla="*/ 71 w 151"/>
                <a:gd name="T5" fmla="*/ 0 h 121"/>
                <a:gd name="T6" fmla="*/ 151 w 15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151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1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29" name="Freeform 77"/>
            <p:cNvSpPr>
              <a:spLocks/>
            </p:cNvSpPr>
            <p:nvPr/>
          </p:nvSpPr>
          <p:spPr bwMode="auto">
            <a:xfrm>
              <a:off x="1918992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0" name="Freeform 78"/>
            <p:cNvSpPr>
              <a:spLocks/>
            </p:cNvSpPr>
            <p:nvPr/>
          </p:nvSpPr>
          <p:spPr bwMode="auto">
            <a:xfrm>
              <a:off x="1918992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1" name="Freeform 79"/>
            <p:cNvSpPr>
              <a:spLocks/>
            </p:cNvSpPr>
            <p:nvPr/>
          </p:nvSpPr>
          <p:spPr bwMode="auto">
            <a:xfrm>
              <a:off x="2006072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2" name="Freeform 80"/>
            <p:cNvSpPr>
              <a:spLocks/>
            </p:cNvSpPr>
            <p:nvPr/>
          </p:nvSpPr>
          <p:spPr bwMode="auto">
            <a:xfrm>
              <a:off x="2006072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3" name="Freeform 81"/>
            <p:cNvSpPr>
              <a:spLocks/>
            </p:cNvSpPr>
            <p:nvPr/>
          </p:nvSpPr>
          <p:spPr bwMode="auto">
            <a:xfrm>
              <a:off x="1824066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4" name="Freeform 82"/>
            <p:cNvSpPr>
              <a:spLocks/>
            </p:cNvSpPr>
            <p:nvPr/>
          </p:nvSpPr>
          <p:spPr bwMode="auto">
            <a:xfrm>
              <a:off x="1824066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5" name="Freeform 83"/>
            <p:cNvSpPr>
              <a:spLocks/>
            </p:cNvSpPr>
            <p:nvPr/>
          </p:nvSpPr>
          <p:spPr bwMode="auto">
            <a:xfrm>
              <a:off x="2181018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6" name="Freeform 84"/>
            <p:cNvSpPr>
              <a:spLocks/>
            </p:cNvSpPr>
            <p:nvPr/>
          </p:nvSpPr>
          <p:spPr bwMode="auto">
            <a:xfrm>
              <a:off x="2181018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7" name="Freeform 85"/>
            <p:cNvSpPr>
              <a:spLocks/>
            </p:cNvSpPr>
            <p:nvPr/>
          </p:nvSpPr>
          <p:spPr bwMode="auto">
            <a:xfrm>
              <a:off x="1943311" y="4507904"/>
              <a:ext cx="110616" cy="102771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0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4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8" name="Freeform 86"/>
            <p:cNvSpPr>
              <a:spLocks/>
            </p:cNvSpPr>
            <p:nvPr/>
          </p:nvSpPr>
          <p:spPr bwMode="auto">
            <a:xfrm>
              <a:off x="1943311" y="4507904"/>
              <a:ext cx="110616" cy="102771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0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4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9" name="Freeform 87"/>
            <p:cNvSpPr>
              <a:spLocks/>
            </p:cNvSpPr>
            <p:nvPr/>
          </p:nvSpPr>
          <p:spPr bwMode="auto">
            <a:xfrm>
              <a:off x="1791901" y="4507904"/>
              <a:ext cx="111400" cy="102771"/>
            </a:xfrm>
            <a:custGeom>
              <a:avLst/>
              <a:gdLst>
                <a:gd name="T0" fmla="*/ 142 w 142"/>
                <a:gd name="T1" fmla="*/ 131 h 131"/>
                <a:gd name="T2" fmla="*/ 0 w 142"/>
                <a:gd name="T3" fmla="*/ 131 h 131"/>
                <a:gd name="T4" fmla="*/ 71 w 142"/>
                <a:gd name="T5" fmla="*/ 0 h 131"/>
                <a:gd name="T6" fmla="*/ 142 w 14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31">
                  <a:moveTo>
                    <a:pt x="14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40" name="Freeform 88"/>
            <p:cNvSpPr>
              <a:spLocks/>
            </p:cNvSpPr>
            <p:nvPr/>
          </p:nvSpPr>
          <p:spPr bwMode="auto">
            <a:xfrm>
              <a:off x="1791901" y="4507904"/>
              <a:ext cx="111400" cy="102771"/>
            </a:xfrm>
            <a:custGeom>
              <a:avLst/>
              <a:gdLst>
                <a:gd name="T0" fmla="*/ 142 w 142"/>
                <a:gd name="T1" fmla="*/ 131 h 131"/>
                <a:gd name="T2" fmla="*/ 0 w 142"/>
                <a:gd name="T3" fmla="*/ 131 h 131"/>
                <a:gd name="T4" fmla="*/ 71 w 142"/>
                <a:gd name="T5" fmla="*/ 0 h 131"/>
                <a:gd name="T6" fmla="*/ 142 w 14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31">
                  <a:moveTo>
                    <a:pt x="14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41" name="Freeform 89"/>
            <p:cNvSpPr>
              <a:spLocks/>
            </p:cNvSpPr>
            <p:nvPr/>
          </p:nvSpPr>
          <p:spPr bwMode="auto">
            <a:xfrm>
              <a:off x="2093937" y="4507904"/>
              <a:ext cx="110616" cy="102771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1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42" name="Freeform 90"/>
            <p:cNvSpPr>
              <a:spLocks/>
            </p:cNvSpPr>
            <p:nvPr/>
          </p:nvSpPr>
          <p:spPr bwMode="auto">
            <a:xfrm>
              <a:off x="2093937" y="4507904"/>
              <a:ext cx="110616" cy="102771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1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43" name="Freeform 91"/>
            <p:cNvSpPr>
              <a:spLocks/>
            </p:cNvSpPr>
            <p:nvPr/>
          </p:nvSpPr>
          <p:spPr bwMode="auto">
            <a:xfrm>
              <a:off x="2244563" y="4507904"/>
              <a:ext cx="110616" cy="102771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1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44" name="Freeform 92"/>
            <p:cNvSpPr>
              <a:spLocks/>
            </p:cNvSpPr>
            <p:nvPr/>
          </p:nvSpPr>
          <p:spPr bwMode="auto">
            <a:xfrm>
              <a:off x="2244563" y="4507904"/>
              <a:ext cx="110616" cy="102771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1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45" name="Line 93"/>
            <p:cNvSpPr>
              <a:spLocks noChangeShapeType="1"/>
            </p:cNvSpPr>
            <p:nvPr/>
          </p:nvSpPr>
          <p:spPr bwMode="auto">
            <a:xfrm>
              <a:off x="2078247" y="4190963"/>
              <a:ext cx="54916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46" name="Line 94"/>
            <p:cNvSpPr>
              <a:spLocks noChangeShapeType="1"/>
            </p:cNvSpPr>
            <p:nvPr/>
          </p:nvSpPr>
          <p:spPr bwMode="auto">
            <a:xfrm flipH="1">
              <a:off x="1911147" y="4333743"/>
              <a:ext cx="32165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47" name="Line 95"/>
            <p:cNvSpPr>
              <a:spLocks noChangeShapeType="1"/>
            </p:cNvSpPr>
            <p:nvPr/>
          </p:nvSpPr>
          <p:spPr bwMode="auto">
            <a:xfrm flipH="1">
              <a:off x="2093937" y="4333743"/>
              <a:ext cx="31380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48" name="Line 96"/>
            <p:cNvSpPr>
              <a:spLocks noChangeShapeType="1"/>
            </p:cNvSpPr>
            <p:nvPr/>
          </p:nvSpPr>
          <p:spPr bwMode="auto">
            <a:xfrm>
              <a:off x="2181018" y="4333743"/>
              <a:ext cx="31380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49" name="Line 97"/>
            <p:cNvSpPr>
              <a:spLocks noChangeShapeType="1"/>
            </p:cNvSpPr>
            <p:nvPr/>
          </p:nvSpPr>
          <p:spPr bwMode="auto">
            <a:xfrm>
              <a:off x="1903301" y="4452204"/>
              <a:ext cx="79235" cy="8786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50" name="Line 98"/>
            <p:cNvSpPr>
              <a:spLocks noChangeShapeType="1"/>
            </p:cNvSpPr>
            <p:nvPr/>
          </p:nvSpPr>
          <p:spPr bwMode="auto">
            <a:xfrm>
              <a:off x="2078247" y="4460834"/>
              <a:ext cx="54916" cy="7060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51" name="Line 99"/>
            <p:cNvSpPr>
              <a:spLocks noChangeShapeType="1"/>
            </p:cNvSpPr>
            <p:nvPr/>
          </p:nvSpPr>
          <p:spPr bwMode="auto">
            <a:xfrm>
              <a:off x="2252408" y="4460834"/>
              <a:ext cx="31380" cy="7060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52" name="Line 100"/>
            <p:cNvSpPr>
              <a:spLocks noChangeShapeType="1"/>
            </p:cNvSpPr>
            <p:nvPr/>
          </p:nvSpPr>
          <p:spPr bwMode="auto">
            <a:xfrm flipH="1">
              <a:off x="2466579" y="4436514"/>
              <a:ext cx="31380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53" name="Line 101"/>
            <p:cNvSpPr>
              <a:spLocks noChangeShapeType="1"/>
            </p:cNvSpPr>
            <p:nvPr/>
          </p:nvSpPr>
          <p:spPr bwMode="auto">
            <a:xfrm flipH="1">
              <a:off x="2593669" y="4167428"/>
              <a:ext cx="87080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54" name="Freeform 102"/>
            <p:cNvSpPr>
              <a:spLocks/>
            </p:cNvSpPr>
            <p:nvPr/>
          </p:nvSpPr>
          <p:spPr bwMode="auto">
            <a:xfrm>
              <a:off x="2617204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55" name="Freeform 103"/>
            <p:cNvSpPr>
              <a:spLocks/>
            </p:cNvSpPr>
            <p:nvPr/>
          </p:nvSpPr>
          <p:spPr bwMode="auto">
            <a:xfrm>
              <a:off x="2617204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56" name="Freeform 104"/>
            <p:cNvSpPr>
              <a:spLocks/>
            </p:cNvSpPr>
            <p:nvPr/>
          </p:nvSpPr>
          <p:spPr bwMode="auto">
            <a:xfrm>
              <a:off x="2712915" y="4238818"/>
              <a:ext cx="110616" cy="94926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57" name="Freeform 105"/>
            <p:cNvSpPr>
              <a:spLocks/>
            </p:cNvSpPr>
            <p:nvPr/>
          </p:nvSpPr>
          <p:spPr bwMode="auto">
            <a:xfrm>
              <a:off x="2712915" y="4238818"/>
              <a:ext cx="110616" cy="94926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58" name="Freeform 106"/>
            <p:cNvSpPr>
              <a:spLocks/>
            </p:cNvSpPr>
            <p:nvPr/>
          </p:nvSpPr>
          <p:spPr bwMode="auto">
            <a:xfrm>
              <a:off x="2530124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59" name="Freeform 107"/>
            <p:cNvSpPr>
              <a:spLocks/>
            </p:cNvSpPr>
            <p:nvPr/>
          </p:nvSpPr>
          <p:spPr bwMode="auto">
            <a:xfrm>
              <a:off x="2530124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60" name="Freeform 108"/>
            <p:cNvSpPr>
              <a:spLocks/>
            </p:cNvSpPr>
            <p:nvPr/>
          </p:nvSpPr>
          <p:spPr bwMode="auto">
            <a:xfrm>
              <a:off x="2617204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61" name="Freeform 109"/>
            <p:cNvSpPr>
              <a:spLocks/>
            </p:cNvSpPr>
            <p:nvPr/>
          </p:nvSpPr>
          <p:spPr bwMode="auto">
            <a:xfrm>
              <a:off x="2617204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62" name="Freeform 110"/>
            <p:cNvSpPr>
              <a:spLocks/>
            </p:cNvSpPr>
            <p:nvPr/>
          </p:nvSpPr>
          <p:spPr bwMode="auto">
            <a:xfrm>
              <a:off x="2443044" y="4389444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0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0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63" name="Freeform 111"/>
            <p:cNvSpPr>
              <a:spLocks/>
            </p:cNvSpPr>
            <p:nvPr/>
          </p:nvSpPr>
          <p:spPr bwMode="auto">
            <a:xfrm>
              <a:off x="2443044" y="4389444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0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0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64" name="Freeform 112"/>
            <p:cNvSpPr>
              <a:spLocks/>
            </p:cNvSpPr>
            <p:nvPr/>
          </p:nvSpPr>
          <p:spPr bwMode="auto">
            <a:xfrm>
              <a:off x="2799995" y="4389444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7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65" name="Freeform 113"/>
            <p:cNvSpPr>
              <a:spLocks/>
            </p:cNvSpPr>
            <p:nvPr/>
          </p:nvSpPr>
          <p:spPr bwMode="auto">
            <a:xfrm>
              <a:off x="2799995" y="4389444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7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66" name="Freeform 114"/>
            <p:cNvSpPr>
              <a:spLocks/>
            </p:cNvSpPr>
            <p:nvPr/>
          </p:nvSpPr>
          <p:spPr bwMode="auto">
            <a:xfrm>
              <a:off x="2553659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67" name="Freeform 115"/>
            <p:cNvSpPr>
              <a:spLocks/>
            </p:cNvSpPr>
            <p:nvPr/>
          </p:nvSpPr>
          <p:spPr bwMode="auto">
            <a:xfrm>
              <a:off x="2553659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68" name="Freeform 116"/>
            <p:cNvSpPr>
              <a:spLocks/>
            </p:cNvSpPr>
            <p:nvPr/>
          </p:nvSpPr>
          <p:spPr bwMode="auto">
            <a:xfrm>
              <a:off x="2403034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69" name="Freeform 117"/>
            <p:cNvSpPr>
              <a:spLocks/>
            </p:cNvSpPr>
            <p:nvPr/>
          </p:nvSpPr>
          <p:spPr bwMode="auto">
            <a:xfrm>
              <a:off x="2403034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70" name="Freeform 118"/>
            <p:cNvSpPr>
              <a:spLocks/>
            </p:cNvSpPr>
            <p:nvPr/>
          </p:nvSpPr>
          <p:spPr bwMode="auto">
            <a:xfrm>
              <a:off x="2704285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71" name="Freeform 119"/>
            <p:cNvSpPr>
              <a:spLocks/>
            </p:cNvSpPr>
            <p:nvPr/>
          </p:nvSpPr>
          <p:spPr bwMode="auto">
            <a:xfrm>
              <a:off x="2704285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72" name="Freeform 120"/>
            <p:cNvSpPr>
              <a:spLocks/>
            </p:cNvSpPr>
            <p:nvPr/>
          </p:nvSpPr>
          <p:spPr bwMode="auto">
            <a:xfrm>
              <a:off x="2855695" y="4507904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0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73" name="Freeform 121"/>
            <p:cNvSpPr>
              <a:spLocks/>
            </p:cNvSpPr>
            <p:nvPr/>
          </p:nvSpPr>
          <p:spPr bwMode="auto">
            <a:xfrm>
              <a:off x="2855695" y="4507904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0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74" name="Line 122"/>
            <p:cNvSpPr>
              <a:spLocks noChangeShapeType="1"/>
            </p:cNvSpPr>
            <p:nvPr/>
          </p:nvSpPr>
          <p:spPr bwMode="auto">
            <a:xfrm>
              <a:off x="2696440" y="4190963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75" name="Line 123"/>
            <p:cNvSpPr>
              <a:spLocks noChangeShapeType="1"/>
            </p:cNvSpPr>
            <p:nvPr/>
          </p:nvSpPr>
          <p:spPr bwMode="auto">
            <a:xfrm flipH="1">
              <a:off x="2530124" y="4333743"/>
              <a:ext cx="31380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76" name="Line 124"/>
            <p:cNvSpPr>
              <a:spLocks noChangeShapeType="1"/>
            </p:cNvSpPr>
            <p:nvPr/>
          </p:nvSpPr>
          <p:spPr bwMode="auto">
            <a:xfrm flipH="1">
              <a:off x="2712915" y="4333743"/>
              <a:ext cx="23535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77" name="Line 125"/>
            <p:cNvSpPr>
              <a:spLocks noChangeShapeType="1"/>
            </p:cNvSpPr>
            <p:nvPr/>
          </p:nvSpPr>
          <p:spPr bwMode="auto">
            <a:xfrm>
              <a:off x="2799995" y="4333743"/>
              <a:ext cx="23535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78" name="Line 126"/>
            <p:cNvSpPr>
              <a:spLocks noChangeShapeType="1"/>
            </p:cNvSpPr>
            <p:nvPr/>
          </p:nvSpPr>
          <p:spPr bwMode="auto">
            <a:xfrm>
              <a:off x="2514434" y="4452204"/>
              <a:ext cx="79235" cy="8786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79" name="Line 127"/>
            <p:cNvSpPr>
              <a:spLocks noChangeShapeType="1"/>
            </p:cNvSpPr>
            <p:nvPr/>
          </p:nvSpPr>
          <p:spPr bwMode="auto">
            <a:xfrm>
              <a:off x="2696440" y="4460834"/>
              <a:ext cx="47855" cy="7060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80" name="Line 128"/>
            <p:cNvSpPr>
              <a:spLocks noChangeShapeType="1"/>
            </p:cNvSpPr>
            <p:nvPr/>
          </p:nvSpPr>
          <p:spPr bwMode="auto">
            <a:xfrm>
              <a:off x="2871385" y="4460834"/>
              <a:ext cx="31380" cy="7060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81" name="Line 129"/>
            <p:cNvSpPr>
              <a:spLocks noChangeShapeType="1"/>
            </p:cNvSpPr>
            <p:nvPr/>
          </p:nvSpPr>
          <p:spPr bwMode="auto">
            <a:xfrm flipH="1">
              <a:off x="943063" y="3898341"/>
              <a:ext cx="40010" cy="11846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82" name="Line 130"/>
            <p:cNvSpPr>
              <a:spLocks noChangeShapeType="1"/>
            </p:cNvSpPr>
            <p:nvPr/>
          </p:nvSpPr>
          <p:spPr bwMode="auto">
            <a:xfrm flipH="1">
              <a:off x="1070153" y="3629255"/>
              <a:ext cx="95710" cy="11846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83" name="Freeform 131"/>
            <p:cNvSpPr>
              <a:spLocks/>
            </p:cNvSpPr>
            <p:nvPr/>
          </p:nvSpPr>
          <p:spPr bwMode="auto">
            <a:xfrm>
              <a:off x="1102318" y="3581400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84" name="Freeform 132"/>
            <p:cNvSpPr>
              <a:spLocks/>
            </p:cNvSpPr>
            <p:nvPr/>
          </p:nvSpPr>
          <p:spPr bwMode="auto">
            <a:xfrm>
              <a:off x="1102318" y="3581400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85" name="Freeform 133"/>
            <p:cNvSpPr>
              <a:spLocks/>
            </p:cNvSpPr>
            <p:nvPr/>
          </p:nvSpPr>
          <p:spPr bwMode="auto">
            <a:xfrm>
              <a:off x="1189398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86" name="Freeform 134"/>
            <p:cNvSpPr>
              <a:spLocks/>
            </p:cNvSpPr>
            <p:nvPr/>
          </p:nvSpPr>
          <p:spPr bwMode="auto">
            <a:xfrm>
              <a:off x="1189398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87" name="Freeform 135"/>
            <p:cNvSpPr>
              <a:spLocks/>
            </p:cNvSpPr>
            <p:nvPr/>
          </p:nvSpPr>
          <p:spPr bwMode="auto">
            <a:xfrm>
              <a:off x="1014453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88" name="Freeform 136"/>
            <p:cNvSpPr>
              <a:spLocks/>
            </p:cNvSpPr>
            <p:nvPr/>
          </p:nvSpPr>
          <p:spPr bwMode="auto">
            <a:xfrm>
              <a:off x="1014453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89" name="Freeform 137"/>
            <p:cNvSpPr>
              <a:spLocks/>
            </p:cNvSpPr>
            <p:nvPr/>
          </p:nvSpPr>
          <p:spPr bwMode="auto">
            <a:xfrm>
              <a:off x="1102318" y="3850486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90" name="Freeform 138"/>
            <p:cNvSpPr>
              <a:spLocks/>
            </p:cNvSpPr>
            <p:nvPr/>
          </p:nvSpPr>
          <p:spPr bwMode="auto">
            <a:xfrm>
              <a:off x="1102318" y="3850486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91" name="Freeform 139"/>
            <p:cNvSpPr>
              <a:spLocks/>
            </p:cNvSpPr>
            <p:nvPr/>
          </p:nvSpPr>
          <p:spPr bwMode="auto">
            <a:xfrm>
              <a:off x="919527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92" name="Freeform 140"/>
            <p:cNvSpPr>
              <a:spLocks/>
            </p:cNvSpPr>
            <p:nvPr/>
          </p:nvSpPr>
          <p:spPr bwMode="auto">
            <a:xfrm>
              <a:off x="919527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93" name="Freeform 141"/>
            <p:cNvSpPr>
              <a:spLocks/>
            </p:cNvSpPr>
            <p:nvPr/>
          </p:nvSpPr>
          <p:spPr bwMode="auto">
            <a:xfrm>
              <a:off x="1284324" y="3850486"/>
              <a:ext cx="111400" cy="94926"/>
            </a:xfrm>
            <a:custGeom>
              <a:avLst/>
              <a:gdLst>
                <a:gd name="T0" fmla="*/ 0 w 142"/>
                <a:gd name="T1" fmla="*/ 0 h 121"/>
                <a:gd name="T2" fmla="*/ 142 w 142"/>
                <a:gd name="T3" fmla="*/ 0 h 121"/>
                <a:gd name="T4" fmla="*/ 71 w 142"/>
                <a:gd name="T5" fmla="*/ 121 h 121"/>
                <a:gd name="T6" fmla="*/ 0 w 14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21">
                  <a:moveTo>
                    <a:pt x="0" y="0"/>
                  </a:moveTo>
                  <a:lnTo>
                    <a:pt x="14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94" name="Freeform 142"/>
            <p:cNvSpPr>
              <a:spLocks/>
            </p:cNvSpPr>
            <p:nvPr/>
          </p:nvSpPr>
          <p:spPr bwMode="auto">
            <a:xfrm>
              <a:off x="1284324" y="3850486"/>
              <a:ext cx="111400" cy="94926"/>
            </a:xfrm>
            <a:custGeom>
              <a:avLst/>
              <a:gdLst>
                <a:gd name="T0" fmla="*/ 0 w 142"/>
                <a:gd name="T1" fmla="*/ 0 h 121"/>
                <a:gd name="T2" fmla="*/ 142 w 142"/>
                <a:gd name="T3" fmla="*/ 0 h 121"/>
                <a:gd name="T4" fmla="*/ 71 w 142"/>
                <a:gd name="T5" fmla="*/ 121 h 121"/>
                <a:gd name="T6" fmla="*/ 0 w 14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21">
                  <a:moveTo>
                    <a:pt x="0" y="0"/>
                  </a:moveTo>
                  <a:lnTo>
                    <a:pt x="14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95" name="Freeform 143"/>
            <p:cNvSpPr>
              <a:spLocks/>
            </p:cNvSpPr>
            <p:nvPr/>
          </p:nvSpPr>
          <p:spPr bwMode="auto">
            <a:xfrm>
              <a:off x="1038773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96" name="Freeform 144"/>
            <p:cNvSpPr>
              <a:spLocks/>
            </p:cNvSpPr>
            <p:nvPr/>
          </p:nvSpPr>
          <p:spPr bwMode="auto">
            <a:xfrm>
              <a:off x="1038773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97" name="Freeform 145"/>
            <p:cNvSpPr>
              <a:spLocks/>
            </p:cNvSpPr>
            <p:nvPr/>
          </p:nvSpPr>
          <p:spPr bwMode="auto">
            <a:xfrm>
              <a:off x="888147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98" name="Freeform 146"/>
            <p:cNvSpPr>
              <a:spLocks/>
            </p:cNvSpPr>
            <p:nvPr/>
          </p:nvSpPr>
          <p:spPr bwMode="auto">
            <a:xfrm>
              <a:off x="888147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99" name="Freeform 147"/>
            <p:cNvSpPr>
              <a:spLocks/>
            </p:cNvSpPr>
            <p:nvPr/>
          </p:nvSpPr>
          <p:spPr bwMode="auto">
            <a:xfrm>
              <a:off x="1189398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00" name="Freeform 148"/>
            <p:cNvSpPr>
              <a:spLocks/>
            </p:cNvSpPr>
            <p:nvPr/>
          </p:nvSpPr>
          <p:spPr bwMode="auto">
            <a:xfrm>
              <a:off x="1189398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01" name="Freeform 149"/>
            <p:cNvSpPr>
              <a:spLocks/>
            </p:cNvSpPr>
            <p:nvPr/>
          </p:nvSpPr>
          <p:spPr bwMode="auto">
            <a:xfrm>
              <a:off x="1340024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02" name="Freeform 150"/>
            <p:cNvSpPr>
              <a:spLocks/>
            </p:cNvSpPr>
            <p:nvPr/>
          </p:nvSpPr>
          <p:spPr bwMode="auto">
            <a:xfrm>
              <a:off x="1340024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03" name="Line 151"/>
            <p:cNvSpPr>
              <a:spLocks noChangeShapeType="1"/>
            </p:cNvSpPr>
            <p:nvPr/>
          </p:nvSpPr>
          <p:spPr bwMode="auto">
            <a:xfrm>
              <a:off x="1181553" y="3652790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04" name="Line 152"/>
            <p:cNvSpPr>
              <a:spLocks noChangeShapeType="1"/>
            </p:cNvSpPr>
            <p:nvPr/>
          </p:nvSpPr>
          <p:spPr bwMode="auto">
            <a:xfrm flipH="1">
              <a:off x="1014453" y="3795571"/>
              <a:ext cx="32165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05" name="Line 153"/>
            <p:cNvSpPr>
              <a:spLocks noChangeShapeType="1"/>
            </p:cNvSpPr>
            <p:nvPr/>
          </p:nvSpPr>
          <p:spPr bwMode="auto">
            <a:xfrm flipH="1">
              <a:off x="1189398" y="3795571"/>
              <a:ext cx="31380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06" name="Line 154"/>
            <p:cNvSpPr>
              <a:spLocks noChangeShapeType="1"/>
            </p:cNvSpPr>
            <p:nvPr/>
          </p:nvSpPr>
          <p:spPr bwMode="auto">
            <a:xfrm>
              <a:off x="1284324" y="3795571"/>
              <a:ext cx="24320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07" name="Line 155"/>
            <p:cNvSpPr>
              <a:spLocks noChangeShapeType="1"/>
            </p:cNvSpPr>
            <p:nvPr/>
          </p:nvSpPr>
          <p:spPr bwMode="auto">
            <a:xfrm>
              <a:off x="998763" y="3914031"/>
              <a:ext cx="79235" cy="8708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08" name="Line 156"/>
            <p:cNvSpPr>
              <a:spLocks noChangeShapeType="1"/>
            </p:cNvSpPr>
            <p:nvPr/>
          </p:nvSpPr>
          <p:spPr bwMode="auto">
            <a:xfrm>
              <a:off x="1181553" y="3921876"/>
              <a:ext cx="47071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09" name="Line 157"/>
            <p:cNvSpPr>
              <a:spLocks noChangeShapeType="1"/>
            </p:cNvSpPr>
            <p:nvPr/>
          </p:nvSpPr>
          <p:spPr bwMode="auto">
            <a:xfrm>
              <a:off x="1355714" y="3921876"/>
              <a:ext cx="32165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0" name="Freeform 158"/>
            <p:cNvSpPr>
              <a:spLocks/>
            </p:cNvSpPr>
            <p:nvPr/>
          </p:nvSpPr>
          <p:spPr bwMode="auto">
            <a:xfrm>
              <a:off x="1546350" y="3898341"/>
              <a:ext cx="40010" cy="118461"/>
            </a:xfrm>
            <a:custGeom>
              <a:avLst/>
              <a:gdLst>
                <a:gd name="T0" fmla="*/ 51 w 51"/>
                <a:gd name="T1" fmla="*/ 0 h 151"/>
                <a:gd name="T2" fmla="*/ 0 w 51"/>
                <a:gd name="T3" fmla="*/ 151 h 151"/>
                <a:gd name="T4" fmla="*/ 51 w 51"/>
                <a:gd name="T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151">
                  <a:moveTo>
                    <a:pt x="51" y="0"/>
                  </a:moveTo>
                  <a:lnTo>
                    <a:pt x="0" y="15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1" name="Freeform 159"/>
            <p:cNvSpPr>
              <a:spLocks/>
            </p:cNvSpPr>
            <p:nvPr/>
          </p:nvSpPr>
          <p:spPr bwMode="auto">
            <a:xfrm>
              <a:off x="1546350" y="3898341"/>
              <a:ext cx="40010" cy="118461"/>
            </a:xfrm>
            <a:custGeom>
              <a:avLst/>
              <a:gdLst>
                <a:gd name="T0" fmla="*/ 51 w 51"/>
                <a:gd name="T1" fmla="*/ 0 h 151"/>
                <a:gd name="T2" fmla="*/ 0 w 51"/>
                <a:gd name="T3" fmla="*/ 151 h 151"/>
                <a:gd name="T4" fmla="*/ 51 w 51"/>
                <a:gd name="T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151">
                  <a:moveTo>
                    <a:pt x="51" y="0"/>
                  </a:moveTo>
                  <a:lnTo>
                    <a:pt x="0" y="151"/>
                  </a:lnTo>
                  <a:lnTo>
                    <a:pt x="51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2" name="Line 160"/>
            <p:cNvSpPr>
              <a:spLocks noChangeShapeType="1"/>
            </p:cNvSpPr>
            <p:nvPr/>
          </p:nvSpPr>
          <p:spPr bwMode="auto">
            <a:xfrm flipH="1">
              <a:off x="1673440" y="3629255"/>
              <a:ext cx="94926" cy="11846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3" name="Freeform 161"/>
            <p:cNvSpPr>
              <a:spLocks/>
            </p:cNvSpPr>
            <p:nvPr/>
          </p:nvSpPr>
          <p:spPr bwMode="auto">
            <a:xfrm>
              <a:off x="1704821" y="3581400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4" name="Freeform 162"/>
            <p:cNvSpPr>
              <a:spLocks/>
            </p:cNvSpPr>
            <p:nvPr/>
          </p:nvSpPr>
          <p:spPr bwMode="auto">
            <a:xfrm>
              <a:off x="1704821" y="3581400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5" name="Freeform 163"/>
            <p:cNvSpPr>
              <a:spLocks/>
            </p:cNvSpPr>
            <p:nvPr/>
          </p:nvSpPr>
          <p:spPr bwMode="auto">
            <a:xfrm>
              <a:off x="1791901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6" name="Freeform 164"/>
            <p:cNvSpPr>
              <a:spLocks/>
            </p:cNvSpPr>
            <p:nvPr/>
          </p:nvSpPr>
          <p:spPr bwMode="auto">
            <a:xfrm>
              <a:off x="1791901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7" name="Freeform 165"/>
            <p:cNvSpPr>
              <a:spLocks/>
            </p:cNvSpPr>
            <p:nvPr/>
          </p:nvSpPr>
          <p:spPr bwMode="auto">
            <a:xfrm>
              <a:off x="1617740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8" name="Freeform 166"/>
            <p:cNvSpPr>
              <a:spLocks/>
            </p:cNvSpPr>
            <p:nvPr/>
          </p:nvSpPr>
          <p:spPr bwMode="auto">
            <a:xfrm>
              <a:off x="1617740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9" name="Freeform 167"/>
            <p:cNvSpPr>
              <a:spLocks/>
            </p:cNvSpPr>
            <p:nvPr/>
          </p:nvSpPr>
          <p:spPr bwMode="auto">
            <a:xfrm>
              <a:off x="1704821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0" name="Freeform 168"/>
            <p:cNvSpPr>
              <a:spLocks/>
            </p:cNvSpPr>
            <p:nvPr/>
          </p:nvSpPr>
          <p:spPr bwMode="auto">
            <a:xfrm>
              <a:off x="1704821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1" name="Freeform 169"/>
            <p:cNvSpPr>
              <a:spLocks/>
            </p:cNvSpPr>
            <p:nvPr/>
          </p:nvSpPr>
          <p:spPr bwMode="auto">
            <a:xfrm>
              <a:off x="1522815" y="3850486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2" name="Freeform 170"/>
            <p:cNvSpPr>
              <a:spLocks/>
            </p:cNvSpPr>
            <p:nvPr/>
          </p:nvSpPr>
          <p:spPr bwMode="auto">
            <a:xfrm>
              <a:off x="1522815" y="3850486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3" name="Freeform 171"/>
            <p:cNvSpPr>
              <a:spLocks/>
            </p:cNvSpPr>
            <p:nvPr/>
          </p:nvSpPr>
          <p:spPr bwMode="auto">
            <a:xfrm>
              <a:off x="1887611" y="3850486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4" name="Freeform 172"/>
            <p:cNvSpPr>
              <a:spLocks/>
            </p:cNvSpPr>
            <p:nvPr/>
          </p:nvSpPr>
          <p:spPr bwMode="auto">
            <a:xfrm>
              <a:off x="1887611" y="3850486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5" name="Freeform 173"/>
            <p:cNvSpPr>
              <a:spLocks/>
            </p:cNvSpPr>
            <p:nvPr/>
          </p:nvSpPr>
          <p:spPr bwMode="auto">
            <a:xfrm>
              <a:off x="1641275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6" name="Freeform 174"/>
            <p:cNvSpPr>
              <a:spLocks/>
            </p:cNvSpPr>
            <p:nvPr/>
          </p:nvSpPr>
          <p:spPr bwMode="auto">
            <a:xfrm>
              <a:off x="1641275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7" name="Freeform 175"/>
            <p:cNvSpPr>
              <a:spLocks/>
            </p:cNvSpPr>
            <p:nvPr/>
          </p:nvSpPr>
          <p:spPr bwMode="auto">
            <a:xfrm>
              <a:off x="1490650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8" name="Freeform 176"/>
            <p:cNvSpPr>
              <a:spLocks/>
            </p:cNvSpPr>
            <p:nvPr/>
          </p:nvSpPr>
          <p:spPr bwMode="auto">
            <a:xfrm>
              <a:off x="1490650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9" name="Freeform 177"/>
            <p:cNvSpPr>
              <a:spLocks/>
            </p:cNvSpPr>
            <p:nvPr/>
          </p:nvSpPr>
          <p:spPr bwMode="auto">
            <a:xfrm>
              <a:off x="1791901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0" name="Freeform 178"/>
            <p:cNvSpPr>
              <a:spLocks/>
            </p:cNvSpPr>
            <p:nvPr/>
          </p:nvSpPr>
          <p:spPr bwMode="auto">
            <a:xfrm>
              <a:off x="1791901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1" name="Freeform 179"/>
            <p:cNvSpPr>
              <a:spLocks/>
            </p:cNvSpPr>
            <p:nvPr/>
          </p:nvSpPr>
          <p:spPr bwMode="auto">
            <a:xfrm>
              <a:off x="1943311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2" name="Freeform 180"/>
            <p:cNvSpPr>
              <a:spLocks/>
            </p:cNvSpPr>
            <p:nvPr/>
          </p:nvSpPr>
          <p:spPr bwMode="auto">
            <a:xfrm>
              <a:off x="1943311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3" name="Line 181"/>
            <p:cNvSpPr>
              <a:spLocks noChangeShapeType="1"/>
            </p:cNvSpPr>
            <p:nvPr/>
          </p:nvSpPr>
          <p:spPr bwMode="auto">
            <a:xfrm>
              <a:off x="1784056" y="3652790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4" name="Line 182"/>
            <p:cNvSpPr>
              <a:spLocks noChangeShapeType="1"/>
            </p:cNvSpPr>
            <p:nvPr/>
          </p:nvSpPr>
          <p:spPr bwMode="auto">
            <a:xfrm flipH="1">
              <a:off x="1617740" y="3795571"/>
              <a:ext cx="31380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5" name="Line 183"/>
            <p:cNvSpPr>
              <a:spLocks noChangeShapeType="1"/>
            </p:cNvSpPr>
            <p:nvPr/>
          </p:nvSpPr>
          <p:spPr bwMode="auto">
            <a:xfrm flipH="1">
              <a:off x="1791901" y="3795571"/>
              <a:ext cx="32165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6" name="Line 184"/>
            <p:cNvSpPr>
              <a:spLocks noChangeShapeType="1"/>
            </p:cNvSpPr>
            <p:nvPr/>
          </p:nvSpPr>
          <p:spPr bwMode="auto">
            <a:xfrm>
              <a:off x="1887611" y="3795571"/>
              <a:ext cx="23535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7" name="Line 185"/>
            <p:cNvSpPr>
              <a:spLocks noChangeShapeType="1"/>
            </p:cNvSpPr>
            <p:nvPr/>
          </p:nvSpPr>
          <p:spPr bwMode="auto">
            <a:xfrm>
              <a:off x="1602050" y="3914031"/>
              <a:ext cx="79235" cy="8708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8" name="Line 186"/>
            <p:cNvSpPr>
              <a:spLocks noChangeShapeType="1"/>
            </p:cNvSpPr>
            <p:nvPr/>
          </p:nvSpPr>
          <p:spPr bwMode="auto">
            <a:xfrm>
              <a:off x="1784056" y="3921876"/>
              <a:ext cx="47855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9" name="Line 187"/>
            <p:cNvSpPr>
              <a:spLocks noChangeShapeType="1"/>
            </p:cNvSpPr>
            <p:nvPr/>
          </p:nvSpPr>
          <p:spPr bwMode="auto">
            <a:xfrm>
              <a:off x="1959002" y="3921876"/>
              <a:ext cx="3138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40" name="Line 188"/>
            <p:cNvSpPr>
              <a:spLocks noChangeShapeType="1"/>
            </p:cNvSpPr>
            <p:nvPr/>
          </p:nvSpPr>
          <p:spPr bwMode="auto">
            <a:xfrm flipH="1">
              <a:off x="2157482" y="3898341"/>
              <a:ext cx="31380" cy="11846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41" name="Line 189"/>
            <p:cNvSpPr>
              <a:spLocks noChangeShapeType="1"/>
            </p:cNvSpPr>
            <p:nvPr/>
          </p:nvSpPr>
          <p:spPr bwMode="auto">
            <a:xfrm flipH="1">
              <a:off x="2283788" y="3629255"/>
              <a:ext cx="87865" cy="11846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42" name="Freeform 190"/>
            <p:cNvSpPr>
              <a:spLocks/>
            </p:cNvSpPr>
            <p:nvPr/>
          </p:nvSpPr>
          <p:spPr bwMode="auto">
            <a:xfrm>
              <a:off x="2315953" y="3581400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43" name="Freeform 191"/>
            <p:cNvSpPr>
              <a:spLocks/>
            </p:cNvSpPr>
            <p:nvPr/>
          </p:nvSpPr>
          <p:spPr bwMode="auto">
            <a:xfrm>
              <a:off x="2315953" y="3581400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44" name="Freeform 192"/>
            <p:cNvSpPr>
              <a:spLocks/>
            </p:cNvSpPr>
            <p:nvPr/>
          </p:nvSpPr>
          <p:spPr bwMode="auto">
            <a:xfrm>
              <a:off x="2403034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45" name="Freeform 193"/>
            <p:cNvSpPr>
              <a:spLocks/>
            </p:cNvSpPr>
            <p:nvPr/>
          </p:nvSpPr>
          <p:spPr bwMode="auto">
            <a:xfrm>
              <a:off x="2403034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46" name="Freeform 194"/>
            <p:cNvSpPr>
              <a:spLocks/>
            </p:cNvSpPr>
            <p:nvPr/>
          </p:nvSpPr>
          <p:spPr bwMode="auto">
            <a:xfrm>
              <a:off x="2228873" y="3700645"/>
              <a:ext cx="110616" cy="94926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47" name="Freeform 195"/>
            <p:cNvSpPr>
              <a:spLocks/>
            </p:cNvSpPr>
            <p:nvPr/>
          </p:nvSpPr>
          <p:spPr bwMode="auto">
            <a:xfrm>
              <a:off x="2228873" y="3700645"/>
              <a:ext cx="110616" cy="94926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48" name="Freeform 196"/>
            <p:cNvSpPr>
              <a:spLocks/>
            </p:cNvSpPr>
            <p:nvPr/>
          </p:nvSpPr>
          <p:spPr bwMode="auto">
            <a:xfrm>
              <a:off x="2315953" y="3850486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49" name="Freeform 197"/>
            <p:cNvSpPr>
              <a:spLocks/>
            </p:cNvSpPr>
            <p:nvPr/>
          </p:nvSpPr>
          <p:spPr bwMode="auto">
            <a:xfrm>
              <a:off x="2315953" y="3850486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50" name="Freeform 198"/>
            <p:cNvSpPr>
              <a:spLocks/>
            </p:cNvSpPr>
            <p:nvPr/>
          </p:nvSpPr>
          <p:spPr bwMode="auto">
            <a:xfrm>
              <a:off x="2133163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51" name="Freeform 199"/>
            <p:cNvSpPr>
              <a:spLocks/>
            </p:cNvSpPr>
            <p:nvPr/>
          </p:nvSpPr>
          <p:spPr bwMode="auto">
            <a:xfrm>
              <a:off x="2133163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52" name="Freeform 200"/>
            <p:cNvSpPr>
              <a:spLocks/>
            </p:cNvSpPr>
            <p:nvPr/>
          </p:nvSpPr>
          <p:spPr bwMode="auto">
            <a:xfrm>
              <a:off x="2490114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53" name="Freeform 201"/>
            <p:cNvSpPr>
              <a:spLocks/>
            </p:cNvSpPr>
            <p:nvPr/>
          </p:nvSpPr>
          <p:spPr bwMode="auto">
            <a:xfrm>
              <a:off x="2490114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54" name="Freeform 202"/>
            <p:cNvSpPr>
              <a:spLocks/>
            </p:cNvSpPr>
            <p:nvPr/>
          </p:nvSpPr>
          <p:spPr bwMode="auto">
            <a:xfrm>
              <a:off x="2244563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55" name="Freeform 203"/>
            <p:cNvSpPr>
              <a:spLocks/>
            </p:cNvSpPr>
            <p:nvPr/>
          </p:nvSpPr>
          <p:spPr bwMode="auto">
            <a:xfrm>
              <a:off x="2244563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56" name="Freeform 204"/>
            <p:cNvSpPr>
              <a:spLocks/>
            </p:cNvSpPr>
            <p:nvPr/>
          </p:nvSpPr>
          <p:spPr bwMode="auto">
            <a:xfrm>
              <a:off x="2093937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57" name="Freeform 205"/>
            <p:cNvSpPr>
              <a:spLocks/>
            </p:cNvSpPr>
            <p:nvPr/>
          </p:nvSpPr>
          <p:spPr bwMode="auto">
            <a:xfrm>
              <a:off x="2093937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58" name="Freeform 206"/>
            <p:cNvSpPr>
              <a:spLocks/>
            </p:cNvSpPr>
            <p:nvPr/>
          </p:nvSpPr>
          <p:spPr bwMode="auto">
            <a:xfrm>
              <a:off x="2395188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59" name="Freeform 207"/>
            <p:cNvSpPr>
              <a:spLocks/>
            </p:cNvSpPr>
            <p:nvPr/>
          </p:nvSpPr>
          <p:spPr bwMode="auto">
            <a:xfrm>
              <a:off x="2395188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60" name="Freeform 209"/>
            <p:cNvSpPr>
              <a:spLocks/>
            </p:cNvSpPr>
            <p:nvPr/>
          </p:nvSpPr>
          <p:spPr bwMode="auto">
            <a:xfrm>
              <a:off x="2545814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61" name="Freeform 210"/>
            <p:cNvSpPr>
              <a:spLocks/>
            </p:cNvSpPr>
            <p:nvPr/>
          </p:nvSpPr>
          <p:spPr bwMode="auto">
            <a:xfrm>
              <a:off x="2545814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62" name="Line 211"/>
            <p:cNvSpPr>
              <a:spLocks noChangeShapeType="1"/>
            </p:cNvSpPr>
            <p:nvPr/>
          </p:nvSpPr>
          <p:spPr bwMode="auto">
            <a:xfrm>
              <a:off x="2387343" y="3652790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63" name="Line 212"/>
            <p:cNvSpPr>
              <a:spLocks noChangeShapeType="1"/>
            </p:cNvSpPr>
            <p:nvPr/>
          </p:nvSpPr>
          <p:spPr bwMode="auto">
            <a:xfrm flipH="1">
              <a:off x="2221028" y="3795571"/>
              <a:ext cx="31380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64" name="Line 213"/>
            <p:cNvSpPr>
              <a:spLocks noChangeShapeType="1"/>
            </p:cNvSpPr>
            <p:nvPr/>
          </p:nvSpPr>
          <p:spPr bwMode="auto">
            <a:xfrm flipH="1">
              <a:off x="2403034" y="3795571"/>
              <a:ext cx="23535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65" name="Line 214"/>
            <p:cNvSpPr>
              <a:spLocks noChangeShapeType="1"/>
            </p:cNvSpPr>
            <p:nvPr/>
          </p:nvSpPr>
          <p:spPr bwMode="auto">
            <a:xfrm>
              <a:off x="2490114" y="3795571"/>
              <a:ext cx="32165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66" name="Line 215"/>
            <p:cNvSpPr>
              <a:spLocks noChangeShapeType="1"/>
            </p:cNvSpPr>
            <p:nvPr/>
          </p:nvSpPr>
          <p:spPr bwMode="auto">
            <a:xfrm>
              <a:off x="2204553" y="3914031"/>
              <a:ext cx="79235" cy="8708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67" name="Line 216"/>
            <p:cNvSpPr>
              <a:spLocks noChangeShapeType="1"/>
            </p:cNvSpPr>
            <p:nvPr/>
          </p:nvSpPr>
          <p:spPr bwMode="auto">
            <a:xfrm>
              <a:off x="2387343" y="3921877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68" name="Line 217"/>
            <p:cNvSpPr>
              <a:spLocks noChangeShapeType="1"/>
            </p:cNvSpPr>
            <p:nvPr/>
          </p:nvSpPr>
          <p:spPr bwMode="auto">
            <a:xfrm>
              <a:off x="2561504" y="3921877"/>
              <a:ext cx="32165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69" name="Line 218"/>
            <p:cNvSpPr>
              <a:spLocks noChangeShapeType="1"/>
            </p:cNvSpPr>
            <p:nvPr/>
          </p:nvSpPr>
          <p:spPr bwMode="auto">
            <a:xfrm>
              <a:off x="1569885" y="4333743"/>
              <a:ext cx="32165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70" name="Line 223"/>
            <p:cNvSpPr>
              <a:spLocks noChangeShapeType="1"/>
            </p:cNvSpPr>
            <p:nvPr/>
          </p:nvSpPr>
          <p:spPr bwMode="auto">
            <a:xfrm flipH="1">
              <a:off x="1062308" y="4159583"/>
              <a:ext cx="87080" cy="1270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71" name="Freeform 224"/>
            <p:cNvSpPr>
              <a:spLocks/>
            </p:cNvSpPr>
            <p:nvPr/>
          </p:nvSpPr>
          <p:spPr bwMode="auto">
            <a:xfrm>
              <a:off x="1094473" y="4111728"/>
              <a:ext cx="118461" cy="103555"/>
            </a:xfrm>
            <a:custGeom>
              <a:avLst/>
              <a:gdLst>
                <a:gd name="T0" fmla="*/ 0 w 151"/>
                <a:gd name="T1" fmla="*/ 0 h 132"/>
                <a:gd name="T2" fmla="*/ 151 w 151"/>
                <a:gd name="T3" fmla="*/ 0 h 132"/>
                <a:gd name="T4" fmla="*/ 70 w 151"/>
                <a:gd name="T5" fmla="*/ 132 h 132"/>
                <a:gd name="T6" fmla="*/ 0 w 151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2">
                  <a:moveTo>
                    <a:pt x="0" y="0"/>
                  </a:moveTo>
                  <a:lnTo>
                    <a:pt x="151" y="0"/>
                  </a:lnTo>
                  <a:lnTo>
                    <a:pt x="7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72" name="Freeform 225"/>
            <p:cNvSpPr>
              <a:spLocks/>
            </p:cNvSpPr>
            <p:nvPr/>
          </p:nvSpPr>
          <p:spPr bwMode="auto">
            <a:xfrm>
              <a:off x="1094473" y="4111728"/>
              <a:ext cx="118461" cy="103555"/>
            </a:xfrm>
            <a:custGeom>
              <a:avLst/>
              <a:gdLst>
                <a:gd name="T0" fmla="*/ 0 w 151"/>
                <a:gd name="T1" fmla="*/ 0 h 132"/>
                <a:gd name="T2" fmla="*/ 151 w 151"/>
                <a:gd name="T3" fmla="*/ 0 h 132"/>
                <a:gd name="T4" fmla="*/ 70 w 151"/>
                <a:gd name="T5" fmla="*/ 132 h 132"/>
                <a:gd name="T6" fmla="*/ 0 w 151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2">
                  <a:moveTo>
                    <a:pt x="0" y="0"/>
                  </a:moveTo>
                  <a:lnTo>
                    <a:pt x="151" y="0"/>
                  </a:lnTo>
                  <a:lnTo>
                    <a:pt x="70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73" name="Freeform 226"/>
            <p:cNvSpPr>
              <a:spLocks/>
            </p:cNvSpPr>
            <p:nvPr/>
          </p:nvSpPr>
          <p:spPr bwMode="auto">
            <a:xfrm>
              <a:off x="1181553" y="4230973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74" name="Freeform 227"/>
            <p:cNvSpPr>
              <a:spLocks/>
            </p:cNvSpPr>
            <p:nvPr/>
          </p:nvSpPr>
          <p:spPr bwMode="auto">
            <a:xfrm>
              <a:off x="1181553" y="4230973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75" name="Freeform 228"/>
            <p:cNvSpPr>
              <a:spLocks/>
            </p:cNvSpPr>
            <p:nvPr/>
          </p:nvSpPr>
          <p:spPr bwMode="auto">
            <a:xfrm>
              <a:off x="1006608" y="423097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76" name="Freeform 229"/>
            <p:cNvSpPr>
              <a:spLocks/>
            </p:cNvSpPr>
            <p:nvPr/>
          </p:nvSpPr>
          <p:spPr bwMode="auto">
            <a:xfrm>
              <a:off x="1006608" y="423097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77" name="Line 230"/>
            <p:cNvSpPr>
              <a:spLocks noChangeShapeType="1"/>
            </p:cNvSpPr>
            <p:nvPr/>
          </p:nvSpPr>
          <p:spPr bwMode="auto">
            <a:xfrm>
              <a:off x="1165863" y="4183118"/>
              <a:ext cx="62761" cy="7923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78" name="Line 231"/>
            <p:cNvSpPr>
              <a:spLocks noChangeShapeType="1"/>
            </p:cNvSpPr>
            <p:nvPr/>
          </p:nvSpPr>
          <p:spPr bwMode="auto">
            <a:xfrm flipH="1">
              <a:off x="2283788" y="4167428"/>
              <a:ext cx="87865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79" name="Freeform 232"/>
            <p:cNvSpPr>
              <a:spLocks/>
            </p:cNvSpPr>
            <p:nvPr/>
          </p:nvSpPr>
          <p:spPr bwMode="auto">
            <a:xfrm>
              <a:off x="2315953" y="4111728"/>
              <a:ext cx="110616" cy="103555"/>
            </a:xfrm>
            <a:custGeom>
              <a:avLst/>
              <a:gdLst>
                <a:gd name="T0" fmla="*/ 0 w 141"/>
                <a:gd name="T1" fmla="*/ 0 h 132"/>
                <a:gd name="T2" fmla="*/ 141 w 141"/>
                <a:gd name="T3" fmla="*/ 0 h 132"/>
                <a:gd name="T4" fmla="*/ 71 w 141"/>
                <a:gd name="T5" fmla="*/ 132 h 132"/>
                <a:gd name="T6" fmla="*/ 0 w 141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2">
                  <a:moveTo>
                    <a:pt x="0" y="0"/>
                  </a:moveTo>
                  <a:lnTo>
                    <a:pt x="141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80" name="Freeform 233"/>
            <p:cNvSpPr>
              <a:spLocks/>
            </p:cNvSpPr>
            <p:nvPr/>
          </p:nvSpPr>
          <p:spPr bwMode="auto">
            <a:xfrm>
              <a:off x="2315953" y="4111728"/>
              <a:ext cx="110616" cy="103555"/>
            </a:xfrm>
            <a:custGeom>
              <a:avLst/>
              <a:gdLst>
                <a:gd name="T0" fmla="*/ 0 w 141"/>
                <a:gd name="T1" fmla="*/ 0 h 132"/>
                <a:gd name="T2" fmla="*/ 141 w 141"/>
                <a:gd name="T3" fmla="*/ 0 h 132"/>
                <a:gd name="T4" fmla="*/ 71 w 141"/>
                <a:gd name="T5" fmla="*/ 132 h 132"/>
                <a:gd name="T6" fmla="*/ 0 w 141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2">
                  <a:moveTo>
                    <a:pt x="0" y="0"/>
                  </a:moveTo>
                  <a:lnTo>
                    <a:pt x="141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81" name="Freeform 234"/>
            <p:cNvSpPr>
              <a:spLocks/>
            </p:cNvSpPr>
            <p:nvPr/>
          </p:nvSpPr>
          <p:spPr bwMode="auto">
            <a:xfrm>
              <a:off x="2403034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82" name="Freeform 235"/>
            <p:cNvSpPr>
              <a:spLocks/>
            </p:cNvSpPr>
            <p:nvPr/>
          </p:nvSpPr>
          <p:spPr bwMode="auto">
            <a:xfrm>
              <a:off x="2403034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83" name="Freeform 236"/>
            <p:cNvSpPr>
              <a:spLocks/>
            </p:cNvSpPr>
            <p:nvPr/>
          </p:nvSpPr>
          <p:spPr bwMode="auto">
            <a:xfrm>
              <a:off x="2228873" y="4238818"/>
              <a:ext cx="110616" cy="94926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84" name="Freeform 237"/>
            <p:cNvSpPr>
              <a:spLocks/>
            </p:cNvSpPr>
            <p:nvPr/>
          </p:nvSpPr>
          <p:spPr bwMode="auto">
            <a:xfrm>
              <a:off x="2228873" y="4238818"/>
              <a:ext cx="110616" cy="94926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85" name="Line 238"/>
            <p:cNvSpPr>
              <a:spLocks noChangeShapeType="1"/>
            </p:cNvSpPr>
            <p:nvPr/>
          </p:nvSpPr>
          <p:spPr bwMode="auto">
            <a:xfrm>
              <a:off x="2387343" y="4190963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86" name="Line 239"/>
            <p:cNvSpPr>
              <a:spLocks noChangeShapeType="1"/>
            </p:cNvSpPr>
            <p:nvPr/>
          </p:nvSpPr>
          <p:spPr bwMode="auto">
            <a:xfrm flipH="1">
              <a:off x="1665595" y="4167428"/>
              <a:ext cx="94926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87" name="Freeform 240"/>
            <p:cNvSpPr>
              <a:spLocks/>
            </p:cNvSpPr>
            <p:nvPr/>
          </p:nvSpPr>
          <p:spPr bwMode="auto">
            <a:xfrm>
              <a:off x="1696976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88" name="Freeform 241"/>
            <p:cNvSpPr>
              <a:spLocks/>
            </p:cNvSpPr>
            <p:nvPr/>
          </p:nvSpPr>
          <p:spPr bwMode="auto">
            <a:xfrm>
              <a:off x="1696976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89" name="Freeform 242"/>
            <p:cNvSpPr>
              <a:spLocks/>
            </p:cNvSpPr>
            <p:nvPr/>
          </p:nvSpPr>
          <p:spPr bwMode="auto">
            <a:xfrm>
              <a:off x="1784056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90" name="Freeform 243"/>
            <p:cNvSpPr>
              <a:spLocks/>
            </p:cNvSpPr>
            <p:nvPr/>
          </p:nvSpPr>
          <p:spPr bwMode="auto">
            <a:xfrm>
              <a:off x="1784056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91" name="Freeform 244"/>
            <p:cNvSpPr>
              <a:spLocks/>
            </p:cNvSpPr>
            <p:nvPr/>
          </p:nvSpPr>
          <p:spPr bwMode="auto">
            <a:xfrm>
              <a:off x="1609895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92" name="Freeform 245"/>
            <p:cNvSpPr>
              <a:spLocks/>
            </p:cNvSpPr>
            <p:nvPr/>
          </p:nvSpPr>
          <p:spPr bwMode="auto">
            <a:xfrm>
              <a:off x="1609895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93" name="Line 246"/>
            <p:cNvSpPr>
              <a:spLocks noChangeShapeType="1"/>
            </p:cNvSpPr>
            <p:nvPr/>
          </p:nvSpPr>
          <p:spPr bwMode="auto">
            <a:xfrm>
              <a:off x="1776211" y="4190963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94" name="Line 247"/>
            <p:cNvSpPr>
              <a:spLocks noChangeShapeType="1"/>
            </p:cNvSpPr>
            <p:nvPr/>
          </p:nvSpPr>
          <p:spPr bwMode="auto">
            <a:xfrm>
              <a:off x="2632895" y="4072502"/>
              <a:ext cx="24320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95" name="Line 248"/>
            <p:cNvSpPr>
              <a:spLocks noChangeShapeType="1"/>
            </p:cNvSpPr>
            <p:nvPr/>
          </p:nvSpPr>
          <p:spPr bwMode="auto">
            <a:xfrm flipH="1">
              <a:off x="1189398" y="4072502"/>
              <a:ext cx="23535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352" y="5157192"/>
            <a:ext cx="9139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>
                <a:solidFill>
                  <a:schemeClr val="accent1"/>
                </a:solidFill>
              </a:rPr>
              <a:t>“Averaging over clairvoyance” </a:t>
            </a:r>
            <a:r>
              <a:rPr lang="en-GB" sz="2800" dirty="0" smtClean="0"/>
              <a:t>[Russell and </a:t>
            </a:r>
            <a:r>
              <a:rPr lang="en-GB" sz="2800" dirty="0" err="1" smtClean="0"/>
              <a:t>Norvig</a:t>
            </a:r>
            <a:r>
              <a:rPr lang="en-GB" sz="2800" dirty="0" smtClean="0"/>
              <a:t> 2009]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97502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7 L -0.00052 0.0842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421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2000" fill="hold"/>
                                        <p:tgtEl>
                                          <p:spTgt spid="1012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2.22222E-6 L 0.31077 0.08542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7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38" y="4259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2000" fill="hold"/>
                                        <p:tgtEl>
                                          <p:spTgt spid="768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22222E-6 L -0.29878 0.08542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48" y="4259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4" dur="2000" fill="hold"/>
                                        <p:tgtEl>
                                          <p:spTgt spid="1254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0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0" y="1729851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1809750" y="2425177"/>
            <a:ext cx="190500" cy="1905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2606675" y="2425177"/>
            <a:ext cx="190500" cy="1905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3403600" y="2425177"/>
            <a:ext cx="190500" cy="1905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4200525" y="2425177"/>
            <a:ext cx="190500" cy="1905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/>
          <p:cNvCxnSpPr>
            <a:stCxn id="5" idx="2"/>
            <a:endCxn id="6" idx="7"/>
          </p:cNvCxnSpPr>
          <p:nvPr/>
        </p:nvCxnSpPr>
        <p:spPr>
          <a:xfrm rot="5400000">
            <a:off x="2270008" y="1594120"/>
            <a:ext cx="561299" cy="115661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7"/>
          </p:cNvCxnSpPr>
          <p:nvPr/>
        </p:nvCxnSpPr>
        <p:spPr>
          <a:xfrm rot="5400000">
            <a:off x="2668471" y="1992583"/>
            <a:ext cx="561299" cy="359685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9" idx="1"/>
          </p:cNvCxnSpPr>
          <p:nvPr/>
        </p:nvCxnSpPr>
        <p:spPr>
          <a:xfrm rot="16200000" flipH="1">
            <a:off x="2999581" y="2021157"/>
            <a:ext cx="561299" cy="302536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10" idx="1"/>
          </p:cNvCxnSpPr>
          <p:nvPr/>
        </p:nvCxnSpPr>
        <p:spPr>
          <a:xfrm rot="16200000" flipH="1">
            <a:off x="3398043" y="1622694"/>
            <a:ext cx="561299" cy="1099461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333500" y="3320526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1562100" y="3320526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2171700" y="3320526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cxnSp>
        <p:nvCxnSpPr>
          <p:cNvPr id="38" name="Straight Arrow Connector 37"/>
          <p:cNvCxnSpPr>
            <a:stCxn id="6" idx="4"/>
            <a:endCxn id="35" idx="0"/>
          </p:cNvCxnSpPr>
          <p:nvPr/>
        </p:nvCxnSpPr>
        <p:spPr>
          <a:xfrm rot="5400000">
            <a:off x="1307307" y="2722832"/>
            <a:ext cx="704849" cy="49053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4"/>
            <a:endCxn id="36" idx="0"/>
          </p:cNvCxnSpPr>
          <p:nvPr/>
        </p:nvCxnSpPr>
        <p:spPr>
          <a:xfrm rot="5400000">
            <a:off x="1421607" y="2837132"/>
            <a:ext cx="704849" cy="26193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6" idx="4"/>
            <a:endCxn id="37" idx="0"/>
          </p:cNvCxnSpPr>
          <p:nvPr/>
        </p:nvCxnSpPr>
        <p:spPr>
          <a:xfrm rot="16200000" flipH="1">
            <a:off x="1726407" y="2794270"/>
            <a:ext cx="704849" cy="347662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809750" y="3139552"/>
            <a:ext cx="257175" cy="0"/>
          </a:xfrm>
          <a:prstGeom prst="line">
            <a:avLst/>
          </a:prstGeom>
          <a:ln w="19050">
            <a:solidFill>
              <a:schemeClr val="tx2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857250" y="4187302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1085850" y="4187302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1695450" y="4187302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cxnSp>
        <p:nvCxnSpPr>
          <p:cNvPr id="54" name="Straight Arrow Connector 53"/>
          <p:cNvCxnSpPr>
            <a:endCxn id="51" idx="0"/>
          </p:cNvCxnSpPr>
          <p:nvPr/>
        </p:nvCxnSpPr>
        <p:spPr>
          <a:xfrm rot="5400000">
            <a:off x="831057" y="3589608"/>
            <a:ext cx="704849" cy="49053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52" idx="0"/>
          </p:cNvCxnSpPr>
          <p:nvPr/>
        </p:nvCxnSpPr>
        <p:spPr>
          <a:xfrm rot="5400000">
            <a:off x="945357" y="3703908"/>
            <a:ext cx="704849" cy="26193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53" idx="0"/>
          </p:cNvCxnSpPr>
          <p:nvPr/>
        </p:nvCxnSpPr>
        <p:spPr>
          <a:xfrm rot="16200000" flipH="1">
            <a:off x="1250157" y="3661046"/>
            <a:ext cx="704849" cy="347662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333500" y="4006328"/>
            <a:ext cx="257175" cy="0"/>
          </a:xfrm>
          <a:prstGeom prst="line">
            <a:avLst/>
          </a:prstGeom>
          <a:ln w="19050">
            <a:solidFill>
              <a:schemeClr val="tx2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395141" y="1600200"/>
            <a:ext cx="172003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4 possible plays by me</a:t>
            </a:r>
            <a:endParaRPr lang="en-GB" sz="2400" dirty="0"/>
          </a:p>
        </p:txBody>
      </p:sp>
      <p:sp>
        <p:nvSpPr>
          <p:cNvPr id="59" name="Right Brace 58"/>
          <p:cNvSpPr/>
          <p:nvPr/>
        </p:nvSpPr>
        <p:spPr>
          <a:xfrm>
            <a:off x="4833258" y="1637323"/>
            <a:ext cx="489856" cy="702129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5395141" y="2552700"/>
            <a:ext cx="270110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50 possible random card draws</a:t>
            </a:r>
            <a:endParaRPr lang="en-GB" sz="2400" dirty="0"/>
          </a:p>
        </p:txBody>
      </p:sp>
      <p:sp>
        <p:nvSpPr>
          <p:cNvPr id="61" name="Right Brace 60"/>
          <p:cNvSpPr/>
          <p:nvPr/>
        </p:nvSpPr>
        <p:spPr>
          <a:xfrm>
            <a:off x="4833258" y="2539478"/>
            <a:ext cx="489856" cy="800100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/>
          <p:cNvSpPr txBox="1"/>
          <p:nvPr/>
        </p:nvSpPr>
        <p:spPr>
          <a:xfrm>
            <a:off x="5395141" y="3552825"/>
            <a:ext cx="270110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baseline="-25000" dirty="0" smtClean="0"/>
              <a:t>40</a:t>
            </a:r>
            <a:r>
              <a:rPr lang="en-GB" sz="2400" dirty="0" smtClean="0"/>
              <a:t>C</a:t>
            </a:r>
            <a:r>
              <a:rPr lang="en-GB" sz="2400" baseline="-25000" dirty="0" smtClean="0"/>
              <a:t>3 </a:t>
            </a:r>
            <a:r>
              <a:rPr lang="en-GB" sz="2400" dirty="0" smtClean="0"/>
              <a:t>= 9880 different opponent plays</a:t>
            </a:r>
            <a:endParaRPr lang="en-GB" sz="2400" baseline="-25000" dirty="0"/>
          </a:p>
        </p:txBody>
      </p:sp>
      <p:sp>
        <p:nvSpPr>
          <p:cNvPr id="63" name="Right Brace 62"/>
          <p:cNvSpPr/>
          <p:nvPr/>
        </p:nvSpPr>
        <p:spPr>
          <a:xfrm>
            <a:off x="4833258" y="3539603"/>
            <a:ext cx="489856" cy="800100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TextBox 65"/>
          <p:cNvSpPr txBox="1"/>
          <p:nvPr/>
        </p:nvSpPr>
        <p:spPr>
          <a:xfrm>
            <a:off x="4833167" y="4543425"/>
            <a:ext cx="81515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4800" baseline="-25000" dirty="0" smtClean="0"/>
              <a:t>...</a:t>
            </a:r>
            <a:endParaRPr lang="en-GB" sz="4800" baseline="-25000" dirty="0"/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An explosion in branching factor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279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0" y="1729851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1809750" y="2425177"/>
            <a:ext cx="190500" cy="1905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2606675" y="2425177"/>
            <a:ext cx="190500" cy="1905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3403600" y="2425177"/>
            <a:ext cx="190500" cy="1905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4200525" y="2425177"/>
            <a:ext cx="190500" cy="1905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/>
          <p:cNvCxnSpPr>
            <a:stCxn id="5" idx="2"/>
            <a:endCxn id="6" idx="7"/>
          </p:cNvCxnSpPr>
          <p:nvPr/>
        </p:nvCxnSpPr>
        <p:spPr>
          <a:xfrm rot="5400000">
            <a:off x="2270008" y="1594120"/>
            <a:ext cx="561299" cy="115661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7"/>
          </p:cNvCxnSpPr>
          <p:nvPr/>
        </p:nvCxnSpPr>
        <p:spPr>
          <a:xfrm rot="5400000">
            <a:off x="2668471" y="1992583"/>
            <a:ext cx="561299" cy="35968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9" idx="1"/>
          </p:cNvCxnSpPr>
          <p:nvPr/>
        </p:nvCxnSpPr>
        <p:spPr>
          <a:xfrm rot="16200000" flipH="1">
            <a:off x="2999581" y="2021157"/>
            <a:ext cx="561299" cy="30253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10" idx="1"/>
          </p:cNvCxnSpPr>
          <p:nvPr/>
        </p:nvCxnSpPr>
        <p:spPr>
          <a:xfrm rot="16200000" flipH="1">
            <a:off x="3398043" y="1622694"/>
            <a:ext cx="561299" cy="109946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333500" y="3320526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1562100" y="3320526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2171700" y="3320526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cxnSp>
        <p:nvCxnSpPr>
          <p:cNvPr id="38" name="Straight Arrow Connector 37"/>
          <p:cNvCxnSpPr>
            <a:stCxn id="6" idx="4"/>
            <a:endCxn id="35" idx="0"/>
          </p:cNvCxnSpPr>
          <p:nvPr/>
        </p:nvCxnSpPr>
        <p:spPr>
          <a:xfrm rot="5400000">
            <a:off x="1307307" y="2722832"/>
            <a:ext cx="704849" cy="49053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4"/>
            <a:endCxn id="36" idx="0"/>
          </p:cNvCxnSpPr>
          <p:nvPr/>
        </p:nvCxnSpPr>
        <p:spPr>
          <a:xfrm rot="5400000">
            <a:off x="1421607" y="2837132"/>
            <a:ext cx="704849" cy="261938"/>
          </a:xfrm>
          <a:prstGeom prst="straightConnector1">
            <a:avLst/>
          </a:prstGeom>
          <a:ln w="19050">
            <a:solidFill>
              <a:schemeClr val="tx2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6" idx="4"/>
            <a:endCxn id="37" idx="0"/>
          </p:cNvCxnSpPr>
          <p:nvPr/>
        </p:nvCxnSpPr>
        <p:spPr>
          <a:xfrm rot="16200000" flipH="1">
            <a:off x="1726407" y="2794270"/>
            <a:ext cx="704849" cy="347662"/>
          </a:xfrm>
          <a:prstGeom prst="straightConnector1">
            <a:avLst/>
          </a:prstGeom>
          <a:ln w="19050">
            <a:solidFill>
              <a:schemeClr val="tx2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809750" y="3139552"/>
            <a:ext cx="257175" cy="0"/>
          </a:xfrm>
          <a:prstGeom prst="line">
            <a:avLst/>
          </a:prstGeom>
          <a:ln w="19050">
            <a:solidFill>
              <a:schemeClr val="tx2">
                <a:lumMod val="20000"/>
                <a:lumOff val="8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857250" y="4187302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1085850" y="4187302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1695450" y="4187302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cxnSp>
        <p:nvCxnSpPr>
          <p:cNvPr id="54" name="Straight Arrow Connector 53"/>
          <p:cNvCxnSpPr>
            <a:endCxn id="51" idx="0"/>
          </p:cNvCxnSpPr>
          <p:nvPr/>
        </p:nvCxnSpPr>
        <p:spPr>
          <a:xfrm rot="5400000">
            <a:off x="831057" y="3589608"/>
            <a:ext cx="704849" cy="490538"/>
          </a:xfrm>
          <a:prstGeom prst="straightConnector1">
            <a:avLst/>
          </a:prstGeom>
          <a:ln w="19050">
            <a:solidFill>
              <a:schemeClr val="tx2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52" idx="0"/>
          </p:cNvCxnSpPr>
          <p:nvPr/>
        </p:nvCxnSpPr>
        <p:spPr>
          <a:xfrm rot="5400000">
            <a:off x="945357" y="3703908"/>
            <a:ext cx="704849" cy="26193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53" idx="0"/>
          </p:cNvCxnSpPr>
          <p:nvPr/>
        </p:nvCxnSpPr>
        <p:spPr>
          <a:xfrm rot="16200000" flipH="1">
            <a:off x="1250157" y="3661046"/>
            <a:ext cx="704849" cy="347662"/>
          </a:xfrm>
          <a:prstGeom prst="straightConnector1">
            <a:avLst/>
          </a:prstGeom>
          <a:ln w="19050">
            <a:solidFill>
              <a:schemeClr val="tx2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333500" y="4006328"/>
            <a:ext cx="257175" cy="0"/>
          </a:xfrm>
          <a:prstGeom prst="line">
            <a:avLst/>
          </a:prstGeom>
          <a:ln w="19050">
            <a:solidFill>
              <a:schemeClr val="tx2">
                <a:lumMod val="20000"/>
                <a:lumOff val="8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395141" y="1600200"/>
            <a:ext cx="172003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4 possible plays by me</a:t>
            </a:r>
            <a:endParaRPr lang="en-GB" sz="2400" dirty="0"/>
          </a:p>
        </p:txBody>
      </p:sp>
      <p:sp>
        <p:nvSpPr>
          <p:cNvPr id="59" name="Right Brace 58"/>
          <p:cNvSpPr/>
          <p:nvPr/>
        </p:nvSpPr>
        <p:spPr>
          <a:xfrm>
            <a:off x="4833258" y="1637323"/>
            <a:ext cx="489856" cy="702129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5395141" y="2552700"/>
            <a:ext cx="306529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1 guessed random card draw (</a:t>
            </a:r>
            <a:r>
              <a:rPr lang="en-GB" sz="2400" dirty="0" err="1" smtClean="0"/>
              <a:t>determinization</a:t>
            </a:r>
            <a:r>
              <a:rPr lang="en-GB" sz="2400" dirty="0" smtClean="0"/>
              <a:t>)</a:t>
            </a:r>
            <a:endParaRPr lang="en-GB" sz="2400" dirty="0"/>
          </a:p>
        </p:txBody>
      </p:sp>
      <p:sp>
        <p:nvSpPr>
          <p:cNvPr id="61" name="Right Brace 60"/>
          <p:cNvSpPr/>
          <p:nvPr/>
        </p:nvSpPr>
        <p:spPr>
          <a:xfrm>
            <a:off x="4833258" y="2539478"/>
            <a:ext cx="489856" cy="800100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/>
          <p:cNvSpPr txBox="1"/>
          <p:nvPr/>
        </p:nvSpPr>
        <p:spPr>
          <a:xfrm>
            <a:off x="5395141" y="3552825"/>
            <a:ext cx="270110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baseline="-25000" dirty="0" smtClean="0"/>
              <a:t>4</a:t>
            </a:r>
            <a:r>
              <a:rPr lang="en-GB" sz="2400" dirty="0" smtClean="0"/>
              <a:t>C</a:t>
            </a:r>
            <a:r>
              <a:rPr lang="en-GB" sz="2400" baseline="-25000" dirty="0" smtClean="0"/>
              <a:t>3 </a:t>
            </a:r>
            <a:r>
              <a:rPr lang="en-GB" sz="2400" dirty="0" smtClean="0"/>
              <a:t>= 4 different opponent plays</a:t>
            </a:r>
            <a:endParaRPr lang="en-GB" sz="2400" baseline="-25000" dirty="0"/>
          </a:p>
        </p:txBody>
      </p:sp>
      <p:sp>
        <p:nvSpPr>
          <p:cNvPr id="63" name="Right Brace 62"/>
          <p:cNvSpPr/>
          <p:nvPr/>
        </p:nvSpPr>
        <p:spPr>
          <a:xfrm>
            <a:off x="4833258" y="3539603"/>
            <a:ext cx="489856" cy="800100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TextBox 65"/>
          <p:cNvSpPr txBox="1"/>
          <p:nvPr/>
        </p:nvSpPr>
        <p:spPr>
          <a:xfrm>
            <a:off x="4833167" y="4543425"/>
            <a:ext cx="81515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4800" baseline="-25000" dirty="0" smtClean="0"/>
              <a:t>...</a:t>
            </a:r>
            <a:endParaRPr lang="en-GB" sz="4800" baseline="-25000" dirty="0"/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A reduction in branching factor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44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bridgeshop.com/Merchant2/graphics/00000001/gi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80728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2.bp.blogspot.com/--nUrPg17Fr8/T_THYNs6GpI/AAAAAAAACRY/L8G35-UxaY0/s1600/scrabbl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982175"/>
            <a:ext cx="4343400" cy="2892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solitairexp.com/solitair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69" y="3431371"/>
            <a:ext cx="4248471" cy="316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carbon.videolectures.net/v00a/e4/4qyk27rihugiinuo22joe7eehozydqjc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717032"/>
            <a:ext cx="3662267" cy="250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Successes for </a:t>
            </a:r>
            <a:r>
              <a:rPr lang="en-GB" dirty="0" err="1" smtClean="0"/>
              <a:t>determinization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764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" y="228600"/>
            <a:ext cx="9144000" cy="762000"/>
          </a:xfrm>
        </p:spPr>
        <p:txBody>
          <a:bodyPr/>
          <a:lstStyle/>
          <a:p>
            <a:pPr algn="ctr"/>
            <a:r>
              <a:rPr lang="en-GB" dirty="0" smtClean="0"/>
              <a:t>Strategy fusion</a:t>
            </a:r>
            <a:endParaRPr lang="en-GB" dirty="0"/>
          </a:p>
        </p:txBody>
      </p:sp>
      <p:sp>
        <p:nvSpPr>
          <p:cNvPr id="6" name="Flowchart: Extract 5"/>
          <p:cNvSpPr/>
          <p:nvPr/>
        </p:nvSpPr>
        <p:spPr>
          <a:xfrm>
            <a:off x="2438400" y="4191000"/>
            <a:ext cx="685800" cy="68580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lowchart: Connector 7"/>
          <p:cNvSpPr/>
          <p:nvPr/>
        </p:nvSpPr>
        <p:spPr>
          <a:xfrm>
            <a:off x="4114800" y="27432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lowchart: Process 8"/>
          <p:cNvSpPr/>
          <p:nvPr/>
        </p:nvSpPr>
        <p:spPr>
          <a:xfrm>
            <a:off x="1676400" y="5791200"/>
            <a:ext cx="5334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-1</a:t>
            </a:r>
            <a:endParaRPr lang="en-GB" dirty="0"/>
          </a:p>
        </p:txBody>
      </p:sp>
      <p:sp>
        <p:nvSpPr>
          <p:cNvPr id="11" name="Flowchart: Process 10"/>
          <p:cNvSpPr/>
          <p:nvPr/>
        </p:nvSpPr>
        <p:spPr>
          <a:xfrm>
            <a:off x="3352800" y="5791200"/>
            <a:ext cx="5334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+1</a:t>
            </a:r>
            <a:endParaRPr lang="en-GB" dirty="0"/>
          </a:p>
        </p:txBody>
      </p:sp>
      <p:cxnSp>
        <p:nvCxnSpPr>
          <p:cNvPr id="16" name="Straight Arrow Connector 15"/>
          <p:cNvCxnSpPr>
            <a:stCxn id="6" idx="2"/>
            <a:endCxn id="9" idx="0"/>
          </p:cNvCxnSpPr>
          <p:nvPr/>
        </p:nvCxnSpPr>
        <p:spPr>
          <a:xfrm rot="5400000">
            <a:off x="1905000" y="4914900"/>
            <a:ext cx="914400" cy="838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11" idx="0"/>
          </p:cNvCxnSpPr>
          <p:nvPr/>
        </p:nvCxnSpPr>
        <p:spPr>
          <a:xfrm rot="16200000" flipH="1">
            <a:off x="2743200" y="4914900"/>
            <a:ext cx="914400" cy="838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133600" y="533400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</a:t>
            </a:r>
            <a:r>
              <a:rPr lang="en-GB" baseline="-25000" dirty="0" smtClean="0"/>
              <a:t>1</a:t>
            </a:r>
            <a:endParaRPr lang="en-GB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3048000" y="533400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</a:t>
            </a:r>
            <a:r>
              <a:rPr lang="en-GB" baseline="-25000" dirty="0" smtClean="0"/>
              <a:t>2</a:t>
            </a:r>
            <a:endParaRPr lang="en-GB" baseline="-25000" dirty="0"/>
          </a:p>
        </p:txBody>
      </p:sp>
      <p:sp>
        <p:nvSpPr>
          <p:cNvPr id="31" name="Flowchart: Extract 30"/>
          <p:cNvSpPr/>
          <p:nvPr/>
        </p:nvSpPr>
        <p:spPr>
          <a:xfrm>
            <a:off x="5410200" y="4191000"/>
            <a:ext cx="685800" cy="68580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lowchart: Process 31"/>
          <p:cNvSpPr/>
          <p:nvPr/>
        </p:nvSpPr>
        <p:spPr>
          <a:xfrm>
            <a:off x="4648200" y="5791200"/>
            <a:ext cx="5334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+1</a:t>
            </a:r>
            <a:endParaRPr lang="en-GB" dirty="0"/>
          </a:p>
        </p:txBody>
      </p:sp>
      <p:sp>
        <p:nvSpPr>
          <p:cNvPr id="34" name="Flowchart: Process 33"/>
          <p:cNvSpPr/>
          <p:nvPr/>
        </p:nvSpPr>
        <p:spPr>
          <a:xfrm>
            <a:off x="6324600" y="5791200"/>
            <a:ext cx="5334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-1</a:t>
            </a:r>
            <a:endParaRPr lang="en-GB" dirty="0"/>
          </a:p>
        </p:txBody>
      </p:sp>
      <p:cxnSp>
        <p:nvCxnSpPr>
          <p:cNvPr id="35" name="Straight Arrow Connector 34"/>
          <p:cNvCxnSpPr>
            <a:stCxn id="31" idx="2"/>
            <a:endCxn id="32" idx="0"/>
          </p:cNvCxnSpPr>
          <p:nvPr/>
        </p:nvCxnSpPr>
        <p:spPr>
          <a:xfrm rot="5400000">
            <a:off x="4876800" y="4914900"/>
            <a:ext cx="914400" cy="838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1" idx="2"/>
            <a:endCxn id="34" idx="0"/>
          </p:cNvCxnSpPr>
          <p:nvPr/>
        </p:nvCxnSpPr>
        <p:spPr>
          <a:xfrm rot="16200000" flipH="1">
            <a:off x="5715000" y="4914900"/>
            <a:ext cx="914400" cy="838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105400" y="533400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</a:t>
            </a:r>
            <a:r>
              <a:rPr lang="en-GB" baseline="-25000" dirty="0" smtClean="0"/>
              <a:t>1</a:t>
            </a:r>
            <a:endParaRPr lang="en-GB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6019800" y="533400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</a:t>
            </a:r>
            <a:r>
              <a:rPr lang="en-GB" baseline="-25000" dirty="0" smtClean="0"/>
              <a:t>2</a:t>
            </a:r>
            <a:endParaRPr lang="en-GB" baseline="-25000" dirty="0"/>
          </a:p>
        </p:txBody>
      </p:sp>
      <p:cxnSp>
        <p:nvCxnSpPr>
          <p:cNvPr id="44" name="Straight Arrow Connector 43"/>
          <p:cNvCxnSpPr>
            <a:stCxn id="8" idx="4"/>
            <a:endCxn id="6" idx="0"/>
          </p:cNvCxnSpPr>
          <p:nvPr/>
        </p:nvCxnSpPr>
        <p:spPr>
          <a:xfrm rot="5400000">
            <a:off x="3067050" y="2914650"/>
            <a:ext cx="990600" cy="15621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8" idx="4"/>
            <a:endCxn id="31" idx="0"/>
          </p:cNvCxnSpPr>
          <p:nvPr/>
        </p:nvCxnSpPr>
        <p:spPr>
          <a:xfrm rot="16200000" flipH="1">
            <a:off x="4552950" y="2990850"/>
            <a:ext cx="990600" cy="1409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286000" y="4038600"/>
            <a:ext cx="3962400" cy="9906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Flowchart: Extract 47"/>
          <p:cNvSpPr/>
          <p:nvPr/>
        </p:nvSpPr>
        <p:spPr>
          <a:xfrm>
            <a:off x="4343400" y="1295400"/>
            <a:ext cx="685800" cy="68580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Flowchart: Process 48"/>
          <p:cNvSpPr/>
          <p:nvPr/>
        </p:nvSpPr>
        <p:spPr>
          <a:xfrm>
            <a:off x="6096000" y="2743200"/>
            <a:ext cx="6096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+0.9</a:t>
            </a:r>
            <a:endParaRPr lang="en-GB" dirty="0"/>
          </a:p>
        </p:txBody>
      </p:sp>
      <p:cxnSp>
        <p:nvCxnSpPr>
          <p:cNvPr id="51" name="Curved Connector 50"/>
          <p:cNvCxnSpPr>
            <a:stCxn id="48" idx="2"/>
            <a:endCxn id="8" idx="0"/>
          </p:cNvCxnSpPr>
          <p:nvPr/>
        </p:nvCxnSpPr>
        <p:spPr>
          <a:xfrm rot="5400000">
            <a:off x="4133850" y="2190750"/>
            <a:ext cx="762000" cy="3429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48" idx="2"/>
            <a:endCxn id="49" idx="0"/>
          </p:cNvCxnSpPr>
          <p:nvPr/>
        </p:nvCxnSpPr>
        <p:spPr>
          <a:xfrm rot="16200000" flipH="1">
            <a:off x="5162550" y="1504950"/>
            <a:ext cx="762000" cy="17145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184622" y="2817381"/>
            <a:ext cx="1993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Expected value = 0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2176414" y="2754868"/>
            <a:ext cx="2009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Minimax value = +1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819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1" grpId="0" animBg="1"/>
      <p:bldP spid="25" grpId="0"/>
      <p:bldP spid="29" grpId="0"/>
      <p:bldP spid="31" grpId="0" animBg="1"/>
      <p:bldP spid="32" grpId="0" animBg="1"/>
      <p:bldP spid="34" grpId="0" animBg="1"/>
      <p:bldP spid="38" grpId="0"/>
      <p:bldP spid="39" grpId="0"/>
      <p:bldP spid="47" grpId="0" animBg="1"/>
      <p:bldP spid="47" grpId="1" animBg="1"/>
      <p:bldP spid="48" grpId="0" animBg="1"/>
      <p:bldP spid="49" grpId="0" animBg="1"/>
      <p:bldP spid="3" grpId="0"/>
      <p:bldP spid="3" grpId="1"/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</TotalTime>
  <Words>801</Words>
  <Application>Microsoft Office PowerPoint</Application>
  <PresentationFormat>On-screen Show (4:3)</PresentationFormat>
  <Paragraphs>154</Paragraphs>
  <Slides>31</Slides>
  <Notes>3</Notes>
  <HiddenSlides>4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Calibri</vt:lpstr>
      <vt:lpstr>Office Theme</vt:lpstr>
      <vt:lpstr>MCTS for games of imperfect information</vt:lpstr>
      <vt:lpstr>Imperfect information</vt:lpstr>
      <vt:lpstr>PowerPoint Presentation</vt:lpstr>
      <vt:lpstr>Information sets</vt:lpstr>
      <vt:lpstr>Determinization</vt:lpstr>
      <vt:lpstr>PowerPoint Presentation</vt:lpstr>
      <vt:lpstr>PowerPoint Presentation</vt:lpstr>
      <vt:lpstr>PowerPoint Presentation</vt:lpstr>
      <vt:lpstr>Strategy fusion</vt:lpstr>
      <vt:lpstr>Non-locality</vt:lpstr>
      <vt:lpstr>Cheating</vt:lpstr>
      <vt:lpstr>Information Set MCTS (ISMCTS)</vt:lpstr>
      <vt:lpstr>Information Set MCTS (ISMCTS)</vt:lpstr>
      <vt:lpstr>Multi-observer information set MCTS</vt:lpstr>
      <vt:lpstr>Information Set MCTS (ISMCTS)</vt:lpstr>
      <vt:lpstr>PowerPoint Presentation</vt:lpstr>
      <vt:lpstr>The Phantom 4,4,4 game</vt:lpstr>
      <vt:lpstr>Dou Di Zhu</vt:lpstr>
      <vt:lpstr>Spades by AI Factory</vt:lpstr>
      <vt:lpstr>Rule-based AI for Spades</vt:lpstr>
      <vt:lpstr>ISMCTS for Spades</vt:lpstr>
      <vt:lpstr>Performance of ISMCTS for Spades</vt:lpstr>
      <vt:lpstr>ISMCTS for Spades</vt:lpstr>
      <vt:lpstr>Performance of ISMCTS for Spades</vt:lpstr>
      <vt:lpstr>Other applications</vt:lpstr>
      <vt:lpstr>Physical Travelling Salesman Problem (PTSP)</vt:lpstr>
      <vt:lpstr>Demo</vt:lpstr>
      <vt:lpstr>Key features of our PTSP controller</vt:lpstr>
      <vt:lpstr>Beyond games</vt:lpstr>
      <vt:lpstr>Conclusion</vt:lpstr>
      <vt:lpstr>Further reading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Monte Carlo Tree Search</dc:title>
  <dc:creator>Ed</dc:creator>
  <cp:lastModifiedBy>Powley, Edward</cp:lastModifiedBy>
  <cp:revision>44</cp:revision>
  <dcterms:created xsi:type="dcterms:W3CDTF">2013-05-29T12:27:20Z</dcterms:created>
  <dcterms:modified xsi:type="dcterms:W3CDTF">2017-03-07T11:02:20Z</dcterms:modified>
</cp:coreProperties>
</file>