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14"/>
  </p:notesMasterIdLst>
  <p:handoutMasterIdLst>
    <p:handoutMasterId r:id="rId15"/>
  </p:handoutMasterIdLst>
  <p:sldIdLst>
    <p:sldId id="258" r:id="rId2"/>
    <p:sldId id="259" r:id="rId3"/>
    <p:sldId id="260" r:id="rId4"/>
    <p:sldId id="267" r:id="rId5"/>
    <p:sldId id="261" r:id="rId6"/>
    <p:sldId id="262" r:id="rId7"/>
    <p:sldId id="263" r:id="rId8"/>
    <p:sldId id="264" r:id="rId9"/>
    <p:sldId id="265" r:id="rId10"/>
    <p:sldId id="268" r:id="rId11"/>
    <p:sldId id="266" r:id="rId12"/>
    <p:sldId id="269" r:id="rId13"/>
  </p:sldIdLst>
  <p:sldSz cx="12192000" cy="6858000"/>
  <p:notesSz cx="6858000" cy="9144000"/>
  <p:embeddedFontLst>
    <p:embeddedFont>
      <p:font typeface="Arial Nova" panose="020B0504020202020204" pitchFamily="34" charset="0"/>
      <p:regular r:id="rId16"/>
      <p:bold r:id="rId17"/>
      <p:italic r:id="rId18"/>
    </p:embeddedFont>
    <p:embeddedFont>
      <p:font typeface="Arial Nova Light" panose="020B0304020202020204" pitchFamily="34" charset="0"/>
      <p:regular r:id="rId19"/>
      <p:italic r:id="rId20"/>
    </p:embeddedFont>
    <p:embeddedFont>
      <p:font typeface="Cambria Math" panose="02040503050406030204" pitchFamily="18" charset="0"/>
      <p:regular r:id="rId21"/>
    </p:embeddedFont>
    <p:embeddedFont>
      <p:font typeface="Consolas" panose="020B0609020204030204" pitchFamily="49" charset="0"/>
      <p:regular r:id="rId22"/>
      <p:bold r:id="rId23"/>
      <p:italic r:id="rId24"/>
      <p:boldItalic r:id="rId25"/>
    </p:embeddedFont>
    <p:embeddedFont>
      <p:font typeface="Wingdings 2" panose="05020102010507070707" pitchFamily="18" charset="2"/>
      <p:regular r:id="rId26"/>
    </p:embeddedFont>
    <p:embeddedFont>
      <p:font typeface="Wingdings 3" panose="05040102010807070707" pitchFamily="18" charset="2"/>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34AC8B"/>
    <a:srgbClr val="EDF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0821" autoAdjust="0"/>
  </p:normalViewPr>
  <p:slideViewPr>
    <p:cSldViewPr snapToGrid="0" showGuides="1">
      <p:cViewPr varScale="1">
        <p:scale>
          <a:sx n="50" d="100"/>
          <a:sy n="50" d="100"/>
        </p:scale>
        <p:origin x="571" y="38"/>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9/4/2020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week 3 of COMP270, where we’re continuing the theme of 2D geometry by going back to the topic of vectors, which we introduced with some basic operations last week.</a:t>
            </a:r>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Assuming that our vectors have some length, we can find what’s called the</a:t>
            </a:r>
          </a:p>
          <a:p>
            <a:endParaRPr lang="en-GB" dirty="0"/>
          </a:p>
          <a:p>
            <a:r>
              <a:rPr lang="en-GB" dirty="0"/>
              <a:t>projection of one vector onto another,</a:t>
            </a:r>
          </a:p>
          <a:p>
            <a:endParaRPr lang="en-GB" dirty="0"/>
          </a:p>
          <a:p>
            <a:r>
              <a:rPr lang="en-GB" dirty="0"/>
              <a:t>which we do by projecting a line from the first vector at a right angle to the second,</a:t>
            </a:r>
          </a:p>
          <a:p>
            <a:endParaRPr lang="en-GB" dirty="0"/>
          </a:p>
          <a:p>
            <a:r>
              <a:rPr lang="en-GB" dirty="0"/>
              <a:t>And measuring the distance from the intersection point along v2 that this line meets it. If we think of the vectors as representing points, the distance is measured from the origin.</a:t>
            </a:r>
          </a:p>
          <a:p>
            <a:endParaRPr lang="en-GB" dirty="0"/>
          </a:p>
          <a:p>
            <a:r>
              <a:rPr lang="en-GB" dirty="0"/>
              <a:t>You can think of it a bit like a shadow being cast; the value tells us ‘how much’ of one vector is pointing in the same direction as another, which has applications in physics, when dealing with forces, and you may also come across it in graphics calculations.</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2171757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a:t>
            </a:r>
          </a:p>
          <a:p>
            <a:endParaRPr lang="en-GB" dirty="0"/>
          </a:p>
          <a:p>
            <a:r>
              <a:rPr lang="en-GB" dirty="0"/>
              <a:t>how do we find the length of the projection?</a:t>
            </a:r>
            <a:br>
              <a:rPr lang="en-GB" dirty="0"/>
            </a:br>
            <a:br>
              <a:rPr lang="en-GB" dirty="0"/>
            </a:br>
            <a:r>
              <a:rPr lang="en-GB" dirty="0"/>
              <a:t>Well, let’s start with what we know: first, we have the length of v1, which is the hypotenuse of our right-angled triangle. We don’t know the other side lengths, but we do know that</a:t>
            </a:r>
          </a:p>
          <a:p>
            <a:endParaRPr lang="en-GB" dirty="0"/>
          </a:p>
          <a:p>
            <a:r>
              <a:rPr lang="en-GB" dirty="0"/>
              <a:t>the angle between the vectors is given by the dot product, with cosine theta equal to the dot product divided by the product of the magnitudes.</a:t>
            </a:r>
            <a:br>
              <a:rPr lang="en-GB" dirty="0"/>
            </a:br>
            <a:br>
              <a:rPr lang="en-GB" dirty="0"/>
            </a:br>
            <a:r>
              <a:rPr lang="en-GB" dirty="0"/>
              <a:t>Helpfully, basic trigonometry also relates the side adjacent to theta – which is our projection – to the hypotenuse, which we can rearrange to give the projection as equal to the length of v1 times cosine theta.</a:t>
            </a:r>
          </a:p>
          <a:p>
            <a:endParaRPr lang="en-GB" dirty="0"/>
          </a:p>
          <a:p>
            <a:r>
              <a:rPr lang="en-GB" dirty="0"/>
              <a:t>If we put these two formulae together, then the magnitude of v1 term cancels out and we get just the dot product divided by the length of v2 – which means that</a:t>
            </a:r>
          </a:p>
          <a:p>
            <a:endParaRPr lang="en-GB" dirty="0"/>
          </a:p>
          <a:p>
            <a:r>
              <a:rPr lang="en-GB" dirty="0"/>
              <a:t>If v2 is a unit vector, so its length is 1, then the projection is just the dot product.  Unit vectors actually come in very handy for this and other operations, as they allow us to deal with the direction whilst ignoring the length, so it’s often useful to be able to convert a vector to unit form,</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3297866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is a pretty straightforward operation:</a:t>
            </a:r>
          </a:p>
          <a:p>
            <a:endParaRPr lang="en-GB" dirty="0"/>
          </a:p>
          <a:p>
            <a:r>
              <a:rPr lang="en-GB" dirty="0"/>
              <a:t>We just need to divide the vector by its length. This might seem fairly obvious, but this is maths and we like to prove things, so</a:t>
            </a:r>
          </a:p>
          <a:p>
            <a:endParaRPr lang="en-GB" dirty="0"/>
          </a:p>
          <a:p>
            <a:r>
              <a:rPr lang="en-GB" dirty="0"/>
              <a:t>If we take v as having components x and y as usual,</a:t>
            </a:r>
          </a:p>
          <a:p>
            <a:endParaRPr lang="en-GB" dirty="0"/>
          </a:p>
          <a:p>
            <a:r>
              <a:rPr lang="en-GB" dirty="0"/>
              <a:t>We can find the vector v-hat (which is the usual notation for a unit vector) by dividing both components by the square root of their squared sum.</a:t>
            </a:r>
          </a:p>
          <a:p>
            <a:endParaRPr lang="en-GB" dirty="0"/>
          </a:p>
          <a:p>
            <a:r>
              <a:rPr lang="en-GB" dirty="0"/>
              <a:t>Now if we write out the formula for the magnitude of our component expression of v-hat, and expand the squares, we see that the result is always going to be one –</a:t>
            </a:r>
          </a:p>
          <a:p>
            <a:endParaRPr lang="en-GB" dirty="0"/>
          </a:p>
          <a:p>
            <a:r>
              <a:rPr lang="en-GB" dirty="0"/>
              <a:t>Which is the definition of a unit vector.</a:t>
            </a:r>
          </a:p>
          <a:p>
            <a:endParaRPr lang="en-GB" dirty="0"/>
          </a:p>
          <a:p>
            <a:r>
              <a:rPr lang="en-GB" dirty="0"/>
              <a:t>The process of turning a vector into a unit vector is known as normalisation (not to be confused with a normal vector, which we’ll meet later); most vector libraries include at least one function to do so, and often two: a normalise function that operates on the input vector itself, and a normalised function that returns the unit vector but leaves the original unchanged.</a:t>
            </a:r>
          </a:p>
          <a:p>
            <a:endParaRPr lang="en-GB" dirty="0"/>
          </a:p>
          <a:p>
            <a:r>
              <a:rPr lang="en-GB" dirty="0"/>
              <a:t>That’s pretty much all we need to know about vectors for now; in the next video, we’ll move onto another important object in linear algebra, which is the matrix – not the one with Neo in, unfortunately, but perhaps just as mind-bending.</a:t>
            </a:r>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305360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we’re going to focus on another operation that is peculiar to vectors and has many applications in computer graphics and elsewhere, which is the dot product. </a:t>
            </a:r>
          </a:p>
        </p:txBody>
      </p:sp>
      <p:sp>
        <p:nvSpPr>
          <p:cNvPr id="4" name="Slide Number Placeholder 3"/>
          <p:cNvSpPr>
            <a:spLocks noGrp="1"/>
          </p:cNvSpPr>
          <p:nvPr>
            <p:ph type="sldNum" sz="quarter" idx="5"/>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1982956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to recap from last week, we defined a vector as</a:t>
            </a:r>
          </a:p>
          <a:p>
            <a:endParaRPr lang="en-GB" dirty="0"/>
          </a:p>
          <a:p>
            <a:r>
              <a:rPr lang="en-GB" dirty="0"/>
              <a:t>A directed line segment between two points, which is described by two components,</a:t>
            </a:r>
          </a:p>
          <a:p>
            <a:endParaRPr lang="en-GB" dirty="0"/>
          </a:p>
          <a:p>
            <a:r>
              <a:rPr lang="en-GB" dirty="0"/>
              <a:t>X and y, which are the differences between the points’ coordinates. We can write the vector in column form as shown, or use a variable letter in lower case bold font.</a:t>
            </a:r>
          </a:p>
          <a:p>
            <a:endParaRPr lang="en-GB" dirty="0"/>
          </a:p>
          <a:p>
            <a:r>
              <a:rPr lang="en-GB" dirty="0"/>
              <a:t>The magnitude, or length, of the vector is given by the Pythagorean Theorem as the square root of x squared plus y squared, and</a:t>
            </a:r>
          </a:p>
          <a:p>
            <a:endParaRPr lang="en-GB" dirty="0"/>
          </a:p>
          <a:p>
            <a:r>
              <a:rPr lang="en-GB" dirty="0"/>
              <a:t>We can multiply a vector by a scalar to get another vector with the same direction and a multiple of the length.</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213655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perform basic arithmetic on vectors;</a:t>
            </a:r>
          </a:p>
          <a:p>
            <a:endParaRPr lang="en-GB" dirty="0"/>
          </a:p>
          <a:p>
            <a:r>
              <a:rPr lang="en-GB" dirty="0"/>
              <a:t>Adding them to get a combined displacement,</a:t>
            </a:r>
          </a:p>
          <a:p>
            <a:endParaRPr lang="en-GB" dirty="0"/>
          </a:p>
          <a:p>
            <a:r>
              <a:rPr lang="en-GB" dirty="0"/>
              <a:t>And subtracting to get the difference. Both of these operations are performed component-wise, which means we can calculate the x and y values independently, doing the same thing to each to get a vector result.</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31055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all vector operations work this way, though.</a:t>
            </a:r>
          </a:p>
          <a:p>
            <a:endParaRPr lang="en-GB" dirty="0"/>
          </a:p>
          <a:p>
            <a:r>
              <a:rPr lang="en-GB" dirty="0"/>
              <a:t>The dot product combines the components in a different way, initially multiplying them component-wise but then adding them together</a:t>
            </a:r>
          </a:p>
          <a:p>
            <a:endParaRPr lang="en-GB" dirty="0"/>
          </a:p>
          <a:p>
            <a:r>
              <a:rPr lang="en-GB" dirty="0"/>
              <a:t>To give a scalar value.</a:t>
            </a:r>
          </a:p>
          <a:p>
            <a:endParaRPr lang="en-GB" dirty="0"/>
          </a:p>
          <a:p>
            <a:r>
              <a:rPr lang="en-GB" dirty="0"/>
              <a:t>Clearly, this will be commutative, as it doesn’t matter which way round you multiply or add numbers, as long as you do the multiplications first. This may seem like an arbitrary thing to do, but the dot product –</a:t>
            </a:r>
          </a:p>
          <a:p>
            <a:endParaRPr lang="en-GB" dirty="0"/>
          </a:p>
          <a:p>
            <a:r>
              <a:rPr lang="en-GB" dirty="0"/>
              <a:t>which is written as a dot between the vectors – has some interesting properties.</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429060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a:t>
            </a:r>
          </a:p>
          <a:p>
            <a:endParaRPr lang="en-GB" dirty="0"/>
          </a:p>
          <a:p>
            <a:r>
              <a:rPr lang="en-GB" dirty="0"/>
              <a:t>the dot product of a vector with itself gives its squared magnitude. This is perhaps apparent, but for the sake of mathematical rigour, we can</a:t>
            </a:r>
          </a:p>
          <a:p>
            <a:endParaRPr lang="en-GB" dirty="0"/>
          </a:p>
          <a:p>
            <a:r>
              <a:rPr lang="en-GB" dirty="0"/>
              <a:t>Demonstrate by computing both values on a  </a:t>
            </a:r>
          </a:p>
          <a:p>
            <a:endParaRPr lang="en-GB" dirty="0"/>
          </a:p>
          <a:p>
            <a:r>
              <a:rPr lang="en-GB" dirty="0"/>
              <a:t>Vector v, with components x and y.</a:t>
            </a:r>
          </a:p>
          <a:p>
            <a:endParaRPr lang="en-GB" dirty="0"/>
          </a:p>
          <a:p>
            <a:r>
              <a:rPr lang="en-GB" dirty="0"/>
              <a:t>Its squared magnitude is given x squared plus y squared…</a:t>
            </a:r>
          </a:p>
          <a:p>
            <a:endParaRPr lang="en-GB" dirty="0"/>
          </a:p>
          <a:p>
            <a:r>
              <a:rPr lang="en-GB" dirty="0"/>
              <a:t>As is the dot product, by the definition on the last slide.</a:t>
            </a:r>
          </a:p>
          <a:p>
            <a:endParaRPr lang="en-GB" dirty="0"/>
          </a:p>
          <a:p>
            <a:r>
              <a:rPr lang="en-GB" dirty="0"/>
              <a:t>So, QED, which is a formal way of saying,</a:t>
            </a:r>
          </a:p>
          <a:p>
            <a:endParaRPr lang="en-GB" dirty="0"/>
          </a:p>
          <a:p>
            <a:r>
              <a:rPr lang="en-GB" dirty="0"/>
              <a:t>“there you go”.</a:t>
            </a:r>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3855582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quite handy when coding, as most maths libraries will contain a function for the dot product, which you can use to find the length.</a:t>
            </a:r>
          </a:p>
          <a:p>
            <a:endParaRPr lang="en-GB" dirty="0"/>
          </a:p>
          <a:p>
            <a:r>
              <a:rPr lang="en-GB" dirty="0"/>
              <a:t>This would normally involve taking the square root afterwards,</a:t>
            </a:r>
          </a:p>
          <a:p>
            <a:endParaRPr lang="en-GB" dirty="0"/>
          </a:p>
          <a:p>
            <a:r>
              <a:rPr lang="en-GB" dirty="0"/>
              <a:t>Though historically this has been considered an expensive operation,</a:t>
            </a:r>
          </a:p>
          <a:p>
            <a:endParaRPr lang="en-GB" dirty="0"/>
          </a:p>
          <a:p>
            <a:r>
              <a:rPr lang="en-GB" dirty="0"/>
              <a:t>So it’s common to avoid it and compare squared values instead, if we just want to know if one is bigger than another, which is often the case.</a:t>
            </a:r>
          </a:p>
          <a:p>
            <a:endParaRPr lang="en-GB" dirty="0"/>
          </a:p>
          <a:p>
            <a:r>
              <a:rPr lang="en-GB" dirty="0"/>
              <a:t>Nowadays, modern hardware means computing square roots is not likely to be causing you major issues, although we still tend to avoid them when we can because, why do calculations you don’t need to?</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16307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 to the dot product now, and another way it can be helpful is in telling us about the differences in direction between two vectors.</a:t>
            </a:r>
          </a:p>
          <a:p>
            <a:endParaRPr lang="en-GB" dirty="0"/>
          </a:p>
          <a:p>
            <a:r>
              <a:rPr lang="en-GB" dirty="0"/>
              <a:t>The geometric interpretation of the dot product is that it’s equal to the product of the vector magnitudes times the cosine of the angle between them;</a:t>
            </a:r>
          </a:p>
          <a:p>
            <a:endParaRPr lang="en-GB" dirty="0"/>
          </a:p>
          <a:p>
            <a:r>
              <a:rPr lang="en-GB" dirty="0"/>
              <a:t>The proof of this is a little more involved so I won’t go into it here, but you can find it online if you’re interested.</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2553171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rearrange this geometric formula to give</a:t>
            </a:r>
          </a:p>
          <a:p>
            <a:endParaRPr lang="en-GB" dirty="0"/>
          </a:p>
          <a:p>
            <a:r>
              <a:rPr lang="en-GB" dirty="0"/>
              <a:t>The cosine of the angles in terms of the vector dot products and magnitudes;</a:t>
            </a:r>
          </a:p>
          <a:p>
            <a:endParaRPr lang="en-GB" dirty="0"/>
          </a:p>
          <a:p>
            <a:r>
              <a:rPr lang="en-GB" dirty="0"/>
              <a:t>As a shortcut, we can often avoid computing the angle itself by looking at relative values of the cosine, for instance</a:t>
            </a:r>
          </a:p>
          <a:p>
            <a:endParaRPr lang="en-GB" dirty="0"/>
          </a:p>
          <a:p>
            <a:r>
              <a:rPr lang="en-GB" dirty="0"/>
              <a:t>between 0 and 180 degrees, the value of the cosine decreases as the angle increases; in the negative range, this is flipped.</a:t>
            </a:r>
          </a:p>
          <a:p>
            <a:endParaRPr lang="en-GB" dirty="0"/>
          </a:p>
          <a:p>
            <a:r>
              <a:rPr lang="en-GB" dirty="0"/>
              <a:t>We can also see that between -90 and +90 degrees, the value of cos theta is greater than zero, so we can use just the sign of the dot product for some comparisons (that’s s-</a:t>
            </a:r>
            <a:r>
              <a:rPr lang="en-GB" dirty="0" err="1"/>
              <a:t>i</a:t>
            </a:r>
            <a:r>
              <a:rPr lang="en-GB" dirty="0"/>
              <a:t>-g-n, not s-</a:t>
            </a:r>
            <a:r>
              <a:rPr lang="en-GB" dirty="0" err="1"/>
              <a:t>i</a:t>
            </a:r>
            <a:r>
              <a:rPr lang="en-GB" dirty="0"/>
              <a:t>-n-e); since the magnitudes will always be positive, we can ignore them.</a:t>
            </a:r>
          </a:p>
          <a:p>
            <a:endParaRPr lang="en-GB" dirty="0"/>
          </a:p>
          <a:p>
            <a:r>
              <a:rPr lang="en-GB" dirty="0"/>
              <a:t>One particularly useful result is that, if the angle is 90 degrees, then the result will be zero, which means that if the dot product is zero then the vectors are perpendicular (unless we’re dealing with zero-length vectors, which we try to avoid).</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138054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9/4/2020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9/4/2020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9/4/2020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9/4/2020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9/4/2020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9/4/2020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9/4/2020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9/4/2020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9/4/2020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2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150.png"/></Relationships>
</file>

<file path=ppt/slides/_rels/slide12.xml.rels><?xml version="1.0" encoding="UTF-8" standalone="yes"?>
<Relationships xmlns="http://schemas.openxmlformats.org/package/2006/relationships"><Relationship Id="rId3" Type="http://schemas.openxmlformats.org/officeDocument/2006/relationships/hyperlink" Target="https://mathworld.wolfram.com/UnitVector.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thworld.wolfram.com/DotProduc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oofwiki.org/wiki/Cosine_Formula_for_Dot_Product" TargetMode="External"/><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3: Geometry II</a:t>
            </a:r>
            <a:br>
              <a:rPr lang="en-US" dirty="0"/>
            </a:br>
            <a:r>
              <a:rPr lang="en-US" dirty="0"/>
              <a:t>Part 1: More on Vectors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331E-093B-48BB-9ACE-1ACA054BF639}"/>
              </a:ext>
            </a:extLst>
          </p:cNvPr>
          <p:cNvSpPr>
            <a:spLocks noGrp="1"/>
          </p:cNvSpPr>
          <p:nvPr>
            <p:ph type="title"/>
          </p:nvPr>
        </p:nvSpPr>
        <p:spPr/>
        <p:txBody>
          <a:bodyPr/>
          <a:lstStyle/>
          <a:p>
            <a:r>
              <a:rPr lang="en-GB" b="1" dirty="0"/>
              <a:t>Vector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06E487-1820-4013-8139-D2016C973E63}"/>
                  </a:ext>
                </a:extLst>
              </p:cNvPr>
              <p:cNvSpPr>
                <a:spLocks noGrp="1"/>
              </p:cNvSpPr>
              <p:nvPr>
                <p:ph idx="1"/>
              </p:nvPr>
            </p:nvSpPr>
            <p:spPr/>
            <p:txBody>
              <a:bodyPr/>
              <a:lstStyle/>
              <a:p>
                <a:pPr marL="457200" indent="-457200"/>
                <a:r>
                  <a:rPr lang="en-GB" dirty="0"/>
                  <a:t>Take two vectors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and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representing points on the plane</a:t>
                </a:r>
                <a:endParaRPr lang="en-GB" b="1" dirty="0"/>
              </a:p>
              <a:p>
                <a:pPr marL="457200" indent="-457200"/>
                <a:r>
                  <a:rPr lang="en-GB" dirty="0"/>
                  <a:t>Project a line from point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onto vector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such that it meets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at a right angle</a:t>
                </a:r>
              </a:p>
              <a:p>
                <a:pPr marL="457200" indent="-457200"/>
                <a:r>
                  <a:rPr lang="en-GB" dirty="0"/>
                  <a:t>The </a:t>
                </a:r>
                <a:r>
                  <a:rPr lang="en-GB" b="1" dirty="0">
                    <a:solidFill>
                      <a:schemeClr val="accent2"/>
                    </a:solidFill>
                  </a:rPr>
                  <a:t>projection</a:t>
                </a:r>
                <a:r>
                  <a:rPr lang="en-GB" dirty="0"/>
                  <a:t> of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onto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is the</a:t>
                </a:r>
                <a:br>
                  <a:rPr lang="en-GB" dirty="0"/>
                </a:br>
                <a:r>
                  <a:rPr lang="en-GB" dirty="0"/>
                  <a:t>distance from the origin to the point</a:t>
                </a:r>
                <a:br>
                  <a:rPr lang="en-GB" dirty="0"/>
                </a:br>
                <a:r>
                  <a:rPr lang="en-GB" dirty="0"/>
                  <a:t>where the line meets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a:t>
                </a:r>
              </a:p>
              <a:p>
                <a:pPr marL="457200" indent="-457200"/>
                <a:r>
                  <a:rPr lang="en-GB" dirty="0"/>
                  <a:t>A measure of “how much” of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is</a:t>
                </a:r>
                <a:br>
                  <a:rPr lang="en-GB" dirty="0"/>
                </a:br>
                <a:r>
                  <a:rPr lang="en-GB" dirty="0"/>
                  <a:t>pointing in the same direction as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endParaRPr lang="en-GB" dirty="0"/>
              </a:p>
            </p:txBody>
          </p:sp>
        </mc:Choice>
        <mc:Fallback xmlns="">
          <p:sp>
            <p:nvSpPr>
              <p:cNvPr id="3" name="Content Placeholder 2">
                <a:extLst>
                  <a:ext uri="{FF2B5EF4-FFF2-40B4-BE49-F238E27FC236}">
                    <a16:creationId xmlns:a16="http://schemas.microsoft.com/office/drawing/2014/main" id="{2E06E487-1820-4013-8139-D2016C973E63}"/>
                  </a:ext>
                </a:extLst>
              </p:cNvPr>
              <p:cNvSpPr>
                <a:spLocks noGrp="1" noRot="1" noChangeAspect="1" noMove="1" noResize="1" noEditPoints="1" noAdjustHandles="1" noChangeArrowheads="1" noChangeShapeType="1" noTextEdit="1"/>
              </p:cNvSpPr>
              <p:nvPr>
                <p:ph idx="1"/>
              </p:nvPr>
            </p:nvSpPr>
            <p:spPr>
              <a:blipFill>
                <a:blip r:embed="rId3"/>
                <a:stretch>
                  <a:fillRect l="-1059" t="-1733" b="-2000"/>
                </a:stretch>
              </a:blipFill>
            </p:spPr>
            <p:txBody>
              <a:bodyPr/>
              <a:lstStyle/>
              <a:p>
                <a:r>
                  <a:rPr lang="en-GB">
                    <a:noFill/>
                  </a:rPr>
                  <a:t> </a:t>
                </a:r>
              </a:p>
            </p:txBody>
          </p:sp>
        </mc:Fallback>
      </mc:AlternateContent>
      <p:grpSp>
        <p:nvGrpSpPr>
          <p:cNvPr id="5" name="Group 4" descr="Image of a vector Projection.">
            <a:extLst>
              <a:ext uri="{FF2B5EF4-FFF2-40B4-BE49-F238E27FC236}">
                <a16:creationId xmlns:a16="http://schemas.microsoft.com/office/drawing/2014/main" id="{779E13AF-2EE3-44B4-BCED-46460819DE98}"/>
              </a:ext>
              <a:ext uri="{C183D7F6-B498-43B3-948B-1728B52AA6E4}">
                <adec:decorative xmlns:adec="http://schemas.microsoft.com/office/drawing/2017/decorative" val="0"/>
              </a:ext>
            </a:extLst>
          </p:cNvPr>
          <p:cNvGrpSpPr/>
          <p:nvPr/>
        </p:nvGrpSpPr>
        <p:grpSpPr>
          <a:xfrm>
            <a:off x="7987075" y="3177755"/>
            <a:ext cx="3714774" cy="2490265"/>
            <a:chOff x="6677259" y="3807950"/>
            <a:chExt cx="3714774" cy="2490265"/>
          </a:xfrm>
        </p:grpSpPr>
        <p:cxnSp>
          <p:nvCxnSpPr>
            <p:cNvPr id="6" name="Straight Arrow Connector 5">
              <a:extLst>
                <a:ext uri="{FF2B5EF4-FFF2-40B4-BE49-F238E27FC236}">
                  <a16:creationId xmlns:a16="http://schemas.microsoft.com/office/drawing/2014/main" id="{4E4F4B99-9E37-4438-97F3-FA3BCA3D127A}"/>
                </a:ext>
                <a:ext uri="{C183D7F6-B498-43B3-948B-1728B52AA6E4}">
                  <adec:decorative xmlns:adec="http://schemas.microsoft.com/office/drawing/2017/decorative" val="1"/>
                </a:ext>
              </a:extLst>
            </p:cNvPr>
            <p:cNvCxnSpPr/>
            <p:nvPr/>
          </p:nvCxnSpPr>
          <p:spPr>
            <a:xfrm flipV="1">
              <a:off x="6677259" y="3863798"/>
              <a:ext cx="1948069" cy="2270097"/>
            </a:xfrm>
            <a:prstGeom prst="straightConnector1">
              <a:avLst/>
            </a:prstGeom>
            <a:ln w="762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B4ACB3-88DB-47EB-8D58-43B983BF7FDA}"/>
                </a:ext>
              </a:extLst>
            </p:cNvPr>
            <p:cNvCxnSpPr>
              <a:cxnSpLocks/>
            </p:cNvCxnSpPr>
            <p:nvPr/>
          </p:nvCxnSpPr>
          <p:spPr>
            <a:xfrm flipV="1">
              <a:off x="6677259" y="5570476"/>
              <a:ext cx="3714774" cy="563419"/>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3D1C6EF-3E7F-4E11-976A-E60687A19BA1}"/>
                    </a:ext>
                  </a:extLst>
                </p:cNvPr>
                <p:cNvSpPr txBox="1"/>
                <p:nvPr/>
              </p:nvSpPr>
              <p:spPr>
                <a:xfrm>
                  <a:off x="7651293" y="3807950"/>
                  <a:ext cx="6194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5"/>
                                </a:solidFill>
                                <a:latin typeface="Cambria Math" panose="02040503050406030204" pitchFamily="18" charset="0"/>
                              </a:rPr>
                            </m:ctrlPr>
                          </m:sSubPr>
                          <m:e>
                            <m:r>
                              <a:rPr lang="en-GB" sz="2800" b="1">
                                <a:solidFill>
                                  <a:schemeClr val="accent5"/>
                                </a:solidFill>
                                <a:latin typeface="Cambria Math" panose="02040503050406030204" pitchFamily="18" charset="0"/>
                              </a:rPr>
                              <m:t>𝐯</m:t>
                            </m:r>
                          </m:e>
                          <m:sub>
                            <m:r>
                              <a:rPr lang="en-GB" sz="2800" i="1">
                                <a:solidFill>
                                  <a:schemeClr val="accent5"/>
                                </a:solidFill>
                                <a:latin typeface="Cambria Math" panose="02040503050406030204" pitchFamily="18" charset="0"/>
                              </a:rPr>
                              <m:t>1</m:t>
                            </m:r>
                          </m:sub>
                        </m:sSub>
                      </m:oMath>
                    </m:oMathPara>
                  </a14:m>
                  <a:endParaRPr lang="en-GB" sz="2800" dirty="0">
                    <a:solidFill>
                      <a:schemeClr val="accent4"/>
                    </a:solidFill>
                  </a:endParaRPr>
                </a:p>
              </p:txBody>
            </p:sp>
          </mc:Choice>
          <mc:Fallback xmlns="">
            <p:sp>
              <p:nvSpPr>
                <p:cNvPr id="8" name="TextBox 7">
                  <a:extLst>
                    <a:ext uri="{FF2B5EF4-FFF2-40B4-BE49-F238E27FC236}">
                      <a16:creationId xmlns:a16="http://schemas.microsoft.com/office/drawing/2014/main" id="{63D1C6EF-3E7F-4E11-976A-E60687A19BA1}"/>
                    </a:ext>
                  </a:extLst>
                </p:cNvPr>
                <p:cNvSpPr txBox="1">
                  <a:spLocks noRot="1" noChangeAspect="1" noMove="1" noResize="1" noEditPoints="1" noAdjustHandles="1" noChangeArrowheads="1" noChangeShapeType="1" noTextEdit="1"/>
                </p:cNvSpPr>
                <p:nvPr/>
              </p:nvSpPr>
              <p:spPr>
                <a:xfrm>
                  <a:off x="7651293" y="3807950"/>
                  <a:ext cx="619400"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FB4E7DB-5CED-4778-AD23-5D0FE74A4E45}"/>
                    </a:ext>
                  </a:extLst>
                </p:cNvPr>
                <p:cNvSpPr txBox="1"/>
                <p:nvPr/>
              </p:nvSpPr>
              <p:spPr>
                <a:xfrm>
                  <a:off x="9653184" y="5774995"/>
                  <a:ext cx="627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4"/>
                                </a:solidFill>
                                <a:latin typeface="Cambria Math" panose="02040503050406030204" pitchFamily="18" charset="0"/>
                              </a:rPr>
                            </m:ctrlPr>
                          </m:sSubPr>
                          <m:e>
                            <m:r>
                              <a:rPr lang="en-GB" sz="2800" b="1">
                                <a:solidFill>
                                  <a:schemeClr val="accent4"/>
                                </a:solidFill>
                                <a:latin typeface="Cambria Math" panose="02040503050406030204" pitchFamily="18" charset="0"/>
                              </a:rPr>
                              <m:t>𝐯</m:t>
                            </m:r>
                          </m:e>
                          <m:sub>
                            <m:r>
                              <a:rPr lang="en-GB" sz="2800" b="0" i="1" smtClean="0">
                                <a:solidFill>
                                  <a:schemeClr val="accent4"/>
                                </a:solidFill>
                                <a:latin typeface="Cambria Math" panose="02040503050406030204" pitchFamily="18" charset="0"/>
                              </a:rPr>
                              <m:t>2</m:t>
                            </m:r>
                          </m:sub>
                        </m:sSub>
                      </m:oMath>
                    </m:oMathPara>
                  </a14:m>
                  <a:endParaRPr lang="en-GB" sz="2800" dirty="0">
                    <a:solidFill>
                      <a:schemeClr val="accent4"/>
                    </a:solidFill>
                  </a:endParaRPr>
                </a:p>
              </p:txBody>
            </p:sp>
          </mc:Choice>
          <mc:Fallback xmlns="">
            <p:sp>
              <p:nvSpPr>
                <p:cNvPr id="11" name="TextBox 10">
                  <a:extLst>
                    <a:ext uri="{FF2B5EF4-FFF2-40B4-BE49-F238E27FC236}">
                      <a16:creationId xmlns:a16="http://schemas.microsoft.com/office/drawing/2014/main" id="{7FB4E7DB-5CED-4778-AD23-5D0FE74A4E45}"/>
                    </a:ext>
                  </a:extLst>
                </p:cNvPr>
                <p:cNvSpPr txBox="1">
                  <a:spLocks noRot="1" noChangeAspect="1" noMove="1" noResize="1" noEditPoints="1" noAdjustHandles="1" noChangeArrowheads="1" noChangeShapeType="1" noTextEdit="1"/>
                </p:cNvSpPr>
                <p:nvPr/>
              </p:nvSpPr>
              <p:spPr>
                <a:xfrm>
                  <a:off x="9653184" y="5774995"/>
                  <a:ext cx="627671" cy="523220"/>
                </a:xfrm>
                <a:prstGeom prst="rect">
                  <a:avLst/>
                </a:prstGeom>
                <a:blipFill>
                  <a:blip r:embed="rId5"/>
                  <a:stretch>
                    <a:fillRect/>
                  </a:stretch>
                </a:blipFill>
              </p:spPr>
              <p:txBody>
                <a:bodyPr/>
                <a:lstStyle/>
                <a:p>
                  <a:r>
                    <a:rPr lang="en-GB">
                      <a:noFill/>
                    </a:rPr>
                    <a:t> </a:t>
                  </a:r>
                </a:p>
              </p:txBody>
            </p:sp>
          </mc:Fallback>
        </mc:AlternateContent>
      </p:grpSp>
      <p:grpSp>
        <p:nvGrpSpPr>
          <p:cNvPr id="16" name="Group 15">
            <a:extLst>
              <a:ext uri="{FF2B5EF4-FFF2-40B4-BE49-F238E27FC236}">
                <a16:creationId xmlns:a16="http://schemas.microsoft.com/office/drawing/2014/main" id="{6ED827B8-2E84-402E-8770-4893CDCEF847}"/>
              </a:ext>
            </a:extLst>
          </p:cNvPr>
          <p:cNvGrpSpPr/>
          <p:nvPr/>
        </p:nvGrpSpPr>
        <p:grpSpPr>
          <a:xfrm>
            <a:off x="9910119" y="3249827"/>
            <a:ext cx="355079" cy="1908411"/>
            <a:chOff x="9910119" y="3249827"/>
            <a:chExt cx="355079" cy="1908411"/>
          </a:xfrm>
        </p:grpSpPr>
        <p:cxnSp>
          <p:nvCxnSpPr>
            <p:cNvPr id="13" name="Straight Connector 12">
              <a:extLst>
                <a:ext uri="{FF2B5EF4-FFF2-40B4-BE49-F238E27FC236}">
                  <a16:creationId xmlns:a16="http://schemas.microsoft.com/office/drawing/2014/main" id="{FCF34AB7-8646-4C94-9F83-EFA557A07F76}"/>
                </a:ext>
              </a:extLst>
            </p:cNvPr>
            <p:cNvCxnSpPr>
              <a:cxnSpLocks/>
            </p:cNvCxnSpPr>
            <p:nvPr/>
          </p:nvCxnSpPr>
          <p:spPr>
            <a:xfrm>
              <a:off x="9910119" y="3249827"/>
              <a:ext cx="355079" cy="1908411"/>
            </a:xfrm>
            <a:prstGeom prst="line">
              <a:avLst/>
            </a:prstGeom>
            <a:ln w="19050">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9C8BB8E-B9BF-4CCF-AAB7-B6284AFE35A9}"/>
                </a:ext>
              </a:extLst>
            </p:cNvPr>
            <p:cNvSpPr/>
            <p:nvPr/>
          </p:nvSpPr>
          <p:spPr>
            <a:xfrm rot="20908980">
              <a:off x="10053411" y="4959101"/>
              <a:ext cx="195644" cy="181432"/>
            </a:xfrm>
            <a:prstGeom prst="rect">
              <a:avLst/>
            </a:prstGeom>
            <a:solidFill>
              <a:srgbClr val="EDFBD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Left Brace 14">
            <a:extLst>
              <a:ext uri="{FF2B5EF4-FFF2-40B4-BE49-F238E27FC236}">
                <a16:creationId xmlns:a16="http://schemas.microsoft.com/office/drawing/2014/main" id="{CB3BE953-FF79-4AFA-B096-61F8102F74C9}"/>
              </a:ext>
            </a:extLst>
          </p:cNvPr>
          <p:cNvSpPr/>
          <p:nvPr/>
        </p:nvSpPr>
        <p:spPr>
          <a:xfrm rot="15680774">
            <a:off x="8990952" y="4453030"/>
            <a:ext cx="383553" cy="2361349"/>
          </a:xfrm>
          <a:prstGeom prst="leftBrace">
            <a:avLst>
              <a:gd name="adj1" fmla="val 63936"/>
              <a:gd name="adj2" fmla="val 50000"/>
            </a:avLst>
          </a:prstGeom>
          <a:ln w="19050">
            <a:solidFill>
              <a:srgbClr val="EDFBD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35998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8FC5-259D-4F68-9C7C-0255A7AC51F7}"/>
              </a:ext>
            </a:extLst>
          </p:cNvPr>
          <p:cNvSpPr>
            <a:spLocks noGrp="1"/>
          </p:cNvSpPr>
          <p:nvPr>
            <p:ph type="title"/>
          </p:nvPr>
        </p:nvSpPr>
        <p:spPr/>
        <p:txBody>
          <a:bodyPr/>
          <a:lstStyle/>
          <a:p>
            <a:r>
              <a:rPr lang="en-GB" b="1" dirty="0"/>
              <a:t>Vector projection and the dot product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1D28A4-E2D0-451F-BCEB-7265477A35FB}"/>
                  </a:ext>
                </a:extLst>
              </p:cNvPr>
              <p:cNvSpPr>
                <a:spLocks noGrp="1"/>
              </p:cNvSpPr>
              <p:nvPr>
                <p:ph idx="1"/>
              </p:nvPr>
            </p:nvSpPr>
            <p:spPr/>
            <p:txBody>
              <a:bodyPr/>
              <a:lstStyle/>
              <a:p>
                <a:pPr marL="457200" indent="-457200"/>
                <a:r>
                  <a:rPr lang="en-GB" dirty="0"/>
                  <a:t>The dot product definition gives </a:t>
                </a:r>
                <a14:m>
                  <m:oMath xmlns:m="http://schemas.openxmlformats.org/officeDocument/2006/math">
                    <m:func>
                      <m:funcPr>
                        <m:ctrlPr>
                          <a:rPr lang="en-GB" b="1" i="1" smtClean="0">
                            <a:solidFill>
                              <a:srgbClr val="FFFF00"/>
                            </a:solidFill>
                            <a:latin typeface="Cambria Math" panose="02040503050406030204" pitchFamily="18" charset="0"/>
                          </a:rPr>
                        </m:ctrlPr>
                      </m:funcPr>
                      <m:fName>
                        <m:r>
                          <m:rPr>
                            <m:sty m:val="p"/>
                          </m:rPr>
                          <a:rPr lang="en-GB">
                            <a:solidFill>
                              <a:srgbClr val="FFFF00"/>
                            </a:solidFill>
                            <a:latin typeface="Cambria Math" panose="02040503050406030204" pitchFamily="18" charset="0"/>
                          </a:rPr>
                          <m:t>cos</m:t>
                        </m:r>
                      </m:fName>
                      <m:e>
                        <m:r>
                          <a:rPr lang="en-GB" i="1">
                            <a:solidFill>
                              <a:srgbClr val="FFFF00"/>
                            </a:solidFill>
                            <a:latin typeface="Cambria Math" panose="02040503050406030204" pitchFamily="18" charset="0"/>
                          </a:rPr>
                          <m:t>𝜃</m:t>
                        </m:r>
                      </m:e>
                    </m:func>
                    <m:r>
                      <a:rPr lang="en-GB" b="1" i="1" smtClean="0">
                        <a:solidFill>
                          <a:srgbClr val="FFFF00"/>
                        </a:solidFill>
                        <a:latin typeface="Cambria Math" panose="02040503050406030204" pitchFamily="18" charset="0"/>
                      </a:rPr>
                      <m:t>=</m:t>
                    </m:r>
                    <m:f>
                      <m:fPr>
                        <m:ctrlPr>
                          <a:rPr lang="en-GB" b="1" i="1" smtClean="0">
                            <a:solidFill>
                              <a:srgbClr val="FFFF00"/>
                            </a:solidFill>
                            <a:latin typeface="Cambria Math" panose="02040503050406030204" pitchFamily="18" charset="0"/>
                          </a:rPr>
                        </m:ctrlPr>
                      </m:fPr>
                      <m:num>
                        <m:sSub>
                          <m:sSubPr>
                            <m:ctrlPr>
                              <a:rPr lang="en-GB" b="1" i="1">
                                <a:solidFill>
                                  <a:srgbClr val="FFFF00"/>
                                </a:solidFill>
                                <a:latin typeface="Cambria Math" panose="02040503050406030204" pitchFamily="18" charset="0"/>
                              </a:rPr>
                            </m:ctrlPr>
                          </m:sSubPr>
                          <m:e>
                            <m:r>
                              <a:rPr lang="en-GB" b="1">
                                <a:solidFill>
                                  <a:srgbClr val="FFFF00"/>
                                </a:solidFill>
                                <a:latin typeface="Cambria Math" panose="02040503050406030204" pitchFamily="18" charset="0"/>
                              </a:rPr>
                              <m:t>𝐯</m:t>
                            </m:r>
                          </m:e>
                          <m:sub>
                            <m:r>
                              <a:rPr lang="en-GB">
                                <a:solidFill>
                                  <a:srgbClr val="FFFF00"/>
                                </a:solidFill>
                                <a:latin typeface="Cambria Math" panose="02040503050406030204" pitchFamily="18" charset="0"/>
                              </a:rPr>
                              <m:t>1</m:t>
                            </m:r>
                          </m:sub>
                        </m:sSub>
                        <m:r>
                          <a:rPr lang="en-GB" b="1" i="1">
                            <a:solidFill>
                              <a:srgbClr val="FFFF00"/>
                            </a:solidFill>
                            <a:latin typeface="Cambria Math" panose="02040503050406030204" pitchFamily="18" charset="0"/>
                          </a:rPr>
                          <m:t>⋅</m:t>
                        </m:r>
                        <m:sSub>
                          <m:sSubPr>
                            <m:ctrlPr>
                              <a:rPr lang="en-GB" b="1" i="1">
                                <a:solidFill>
                                  <a:srgbClr val="FFFF00"/>
                                </a:solidFill>
                                <a:latin typeface="Cambria Math" panose="02040503050406030204" pitchFamily="18" charset="0"/>
                              </a:rPr>
                            </m:ctrlPr>
                          </m:sSubPr>
                          <m:e>
                            <m:r>
                              <a:rPr lang="en-GB" b="1">
                                <a:solidFill>
                                  <a:srgbClr val="FFFF00"/>
                                </a:solidFill>
                                <a:latin typeface="Cambria Math" panose="02040503050406030204" pitchFamily="18" charset="0"/>
                              </a:rPr>
                              <m:t>𝐯</m:t>
                            </m:r>
                          </m:e>
                          <m:sub>
                            <m:r>
                              <a:rPr lang="en-GB">
                                <a:solidFill>
                                  <a:srgbClr val="FFFF00"/>
                                </a:solidFill>
                                <a:latin typeface="Cambria Math" panose="02040503050406030204" pitchFamily="18" charset="0"/>
                              </a:rPr>
                              <m:t>2</m:t>
                            </m:r>
                          </m:sub>
                        </m:sSub>
                      </m:num>
                      <m:den>
                        <m:d>
                          <m:dPr>
                            <m:begChr m:val="‖"/>
                            <m:endChr m:val="‖"/>
                            <m:ctrlPr>
                              <a:rPr lang="en-GB" b="1" i="1">
                                <a:solidFill>
                                  <a:srgbClr val="FFFF00"/>
                                </a:solidFill>
                                <a:latin typeface="Cambria Math" panose="02040503050406030204" pitchFamily="18" charset="0"/>
                              </a:rPr>
                            </m:ctrlPr>
                          </m:dPr>
                          <m:e>
                            <m:sSub>
                              <m:sSubPr>
                                <m:ctrlPr>
                                  <a:rPr lang="en-GB" b="1" i="1">
                                    <a:solidFill>
                                      <a:srgbClr val="FFFF00"/>
                                    </a:solidFill>
                                    <a:latin typeface="Cambria Math" panose="02040503050406030204" pitchFamily="18" charset="0"/>
                                  </a:rPr>
                                </m:ctrlPr>
                              </m:sSubPr>
                              <m:e>
                                <m:r>
                                  <a:rPr lang="en-GB" b="1">
                                    <a:solidFill>
                                      <a:srgbClr val="FFFF00"/>
                                    </a:solidFill>
                                    <a:latin typeface="Cambria Math" panose="02040503050406030204" pitchFamily="18" charset="0"/>
                                  </a:rPr>
                                  <m:t>𝐯</m:t>
                                </m:r>
                              </m:e>
                              <m:sub>
                                <m:r>
                                  <a:rPr lang="en-GB">
                                    <a:solidFill>
                                      <a:srgbClr val="FFFF00"/>
                                    </a:solidFill>
                                    <a:latin typeface="Cambria Math" panose="02040503050406030204" pitchFamily="18" charset="0"/>
                                  </a:rPr>
                                  <m:t>1</m:t>
                                </m:r>
                              </m:sub>
                            </m:sSub>
                          </m:e>
                        </m:d>
                        <m:d>
                          <m:dPr>
                            <m:begChr m:val="‖"/>
                            <m:endChr m:val="‖"/>
                            <m:ctrlPr>
                              <a:rPr lang="en-GB" b="1" i="1">
                                <a:solidFill>
                                  <a:srgbClr val="FFFF00"/>
                                </a:solidFill>
                                <a:latin typeface="Cambria Math" panose="02040503050406030204" pitchFamily="18" charset="0"/>
                              </a:rPr>
                            </m:ctrlPr>
                          </m:dPr>
                          <m:e>
                            <m:sSub>
                              <m:sSubPr>
                                <m:ctrlPr>
                                  <a:rPr lang="en-GB" b="1" i="1">
                                    <a:solidFill>
                                      <a:srgbClr val="FFFF00"/>
                                    </a:solidFill>
                                    <a:latin typeface="Cambria Math" panose="02040503050406030204" pitchFamily="18" charset="0"/>
                                  </a:rPr>
                                </m:ctrlPr>
                              </m:sSubPr>
                              <m:e>
                                <m:r>
                                  <a:rPr lang="en-GB" b="1">
                                    <a:solidFill>
                                      <a:srgbClr val="FFFF00"/>
                                    </a:solidFill>
                                    <a:latin typeface="Cambria Math" panose="02040503050406030204" pitchFamily="18" charset="0"/>
                                  </a:rPr>
                                  <m:t>𝐯</m:t>
                                </m:r>
                              </m:e>
                              <m:sub>
                                <m:r>
                                  <a:rPr lang="en-GB">
                                    <a:solidFill>
                                      <a:srgbClr val="FFFF00"/>
                                    </a:solidFill>
                                    <a:latin typeface="Cambria Math" panose="02040503050406030204" pitchFamily="18" charset="0"/>
                                  </a:rPr>
                                  <m:t>2</m:t>
                                </m:r>
                              </m:sub>
                            </m:sSub>
                          </m:e>
                        </m:d>
                      </m:den>
                    </m:f>
                  </m:oMath>
                </a14:m>
                <a:endParaRPr lang="en-GB" dirty="0"/>
              </a:p>
              <a:p>
                <a:pPr marL="457200" indent="-457200"/>
                <a:r>
                  <a:rPr lang="en-GB" dirty="0"/>
                  <a:t>From basic trigonometry, the projection of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onto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is</a:t>
                </a:r>
                <a:br>
                  <a:rPr lang="en-GB" dirty="0"/>
                </a:br>
                <a14:m>
                  <m:oMath xmlns:m="http://schemas.openxmlformats.org/officeDocument/2006/math">
                    <m:d>
                      <m:dPr>
                        <m:begChr m:val="‖"/>
                        <m:endChr m:val="‖"/>
                        <m:ctrlPr>
                          <a:rPr lang="en-GB" i="1" smtClean="0">
                            <a:solidFill>
                              <a:schemeClr val="accent4"/>
                            </a:solidFill>
                            <a:latin typeface="Cambria Math" panose="02040503050406030204" pitchFamily="18" charset="0"/>
                          </a:rPr>
                        </m:ctrlPr>
                      </m:dPr>
                      <m:e>
                        <m:sSub>
                          <m:sSubPr>
                            <m:ctrlPr>
                              <a:rPr lang="en-GB"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1</m:t>
                            </m:r>
                          </m:sub>
                        </m:sSub>
                      </m:e>
                    </m:d>
                    <m:func>
                      <m:funcPr>
                        <m:ctrlPr>
                          <a:rPr lang="en-GB" i="1">
                            <a:solidFill>
                              <a:schemeClr val="accent4"/>
                            </a:solidFill>
                            <a:latin typeface="Cambria Math" panose="02040503050406030204" pitchFamily="18" charset="0"/>
                          </a:rPr>
                        </m:ctrlPr>
                      </m:funcPr>
                      <m:fName>
                        <m:r>
                          <m:rPr>
                            <m:sty m:val="p"/>
                          </m:rPr>
                          <a:rPr lang="en-GB">
                            <a:solidFill>
                              <a:schemeClr val="accent4"/>
                            </a:solidFill>
                            <a:latin typeface="Cambria Math" panose="02040503050406030204" pitchFamily="18" charset="0"/>
                          </a:rPr>
                          <m:t>cos</m:t>
                        </m:r>
                      </m:fName>
                      <m:e>
                        <m:r>
                          <a:rPr lang="en-GB" i="1">
                            <a:solidFill>
                              <a:schemeClr val="accent4"/>
                            </a:solidFill>
                            <a:latin typeface="Cambria Math" panose="02040503050406030204" pitchFamily="18" charset="0"/>
                          </a:rPr>
                          <m:t>𝜃</m:t>
                        </m:r>
                      </m:e>
                    </m:func>
                  </m:oMath>
                </a14:m>
                <a:endParaRPr lang="en-GB" dirty="0"/>
              </a:p>
              <a:p>
                <a:pPr marL="457200" indent="-457200"/>
                <a:r>
                  <a:rPr lang="en-GB" dirty="0"/>
                  <a:t>Combining the formulae, this is</a:t>
                </a:r>
                <a:br>
                  <a:rPr lang="en-GB" dirty="0"/>
                </a:br>
                <a14:m>
                  <m:oMath xmlns:m="http://schemas.openxmlformats.org/officeDocument/2006/math">
                    <m:f>
                      <m:fPr>
                        <m:ctrlPr>
                          <a:rPr lang="en-GB" i="1" smtClean="0">
                            <a:solidFill>
                              <a:schemeClr val="accent4"/>
                            </a:solidFill>
                            <a:latin typeface="Cambria Math" panose="02040503050406030204" pitchFamily="18" charset="0"/>
                          </a:rPr>
                        </m:ctrlPr>
                      </m:fPr>
                      <m:num>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1</m:t>
                            </m:r>
                          </m:sub>
                        </m:sSub>
                        <m:r>
                          <a:rPr lang="en-GB" b="1" i="1">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2</m:t>
                            </m:r>
                          </m:sub>
                        </m:sSub>
                      </m:num>
                      <m:den>
                        <m:d>
                          <m:dPr>
                            <m:begChr m:val="‖"/>
                            <m:endChr m:val="‖"/>
                            <m:ctrlPr>
                              <a:rPr lang="en-GB" b="1" i="1">
                                <a:solidFill>
                                  <a:schemeClr val="accent4"/>
                                </a:solidFill>
                                <a:latin typeface="Cambria Math" panose="02040503050406030204" pitchFamily="18" charset="0"/>
                              </a:rPr>
                            </m:ctrlPr>
                          </m:dPr>
                          <m:e>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2</m:t>
                                </m:r>
                              </m:sub>
                            </m:sSub>
                          </m:e>
                        </m:d>
                      </m:den>
                    </m:f>
                  </m:oMath>
                </a14:m>
                <a:endParaRPr lang="en-GB" dirty="0"/>
              </a:p>
              <a:p>
                <a:pPr marL="457200" indent="-457200"/>
                <a:r>
                  <a:rPr lang="en-GB" dirty="0"/>
                  <a:t>If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is a</a:t>
                </a:r>
                <a:r>
                  <a:rPr lang="en-GB" dirty="0">
                    <a:solidFill>
                      <a:schemeClr val="accent4"/>
                    </a:solidFill>
                  </a:rPr>
                  <a:t> unit vector</a:t>
                </a:r>
                <a:r>
                  <a:rPr lang="en-GB" dirty="0"/>
                  <a:t> (so </a:t>
                </a:r>
                <a14:m>
                  <m:oMath xmlns:m="http://schemas.openxmlformats.org/officeDocument/2006/math">
                    <m:d>
                      <m:dPr>
                        <m:begChr m:val="‖"/>
                        <m:endChr m:val="‖"/>
                        <m:ctrlPr>
                          <a:rPr lang="en-GB" b="1" i="1">
                            <a:latin typeface="Cambria Math" panose="02040503050406030204" pitchFamily="18" charset="0"/>
                          </a:rPr>
                        </m:ctrlPr>
                      </m:dPr>
                      <m:e>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e>
                    </m:d>
                    <m:r>
                      <a:rPr lang="en-GB" b="1" i="1">
                        <a:latin typeface="Cambria Math" panose="02040503050406030204" pitchFamily="18" charset="0"/>
                      </a:rPr>
                      <m:t>=</m:t>
                    </m:r>
                    <m:r>
                      <a:rPr lang="en-GB" i="1">
                        <a:latin typeface="Cambria Math" panose="02040503050406030204" pitchFamily="18" charset="0"/>
                      </a:rPr>
                      <m:t>1</m:t>
                    </m:r>
                  </m:oMath>
                </a14:m>
                <a:r>
                  <a:rPr lang="en-GB" dirty="0"/>
                  <a:t>)</a:t>
                </a:r>
                <a:br>
                  <a:rPr lang="en-GB" dirty="0"/>
                </a:br>
                <a:r>
                  <a:rPr lang="en-GB" dirty="0"/>
                  <a:t>then the projection is just </a:t>
                </a:r>
                <a14:m>
                  <m:oMath xmlns:m="http://schemas.openxmlformats.org/officeDocument/2006/math">
                    <m:sSub>
                      <m:sSubPr>
                        <m:ctrlPr>
                          <a:rPr lang="en-GB" b="1" i="1" smtClean="0">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1</m:t>
                        </m:r>
                      </m:sub>
                    </m:sSub>
                    <m:r>
                      <a:rPr lang="en-GB" b="1" i="1">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2</m:t>
                        </m:r>
                      </m:sub>
                    </m:sSub>
                  </m:oMath>
                </a14:m>
                <a:endParaRPr lang="en-GB" dirty="0"/>
              </a:p>
            </p:txBody>
          </p:sp>
        </mc:Choice>
        <mc:Fallback xmlns="">
          <p:sp>
            <p:nvSpPr>
              <p:cNvPr id="3" name="Content Placeholder 2">
                <a:extLst>
                  <a:ext uri="{FF2B5EF4-FFF2-40B4-BE49-F238E27FC236}">
                    <a16:creationId xmlns:a16="http://schemas.microsoft.com/office/drawing/2014/main" id="{811D28A4-E2D0-451F-BCEB-7265477A35FB}"/>
                  </a:ext>
                </a:extLst>
              </p:cNvPr>
              <p:cNvSpPr>
                <a:spLocks noGrp="1" noRot="1" noChangeAspect="1" noMove="1" noResize="1" noEditPoints="1" noAdjustHandles="1" noChangeArrowheads="1" noChangeShapeType="1" noTextEdit="1"/>
              </p:cNvSpPr>
              <p:nvPr>
                <p:ph idx="1"/>
              </p:nvPr>
            </p:nvSpPr>
            <p:spPr>
              <a:blipFill>
                <a:blip r:embed="rId3"/>
                <a:stretch>
                  <a:fillRect l="-1059" t="-800"/>
                </a:stretch>
              </a:blipFill>
            </p:spPr>
            <p:txBody>
              <a:bodyPr/>
              <a:lstStyle/>
              <a:p>
                <a:r>
                  <a:rPr lang="en-GB">
                    <a:noFill/>
                  </a:rPr>
                  <a:t> </a:t>
                </a:r>
              </a:p>
            </p:txBody>
          </p:sp>
        </mc:Fallback>
      </mc:AlternateContent>
      <p:grpSp>
        <p:nvGrpSpPr>
          <p:cNvPr id="22" name="Group 21">
            <a:extLst>
              <a:ext uri="{FF2B5EF4-FFF2-40B4-BE49-F238E27FC236}">
                <a16:creationId xmlns:a16="http://schemas.microsoft.com/office/drawing/2014/main" id="{C3839151-08C1-49C8-8435-7D29BF148BFB}"/>
              </a:ext>
            </a:extLst>
          </p:cNvPr>
          <p:cNvGrpSpPr/>
          <p:nvPr/>
        </p:nvGrpSpPr>
        <p:grpSpPr>
          <a:xfrm>
            <a:off x="7423656" y="4829703"/>
            <a:ext cx="1550650" cy="1237415"/>
            <a:chOff x="7423656" y="4829703"/>
            <a:chExt cx="1550650" cy="123741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24C5B6-B825-4E6E-BC1C-32523CFF8899}"/>
                    </a:ext>
                  </a:extLst>
                </p:cNvPr>
                <p:cNvSpPr txBox="1"/>
                <p:nvPr/>
              </p:nvSpPr>
              <p:spPr>
                <a:xfrm>
                  <a:off x="8477760" y="4829703"/>
                  <a:ext cx="4965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dirty="0" smtClean="0">
                            <a:solidFill>
                              <a:srgbClr val="FFFF00"/>
                            </a:solidFill>
                            <a:latin typeface="Cambria Math" panose="02040503050406030204" pitchFamily="18" charset="0"/>
                          </a:rPr>
                          <m:t>𝜃</m:t>
                        </m:r>
                      </m:oMath>
                    </m:oMathPara>
                  </a14:m>
                  <a:endParaRPr lang="en-GB" sz="2800" i="1" dirty="0"/>
                </a:p>
              </p:txBody>
            </p:sp>
          </mc:Choice>
          <mc:Fallback xmlns="">
            <p:sp>
              <p:nvSpPr>
                <p:cNvPr id="8" name="TextBox 7">
                  <a:extLst>
                    <a:ext uri="{FF2B5EF4-FFF2-40B4-BE49-F238E27FC236}">
                      <a16:creationId xmlns:a16="http://schemas.microsoft.com/office/drawing/2014/main" id="{0324C5B6-B825-4E6E-BC1C-32523CFF8899}"/>
                    </a:ext>
                  </a:extLst>
                </p:cNvPr>
                <p:cNvSpPr txBox="1">
                  <a:spLocks noRot="1" noChangeAspect="1" noMove="1" noResize="1" noEditPoints="1" noAdjustHandles="1" noChangeArrowheads="1" noChangeShapeType="1" noTextEdit="1"/>
                </p:cNvSpPr>
                <p:nvPr/>
              </p:nvSpPr>
              <p:spPr>
                <a:xfrm>
                  <a:off x="8477760" y="4829703"/>
                  <a:ext cx="496546" cy="523220"/>
                </a:xfrm>
                <a:prstGeom prst="rect">
                  <a:avLst/>
                </a:prstGeom>
                <a:blipFill>
                  <a:blip r:embed="rId4"/>
                  <a:stretch>
                    <a:fillRect/>
                  </a:stretch>
                </a:blipFill>
              </p:spPr>
              <p:txBody>
                <a:bodyPr/>
                <a:lstStyle/>
                <a:p>
                  <a:r>
                    <a:rPr lang="en-GB">
                      <a:noFill/>
                    </a:rPr>
                    <a:t> </a:t>
                  </a:r>
                </a:p>
              </p:txBody>
            </p:sp>
          </mc:Fallback>
        </mc:AlternateContent>
        <p:sp>
          <p:nvSpPr>
            <p:cNvPr id="9" name="Arc 8">
              <a:extLst>
                <a:ext uri="{FF2B5EF4-FFF2-40B4-BE49-F238E27FC236}">
                  <a16:creationId xmlns:a16="http://schemas.microsoft.com/office/drawing/2014/main" id="{D758979A-542F-46D1-BFDB-227FED7C5EF0}"/>
                </a:ext>
              </a:extLst>
            </p:cNvPr>
            <p:cNvSpPr/>
            <p:nvPr/>
          </p:nvSpPr>
          <p:spPr>
            <a:xfrm>
              <a:off x="7423656" y="4940281"/>
              <a:ext cx="1126837" cy="1126837"/>
            </a:xfrm>
            <a:prstGeom prst="arc">
              <a:avLst>
                <a:gd name="adj1" fmla="val 18824701"/>
                <a:gd name="adj2" fmla="val 20935359"/>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21" name="Group 20" descr="Image of a vector projection and the Dot product.">
            <a:extLst>
              <a:ext uri="{FF2B5EF4-FFF2-40B4-BE49-F238E27FC236}">
                <a16:creationId xmlns:a16="http://schemas.microsoft.com/office/drawing/2014/main" id="{9E741A7D-A8EE-444D-9BB7-F2F9325A005E}"/>
              </a:ext>
            </a:extLst>
          </p:cNvPr>
          <p:cNvGrpSpPr/>
          <p:nvPr/>
        </p:nvGrpSpPr>
        <p:grpSpPr>
          <a:xfrm>
            <a:off x="7987075" y="3177755"/>
            <a:ext cx="3714774" cy="2490265"/>
            <a:chOff x="7987075" y="3177755"/>
            <a:chExt cx="3714774" cy="2490265"/>
          </a:xfrm>
        </p:grpSpPr>
        <p:cxnSp>
          <p:nvCxnSpPr>
            <p:cNvPr id="5" name="Straight Arrow Connector 4">
              <a:extLst>
                <a:ext uri="{FF2B5EF4-FFF2-40B4-BE49-F238E27FC236}">
                  <a16:creationId xmlns:a16="http://schemas.microsoft.com/office/drawing/2014/main" id="{2D158D61-57FE-41A1-AAFA-FB238A68A5C9}"/>
                </a:ext>
                <a:ext uri="{C183D7F6-B498-43B3-948B-1728B52AA6E4}">
                  <adec:decorative xmlns:adec="http://schemas.microsoft.com/office/drawing/2017/decorative" val="1"/>
                </a:ext>
              </a:extLst>
            </p:cNvPr>
            <p:cNvCxnSpPr/>
            <p:nvPr/>
          </p:nvCxnSpPr>
          <p:spPr>
            <a:xfrm flipV="1">
              <a:off x="7987075" y="3233603"/>
              <a:ext cx="1948069" cy="2270097"/>
            </a:xfrm>
            <a:prstGeom prst="straightConnector1">
              <a:avLst/>
            </a:prstGeom>
            <a:ln w="762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3E04B15-F564-4666-A35C-F6B732073700}"/>
                    </a:ext>
                    <a:ext uri="{C183D7F6-B498-43B3-948B-1728B52AA6E4}">
                      <adec:decorative xmlns:adec="http://schemas.microsoft.com/office/drawing/2017/decorative" val="1"/>
                    </a:ext>
                  </a:extLst>
                </p:cNvPr>
                <p:cNvSpPr txBox="1"/>
                <p:nvPr/>
              </p:nvSpPr>
              <p:spPr>
                <a:xfrm>
                  <a:off x="8961109" y="3177755"/>
                  <a:ext cx="6194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5"/>
                                </a:solidFill>
                                <a:latin typeface="Cambria Math" panose="02040503050406030204" pitchFamily="18" charset="0"/>
                              </a:rPr>
                            </m:ctrlPr>
                          </m:sSubPr>
                          <m:e>
                            <m:r>
                              <a:rPr lang="en-GB" sz="2800" b="1">
                                <a:solidFill>
                                  <a:schemeClr val="accent5"/>
                                </a:solidFill>
                                <a:latin typeface="Cambria Math" panose="02040503050406030204" pitchFamily="18" charset="0"/>
                              </a:rPr>
                              <m:t>𝐯</m:t>
                            </m:r>
                          </m:e>
                          <m:sub>
                            <m:r>
                              <a:rPr lang="en-GB" sz="2800" i="1">
                                <a:solidFill>
                                  <a:schemeClr val="accent5"/>
                                </a:solidFill>
                                <a:latin typeface="Cambria Math" panose="02040503050406030204" pitchFamily="18" charset="0"/>
                              </a:rPr>
                              <m:t>1</m:t>
                            </m:r>
                          </m:sub>
                        </m:sSub>
                      </m:oMath>
                    </m:oMathPara>
                  </a14:m>
                  <a:endParaRPr lang="en-GB" sz="2800" dirty="0">
                    <a:solidFill>
                      <a:schemeClr val="accent4"/>
                    </a:solidFill>
                  </a:endParaRPr>
                </a:p>
              </p:txBody>
            </p:sp>
          </mc:Choice>
          <mc:Fallback>
            <p:sp>
              <p:nvSpPr>
                <p:cNvPr id="7" name="TextBox 6">
                  <a:extLst>
                    <a:ext uri="{FF2B5EF4-FFF2-40B4-BE49-F238E27FC236}">
                      <a16:creationId xmlns:a16="http://schemas.microsoft.com/office/drawing/2014/main" id="{93E04B15-F564-4666-A35C-F6B732073700}"/>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961109" y="3177755"/>
                  <a:ext cx="619400"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455ED7-1848-45AD-B0E8-993AB1E96CCC}"/>
                    </a:ext>
                  </a:extLst>
                </p:cNvPr>
                <p:cNvSpPr txBox="1"/>
                <p:nvPr/>
              </p:nvSpPr>
              <p:spPr>
                <a:xfrm>
                  <a:off x="10963000" y="5144800"/>
                  <a:ext cx="627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4"/>
                                </a:solidFill>
                                <a:latin typeface="Cambria Math" panose="02040503050406030204" pitchFamily="18" charset="0"/>
                              </a:rPr>
                            </m:ctrlPr>
                          </m:sSubPr>
                          <m:e>
                            <m:r>
                              <a:rPr lang="en-GB" sz="2800" b="1">
                                <a:solidFill>
                                  <a:schemeClr val="accent4"/>
                                </a:solidFill>
                                <a:latin typeface="Cambria Math" panose="02040503050406030204" pitchFamily="18" charset="0"/>
                              </a:rPr>
                              <m:t>𝐯</m:t>
                            </m:r>
                          </m:e>
                          <m:sub>
                            <m:r>
                              <a:rPr lang="en-GB" sz="2800" b="0" i="1" smtClean="0">
                                <a:solidFill>
                                  <a:schemeClr val="accent4"/>
                                </a:solidFill>
                                <a:latin typeface="Cambria Math" panose="02040503050406030204" pitchFamily="18" charset="0"/>
                              </a:rPr>
                              <m:t>2</m:t>
                            </m:r>
                          </m:sub>
                        </m:sSub>
                      </m:oMath>
                    </m:oMathPara>
                  </a14:m>
                  <a:endParaRPr lang="en-GB" sz="2800" dirty="0">
                    <a:solidFill>
                      <a:schemeClr val="accent4"/>
                    </a:solidFill>
                  </a:endParaRPr>
                </a:p>
              </p:txBody>
            </p:sp>
          </mc:Choice>
          <mc:Fallback xmlns="">
            <p:sp>
              <p:nvSpPr>
                <p:cNvPr id="10" name="TextBox 9">
                  <a:extLst>
                    <a:ext uri="{FF2B5EF4-FFF2-40B4-BE49-F238E27FC236}">
                      <a16:creationId xmlns:a16="http://schemas.microsoft.com/office/drawing/2014/main" id="{56455ED7-1848-45AD-B0E8-993AB1E96CCC}"/>
                    </a:ext>
                  </a:extLst>
                </p:cNvPr>
                <p:cNvSpPr txBox="1">
                  <a:spLocks noRot="1" noChangeAspect="1" noMove="1" noResize="1" noEditPoints="1" noAdjustHandles="1" noChangeArrowheads="1" noChangeShapeType="1" noTextEdit="1"/>
                </p:cNvSpPr>
                <p:nvPr/>
              </p:nvSpPr>
              <p:spPr>
                <a:xfrm>
                  <a:off x="10963000" y="5144800"/>
                  <a:ext cx="627671" cy="523220"/>
                </a:xfrm>
                <a:prstGeom prst="rect">
                  <a:avLst/>
                </a:prstGeom>
                <a:blipFill>
                  <a:blip r:embed="rId6"/>
                  <a:stretch>
                    <a:fillRect/>
                  </a:stretch>
                </a:blipFill>
              </p:spPr>
              <p:txBody>
                <a:bodyPr/>
                <a:lstStyle/>
                <a:p>
                  <a:r>
                    <a:rPr lang="en-GB">
                      <a:noFill/>
                    </a:rPr>
                    <a:t> </a:t>
                  </a:r>
                </a:p>
              </p:txBody>
            </p:sp>
          </mc:Fallback>
        </mc:AlternateContent>
        <p:cxnSp>
          <p:nvCxnSpPr>
            <p:cNvPr id="6" name="Straight Arrow Connector 5">
              <a:extLst>
                <a:ext uri="{FF2B5EF4-FFF2-40B4-BE49-F238E27FC236}">
                  <a16:creationId xmlns:a16="http://schemas.microsoft.com/office/drawing/2014/main" id="{E5492940-1EAE-4C15-895A-960EB53B6790}"/>
                </a:ext>
              </a:extLst>
            </p:cNvPr>
            <p:cNvCxnSpPr>
              <a:cxnSpLocks/>
            </p:cNvCxnSpPr>
            <p:nvPr/>
          </p:nvCxnSpPr>
          <p:spPr>
            <a:xfrm flipV="1">
              <a:off x="7987075" y="4940281"/>
              <a:ext cx="3714774" cy="563419"/>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32F21D44-078D-45D2-868B-DCD1B3934EA6}"/>
              </a:ext>
              <a:ext uri="{C183D7F6-B498-43B3-948B-1728B52AA6E4}">
                <adec:decorative xmlns:adec="http://schemas.microsoft.com/office/drawing/2017/decorative" val="1"/>
              </a:ext>
            </a:extLst>
          </p:cNvPr>
          <p:cNvGrpSpPr/>
          <p:nvPr/>
        </p:nvGrpSpPr>
        <p:grpSpPr>
          <a:xfrm>
            <a:off x="8002054" y="3238252"/>
            <a:ext cx="2361349" cy="2587229"/>
            <a:chOff x="8002054" y="3238252"/>
            <a:chExt cx="2361349" cy="2587229"/>
          </a:xfrm>
        </p:grpSpPr>
        <p:sp>
          <p:nvSpPr>
            <p:cNvPr id="14" name="Rectangle 13">
              <a:extLst>
                <a:ext uri="{FF2B5EF4-FFF2-40B4-BE49-F238E27FC236}">
                  <a16:creationId xmlns:a16="http://schemas.microsoft.com/office/drawing/2014/main" id="{06F9BB70-2D29-4ED2-8113-C3255875667D}"/>
                </a:ext>
              </a:extLst>
            </p:cNvPr>
            <p:cNvSpPr/>
            <p:nvPr/>
          </p:nvSpPr>
          <p:spPr>
            <a:xfrm rot="20978247">
              <a:off x="10076561" y="4959101"/>
              <a:ext cx="195644" cy="181432"/>
            </a:xfrm>
            <a:prstGeom prst="rect">
              <a:avLst/>
            </a:prstGeom>
            <a:solidFill>
              <a:srgbClr val="EDFBD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3FB61863-267F-43A9-ADDD-CA5A25F0A3DD}"/>
                </a:ext>
              </a:extLst>
            </p:cNvPr>
            <p:cNvCxnSpPr>
              <a:cxnSpLocks/>
            </p:cNvCxnSpPr>
            <p:nvPr/>
          </p:nvCxnSpPr>
          <p:spPr>
            <a:xfrm>
              <a:off x="9933269" y="3238252"/>
              <a:ext cx="355079" cy="1908411"/>
            </a:xfrm>
            <a:prstGeom prst="line">
              <a:avLst/>
            </a:prstGeom>
            <a:ln w="19050">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9" name="Left Brace 18">
              <a:extLst>
                <a:ext uri="{FF2B5EF4-FFF2-40B4-BE49-F238E27FC236}">
                  <a16:creationId xmlns:a16="http://schemas.microsoft.com/office/drawing/2014/main" id="{C95A7989-F236-450C-AA4C-1E5D4A54FD9D}"/>
                </a:ext>
              </a:extLst>
            </p:cNvPr>
            <p:cNvSpPr/>
            <p:nvPr/>
          </p:nvSpPr>
          <p:spPr>
            <a:xfrm rot="15680774">
              <a:off x="8990952" y="4453030"/>
              <a:ext cx="383553" cy="2361349"/>
            </a:xfrm>
            <a:prstGeom prst="leftBrace">
              <a:avLst>
                <a:gd name="adj1" fmla="val 63936"/>
                <a:gd name="adj2" fmla="val 50000"/>
              </a:avLst>
            </a:prstGeom>
            <a:ln w="19050">
              <a:solidFill>
                <a:srgbClr val="EDFBD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26B3E401-0DFC-46BA-AADC-EB8E73ED0EC6}"/>
              </a:ext>
              <a:ext uri="{C183D7F6-B498-43B3-948B-1728B52AA6E4}">
                <adec:decorative xmlns:adec="http://schemas.microsoft.com/office/drawing/2017/decorative" val="1"/>
              </a:ext>
            </a:extLst>
          </p:cNvPr>
          <p:cNvGrpSpPr/>
          <p:nvPr/>
        </p:nvGrpSpPr>
        <p:grpSpPr>
          <a:xfrm>
            <a:off x="7892777" y="2702722"/>
            <a:ext cx="1056334" cy="2923711"/>
            <a:chOff x="7892777" y="2702722"/>
            <a:chExt cx="1056334" cy="2923711"/>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2AB4C95-C176-4FF6-9A1B-DA03A848B1A2}"/>
                    </a:ext>
                  </a:extLst>
                </p:cNvPr>
                <p:cNvSpPr txBox="1"/>
                <p:nvPr/>
              </p:nvSpPr>
              <p:spPr>
                <a:xfrm>
                  <a:off x="7892777" y="3508433"/>
                  <a:ext cx="99399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800" i="1" smtClean="0">
                                <a:solidFill>
                                  <a:schemeClr val="accent5">
                                    <a:lumMod val="60000"/>
                                    <a:lumOff val="40000"/>
                                  </a:schemeClr>
                                </a:solidFill>
                                <a:latin typeface="Cambria Math" panose="02040503050406030204" pitchFamily="18" charset="0"/>
                              </a:rPr>
                            </m:ctrlPr>
                          </m:dPr>
                          <m:e>
                            <m:sSub>
                              <m:sSubPr>
                                <m:ctrlPr>
                                  <a:rPr lang="en-GB" sz="2800" b="1" i="1">
                                    <a:solidFill>
                                      <a:schemeClr val="accent5">
                                        <a:lumMod val="60000"/>
                                        <a:lumOff val="40000"/>
                                      </a:schemeClr>
                                    </a:solidFill>
                                    <a:latin typeface="Cambria Math" panose="02040503050406030204" pitchFamily="18" charset="0"/>
                                  </a:rPr>
                                </m:ctrlPr>
                              </m:sSubPr>
                              <m:e>
                                <m:r>
                                  <a:rPr lang="en-GB" sz="2800" b="1">
                                    <a:solidFill>
                                      <a:schemeClr val="accent5">
                                        <a:lumMod val="60000"/>
                                        <a:lumOff val="40000"/>
                                      </a:schemeClr>
                                    </a:solidFill>
                                    <a:latin typeface="Cambria Math" panose="02040503050406030204" pitchFamily="18" charset="0"/>
                                  </a:rPr>
                                  <m:t>𝐯</m:t>
                                </m:r>
                              </m:e>
                              <m:sub>
                                <m:r>
                                  <a:rPr lang="en-GB" sz="2800" i="1">
                                    <a:solidFill>
                                      <a:schemeClr val="accent5">
                                        <a:lumMod val="60000"/>
                                        <a:lumOff val="40000"/>
                                      </a:schemeClr>
                                    </a:solidFill>
                                    <a:latin typeface="Cambria Math" panose="02040503050406030204" pitchFamily="18" charset="0"/>
                                  </a:rPr>
                                  <m:t>1</m:t>
                                </m:r>
                              </m:sub>
                            </m:sSub>
                          </m:e>
                        </m:d>
                      </m:oMath>
                    </m:oMathPara>
                  </a14:m>
                  <a:endParaRPr lang="en-GB" sz="2800" dirty="0">
                    <a:solidFill>
                      <a:schemeClr val="accent4"/>
                    </a:solidFill>
                  </a:endParaRPr>
                </a:p>
              </p:txBody>
            </p:sp>
          </mc:Choice>
          <mc:Fallback xmlns="">
            <p:sp>
              <p:nvSpPr>
                <p:cNvPr id="16" name="TextBox 15">
                  <a:extLst>
                    <a:ext uri="{FF2B5EF4-FFF2-40B4-BE49-F238E27FC236}">
                      <a16:creationId xmlns:a16="http://schemas.microsoft.com/office/drawing/2014/main" id="{92AB4C95-C176-4FF6-9A1B-DA03A848B1A2}"/>
                    </a:ext>
                  </a:extLst>
                </p:cNvPr>
                <p:cNvSpPr txBox="1">
                  <a:spLocks noRot="1" noChangeAspect="1" noMove="1" noResize="1" noEditPoints="1" noAdjustHandles="1" noChangeArrowheads="1" noChangeShapeType="1" noTextEdit="1"/>
                </p:cNvSpPr>
                <p:nvPr/>
              </p:nvSpPr>
              <p:spPr>
                <a:xfrm>
                  <a:off x="7892777" y="3508433"/>
                  <a:ext cx="993990" cy="523220"/>
                </a:xfrm>
                <a:prstGeom prst="rect">
                  <a:avLst/>
                </a:prstGeom>
                <a:blipFill>
                  <a:blip r:embed="rId7"/>
                  <a:stretch>
                    <a:fillRect/>
                  </a:stretch>
                </a:blipFill>
              </p:spPr>
              <p:txBody>
                <a:bodyPr/>
                <a:lstStyle/>
                <a:p>
                  <a:r>
                    <a:rPr lang="en-GB">
                      <a:noFill/>
                    </a:rPr>
                    <a:t> </a:t>
                  </a:r>
                </a:p>
              </p:txBody>
            </p:sp>
          </mc:Fallback>
        </mc:AlternateContent>
        <p:sp>
          <p:nvSpPr>
            <p:cNvPr id="17" name="Left Brace 16">
              <a:extLst>
                <a:ext uri="{FF2B5EF4-FFF2-40B4-BE49-F238E27FC236}">
                  <a16:creationId xmlns:a16="http://schemas.microsoft.com/office/drawing/2014/main" id="{A3A1B059-F6D1-4E6B-8BE3-0669E971E31F}"/>
                </a:ext>
                <a:ext uri="{C183D7F6-B498-43B3-948B-1728B52AA6E4}">
                  <adec:decorative xmlns:adec="http://schemas.microsoft.com/office/drawing/2017/decorative" val="1"/>
                </a:ext>
              </a:extLst>
            </p:cNvPr>
            <p:cNvSpPr/>
            <p:nvPr/>
          </p:nvSpPr>
          <p:spPr>
            <a:xfrm rot="2518117">
              <a:off x="8565558" y="2702722"/>
              <a:ext cx="383553" cy="2923711"/>
            </a:xfrm>
            <a:prstGeom prst="leftBrace">
              <a:avLst>
                <a:gd name="adj1" fmla="val 63936"/>
                <a:gd name="adj2" fmla="val 50000"/>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accent5">
                    <a:lumMod val="60000"/>
                    <a:lumOff val="40000"/>
                  </a:schemeClr>
                </a:solidFill>
              </a:endParaRP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5AEE620-61AB-4CDA-99EC-69C01A7B42A3}"/>
                  </a:ext>
                </a:extLst>
              </p:cNvPr>
              <p:cNvSpPr txBox="1"/>
              <p:nvPr/>
            </p:nvSpPr>
            <p:spPr>
              <a:xfrm>
                <a:off x="8726033" y="5808314"/>
                <a:ext cx="99399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4">
                              <a:lumMod val="20000"/>
                              <a:lumOff val="80000"/>
                            </a:schemeClr>
                          </a:solidFill>
                          <a:latin typeface="Cambria Math" panose="02040503050406030204" pitchFamily="18" charset="0"/>
                        </a:rPr>
                        <m:t>?</m:t>
                      </m:r>
                    </m:oMath>
                  </m:oMathPara>
                </a14:m>
                <a:endParaRPr lang="en-GB" sz="2800" dirty="0">
                  <a:solidFill>
                    <a:schemeClr val="accent4">
                      <a:lumMod val="20000"/>
                      <a:lumOff val="80000"/>
                    </a:schemeClr>
                  </a:solidFill>
                </a:endParaRPr>
              </a:p>
            </p:txBody>
          </p:sp>
        </mc:Choice>
        <mc:Fallback xmlns="">
          <p:sp>
            <p:nvSpPr>
              <p:cNvPr id="23" name="TextBox 22">
                <a:extLst>
                  <a:ext uri="{FF2B5EF4-FFF2-40B4-BE49-F238E27FC236}">
                    <a16:creationId xmlns:a16="http://schemas.microsoft.com/office/drawing/2014/main" id="{95AEE620-61AB-4CDA-99EC-69C01A7B42A3}"/>
                  </a:ext>
                </a:extLst>
              </p:cNvPr>
              <p:cNvSpPr txBox="1">
                <a:spLocks noRot="1" noChangeAspect="1" noMove="1" noResize="1" noEditPoints="1" noAdjustHandles="1" noChangeArrowheads="1" noChangeShapeType="1" noTextEdit="1"/>
              </p:cNvSpPr>
              <p:nvPr/>
            </p:nvSpPr>
            <p:spPr>
              <a:xfrm>
                <a:off x="8726033" y="5808314"/>
                <a:ext cx="993990" cy="523220"/>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366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ppt_w</p:attrName>
                                        </p:attrNameLst>
                                      </p:cBhvr>
                                      <p:tavLst>
                                        <p:tav tm="0" fmla="#ppt_w*sin(2.5*pi*$)">
                                          <p:val>
                                            <p:fltVal val="0"/>
                                          </p:val>
                                        </p:tav>
                                        <p:tav tm="100000">
                                          <p:val>
                                            <p:fltVal val="1"/>
                                          </p:val>
                                        </p:tav>
                                      </p:tavLst>
                                    </p:anim>
                                    <p:anim calcmode="lin" valueType="num">
                                      <p:cBhvr>
                                        <p:cTn id="9"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CDBC-AB8C-4DA7-8840-519679F542F9}"/>
              </a:ext>
            </a:extLst>
          </p:cNvPr>
          <p:cNvSpPr>
            <a:spLocks noGrp="1"/>
          </p:cNvSpPr>
          <p:nvPr>
            <p:ph type="title"/>
          </p:nvPr>
        </p:nvSpPr>
        <p:spPr/>
        <p:txBody>
          <a:bodyPr/>
          <a:lstStyle/>
          <a:p>
            <a:r>
              <a:rPr lang="en-GB" b="1" dirty="0"/>
              <a:t>Unit vectors and normalisation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912CA7-22A6-438F-9E7C-0A5B9739AADA}"/>
                  </a:ext>
                </a:extLst>
              </p:cNvPr>
              <p:cNvSpPr>
                <a:spLocks noGrp="1"/>
              </p:cNvSpPr>
              <p:nvPr>
                <p:ph idx="1"/>
              </p:nvPr>
            </p:nvSpPr>
            <p:spPr>
              <a:xfrm>
                <a:off x="1219200" y="1783560"/>
                <a:ext cx="10530164" cy="4814010"/>
              </a:xfrm>
            </p:spPr>
            <p:txBody>
              <a:bodyPr>
                <a:normAutofit fontScale="85000" lnSpcReduction="10000"/>
              </a:bodyPr>
              <a:lstStyle/>
              <a:p>
                <a:r>
                  <a:rPr lang="en-GB" b="1" dirty="0"/>
                  <a:t>Theorem</a:t>
                </a:r>
                <a:r>
                  <a:rPr lang="en-GB" dirty="0"/>
                  <a:t>: if </a:t>
                </a:r>
                <a14:m>
                  <m:oMath xmlns:m="http://schemas.openxmlformats.org/officeDocument/2006/math">
                    <m:r>
                      <a:rPr lang="en-GB" b="1" i="0" smtClean="0">
                        <a:latin typeface="Cambria Math" panose="02040503050406030204" pitchFamily="18" charset="0"/>
                      </a:rPr>
                      <m:t>𝐯</m:t>
                    </m:r>
                  </m:oMath>
                </a14:m>
                <a:r>
                  <a:rPr lang="en-GB" b="1" dirty="0"/>
                  <a:t> </a:t>
                </a:r>
                <a:r>
                  <a:rPr lang="en-GB" dirty="0"/>
                  <a:t>is a vector of any length, then </a:t>
                </a:r>
                <a14:m>
                  <m:oMath xmlns:m="http://schemas.openxmlformats.org/officeDocument/2006/math">
                    <m:acc>
                      <m:accPr>
                        <m:chr m:val="̂"/>
                        <m:ctrlPr>
                          <a:rPr lang="en-GB" i="1" smtClean="0">
                            <a:solidFill>
                              <a:schemeClr val="accent4"/>
                            </a:solidFill>
                            <a:latin typeface="Cambria Math" panose="02040503050406030204" pitchFamily="18" charset="0"/>
                          </a:rPr>
                        </m:ctrlPr>
                      </m:accPr>
                      <m:e>
                        <m:r>
                          <a:rPr lang="en-GB" b="1" i="0" smtClean="0">
                            <a:solidFill>
                              <a:schemeClr val="accent4"/>
                            </a:solidFill>
                            <a:latin typeface="Cambria Math" panose="02040503050406030204" pitchFamily="18" charset="0"/>
                          </a:rPr>
                          <m:t>𝐯</m:t>
                        </m:r>
                      </m:e>
                    </m:acc>
                    <m:r>
                      <a:rPr lang="en-GB" b="0" i="1" smtClean="0">
                        <a:solidFill>
                          <a:schemeClr val="accent4"/>
                        </a:solidFill>
                        <a:latin typeface="Cambria Math" panose="02040503050406030204" pitchFamily="18" charset="0"/>
                      </a:rPr>
                      <m:t>=</m:t>
                    </m:r>
                    <m:f>
                      <m:fPr>
                        <m:ctrlPr>
                          <a:rPr lang="en-GB" b="0" i="1" smtClean="0">
                            <a:solidFill>
                              <a:schemeClr val="accent4"/>
                            </a:solidFill>
                            <a:latin typeface="Cambria Math" panose="02040503050406030204" pitchFamily="18" charset="0"/>
                          </a:rPr>
                        </m:ctrlPr>
                      </m:fPr>
                      <m:num>
                        <m:r>
                          <a:rPr lang="en-GB" b="1">
                            <a:solidFill>
                              <a:schemeClr val="accent4"/>
                            </a:solidFill>
                            <a:latin typeface="Cambria Math" panose="02040503050406030204" pitchFamily="18" charset="0"/>
                          </a:rPr>
                          <m:t>𝐯</m:t>
                        </m:r>
                      </m:num>
                      <m:den>
                        <m:d>
                          <m:dPr>
                            <m:begChr m:val="‖"/>
                            <m:endChr m:val="‖"/>
                            <m:ctrlPr>
                              <a:rPr lang="en-GB" b="0" i="1" smtClean="0">
                                <a:solidFill>
                                  <a:schemeClr val="accent4"/>
                                </a:solidFill>
                                <a:latin typeface="Cambria Math" panose="02040503050406030204" pitchFamily="18" charset="0"/>
                              </a:rPr>
                            </m:ctrlPr>
                          </m:dPr>
                          <m:e>
                            <m:r>
                              <a:rPr lang="en-GB" b="1">
                                <a:solidFill>
                                  <a:schemeClr val="accent4"/>
                                </a:solidFill>
                                <a:latin typeface="Cambria Math" panose="02040503050406030204" pitchFamily="18" charset="0"/>
                              </a:rPr>
                              <m:t>𝐯</m:t>
                            </m:r>
                          </m:e>
                        </m:d>
                      </m:den>
                    </m:f>
                  </m:oMath>
                </a14:m>
                <a:r>
                  <a:rPr lang="en-GB" b="1" dirty="0">
                    <a:solidFill>
                      <a:schemeClr val="accent4"/>
                    </a:solidFill>
                  </a:rPr>
                  <a:t> </a:t>
                </a:r>
                <a:r>
                  <a:rPr lang="en-GB" dirty="0"/>
                  <a:t>is a </a:t>
                </a:r>
                <a:r>
                  <a:rPr lang="en-GB" b="1" dirty="0">
                    <a:solidFill>
                      <a:schemeClr val="accent4"/>
                    </a:solidFill>
                    <a:hlinkClick r:id="rId3"/>
                  </a:rPr>
                  <a:t>unit vector</a:t>
                </a:r>
                <a:endParaRPr lang="en-GB" b="1" dirty="0">
                  <a:solidFill>
                    <a:schemeClr val="accent4"/>
                  </a:solidFill>
                </a:endParaRPr>
              </a:p>
              <a:p>
                <a:r>
                  <a:rPr lang="en-GB" b="1" dirty="0"/>
                  <a:t>Proof</a:t>
                </a:r>
                <a:r>
                  <a:rPr lang="en-GB" dirty="0"/>
                  <a:t>:</a:t>
                </a:r>
              </a:p>
              <a:p>
                <a:pPr lvl="1"/>
                <a:r>
                  <a:rPr lang="en-GB" dirty="0"/>
                  <a:t>Let </a:t>
                </a:r>
                <a14:m>
                  <m:oMath xmlns:m="http://schemas.openxmlformats.org/officeDocument/2006/math">
                    <m:r>
                      <a:rPr lang="en-GB" b="1" i="0" smtClean="0">
                        <a:latin typeface="Cambria Math" panose="02040503050406030204" pitchFamily="18" charset="0"/>
                      </a:rPr>
                      <m:t>𝐯</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endParaRPr lang="en-GB" b="0" dirty="0"/>
              </a:p>
              <a:p>
                <a:pPr lvl="1"/>
                <a:r>
                  <a:rPr lang="en-GB" dirty="0">
                    <a:solidFill>
                      <a:schemeClr val="tx1"/>
                    </a:solidFill>
                  </a:rPr>
                  <a:t>Then </a:t>
                </a:r>
                <a14:m>
                  <m:oMath xmlns:m="http://schemas.openxmlformats.org/officeDocument/2006/math">
                    <m:acc>
                      <m:accPr>
                        <m:chr m:val="̂"/>
                        <m:ctrlPr>
                          <a:rPr lang="en-GB" i="1">
                            <a:solidFill>
                              <a:schemeClr val="tx1"/>
                            </a:solidFill>
                            <a:latin typeface="Cambria Math" panose="02040503050406030204" pitchFamily="18" charset="0"/>
                          </a:rPr>
                        </m:ctrlPr>
                      </m:accPr>
                      <m:e>
                        <m:r>
                          <a:rPr lang="en-GB" b="1">
                            <a:solidFill>
                              <a:schemeClr val="tx1"/>
                            </a:solidFill>
                            <a:latin typeface="Cambria Math" panose="02040503050406030204" pitchFamily="18" charset="0"/>
                          </a:rPr>
                          <m:t>𝐯</m:t>
                        </m:r>
                      </m:e>
                    </m:acc>
                    <m:r>
                      <a:rPr lang="en-GB" i="1">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r>
                          <a:rPr lang="en-GB" b="1">
                            <a:solidFill>
                              <a:schemeClr val="tx1"/>
                            </a:solidFill>
                            <a:latin typeface="Cambria Math" panose="02040503050406030204" pitchFamily="18" charset="0"/>
                          </a:rPr>
                          <m:t>𝐯</m:t>
                        </m:r>
                      </m:num>
                      <m:den>
                        <m:d>
                          <m:dPr>
                            <m:begChr m:val="‖"/>
                            <m:endChr m:val="‖"/>
                            <m:ctrlPr>
                              <a:rPr lang="en-GB" i="1">
                                <a:solidFill>
                                  <a:schemeClr val="tx1"/>
                                </a:solidFill>
                                <a:latin typeface="Cambria Math" panose="02040503050406030204" pitchFamily="18" charset="0"/>
                              </a:rPr>
                            </m:ctrlPr>
                          </m:dPr>
                          <m:e>
                            <m:r>
                              <a:rPr lang="en-GB" b="1">
                                <a:solidFill>
                                  <a:schemeClr val="tx1"/>
                                </a:solidFill>
                                <a:latin typeface="Cambria Math" panose="02040503050406030204" pitchFamily="18" charset="0"/>
                              </a:rPr>
                              <m:t>𝐯</m:t>
                            </m:r>
                          </m:e>
                        </m:d>
                      </m:den>
                    </m:f>
                    <m:r>
                      <a:rPr lang="en-GB" b="0" i="1" smtClean="0">
                        <a:solidFill>
                          <a:schemeClr val="tx1"/>
                        </a:solidFill>
                        <a:latin typeface="Cambria Math" panose="02040503050406030204" pitchFamily="18" charset="0"/>
                      </a:rPr>
                      <m:t>=</m:t>
                    </m:r>
                    <m:f>
                      <m:fPr>
                        <m:ctrlPr>
                          <a:rPr lang="en-GB" b="0" i="1" smtClean="0">
                            <a:solidFill>
                              <a:schemeClr val="tx1"/>
                            </a:solidFill>
                            <a:latin typeface="Cambria Math" panose="02040503050406030204" pitchFamily="18" charset="0"/>
                          </a:rPr>
                        </m:ctrlPr>
                      </m:fPr>
                      <m:num>
                        <m:r>
                          <a:rPr lang="en-GB" b="0" i="1" smtClean="0">
                            <a:solidFill>
                              <a:schemeClr val="tx1"/>
                            </a:solidFill>
                            <a:latin typeface="Cambria Math" panose="02040503050406030204" pitchFamily="18" charset="0"/>
                          </a:rPr>
                          <m:t>1</m:t>
                        </m:r>
                      </m:num>
                      <m:den>
                        <m:rad>
                          <m:radPr>
                            <m:degHide m:val="on"/>
                            <m:ctrlPr>
                              <a:rPr lang="en-GB" b="0" i="1" smtClean="0">
                                <a:solidFill>
                                  <a:schemeClr val="tx1"/>
                                </a:solidFill>
                                <a:latin typeface="Cambria Math" panose="02040503050406030204" pitchFamily="18" charset="0"/>
                              </a:rPr>
                            </m:ctrlPr>
                          </m:radPr>
                          <m:deg/>
                          <m:e>
                            <m:sSup>
                              <m:sSupPr>
                                <m:ctrlPr>
                                  <a:rPr lang="en-GB" b="0" i="1" smtClean="0">
                                    <a:solidFill>
                                      <a:schemeClr val="tx1"/>
                                    </a:solidFill>
                                    <a:latin typeface="Cambria Math" panose="02040503050406030204" pitchFamily="18" charset="0"/>
                                  </a:rPr>
                                </m:ctrlPr>
                              </m:sSupPr>
                              <m:e>
                                <m:r>
                                  <a:rPr lang="en-GB" b="0" i="1" smtClean="0">
                                    <a:solidFill>
                                      <a:schemeClr val="tx1"/>
                                    </a:solidFill>
                                    <a:latin typeface="Cambria Math" panose="02040503050406030204" pitchFamily="18" charset="0"/>
                                  </a:rPr>
                                  <m:t>𝑥</m:t>
                                </m:r>
                              </m:e>
                              <m:sup>
                                <m:r>
                                  <a:rPr lang="en-GB" b="0" i="1" smtClean="0">
                                    <a:solidFill>
                                      <a:schemeClr val="tx1"/>
                                    </a:solidFill>
                                    <a:latin typeface="Cambria Math" panose="02040503050406030204" pitchFamily="18" charset="0"/>
                                  </a:rPr>
                                  <m:t>2</m:t>
                                </m:r>
                              </m:sup>
                            </m:sSup>
                            <m:r>
                              <a:rPr lang="en-GB" b="0" i="1" smtClean="0">
                                <a:solidFill>
                                  <a:schemeClr val="tx1"/>
                                </a:solidFill>
                                <a:latin typeface="Cambria Math" panose="02040503050406030204" pitchFamily="18" charset="0"/>
                              </a:rPr>
                              <m:t>+</m:t>
                            </m:r>
                            <m:sSup>
                              <m:sSupPr>
                                <m:ctrlPr>
                                  <a:rPr lang="en-GB" b="0" i="1" smtClean="0">
                                    <a:solidFill>
                                      <a:schemeClr val="tx1"/>
                                    </a:solidFill>
                                    <a:latin typeface="Cambria Math" panose="02040503050406030204" pitchFamily="18" charset="0"/>
                                  </a:rPr>
                                </m:ctrlPr>
                              </m:sSupPr>
                              <m:e>
                                <m:r>
                                  <a:rPr lang="en-GB" b="0" i="1" smtClean="0">
                                    <a:solidFill>
                                      <a:schemeClr val="tx1"/>
                                    </a:solidFill>
                                    <a:latin typeface="Cambria Math" panose="02040503050406030204" pitchFamily="18" charset="0"/>
                                  </a:rPr>
                                  <m:t>𝑦</m:t>
                                </m:r>
                              </m:e>
                              <m:sup>
                                <m:r>
                                  <a:rPr lang="en-GB" b="0" i="1" smtClean="0">
                                    <a:solidFill>
                                      <a:schemeClr val="tx1"/>
                                    </a:solidFill>
                                    <a:latin typeface="Cambria Math" panose="02040503050406030204" pitchFamily="18" charset="0"/>
                                  </a:rPr>
                                  <m:t>2</m:t>
                                </m:r>
                              </m:sup>
                            </m:sSup>
                          </m:e>
                        </m:rad>
                      </m:den>
                    </m:f>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a:latin typeface="Cambria Math" panose="02040503050406030204" pitchFamily="18" charset="0"/>
                                </a:rPr>
                                <m:t>𝑥</m:t>
                              </m:r>
                            </m:e>
                          </m:mr>
                          <m:mr>
                            <m:e>
                              <m:r>
                                <a:rPr lang="en-GB" b="0" i="1">
                                  <a:latin typeface="Cambria Math" panose="02040503050406030204" pitchFamily="18" charset="0"/>
                                </a:rPr>
                                <m:t>𝑦</m:t>
                              </m:r>
                            </m:e>
                          </m:mr>
                        </m:m>
                      </m:e>
                    </m:d>
                    <m:r>
                      <a:rPr lang="en-GB" b="0" i="1" smtClean="0">
                        <a:latin typeface="Cambria Math" panose="02040503050406030204" pitchFamily="18" charset="0"/>
                      </a:rPr>
                      <m:t>=</m:t>
                    </m:r>
                  </m:oMath>
                </a14:m>
                <a:r>
                  <a:rPr lang="en-GB" dirty="0"/>
                  <a:t> </a:t>
                </a:r>
                <a14:m>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box>
                                <m:boxPr>
                                  <m:ctrlPr>
                                    <a:rPr lang="en-GB" i="1" smtClean="0">
                                      <a:latin typeface="Cambria Math" panose="02040503050406030204" pitchFamily="18" charset="0"/>
                                    </a:rPr>
                                  </m:ctrlPr>
                                </m:boxPr>
                                <m:e>
                                  <m:argPr>
                                    <m:argSz m:val="-1"/>
                                  </m:argPr>
                                  <m:f>
                                    <m:fPr>
                                      <m:ctrlPr>
                                        <a:rPr lang="en-GB" i="1" smtClean="0">
                                          <a:latin typeface="Cambria Math" panose="02040503050406030204" pitchFamily="18" charset="0"/>
                                        </a:rPr>
                                      </m:ctrlPr>
                                    </m:fPr>
                                    <m:num>
                                      <m:r>
                                        <a:rPr lang="en-GB" b="0" i="1" smtClean="0">
                                          <a:latin typeface="Cambria Math" panose="02040503050406030204" pitchFamily="18" charset="0"/>
                                        </a:rPr>
                                        <m:t>𝑥</m:t>
                                      </m:r>
                                    </m:num>
                                    <m:den>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e>
                                      </m:rad>
                                    </m:den>
                                  </m:f>
                                </m:e>
                              </m:box>
                            </m:e>
                          </m:mr>
                          <m:mr>
                            <m:e>
                              <m:box>
                                <m:boxPr>
                                  <m:ctrlPr>
                                    <a:rPr lang="en-GB" i="1" smtClean="0">
                                      <a:latin typeface="Cambria Math" panose="02040503050406030204" pitchFamily="18" charset="0"/>
                                    </a:rPr>
                                  </m:ctrlPr>
                                </m:boxPr>
                                <m:e>
                                  <m:argPr>
                                    <m:argSz m:val="-1"/>
                                  </m:argPr>
                                  <m:f>
                                    <m:fPr>
                                      <m:ctrlPr>
                                        <a:rPr lang="en-GB" i="1" smtClean="0">
                                          <a:latin typeface="Cambria Math" panose="02040503050406030204" pitchFamily="18" charset="0"/>
                                        </a:rPr>
                                      </m:ctrlPr>
                                    </m:fPr>
                                    <m:num>
                                      <m:r>
                                        <a:rPr lang="en-GB" b="0" i="1" smtClean="0">
                                          <a:latin typeface="Cambria Math" panose="02040503050406030204" pitchFamily="18" charset="0"/>
                                        </a:rPr>
                                        <m:t>𝑦</m:t>
                                      </m:r>
                                    </m:num>
                                    <m:den>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e>
                                      </m:rad>
                                    </m:den>
                                  </m:f>
                                </m:e>
                              </m:box>
                            </m:e>
                          </m:mr>
                        </m:m>
                      </m:e>
                    </m:d>
                  </m:oMath>
                </a14:m>
                <a:endParaRPr lang="en-GB" i="1" dirty="0">
                  <a:latin typeface="Cambria Math" panose="02040503050406030204" pitchFamily="18" charset="0"/>
                </a:endParaRPr>
              </a:p>
              <a:p>
                <a:pPr lvl="1"/>
                <a14:m>
                  <m:oMath xmlns:m="http://schemas.openxmlformats.org/officeDocument/2006/math">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b="1">
                                <a:latin typeface="Cambria Math" panose="02040503050406030204" pitchFamily="18" charset="0"/>
                              </a:rPr>
                              <m:t>𝐯</m:t>
                            </m:r>
                          </m:e>
                        </m:acc>
                      </m:e>
                    </m:d>
                    <m:r>
                      <a:rPr lang="en-GB" b="1" i="1" smtClean="0">
                        <a:latin typeface="Cambria Math" panose="02040503050406030204" pitchFamily="18" charset="0"/>
                      </a:rPr>
                      <m:t>=</m:t>
                    </m:r>
                    <m:rad>
                      <m:radPr>
                        <m:degHide m:val="on"/>
                        <m:ctrlPr>
                          <a:rPr lang="en-GB" i="1" smtClean="0">
                            <a:latin typeface="Cambria Math" panose="02040503050406030204" pitchFamily="18" charset="0"/>
                          </a:rPr>
                        </m:ctrlPr>
                      </m:radPr>
                      <m:deg/>
                      <m:e>
                        <m:sSup>
                          <m:sSupPr>
                            <m:ctrlPr>
                              <a:rPr lang="en-GB" i="1" smtClean="0">
                                <a:latin typeface="Cambria Math" panose="02040503050406030204" pitchFamily="18" charset="0"/>
                              </a:rPr>
                            </m:ctrlPr>
                          </m:sSupPr>
                          <m:e>
                            <m:d>
                              <m:dPr>
                                <m:ctrlPr>
                                  <a:rPr lang="en-GB" i="1" smtClean="0">
                                    <a:latin typeface="Cambria Math" panose="02040503050406030204" pitchFamily="18" charset="0"/>
                                  </a:rPr>
                                </m:ctrlPr>
                              </m:dPr>
                              <m:e>
                                <m:f>
                                  <m:fPr>
                                    <m:ctrlPr>
                                      <a:rPr lang="en-GB" i="1">
                                        <a:latin typeface="Cambria Math" panose="02040503050406030204" pitchFamily="18" charset="0"/>
                                      </a:rPr>
                                    </m:ctrlPr>
                                  </m:fPr>
                                  <m:num>
                                    <m:r>
                                      <a:rPr lang="en-GB" b="0" i="1">
                                        <a:latin typeface="Cambria Math" panose="02040503050406030204" pitchFamily="18" charset="0"/>
                                      </a:rPr>
                                      <m:t>𝑥</m:t>
                                    </m:r>
                                  </m:num>
                                  <m:den>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2</m:t>
                                            </m:r>
                                          </m:sup>
                                        </m:sSup>
                                        <m:r>
                                          <a:rPr lang="en-GB" b="0" i="1">
                                            <a:latin typeface="Cambria Math" panose="02040503050406030204" pitchFamily="18" charset="0"/>
                                          </a:rPr>
                                          <m:t>+</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GB" b="0" i="1">
                                                <a:latin typeface="Cambria Math" panose="02040503050406030204" pitchFamily="18" charset="0"/>
                                              </a:rPr>
                                              <m:t>2</m:t>
                                            </m:r>
                                          </m:sup>
                                        </m:sSup>
                                      </m:e>
                                    </m:rad>
                                  </m:den>
                                </m:f>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b="0" i="1">
                                        <a:latin typeface="Cambria Math" panose="02040503050406030204" pitchFamily="18" charset="0"/>
                                      </a:rPr>
                                      <m:t>𝑥</m:t>
                                    </m:r>
                                  </m:num>
                                  <m:den>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2</m:t>
                                            </m:r>
                                          </m:sup>
                                        </m:sSup>
                                        <m:r>
                                          <a:rPr lang="en-GB" b="0" i="1">
                                            <a:latin typeface="Cambria Math" panose="02040503050406030204" pitchFamily="18" charset="0"/>
                                          </a:rPr>
                                          <m:t>+</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GB" b="0" i="1">
                                                <a:latin typeface="Cambria Math" panose="02040503050406030204" pitchFamily="18" charset="0"/>
                                              </a:rPr>
                                              <m:t>2</m:t>
                                            </m:r>
                                          </m:sup>
                                        </m:sSup>
                                      </m:e>
                                    </m:rad>
                                  </m:den>
                                </m:f>
                              </m:e>
                            </m:d>
                          </m:e>
                          <m:sup>
                            <m:r>
                              <a:rPr lang="en-GB" b="0" i="1">
                                <a:latin typeface="Cambria Math" panose="02040503050406030204" pitchFamily="18" charset="0"/>
                              </a:rPr>
                              <m:t>2</m:t>
                            </m:r>
                          </m:sup>
                        </m:sSup>
                      </m:e>
                    </m:rad>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smtClean="0">
                                <a:latin typeface="Cambria Math" panose="02040503050406030204" pitchFamily="18" charset="0"/>
                              </a:rPr>
                            </m:ctrlPr>
                          </m:fPr>
                          <m:num>
                            <m:sSup>
                              <m:sSupPr>
                                <m:ctrlPr>
                                  <a:rPr lang="en-GB"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num>
                          <m:den>
                            <m:sSup>
                              <m:sSupPr>
                                <m:ctrlPr>
                                  <a:rPr lang="en-GB" i="1">
                                    <a:latin typeface="Cambria Math" panose="02040503050406030204" pitchFamily="18" charset="0"/>
                                  </a:rPr>
                                </m:ctrlPr>
                              </m:sSupPr>
                              <m:e>
                                <m:r>
                                  <a:rPr lang="en-GB" b="0" i="1" smtClean="0">
                                    <a:latin typeface="Cambria Math" panose="02040503050406030204" pitchFamily="18" charset="0"/>
                                  </a:rPr>
                                  <m:t>𝑥</m:t>
                                </m:r>
                              </m:e>
                              <m:sup>
                                <m:r>
                                  <a:rPr lang="en-GB" b="0" i="1">
                                    <a:latin typeface="Cambria Math" panose="02040503050406030204" pitchFamily="18" charset="0"/>
                                  </a:rPr>
                                  <m:t>2</m:t>
                                </m:r>
                              </m:sup>
                            </m:sSup>
                            <m:r>
                              <a:rPr lang="en-GB" b="0" i="1" smtClean="0">
                                <a:latin typeface="Cambria Math" panose="02040503050406030204" pitchFamily="18" charset="0"/>
                              </a:rPr>
                              <m:t>+</m:t>
                            </m:r>
                            <m:sSup>
                              <m:sSupPr>
                                <m:ctrlPr>
                                  <a:rPr lang="en-GB" i="1">
                                    <a:latin typeface="Cambria Math" panose="02040503050406030204" pitchFamily="18" charset="0"/>
                                  </a:rPr>
                                </m:ctrlPr>
                              </m:sSupPr>
                              <m:e>
                                <m:r>
                                  <a:rPr lang="en-GB" b="0" i="1" smtClean="0">
                                    <a:latin typeface="Cambria Math" panose="02040503050406030204" pitchFamily="18" charset="0"/>
                                  </a:rPr>
                                  <m:t>𝑦</m:t>
                                </m:r>
                              </m:e>
                              <m:sup>
                                <m:r>
                                  <a:rPr lang="en-GB" b="0" i="1">
                                    <a:latin typeface="Cambria Math" panose="02040503050406030204" pitchFamily="18" charset="0"/>
                                  </a:rPr>
                                  <m:t>2</m:t>
                                </m:r>
                              </m:sup>
                            </m:sSup>
                          </m:den>
                        </m:f>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b="0" i="1" smtClean="0">
                                    <a:latin typeface="Cambria Math" panose="02040503050406030204" pitchFamily="18" charset="0"/>
                                  </a:rPr>
                                  <m:t>𝑦</m:t>
                                </m:r>
                              </m:e>
                              <m:sup>
                                <m:r>
                                  <a:rPr lang="en-GB" b="0" i="1">
                                    <a:latin typeface="Cambria Math" panose="02040503050406030204" pitchFamily="18" charset="0"/>
                                  </a:rPr>
                                  <m:t>2</m:t>
                                </m:r>
                              </m:sup>
                            </m:sSup>
                          </m:num>
                          <m:den>
                            <m:sSup>
                              <m:sSupPr>
                                <m:ctrlPr>
                                  <a:rPr lang="en-GB"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2</m:t>
                                </m:r>
                              </m:sup>
                            </m:sSup>
                            <m:r>
                              <a:rPr lang="en-GB" b="0" i="1">
                                <a:latin typeface="Cambria Math" panose="02040503050406030204" pitchFamily="18" charset="0"/>
                              </a:rPr>
                              <m:t>+</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GB" b="0" i="1">
                                    <a:latin typeface="Cambria Math" panose="02040503050406030204" pitchFamily="18" charset="0"/>
                                  </a:rPr>
                                  <m:t>2</m:t>
                                </m:r>
                              </m:sup>
                            </m:sSup>
                          </m:den>
                        </m:f>
                      </m:e>
                    </m:rad>
                    <m:r>
                      <a:rPr lang="en-GB" b="0" i="1" smtClean="0">
                        <a:latin typeface="Cambria Math" panose="02040503050406030204" pitchFamily="18" charset="0"/>
                      </a:rPr>
                      <m:t>=1</m:t>
                    </m:r>
                  </m:oMath>
                </a14:m>
                <a:endParaRPr lang="en-GB" dirty="0">
                  <a:solidFill>
                    <a:schemeClr val="tx1"/>
                  </a:solidFill>
                </a:endParaRPr>
              </a:p>
              <a:p>
                <a:pPr lvl="1"/>
                <a:r>
                  <a:rPr lang="en-GB" dirty="0"/>
                  <a:t>QED</a:t>
                </a:r>
                <a:endParaRPr lang="en-GB" dirty="0">
                  <a:solidFill>
                    <a:schemeClr val="tx1"/>
                  </a:solidFill>
                </a:endParaRPr>
              </a:p>
            </p:txBody>
          </p:sp>
        </mc:Choice>
        <mc:Fallback xmlns="">
          <p:sp>
            <p:nvSpPr>
              <p:cNvPr id="3" name="Content Placeholder 2">
                <a:extLst>
                  <a:ext uri="{FF2B5EF4-FFF2-40B4-BE49-F238E27FC236}">
                    <a16:creationId xmlns:a16="http://schemas.microsoft.com/office/drawing/2014/main" id="{F3912CA7-22A6-438F-9E7C-0A5B9739AADA}"/>
                  </a:ext>
                </a:extLst>
              </p:cNvPr>
              <p:cNvSpPr>
                <a:spLocks noGrp="1" noRot="1" noChangeAspect="1" noMove="1" noResize="1" noEditPoints="1" noAdjustHandles="1" noChangeArrowheads="1" noChangeShapeType="1" noTextEdit="1"/>
              </p:cNvSpPr>
              <p:nvPr>
                <p:ph idx="1"/>
              </p:nvPr>
            </p:nvSpPr>
            <p:spPr>
              <a:xfrm>
                <a:off x="1219200" y="1783560"/>
                <a:ext cx="10530164" cy="4814010"/>
              </a:xfrm>
              <a:blipFill>
                <a:blip r:embed="rId4"/>
                <a:stretch>
                  <a:fillRect l="-174" t="-13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135EE5EC-D133-46F4-B233-2C4AC0B21F8F}"/>
                  </a:ext>
                  <a:ext uri="{C183D7F6-B498-43B3-948B-1728B52AA6E4}">
                    <adec:decorative xmlns:adec="http://schemas.microsoft.com/office/drawing/2017/decorative" val="1"/>
                  </a:ext>
                </a:extLst>
              </p:cNvPr>
              <p:cNvSpPr/>
              <p:nvPr/>
            </p:nvSpPr>
            <p:spPr>
              <a:xfrm>
                <a:off x="8728887" y="1092520"/>
                <a:ext cx="1368643" cy="612929"/>
              </a:xfrm>
              <a:prstGeom prst="wedgeRectCallout">
                <a:avLst>
                  <a:gd name="adj1" fmla="val 75445"/>
                  <a:gd name="adj2" fmla="val 70226"/>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i.e. </a:t>
                </a:r>
                <a14:m>
                  <m:oMath xmlns:m="http://schemas.openxmlformats.org/officeDocument/2006/math">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b="1">
                                <a:latin typeface="Cambria Math" panose="02040503050406030204" pitchFamily="18" charset="0"/>
                              </a:rPr>
                              <m:t>𝐯</m:t>
                            </m:r>
                          </m:e>
                        </m:acc>
                      </m:e>
                    </m:d>
                    <m:r>
                      <a:rPr lang="en-GB" i="1">
                        <a:latin typeface="Cambria Math" panose="02040503050406030204" pitchFamily="18" charset="0"/>
                      </a:rPr>
                      <m:t>=1</m:t>
                    </m:r>
                  </m:oMath>
                </a14:m>
                <a:endParaRPr lang="en-GB" dirty="0"/>
              </a:p>
            </p:txBody>
          </p:sp>
        </mc:Choice>
        <mc:Fallback xmlns="">
          <p:sp>
            <p:nvSpPr>
              <p:cNvPr id="4" name="Speech Bubble: Rectangle 3">
                <a:extLst>
                  <a:ext uri="{FF2B5EF4-FFF2-40B4-BE49-F238E27FC236}">
                    <a16:creationId xmlns:a16="http://schemas.microsoft.com/office/drawing/2014/main" id="{135EE5EC-D133-46F4-B233-2C4AC0B21F8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728887" y="1092520"/>
                <a:ext cx="1368643" cy="612929"/>
              </a:xfrm>
              <a:prstGeom prst="wedgeRectCallout">
                <a:avLst>
                  <a:gd name="adj1" fmla="val 75445"/>
                  <a:gd name="adj2" fmla="val 70226"/>
                </a:avLst>
              </a:prstGeom>
              <a:blipFill>
                <a:blip r:embed="rId5"/>
                <a:stretch>
                  <a:fillRect l="-172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Cloud 5" descr="Finding 𝐯 ̂ is known as normalisation; often performed by functions normalize() (in-place) and normalized() (returns 𝐯 ̂ keeping 𝐯 intact).">
                <a:extLst>
                  <a:ext uri="{FF2B5EF4-FFF2-40B4-BE49-F238E27FC236}">
                    <a16:creationId xmlns:a16="http://schemas.microsoft.com/office/drawing/2014/main" id="{7D88A771-6E31-4358-B107-38FA76A2B349}"/>
                  </a:ext>
                </a:extLst>
              </p:cNvPr>
              <p:cNvSpPr/>
              <p:nvPr/>
            </p:nvSpPr>
            <p:spPr>
              <a:xfrm>
                <a:off x="7077051" y="2467326"/>
                <a:ext cx="4672313" cy="2868603"/>
              </a:xfrm>
              <a:prstGeom prst="cloud">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GB" dirty="0"/>
                </a:br>
                <a:r>
                  <a:rPr lang="en-GB" dirty="0"/>
                  <a:t>Finding </a:t>
                </a:r>
                <a14:m>
                  <m:oMath xmlns:m="http://schemas.openxmlformats.org/officeDocument/2006/math">
                    <m:acc>
                      <m:accPr>
                        <m:chr m:val="̂"/>
                        <m:ctrlPr>
                          <a:rPr lang="en-GB" i="1">
                            <a:solidFill>
                              <a:schemeClr val="tx1"/>
                            </a:solidFill>
                            <a:latin typeface="Cambria Math" panose="02040503050406030204" pitchFamily="18" charset="0"/>
                          </a:rPr>
                        </m:ctrlPr>
                      </m:accPr>
                      <m:e>
                        <m:r>
                          <a:rPr lang="en-GB" b="1">
                            <a:solidFill>
                              <a:schemeClr val="tx1"/>
                            </a:solidFill>
                            <a:latin typeface="Cambria Math" panose="02040503050406030204" pitchFamily="18" charset="0"/>
                          </a:rPr>
                          <m:t>𝐯</m:t>
                        </m:r>
                      </m:e>
                    </m:acc>
                  </m:oMath>
                </a14:m>
                <a:r>
                  <a:rPr lang="en-GB" dirty="0"/>
                  <a:t> is known as </a:t>
                </a:r>
                <a:r>
                  <a:rPr lang="en-GB" b="1" dirty="0">
                    <a:solidFill>
                      <a:schemeClr val="accent2"/>
                    </a:solidFill>
                  </a:rPr>
                  <a:t>normalisation</a:t>
                </a:r>
                <a:r>
                  <a:rPr lang="en-GB" dirty="0"/>
                  <a:t>; often performed by functions </a:t>
                </a:r>
                <a:r>
                  <a:rPr lang="en-GB" dirty="0">
                    <a:solidFill>
                      <a:schemeClr val="accent4"/>
                    </a:solidFill>
                    <a:latin typeface="Consolas" panose="020B0609020204030204" pitchFamily="49" charset="0"/>
                  </a:rPr>
                  <a:t>normalize() </a:t>
                </a:r>
                <a:r>
                  <a:rPr lang="en-GB" dirty="0"/>
                  <a:t>(in-place) and </a:t>
                </a:r>
                <a:r>
                  <a:rPr lang="en-GB" dirty="0">
                    <a:solidFill>
                      <a:schemeClr val="accent4"/>
                    </a:solidFill>
                    <a:latin typeface="Consolas" panose="020B0609020204030204" pitchFamily="49" charset="0"/>
                  </a:rPr>
                  <a:t>normalized() </a:t>
                </a:r>
                <a:r>
                  <a:rPr lang="en-GB" dirty="0"/>
                  <a:t>(returns </a:t>
                </a:r>
                <a14:m>
                  <m:oMath xmlns:m="http://schemas.openxmlformats.org/officeDocument/2006/math">
                    <m:acc>
                      <m:accPr>
                        <m:chr m:val="̂"/>
                        <m:ctrlPr>
                          <a:rPr lang="en-GB" i="1">
                            <a:solidFill>
                              <a:schemeClr val="tx1"/>
                            </a:solidFill>
                            <a:latin typeface="Cambria Math" panose="02040503050406030204" pitchFamily="18" charset="0"/>
                          </a:rPr>
                        </m:ctrlPr>
                      </m:accPr>
                      <m:e>
                        <m:r>
                          <a:rPr lang="en-GB" b="1">
                            <a:solidFill>
                              <a:schemeClr val="tx1"/>
                            </a:solidFill>
                            <a:latin typeface="Cambria Math" panose="02040503050406030204" pitchFamily="18" charset="0"/>
                          </a:rPr>
                          <m:t>𝐯</m:t>
                        </m:r>
                      </m:e>
                    </m:acc>
                  </m:oMath>
                </a14:m>
                <a:r>
                  <a:rPr lang="en-GB" dirty="0"/>
                  <a:t> keeping </a:t>
                </a:r>
                <a14:m>
                  <m:oMath xmlns:m="http://schemas.openxmlformats.org/officeDocument/2006/math">
                    <m:r>
                      <a:rPr lang="en-GB" b="1">
                        <a:latin typeface="Cambria Math" panose="02040503050406030204" pitchFamily="18" charset="0"/>
                      </a:rPr>
                      <m:t>𝐯</m:t>
                    </m:r>
                  </m:oMath>
                </a14:m>
                <a:r>
                  <a:rPr lang="en-GB" dirty="0"/>
                  <a:t> intact).</a:t>
                </a:r>
              </a:p>
              <a:p>
                <a:pPr algn="ctr"/>
                <a:endParaRPr lang="en-GB" dirty="0"/>
              </a:p>
            </p:txBody>
          </p:sp>
        </mc:Choice>
        <mc:Fallback>
          <p:sp>
            <p:nvSpPr>
              <p:cNvPr id="6" name="Cloud 5" descr="Finding 𝐯 ̂ is known as normalisation; often performed by functions normalize() (in-place) and normalized() (returns 𝐯 ̂ keeping 𝐯 intact).">
                <a:extLst>
                  <a:ext uri="{FF2B5EF4-FFF2-40B4-BE49-F238E27FC236}">
                    <a16:creationId xmlns:a16="http://schemas.microsoft.com/office/drawing/2014/main" id="{7D88A771-6E31-4358-B107-38FA76A2B349}"/>
                  </a:ext>
                </a:extLst>
              </p:cNvPr>
              <p:cNvSpPr>
                <a:spLocks noRot="1" noChangeAspect="1" noMove="1" noResize="1" noEditPoints="1" noAdjustHandles="1" noChangeArrowheads="1" noChangeShapeType="1" noTextEdit="1"/>
              </p:cNvSpPr>
              <p:nvPr/>
            </p:nvSpPr>
            <p:spPr>
              <a:xfrm>
                <a:off x="7077051" y="2467326"/>
                <a:ext cx="4672313" cy="2868603"/>
              </a:xfrm>
              <a:prstGeom prst="cloud">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2665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Objectives</a:t>
            </a:r>
          </a:p>
        </p:txBody>
      </p:sp>
      <p:sp>
        <p:nvSpPr>
          <p:cNvPr id="14" name="Content Placeholder 13"/>
          <p:cNvSpPr>
            <a:spLocks noGrp="1"/>
          </p:cNvSpPr>
          <p:nvPr>
            <p:ph idx="1"/>
          </p:nvPr>
        </p:nvSpPr>
        <p:spPr/>
        <p:txBody>
          <a:bodyPr/>
          <a:lstStyle/>
          <a:p>
            <a:pPr lvl="0"/>
            <a:r>
              <a:rPr lang="en-US" b="1" dirty="0">
                <a:solidFill>
                  <a:schemeClr val="accent4"/>
                </a:solidFill>
              </a:rPr>
              <a:t>Define </a:t>
            </a:r>
            <a:r>
              <a:rPr lang="en-US" dirty="0"/>
              <a:t>the </a:t>
            </a:r>
            <a:r>
              <a:rPr lang="en-US" dirty="0">
                <a:solidFill>
                  <a:schemeClr val="accent2"/>
                </a:solidFill>
              </a:rPr>
              <a:t>dot product </a:t>
            </a:r>
            <a:r>
              <a:rPr lang="en-US" dirty="0"/>
              <a:t>vector operator</a:t>
            </a:r>
            <a:endParaRPr lang="en-US" b="1" dirty="0">
              <a:solidFill>
                <a:schemeClr val="accent4"/>
              </a:solidFill>
            </a:endParaRPr>
          </a:p>
          <a:p>
            <a:pPr lvl="0"/>
            <a:r>
              <a:rPr lang="en-US" b="1" dirty="0">
                <a:solidFill>
                  <a:schemeClr val="accent4"/>
                </a:solidFill>
              </a:rPr>
              <a:t>Understand</a:t>
            </a:r>
            <a:r>
              <a:rPr lang="en-US" dirty="0"/>
              <a:t> its potential uses in graphics coding applications</a:t>
            </a:r>
          </a:p>
          <a:p>
            <a:pPr lvl="0"/>
            <a:endParaRPr lang="en-US"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D9EA-735A-448A-B821-071F7425B642}"/>
              </a:ext>
            </a:extLst>
          </p:cNvPr>
          <p:cNvSpPr>
            <a:spLocks noGrp="1"/>
          </p:cNvSpPr>
          <p:nvPr>
            <p:ph type="title"/>
          </p:nvPr>
        </p:nvSpPr>
        <p:spPr/>
        <p:txBody>
          <a:bodyPr/>
          <a:lstStyle/>
          <a:p>
            <a:r>
              <a:rPr lang="en-GB" b="1" dirty="0"/>
              <a:t>Recap: vector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3A96BF-3F41-44AB-B209-5B430A371BE4}"/>
                  </a:ext>
                </a:extLst>
              </p:cNvPr>
              <p:cNvSpPr>
                <a:spLocks noGrp="1"/>
              </p:cNvSpPr>
              <p:nvPr>
                <p:ph idx="1"/>
              </p:nvPr>
            </p:nvSpPr>
            <p:spPr>
              <a:xfrm>
                <a:off x="1219200" y="1783560"/>
                <a:ext cx="10363200" cy="4745577"/>
              </a:xfrm>
            </p:spPr>
            <p:txBody>
              <a:bodyPr>
                <a:normAutofit/>
              </a:bodyPr>
              <a:lstStyle/>
              <a:p>
                <a:r>
                  <a:rPr lang="en-GB" dirty="0"/>
                  <a:t>A </a:t>
                </a:r>
                <a:r>
                  <a:rPr lang="en-GB" b="1" dirty="0">
                    <a:solidFill>
                      <a:schemeClr val="accent2"/>
                    </a:solidFill>
                  </a:rPr>
                  <a:t>vector</a:t>
                </a:r>
                <a:r>
                  <a:rPr lang="en-GB" dirty="0"/>
                  <a:t> is a </a:t>
                </a:r>
                <a:r>
                  <a:rPr lang="en-GB" dirty="0">
                    <a:solidFill>
                      <a:schemeClr val="accent4"/>
                    </a:solidFill>
                  </a:rPr>
                  <a:t>directed line segment</a:t>
                </a:r>
                <a:r>
                  <a:rPr lang="en-GB" dirty="0"/>
                  <a:t> between 2 points</a:t>
                </a:r>
              </a:p>
              <a:p>
                <a:r>
                  <a:rPr lang="en-GB" dirty="0"/>
                  <a:t>Written in column form as </a:t>
                </a:r>
                <a14:m>
                  <m:oMath xmlns:m="http://schemas.openxmlformats.org/officeDocument/2006/math">
                    <m:r>
                      <a:rPr lang="en-GB" b="1" i="0" smtClean="0">
                        <a:latin typeface="Cambria Math" panose="02040503050406030204" pitchFamily="18" charset="0"/>
                      </a:rPr>
                      <m:t>𝐯</m:t>
                    </m:r>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endParaRPr lang="en-GB" dirty="0"/>
              </a:p>
              <a:p>
                <a:r>
                  <a:rPr lang="en-GB" dirty="0"/>
                  <a:t>Magnitude </a:t>
                </a:r>
                <a14:m>
                  <m:oMath xmlns:m="http://schemas.openxmlformats.org/officeDocument/2006/math">
                    <m:d>
                      <m:dPr>
                        <m:begChr m:val="‖"/>
                        <m:endChr m:val="‖"/>
                        <m:ctrlPr>
                          <a:rPr lang="en-GB" i="1" smtClean="0">
                            <a:latin typeface="Cambria Math" panose="02040503050406030204" pitchFamily="18" charset="0"/>
                          </a:rPr>
                        </m:ctrlPr>
                      </m:dPr>
                      <m:e>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e>
                    </m: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2</m:t>
                            </m:r>
                          </m:sup>
                        </m:sSup>
                      </m:e>
                    </m:rad>
                  </m:oMath>
                </a14:m>
                <a:endParaRPr lang="en-GB" dirty="0"/>
              </a:p>
              <a:p>
                <a:r>
                  <a:rPr lang="en-GB" dirty="0"/>
                  <a:t>Scalar multiplication </a:t>
                </a:r>
                <a14:m>
                  <m:oMath xmlns:m="http://schemas.openxmlformats.org/officeDocument/2006/math">
                    <m:r>
                      <a:rPr lang="en-GB" i="1">
                        <a:latin typeface="Cambria Math" panose="02040503050406030204" pitchFamily="18" charset="0"/>
                      </a:rPr>
                      <m:t>𝑐</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𝑐</m:t>
                              </m:r>
                              <m:r>
                                <a:rPr lang="en-GB" i="1">
                                  <a:latin typeface="Cambria Math" panose="02040503050406030204" pitchFamily="18" charset="0"/>
                                </a:rPr>
                                <m:t>𝑥</m:t>
                              </m:r>
                            </m:e>
                          </m:mr>
                          <m:mr>
                            <m:e>
                              <m:r>
                                <a:rPr lang="en-GB" i="1">
                                  <a:latin typeface="Cambria Math" panose="02040503050406030204" pitchFamily="18" charset="0"/>
                                </a:rPr>
                                <m:t>𝑐𝑦</m:t>
                              </m:r>
                            </m:e>
                          </m:mr>
                        </m:m>
                      </m:e>
                    </m:d>
                  </m:oMath>
                </a14:m>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6F3A96BF-3F41-44AB-B209-5B430A371BE4}"/>
                  </a:ext>
                </a:extLst>
              </p:cNvPr>
              <p:cNvSpPr>
                <a:spLocks noGrp="1" noRot="1" noChangeAspect="1" noMove="1" noResize="1" noEditPoints="1" noAdjustHandles="1" noChangeArrowheads="1" noChangeShapeType="1" noTextEdit="1"/>
              </p:cNvSpPr>
              <p:nvPr>
                <p:ph idx="1"/>
              </p:nvPr>
            </p:nvSpPr>
            <p:spPr>
              <a:xfrm>
                <a:off x="1219200" y="1783560"/>
                <a:ext cx="10363200" cy="4745577"/>
              </a:xfrm>
              <a:blipFill>
                <a:blip r:embed="rId3"/>
                <a:stretch>
                  <a:fillRect l="-412" t="-1671"/>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66E0A8EB-1DCA-4F85-9C6F-84F892DBFDF8}"/>
              </a:ext>
              <a:ext uri="{C183D7F6-B498-43B3-948B-1728B52AA6E4}">
                <adec:decorative xmlns:adec="http://schemas.microsoft.com/office/drawing/2017/decorative" val="1"/>
              </a:ext>
            </a:extLst>
          </p:cNvPr>
          <p:cNvGrpSpPr/>
          <p:nvPr/>
        </p:nvGrpSpPr>
        <p:grpSpPr>
          <a:xfrm>
            <a:off x="8946385" y="3070361"/>
            <a:ext cx="2443123" cy="2377526"/>
            <a:chOff x="7513001" y="2539021"/>
            <a:chExt cx="2443123" cy="2377526"/>
          </a:xfrm>
        </p:grpSpPr>
        <p:cxnSp>
          <p:nvCxnSpPr>
            <p:cNvPr id="5" name="Straight Arrow Connector 4">
              <a:extLst>
                <a:ext uri="{FF2B5EF4-FFF2-40B4-BE49-F238E27FC236}">
                  <a16:creationId xmlns:a16="http://schemas.microsoft.com/office/drawing/2014/main" id="{6F74A9C5-6278-4079-83B0-F6559919AB1A}"/>
                </a:ext>
                <a:ext uri="{C183D7F6-B498-43B3-948B-1728B52AA6E4}">
                  <adec:decorative xmlns:adec="http://schemas.microsoft.com/office/drawing/2017/decorative" val="1"/>
                </a:ext>
              </a:extLst>
            </p:cNvPr>
            <p:cNvCxnSpPr>
              <a:cxnSpLocks/>
            </p:cNvCxnSpPr>
            <p:nvPr/>
          </p:nvCxnSpPr>
          <p:spPr>
            <a:xfrm flipV="1">
              <a:off x="7553195" y="256783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F1564A3-B2D9-48AA-869F-63140AEE5B3E}"/>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A83EFB51-E6C5-4CCE-B758-0FB377380A71}"/>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E13091F6-45B1-4757-A0AD-413D16E4BD1A}"/>
              </a:ext>
            </a:extLst>
          </p:cNvPr>
          <p:cNvGrpSpPr/>
          <p:nvPr/>
        </p:nvGrpSpPr>
        <p:grpSpPr>
          <a:xfrm>
            <a:off x="7625766" y="3142361"/>
            <a:ext cx="4212413" cy="2777194"/>
            <a:chOff x="6586240" y="2296853"/>
            <a:chExt cx="4212413" cy="2777194"/>
          </a:xfrm>
        </p:grpSpPr>
        <p:cxnSp>
          <p:nvCxnSpPr>
            <p:cNvPr id="11" name="Straight Arrow Connector 10">
              <a:extLst>
                <a:ext uri="{FF2B5EF4-FFF2-40B4-BE49-F238E27FC236}">
                  <a16:creationId xmlns:a16="http://schemas.microsoft.com/office/drawing/2014/main" id="{BC543703-4E49-4960-9EC7-D2D51C80C794}"/>
                </a:ext>
                <a:ext uri="{C183D7F6-B498-43B3-948B-1728B52AA6E4}">
                  <adec:decorative xmlns:adec="http://schemas.microsoft.com/office/drawing/2017/decorative" val="1"/>
                </a:ext>
              </a:extLst>
            </p:cNvPr>
            <p:cNvCxnSpPr/>
            <p:nvPr/>
          </p:nvCxnSpPr>
          <p:spPr>
            <a:xfrm>
              <a:off x="7955608" y="4614400"/>
              <a:ext cx="230081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DFC7AE-8472-4BE0-BCA3-8CCA07D344B9}"/>
                </a:ext>
              </a:extLst>
            </p:cNvPr>
            <p:cNvSpPr txBox="1"/>
            <p:nvPr/>
          </p:nvSpPr>
          <p:spPr>
            <a:xfrm>
              <a:off x="6586240" y="4319749"/>
              <a:ext cx="184731" cy="523220"/>
            </a:xfrm>
            <a:prstGeom prst="rect">
              <a:avLst/>
            </a:prstGeom>
            <a:noFill/>
          </p:spPr>
          <p:txBody>
            <a:bodyPr wrap="none" rtlCol="0">
              <a:spAutoFit/>
            </a:bodyPr>
            <a:lstStyle/>
            <a:p>
              <a:endParaRPr lang="en-GB" sz="2800" dirty="0">
                <a:solidFill>
                  <a:srgbClr val="C0000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9E271FB-5426-4408-A856-7FCC84A3D214}"/>
                    </a:ext>
                  </a:extLst>
                </p:cNvPr>
                <p:cNvSpPr txBox="1"/>
                <p:nvPr/>
              </p:nvSpPr>
              <p:spPr>
                <a:xfrm>
                  <a:off x="8975894" y="4550827"/>
                  <a:ext cx="48570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𝑥</m:t>
                        </m:r>
                      </m:oMath>
                    </m:oMathPara>
                  </a14:m>
                  <a:endParaRPr lang="en-GB" sz="2800" dirty="0">
                    <a:solidFill>
                      <a:schemeClr val="accent6">
                        <a:lumMod val="60000"/>
                        <a:lumOff val="40000"/>
                      </a:schemeClr>
                    </a:solidFill>
                  </a:endParaRPr>
                </a:p>
              </p:txBody>
            </p:sp>
          </mc:Choice>
          <mc:Fallback xmlns="">
            <p:sp>
              <p:nvSpPr>
                <p:cNvPr id="13" name="TextBox 12">
                  <a:extLst>
                    <a:ext uri="{FF2B5EF4-FFF2-40B4-BE49-F238E27FC236}">
                      <a16:creationId xmlns:a16="http://schemas.microsoft.com/office/drawing/2014/main" id="{89E271FB-5426-4408-A856-7FCC84A3D214}"/>
                    </a:ext>
                  </a:extLst>
                </p:cNvPr>
                <p:cNvSpPr txBox="1">
                  <a:spLocks noRot="1" noChangeAspect="1" noMove="1" noResize="1" noEditPoints="1" noAdjustHandles="1" noChangeArrowheads="1" noChangeShapeType="1" noTextEdit="1"/>
                </p:cNvSpPr>
                <p:nvPr/>
              </p:nvSpPr>
              <p:spPr>
                <a:xfrm>
                  <a:off x="8975894" y="4550827"/>
                  <a:ext cx="485709" cy="523220"/>
                </a:xfrm>
                <a:prstGeom prst="rect">
                  <a:avLst/>
                </a:prstGeom>
                <a:blipFill>
                  <a:blip r:embed="rId4"/>
                  <a:stretch>
                    <a:fillRect/>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37196D52-E0A6-47C0-8812-249D77F0F156}"/>
                </a:ext>
                <a:ext uri="{C183D7F6-B498-43B3-948B-1728B52AA6E4}">
                  <adec:decorative xmlns:adec="http://schemas.microsoft.com/office/drawing/2017/decorative" val="1"/>
                </a:ext>
              </a:extLst>
            </p:cNvPr>
            <p:cNvCxnSpPr>
              <a:cxnSpLocks/>
            </p:cNvCxnSpPr>
            <p:nvPr/>
          </p:nvCxnSpPr>
          <p:spPr>
            <a:xfrm flipV="1">
              <a:off x="10272562" y="2296853"/>
              <a:ext cx="14751" cy="2308546"/>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1EEDBE1-3B93-492A-8B20-0B29DF3BF4BE}"/>
                    </a:ext>
                    <a:ext uri="{C183D7F6-B498-43B3-948B-1728B52AA6E4}">
                      <adec:decorative xmlns:adec="http://schemas.microsoft.com/office/drawing/2017/decorative" val="1"/>
                    </a:ext>
                  </a:extLst>
                </p:cNvPr>
                <p:cNvSpPr txBox="1"/>
                <p:nvPr/>
              </p:nvSpPr>
              <p:spPr>
                <a:xfrm>
                  <a:off x="10308070" y="3189516"/>
                  <a:ext cx="4905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oMath>
                    </m:oMathPara>
                  </a14:m>
                  <a:endParaRPr lang="en-GB" sz="2800" dirty="0">
                    <a:solidFill>
                      <a:schemeClr val="accent6">
                        <a:lumMod val="60000"/>
                        <a:lumOff val="40000"/>
                      </a:schemeClr>
                    </a:solidFill>
                  </a:endParaRPr>
                </a:p>
              </p:txBody>
            </p:sp>
          </mc:Choice>
          <mc:Fallback>
            <p:sp>
              <p:nvSpPr>
                <p:cNvPr id="15" name="TextBox 14">
                  <a:extLst>
                    <a:ext uri="{FF2B5EF4-FFF2-40B4-BE49-F238E27FC236}">
                      <a16:creationId xmlns:a16="http://schemas.microsoft.com/office/drawing/2014/main" id="{01EEDBE1-3B93-492A-8B20-0B29DF3BF4BE}"/>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0308070" y="3189516"/>
                  <a:ext cx="490583" cy="523220"/>
                </a:xfrm>
                <a:prstGeom prst="rect">
                  <a:avLst/>
                </a:prstGeom>
                <a:blipFill>
                  <a:blip r:embed="rId5"/>
                  <a:stretch>
                    <a:fillRect/>
                  </a:stretch>
                </a:blipFill>
              </p:spPr>
              <p:txBody>
                <a:bodyPr/>
                <a:lstStyle/>
                <a:p>
                  <a:r>
                    <a:rPr lang="en-GB">
                      <a:noFill/>
                    </a:rPr>
                    <a:t> </a:t>
                  </a:r>
                </a:p>
              </p:txBody>
            </p:sp>
          </mc:Fallback>
        </mc:AlternateContent>
      </p:grpSp>
      <p:grpSp>
        <p:nvGrpSpPr>
          <p:cNvPr id="24" name="Group 23">
            <a:extLst>
              <a:ext uri="{FF2B5EF4-FFF2-40B4-BE49-F238E27FC236}">
                <a16:creationId xmlns:a16="http://schemas.microsoft.com/office/drawing/2014/main" id="{DF86D297-8686-4D3D-B1D9-C40744D1B6CD}"/>
              </a:ext>
              <a:ext uri="{C183D7F6-B498-43B3-948B-1728B52AA6E4}">
                <adec:decorative xmlns:adec="http://schemas.microsoft.com/office/drawing/2017/decorative" val="1"/>
              </a:ext>
            </a:extLst>
          </p:cNvPr>
          <p:cNvGrpSpPr/>
          <p:nvPr/>
        </p:nvGrpSpPr>
        <p:grpSpPr>
          <a:xfrm>
            <a:off x="8805078" y="2919663"/>
            <a:ext cx="2471500" cy="2412808"/>
            <a:chOff x="8805078" y="2919663"/>
            <a:chExt cx="2471500" cy="2412808"/>
          </a:xfrm>
        </p:grpSpPr>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ED711F1-DBD1-43C7-9636-506075A05E96}"/>
                    </a:ext>
                    <a:ext uri="{C183D7F6-B498-43B3-948B-1728B52AA6E4}">
                      <adec:decorative xmlns:adec="http://schemas.microsoft.com/office/drawing/2017/decorative" val="1"/>
                    </a:ext>
                  </a:extLst>
                </p:cNvPr>
                <p:cNvSpPr txBox="1"/>
                <p:nvPr/>
              </p:nvSpPr>
              <p:spPr>
                <a:xfrm>
                  <a:off x="9018385" y="3142361"/>
                  <a:ext cx="1302985" cy="812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800" i="1" smtClean="0">
                                <a:solidFill>
                                  <a:schemeClr val="accent6">
                                    <a:lumMod val="60000"/>
                                    <a:lumOff val="40000"/>
                                  </a:schemeClr>
                                </a:solidFill>
                                <a:latin typeface="Cambria Math" panose="02040503050406030204" pitchFamily="18" charset="0"/>
                              </a:rPr>
                            </m:ctrlPr>
                          </m:dPr>
                          <m:e>
                            <m:d>
                              <m:dPr>
                                <m:ctrlPr>
                                  <a:rPr lang="en-GB" sz="2800" i="1">
                                    <a:solidFill>
                                      <a:schemeClr val="accent6">
                                        <a:lumMod val="60000"/>
                                        <a:lumOff val="40000"/>
                                      </a:schemeClr>
                                    </a:solidFill>
                                    <a:latin typeface="Cambria Math" panose="02040503050406030204" pitchFamily="18" charset="0"/>
                                  </a:rPr>
                                </m:ctrlPr>
                              </m:dPr>
                              <m:e>
                                <m:m>
                                  <m:mPr>
                                    <m:mcs>
                                      <m:mc>
                                        <m:mcPr>
                                          <m:count m:val="1"/>
                                          <m:mcJc m:val="center"/>
                                        </m:mcPr>
                                      </m:mc>
                                    </m:mcs>
                                    <m:ctrlPr>
                                      <a:rPr lang="en-GB" sz="2800" i="1">
                                        <a:solidFill>
                                          <a:schemeClr val="accent6">
                                            <a:lumMod val="60000"/>
                                            <a:lumOff val="40000"/>
                                          </a:schemeClr>
                                        </a:solidFill>
                                        <a:latin typeface="Cambria Math" panose="02040503050406030204" pitchFamily="18" charset="0"/>
                                      </a:rPr>
                                    </m:ctrlPr>
                                  </m:mPr>
                                  <m:mr>
                                    <m:e>
                                      <m:r>
                                        <m:rPr>
                                          <m:brk m:alnAt="7"/>
                                        </m:rPr>
                                        <a:rPr lang="en-GB" sz="2800" i="1">
                                          <a:solidFill>
                                            <a:schemeClr val="accent6">
                                              <a:lumMod val="60000"/>
                                              <a:lumOff val="40000"/>
                                            </a:schemeClr>
                                          </a:solidFill>
                                          <a:latin typeface="Cambria Math" panose="02040503050406030204" pitchFamily="18" charset="0"/>
                                        </a:rPr>
                                        <m:t>𝑥</m:t>
                                      </m:r>
                                    </m:e>
                                  </m:mr>
                                  <m:mr>
                                    <m:e>
                                      <m:r>
                                        <a:rPr lang="en-GB" sz="2800" i="1">
                                          <a:solidFill>
                                            <a:schemeClr val="accent6">
                                              <a:lumMod val="60000"/>
                                              <a:lumOff val="40000"/>
                                            </a:schemeClr>
                                          </a:solidFill>
                                          <a:latin typeface="Cambria Math" panose="02040503050406030204" pitchFamily="18" charset="0"/>
                                        </a:rPr>
                                        <m:t>𝑦</m:t>
                                      </m:r>
                                    </m:e>
                                  </m:mr>
                                </m:m>
                              </m:e>
                            </m:d>
                          </m:e>
                        </m:d>
                      </m:oMath>
                    </m:oMathPara>
                  </a14:m>
                  <a:endParaRPr lang="en-GB" sz="2800" dirty="0">
                    <a:solidFill>
                      <a:schemeClr val="accent6">
                        <a:lumMod val="60000"/>
                        <a:lumOff val="40000"/>
                      </a:schemeClr>
                    </a:solidFill>
                  </a:endParaRPr>
                </a:p>
              </p:txBody>
            </p:sp>
          </mc:Choice>
          <mc:Fallback>
            <p:sp>
              <p:nvSpPr>
                <p:cNvPr id="19" name="TextBox 18">
                  <a:extLst>
                    <a:ext uri="{FF2B5EF4-FFF2-40B4-BE49-F238E27FC236}">
                      <a16:creationId xmlns:a16="http://schemas.microsoft.com/office/drawing/2014/main" id="{CED711F1-DBD1-43C7-9636-506075A05E96}"/>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018385" y="3142361"/>
                  <a:ext cx="1302985" cy="812915"/>
                </a:xfrm>
                <a:prstGeom prst="rect">
                  <a:avLst/>
                </a:prstGeom>
                <a:blipFill>
                  <a:blip r:embed="rId6"/>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5FE5510E-37F1-4358-9925-65EA47009778}"/>
                </a:ext>
                <a:ext uri="{C183D7F6-B498-43B3-948B-1728B52AA6E4}">
                  <adec:decorative xmlns:adec="http://schemas.microsoft.com/office/drawing/2017/decorative" val="1"/>
                </a:ext>
              </a:extLst>
            </p:cNvPr>
            <p:cNvCxnSpPr>
              <a:cxnSpLocks/>
            </p:cNvCxnSpPr>
            <p:nvPr/>
          </p:nvCxnSpPr>
          <p:spPr>
            <a:xfrm flipV="1">
              <a:off x="8805078" y="2919663"/>
              <a:ext cx="2471500" cy="2412808"/>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FE0F7075-BED2-4196-848E-C8E336E26BB2}"/>
              </a:ext>
              <a:ext uri="{C183D7F6-B498-43B3-948B-1728B52AA6E4}">
                <adec:decorative xmlns:adec="http://schemas.microsoft.com/office/drawing/2017/decorative" val="1"/>
              </a:ext>
            </a:extLst>
          </p:cNvPr>
          <p:cNvGrpSpPr/>
          <p:nvPr/>
        </p:nvGrpSpPr>
        <p:grpSpPr>
          <a:xfrm>
            <a:off x="8975763" y="4403037"/>
            <a:ext cx="1694839" cy="1607860"/>
            <a:chOff x="8975763" y="4403037"/>
            <a:chExt cx="1694839" cy="1607860"/>
          </a:xfrm>
        </p:grpSpPr>
        <p:cxnSp>
          <p:nvCxnSpPr>
            <p:cNvPr id="43" name="Straight Arrow Connector 42">
              <a:extLst>
                <a:ext uri="{FF2B5EF4-FFF2-40B4-BE49-F238E27FC236}">
                  <a16:creationId xmlns:a16="http://schemas.microsoft.com/office/drawing/2014/main" id="{1E47C58C-D7F7-4F6E-9CCA-56CD153A6F44}"/>
                </a:ext>
                <a:ext uri="{C183D7F6-B498-43B3-948B-1728B52AA6E4}">
                  <adec:decorative xmlns:adec="http://schemas.microsoft.com/office/drawing/2017/decorative" val="1"/>
                </a:ext>
              </a:extLst>
            </p:cNvPr>
            <p:cNvCxnSpPr>
              <a:cxnSpLocks/>
            </p:cNvCxnSpPr>
            <p:nvPr/>
          </p:nvCxnSpPr>
          <p:spPr>
            <a:xfrm flipV="1">
              <a:off x="8984794" y="4403037"/>
              <a:ext cx="1055340" cy="1021207"/>
            </a:xfrm>
            <a:prstGeom prst="straightConnector1">
              <a:avLst/>
            </a:prstGeom>
            <a:ln w="76200">
              <a:solidFill>
                <a:schemeClr val="accent4">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6F85E08-EC68-4CA6-83FF-53E7F9A094FE}"/>
                </a:ext>
              </a:extLst>
            </p:cNvPr>
            <p:cNvCxnSpPr>
              <a:cxnSpLocks/>
            </p:cNvCxnSpPr>
            <p:nvPr/>
          </p:nvCxnSpPr>
          <p:spPr>
            <a:xfrm>
              <a:off x="8975763" y="5603307"/>
              <a:ext cx="1039657" cy="0"/>
            </a:xfrm>
            <a:prstGeom prst="straightConnector1">
              <a:avLst/>
            </a:prstGeom>
            <a:ln w="19050">
              <a:solidFill>
                <a:srgbClr val="5DCEAF"/>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7266F20-1136-4027-8AEE-52EAF13EA698}"/>
                </a:ext>
              </a:extLst>
            </p:cNvPr>
            <p:cNvCxnSpPr>
              <a:cxnSpLocks/>
              <a:stCxn id="13" idx="1"/>
            </p:cNvCxnSpPr>
            <p:nvPr/>
          </p:nvCxnSpPr>
          <p:spPr>
            <a:xfrm flipV="1">
              <a:off x="10015420" y="4443888"/>
              <a:ext cx="13695" cy="1156245"/>
            </a:xfrm>
            <a:prstGeom prst="straightConnector1">
              <a:avLst/>
            </a:prstGeom>
            <a:ln w="19050">
              <a:solidFill>
                <a:srgbClr val="5DCEAF"/>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1F5053A-D1C2-4223-AF4C-CC2C5828CAFE}"/>
                    </a:ext>
                  </a:extLst>
                </p:cNvPr>
                <p:cNvSpPr txBox="1"/>
                <p:nvPr/>
              </p:nvSpPr>
              <p:spPr>
                <a:xfrm>
                  <a:off x="9204461" y="5487677"/>
                  <a:ext cx="65081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5DCEAF"/>
                            </a:solidFill>
                            <a:latin typeface="Cambria Math" panose="02040503050406030204" pitchFamily="18" charset="0"/>
                          </a:rPr>
                          <m:t>𝑐𝑥</m:t>
                        </m:r>
                      </m:oMath>
                    </m:oMathPara>
                  </a14:m>
                  <a:endParaRPr lang="en-GB" sz="2800" dirty="0">
                    <a:solidFill>
                      <a:srgbClr val="5DCEAF"/>
                    </a:solidFill>
                  </a:endParaRPr>
                </a:p>
              </p:txBody>
            </p:sp>
          </mc:Choice>
          <mc:Fallback xmlns="">
            <p:sp>
              <p:nvSpPr>
                <p:cNvPr id="53" name="TextBox 52">
                  <a:extLst>
                    <a:ext uri="{FF2B5EF4-FFF2-40B4-BE49-F238E27FC236}">
                      <a16:creationId xmlns:a16="http://schemas.microsoft.com/office/drawing/2014/main" id="{21F5053A-D1C2-4223-AF4C-CC2C5828CAFE}"/>
                    </a:ext>
                  </a:extLst>
                </p:cNvPr>
                <p:cNvSpPr txBox="1">
                  <a:spLocks noRot="1" noChangeAspect="1" noMove="1" noResize="1" noEditPoints="1" noAdjustHandles="1" noChangeArrowheads="1" noChangeShapeType="1" noTextEdit="1"/>
                </p:cNvSpPr>
                <p:nvPr/>
              </p:nvSpPr>
              <p:spPr>
                <a:xfrm>
                  <a:off x="9204461" y="5487677"/>
                  <a:ext cx="650819"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A242B17-97AF-45DE-81F3-1D26C3210FEE}"/>
                    </a:ext>
                  </a:extLst>
                </p:cNvPr>
                <p:cNvSpPr txBox="1"/>
                <p:nvPr/>
              </p:nvSpPr>
              <p:spPr>
                <a:xfrm>
                  <a:off x="10014910" y="4688963"/>
                  <a:ext cx="6556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34AC8B"/>
                            </a:solidFill>
                            <a:latin typeface="Cambria Math" panose="02040503050406030204" pitchFamily="18" charset="0"/>
                          </a:rPr>
                          <m:t>𝑐𝑦</m:t>
                        </m:r>
                      </m:oMath>
                    </m:oMathPara>
                  </a14:m>
                  <a:endParaRPr lang="en-GB" sz="2800" dirty="0">
                    <a:solidFill>
                      <a:schemeClr val="accent4"/>
                    </a:solidFill>
                  </a:endParaRPr>
                </a:p>
              </p:txBody>
            </p:sp>
          </mc:Choice>
          <mc:Fallback xmlns="">
            <p:sp>
              <p:nvSpPr>
                <p:cNvPr id="54" name="TextBox 53">
                  <a:extLst>
                    <a:ext uri="{FF2B5EF4-FFF2-40B4-BE49-F238E27FC236}">
                      <a16:creationId xmlns:a16="http://schemas.microsoft.com/office/drawing/2014/main" id="{BA242B17-97AF-45DE-81F3-1D26C3210FEE}"/>
                    </a:ext>
                  </a:extLst>
                </p:cNvPr>
                <p:cNvSpPr txBox="1">
                  <a:spLocks noRot="1" noChangeAspect="1" noMove="1" noResize="1" noEditPoints="1" noAdjustHandles="1" noChangeArrowheads="1" noChangeShapeType="1" noTextEdit="1"/>
                </p:cNvSpPr>
                <p:nvPr/>
              </p:nvSpPr>
              <p:spPr>
                <a:xfrm>
                  <a:off x="10014910" y="4688963"/>
                  <a:ext cx="655692" cy="523220"/>
                </a:xfrm>
                <a:prstGeom prst="rect">
                  <a:avLst/>
                </a:prstGeom>
                <a:blipFill>
                  <a:blip r:embed="rId8"/>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41657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C7B443B-6F31-4DF5-9C1E-D8EAD93850EA}"/>
              </a:ext>
            </a:extLst>
          </p:cNvPr>
          <p:cNvGrpSpPr/>
          <p:nvPr/>
        </p:nvGrpSpPr>
        <p:grpSpPr>
          <a:xfrm>
            <a:off x="8982385" y="2171327"/>
            <a:ext cx="2374063" cy="3204560"/>
            <a:chOff x="8982385" y="2171327"/>
            <a:chExt cx="2374063" cy="3204560"/>
          </a:xfrm>
        </p:grpSpPr>
        <p:cxnSp>
          <p:nvCxnSpPr>
            <p:cNvPr id="6" name="Straight Arrow Connector 5">
              <a:extLst>
                <a:ext uri="{FF2B5EF4-FFF2-40B4-BE49-F238E27FC236}">
                  <a16:creationId xmlns:a16="http://schemas.microsoft.com/office/drawing/2014/main" id="{D84BE39A-6431-484B-804B-202A4E26D263}"/>
                </a:ext>
                <a:ext uri="{C183D7F6-B498-43B3-948B-1728B52AA6E4}">
                  <adec:decorative xmlns:adec="http://schemas.microsoft.com/office/drawing/2017/decorative" val="1"/>
                </a:ext>
              </a:extLst>
            </p:cNvPr>
            <p:cNvCxnSpPr>
              <a:cxnSpLocks/>
            </p:cNvCxnSpPr>
            <p:nvPr/>
          </p:nvCxnSpPr>
          <p:spPr>
            <a:xfrm flipH="1" flipV="1">
              <a:off x="10961316" y="2174801"/>
              <a:ext cx="395132" cy="945851"/>
            </a:xfrm>
            <a:prstGeom prst="straightConnector1">
              <a:avLst/>
            </a:prstGeom>
            <a:ln w="76200">
              <a:solidFill>
                <a:srgbClr val="5DCEAF">
                  <a:alpha val="60000"/>
                </a:srgb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FDDD5A4-0637-48CD-8392-672C7311159C}"/>
                </a:ext>
                <a:ext uri="{C183D7F6-B498-43B3-948B-1728B52AA6E4}">
                  <adec:decorative xmlns:adec="http://schemas.microsoft.com/office/drawing/2017/decorative" val="1"/>
                </a:ext>
              </a:extLst>
            </p:cNvPr>
            <p:cNvCxnSpPr>
              <a:cxnSpLocks/>
            </p:cNvCxnSpPr>
            <p:nvPr/>
          </p:nvCxnSpPr>
          <p:spPr>
            <a:xfrm flipV="1">
              <a:off x="8982385" y="2171327"/>
              <a:ext cx="1978931" cy="3204560"/>
            </a:xfrm>
            <a:prstGeom prst="straightConnector1">
              <a:avLst/>
            </a:prstGeom>
            <a:ln w="762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C699CB-888B-497F-AAAD-7A3FD3D85D3B}"/>
                </a:ext>
              </a:extLst>
            </p:cNvPr>
            <p:cNvSpPr txBox="1"/>
            <p:nvPr/>
          </p:nvSpPr>
          <p:spPr>
            <a:xfrm>
              <a:off x="9836942" y="2422706"/>
              <a:ext cx="484428" cy="707886"/>
            </a:xfrm>
            <a:prstGeom prst="rect">
              <a:avLst/>
            </a:prstGeom>
            <a:noFill/>
          </p:spPr>
          <p:txBody>
            <a:bodyPr wrap="none" rtlCol="0">
              <a:spAutoFit/>
            </a:bodyPr>
            <a:lstStyle/>
            <a:p>
              <a:r>
                <a:rPr lang="en-GB" sz="4000" b="1" dirty="0">
                  <a:solidFill>
                    <a:schemeClr val="accent3">
                      <a:lumMod val="75000"/>
                    </a:schemeClr>
                  </a:solidFill>
                </a:rPr>
                <a:t>+</a:t>
              </a:r>
              <a:endParaRPr lang="en-GB" sz="2800" b="1" dirty="0">
                <a:solidFill>
                  <a:schemeClr val="accent3">
                    <a:lumMod val="75000"/>
                  </a:schemeClr>
                </a:solidFill>
              </a:endParaRPr>
            </a:p>
          </p:txBody>
        </p:sp>
      </p:grpSp>
      <p:sp>
        <p:nvSpPr>
          <p:cNvPr id="2" name="Title 1">
            <a:extLst>
              <a:ext uri="{FF2B5EF4-FFF2-40B4-BE49-F238E27FC236}">
                <a16:creationId xmlns:a16="http://schemas.microsoft.com/office/drawing/2014/main" id="{E75CDBFA-E69F-4C3F-9F3D-B2B8DC914B5A}"/>
              </a:ext>
            </a:extLst>
          </p:cNvPr>
          <p:cNvSpPr>
            <a:spLocks noGrp="1"/>
          </p:cNvSpPr>
          <p:nvPr>
            <p:ph type="title"/>
          </p:nvPr>
        </p:nvSpPr>
        <p:spPr/>
        <p:txBody>
          <a:bodyPr/>
          <a:lstStyle/>
          <a:p>
            <a:r>
              <a:rPr lang="en-GB" b="1" dirty="0"/>
              <a:t>Recap: vector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468CB-D71D-459E-AF93-0343025225CF}"/>
                  </a:ext>
                </a:extLst>
              </p:cNvPr>
              <p:cNvSpPr>
                <a:spLocks noGrp="1"/>
              </p:cNvSpPr>
              <p:nvPr>
                <p:ph idx="1"/>
              </p:nvPr>
            </p:nvSpPr>
            <p:spPr/>
            <p:txBody>
              <a:bodyPr/>
              <a:lstStyle/>
              <a:p>
                <a:r>
                  <a:rPr lang="en-GB" dirty="0"/>
                  <a:t>For two vectors </a:t>
                </a: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oMath>
                </a14:m>
                <a:r>
                  <a:rPr lang="en-GB" dirty="0"/>
                  <a:t> and </a:t>
                </a: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oMath>
                </a14:m>
                <a:r>
                  <a:rPr lang="en-GB" dirty="0"/>
                  <a:t>:</a:t>
                </a:r>
              </a:p>
              <a:p>
                <a:pPr lvl="1"/>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oMath>
                </a14:m>
                <a:endParaRPr lang="en-GB" dirty="0"/>
              </a:p>
              <a:p>
                <a:pPr lvl="1"/>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𝑦</m:t>
                                  </m:r>
                                </m:e>
                                <m:sub>
                                  <m:r>
                                    <a:rPr lang="en-GB" i="1">
                                      <a:latin typeface="Cambria Math" panose="02040503050406030204" pitchFamily="18" charset="0"/>
                                    </a:rPr>
                                    <m:t>2</m:t>
                                  </m:r>
                                </m:sub>
                              </m:sSub>
                            </m:e>
                          </m:mr>
                        </m:m>
                      </m:e>
                    </m:d>
                  </m:oMath>
                </a14:m>
                <a:endParaRPr lang="en-GB" dirty="0"/>
              </a:p>
            </p:txBody>
          </p:sp>
        </mc:Choice>
        <mc:Fallback xmlns="">
          <p:sp>
            <p:nvSpPr>
              <p:cNvPr id="3" name="Content Placeholder 2">
                <a:extLst>
                  <a:ext uri="{FF2B5EF4-FFF2-40B4-BE49-F238E27FC236}">
                    <a16:creationId xmlns:a16="http://schemas.microsoft.com/office/drawing/2014/main" id="{BDF468CB-D71D-459E-AF93-0343025225CF}"/>
                  </a:ext>
                </a:extLst>
              </p:cNvPr>
              <p:cNvSpPr>
                <a:spLocks noGrp="1" noRot="1" noChangeAspect="1" noMove="1" noResize="1" noEditPoints="1" noAdjustHandles="1" noChangeArrowheads="1" noChangeShapeType="1" noTextEdit="1"/>
              </p:cNvSpPr>
              <p:nvPr>
                <p:ph idx="1"/>
              </p:nvPr>
            </p:nvSpPr>
            <p:spPr>
              <a:blipFill>
                <a:blip r:embed="rId3"/>
                <a:stretch>
                  <a:fillRect l="-412"/>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DB3491C2-C9DB-470B-AB10-1D778215CFEC}"/>
              </a:ext>
            </a:extLst>
          </p:cNvPr>
          <p:cNvGrpSpPr/>
          <p:nvPr/>
        </p:nvGrpSpPr>
        <p:grpSpPr>
          <a:xfrm>
            <a:off x="9007841" y="3085474"/>
            <a:ext cx="2746771" cy="2351869"/>
            <a:chOff x="9007841" y="3085474"/>
            <a:chExt cx="2746771" cy="2351869"/>
          </a:xfrm>
        </p:grpSpPr>
        <p:cxnSp>
          <p:nvCxnSpPr>
            <p:cNvPr id="10" name="Straight Arrow Connector 9">
              <a:extLst>
                <a:ext uri="{FF2B5EF4-FFF2-40B4-BE49-F238E27FC236}">
                  <a16:creationId xmlns:a16="http://schemas.microsoft.com/office/drawing/2014/main" id="{636EC9A2-12E3-4236-86A5-53E7C657217B}"/>
                </a:ext>
                <a:ext uri="{C183D7F6-B498-43B3-948B-1728B52AA6E4}">
                  <adec:decorative xmlns:adec="http://schemas.microsoft.com/office/drawing/2017/decorative" val="1"/>
                </a:ext>
              </a:extLst>
            </p:cNvPr>
            <p:cNvCxnSpPr>
              <a:cxnSpLocks/>
            </p:cNvCxnSpPr>
            <p:nvPr/>
          </p:nvCxnSpPr>
          <p:spPr>
            <a:xfrm flipH="1" flipV="1">
              <a:off x="11338723" y="3085474"/>
              <a:ext cx="395132" cy="945851"/>
            </a:xfrm>
            <a:prstGeom prst="straightConnector1">
              <a:avLst/>
            </a:prstGeom>
            <a:ln w="76200">
              <a:solidFill>
                <a:srgbClr val="5DCEAF">
                  <a:alpha val="60000"/>
                </a:srgb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DDA3FA-07E4-415E-906D-518C19566384}"/>
                </a:ext>
                <a:ext uri="{C183D7F6-B498-43B3-948B-1728B52AA6E4}">
                  <adec:decorative xmlns:adec="http://schemas.microsoft.com/office/drawing/2017/decorative" val="1"/>
                </a:ext>
              </a:extLst>
            </p:cNvPr>
            <p:cNvCxnSpPr>
              <a:cxnSpLocks/>
            </p:cNvCxnSpPr>
            <p:nvPr/>
          </p:nvCxnSpPr>
          <p:spPr>
            <a:xfrm flipV="1">
              <a:off x="9007841" y="4031325"/>
              <a:ext cx="2746771" cy="1406018"/>
            </a:xfrm>
            <a:prstGeom prst="straightConnector1">
              <a:avLst/>
            </a:prstGeom>
            <a:ln w="762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48AEE83-04F1-428E-9B9C-65AB282DB180}"/>
                </a:ext>
              </a:extLst>
            </p:cNvPr>
            <p:cNvSpPr txBox="1"/>
            <p:nvPr/>
          </p:nvSpPr>
          <p:spPr>
            <a:xfrm>
              <a:off x="10696078" y="4439900"/>
              <a:ext cx="356188" cy="707886"/>
            </a:xfrm>
            <a:prstGeom prst="rect">
              <a:avLst/>
            </a:prstGeom>
            <a:noFill/>
          </p:spPr>
          <p:txBody>
            <a:bodyPr wrap="none" rtlCol="0">
              <a:spAutoFit/>
            </a:bodyPr>
            <a:lstStyle/>
            <a:p>
              <a:r>
                <a:rPr lang="en-GB" sz="4000" b="1" dirty="0">
                  <a:solidFill>
                    <a:srgbClr val="FFFF00"/>
                  </a:solidFill>
                </a:rPr>
                <a:t>-</a:t>
              </a:r>
              <a:endParaRPr lang="en-GB" sz="2800" b="1" dirty="0">
                <a:solidFill>
                  <a:srgbClr val="FFFF00"/>
                </a:solidFill>
              </a:endParaRPr>
            </a:p>
          </p:txBody>
        </p:sp>
      </p:grpSp>
      <p:grpSp>
        <p:nvGrpSpPr>
          <p:cNvPr id="18" name="Group 17" descr="Image of a vector arithmetic.">
            <a:extLst>
              <a:ext uri="{FF2B5EF4-FFF2-40B4-BE49-F238E27FC236}">
                <a16:creationId xmlns:a16="http://schemas.microsoft.com/office/drawing/2014/main" id="{421732C7-CF80-4573-BDC1-9305351BCD9B}"/>
              </a:ext>
            </a:extLst>
          </p:cNvPr>
          <p:cNvGrpSpPr/>
          <p:nvPr/>
        </p:nvGrpSpPr>
        <p:grpSpPr>
          <a:xfrm>
            <a:off x="8581069" y="3099175"/>
            <a:ext cx="2772929" cy="2317316"/>
            <a:chOff x="8581069" y="3099175"/>
            <a:chExt cx="2772929" cy="2317316"/>
          </a:xfrm>
        </p:grpSpPr>
        <p:cxnSp>
          <p:nvCxnSpPr>
            <p:cNvPr id="5" name="Straight Arrow Connector 4">
              <a:extLst>
                <a:ext uri="{FF2B5EF4-FFF2-40B4-BE49-F238E27FC236}">
                  <a16:creationId xmlns:a16="http://schemas.microsoft.com/office/drawing/2014/main" id="{9DBFB6B3-256C-4A9A-8269-9B9930FD961B}"/>
                </a:ext>
                <a:ext uri="{C183D7F6-B498-43B3-948B-1728B52AA6E4}">
                  <adec:decorative xmlns:adec="http://schemas.microsoft.com/office/drawing/2017/decorative" val="1"/>
                </a:ext>
              </a:extLst>
            </p:cNvPr>
            <p:cNvCxnSpPr>
              <a:cxnSpLocks/>
            </p:cNvCxnSpPr>
            <p:nvPr/>
          </p:nvCxnSpPr>
          <p:spPr>
            <a:xfrm flipH="1" flipV="1">
              <a:off x="8581069" y="4443663"/>
              <a:ext cx="395132" cy="945851"/>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6737BE5-89E6-4221-8B20-685998789B7A}"/>
                </a:ext>
                <a:ext uri="{C183D7F6-B498-43B3-948B-1728B52AA6E4}">
                  <adec:decorative xmlns:adec="http://schemas.microsoft.com/office/drawing/2017/decorative" val="1"/>
                </a:ext>
              </a:extLst>
            </p:cNvPr>
            <p:cNvCxnSpPr>
              <a:cxnSpLocks/>
            </p:cNvCxnSpPr>
            <p:nvPr/>
          </p:nvCxnSpPr>
          <p:spPr>
            <a:xfrm flipV="1">
              <a:off x="8986579" y="309917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458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F5AC-31BA-401B-AF12-71A777B8DFE8}"/>
              </a:ext>
            </a:extLst>
          </p:cNvPr>
          <p:cNvSpPr>
            <a:spLocks noGrp="1"/>
          </p:cNvSpPr>
          <p:nvPr>
            <p:ph type="title"/>
          </p:nvPr>
        </p:nvSpPr>
        <p:spPr/>
        <p:txBody>
          <a:bodyPr/>
          <a:lstStyle/>
          <a:p>
            <a:r>
              <a:rPr lang="en-GB" b="1" dirty="0"/>
              <a:t>Dot product: algebraic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A83DB5-F39B-4504-BB79-09AA1BA1E45E}"/>
                  </a:ext>
                </a:extLst>
              </p:cNvPr>
              <p:cNvSpPr>
                <a:spLocks noGrp="1"/>
              </p:cNvSpPr>
              <p:nvPr>
                <p:ph idx="1"/>
              </p:nvPr>
            </p:nvSpPr>
            <p:spPr/>
            <p:txBody>
              <a:bodyPr/>
              <a:lstStyle/>
              <a:p>
                <a:r>
                  <a:rPr lang="en-GB" b="1" dirty="0"/>
                  <a:t>Definition</a:t>
                </a:r>
                <a:r>
                  <a:rPr lang="en-GB" dirty="0"/>
                  <a:t>: For two vectors </a:t>
                </a:r>
                <a14:m>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𝐯</m:t>
                        </m:r>
                      </m:e>
                      <m:sub>
                        <m:r>
                          <a:rPr lang="en-GB" b="0" i="1" smtClean="0">
                            <a:latin typeface="Cambria Math" panose="02040503050406030204" pitchFamily="18" charset="0"/>
                          </a:rPr>
                          <m:t>1</m:t>
                        </m:r>
                      </m:sub>
                    </m:sSub>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0" smtClean="0">
                                      <a:latin typeface="Cambria Math" panose="02040503050406030204" pitchFamily="18" charset="0"/>
                                    </a:rPr>
                                    <m:t>1</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0" smtClean="0">
                                      <a:latin typeface="Cambria Math" panose="02040503050406030204" pitchFamily="18" charset="0"/>
                                    </a:rPr>
                                    <m:t>1</m:t>
                                  </m:r>
                                </m:sub>
                              </m:sSub>
                            </m:e>
                          </m:mr>
                        </m:m>
                      </m:e>
                    </m:d>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b="1" i="0" smtClean="0">
                            <a:latin typeface="Cambria Math" panose="02040503050406030204" pitchFamily="18" charset="0"/>
                          </a:rPr>
                          <m:t>𝐯</m:t>
                        </m:r>
                      </m:e>
                      <m:sub>
                        <m:r>
                          <a:rPr lang="en-GB" b="0" i="1" smtClean="0">
                            <a:latin typeface="Cambria Math" panose="02040503050406030204" pitchFamily="18" charset="0"/>
                          </a:rPr>
                          <m:t>2</m:t>
                        </m:r>
                      </m:sub>
                    </m:sSub>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0" smtClean="0">
                                      <a:latin typeface="Cambria Math" panose="02040503050406030204" pitchFamily="18" charset="0"/>
                                    </a:rPr>
                                    <m:t>2</m:t>
                                  </m:r>
                                </m:sub>
                              </m:sSub>
                            </m:e>
                          </m:mr>
                          <m:mr>
                            <m:e>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GB" b="0" i="1" smtClean="0">
                                      <a:latin typeface="Cambria Math" panose="02040503050406030204" pitchFamily="18" charset="0"/>
                                    </a:rPr>
                                    <m:t>2</m:t>
                                  </m:r>
                                </m:sub>
                              </m:sSub>
                            </m:e>
                          </m:mr>
                        </m:m>
                      </m:e>
                    </m:d>
                  </m:oMath>
                </a14:m>
                <a:r>
                  <a:rPr lang="en-GB" dirty="0"/>
                  <a:t>, the </a:t>
                </a:r>
                <a:r>
                  <a:rPr lang="en-GB" b="1" dirty="0">
                    <a:solidFill>
                      <a:schemeClr val="accent4"/>
                    </a:solidFill>
                    <a:hlinkClick r:id="rId3"/>
                  </a:rPr>
                  <a:t>dot product </a:t>
                </a:r>
                <a:r>
                  <a:rPr lang="en-GB" dirty="0"/>
                  <a:t>is given by:</a:t>
                </a:r>
                <a:br>
                  <a:rPr lang="en-GB" dirty="0"/>
                </a:br>
                <a14:m>
                  <m:oMath xmlns:m="http://schemas.openxmlformats.org/officeDocument/2006/math">
                    <m:sSub>
                      <m:sSubPr>
                        <m:ctrlPr>
                          <a:rPr lang="en-GB" b="1" i="1" smtClean="0">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0" i="1">
                            <a:solidFill>
                              <a:schemeClr val="accent4"/>
                            </a:solidFill>
                            <a:latin typeface="Cambria Math" panose="02040503050406030204" pitchFamily="18" charset="0"/>
                          </a:rPr>
                          <m:t>1</m:t>
                        </m:r>
                      </m:sub>
                    </m:sSub>
                    <m:r>
                      <a:rPr lang="en-US" b="1" i="1">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0" i="1" smtClean="0">
                            <a:solidFill>
                              <a:schemeClr val="accent4"/>
                            </a:solidFill>
                            <a:latin typeface="Cambria Math" panose="02040503050406030204" pitchFamily="18" charset="0"/>
                          </a:rPr>
                          <m:t>2</m:t>
                        </m:r>
                      </m:sub>
                    </m:sSub>
                    <m:r>
                      <a:rPr lang="en-US" i="1">
                        <a:solidFill>
                          <a:schemeClr val="accent4"/>
                        </a:solidFill>
                        <a:latin typeface="Cambria Math" panose="02040503050406030204" pitchFamily="18" charset="0"/>
                      </a:rPr>
                      <m:t>=</m:t>
                    </m:r>
                    <m:d>
                      <m:dPr>
                        <m:ctrlPr>
                          <a:rPr lang="en-GB" i="1">
                            <a:solidFill>
                              <a:schemeClr val="accent4"/>
                            </a:solidFill>
                            <a:latin typeface="Cambria Math" panose="02040503050406030204" pitchFamily="18" charset="0"/>
                          </a:rPr>
                        </m:ctrlPr>
                      </m:dPr>
                      <m:e>
                        <m:m>
                          <m:mPr>
                            <m:mcs>
                              <m:mc>
                                <m:mcPr>
                                  <m:count m:val="1"/>
                                  <m:mcJc m:val="center"/>
                                </m:mcPr>
                              </m:mc>
                            </m:mcs>
                            <m:ctrlPr>
                              <a:rPr lang="en-GB" i="1">
                                <a:solidFill>
                                  <a:schemeClr val="accent4"/>
                                </a:solidFill>
                                <a:latin typeface="Cambria Math" panose="02040503050406030204" pitchFamily="18" charset="0"/>
                              </a:rPr>
                            </m:ctrlPr>
                          </m:mPr>
                          <m:mr>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𝑥</m:t>
                                  </m:r>
                                </m:e>
                                <m:sub>
                                  <m:r>
                                    <a:rPr lang="en-GB" b="0" i="0" smtClean="0">
                                      <a:solidFill>
                                        <a:schemeClr val="accent4"/>
                                      </a:solidFill>
                                      <a:latin typeface="Cambria Math" panose="02040503050406030204" pitchFamily="18" charset="0"/>
                                    </a:rPr>
                                    <m:t>1</m:t>
                                  </m:r>
                                </m:sub>
                              </m:sSub>
                            </m:e>
                          </m:mr>
                          <m:mr>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𝑦</m:t>
                                  </m:r>
                                </m:e>
                                <m:sub>
                                  <m:r>
                                    <a:rPr lang="en-GB" b="0" i="0" smtClean="0">
                                      <a:solidFill>
                                        <a:schemeClr val="accent4"/>
                                      </a:solidFill>
                                      <a:latin typeface="Cambria Math" panose="02040503050406030204" pitchFamily="18" charset="0"/>
                                    </a:rPr>
                                    <m:t>2</m:t>
                                  </m:r>
                                </m:sub>
                              </m:sSub>
                            </m:e>
                          </m:mr>
                        </m:m>
                      </m:e>
                    </m:d>
                    <m:r>
                      <a:rPr lang="en-US" b="1" i="1">
                        <a:solidFill>
                          <a:schemeClr val="accent4"/>
                        </a:solidFill>
                        <a:latin typeface="Cambria Math" panose="02040503050406030204" pitchFamily="18" charset="0"/>
                      </a:rPr>
                      <m:t>∙</m:t>
                    </m:r>
                    <m:d>
                      <m:dPr>
                        <m:ctrlPr>
                          <a:rPr lang="en-GB" i="1">
                            <a:solidFill>
                              <a:schemeClr val="accent4"/>
                            </a:solidFill>
                            <a:latin typeface="Cambria Math" panose="02040503050406030204" pitchFamily="18" charset="0"/>
                          </a:rPr>
                        </m:ctrlPr>
                      </m:dPr>
                      <m:e>
                        <m:m>
                          <m:mPr>
                            <m:mcs>
                              <m:mc>
                                <m:mcPr>
                                  <m:count m:val="1"/>
                                  <m:mcJc m:val="center"/>
                                </m:mcPr>
                              </m:mc>
                            </m:mcs>
                            <m:ctrlPr>
                              <a:rPr lang="en-GB" i="1">
                                <a:solidFill>
                                  <a:schemeClr val="accent4"/>
                                </a:solidFill>
                                <a:latin typeface="Cambria Math" panose="02040503050406030204" pitchFamily="18" charset="0"/>
                              </a:rPr>
                            </m:ctrlPr>
                          </m:mPr>
                          <m:mr>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𝑥</m:t>
                                  </m:r>
                                </m:e>
                                <m:sub>
                                  <m:r>
                                    <a:rPr lang="en-GB" b="0" i="0" smtClean="0">
                                      <a:solidFill>
                                        <a:schemeClr val="accent4"/>
                                      </a:solidFill>
                                      <a:latin typeface="Cambria Math" panose="02040503050406030204" pitchFamily="18" charset="0"/>
                                    </a:rPr>
                                    <m:t>2</m:t>
                                  </m:r>
                                </m:sub>
                              </m:sSub>
                            </m:e>
                          </m:m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𝑦</m:t>
                                  </m:r>
                                </m:e>
                                <m:sub>
                                  <m:r>
                                    <a:rPr lang="en-GB" b="0" i="1" smtClean="0">
                                      <a:solidFill>
                                        <a:schemeClr val="accent4"/>
                                      </a:solidFill>
                                      <a:latin typeface="Cambria Math" panose="02040503050406030204" pitchFamily="18" charset="0"/>
                                    </a:rPr>
                                    <m:t>2</m:t>
                                  </m:r>
                                </m:sub>
                              </m:sSub>
                            </m:e>
                          </m:mr>
                        </m:m>
                      </m:e>
                    </m:d>
                    <m:r>
                      <a:rPr lang="en-GB" b="0" i="1" smtClean="0">
                        <a:solidFill>
                          <a:schemeClr val="accent4"/>
                        </a:solidFill>
                        <a:latin typeface="Cambria Math" panose="02040503050406030204" pitchFamily="18" charset="0"/>
                      </a:rPr>
                      <m:t>=</m:t>
                    </m:r>
                    <m:sSub>
                      <m:sSubPr>
                        <m:ctrlPr>
                          <a:rPr lang="en-GB"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𝑥</m:t>
                        </m:r>
                      </m:e>
                      <m:sub>
                        <m:r>
                          <a:rPr lang="en-GB" b="0" i="0" smtClean="0">
                            <a:solidFill>
                              <a:schemeClr val="accent4"/>
                            </a:solidFill>
                            <a:latin typeface="Cambria Math" panose="02040503050406030204" pitchFamily="18" charset="0"/>
                          </a:rPr>
                          <m:t>1</m:t>
                        </m:r>
                      </m:sub>
                    </m:sSub>
                    <m:sSub>
                      <m:sSubPr>
                        <m:ctrlPr>
                          <a:rPr lang="en-GB"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𝑥</m:t>
                        </m:r>
                      </m:e>
                      <m:sub>
                        <m:r>
                          <a:rPr lang="en-GB" b="0" i="0" smtClean="0">
                            <a:solidFill>
                              <a:schemeClr val="accent4"/>
                            </a:solidFill>
                            <a:latin typeface="Cambria Math" panose="02040503050406030204" pitchFamily="18" charset="0"/>
                          </a:rPr>
                          <m:t>2</m:t>
                        </m:r>
                      </m:sub>
                    </m:sSub>
                    <m:sSub>
                      <m:sSubPr>
                        <m:ctrlPr>
                          <a:rPr lang="en-GB"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 + </m:t>
                        </m:r>
                        <m:r>
                          <a:rPr lang="en-US" i="1">
                            <a:solidFill>
                              <a:schemeClr val="accent4"/>
                            </a:solidFill>
                            <a:latin typeface="Cambria Math" panose="02040503050406030204" pitchFamily="18" charset="0"/>
                          </a:rPr>
                          <m:t>𝑦</m:t>
                        </m:r>
                      </m:e>
                      <m:sub>
                        <m:r>
                          <a:rPr lang="en-GB" b="0" i="0" smtClean="0">
                            <a:solidFill>
                              <a:schemeClr val="accent4"/>
                            </a:solidFill>
                            <a:latin typeface="Cambria Math" panose="02040503050406030204" pitchFamily="18" charset="0"/>
                          </a:rPr>
                          <m:t>1</m:t>
                        </m:r>
                      </m:sub>
                    </m:sSub>
                    <m:sSub>
                      <m:sSubPr>
                        <m:ctrlPr>
                          <a:rPr lang="en-GB"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𝑦</m:t>
                        </m:r>
                      </m:e>
                      <m:sub>
                        <m:r>
                          <a:rPr lang="en-GB" b="0" i="0" smtClean="0">
                            <a:solidFill>
                              <a:schemeClr val="accent4"/>
                            </a:solidFill>
                            <a:latin typeface="Cambria Math" panose="02040503050406030204" pitchFamily="18" charset="0"/>
                          </a:rPr>
                          <m:t>2</m:t>
                        </m:r>
                      </m:sub>
                    </m:sSub>
                  </m:oMath>
                </a14:m>
                <a:br>
                  <a:rPr lang="en-GB" dirty="0"/>
                </a:br>
                <a:br>
                  <a:rPr lang="en-GB" dirty="0"/>
                </a:br>
                <a:endParaRPr lang="en-GB" dirty="0"/>
              </a:p>
              <a:p>
                <a:r>
                  <a:rPr lang="en-GB" dirty="0"/>
                  <a:t>The result is a </a:t>
                </a:r>
                <a:r>
                  <a:rPr lang="en-GB" b="1" dirty="0">
                    <a:solidFill>
                      <a:schemeClr val="accent4"/>
                    </a:solidFill>
                  </a:rPr>
                  <a:t>scalar value</a:t>
                </a:r>
                <a:r>
                  <a:rPr lang="en-GB" dirty="0"/>
                  <a:t>…</a:t>
                </a:r>
              </a:p>
              <a:p>
                <a:r>
                  <a:rPr lang="en-GB" dirty="0"/>
                  <a:t>The operation is </a:t>
                </a:r>
                <a:r>
                  <a:rPr lang="en-GB" dirty="0">
                    <a:solidFill>
                      <a:schemeClr val="accent4"/>
                    </a:solidFill>
                  </a:rPr>
                  <a:t>commutative</a:t>
                </a:r>
              </a:p>
            </p:txBody>
          </p:sp>
        </mc:Choice>
        <mc:Fallback xmlns="">
          <p:sp>
            <p:nvSpPr>
              <p:cNvPr id="3" name="Content Placeholder 2">
                <a:extLst>
                  <a:ext uri="{FF2B5EF4-FFF2-40B4-BE49-F238E27FC236}">
                    <a16:creationId xmlns:a16="http://schemas.microsoft.com/office/drawing/2014/main" id="{5EA83DB5-F39B-4504-BB79-09AA1BA1E45E}"/>
                  </a:ext>
                </a:extLst>
              </p:cNvPr>
              <p:cNvSpPr>
                <a:spLocks noGrp="1" noRot="1" noChangeAspect="1" noMove="1" noResize="1" noEditPoints="1" noAdjustHandles="1" noChangeArrowheads="1" noChangeShapeType="1" noTextEdit="1"/>
              </p:cNvSpPr>
              <p:nvPr>
                <p:ph idx="1"/>
              </p:nvPr>
            </p:nvSpPr>
            <p:spPr>
              <a:blipFill>
                <a:blip r:embed="rId4"/>
                <a:stretch>
                  <a:fillRect l="-412"/>
                </a:stretch>
              </a:blipFill>
            </p:spPr>
            <p:txBody>
              <a:bodyPr/>
              <a:lstStyle/>
              <a:p>
                <a:r>
                  <a:rPr lang="en-GB">
                    <a:noFill/>
                  </a:rPr>
                  <a:t> </a:t>
                </a:r>
              </a:p>
            </p:txBody>
          </p:sp>
        </mc:Fallback>
      </mc:AlternateContent>
      <p:sp>
        <p:nvSpPr>
          <p:cNvPr id="4" name="Arrow: Up 3">
            <a:extLst>
              <a:ext uri="{FF2B5EF4-FFF2-40B4-BE49-F238E27FC236}">
                <a16:creationId xmlns:a16="http://schemas.microsoft.com/office/drawing/2014/main" id="{CD8C7D23-1611-4B90-9ECE-4A85315D9F7C}"/>
              </a:ext>
            </a:extLst>
          </p:cNvPr>
          <p:cNvSpPr/>
          <p:nvPr/>
        </p:nvSpPr>
        <p:spPr>
          <a:xfrm>
            <a:off x="3738283" y="3630707"/>
            <a:ext cx="228600" cy="605117"/>
          </a:xfrm>
          <a:prstGeom prst="upArrow">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p>
        </p:txBody>
      </p:sp>
    </p:spTree>
    <p:extLst>
      <p:ext uri="{BB962C8B-B14F-4D97-AF65-F5344CB8AC3E}">
        <p14:creationId xmlns:p14="http://schemas.microsoft.com/office/powerpoint/2010/main" val="101258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DC03-BD5D-4527-ADC9-A5FE100F58EA}"/>
              </a:ext>
            </a:extLst>
          </p:cNvPr>
          <p:cNvSpPr>
            <a:spLocks noGrp="1"/>
          </p:cNvSpPr>
          <p:nvPr>
            <p:ph type="title"/>
          </p:nvPr>
        </p:nvSpPr>
        <p:spPr/>
        <p:txBody>
          <a:bodyPr/>
          <a:lstStyle/>
          <a:p>
            <a:r>
              <a:rPr lang="en-GB" b="1" dirty="0"/>
              <a:t>Dot product and magnitude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61450F-E0D9-433B-B442-2BEC10658703}"/>
                  </a:ext>
                </a:extLst>
              </p:cNvPr>
              <p:cNvSpPr>
                <a:spLocks noGrp="1"/>
              </p:cNvSpPr>
              <p:nvPr>
                <p:ph idx="1"/>
              </p:nvPr>
            </p:nvSpPr>
            <p:spPr/>
            <p:txBody>
              <a:bodyPr/>
              <a:lstStyle/>
              <a:p>
                <a:r>
                  <a:rPr lang="en-GB" b="1" dirty="0"/>
                  <a:t>Theorem:</a:t>
                </a:r>
                <a:r>
                  <a:rPr lang="en-GB" dirty="0"/>
                  <a:t> for a vector </a:t>
                </a:r>
                <a14:m>
                  <m:oMath xmlns:m="http://schemas.openxmlformats.org/officeDocument/2006/math">
                    <m:r>
                      <a:rPr lang="en-GB" b="1" i="0" smtClean="0">
                        <a:latin typeface="Cambria Math" panose="02040503050406030204" pitchFamily="18" charset="0"/>
                      </a:rPr>
                      <m:t>𝐯</m:t>
                    </m:r>
                  </m:oMath>
                </a14:m>
                <a:r>
                  <a:rPr lang="en-GB" b="1" dirty="0"/>
                  <a:t>, </a:t>
                </a:r>
                <a14:m>
                  <m:oMath xmlns:m="http://schemas.openxmlformats.org/officeDocument/2006/math">
                    <m:sSup>
                      <m:sSupPr>
                        <m:ctrlPr>
                          <a:rPr lang="en-GB" b="1" i="1" dirty="0" smtClean="0">
                            <a:latin typeface="Cambria Math" panose="02040503050406030204" pitchFamily="18" charset="0"/>
                          </a:rPr>
                        </m:ctrlPr>
                      </m:sSupPr>
                      <m:e>
                        <m:d>
                          <m:dPr>
                            <m:begChr m:val="‖"/>
                            <m:endChr m:val="‖"/>
                            <m:ctrlPr>
                              <a:rPr lang="en-GB" b="1" i="1" dirty="0">
                                <a:latin typeface="Cambria Math" panose="02040503050406030204" pitchFamily="18" charset="0"/>
                              </a:rPr>
                            </m:ctrlPr>
                          </m:dPr>
                          <m:e>
                            <m:r>
                              <a:rPr lang="en-GB" b="1" i="0" dirty="0">
                                <a:latin typeface="Cambria Math" panose="02040503050406030204" pitchFamily="18" charset="0"/>
                              </a:rPr>
                              <m:t>𝐯</m:t>
                            </m:r>
                          </m:e>
                        </m:d>
                      </m:e>
                      <m:sup>
                        <m:r>
                          <a:rPr lang="en-GB" b="1" i="0" dirty="0">
                            <a:latin typeface="Cambria Math" panose="02040503050406030204" pitchFamily="18" charset="0"/>
                          </a:rPr>
                          <m:t>2</m:t>
                        </m:r>
                      </m:sup>
                    </m:sSup>
                    <m:r>
                      <a:rPr lang="en-GB" b="1" i="0" dirty="0">
                        <a:latin typeface="Cambria Math" panose="02040503050406030204" pitchFamily="18" charset="0"/>
                      </a:rPr>
                      <m:t>=</m:t>
                    </m:r>
                    <m:r>
                      <a:rPr lang="en-GB" b="1" i="0" dirty="0">
                        <a:latin typeface="Cambria Math" panose="02040503050406030204" pitchFamily="18" charset="0"/>
                      </a:rPr>
                      <m:t>𝐯</m:t>
                    </m:r>
                    <m:r>
                      <a:rPr lang="en-GB" b="1" i="0" dirty="0">
                        <a:latin typeface="Cambria Math" panose="02040503050406030204" pitchFamily="18" charset="0"/>
                      </a:rPr>
                      <m:t>⋅</m:t>
                    </m:r>
                    <m:r>
                      <a:rPr lang="en-GB" b="1" i="0" dirty="0">
                        <a:latin typeface="Cambria Math" panose="02040503050406030204" pitchFamily="18" charset="0"/>
                      </a:rPr>
                      <m:t>𝐯</m:t>
                    </m:r>
                  </m:oMath>
                </a14:m>
                <a:endParaRPr lang="en-GB" b="1" dirty="0"/>
              </a:p>
              <a:p>
                <a:r>
                  <a:rPr lang="en-GB" b="1" dirty="0"/>
                  <a:t>Proof:</a:t>
                </a:r>
                <a:endParaRPr lang="en-GB" dirty="0"/>
              </a:p>
              <a:p>
                <a:pPr lvl="1"/>
                <a:r>
                  <a:rPr lang="en-GB" dirty="0"/>
                  <a:t>Let </a:t>
                </a:r>
                <a14:m>
                  <m:oMath xmlns:m="http://schemas.openxmlformats.org/officeDocument/2006/math">
                    <m:r>
                      <a:rPr lang="en-GB" b="1" i="0" smtClean="0">
                        <a:latin typeface="Cambria Math" panose="02040503050406030204" pitchFamily="18" charset="0"/>
                      </a:rPr>
                      <m:t>𝐯</m:t>
                    </m:r>
                    <m:r>
                      <a:rPr lang="en-GB" b="0" i="0" smtClean="0">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oMath>
                </a14:m>
                <a:endParaRPr lang="en-GB" dirty="0"/>
              </a:p>
              <a:p>
                <a:pPr lvl="1"/>
                <a:r>
                  <a:rPr lang="en-GB" dirty="0"/>
                  <a:t>Then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e>
                        </m:rad>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oMath>
                </a14:m>
                <a:endParaRPr lang="en-GB" dirty="0"/>
              </a:p>
              <a:p>
                <a:pPr lvl="1"/>
                <a:r>
                  <a:rPr lang="en-GB" dirty="0"/>
                  <a:t>Also, </a:t>
                </a:r>
                <a14:m>
                  <m:oMath xmlns:m="http://schemas.openxmlformats.org/officeDocument/2006/math">
                    <m:r>
                      <a:rPr lang="en-GB" b="1">
                        <a:latin typeface="Cambria Math" panose="02040503050406030204" pitchFamily="18" charset="0"/>
                      </a:rPr>
                      <m:t>𝐯</m:t>
                    </m:r>
                    <m:r>
                      <a:rPr lang="en-GB" i="1">
                        <a:latin typeface="Cambria Math" panose="02040503050406030204" pitchFamily="18" charset="0"/>
                      </a:rPr>
                      <m:t>⋅</m:t>
                    </m:r>
                    <m:r>
                      <a:rPr lang="en-GB" b="1">
                        <a:latin typeface="Cambria Math" panose="02040503050406030204" pitchFamily="18" charset="0"/>
                      </a:rPr>
                      <m:t>𝐯</m:t>
                    </m:r>
                    <m:r>
                      <a:rPr lang="en-GB" i="1">
                        <a:latin typeface="Cambria Math" panose="02040503050406030204" pitchFamily="18" charset="0"/>
                      </a:rPr>
                      <m:t>=</m:t>
                    </m:r>
                    <m:r>
                      <a:rPr lang="en-GB" i="1">
                        <a:latin typeface="Cambria Math" panose="02040503050406030204" pitchFamily="18" charset="0"/>
                      </a:rPr>
                      <m:t>𝑥𝑥</m:t>
                    </m:r>
                    <m:r>
                      <a:rPr lang="en-GB" i="1">
                        <a:latin typeface="Cambria Math" panose="02040503050406030204" pitchFamily="18" charset="0"/>
                      </a:rPr>
                      <m:t>+</m:t>
                    </m:r>
                    <m:r>
                      <a:rPr lang="en-GB" i="1">
                        <a:latin typeface="Cambria Math" panose="02040503050406030204" pitchFamily="18" charset="0"/>
                      </a:rPr>
                      <m:t>𝑦𝑦</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oMath>
                </a14:m>
                <a:endParaRPr lang="en-GB" dirty="0"/>
              </a:p>
              <a:p>
                <a:pPr lvl="1"/>
                <a:r>
                  <a:rPr lang="en-GB" dirty="0"/>
                  <a:t>QED</a:t>
                </a:r>
              </a:p>
              <a:p>
                <a:endParaRPr lang="en-GB" b="1" dirty="0"/>
              </a:p>
            </p:txBody>
          </p:sp>
        </mc:Choice>
        <mc:Fallback xmlns="">
          <p:sp>
            <p:nvSpPr>
              <p:cNvPr id="3" name="Content Placeholder 2">
                <a:extLst>
                  <a:ext uri="{FF2B5EF4-FFF2-40B4-BE49-F238E27FC236}">
                    <a16:creationId xmlns:a16="http://schemas.microsoft.com/office/drawing/2014/main" id="{4261450F-E0D9-433B-B442-2BEC10658703}"/>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51FE56E4-171E-4716-9417-DDE9F5DC6480}"/>
              </a:ext>
              <a:ext uri="{C183D7F6-B498-43B3-948B-1728B52AA6E4}">
                <adec:decorative xmlns:adec="http://schemas.microsoft.com/office/drawing/2017/decorative" val="1"/>
              </a:ext>
            </a:extLst>
          </p:cNvPr>
          <p:cNvSpPr/>
          <p:nvPr/>
        </p:nvSpPr>
        <p:spPr>
          <a:xfrm>
            <a:off x="4250154" y="5068022"/>
            <a:ext cx="3401929" cy="914400"/>
          </a:xfrm>
          <a:prstGeom prst="wedgeRectCallout">
            <a:avLst>
              <a:gd name="adj1" fmla="val -89045"/>
              <a:gd name="adj2" fmla="val -57702"/>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Quod </a:t>
            </a:r>
            <a:r>
              <a:rPr lang="en-GB" dirty="0" err="1"/>
              <a:t>erat</a:t>
            </a:r>
            <a:r>
              <a:rPr lang="en-GB" dirty="0"/>
              <a:t> </a:t>
            </a:r>
            <a:r>
              <a:rPr lang="en-GB" dirty="0" err="1"/>
              <a:t>demonstradum</a:t>
            </a:r>
            <a:r>
              <a:rPr lang="en-GB" dirty="0"/>
              <a:t>: “what was to be demonstrated”</a:t>
            </a:r>
          </a:p>
        </p:txBody>
      </p:sp>
    </p:spTree>
    <p:extLst>
      <p:ext uri="{BB962C8B-B14F-4D97-AF65-F5344CB8AC3E}">
        <p14:creationId xmlns:p14="http://schemas.microsoft.com/office/powerpoint/2010/main" val="207314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DF09-A976-4170-A0E2-7B2AD1D57980}"/>
              </a:ext>
            </a:extLst>
          </p:cNvPr>
          <p:cNvSpPr>
            <a:spLocks noGrp="1"/>
          </p:cNvSpPr>
          <p:nvPr>
            <p:ph type="title"/>
          </p:nvPr>
        </p:nvSpPr>
        <p:spPr/>
        <p:txBody>
          <a:bodyPr/>
          <a:lstStyle/>
          <a:p>
            <a:r>
              <a:rPr lang="en-GB" b="1" dirty="0"/>
              <a:t>Magnitude and squared magnitude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FEBA64-7714-4EE5-8B23-1FA536C6B3FF}"/>
                  </a:ext>
                </a:extLst>
              </p:cNvPr>
              <p:cNvSpPr>
                <a:spLocks noGrp="1"/>
              </p:cNvSpPr>
              <p:nvPr>
                <p:ph idx="1"/>
              </p:nvPr>
            </p:nvSpPr>
            <p:spPr/>
            <p:txBody>
              <a:bodyPr>
                <a:normAutofit fontScale="92500"/>
              </a:bodyPr>
              <a:lstStyle/>
              <a:p>
                <a:pPr marL="457200" indent="-457200"/>
                <a:r>
                  <a:rPr lang="en-GB" dirty="0"/>
                  <a:t>Finding the magnitude of a vector involves a </a:t>
                </a:r>
                <a:r>
                  <a:rPr lang="en-GB" b="1" dirty="0">
                    <a:solidFill>
                      <a:schemeClr val="accent4"/>
                    </a:solidFill>
                  </a:rPr>
                  <a:t>square root</a:t>
                </a:r>
                <a:r>
                  <a:rPr lang="en-GB" dirty="0"/>
                  <a:t>:</a:t>
                </a:r>
                <a:r>
                  <a:rPr lang="en-GB" b="1" dirty="0">
                    <a:solidFill>
                      <a:schemeClr val="accent4"/>
                    </a:solidFill>
                  </a:rPr>
                  <a:t> </a:t>
                </a:r>
                <a14:m>
                  <m:oMath xmlns:m="http://schemas.openxmlformats.org/officeDocument/2006/math">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e>
                    </m:rad>
                  </m:oMath>
                </a14:m>
                <a:endParaRPr lang="en-GB" b="1" dirty="0"/>
              </a:p>
              <a:p>
                <a:pPr marL="457200" indent="-457200"/>
                <a:r>
                  <a:rPr lang="en-GB" dirty="0"/>
                  <a:t>Traditionally, calculating square roots (</a:t>
                </a:r>
                <a:r>
                  <a:rPr lang="en-GB" dirty="0">
                    <a:latin typeface="Consolas" panose="020B0609020204030204" pitchFamily="49" charset="0"/>
                  </a:rPr>
                  <a:t>sqrt</a:t>
                </a:r>
                <a:r>
                  <a:rPr lang="en-GB" dirty="0"/>
                  <a:t>) was expensive</a:t>
                </a:r>
              </a:p>
              <a:p>
                <a:pPr marL="457200" indent="-457200"/>
                <a:r>
                  <a:rPr lang="en-GB" dirty="0"/>
                  <a:t>Common advice: work with </a:t>
                </a:r>
                <a:r>
                  <a:rPr lang="en-GB" dirty="0">
                    <a:solidFill>
                      <a:schemeClr val="accent4"/>
                    </a:solidFill>
                  </a:rPr>
                  <a:t>squared magnitudes </a:t>
                </a:r>
                <a:r>
                  <a:rPr lang="en-GB" dirty="0"/>
                  <a:t>where possible – i.e. calculate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oMath>
                </a14:m>
                <a:r>
                  <a:rPr lang="en-GB" dirty="0"/>
                  <a:t> without the square root</a:t>
                </a:r>
              </a:p>
              <a:p>
                <a:pPr marL="786384" lvl="1" indent="-457200"/>
                <a:r>
                  <a:rPr lang="en-GB" dirty="0"/>
                  <a:t>e.g. testing for length: don’t test if </a:t>
                </a:r>
                <a14:m>
                  <m:oMath xmlns:m="http://schemas.openxmlformats.org/officeDocument/2006/math">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r>
                      <a:rPr lang="en-GB" i="1">
                        <a:latin typeface="Cambria Math" panose="02040503050406030204" pitchFamily="18" charset="0"/>
                      </a:rPr>
                      <m:t>&lt;</m:t>
                    </m:r>
                    <m:r>
                      <a:rPr lang="en-GB" i="1">
                        <a:latin typeface="Cambria Math" panose="02040503050406030204" pitchFamily="18" charset="0"/>
                      </a:rPr>
                      <m:t>𝑟</m:t>
                    </m:r>
                  </m:oMath>
                </a14:m>
                <a:r>
                  <a:rPr lang="en-GB" dirty="0"/>
                  <a:t>, test if </a:t>
                </a:r>
                <a14:m>
                  <m:oMath xmlns:m="http://schemas.openxmlformats.org/officeDocument/2006/math">
                    <m:sSup>
                      <m:sSupPr>
                        <m:ctrlPr>
                          <a:rPr lang="en-GB" i="1" smtClean="0">
                            <a:solidFill>
                              <a:schemeClr val="accent4"/>
                            </a:solidFill>
                            <a:latin typeface="Cambria Math" panose="02040503050406030204" pitchFamily="18" charset="0"/>
                          </a:rPr>
                        </m:ctrlPr>
                      </m:sSupPr>
                      <m:e>
                        <m:d>
                          <m:dPr>
                            <m:begChr m:val="‖"/>
                            <m:endChr m:val="‖"/>
                            <m:ctrlPr>
                              <a:rPr lang="en-GB" i="1">
                                <a:solidFill>
                                  <a:schemeClr val="accent4"/>
                                </a:solidFill>
                                <a:latin typeface="Cambria Math" panose="02040503050406030204" pitchFamily="18" charset="0"/>
                              </a:rPr>
                            </m:ctrlPr>
                          </m:dPr>
                          <m:e>
                            <m:r>
                              <a:rPr lang="en-GB" b="1">
                                <a:solidFill>
                                  <a:schemeClr val="accent4"/>
                                </a:solidFill>
                                <a:latin typeface="Cambria Math" panose="02040503050406030204" pitchFamily="18" charset="0"/>
                              </a:rPr>
                              <m:t>𝐯</m:t>
                            </m:r>
                          </m:e>
                        </m:d>
                      </m:e>
                      <m:sup>
                        <m:r>
                          <a:rPr lang="en-GB" i="1">
                            <a:solidFill>
                              <a:schemeClr val="accent4"/>
                            </a:solidFill>
                            <a:latin typeface="Cambria Math" panose="02040503050406030204" pitchFamily="18" charset="0"/>
                          </a:rPr>
                          <m:t>2</m:t>
                        </m:r>
                      </m:sup>
                    </m:sSup>
                    <m:r>
                      <a:rPr lang="en-GB" i="1">
                        <a:solidFill>
                          <a:schemeClr val="accent4"/>
                        </a:solidFill>
                        <a:latin typeface="Cambria Math" panose="02040503050406030204" pitchFamily="18" charset="0"/>
                      </a:rPr>
                      <m:t>&lt;</m:t>
                    </m:r>
                    <m:sSup>
                      <m:sSupPr>
                        <m:ctrlPr>
                          <a:rPr lang="en-GB" i="1">
                            <a:solidFill>
                              <a:schemeClr val="accent4"/>
                            </a:solidFill>
                            <a:latin typeface="Cambria Math" panose="02040503050406030204" pitchFamily="18" charset="0"/>
                          </a:rPr>
                        </m:ctrlPr>
                      </m:sSupPr>
                      <m:e>
                        <m:r>
                          <a:rPr lang="en-GB" i="1">
                            <a:solidFill>
                              <a:schemeClr val="accent4"/>
                            </a:solidFill>
                            <a:latin typeface="Cambria Math" panose="02040503050406030204" pitchFamily="18" charset="0"/>
                          </a:rPr>
                          <m:t>𝑟</m:t>
                        </m:r>
                      </m:e>
                      <m:sup>
                        <m:r>
                          <a:rPr lang="en-GB" i="1">
                            <a:solidFill>
                              <a:schemeClr val="accent4"/>
                            </a:solidFill>
                            <a:latin typeface="Cambria Math" panose="02040503050406030204" pitchFamily="18" charset="0"/>
                          </a:rPr>
                          <m:t>2</m:t>
                        </m:r>
                      </m:sup>
                    </m:sSup>
                  </m:oMath>
                </a14:m>
                <a:endParaRPr lang="en-GB" dirty="0"/>
              </a:p>
              <a:p>
                <a:pPr marL="457200" indent="-457200"/>
                <a:r>
                  <a:rPr lang="en-GB" dirty="0"/>
                  <a:t>The cost of square roots is negligible on modern hardware – computing </a:t>
                </a:r>
                <a:r>
                  <a:rPr lang="en-GB" dirty="0">
                    <a:latin typeface="Consolas" panose="020B0609020204030204" pitchFamily="49" charset="0"/>
                  </a:rPr>
                  <a:t>sqrt</a:t>
                </a:r>
                <a:r>
                  <a:rPr lang="en-GB" dirty="0"/>
                  <a:t> is </a:t>
                </a:r>
                <a:r>
                  <a:rPr lang="en-GB" i="1" dirty="0"/>
                  <a:t>probably</a:t>
                </a:r>
                <a:r>
                  <a:rPr lang="en-GB" dirty="0"/>
                  <a:t> not the bottleneck in your code!</a:t>
                </a:r>
              </a:p>
              <a:p>
                <a:pPr marL="68580" indent="0">
                  <a:buNone/>
                </a:pPr>
                <a:endParaRPr lang="en-GB" dirty="0"/>
              </a:p>
            </p:txBody>
          </p:sp>
        </mc:Choice>
        <mc:Fallback xmlns="">
          <p:sp>
            <p:nvSpPr>
              <p:cNvPr id="3" name="Content Placeholder 2">
                <a:extLst>
                  <a:ext uri="{FF2B5EF4-FFF2-40B4-BE49-F238E27FC236}">
                    <a16:creationId xmlns:a16="http://schemas.microsoft.com/office/drawing/2014/main" id="{C1FEBA64-7714-4EE5-8B23-1FA536C6B3FF}"/>
                  </a:ext>
                </a:extLst>
              </p:cNvPr>
              <p:cNvSpPr>
                <a:spLocks noGrp="1" noRot="1" noChangeAspect="1" noMove="1" noResize="1" noEditPoints="1" noAdjustHandles="1" noChangeArrowheads="1" noChangeShapeType="1" noTextEdit="1"/>
              </p:cNvSpPr>
              <p:nvPr>
                <p:ph idx="1"/>
              </p:nvPr>
            </p:nvSpPr>
            <p:spPr>
              <a:blipFill>
                <a:blip r:embed="rId3"/>
                <a:stretch>
                  <a:fillRect l="-941" t="-1467"/>
                </a:stretch>
              </a:blipFill>
            </p:spPr>
            <p:txBody>
              <a:bodyPr/>
              <a:lstStyle/>
              <a:p>
                <a:r>
                  <a:rPr lang="en-GB">
                    <a:noFill/>
                  </a:rPr>
                  <a:t> </a:t>
                </a:r>
              </a:p>
            </p:txBody>
          </p:sp>
        </mc:Fallback>
      </mc:AlternateContent>
    </p:spTree>
    <p:extLst>
      <p:ext uri="{BB962C8B-B14F-4D97-AF65-F5344CB8AC3E}">
        <p14:creationId xmlns:p14="http://schemas.microsoft.com/office/powerpoint/2010/main" val="239048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A4F3-7805-4F6E-9A70-B3603E4CA5EE}"/>
              </a:ext>
            </a:extLst>
          </p:cNvPr>
          <p:cNvSpPr>
            <a:spLocks noGrp="1"/>
          </p:cNvSpPr>
          <p:nvPr>
            <p:ph type="title"/>
          </p:nvPr>
        </p:nvSpPr>
        <p:spPr/>
        <p:txBody>
          <a:bodyPr/>
          <a:lstStyle/>
          <a:p>
            <a:r>
              <a:rPr lang="en-GB" b="1" dirty="0"/>
              <a:t>Dot product: geometric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CB236-224B-4453-90B5-147B683EE5E3}"/>
                  </a:ext>
                </a:extLst>
              </p:cNvPr>
              <p:cNvSpPr>
                <a:spLocks noGrp="1"/>
              </p:cNvSpPr>
              <p:nvPr>
                <p:ph idx="1"/>
              </p:nvPr>
            </p:nvSpPr>
            <p:spPr/>
            <p:txBody>
              <a:bodyPr/>
              <a:lstStyle/>
              <a:p>
                <a:r>
                  <a:rPr lang="en-GB" b="1" dirty="0"/>
                  <a:t>Theorem</a:t>
                </a:r>
                <a:r>
                  <a:rPr lang="en-GB" dirty="0"/>
                  <a:t>: for vectors </a:t>
                </a:r>
                <a14:m>
                  <m:oMath xmlns:m="http://schemas.openxmlformats.org/officeDocument/2006/math">
                    <m:r>
                      <a:rPr lang="en-GB" b="1" i="0" smtClean="0">
                        <a:latin typeface="Cambria Math" panose="02040503050406030204" pitchFamily="18" charset="0"/>
                      </a:rPr>
                      <m:t>𝐚</m:t>
                    </m:r>
                  </m:oMath>
                </a14:m>
                <a:r>
                  <a:rPr lang="en-GB" b="1" dirty="0"/>
                  <a:t> </a:t>
                </a:r>
                <a:r>
                  <a:rPr lang="en-GB" dirty="0"/>
                  <a:t>and </a:t>
                </a:r>
                <a14:m>
                  <m:oMath xmlns:m="http://schemas.openxmlformats.org/officeDocument/2006/math">
                    <m:r>
                      <a:rPr lang="en-GB" b="1" i="0" smtClean="0">
                        <a:latin typeface="Cambria Math" panose="02040503050406030204" pitchFamily="18" charset="0"/>
                      </a:rPr>
                      <m:t>𝐛</m:t>
                    </m:r>
                  </m:oMath>
                </a14:m>
                <a:r>
                  <a:rPr lang="en-GB" dirty="0"/>
                  <a:t>,</a:t>
                </a:r>
                <a:br>
                  <a:rPr lang="en-GB" b="1" dirty="0"/>
                </a:br>
                <a14:m>
                  <m:oMath xmlns:m="http://schemas.openxmlformats.org/officeDocument/2006/math">
                    <m:sSub>
                      <m:sSubPr>
                        <m:ctrlPr>
                          <a:rPr lang="en-GB" b="1" i="1" smtClean="0">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i="1" smtClean="0">
                            <a:solidFill>
                              <a:schemeClr val="accent4"/>
                            </a:solidFill>
                            <a:latin typeface="Cambria Math" panose="02040503050406030204" pitchFamily="18" charset="0"/>
                          </a:rPr>
                          <m:t>1</m:t>
                        </m:r>
                      </m:sub>
                    </m:sSub>
                    <m:r>
                      <a:rPr lang="en-US" b="1">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1" i="1" smtClean="0">
                            <a:solidFill>
                              <a:schemeClr val="accent4"/>
                            </a:solidFill>
                            <a:latin typeface="Cambria Math" panose="02040503050406030204" pitchFamily="18" charset="0"/>
                          </a:rPr>
                          <m:t>𝟐</m:t>
                        </m:r>
                      </m:sub>
                    </m:sSub>
                    <m:r>
                      <a:rPr lang="en-US" i="1">
                        <a:solidFill>
                          <a:schemeClr val="accent4"/>
                        </a:solidFill>
                        <a:latin typeface="Cambria Math" panose="02040503050406030204" pitchFamily="18" charset="0"/>
                      </a:rPr>
                      <m:t>=</m:t>
                    </m:r>
                    <m:d>
                      <m:dPr>
                        <m:begChr m:val="‖"/>
                        <m:endChr m:val="‖"/>
                        <m:ctrlPr>
                          <a:rPr lang="en-GB" i="1">
                            <a:solidFill>
                              <a:schemeClr val="accent4"/>
                            </a:solidFill>
                            <a:latin typeface="Cambria Math" panose="02040503050406030204" pitchFamily="18" charset="0"/>
                          </a:rPr>
                        </m:ctrlPr>
                      </m:dPr>
                      <m:e>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1</m:t>
                            </m:r>
                          </m:sub>
                        </m:sSub>
                      </m:e>
                    </m:d>
                    <m:d>
                      <m:dPr>
                        <m:begChr m:val="‖"/>
                        <m:endChr m:val="‖"/>
                        <m:ctrlPr>
                          <a:rPr lang="en-GB" i="1">
                            <a:solidFill>
                              <a:schemeClr val="accent4"/>
                            </a:solidFill>
                            <a:latin typeface="Cambria Math" panose="02040503050406030204" pitchFamily="18" charset="0"/>
                          </a:rPr>
                        </m:ctrlPr>
                      </m:dPr>
                      <m:e>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0" i="1" smtClean="0">
                                <a:solidFill>
                                  <a:schemeClr val="accent4"/>
                                </a:solidFill>
                                <a:latin typeface="Cambria Math" panose="02040503050406030204" pitchFamily="18" charset="0"/>
                              </a:rPr>
                              <m:t>2</m:t>
                            </m:r>
                          </m:sub>
                        </m:sSub>
                      </m:e>
                    </m:d>
                    <m:func>
                      <m:funcPr>
                        <m:ctrlPr>
                          <a:rPr lang="en-GB" i="1">
                            <a:solidFill>
                              <a:schemeClr val="accent4"/>
                            </a:solidFill>
                            <a:latin typeface="Cambria Math" panose="02040503050406030204" pitchFamily="18" charset="0"/>
                          </a:rPr>
                        </m:ctrlPr>
                      </m:funcPr>
                      <m:fName>
                        <m:r>
                          <m:rPr>
                            <m:sty m:val="p"/>
                          </m:rPr>
                          <a:rPr lang="en-US">
                            <a:solidFill>
                              <a:schemeClr val="accent4"/>
                            </a:solidFill>
                            <a:latin typeface="Cambria Math" panose="02040503050406030204" pitchFamily="18" charset="0"/>
                          </a:rPr>
                          <m:t>cos</m:t>
                        </m:r>
                      </m:fName>
                      <m:e>
                        <m:r>
                          <a:rPr lang="en-US" i="1">
                            <a:solidFill>
                              <a:schemeClr val="accent4"/>
                            </a:solidFill>
                            <a:latin typeface="Cambria Math" panose="02040503050406030204" pitchFamily="18" charset="0"/>
                          </a:rPr>
                          <m:t>𝜃</m:t>
                        </m:r>
                      </m:e>
                    </m:func>
                    <m:r>
                      <a:rPr lang="en-US" i="1">
                        <a:solidFill>
                          <a:schemeClr val="accent4"/>
                        </a:solidFill>
                        <a:latin typeface="Cambria Math" panose="02040503050406030204" pitchFamily="18" charset="0"/>
                      </a:rPr>
                      <m:t> </m:t>
                    </m:r>
                  </m:oMath>
                </a14:m>
                <a:br>
                  <a:rPr lang="en-GB" dirty="0"/>
                </a:br>
                <a:r>
                  <a:rPr lang="en-GB" dirty="0"/>
                  <a:t>where </a:t>
                </a:r>
                <a14:m>
                  <m:oMath xmlns:m="http://schemas.openxmlformats.org/officeDocument/2006/math">
                    <m:r>
                      <a:rPr lang="en-US" i="1">
                        <a:latin typeface="Cambria Math" panose="02040503050406030204" pitchFamily="18" charset="0"/>
                      </a:rPr>
                      <m:t>𝜃</m:t>
                    </m:r>
                  </m:oMath>
                </a14:m>
                <a:r>
                  <a:rPr lang="en-GB" dirty="0"/>
                  <a:t> is the angle between the two vectors.</a:t>
                </a:r>
                <a:br>
                  <a:rPr lang="en-GB" dirty="0"/>
                </a:br>
                <a:endParaRPr lang="en-GB" dirty="0"/>
              </a:p>
              <a:p>
                <a:r>
                  <a:rPr lang="en-GB" b="1" dirty="0"/>
                  <a:t>Proof</a:t>
                </a:r>
                <a:r>
                  <a:rPr lang="en-GB" dirty="0"/>
                  <a:t>: available at</a:t>
                </a:r>
                <a:br>
                  <a:rPr lang="en-GB" dirty="0"/>
                </a:br>
                <a:r>
                  <a:rPr lang="en-GB" sz="2400" dirty="0">
                    <a:hlinkClick r:id="rId3"/>
                  </a:rPr>
                  <a:t>proofwiki.org/wiki/Cosine_Formula_for_Dot_Product</a:t>
                </a:r>
                <a:endParaRPr lang="en-GB" dirty="0"/>
              </a:p>
            </p:txBody>
          </p:sp>
        </mc:Choice>
        <mc:Fallback xmlns="">
          <p:sp>
            <p:nvSpPr>
              <p:cNvPr id="3" name="Content Placeholder 2">
                <a:extLst>
                  <a:ext uri="{FF2B5EF4-FFF2-40B4-BE49-F238E27FC236}">
                    <a16:creationId xmlns:a16="http://schemas.microsoft.com/office/drawing/2014/main" id="{8D0CB236-224B-4453-90B5-147B683EE5E3}"/>
                  </a:ext>
                </a:extLst>
              </p:cNvPr>
              <p:cNvSpPr>
                <a:spLocks noGrp="1" noRot="1" noChangeAspect="1" noMove="1" noResize="1" noEditPoints="1" noAdjustHandles="1" noChangeArrowheads="1" noChangeShapeType="1" noTextEdit="1"/>
              </p:cNvSpPr>
              <p:nvPr>
                <p:ph idx="1"/>
              </p:nvPr>
            </p:nvSpPr>
            <p:spPr>
              <a:blipFill>
                <a:blip r:embed="rId4"/>
                <a:stretch>
                  <a:fillRect l="-412" t="-1733"/>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226B8521-05CB-4502-8A30-1EEB6D06A4A5}"/>
              </a:ext>
              <a:ext uri="{C183D7F6-B498-43B3-948B-1728B52AA6E4}">
                <adec:decorative xmlns:adec="http://schemas.microsoft.com/office/drawing/2017/decorative" val="1"/>
              </a:ext>
            </a:extLst>
          </p:cNvPr>
          <p:cNvGrpSpPr/>
          <p:nvPr/>
        </p:nvGrpSpPr>
        <p:grpSpPr>
          <a:xfrm>
            <a:off x="7423656" y="3177755"/>
            <a:ext cx="4278193" cy="2889363"/>
            <a:chOff x="6113840" y="3807950"/>
            <a:chExt cx="4278193" cy="2889363"/>
          </a:xfrm>
        </p:grpSpPr>
        <p:cxnSp>
          <p:nvCxnSpPr>
            <p:cNvPr id="4" name="Straight Arrow Connector 3">
              <a:extLst>
                <a:ext uri="{FF2B5EF4-FFF2-40B4-BE49-F238E27FC236}">
                  <a16:creationId xmlns:a16="http://schemas.microsoft.com/office/drawing/2014/main" id="{EE6F39C0-B4BF-43EC-82DA-3A76FFEA0546}"/>
                </a:ext>
                <a:ext uri="{C183D7F6-B498-43B3-948B-1728B52AA6E4}">
                  <adec:decorative xmlns:adec="http://schemas.microsoft.com/office/drawing/2017/decorative" val="1"/>
                </a:ext>
              </a:extLst>
            </p:cNvPr>
            <p:cNvCxnSpPr/>
            <p:nvPr/>
          </p:nvCxnSpPr>
          <p:spPr>
            <a:xfrm flipV="1">
              <a:off x="6677259" y="3863798"/>
              <a:ext cx="1948069" cy="2270097"/>
            </a:xfrm>
            <a:prstGeom prst="straightConnector1">
              <a:avLst/>
            </a:prstGeom>
            <a:ln w="762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96FFD9A-27A0-47AC-827E-2922C295D280}"/>
                </a:ext>
                <a:ext uri="{C183D7F6-B498-43B3-948B-1728B52AA6E4}">
                  <adec:decorative xmlns:adec="http://schemas.microsoft.com/office/drawing/2017/decorative" val="1"/>
                </a:ext>
              </a:extLst>
            </p:cNvPr>
            <p:cNvCxnSpPr>
              <a:cxnSpLocks/>
            </p:cNvCxnSpPr>
            <p:nvPr/>
          </p:nvCxnSpPr>
          <p:spPr>
            <a:xfrm flipV="1">
              <a:off x="6677259" y="5570476"/>
              <a:ext cx="3714774" cy="563419"/>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BFEB7B-0DBF-45FE-91B9-17164E542754}"/>
                    </a:ext>
                  </a:extLst>
                </p:cNvPr>
                <p:cNvSpPr txBox="1"/>
                <p:nvPr/>
              </p:nvSpPr>
              <p:spPr>
                <a:xfrm>
                  <a:off x="7651293" y="3807950"/>
                  <a:ext cx="6194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5"/>
                                </a:solidFill>
                                <a:latin typeface="Cambria Math" panose="02040503050406030204" pitchFamily="18" charset="0"/>
                              </a:rPr>
                            </m:ctrlPr>
                          </m:sSubPr>
                          <m:e>
                            <m:r>
                              <a:rPr lang="en-GB" sz="2800" b="1">
                                <a:solidFill>
                                  <a:schemeClr val="accent5"/>
                                </a:solidFill>
                                <a:latin typeface="Cambria Math" panose="02040503050406030204" pitchFamily="18" charset="0"/>
                              </a:rPr>
                              <m:t>𝐯</m:t>
                            </m:r>
                          </m:e>
                          <m:sub>
                            <m:r>
                              <a:rPr lang="en-GB" sz="2800" i="1">
                                <a:solidFill>
                                  <a:schemeClr val="accent5"/>
                                </a:solidFill>
                                <a:latin typeface="Cambria Math" panose="02040503050406030204" pitchFamily="18" charset="0"/>
                              </a:rPr>
                              <m:t>1</m:t>
                            </m:r>
                          </m:sub>
                        </m:sSub>
                      </m:oMath>
                    </m:oMathPara>
                  </a14:m>
                  <a:endParaRPr lang="en-GB" sz="2800" dirty="0">
                    <a:solidFill>
                      <a:schemeClr val="accent4"/>
                    </a:solidFill>
                  </a:endParaRPr>
                </a:p>
              </p:txBody>
            </p:sp>
          </mc:Choice>
          <mc:Fallback xmlns="">
            <p:sp>
              <p:nvSpPr>
                <p:cNvPr id="6" name="TextBox 5">
                  <a:extLst>
                    <a:ext uri="{FF2B5EF4-FFF2-40B4-BE49-F238E27FC236}">
                      <a16:creationId xmlns:a16="http://schemas.microsoft.com/office/drawing/2014/main" id="{86BFEB7B-0DBF-45FE-91B9-17164E542754}"/>
                    </a:ext>
                  </a:extLst>
                </p:cNvPr>
                <p:cNvSpPr txBox="1">
                  <a:spLocks noRot="1" noChangeAspect="1" noMove="1" noResize="1" noEditPoints="1" noAdjustHandles="1" noChangeArrowheads="1" noChangeShapeType="1" noTextEdit="1"/>
                </p:cNvSpPr>
                <p:nvPr/>
              </p:nvSpPr>
              <p:spPr>
                <a:xfrm>
                  <a:off x="7651293" y="3807950"/>
                  <a:ext cx="619400"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C6ECA6A-00BA-447B-A4B7-AC3C5BE096B4}"/>
                    </a:ext>
                    <a:ext uri="{C183D7F6-B498-43B3-948B-1728B52AA6E4}">
                      <adec:decorative xmlns:adec="http://schemas.microsoft.com/office/drawing/2017/decorative" val="1"/>
                    </a:ext>
                  </a:extLst>
                </p:cNvPr>
                <p:cNvSpPr txBox="1"/>
                <p:nvPr/>
              </p:nvSpPr>
              <p:spPr>
                <a:xfrm>
                  <a:off x="7167944" y="5459898"/>
                  <a:ext cx="4965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dirty="0" smtClean="0">
                            <a:solidFill>
                              <a:srgbClr val="FFFF00"/>
                            </a:solidFill>
                            <a:latin typeface="Cambria Math" panose="02040503050406030204" pitchFamily="18" charset="0"/>
                          </a:rPr>
                          <m:t>𝜃</m:t>
                        </m:r>
                      </m:oMath>
                    </m:oMathPara>
                  </a14:m>
                  <a:endParaRPr lang="en-GB" sz="2800" i="1" dirty="0"/>
                </a:p>
              </p:txBody>
            </p:sp>
          </mc:Choice>
          <mc:Fallback>
            <p:sp>
              <p:nvSpPr>
                <p:cNvPr id="8" name="TextBox 7">
                  <a:extLst>
                    <a:ext uri="{FF2B5EF4-FFF2-40B4-BE49-F238E27FC236}">
                      <a16:creationId xmlns:a16="http://schemas.microsoft.com/office/drawing/2014/main" id="{DC6ECA6A-00BA-447B-A4B7-AC3C5BE096B4}"/>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167944" y="5459898"/>
                  <a:ext cx="496546" cy="523220"/>
                </a:xfrm>
                <a:prstGeom prst="rect">
                  <a:avLst/>
                </a:prstGeom>
                <a:blipFill>
                  <a:blip r:embed="rId6"/>
                  <a:stretch>
                    <a:fillRect/>
                  </a:stretch>
                </a:blipFill>
              </p:spPr>
              <p:txBody>
                <a:bodyPr/>
                <a:lstStyle/>
                <a:p>
                  <a:r>
                    <a:rPr lang="en-GB">
                      <a:noFill/>
                    </a:rPr>
                    <a:t> </a:t>
                  </a:r>
                </a:p>
              </p:txBody>
            </p:sp>
          </mc:Fallback>
        </mc:AlternateContent>
        <p:sp>
          <p:nvSpPr>
            <p:cNvPr id="9" name="Arc 8">
              <a:extLst>
                <a:ext uri="{FF2B5EF4-FFF2-40B4-BE49-F238E27FC236}">
                  <a16:creationId xmlns:a16="http://schemas.microsoft.com/office/drawing/2014/main" id="{A56E92BE-C41F-4F0B-B9E2-5212A0A6FCBB}"/>
                </a:ext>
              </a:extLst>
            </p:cNvPr>
            <p:cNvSpPr/>
            <p:nvPr/>
          </p:nvSpPr>
          <p:spPr>
            <a:xfrm>
              <a:off x="6113840" y="5570476"/>
              <a:ext cx="1126837" cy="1126837"/>
            </a:xfrm>
            <a:prstGeom prst="arc">
              <a:avLst>
                <a:gd name="adj1" fmla="val 18824701"/>
                <a:gd name="adj2" fmla="val 20935359"/>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250B3D-1679-43D2-A893-2384EFAFC692}"/>
                    </a:ext>
                  </a:extLst>
                </p:cNvPr>
                <p:cNvSpPr txBox="1"/>
                <p:nvPr/>
              </p:nvSpPr>
              <p:spPr>
                <a:xfrm>
                  <a:off x="9653184" y="5774995"/>
                  <a:ext cx="627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4"/>
                                </a:solidFill>
                                <a:latin typeface="Cambria Math" panose="02040503050406030204" pitchFamily="18" charset="0"/>
                              </a:rPr>
                            </m:ctrlPr>
                          </m:sSubPr>
                          <m:e>
                            <m:r>
                              <a:rPr lang="en-GB" sz="2800" b="1">
                                <a:solidFill>
                                  <a:schemeClr val="accent4"/>
                                </a:solidFill>
                                <a:latin typeface="Cambria Math" panose="02040503050406030204" pitchFamily="18" charset="0"/>
                              </a:rPr>
                              <m:t>𝐯</m:t>
                            </m:r>
                          </m:e>
                          <m:sub>
                            <m:r>
                              <a:rPr lang="en-GB" sz="2800" b="0" i="1" smtClean="0">
                                <a:solidFill>
                                  <a:schemeClr val="accent4"/>
                                </a:solidFill>
                                <a:latin typeface="Cambria Math" panose="02040503050406030204" pitchFamily="18" charset="0"/>
                              </a:rPr>
                              <m:t>2</m:t>
                            </m:r>
                          </m:sub>
                        </m:sSub>
                      </m:oMath>
                    </m:oMathPara>
                  </a14:m>
                  <a:endParaRPr lang="en-GB" sz="2800" dirty="0">
                    <a:solidFill>
                      <a:schemeClr val="accent4"/>
                    </a:solidFill>
                  </a:endParaRPr>
                </a:p>
              </p:txBody>
            </p:sp>
          </mc:Choice>
          <mc:Fallback xmlns="">
            <p:sp>
              <p:nvSpPr>
                <p:cNvPr id="10" name="TextBox 9">
                  <a:extLst>
                    <a:ext uri="{FF2B5EF4-FFF2-40B4-BE49-F238E27FC236}">
                      <a16:creationId xmlns:a16="http://schemas.microsoft.com/office/drawing/2014/main" id="{A9250B3D-1679-43D2-A893-2384EFAFC692}"/>
                    </a:ext>
                  </a:extLst>
                </p:cNvPr>
                <p:cNvSpPr txBox="1">
                  <a:spLocks noRot="1" noChangeAspect="1" noMove="1" noResize="1" noEditPoints="1" noAdjustHandles="1" noChangeArrowheads="1" noChangeShapeType="1" noTextEdit="1"/>
                </p:cNvSpPr>
                <p:nvPr/>
              </p:nvSpPr>
              <p:spPr>
                <a:xfrm>
                  <a:off x="9653184" y="5774995"/>
                  <a:ext cx="627671" cy="523220"/>
                </a:xfrm>
                <a:prstGeom prst="rect">
                  <a:avLst/>
                </a:prstGeom>
                <a:blipFill>
                  <a:blip r:embed="rId7"/>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4697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0653-8897-4514-BD68-99A0206A745E}"/>
              </a:ext>
            </a:extLst>
          </p:cNvPr>
          <p:cNvSpPr>
            <a:spLocks noGrp="1"/>
          </p:cNvSpPr>
          <p:nvPr>
            <p:ph type="title"/>
          </p:nvPr>
        </p:nvSpPr>
        <p:spPr/>
        <p:txBody>
          <a:bodyPr/>
          <a:lstStyle/>
          <a:p>
            <a:r>
              <a:rPr lang="en-GB" b="1" dirty="0"/>
              <a:t>Dot product and angles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57BFA5-C751-4E8A-8E33-EDDD4DA8000C}"/>
                  </a:ext>
                </a:extLst>
              </p:cNvPr>
              <p:cNvSpPr>
                <a:spLocks noGrp="1"/>
              </p:cNvSpPr>
              <p:nvPr>
                <p:ph idx="1"/>
              </p:nvPr>
            </p:nvSpPr>
            <p:spPr>
              <a:xfrm>
                <a:off x="1219200" y="1783560"/>
                <a:ext cx="10363200" cy="4572000"/>
              </a:xfrm>
            </p:spPr>
            <p:txBody>
              <a:bodyPr/>
              <a:lstStyle/>
              <a:p>
                <a14:m>
                  <m:oMath xmlns:m="http://schemas.openxmlformats.org/officeDocument/2006/math">
                    <m:func>
                      <m:funcPr>
                        <m:ctrlPr>
                          <a:rPr lang="en-GB" b="1" i="1" smtClean="0">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𝜃</m:t>
                        </m:r>
                      </m:e>
                    </m:func>
                    <m:r>
                      <a:rPr lang="en-GB" b="1" i="1">
                        <a:latin typeface="Cambria Math" panose="02040503050406030204" pitchFamily="18" charset="0"/>
                      </a:rPr>
                      <m:t>=</m:t>
                    </m:r>
                    <m:f>
                      <m:fPr>
                        <m:ctrlPr>
                          <a:rPr lang="en-GB" b="1" i="1">
                            <a:latin typeface="Cambria Math" panose="02040503050406030204" pitchFamily="18" charset="0"/>
                          </a:rPr>
                        </m:ctrlPr>
                      </m:fPr>
                      <m:num>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r>
                          <a:rPr lang="en-GB" b="1" i="0" smtClean="0">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b="0" i="1" smtClean="0">
                                <a:latin typeface="Cambria Math" panose="02040503050406030204" pitchFamily="18" charset="0"/>
                              </a:rPr>
                              <m:t>2</m:t>
                            </m:r>
                          </m:sub>
                        </m:sSub>
                      </m:num>
                      <m:den>
                        <m:d>
                          <m:dPr>
                            <m:begChr m:val="‖"/>
                            <m:endChr m:val="‖"/>
                            <m:ctrlPr>
                              <a:rPr lang="en-GB" b="1" i="1">
                                <a:latin typeface="Cambria Math" panose="02040503050406030204" pitchFamily="18" charset="0"/>
                              </a:rPr>
                            </m:ctrlPr>
                          </m:dPr>
                          <m:e>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e>
                        </m:d>
                        <m:d>
                          <m:dPr>
                            <m:begChr m:val="‖"/>
                            <m:endChr m:val="‖"/>
                            <m:ctrlPr>
                              <a:rPr lang="en-GB" b="1" i="1">
                                <a:latin typeface="Cambria Math" panose="02040503050406030204" pitchFamily="18" charset="0"/>
                              </a:rPr>
                            </m:ctrlPr>
                          </m:dPr>
                          <m:e>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b="0" i="1" smtClean="0">
                                    <a:latin typeface="Cambria Math" panose="02040503050406030204" pitchFamily="18" charset="0"/>
                                  </a:rPr>
                                  <m:t>2</m:t>
                                </m:r>
                              </m:sub>
                            </m:sSub>
                          </m:e>
                        </m:d>
                      </m:den>
                    </m:f>
                  </m:oMath>
                </a14:m>
                <a:endParaRPr lang="en-GB" dirty="0"/>
              </a:p>
              <a:p>
                <a:r>
                  <a:rPr lang="en-GB" dirty="0"/>
                  <a:t>Can often test angles without</a:t>
                </a:r>
                <a:br>
                  <a:rPr lang="en-GB" dirty="0"/>
                </a:br>
                <a:r>
                  <a:rPr lang="en-GB" dirty="0"/>
                  <a:t>doing the </a:t>
                </a:r>
                <a:r>
                  <a:rPr lang="en-GB" dirty="0" err="1">
                    <a:latin typeface="Consolas" panose="020B0609020204030204" pitchFamily="49" charset="0"/>
                  </a:rPr>
                  <a:t>acos</a:t>
                </a:r>
                <a:r>
                  <a:rPr lang="en-GB" sz="2800" dirty="0"/>
                  <a:t>, e.g.</a:t>
                </a:r>
              </a:p>
              <a:p>
                <a:pPr lvl="1"/>
                <a14:m>
                  <m:oMath xmlns:m="http://schemas.openxmlformats.org/officeDocument/2006/math">
                    <m:r>
                      <a:rPr lang="en-GB" i="1">
                        <a:latin typeface="Cambria Math" panose="02040503050406030204" pitchFamily="18" charset="0"/>
                      </a:rPr>
                      <m:t>𝜃</m:t>
                    </m:r>
                    <m:r>
                      <a:rPr lang="en-GB" i="1">
                        <a:latin typeface="Cambria Math" panose="02040503050406030204" pitchFamily="18" charset="0"/>
                      </a:rPr>
                      <m:t>&lt;</m:t>
                    </m:r>
                    <m:r>
                      <a:rPr lang="en-GB" i="1">
                        <a:latin typeface="Cambria Math" panose="02040503050406030204" pitchFamily="18" charset="0"/>
                      </a:rPr>
                      <m:t>𝜙</m:t>
                    </m:r>
                  </m:oMath>
                </a14:m>
                <a:r>
                  <a:rPr lang="en-GB" dirty="0"/>
                  <a:t> is equivalent to</a:t>
                </a:r>
                <a:br>
                  <a:rPr lang="en-GB" dirty="0"/>
                </a:b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𝜃</m:t>
                        </m:r>
                      </m:e>
                    </m:func>
                    <m:r>
                      <a:rPr lang="en-GB" i="1">
                        <a:latin typeface="Cambria Math" panose="02040503050406030204" pitchFamily="18" charset="0"/>
                      </a:rPr>
                      <m:t>&gt;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𝜙</m:t>
                        </m:r>
                      </m:e>
                    </m:func>
                  </m:oMath>
                </a14:m>
                <a:r>
                  <a:rPr lang="en-GB" dirty="0"/>
                  <a:t> if </a:t>
                </a:r>
                <a14:m>
                  <m:oMath xmlns:m="http://schemas.openxmlformats.org/officeDocument/2006/math">
                    <m:r>
                      <a:rPr lang="en-GB" i="1">
                        <a:latin typeface="Cambria Math" panose="02040503050406030204" pitchFamily="18" charset="0"/>
                      </a:rPr>
                      <m:t>𝜃</m:t>
                    </m:r>
                  </m:oMath>
                </a14:m>
                <a:r>
                  <a:rPr lang="en-GB" dirty="0"/>
                  <a:t> and </a:t>
                </a:r>
                <a14:m>
                  <m:oMath xmlns:m="http://schemas.openxmlformats.org/officeDocument/2006/math">
                    <m:r>
                      <a:rPr lang="en-GB" i="1">
                        <a:latin typeface="Cambria Math" panose="02040503050406030204" pitchFamily="18" charset="0"/>
                      </a:rPr>
                      <m:t>𝜙</m:t>
                    </m:r>
                  </m:oMath>
                </a14:m>
                <a:r>
                  <a:rPr lang="en-GB" dirty="0"/>
                  <a:t> are between </a:t>
                </a:r>
                <a14:m>
                  <m:oMath xmlns:m="http://schemas.openxmlformats.org/officeDocument/2006/math">
                    <m:r>
                      <a:rPr lang="en-GB" i="1">
                        <a:latin typeface="Cambria Math" panose="02040503050406030204" pitchFamily="18" charset="0"/>
                      </a:rPr>
                      <m:t>0</m:t>
                    </m:r>
                  </m:oMath>
                </a14:m>
                <a:r>
                  <a:rPr lang="en-GB" dirty="0"/>
                  <a:t> and </a:t>
                </a:r>
                <a14:m>
                  <m:oMath xmlns:m="http://schemas.openxmlformats.org/officeDocument/2006/math">
                    <m:r>
                      <a:rPr lang="en-GB" i="1">
                        <a:latin typeface="Cambria Math" panose="02040503050406030204" pitchFamily="18" charset="0"/>
                      </a:rPr>
                      <m:t>𝜋</m:t>
                    </m:r>
                  </m:oMath>
                </a14:m>
                <a:r>
                  <a:rPr lang="en-GB" dirty="0"/>
                  <a:t> radians</a:t>
                </a:r>
              </a:p>
              <a:p>
                <a:pPr lvl="1"/>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r>
                      <a:rPr lang="en-GB" b="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2</m:t>
                        </m:r>
                      </m:sub>
                    </m:sSub>
                    <m:r>
                      <a:rPr lang="en-GB" i="1">
                        <a:latin typeface="Cambria Math" panose="02040503050406030204" pitchFamily="18" charset="0"/>
                      </a:rPr>
                      <m:t>&gt;</m:t>
                    </m:r>
                    <m:r>
                      <a:rPr lang="en-GB" b="0" i="1" smtClean="0">
                        <a:latin typeface="Cambria Math" panose="02040503050406030204" pitchFamily="18" charset="0"/>
                      </a:rPr>
                      <m:t>0</m:t>
                    </m:r>
                  </m:oMath>
                </a14:m>
                <a:r>
                  <a:rPr lang="en-GB" dirty="0"/>
                  <a:t> for </a:t>
                </a:r>
                <a14:m>
                  <m:oMath xmlns:m="http://schemas.openxmlformats.org/officeDocument/2006/math">
                    <m:r>
                      <a:rPr lang="en-GB" b="0" i="1" dirty="0" smtClean="0">
                        <a:latin typeface="Cambria Math" panose="02040503050406030204" pitchFamily="18" charset="0"/>
                      </a:rPr>
                      <m:t>−</m:t>
                    </m:r>
                    <m:r>
                      <a:rPr lang="en-GB" i="1" dirty="0">
                        <a:latin typeface="Cambria Math" panose="02040503050406030204" pitchFamily="18" charset="0"/>
                      </a:rPr>
                      <m:t>90</m:t>
                    </m:r>
                    <m:r>
                      <a:rPr lang="en-GB" i="1" dirty="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&lt; </m:t>
                    </m:r>
                    <m:r>
                      <a:rPr lang="en-GB" i="1">
                        <a:latin typeface="Cambria Math" panose="02040503050406030204" pitchFamily="18" charset="0"/>
                      </a:rPr>
                      <m:t>𝜃</m:t>
                    </m:r>
                    <m:r>
                      <a:rPr lang="en-GB" i="1">
                        <a:latin typeface="Cambria Math" panose="02040503050406030204" pitchFamily="18" charset="0"/>
                      </a:rPr>
                      <m:t>&lt;90°</m:t>
                    </m:r>
                  </m:oMath>
                </a14:m>
                <a:endParaRPr lang="en-GB" dirty="0"/>
              </a:p>
              <a:p>
                <a:r>
                  <a:rPr lang="en-GB" b="1" dirty="0">
                    <a:solidFill>
                      <a:schemeClr val="accent4"/>
                    </a:solidFill>
                  </a:rPr>
                  <a:t>Useful result</a:t>
                </a:r>
                <a:r>
                  <a:rPr lang="en-GB" dirty="0"/>
                  <a:t>: </a:t>
                </a:r>
                <a14:m>
                  <m:oMath xmlns:m="http://schemas.openxmlformats.org/officeDocument/2006/math">
                    <m:r>
                      <a:rPr lang="en-GB" b="1" i="0" dirty="0" smtClean="0">
                        <a:latin typeface="Cambria Math" panose="02040503050406030204" pitchFamily="18" charset="0"/>
                      </a:rPr>
                      <m:t>𝐚</m:t>
                    </m:r>
                  </m:oMath>
                </a14:m>
                <a:r>
                  <a:rPr lang="en-GB" dirty="0"/>
                  <a:t> and </a:t>
                </a:r>
                <a14:m>
                  <m:oMath xmlns:m="http://schemas.openxmlformats.org/officeDocument/2006/math">
                    <m:r>
                      <a:rPr lang="en-GB" b="1" i="0" dirty="0" smtClean="0">
                        <a:latin typeface="Cambria Math" panose="02040503050406030204" pitchFamily="18" charset="0"/>
                      </a:rPr>
                      <m:t>𝐛</m:t>
                    </m:r>
                  </m:oMath>
                </a14:m>
                <a:r>
                  <a:rPr lang="en-GB" dirty="0"/>
                  <a:t> are </a:t>
                </a:r>
                <a:r>
                  <a:rPr lang="en-GB" b="1" dirty="0">
                    <a:solidFill>
                      <a:schemeClr val="accent4"/>
                    </a:solidFill>
                  </a:rPr>
                  <a:t>perpendicular</a:t>
                </a:r>
                <a:r>
                  <a:rPr lang="en-GB" dirty="0"/>
                  <a:t> </a:t>
                </a:r>
                <a:r>
                  <a:rPr lang="en-GB" dirty="0">
                    <a:solidFill>
                      <a:schemeClr val="accent4"/>
                    </a:solidFill>
                  </a:rPr>
                  <a:t>if and only if</a:t>
                </a:r>
                <a:br>
                  <a:rPr lang="en-GB" b="1" dirty="0"/>
                </a:br>
                <a14:m>
                  <m:oMath xmlns:m="http://schemas.openxmlformats.org/officeDocument/2006/math">
                    <m:sSub>
                      <m:sSubPr>
                        <m:ctrlPr>
                          <a:rPr lang="en-GB" b="1" i="1" smtClean="0">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1</m:t>
                        </m:r>
                      </m:sub>
                    </m:sSub>
                    <m:r>
                      <a:rPr lang="en-GB" i="1" dirty="0">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0" i="1" smtClean="0">
                            <a:solidFill>
                              <a:schemeClr val="accent4"/>
                            </a:solidFill>
                            <a:latin typeface="Cambria Math" panose="02040503050406030204" pitchFamily="18" charset="0"/>
                          </a:rPr>
                          <m:t>2</m:t>
                        </m:r>
                      </m:sub>
                    </m:sSub>
                    <m:r>
                      <a:rPr lang="en-GB" b="1" dirty="0">
                        <a:solidFill>
                          <a:schemeClr val="accent4"/>
                        </a:solidFill>
                        <a:latin typeface="Cambria Math" panose="02040503050406030204" pitchFamily="18" charset="0"/>
                      </a:rPr>
                      <m:t>=</m:t>
                    </m:r>
                    <m:r>
                      <a:rPr lang="en-GB" dirty="0">
                        <a:solidFill>
                          <a:schemeClr val="accent4"/>
                        </a:solidFill>
                        <a:latin typeface="Cambria Math" panose="02040503050406030204" pitchFamily="18" charset="0"/>
                      </a:rPr>
                      <m:t>0</m:t>
                    </m:r>
                    <m:r>
                      <a:rPr lang="en-GB" b="0" i="0" dirty="0" smtClean="0">
                        <a:solidFill>
                          <a:schemeClr val="accent4"/>
                        </a:solidFill>
                        <a:latin typeface="Cambria Math" panose="02040503050406030204" pitchFamily="18" charset="0"/>
                      </a:rPr>
                      <m:t> </m:t>
                    </m:r>
                    <m:r>
                      <a:rPr lang="en-GB" b="0" i="0" dirty="0" smtClean="0">
                        <a:latin typeface="Cambria Math" panose="02040503050406030204" pitchFamily="18" charset="0"/>
                      </a:rPr>
                      <m:t>(=</m:t>
                    </m:r>
                    <m:func>
                      <m:funcPr>
                        <m:ctrlPr>
                          <a:rPr lang="en-GB" b="0" i="1" dirty="0" smtClean="0">
                            <a:latin typeface="Cambria Math" panose="02040503050406030204" pitchFamily="18" charset="0"/>
                          </a:rPr>
                        </m:ctrlPr>
                      </m:funcPr>
                      <m:fName>
                        <m:r>
                          <m:rPr>
                            <m:sty m:val="p"/>
                          </m:rPr>
                          <a:rPr lang="en-GB" b="0" i="0" dirty="0" smtClean="0">
                            <a:latin typeface="Cambria Math" panose="02040503050406030204" pitchFamily="18" charset="0"/>
                          </a:rPr>
                          <m:t>cos</m:t>
                        </m:r>
                      </m:fName>
                      <m:e>
                        <m:r>
                          <a:rPr lang="en-GB" b="0" i="1" dirty="0" smtClean="0">
                            <a:latin typeface="Cambria Math" panose="02040503050406030204" pitchFamily="18" charset="0"/>
                          </a:rPr>
                          <m:t>90</m:t>
                        </m:r>
                        <m:r>
                          <a:rPr lang="en-GB" b="0" i="1" dirty="0" smtClean="0">
                            <a:latin typeface="Cambria Math" panose="02040503050406030204" pitchFamily="18" charset="0"/>
                            <a:ea typeface="Cambria Math" panose="02040503050406030204" pitchFamily="18" charset="0"/>
                          </a:rPr>
                          <m:t>°</m:t>
                        </m:r>
                      </m:e>
                    </m:func>
                    <m:r>
                      <a:rPr lang="en-GB" b="0" i="1" dirty="0" smtClean="0">
                        <a:latin typeface="Cambria Math" panose="02040503050406030204" pitchFamily="18" charset="0"/>
                      </a:rPr>
                      <m:t>)</m:t>
                    </m:r>
                  </m:oMath>
                </a14:m>
                <a:endParaRPr lang="en-GB" dirty="0"/>
              </a:p>
              <a:p>
                <a:endParaRPr lang="en-GB" b="1" dirty="0"/>
              </a:p>
              <a:p>
                <a:endParaRPr lang="en-GB" dirty="0"/>
              </a:p>
            </p:txBody>
          </p:sp>
        </mc:Choice>
        <mc:Fallback xmlns="">
          <p:sp>
            <p:nvSpPr>
              <p:cNvPr id="3" name="Content Placeholder 2">
                <a:extLst>
                  <a:ext uri="{FF2B5EF4-FFF2-40B4-BE49-F238E27FC236}">
                    <a16:creationId xmlns:a16="http://schemas.microsoft.com/office/drawing/2014/main" id="{6B57BFA5-C751-4E8A-8E33-EDDD4DA8000C}"/>
                  </a:ext>
                </a:extLst>
              </p:cNvPr>
              <p:cNvSpPr>
                <a:spLocks noGrp="1" noRot="1" noChangeAspect="1" noMove="1" noResize="1" noEditPoints="1" noAdjustHandles="1" noChangeArrowheads="1" noChangeShapeType="1" noTextEdit="1"/>
              </p:cNvSpPr>
              <p:nvPr>
                <p:ph idx="1"/>
              </p:nvPr>
            </p:nvSpPr>
            <p:spPr>
              <a:xfrm>
                <a:off x="1219200" y="1783560"/>
                <a:ext cx="10363200" cy="4572000"/>
              </a:xfrm>
              <a:blipFill>
                <a:blip r:embed="rId3"/>
                <a:stretch>
                  <a:fillRect l="-412"/>
                </a:stretch>
              </a:blipFill>
            </p:spPr>
            <p:txBody>
              <a:bodyPr/>
              <a:lstStyle/>
              <a:p>
                <a:r>
                  <a:rPr lang="en-GB">
                    <a:noFill/>
                  </a:rPr>
                  <a:t> </a:t>
                </a:r>
              </a:p>
            </p:txBody>
          </p:sp>
        </mc:Fallback>
      </mc:AlternateContent>
      <p:pic>
        <p:nvPicPr>
          <p:cNvPr id="4" name="Picture 3" descr="Image displaying a Dot product and Angles. ">
            <a:extLst>
              <a:ext uri="{FF2B5EF4-FFF2-40B4-BE49-F238E27FC236}">
                <a16:creationId xmlns:a16="http://schemas.microsoft.com/office/drawing/2014/main" id="{FFB39824-BBE0-45D7-A5BE-144D8AED5AC4}"/>
              </a:ext>
            </a:extLst>
          </p:cNvPr>
          <p:cNvPicPr>
            <a:picLocks noChangeAspect="1"/>
          </p:cNvPicPr>
          <p:nvPr/>
        </p:nvPicPr>
        <p:blipFill>
          <a:blip r:embed="rId4"/>
          <a:stretch>
            <a:fillRect/>
          </a:stretch>
        </p:blipFill>
        <p:spPr>
          <a:xfrm>
            <a:off x="6858340" y="1783560"/>
            <a:ext cx="4355091" cy="2078566"/>
          </a:xfrm>
          <a:prstGeom prst="rect">
            <a:avLst/>
          </a:prstGeom>
        </p:spPr>
      </p:pic>
    </p:spTree>
    <p:extLst>
      <p:ext uri="{BB962C8B-B14F-4D97-AF65-F5344CB8AC3E}">
        <p14:creationId xmlns:p14="http://schemas.microsoft.com/office/powerpoint/2010/main" val="110151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Custom 2">
      <a:dk1>
        <a:srgbClr val="FFB075"/>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solidFill>
          <a:srgbClr val="4E67C8">
            <a:alpha val="30196"/>
          </a:srgbClr>
        </a:solidFill>
      </a:spPr>
      <a:bodyPr rtlCol="0" anchor="ctr"/>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590</TotalTime>
  <Words>2036</Words>
  <Application>Microsoft Office PowerPoint</Application>
  <PresentationFormat>Widescreen</PresentationFormat>
  <Paragraphs>187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Nova Light</vt:lpstr>
      <vt:lpstr>Wingdings 2</vt:lpstr>
      <vt:lpstr>Arial Nova</vt:lpstr>
      <vt:lpstr>Arial</vt:lpstr>
      <vt:lpstr>Wingdings</vt:lpstr>
      <vt:lpstr>Cambria Math</vt:lpstr>
      <vt:lpstr>Wingdings 3</vt:lpstr>
      <vt:lpstr>Consolas</vt:lpstr>
      <vt:lpstr>Nightfall design template</vt:lpstr>
      <vt:lpstr>Week 3: Geometry II Part 1: More on Vectors</vt:lpstr>
      <vt:lpstr>Objectives</vt:lpstr>
      <vt:lpstr>Recap: vector definition</vt:lpstr>
      <vt:lpstr>Recap: vector arithmetic</vt:lpstr>
      <vt:lpstr>Dot product: algebraic definition</vt:lpstr>
      <vt:lpstr>Dot product and magnitude</vt:lpstr>
      <vt:lpstr>Magnitude and squared magnitude</vt:lpstr>
      <vt:lpstr>Dot product: geometric interpretation</vt:lpstr>
      <vt:lpstr>Dot product and angles</vt:lpstr>
      <vt:lpstr>Vector projection</vt:lpstr>
      <vt:lpstr>Vector projection and the dot product</vt:lpstr>
      <vt:lpstr>Unit vectors and normalisation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Geometry II Part 1: Points, Lines and Triangles</dc:title>
  <dc:creator>Bergel, Kate</dc:creator>
  <cp:lastModifiedBy>Bergel, Kate</cp:lastModifiedBy>
  <cp:revision>59</cp:revision>
  <dcterms:created xsi:type="dcterms:W3CDTF">2020-08-25T17:40:40Z</dcterms:created>
  <dcterms:modified xsi:type="dcterms:W3CDTF">2020-09-04T17:04:46Z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