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handoutMasterIdLst>
    <p:handoutMasterId r:id="rId16"/>
  </p:handoutMasterIdLst>
  <p:sldIdLst>
    <p:sldId id="258" r:id="rId2"/>
    <p:sldId id="259" r:id="rId3"/>
    <p:sldId id="260" r:id="rId4"/>
    <p:sldId id="261" r:id="rId5"/>
    <p:sldId id="262" r:id="rId6"/>
    <p:sldId id="263" r:id="rId7"/>
    <p:sldId id="264" r:id="rId8"/>
    <p:sldId id="265" r:id="rId9"/>
    <p:sldId id="267" r:id="rId10"/>
    <p:sldId id="270"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7C8"/>
    <a:srgbClr val="FCD9D3"/>
    <a:srgbClr val="DDDDDD"/>
    <a:srgbClr val="FFFFFF"/>
    <a:srgbClr val="000000"/>
    <a:srgbClr val="FFE6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4" autoAdjust="0"/>
    <p:restoredTop sz="85486" autoAdjust="0"/>
  </p:normalViewPr>
  <p:slideViewPr>
    <p:cSldViewPr snapToGrid="0" showGuides="1">
      <p:cViewPr varScale="1">
        <p:scale>
          <a:sx n="68" d="100"/>
          <a:sy n="68" d="100"/>
        </p:scale>
        <p:origin x="787" y="67"/>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8/4/2020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8/4/2020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said earlier that triangles could help us find information about lines and the points along them, so here is how: </a:t>
            </a:r>
          </a:p>
          <a:p>
            <a:r>
              <a:rPr lang="en-GB" dirty="0"/>
              <a:t>Here’s our line from earlier. Now, if the points on it are coordinates, that mean’s they’re specified relative to a set of axes. You may notice that we can now see one of our new friends: a right-angled triangle, that’s formed with the axes. We can make a more useful triangle if we consider the lines parallel to the axes that intersect the points.</a:t>
            </a:r>
          </a:p>
          <a:p>
            <a:r>
              <a:rPr lang="en-GB" dirty="0"/>
              <a:t>The lengths of its horizontal and vertical sides are given by the point coordinates</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2552170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What if our points were the other way around?</a:t>
            </a:r>
          </a:p>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2690264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these calculations, it doesn’t matter which order our points are in. But does it ever matter?</a:t>
            </a:r>
          </a:p>
          <a:p>
            <a:r>
              <a:rPr lang="en-GB" dirty="0"/>
              <a:t>The answer is yes, if we’re talking about vectors, which is the subject of the next video.</a:t>
            </a:r>
          </a:p>
        </p:txBody>
      </p:sp>
      <p:sp>
        <p:nvSpPr>
          <p:cNvPr id="4" name="Slide Number Placeholder 3"/>
          <p:cNvSpPr>
            <a:spLocks noGrp="1"/>
          </p:cNvSpPr>
          <p:nvPr>
            <p:ph type="sldNum" sz="quarter" idx="5"/>
          </p:nvPr>
        </p:nvSpPr>
        <p:spPr/>
        <p:txBody>
          <a:bodyPr/>
          <a:lstStyle/>
          <a:p>
            <a:fld id="{923716F0-385D-4F6E-BE54-A09D410D24C2}" type="slidenum">
              <a:rPr lang="en-US" smtClean="0"/>
              <a:t>13</a:t>
            </a:fld>
            <a:endParaRPr lang="en-US"/>
          </a:p>
        </p:txBody>
      </p:sp>
    </p:spTree>
    <p:extLst>
      <p:ext uri="{BB962C8B-B14F-4D97-AF65-F5344CB8AC3E}">
        <p14:creationId xmlns:p14="http://schemas.microsoft.com/office/powerpoint/2010/main" val="115067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a:t>Not </a:t>
            </a:r>
            <a:r>
              <a:rPr lang="en-GB" sz="800" i="1" dirty="0"/>
              <a:t>the</a:t>
            </a:r>
            <a:r>
              <a:rPr lang="en-GB" sz="800" i="0" dirty="0"/>
              <a:t> point, that’s a bigger philosophical question; we’re just talking about a geometric definition here.</a:t>
            </a:r>
          </a:p>
          <a:p>
            <a:endParaRPr lang="en-GB" sz="800" i="0" dirty="0"/>
          </a:p>
          <a:p>
            <a:r>
              <a:rPr lang="en-GB" sz="800" i="0" dirty="0"/>
              <a:t>If we imagine this is our 1D space,</a:t>
            </a:r>
          </a:p>
          <a:p>
            <a:r>
              <a:rPr lang="en-GB" sz="800" i="0" dirty="0"/>
              <a:t>We can represent P using a distance from some defined origin point in the dimension, and that distance is P’s coordinate.</a:t>
            </a:r>
          </a:p>
          <a:p>
            <a:endParaRPr lang="en-GB" sz="800" i="0" dirty="0"/>
          </a:p>
          <a:p>
            <a:r>
              <a:rPr lang="en-GB" sz="800" i="0" dirty="0"/>
              <a:t>We can’t really do a lot with 1D space, in terms of graphics at least, so we usually have at least 2 dimensions,</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375551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give us our familiar x and y coordinate axes. Note that in maths, we usually have the positive x-axis points to the right and positive y points up</a:t>
            </a:r>
            <a:br>
              <a:rPr lang="en-GB" dirty="0"/>
            </a:br>
            <a:r>
              <a:rPr lang="en-GB" dirty="0"/>
              <a:t>Now we have a bit more space to play with, we can add some more types of objects…</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389427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 next most obvious one being a line, which is …</a:t>
            </a:r>
          </a:p>
          <a:p>
            <a:r>
              <a:rPr lang="en-GB" dirty="0"/>
              <a:t>This line also gives us the shortest distance between the two points, but before we can find out what that is, we need to consider another object, with one more dimension than the line…</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115179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308626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established a relationship between the sides; what about the angles?</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402822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Invent a better way to remember?!</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1997582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may seem like arbitrary formulae, but there are reasons why these relationships exist; have a look at the resources under the link to this presentation on </a:t>
            </a:r>
            <a:r>
              <a:rPr lang="en-GB" dirty="0" err="1"/>
              <a:t>LearningSpace</a:t>
            </a:r>
            <a:r>
              <a:rPr lang="en-GB" dirty="0"/>
              <a:t> for a visual explanation.</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146322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the formulae for some trigonometric function of the angle, but to find the angle itself, we need to take the inverse of that function…</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195826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8/4/2020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8/4/2020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8/4/2020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8/4/2020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8/4/2020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8/4/2020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8/4/2020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8/4/2020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8/4/2020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8/4/2020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8/4/2020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8/4/2020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cplusplus.com/reference/cmath/atan/" TargetMode="External"/><Relationship Id="rId3" Type="http://schemas.openxmlformats.org/officeDocument/2006/relationships/hyperlink" Target="https://mathworld.wolfram.com/InverseSine.html" TargetMode="External"/><Relationship Id="rId7" Type="http://schemas.openxmlformats.org/officeDocument/2006/relationships/hyperlink" Target="http://www.cplusplus.com/reference/cmath/aco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cplusplus.com/reference/cmath/asin/" TargetMode="External"/><Relationship Id="rId5" Type="http://schemas.openxmlformats.org/officeDocument/2006/relationships/hyperlink" Target="https://mathworld.wolfram.com/InverseTangent.html" TargetMode="External"/><Relationship Id="rId4" Type="http://schemas.openxmlformats.org/officeDocument/2006/relationships/hyperlink" Target="https://mathworld.wolfram.com/InverseCosine.html" TargetMode="External"/><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12.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8.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6.png"/><Relationship Id="rId5" Type="http://schemas.openxmlformats.org/officeDocument/2006/relationships/image" Target="../media/image64.png"/><Relationship Id="rId10" Type="http://schemas.openxmlformats.org/officeDocument/2006/relationships/image" Target="../media/image75.png"/><Relationship Id="rId4" Type="http://schemas.openxmlformats.org/officeDocument/2006/relationships/image" Target="../media/image63.png"/><Relationship Id="rId9" Type="http://schemas.openxmlformats.org/officeDocument/2006/relationships/image" Target="../media/image74.png"/></Relationships>
</file>

<file path=ppt/slides/_rels/slide1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79.png"/><Relationship Id="rId7" Type="http://schemas.openxmlformats.org/officeDocument/2006/relationships/image" Target="../media/image66.png"/><Relationship Id="rId12" Type="http://schemas.openxmlformats.org/officeDocument/2006/relationships/image" Target="../media/image8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83.png"/><Relationship Id="rId5" Type="http://schemas.openxmlformats.org/officeDocument/2006/relationships/image" Target="../media/image64.png"/><Relationship Id="rId10" Type="http://schemas.openxmlformats.org/officeDocument/2006/relationships/image" Target="../media/image82.png"/><Relationship Id="rId4" Type="http://schemas.openxmlformats.org/officeDocument/2006/relationships/image" Target="../media/image80.png"/><Relationship Id="rId9" Type="http://schemas.openxmlformats.org/officeDocument/2006/relationships/image" Target="../media/image8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mathworld.wolfram.com/Point.html"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mathworld.wolfram.com/Coordinates.html"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s://mathworld.wolfram.com/Line.html" TargetMode="Externa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hyperlink" Target="https://mathworld.wolfram.com/Triangl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hyperlink" Target="https://www.youtube.com/watch?v=ANR4g0lPrEQ" TargetMode="External"/><Relationship Id="rId12" Type="http://schemas.openxmlformats.org/officeDocument/2006/relationships/hyperlink" Target="https://mathworld.wolfram.com/Hypotenus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mathworld.wolfram.com/PythagoreanTheorem.html" TargetMode="External"/><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9.png"/><Relationship Id="rId4" Type="http://schemas.openxmlformats.org/officeDocument/2006/relationships/image" Target="../media/image35.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2: Geometry I</a:t>
            </a:r>
            <a:br>
              <a:rPr lang="en-US" dirty="0"/>
            </a:br>
            <a:r>
              <a:rPr lang="en-US" dirty="0"/>
              <a:t>Part 1: Points, Lines and Triangles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C35D-E525-44C4-BEDE-B2657F7078BE}"/>
              </a:ext>
            </a:extLst>
          </p:cNvPr>
          <p:cNvSpPr>
            <a:spLocks noGrp="1"/>
          </p:cNvSpPr>
          <p:nvPr>
            <p:ph type="title"/>
          </p:nvPr>
        </p:nvSpPr>
        <p:spPr/>
        <p:txBody>
          <a:bodyPr/>
          <a:lstStyle/>
          <a:p>
            <a:r>
              <a:rPr lang="en-GB" b="1" dirty="0"/>
              <a:t>Inverse trig.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A0C299-E987-4C32-9F51-949A62E8DE29}"/>
                  </a:ext>
                </a:extLst>
              </p:cNvPr>
              <p:cNvSpPr>
                <a:spLocks noGrp="1"/>
              </p:cNvSpPr>
              <p:nvPr>
                <p:ph idx="1"/>
              </p:nvPr>
            </p:nvSpPr>
            <p:spPr/>
            <p:txBody>
              <a:bodyPr>
                <a:normAutofit/>
              </a:bodyPr>
              <a:lstStyle/>
              <a:p>
                <a:pPr marL="6858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m:rPr>
                              <m:nor/>
                            </m:rPr>
                            <a:rPr lang="en-GB">
                              <a:latin typeface="Cambria Math" panose="02040503050406030204" pitchFamily="18" charset="0"/>
                            </a:rPr>
                            <m:t>Opposite</m:t>
                          </m:r>
                        </m:num>
                        <m:den>
                          <m:r>
                            <m:rPr>
                              <m:nor/>
                            </m:rPr>
                            <a:rPr lang="en-GB">
                              <a:latin typeface="Cambria Math" panose="02040503050406030204" pitchFamily="18" charset="0"/>
                            </a:rPr>
                            <m:t>Hypotenuse</m:t>
                          </m:r>
                        </m:den>
                      </m:f>
                    </m:oMath>
                  </m:oMathPara>
                </a14:m>
                <a:endParaRPr lang="en-GB" dirty="0"/>
              </a:p>
              <a:p>
                <a:pPr marL="68580" indent="0">
                  <a:buNone/>
                </a:pPr>
                <a:endParaRPr lang="en-GB" dirty="0"/>
              </a:p>
              <a:p>
                <a:pPr marL="6858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𝜃</m:t>
                      </m:r>
                      <m:r>
                        <a:rPr lang="en-GB" i="1">
                          <a:latin typeface="Cambria Math" panose="02040503050406030204" pitchFamily="18" charset="0"/>
                        </a:rPr>
                        <m:t>=</m:t>
                      </m:r>
                      <m:func>
                        <m:funcPr>
                          <m:ctrlPr>
                            <a:rPr lang="en-GB" i="1" smtClean="0">
                              <a:latin typeface="Cambria Math" panose="02040503050406030204" pitchFamily="18" charset="0"/>
                            </a:rPr>
                          </m:ctrlPr>
                        </m:funcPr>
                        <m:fName>
                          <m:sSup>
                            <m:sSupPr>
                              <m:ctrlPr>
                                <a:rPr lang="en-GB" i="1" smtClean="0">
                                  <a:latin typeface="Cambria Math" panose="02040503050406030204" pitchFamily="18" charset="0"/>
                                </a:rPr>
                              </m:ctrlPr>
                            </m:sSupPr>
                            <m:e>
                              <m:r>
                                <m:rPr>
                                  <m:sty m:val="p"/>
                                </m:rPr>
                                <a:rPr lang="en-GB" i="0" smtClean="0">
                                  <a:latin typeface="Cambria Math" panose="02040503050406030204" pitchFamily="18" charset="0"/>
                                </a:rPr>
                                <m:t>sin</m:t>
                              </m:r>
                            </m:e>
                            <m:sup>
                              <m:r>
                                <a:rPr lang="en-GB" i="1" smtClean="0">
                                  <a:latin typeface="Cambria Math" panose="02040503050406030204" pitchFamily="18" charset="0"/>
                                </a:rPr>
                                <m:t>−1</m:t>
                              </m:r>
                            </m:sup>
                          </m:sSup>
                        </m:fName>
                        <m:e>
                          <m:d>
                            <m:dPr>
                              <m:ctrlPr>
                                <a:rPr lang="en-GB" i="1" smtClean="0">
                                  <a:latin typeface="Cambria Math" panose="02040503050406030204" pitchFamily="18" charset="0"/>
                                </a:rPr>
                              </m:ctrlPr>
                            </m:dPr>
                            <m:e>
                              <m:f>
                                <m:fPr>
                                  <m:ctrlPr>
                                    <a:rPr lang="en-GB" i="1">
                                      <a:latin typeface="Cambria Math" panose="02040503050406030204" pitchFamily="18" charset="0"/>
                                    </a:rPr>
                                  </m:ctrlPr>
                                </m:fPr>
                                <m:num>
                                  <m:r>
                                    <m:rPr>
                                      <m:nor/>
                                    </m:rPr>
                                    <a:rPr lang="en-GB">
                                      <a:latin typeface="Cambria Math" panose="02040503050406030204" pitchFamily="18" charset="0"/>
                                    </a:rPr>
                                    <m:t>Opposite</m:t>
                                  </m:r>
                                </m:num>
                                <m:den>
                                  <m:r>
                                    <m:rPr>
                                      <m:nor/>
                                    </m:rPr>
                                    <a:rPr lang="en-GB">
                                      <a:latin typeface="Cambria Math" panose="02040503050406030204" pitchFamily="18" charset="0"/>
                                    </a:rPr>
                                    <m:t>Hypotenuse</m:t>
                                  </m:r>
                                </m:den>
                              </m:f>
                            </m:e>
                          </m:d>
                        </m:e>
                      </m:func>
                    </m:oMath>
                  </m:oMathPara>
                </a14:m>
                <a:endParaRPr lang="en-GB" dirty="0"/>
              </a:p>
              <a:p>
                <a:pPr marL="68580" indent="0">
                  <a:buNone/>
                </a:pPr>
                <a:endParaRPr lang="en-GB" dirty="0"/>
              </a:p>
              <a:p>
                <a:r>
                  <a:rPr lang="en-GB" dirty="0"/>
                  <a:t>Also known as </a:t>
                </a:r>
                <a:r>
                  <a:rPr lang="en-GB" b="1" dirty="0" err="1">
                    <a:hlinkClick r:id="rId3"/>
                  </a:rPr>
                  <a:t>arcsin</a:t>
                </a:r>
                <a:r>
                  <a:rPr lang="en-GB" dirty="0"/>
                  <a:t> / </a:t>
                </a:r>
                <a:r>
                  <a:rPr lang="en-GB" b="1" dirty="0" err="1">
                    <a:hlinkClick r:id="rId4"/>
                  </a:rPr>
                  <a:t>arccos</a:t>
                </a:r>
                <a:r>
                  <a:rPr lang="en-GB" dirty="0"/>
                  <a:t> / </a:t>
                </a:r>
                <a:r>
                  <a:rPr lang="en-GB" b="1" dirty="0">
                    <a:hlinkClick r:id="rId5"/>
                  </a:rPr>
                  <a:t>arctan</a:t>
                </a:r>
                <a:endParaRPr lang="en-GB" b="1" dirty="0"/>
              </a:p>
              <a:p>
                <a:r>
                  <a:rPr lang="en-GB" dirty="0"/>
                  <a:t>In code: </a:t>
                </a:r>
                <a:r>
                  <a:rPr lang="en-GB" b="1" dirty="0" err="1">
                    <a:latin typeface="Consolas" panose="020B0609020204030204" pitchFamily="49" charset="0"/>
                    <a:hlinkClick r:id="rId6"/>
                  </a:rPr>
                  <a:t>asin</a:t>
                </a:r>
                <a:r>
                  <a:rPr lang="en-GB" b="1" dirty="0">
                    <a:latin typeface="Consolas" panose="020B0609020204030204" pitchFamily="49" charset="0"/>
                    <a:hlinkClick r:id="rId6"/>
                  </a:rPr>
                  <a:t>()</a:t>
                </a:r>
                <a:r>
                  <a:rPr lang="en-GB" dirty="0">
                    <a:latin typeface="Consolas" panose="020B0609020204030204" pitchFamily="49" charset="0"/>
                  </a:rPr>
                  <a:t> </a:t>
                </a:r>
                <a:r>
                  <a:rPr lang="en-GB" dirty="0"/>
                  <a:t>/ </a:t>
                </a:r>
                <a:r>
                  <a:rPr lang="en-GB" b="1" dirty="0" err="1">
                    <a:latin typeface="Consolas" panose="020B0609020204030204" pitchFamily="49" charset="0"/>
                    <a:hlinkClick r:id="rId7"/>
                  </a:rPr>
                  <a:t>acos</a:t>
                </a:r>
                <a:r>
                  <a:rPr lang="en-GB" b="1" dirty="0">
                    <a:latin typeface="Consolas" panose="020B0609020204030204" pitchFamily="49" charset="0"/>
                    <a:hlinkClick r:id="rId7"/>
                  </a:rPr>
                  <a:t>()</a:t>
                </a:r>
                <a:r>
                  <a:rPr lang="en-GB" dirty="0">
                    <a:latin typeface="Consolas" panose="020B0609020204030204" pitchFamily="49" charset="0"/>
                  </a:rPr>
                  <a:t> </a:t>
                </a:r>
                <a:r>
                  <a:rPr lang="en-GB" dirty="0"/>
                  <a:t>/ </a:t>
                </a:r>
                <a:r>
                  <a:rPr lang="en-GB" b="1" dirty="0" err="1">
                    <a:latin typeface="Consolas" panose="020B0609020204030204" pitchFamily="49" charset="0"/>
                    <a:hlinkClick r:id="rId8"/>
                  </a:rPr>
                  <a:t>atan</a:t>
                </a:r>
                <a:r>
                  <a:rPr lang="en-GB" b="1" dirty="0">
                    <a:latin typeface="Consolas" panose="020B0609020204030204" pitchFamily="49" charset="0"/>
                    <a:hlinkClick r:id="rId8"/>
                  </a:rPr>
                  <a:t>()</a:t>
                </a:r>
                <a:endParaRPr lang="en-GB" dirty="0"/>
              </a:p>
            </p:txBody>
          </p:sp>
        </mc:Choice>
        <mc:Fallback xmlns="">
          <p:sp>
            <p:nvSpPr>
              <p:cNvPr id="3" name="Content Placeholder 2">
                <a:extLst>
                  <a:ext uri="{FF2B5EF4-FFF2-40B4-BE49-F238E27FC236}">
                    <a16:creationId xmlns:a16="http://schemas.microsoft.com/office/drawing/2014/main" id="{88A0C299-E987-4C32-9F51-949A62E8DE29}"/>
                  </a:ext>
                </a:extLst>
              </p:cNvPr>
              <p:cNvSpPr>
                <a:spLocks noGrp="1" noRot="1" noChangeAspect="1" noMove="1" noResize="1" noEditPoints="1" noAdjustHandles="1" noChangeArrowheads="1" noChangeShapeType="1" noTextEdit="1"/>
              </p:cNvSpPr>
              <p:nvPr>
                <p:ph idx="1"/>
              </p:nvPr>
            </p:nvSpPr>
            <p:spPr>
              <a:blipFill>
                <a:blip r:embed="rId9"/>
                <a:stretch>
                  <a:fillRect l="-412"/>
                </a:stretch>
              </a:blipFill>
            </p:spPr>
            <p:txBody>
              <a:bodyPr/>
              <a:lstStyle/>
              <a:p>
                <a:r>
                  <a:rPr lang="en-GB">
                    <a:noFill/>
                  </a:rPr>
                  <a:t> </a:t>
                </a:r>
              </a:p>
            </p:txBody>
          </p:sp>
        </mc:Fallback>
      </mc:AlternateContent>
    </p:spTree>
    <p:extLst>
      <p:ext uri="{BB962C8B-B14F-4D97-AF65-F5344CB8AC3E}">
        <p14:creationId xmlns:p14="http://schemas.microsoft.com/office/powerpoint/2010/main" val="341064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E3FA-4A89-457A-931D-230AC409017B}"/>
              </a:ext>
            </a:extLst>
          </p:cNvPr>
          <p:cNvSpPr>
            <a:spLocks noGrp="1"/>
          </p:cNvSpPr>
          <p:nvPr>
            <p:ph type="title"/>
          </p:nvPr>
        </p:nvSpPr>
        <p:spPr/>
        <p:txBody>
          <a:bodyPr/>
          <a:lstStyle/>
          <a:p>
            <a:r>
              <a:rPr lang="en-GB" b="1" dirty="0"/>
              <a:t>Lines and triangles</a:t>
            </a:r>
          </a:p>
        </p:txBody>
      </p:sp>
      <p:grpSp>
        <p:nvGrpSpPr>
          <p:cNvPr id="10" name="Group 9">
            <a:extLst>
              <a:ext uri="{FF2B5EF4-FFF2-40B4-BE49-F238E27FC236}">
                <a16:creationId xmlns:a16="http://schemas.microsoft.com/office/drawing/2014/main" id="{19EE230C-C180-4EEF-B533-84E5503F4D22}"/>
              </a:ext>
              <a:ext uri="{C183D7F6-B498-43B3-948B-1728B52AA6E4}">
                <adec:decorative xmlns:adec="http://schemas.microsoft.com/office/drawing/2017/decorative" val="1"/>
              </a:ext>
            </a:extLst>
          </p:cNvPr>
          <p:cNvGrpSpPr/>
          <p:nvPr/>
        </p:nvGrpSpPr>
        <p:grpSpPr>
          <a:xfrm>
            <a:off x="-38100" y="665160"/>
            <a:ext cx="12877800" cy="4572000"/>
            <a:chOff x="0" y="2286000"/>
            <a:chExt cx="12877800" cy="4572000"/>
          </a:xfrm>
        </p:grpSpPr>
        <p:cxnSp>
          <p:nvCxnSpPr>
            <p:cNvPr id="11" name="Straight Connector 10">
              <a:extLst>
                <a:ext uri="{FF2B5EF4-FFF2-40B4-BE49-F238E27FC236}">
                  <a16:creationId xmlns:a16="http://schemas.microsoft.com/office/drawing/2014/main" id="{ACBF49EF-E6D5-458C-B191-B2BFD1E03FBC}"/>
                </a:ext>
                <a:ext uri="{C183D7F6-B498-43B3-948B-1728B52AA6E4}">
                  <adec:decorative xmlns:adec="http://schemas.microsoft.com/office/drawing/2017/decorative" val="1"/>
                </a:ext>
              </a:extLst>
            </p:cNvPr>
            <p:cNvCxnSpPr>
              <a:cxnSpLocks/>
            </p:cNvCxnSpPr>
            <p:nvPr/>
          </p:nvCxnSpPr>
          <p:spPr>
            <a:xfrm flipV="1">
              <a:off x="0" y="2286000"/>
              <a:ext cx="12877800" cy="457200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0CA5CC2-A03B-464B-883D-18C94B64B539}"/>
                </a:ext>
              </a:extLst>
            </p:cNvPr>
            <p:cNvSpPr/>
            <p:nvPr/>
          </p:nvSpPr>
          <p:spPr>
            <a:xfrm flipV="1">
              <a:off x="2805404" y="5816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D239E167-7731-467A-B752-AD0FC2B20853}"/>
                </a:ext>
              </a:extLst>
            </p:cNvPr>
            <p:cNvSpPr/>
            <p:nvPr/>
          </p:nvSpPr>
          <p:spPr>
            <a:xfrm flipV="1">
              <a:off x="7809204" y="4033560"/>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0624B9D-955F-444F-BAAC-8436CCFF1FD6}"/>
                    </a:ext>
                  </a:extLst>
                </p:cNvPr>
                <p:cNvSpPr txBox="1"/>
                <p:nvPr/>
              </p:nvSpPr>
              <p:spPr>
                <a:xfrm>
                  <a:off x="737587" y="5317725"/>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4" name="TextBox 13">
                  <a:extLst>
                    <a:ext uri="{FF2B5EF4-FFF2-40B4-BE49-F238E27FC236}">
                      <a16:creationId xmlns:a16="http://schemas.microsoft.com/office/drawing/2014/main" id="{00624B9D-955F-444F-BAAC-8436CCFF1FD6}"/>
                    </a:ext>
                  </a:extLst>
                </p:cNvPr>
                <p:cNvSpPr txBox="1">
                  <a:spLocks noRot="1" noChangeAspect="1" noMove="1" noResize="1" noEditPoints="1" noAdjustHandles="1" noChangeArrowheads="1" noChangeShapeType="1" noTextEdit="1"/>
                </p:cNvSpPr>
                <p:nvPr/>
              </p:nvSpPr>
              <p:spPr>
                <a:xfrm>
                  <a:off x="737587" y="5317725"/>
                  <a:ext cx="2139817"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9853DFB-62DD-4701-A99C-FAFA6303C80C}"/>
                    </a:ext>
                  </a:extLst>
                </p:cNvPr>
                <p:cNvSpPr txBox="1"/>
                <p:nvPr/>
              </p:nvSpPr>
              <p:spPr>
                <a:xfrm>
                  <a:off x="7957993" y="3898924"/>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5" name="TextBox 14">
                  <a:extLst>
                    <a:ext uri="{FF2B5EF4-FFF2-40B4-BE49-F238E27FC236}">
                      <a16:creationId xmlns:a16="http://schemas.microsoft.com/office/drawing/2014/main" id="{E9853DFB-62DD-4701-A99C-FAFA6303C80C}"/>
                    </a:ext>
                  </a:extLst>
                </p:cNvPr>
                <p:cNvSpPr txBox="1">
                  <a:spLocks noRot="1" noChangeAspect="1" noMove="1" noResize="1" noEditPoints="1" noAdjustHandles="1" noChangeArrowheads="1" noChangeShapeType="1" noTextEdit="1"/>
                </p:cNvSpPr>
                <p:nvPr/>
              </p:nvSpPr>
              <p:spPr>
                <a:xfrm>
                  <a:off x="7957993" y="3898924"/>
                  <a:ext cx="2163028" cy="523220"/>
                </a:xfrm>
                <a:prstGeom prst="rect">
                  <a:avLst/>
                </a:prstGeom>
                <a:blipFill>
                  <a:blip r:embed="rId4"/>
                  <a:stretch>
                    <a:fillRect/>
                  </a:stretch>
                </a:blipFill>
              </p:spPr>
              <p:txBody>
                <a:bodyPr/>
                <a:lstStyle/>
                <a:p>
                  <a:r>
                    <a:rPr lang="en-GB">
                      <a:noFill/>
                    </a:rPr>
                    <a:t> </a:t>
                  </a:r>
                </a:p>
              </p:txBody>
            </p:sp>
          </mc:Fallback>
        </mc:AlternateContent>
      </p:grpSp>
      <p:grpSp>
        <p:nvGrpSpPr>
          <p:cNvPr id="20" name="Group 19">
            <a:extLst>
              <a:ext uri="{FF2B5EF4-FFF2-40B4-BE49-F238E27FC236}">
                <a16:creationId xmlns:a16="http://schemas.microsoft.com/office/drawing/2014/main" id="{146E31E2-1D1B-4BBD-A274-F6A16283F28A}"/>
              </a:ext>
            </a:extLst>
          </p:cNvPr>
          <p:cNvGrpSpPr/>
          <p:nvPr/>
        </p:nvGrpSpPr>
        <p:grpSpPr>
          <a:xfrm>
            <a:off x="368355" y="-13673"/>
            <a:ext cx="11597591" cy="6715098"/>
            <a:chOff x="368355" y="-13673"/>
            <a:chExt cx="11597591" cy="6715098"/>
          </a:xfrm>
        </p:grpSpPr>
        <p:cxnSp>
          <p:nvCxnSpPr>
            <p:cNvPr id="16" name="Straight Arrow Connector 15">
              <a:extLst>
                <a:ext uri="{FF2B5EF4-FFF2-40B4-BE49-F238E27FC236}">
                  <a16:creationId xmlns:a16="http://schemas.microsoft.com/office/drawing/2014/main" id="{D9E3B1E8-8B6B-4908-AF7A-E2611E65E729}"/>
                </a:ext>
              </a:extLst>
            </p:cNvPr>
            <p:cNvCxnSpPr>
              <a:cxnSpLocks/>
            </p:cNvCxnSpPr>
            <p:nvPr/>
          </p:nvCxnSpPr>
          <p:spPr>
            <a:xfrm>
              <a:off x="368355" y="5231729"/>
              <a:ext cx="11451771" cy="0"/>
            </a:xfrm>
            <a:prstGeom prst="straightConnector1">
              <a:avLst/>
            </a:prstGeom>
            <a:ln w="38100">
              <a:solidFill>
                <a:srgbClr val="FFFFFF">
                  <a:alpha val="4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D47D172-CAF5-4DB7-B744-5450887978B3}"/>
                </a:ext>
              </a:extLst>
            </p:cNvPr>
            <p:cNvCxnSpPr>
              <a:cxnSpLocks/>
            </p:cNvCxnSpPr>
            <p:nvPr/>
          </p:nvCxnSpPr>
          <p:spPr>
            <a:xfrm>
              <a:off x="5994399" y="247937"/>
              <a:ext cx="0" cy="6453488"/>
            </a:xfrm>
            <a:prstGeom prst="straightConnector1">
              <a:avLst/>
            </a:prstGeom>
            <a:ln w="38100">
              <a:solidFill>
                <a:srgbClr val="FFFFFF">
                  <a:alpha val="40000"/>
                </a:srgb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18C44A-E700-4ED3-8830-EAC0A4CD41A8}"/>
                    </a:ext>
                  </a:extLst>
                </p:cNvPr>
                <p:cNvSpPr txBox="1"/>
                <p:nvPr/>
              </p:nvSpPr>
              <p:spPr>
                <a:xfrm>
                  <a:off x="11438622" y="5231729"/>
                  <a:ext cx="527324"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lumMod val="75000"/>
                              </a:schemeClr>
                            </a:solidFill>
                            <a:latin typeface="Cambria Math" panose="02040503050406030204" pitchFamily="18" charset="0"/>
                          </a:rPr>
                          <m:t>𝑥</m:t>
                        </m:r>
                      </m:oMath>
                    </m:oMathPara>
                  </a14:m>
                  <a:endParaRPr lang="en-GB" sz="3200" dirty="0"/>
                </a:p>
              </p:txBody>
            </p:sp>
          </mc:Choice>
          <mc:Fallback xmlns="">
            <p:sp>
              <p:nvSpPr>
                <p:cNvPr id="18" name="TextBox 17">
                  <a:extLst>
                    <a:ext uri="{FF2B5EF4-FFF2-40B4-BE49-F238E27FC236}">
                      <a16:creationId xmlns:a16="http://schemas.microsoft.com/office/drawing/2014/main" id="{6F18C44A-E700-4ED3-8830-EAC0A4CD41A8}"/>
                    </a:ext>
                  </a:extLst>
                </p:cNvPr>
                <p:cNvSpPr txBox="1">
                  <a:spLocks noRot="1" noChangeAspect="1" noMove="1" noResize="1" noEditPoints="1" noAdjustHandles="1" noChangeArrowheads="1" noChangeShapeType="1" noTextEdit="1"/>
                </p:cNvSpPr>
                <p:nvPr/>
              </p:nvSpPr>
              <p:spPr>
                <a:xfrm>
                  <a:off x="11438622" y="5231729"/>
                  <a:ext cx="527324" cy="584775"/>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BC3724B-3917-49D8-9609-34E373CF3797}"/>
                    </a:ext>
                  </a:extLst>
                </p:cNvPr>
                <p:cNvSpPr txBox="1"/>
                <p:nvPr/>
              </p:nvSpPr>
              <p:spPr>
                <a:xfrm>
                  <a:off x="6120785" y="-13673"/>
                  <a:ext cx="533095"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lumMod val="75000"/>
                              </a:schemeClr>
                            </a:solidFill>
                            <a:latin typeface="Cambria Math" panose="02040503050406030204" pitchFamily="18" charset="0"/>
                          </a:rPr>
                          <m:t>𝑦</m:t>
                        </m:r>
                      </m:oMath>
                    </m:oMathPara>
                  </a14:m>
                  <a:endParaRPr lang="en-GB" sz="3200" b="0" dirty="0">
                    <a:solidFill>
                      <a:schemeClr val="tx1">
                        <a:lumMod val="75000"/>
                      </a:schemeClr>
                    </a:solidFill>
                  </a:endParaRPr>
                </a:p>
              </p:txBody>
            </p:sp>
          </mc:Choice>
          <mc:Fallback xmlns="">
            <p:sp>
              <p:nvSpPr>
                <p:cNvPr id="19" name="TextBox 18">
                  <a:extLst>
                    <a:ext uri="{FF2B5EF4-FFF2-40B4-BE49-F238E27FC236}">
                      <a16:creationId xmlns:a16="http://schemas.microsoft.com/office/drawing/2014/main" id="{2BC3724B-3917-49D8-9609-34E373CF3797}"/>
                    </a:ext>
                  </a:extLst>
                </p:cNvPr>
                <p:cNvSpPr txBox="1">
                  <a:spLocks noRot="1" noChangeAspect="1" noMove="1" noResize="1" noEditPoints="1" noAdjustHandles="1" noChangeArrowheads="1" noChangeShapeType="1" noTextEdit="1"/>
                </p:cNvSpPr>
                <p:nvPr/>
              </p:nvSpPr>
              <p:spPr>
                <a:xfrm>
                  <a:off x="6120785" y="-13673"/>
                  <a:ext cx="533095" cy="584775"/>
                </a:xfrm>
                <a:prstGeom prst="rect">
                  <a:avLst/>
                </a:prstGeom>
                <a:blipFill>
                  <a:blip r:embed="rId6"/>
                  <a:stretch>
                    <a:fillRect/>
                  </a:stretch>
                </a:blipFill>
                <a:ln>
                  <a:noFill/>
                </a:ln>
              </p:spPr>
              <p:txBody>
                <a:bodyPr/>
                <a:lstStyle/>
                <a:p>
                  <a:r>
                    <a:rPr lang="en-GB">
                      <a:noFill/>
                    </a:rPr>
                    <a:t> </a:t>
                  </a:r>
                </a:p>
              </p:txBody>
            </p:sp>
          </mc:Fallback>
        </mc:AlternateContent>
      </p:grpSp>
      <p:grpSp>
        <p:nvGrpSpPr>
          <p:cNvPr id="31" name="Group 30">
            <a:extLst>
              <a:ext uri="{FF2B5EF4-FFF2-40B4-BE49-F238E27FC236}">
                <a16:creationId xmlns:a16="http://schemas.microsoft.com/office/drawing/2014/main" id="{F0A76C01-5918-4D44-BC37-AFF6F79BB2BD}"/>
              </a:ext>
            </a:extLst>
          </p:cNvPr>
          <p:cNvGrpSpPr/>
          <p:nvPr/>
        </p:nvGrpSpPr>
        <p:grpSpPr>
          <a:xfrm>
            <a:off x="-292100" y="-82802"/>
            <a:ext cx="12788900" cy="7020000"/>
            <a:chOff x="-292100" y="-82802"/>
            <a:chExt cx="12788900" cy="7020000"/>
          </a:xfrm>
        </p:grpSpPr>
        <p:sp>
          <p:nvSpPr>
            <p:cNvPr id="30" name="Rectangle 29">
              <a:extLst>
                <a:ext uri="{FF2B5EF4-FFF2-40B4-BE49-F238E27FC236}">
                  <a16:creationId xmlns:a16="http://schemas.microsoft.com/office/drawing/2014/main" id="{89417032-A7B0-41E5-AF91-05E1FE3A9EDE}"/>
                </a:ext>
              </a:extLst>
            </p:cNvPr>
            <p:cNvSpPr/>
            <p:nvPr/>
          </p:nvSpPr>
          <p:spPr>
            <a:xfrm>
              <a:off x="7637857" y="4069947"/>
              <a:ext cx="173850" cy="173850"/>
            </a:xfrm>
            <a:prstGeom prst="rect">
              <a:avLst/>
            </a:prstGeom>
            <a:solidFill>
              <a:srgbClr val="FCD9D3">
                <a:alpha val="69804"/>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oup 28">
              <a:extLst>
                <a:ext uri="{FF2B5EF4-FFF2-40B4-BE49-F238E27FC236}">
                  <a16:creationId xmlns:a16="http://schemas.microsoft.com/office/drawing/2014/main" id="{DECD384A-02E2-4123-A0B3-EC237418A6E1}"/>
                </a:ext>
              </a:extLst>
            </p:cNvPr>
            <p:cNvGrpSpPr/>
            <p:nvPr/>
          </p:nvGrpSpPr>
          <p:grpSpPr>
            <a:xfrm>
              <a:off x="-292100" y="-82802"/>
              <a:ext cx="12788900" cy="7020000"/>
              <a:chOff x="-292100" y="-82802"/>
              <a:chExt cx="12788900" cy="7020000"/>
            </a:xfrm>
          </p:grpSpPr>
          <p:cxnSp>
            <p:nvCxnSpPr>
              <p:cNvPr id="22" name="Straight Connector 21">
                <a:extLst>
                  <a:ext uri="{FF2B5EF4-FFF2-40B4-BE49-F238E27FC236}">
                    <a16:creationId xmlns:a16="http://schemas.microsoft.com/office/drawing/2014/main" id="{299B1B2C-0B4C-4BC3-8D4E-A28E77EE3DBC}"/>
                  </a:ext>
                </a:extLst>
              </p:cNvPr>
              <p:cNvCxnSpPr>
                <a:cxnSpLocks/>
              </p:cNvCxnSpPr>
              <p:nvPr/>
            </p:nvCxnSpPr>
            <p:spPr>
              <a:xfrm>
                <a:off x="-292100" y="4233674"/>
                <a:ext cx="12788900" cy="0"/>
              </a:xfrm>
              <a:prstGeom prst="line">
                <a:avLst/>
              </a:prstGeom>
              <a:ln w="19050">
                <a:solidFill>
                  <a:schemeClr val="accent2">
                    <a:alpha val="9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30ED293-DDB2-45DA-A751-8385E2E25836}"/>
                      </a:ext>
                    </a:extLst>
                  </p:cNvPr>
                  <p:cNvSpPr txBox="1"/>
                  <p:nvPr/>
                </p:nvSpPr>
                <p:spPr>
                  <a:xfrm>
                    <a:off x="9720570" y="4088717"/>
                    <a:ext cx="147239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accent2"/>
                              </a:solidFill>
                              <a:latin typeface="Cambria Math" panose="02040503050406030204" pitchFamily="18" charset="0"/>
                            </a:rPr>
                            <m:t>𝑦</m:t>
                          </m:r>
                          <m:r>
                            <a:rPr lang="en-GB" sz="3200" b="0" i="1" smtClean="0">
                              <a:solidFill>
                                <a:schemeClr val="accent2"/>
                              </a:solidFill>
                              <a:latin typeface="Cambria Math" panose="02040503050406030204" pitchFamily="18" charset="0"/>
                            </a:rPr>
                            <m:t>=</m:t>
                          </m:r>
                          <m:sSub>
                            <m:sSubPr>
                              <m:ctrlPr>
                                <a:rPr lang="en-GB" sz="3200" b="0" i="1" smtClean="0">
                                  <a:solidFill>
                                    <a:schemeClr val="accent2"/>
                                  </a:solidFill>
                                  <a:latin typeface="Cambria Math" panose="02040503050406030204" pitchFamily="18" charset="0"/>
                                </a:rPr>
                              </m:ctrlPr>
                            </m:sSubPr>
                            <m:e>
                              <m:r>
                                <a:rPr lang="en-GB" sz="3200" b="0" i="1" smtClean="0">
                                  <a:solidFill>
                                    <a:schemeClr val="accent2"/>
                                  </a:solidFill>
                                  <a:latin typeface="Cambria Math" panose="02040503050406030204" pitchFamily="18" charset="0"/>
                                </a:rPr>
                                <m:t>𝑦</m:t>
                              </m:r>
                            </m:e>
                            <m:sub>
                              <m:r>
                                <a:rPr lang="en-GB" sz="3200" b="0" i="1" smtClean="0">
                                  <a:solidFill>
                                    <a:schemeClr val="accent2"/>
                                  </a:solidFill>
                                  <a:latin typeface="Cambria Math" panose="02040503050406030204" pitchFamily="18" charset="0"/>
                                </a:rPr>
                                <m:t>𝑎</m:t>
                              </m:r>
                            </m:sub>
                          </m:sSub>
                        </m:oMath>
                      </m:oMathPara>
                    </a14:m>
                    <a:endParaRPr lang="en-GB" sz="3200" dirty="0">
                      <a:solidFill>
                        <a:schemeClr val="accent2"/>
                      </a:solidFill>
                    </a:endParaRPr>
                  </a:p>
                </p:txBody>
              </p:sp>
            </mc:Choice>
            <mc:Fallback xmlns="">
              <p:sp>
                <p:nvSpPr>
                  <p:cNvPr id="25" name="TextBox 24">
                    <a:extLst>
                      <a:ext uri="{FF2B5EF4-FFF2-40B4-BE49-F238E27FC236}">
                        <a16:creationId xmlns:a16="http://schemas.microsoft.com/office/drawing/2014/main" id="{530ED293-DDB2-45DA-A751-8385E2E25836}"/>
                      </a:ext>
                    </a:extLst>
                  </p:cNvPr>
                  <p:cNvSpPr txBox="1">
                    <a:spLocks noRot="1" noChangeAspect="1" noMove="1" noResize="1" noEditPoints="1" noAdjustHandles="1" noChangeArrowheads="1" noChangeShapeType="1" noTextEdit="1"/>
                  </p:cNvSpPr>
                  <p:nvPr/>
                </p:nvSpPr>
                <p:spPr>
                  <a:xfrm>
                    <a:off x="9720570" y="4088717"/>
                    <a:ext cx="1472391" cy="584775"/>
                  </a:xfrm>
                  <a:prstGeom prst="rect">
                    <a:avLst/>
                  </a:prstGeom>
                  <a:blipFill>
                    <a:blip r:embed="rId7"/>
                    <a:stretch>
                      <a:fillRect/>
                    </a:stretch>
                  </a:blipFill>
                  <a:ln>
                    <a:noFill/>
                  </a:ln>
                </p:spPr>
                <p:txBody>
                  <a:bodyPr/>
                  <a:lstStyle/>
                  <a:p>
                    <a:r>
                      <a:rPr lang="en-GB">
                        <a:noFill/>
                      </a:rPr>
                      <a:t> </a:t>
                    </a:r>
                  </a:p>
                </p:txBody>
              </p:sp>
            </mc:Fallback>
          </mc:AlternateContent>
          <p:cxnSp>
            <p:nvCxnSpPr>
              <p:cNvPr id="26" name="Straight Connector 25">
                <a:extLst>
                  <a:ext uri="{FF2B5EF4-FFF2-40B4-BE49-F238E27FC236}">
                    <a16:creationId xmlns:a16="http://schemas.microsoft.com/office/drawing/2014/main" id="{4C50A724-BC9E-4B4B-8892-B76AD508D64D}"/>
                  </a:ext>
                </a:extLst>
              </p:cNvPr>
              <p:cNvCxnSpPr>
                <a:cxnSpLocks/>
              </p:cNvCxnSpPr>
              <p:nvPr/>
            </p:nvCxnSpPr>
            <p:spPr>
              <a:xfrm rot="16200000">
                <a:off x="4287790" y="3427198"/>
                <a:ext cx="7020000" cy="0"/>
              </a:xfrm>
              <a:prstGeom prst="line">
                <a:avLst/>
              </a:prstGeom>
              <a:ln w="19050">
                <a:solidFill>
                  <a:schemeClr val="accent2">
                    <a:alpha val="9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DFFC5FD-19AA-406F-9142-186C621972F6}"/>
                      </a:ext>
                    </a:extLst>
                  </p:cNvPr>
                  <p:cNvSpPr txBox="1"/>
                  <p:nvPr/>
                </p:nvSpPr>
                <p:spPr>
                  <a:xfrm>
                    <a:off x="7726534" y="5840127"/>
                    <a:ext cx="1480149"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accent2"/>
                              </a:solidFill>
                              <a:latin typeface="Cambria Math" panose="02040503050406030204" pitchFamily="18" charset="0"/>
                            </a:rPr>
                            <m:t>𝑥</m:t>
                          </m:r>
                          <m:r>
                            <a:rPr lang="en-GB" sz="3200" b="0" i="1" smtClean="0">
                              <a:solidFill>
                                <a:schemeClr val="accent2"/>
                              </a:solidFill>
                              <a:latin typeface="Cambria Math" panose="02040503050406030204" pitchFamily="18" charset="0"/>
                            </a:rPr>
                            <m:t>=</m:t>
                          </m:r>
                          <m:sSub>
                            <m:sSubPr>
                              <m:ctrlPr>
                                <a:rPr lang="en-GB" sz="3200" b="0" i="1" smtClean="0">
                                  <a:solidFill>
                                    <a:schemeClr val="accent2"/>
                                  </a:solidFill>
                                  <a:latin typeface="Cambria Math" panose="02040503050406030204" pitchFamily="18" charset="0"/>
                                </a:rPr>
                              </m:ctrlPr>
                            </m:sSubPr>
                            <m:e>
                              <m:r>
                                <a:rPr lang="en-GB" sz="3200" b="0" i="1" smtClean="0">
                                  <a:solidFill>
                                    <a:schemeClr val="accent2"/>
                                  </a:solidFill>
                                  <a:latin typeface="Cambria Math" panose="02040503050406030204" pitchFamily="18" charset="0"/>
                                </a:rPr>
                                <m:t>𝑥</m:t>
                              </m:r>
                            </m:e>
                            <m:sub>
                              <m:r>
                                <a:rPr lang="en-GB" sz="3200" b="0" i="1" smtClean="0">
                                  <a:solidFill>
                                    <a:schemeClr val="accent2"/>
                                  </a:solidFill>
                                  <a:latin typeface="Cambria Math" panose="02040503050406030204" pitchFamily="18" charset="0"/>
                                </a:rPr>
                                <m:t>𝑏</m:t>
                              </m:r>
                            </m:sub>
                          </m:sSub>
                        </m:oMath>
                      </m:oMathPara>
                    </a14:m>
                    <a:endParaRPr lang="en-GB" sz="3200" dirty="0">
                      <a:solidFill>
                        <a:schemeClr val="accent2"/>
                      </a:solidFill>
                    </a:endParaRPr>
                  </a:p>
                </p:txBody>
              </p:sp>
            </mc:Choice>
            <mc:Fallback xmlns="">
              <p:sp>
                <p:nvSpPr>
                  <p:cNvPr id="27" name="TextBox 26">
                    <a:extLst>
                      <a:ext uri="{FF2B5EF4-FFF2-40B4-BE49-F238E27FC236}">
                        <a16:creationId xmlns:a16="http://schemas.microsoft.com/office/drawing/2014/main" id="{EDFFC5FD-19AA-406F-9142-186C621972F6}"/>
                      </a:ext>
                    </a:extLst>
                  </p:cNvPr>
                  <p:cNvSpPr txBox="1">
                    <a:spLocks noRot="1" noChangeAspect="1" noMove="1" noResize="1" noEditPoints="1" noAdjustHandles="1" noChangeArrowheads="1" noChangeShapeType="1" noTextEdit="1"/>
                  </p:cNvSpPr>
                  <p:nvPr/>
                </p:nvSpPr>
                <p:spPr>
                  <a:xfrm>
                    <a:off x="7726534" y="5840127"/>
                    <a:ext cx="1480149" cy="584775"/>
                  </a:xfrm>
                  <a:prstGeom prst="rect">
                    <a:avLst/>
                  </a:prstGeom>
                  <a:blipFill>
                    <a:blip r:embed="rId8"/>
                    <a:stretch>
                      <a:fillRect/>
                    </a:stretch>
                  </a:blipFill>
                  <a:ln>
                    <a:noFill/>
                  </a:ln>
                </p:spPr>
                <p:txBody>
                  <a:bodyPr/>
                  <a:lstStyle/>
                  <a:p>
                    <a:r>
                      <a:rPr lang="en-GB">
                        <a:noFill/>
                      </a:rPr>
                      <a:t> </a:t>
                    </a:r>
                  </a:p>
                </p:txBody>
              </p:sp>
            </mc:Fallback>
          </mc:AlternateContent>
        </p:grpSp>
      </p:grpSp>
      <p:grpSp>
        <p:nvGrpSpPr>
          <p:cNvPr id="42" name="Group 41">
            <a:extLst>
              <a:ext uri="{FF2B5EF4-FFF2-40B4-BE49-F238E27FC236}">
                <a16:creationId xmlns:a16="http://schemas.microsoft.com/office/drawing/2014/main" id="{1263E4E0-7693-4BA8-A136-65DB52E0970C}"/>
              </a:ext>
            </a:extLst>
          </p:cNvPr>
          <p:cNvGrpSpPr/>
          <p:nvPr/>
        </p:nvGrpSpPr>
        <p:grpSpPr>
          <a:xfrm>
            <a:off x="2803304" y="2431327"/>
            <a:ext cx="5933885" cy="2781436"/>
            <a:chOff x="2803304" y="2431327"/>
            <a:chExt cx="5933885" cy="2781436"/>
          </a:xfrm>
        </p:grpSpPr>
        <p:cxnSp>
          <p:nvCxnSpPr>
            <p:cNvPr id="33" name="Straight Arrow Connector 32">
              <a:extLst>
                <a:ext uri="{FF2B5EF4-FFF2-40B4-BE49-F238E27FC236}">
                  <a16:creationId xmlns:a16="http://schemas.microsoft.com/office/drawing/2014/main" id="{45CB88BB-2129-4D35-9FDB-2639EE4006C6}"/>
                </a:ext>
              </a:extLst>
            </p:cNvPr>
            <p:cNvCxnSpPr/>
            <p:nvPr/>
          </p:nvCxnSpPr>
          <p:spPr>
            <a:xfrm>
              <a:off x="2803304" y="4357684"/>
              <a:ext cx="319109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784FB39-8D77-487D-8381-6D423FCFA04E}"/>
                </a:ext>
              </a:extLst>
            </p:cNvPr>
            <p:cNvCxnSpPr>
              <a:cxnSpLocks/>
            </p:cNvCxnSpPr>
            <p:nvPr/>
          </p:nvCxnSpPr>
          <p:spPr>
            <a:xfrm>
              <a:off x="6015588" y="4357684"/>
              <a:ext cx="1782202"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E30A29-9070-44CB-9F3C-249D3D3420C4}"/>
                    </a:ext>
                  </a:extLst>
                </p:cNvPr>
                <p:cNvSpPr txBox="1"/>
                <p:nvPr/>
              </p:nvSpPr>
              <p:spPr>
                <a:xfrm>
                  <a:off x="6586240" y="4319749"/>
                  <a:ext cx="6503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solidFill>
                                  <a:schemeClr val="accent6">
                                    <a:lumMod val="60000"/>
                                    <a:lumOff val="40000"/>
                                  </a:schemeClr>
                                </a:solidFill>
                                <a:latin typeface="Cambria Math" panose="02040503050406030204" pitchFamily="18" charset="0"/>
                              </a:rPr>
                            </m:ctrlPr>
                          </m:sSubPr>
                          <m:e>
                            <m:r>
                              <a:rPr lang="en-GB" sz="2800" b="0" i="1" smtClean="0">
                                <a:solidFill>
                                  <a:schemeClr val="accent6">
                                    <a:lumMod val="60000"/>
                                    <a:lumOff val="40000"/>
                                  </a:schemeClr>
                                </a:solidFill>
                                <a:latin typeface="Cambria Math" panose="02040503050406030204" pitchFamily="18" charset="0"/>
                              </a:rPr>
                              <m:t>𝑥</m:t>
                            </m:r>
                          </m:e>
                          <m:sub>
                            <m:r>
                              <a:rPr lang="en-GB" sz="2800" b="0" i="1" smtClean="0">
                                <a:solidFill>
                                  <a:schemeClr val="accent6">
                                    <a:lumMod val="60000"/>
                                    <a:lumOff val="40000"/>
                                  </a:schemeClr>
                                </a:solidFill>
                                <a:latin typeface="Cambria Math" panose="02040503050406030204" pitchFamily="18" charset="0"/>
                              </a:rPr>
                              <m:t>𝑏</m:t>
                            </m:r>
                          </m:sub>
                        </m:sSub>
                      </m:oMath>
                    </m:oMathPara>
                  </a14:m>
                  <a:endParaRPr lang="en-GB" sz="2800" dirty="0">
                    <a:solidFill>
                      <a:schemeClr val="accent6">
                        <a:lumMod val="60000"/>
                        <a:lumOff val="40000"/>
                      </a:schemeClr>
                    </a:solidFill>
                  </a:endParaRPr>
                </a:p>
              </p:txBody>
            </p:sp>
          </mc:Choice>
          <mc:Fallback xmlns="">
            <p:sp>
              <p:nvSpPr>
                <p:cNvPr id="36" name="TextBox 35">
                  <a:extLst>
                    <a:ext uri="{FF2B5EF4-FFF2-40B4-BE49-F238E27FC236}">
                      <a16:creationId xmlns:a16="http://schemas.microsoft.com/office/drawing/2014/main" id="{9AE30A29-9070-44CB-9F3C-249D3D3420C4}"/>
                    </a:ext>
                  </a:extLst>
                </p:cNvPr>
                <p:cNvSpPr txBox="1">
                  <a:spLocks noRot="1" noChangeAspect="1" noMove="1" noResize="1" noEditPoints="1" noAdjustHandles="1" noChangeArrowheads="1" noChangeShapeType="1" noTextEdit="1"/>
                </p:cNvSpPr>
                <p:nvPr/>
              </p:nvSpPr>
              <p:spPr>
                <a:xfrm>
                  <a:off x="6586240" y="4319749"/>
                  <a:ext cx="650306" cy="523220"/>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67C507D-6B6E-4985-943A-1E1078BD6A11}"/>
                    </a:ext>
                  </a:extLst>
                </p:cNvPr>
                <p:cNvSpPr txBox="1"/>
                <p:nvPr/>
              </p:nvSpPr>
              <p:spPr>
                <a:xfrm>
                  <a:off x="4021588" y="4343789"/>
                  <a:ext cx="9237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m:t>
                        </m:r>
                        <m:sSub>
                          <m:sSubPr>
                            <m:ctrlPr>
                              <a:rPr lang="en-GB" sz="2800" b="0" i="1" smtClean="0">
                                <a:solidFill>
                                  <a:schemeClr val="accent6">
                                    <a:lumMod val="60000"/>
                                    <a:lumOff val="40000"/>
                                  </a:schemeClr>
                                </a:solidFill>
                                <a:latin typeface="Cambria Math" panose="02040503050406030204" pitchFamily="18" charset="0"/>
                              </a:rPr>
                            </m:ctrlPr>
                          </m:sSubPr>
                          <m:e>
                            <m:r>
                              <a:rPr lang="en-GB" sz="2800" b="0" i="1" smtClean="0">
                                <a:solidFill>
                                  <a:schemeClr val="accent6">
                                    <a:lumMod val="60000"/>
                                    <a:lumOff val="40000"/>
                                  </a:schemeClr>
                                </a:solidFill>
                                <a:latin typeface="Cambria Math" panose="02040503050406030204" pitchFamily="18" charset="0"/>
                              </a:rPr>
                              <m:t>𝑥</m:t>
                            </m:r>
                          </m:e>
                          <m:sub>
                            <m:r>
                              <a:rPr lang="en-GB" sz="2800" b="0" i="1" smtClean="0">
                                <a:solidFill>
                                  <a:schemeClr val="accent6">
                                    <a:lumMod val="60000"/>
                                    <a:lumOff val="40000"/>
                                  </a:schemeClr>
                                </a:solidFill>
                                <a:latin typeface="Cambria Math" panose="02040503050406030204" pitchFamily="18" charset="0"/>
                              </a:rPr>
                              <m:t>𝑎</m:t>
                            </m:r>
                          </m:sub>
                        </m:sSub>
                      </m:oMath>
                    </m:oMathPara>
                  </a14:m>
                  <a:endParaRPr lang="en-GB" sz="2800" dirty="0">
                    <a:solidFill>
                      <a:schemeClr val="accent6">
                        <a:lumMod val="60000"/>
                        <a:lumOff val="40000"/>
                      </a:schemeClr>
                    </a:solidFill>
                  </a:endParaRPr>
                </a:p>
              </p:txBody>
            </p:sp>
          </mc:Choice>
          <mc:Fallback xmlns="">
            <p:sp>
              <p:nvSpPr>
                <p:cNvPr id="37" name="TextBox 36">
                  <a:extLst>
                    <a:ext uri="{FF2B5EF4-FFF2-40B4-BE49-F238E27FC236}">
                      <a16:creationId xmlns:a16="http://schemas.microsoft.com/office/drawing/2014/main" id="{767C507D-6B6E-4985-943A-1E1078BD6A11}"/>
                    </a:ext>
                  </a:extLst>
                </p:cNvPr>
                <p:cNvSpPr txBox="1">
                  <a:spLocks noRot="1" noChangeAspect="1" noMove="1" noResize="1" noEditPoints="1" noAdjustHandles="1" noChangeArrowheads="1" noChangeShapeType="1" noTextEdit="1"/>
                </p:cNvSpPr>
                <p:nvPr/>
              </p:nvSpPr>
              <p:spPr>
                <a:xfrm>
                  <a:off x="4021588" y="4343789"/>
                  <a:ext cx="923779" cy="523220"/>
                </a:xfrm>
                <a:prstGeom prst="rect">
                  <a:avLst/>
                </a:prstGeom>
                <a:blipFill>
                  <a:blip r:embed="rId10"/>
                  <a:stretch>
                    <a:fillRect/>
                  </a:stretch>
                </a:blipFill>
              </p:spPr>
              <p:txBody>
                <a:bodyPr/>
                <a:lstStyle/>
                <a:p>
                  <a:r>
                    <a:rPr lang="en-GB">
                      <a:noFill/>
                    </a:rPr>
                    <a:t> </a:t>
                  </a:r>
                </a:p>
              </p:txBody>
            </p:sp>
          </mc:Fallback>
        </mc:AlternateContent>
        <p:cxnSp>
          <p:nvCxnSpPr>
            <p:cNvPr id="38" name="Straight Arrow Connector 37">
              <a:extLst>
                <a:ext uri="{FF2B5EF4-FFF2-40B4-BE49-F238E27FC236}">
                  <a16:creationId xmlns:a16="http://schemas.microsoft.com/office/drawing/2014/main" id="{EE92A089-ACC0-4C23-8E17-8B1399EADA71}"/>
                </a:ext>
              </a:extLst>
            </p:cNvPr>
            <p:cNvCxnSpPr>
              <a:cxnSpLocks/>
            </p:cNvCxnSpPr>
            <p:nvPr/>
          </p:nvCxnSpPr>
          <p:spPr>
            <a:xfrm rot="16200000">
              <a:off x="6522821" y="3817327"/>
              <a:ext cx="2772000"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7F5245-EA6D-41DC-B1F0-7DADB0E98795}"/>
                </a:ext>
              </a:extLst>
            </p:cNvPr>
            <p:cNvCxnSpPr>
              <a:cxnSpLocks/>
            </p:cNvCxnSpPr>
            <p:nvPr/>
          </p:nvCxnSpPr>
          <p:spPr>
            <a:xfrm rot="16200000">
              <a:off x="7593221" y="4744763"/>
              <a:ext cx="936000"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34A9D5E-1F29-4827-82F5-04AF9AC0F808}"/>
                    </a:ext>
                  </a:extLst>
                </p:cNvPr>
                <p:cNvSpPr txBox="1"/>
                <p:nvPr/>
              </p:nvSpPr>
              <p:spPr>
                <a:xfrm>
                  <a:off x="7919893" y="3157451"/>
                  <a:ext cx="6525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solidFill>
                                  <a:schemeClr val="accent6">
                                    <a:lumMod val="60000"/>
                                    <a:lumOff val="40000"/>
                                  </a:schemeClr>
                                </a:solidFill>
                                <a:latin typeface="Cambria Math" panose="02040503050406030204" pitchFamily="18" charset="0"/>
                              </a:rPr>
                            </m:ctrlPr>
                          </m:sSubPr>
                          <m:e>
                            <m:r>
                              <a:rPr lang="en-GB" sz="2800" b="0" i="1" smtClean="0">
                                <a:solidFill>
                                  <a:schemeClr val="accent6">
                                    <a:lumMod val="60000"/>
                                    <a:lumOff val="40000"/>
                                  </a:schemeClr>
                                </a:solidFill>
                                <a:latin typeface="Cambria Math" panose="02040503050406030204" pitchFamily="18" charset="0"/>
                              </a:rPr>
                              <m:t>𝑦</m:t>
                            </m:r>
                          </m:e>
                          <m:sub>
                            <m:r>
                              <a:rPr lang="en-GB" sz="2800" b="0" i="1" smtClean="0">
                                <a:solidFill>
                                  <a:schemeClr val="accent6">
                                    <a:lumMod val="60000"/>
                                    <a:lumOff val="40000"/>
                                  </a:schemeClr>
                                </a:solidFill>
                                <a:latin typeface="Cambria Math" panose="02040503050406030204" pitchFamily="18" charset="0"/>
                              </a:rPr>
                              <m:t>𝑏</m:t>
                            </m:r>
                          </m:sub>
                        </m:sSub>
                      </m:oMath>
                    </m:oMathPara>
                  </a14:m>
                  <a:endParaRPr lang="en-GB" sz="2800" dirty="0">
                    <a:solidFill>
                      <a:schemeClr val="accent6">
                        <a:lumMod val="60000"/>
                        <a:lumOff val="40000"/>
                      </a:schemeClr>
                    </a:solidFill>
                  </a:endParaRPr>
                </a:p>
              </p:txBody>
            </p:sp>
          </mc:Choice>
          <mc:Fallback xmlns="">
            <p:sp>
              <p:nvSpPr>
                <p:cNvPr id="40" name="TextBox 39">
                  <a:extLst>
                    <a:ext uri="{FF2B5EF4-FFF2-40B4-BE49-F238E27FC236}">
                      <a16:creationId xmlns:a16="http://schemas.microsoft.com/office/drawing/2014/main" id="{534A9D5E-1F29-4827-82F5-04AF9AC0F808}"/>
                    </a:ext>
                  </a:extLst>
                </p:cNvPr>
                <p:cNvSpPr txBox="1">
                  <a:spLocks noRot="1" noChangeAspect="1" noMove="1" noResize="1" noEditPoints="1" noAdjustHandles="1" noChangeArrowheads="1" noChangeShapeType="1" noTextEdit="1"/>
                </p:cNvSpPr>
                <p:nvPr/>
              </p:nvSpPr>
              <p:spPr>
                <a:xfrm>
                  <a:off x="7919893" y="3157451"/>
                  <a:ext cx="652550" cy="52322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F0331B9-2915-48AD-A30B-46AD2BC3DEA1}"/>
                    </a:ext>
                  </a:extLst>
                </p:cNvPr>
                <p:cNvSpPr txBox="1"/>
                <p:nvPr/>
              </p:nvSpPr>
              <p:spPr>
                <a:xfrm>
                  <a:off x="8099515" y="4442587"/>
                  <a:ext cx="63767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solidFill>
                                  <a:schemeClr val="accent6">
                                    <a:lumMod val="60000"/>
                                    <a:lumOff val="40000"/>
                                  </a:schemeClr>
                                </a:solidFill>
                                <a:latin typeface="Cambria Math" panose="02040503050406030204" pitchFamily="18" charset="0"/>
                              </a:rPr>
                            </m:ctrlPr>
                          </m:sSubPr>
                          <m:e>
                            <m:r>
                              <a:rPr lang="en-GB" sz="2800" b="0" i="1" smtClean="0">
                                <a:solidFill>
                                  <a:schemeClr val="accent6">
                                    <a:lumMod val="60000"/>
                                    <a:lumOff val="40000"/>
                                  </a:schemeClr>
                                </a:solidFill>
                                <a:latin typeface="Cambria Math" panose="02040503050406030204" pitchFamily="18" charset="0"/>
                              </a:rPr>
                              <m:t>𝑦</m:t>
                            </m:r>
                          </m:e>
                          <m:sub>
                            <m:r>
                              <a:rPr lang="en-GB" sz="2800" b="0" i="1" smtClean="0">
                                <a:solidFill>
                                  <a:schemeClr val="accent6">
                                    <a:lumMod val="60000"/>
                                    <a:lumOff val="40000"/>
                                  </a:schemeClr>
                                </a:solidFill>
                                <a:latin typeface="Cambria Math" panose="02040503050406030204" pitchFamily="18" charset="0"/>
                              </a:rPr>
                              <m:t>𝑎</m:t>
                            </m:r>
                          </m:sub>
                        </m:sSub>
                      </m:oMath>
                    </m:oMathPara>
                  </a14:m>
                  <a:endParaRPr lang="en-GB" sz="2800" dirty="0">
                    <a:solidFill>
                      <a:schemeClr val="accent6">
                        <a:lumMod val="60000"/>
                        <a:lumOff val="40000"/>
                      </a:schemeClr>
                    </a:solidFill>
                  </a:endParaRPr>
                </a:p>
              </p:txBody>
            </p:sp>
          </mc:Choice>
          <mc:Fallback xmlns="">
            <p:sp>
              <p:nvSpPr>
                <p:cNvPr id="41" name="TextBox 40">
                  <a:extLst>
                    <a:ext uri="{FF2B5EF4-FFF2-40B4-BE49-F238E27FC236}">
                      <a16:creationId xmlns:a16="http://schemas.microsoft.com/office/drawing/2014/main" id="{1F0331B9-2915-48AD-A30B-46AD2BC3DEA1}"/>
                    </a:ext>
                  </a:extLst>
                </p:cNvPr>
                <p:cNvSpPr txBox="1">
                  <a:spLocks noRot="1" noChangeAspect="1" noMove="1" noResize="1" noEditPoints="1" noAdjustHandles="1" noChangeArrowheads="1" noChangeShapeType="1" noTextEdit="1"/>
                </p:cNvSpPr>
                <p:nvPr/>
              </p:nvSpPr>
              <p:spPr>
                <a:xfrm>
                  <a:off x="8099515" y="4442587"/>
                  <a:ext cx="637674" cy="523220"/>
                </a:xfrm>
                <a:prstGeom prst="rect">
                  <a:avLst/>
                </a:prstGeom>
                <a:blipFill>
                  <a:blip r:embed="rId12"/>
                  <a:stretch>
                    <a:fillRect/>
                  </a:stretch>
                </a:blipFill>
              </p:spPr>
              <p:txBody>
                <a:bodyPr/>
                <a:lstStyle/>
                <a:p>
                  <a:r>
                    <a:rPr lang="en-GB">
                      <a:noFill/>
                    </a:rPr>
                    <a:t> </a:t>
                  </a:r>
                </a:p>
              </p:txBody>
            </p:sp>
          </mc:Fallback>
        </mc:AlternateContent>
      </p:grpSp>
      <p:grpSp>
        <p:nvGrpSpPr>
          <p:cNvPr id="45" name="Group 44">
            <a:extLst>
              <a:ext uri="{FF2B5EF4-FFF2-40B4-BE49-F238E27FC236}">
                <a16:creationId xmlns:a16="http://schemas.microsoft.com/office/drawing/2014/main" id="{3D14B9AC-6D83-443F-B301-163D65750202}"/>
              </a:ext>
            </a:extLst>
          </p:cNvPr>
          <p:cNvGrpSpPr/>
          <p:nvPr/>
        </p:nvGrpSpPr>
        <p:grpSpPr>
          <a:xfrm>
            <a:off x="5215271" y="3462512"/>
            <a:ext cx="3806280" cy="1734649"/>
            <a:chOff x="5215271" y="3462512"/>
            <a:chExt cx="3806280" cy="1734649"/>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E6D0F0A-7E78-4B24-8828-B0E3164127C4}"/>
                    </a:ext>
                  </a:extLst>
                </p:cNvPr>
                <p:cNvSpPr txBox="1"/>
                <p:nvPr/>
              </p:nvSpPr>
              <p:spPr>
                <a:xfrm>
                  <a:off x="5215271" y="4181498"/>
                  <a:ext cx="952505"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6000" b="1" i="1" smtClean="0">
                            <a:solidFill>
                              <a:schemeClr val="accent6">
                                <a:lumMod val="60000"/>
                                <a:lumOff val="40000"/>
                              </a:schemeClr>
                            </a:solidFill>
                            <a:latin typeface="Cambria Math" panose="02040503050406030204" pitchFamily="18" charset="0"/>
                          </a:rPr>
                          <m:t>+</m:t>
                        </m:r>
                      </m:oMath>
                    </m:oMathPara>
                  </a14:m>
                  <a:endParaRPr lang="en-GB" sz="6000" b="1" i="1" dirty="0">
                    <a:solidFill>
                      <a:srgbClr val="C00000"/>
                    </a:solidFill>
                  </a:endParaRPr>
                </a:p>
              </p:txBody>
            </p:sp>
          </mc:Choice>
          <mc:Fallback xmlns="">
            <p:sp>
              <p:nvSpPr>
                <p:cNvPr id="43" name="TextBox 42">
                  <a:extLst>
                    <a:ext uri="{FF2B5EF4-FFF2-40B4-BE49-F238E27FC236}">
                      <a16:creationId xmlns:a16="http://schemas.microsoft.com/office/drawing/2014/main" id="{BE6D0F0A-7E78-4B24-8828-B0E3164127C4}"/>
                    </a:ext>
                  </a:extLst>
                </p:cNvPr>
                <p:cNvSpPr txBox="1">
                  <a:spLocks noRot="1" noChangeAspect="1" noMove="1" noResize="1" noEditPoints="1" noAdjustHandles="1" noChangeArrowheads="1" noChangeShapeType="1" noTextEdit="1"/>
                </p:cNvSpPr>
                <p:nvPr/>
              </p:nvSpPr>
              <p:spPr>
                <a:xfrm>
                  <a:off x="5215271" y="4181498"/>
                  <a:ext cx="952505" cy="1015663"/>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F89D862-96B6-4F90-9577-C39CA3076633}"/>
                    </a:ext>
                  </a:extLst>
                </p:cNvPr>
                <p:cNvSpPr txBox="1"/>
                <p:nvPr/>
              </p:nvSpPr>
              <p:spPr>
                <a:xfrm>
                  <a:off x="8069046" y="3462512"/>
                  <a:ext cx="952505"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6000" b="1" i="1" smtClean="0">
                            <a:solidFill>
                              <a:schemeClr val="accent6">
                                <a:lumMod val="60000"/>
                                <a:lumOff val="40000"/>
                              </a:schemeClr>
                            </a:solidFill>
                            <a:latin typeface="Cambria Math" panose="02040503050406030204" pitchFamily="18" charset="0"/>
                          </a:rPr>
                          <m:t>−</m:t>
                        </m:r>
                      </m:oMath>
                    </m:oMathPara>
                  </a14:m>
                  <a:endParaRPr lang="en-GB" sz="6000" b="1" i="1" dirty="0">
                    <a:solidFill>
                      <a:schemeClr val="accent6">
                        <a:lumMod val="60000"/>
                        <a:lumOff val="40000"/>
                      </a:schemeClr>
                    </a:solidFill>
                  </a:endParaRPr>
                </a:p>
              </p:txBody>
            </p:sp>
          </mc:Choice>
          <mc:Fallback xmlns="">
            <p:sp>
              <p:nvSpPr>
                <p:cNvPr id="44" name="TextBox 43">
                  <a:extLst>
                    <a:ext uri="{FF2B5EF4-FFF2-40B4-BE49-F238E27FC236}">
                      <a16:creationId xmlns:a16="http://schemas.microsoft.com/office/drawing/2014/main" id="{FF89D862-96B6-4F90-9577-C39CA3076633}"/>
                    </a:ext>
                  </a:extLst>
                </p:cNvPr>
                <p:cNvSpPr txBox="1">
                  <a:spLocks noRot="1" noChangeAspect="1" noMove="1" noResize="1" noEditPoints="1" noAdjustHandles="1" noChangeArrowheads="1" noChangeShapeType="1" noTextEdit="1"/>
                </p:cNvSpPr>
                <p:nvPr/>
              </p:nvSpPr>
              <p:spPr>
                <a:xfrm>
                  <a:off x="8069046" y="3462512"/>
                  <a:ext cx="952505" cy="1015663"/>
                </a:xfrm>
                <a:prstGeom prst="rect">
                  <a:avLst/>
                </a:prstGeom>
                <a:blipFill>
                  <a:blip r:embed="rId14"/>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266078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E3FA-4A89-457A-931D-230AC409017B}"/>
              </a:ext>
            </a:extLst>
          </p:cNvPr>
          <p:cNvSpPr>
            <a:spLocks noGrp="1"/>
          </p:cNvSpPr>
          <p:nvPr>
            <p:ph type="title"/>
          </p:nvPr>
        </p:nvSpPr>
        <p:spPr/>
        <p:txBody>
          <a:bodyPr/>
          <a:lstStyle/>
          <a:p>
            <a:r>
              <a:rPr lang="en-GB" b="1" dirty="0"/>
              <a:t>Lines and triangles</a:t>
            </a:r>
          </a:p>
        </p:txBody>
      </p:sp>
      <p:grpSp>
        <p:nvGrpSpPr>
          <p:cNvPr id="10" name="Group 9">
            <a:extLst>
              <a:ext uri="{FF2B5EF4-FFF2-40B4-BE49-F238E27FC236}">
                <a16:creationId xmlns:a16="http://schemas.microsoft.com/office/drawing/2014/main" id="{19EE230C-C180-4EEF-B533-84E5503F4D22}"/>
              </a:ext>
            </a:extLst>
          </p:cNvPr>
          <p:cNvGrpSpPr/>
          <p:nvPr/>
        </p:nvGrpSpPr>
        <p:grpSpPr>
          <a:xfrm>
            <a:off x="-38100" y="665160"/>
            <a:ext cx="12877800" cy="4572000"/>
            <a:chOff x="0" y="2286000"/>
            <a:chExt cx="12877800" cy="4572000"/>
          </a:xfrm>
        </p:grpSpPr>
        <p:cxnSp>
          <p:nvCxnSpPr>
            <p:cNvPr id="11" name="Straight Connector 10">
              <a:extLst>
                <a:ext uri="{FF2B5EF4-FFF2-40B4-BE49-F238E27FC236}">
                  <a16:creationId xmlns:a16="http://schemas.microsoft.com/office/drawing/2014/main" id="{ACBF49EF-E6D5-458C-B191-B2BFD1E03FBC}"/>
                </a:ext>
                <a:ext uri="{C183D7F6-B498-43B3-948B-1728B52AA6E4}">
                  <adec:decorative xmlns:adec="http://schemas.microsoft.com/office/drawing/2017/decorative" val="1"/>
                </a:ext>
              </a:extLst>
            </p:cNvPr>
            <p:cNvCxnSpPr>
              <a:cxnSpLocks/>
            </p:cNvCxnSpPr>
            <p:nvPr/>
          </p:nvCxnSpPr>
          <p:spPr>
            <a:xfrm flipV="1">
              <a:off x="0" y="2286000"/>
              <a:ext cx="12877800" cy="457200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0CA5CC2-A03B-464B-883D-18C94B64B539}"/>
                </a:ext>
              </a:extLst>
            </p:cNvPr>
            <p:cNvSpPr/>
            <p:nvPr/>
          </p:nvSpPr>
          <p:spPr>
            <a:xfrm flipV="1">
              <a:off x="2805404" y="5816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D239E167-7731-467A-B752-AD0FC2B20853}"/>
                </a:ext>
              </a:extLst>
            </p:cNvPr>
            <p:cNvSpPr/>
            <p:nvPr/>
          </p:nvSpPr>
          <p:spPr>
            <a:xfrm flipV="1">
              <a:off x="7809204" y="4033560"/>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0624B9D-955F-444F-BAAC-8436CCFF1FD6}"/>
                    </a:ext>
                  </a:extLst>
                </p:cNvPr>
                <p:cNvSpPr txBox="1"/>
                <p:nvPr/>
              </p:nvSpPr>
              <p:spPr>
                <a:xfrm>
                  <a:off x="737587" y="5317725"/>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4" name="TextBox 13">
                  <a:extLst>
                    <a:ext uri="{FF2B5EF4-FFF2-40B4-BE49-F238E27FC236}">
                      <a16:creationId xmlns:a16="http://schemas.microsoft.com/office/drawing/2014/main" id="{00624B9D-955F-444F-BAAC-8436CCFF1FD6}"/>
                    </a:ext>
                  </a:extLst>
                </p:cNvPr>
                <p:cNvSpPr txBox="1">
                  <a:spLocks noRot="1" noChangeAspect="1" noMove="1" noResize="1" noEditPoints="1" noAdjustHandles="1" noChangeArrowheads="1" noChangeShapeType="1" noTextEdit="1"/>
                </p:cNvSpPr>
                <p:nvPr/>
              </p:nvSpPr>
              <p:spPr>
                <a:xfrm>
                  <a:off x="737587" y="5317725"/>
                  <a:ext cx="2139817"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9853DFB-62DD-4701-A99C-FAFA6303C80C}"/>
                    </a:ext>
                  </a:extLst>
                </p:cNvPr>
                <p:cNvSpPr txBox="1"/>
                <p:nvPr/>
              </p:nvSpPr>
              <p:spPr>
                <a:xfrm>
                  <a:off x="7957993" y="3898924"/>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5" name="TextBox 14">
                  <a:extLst>
                    <a:ext uri="{FF2B5EF4-FFF2-40B4-BE49-F238E27FC236}">
                      <a16:creationId xmlns:a16="http://schemas.microsoft.com/office/drawing/2014/main" id="{E9853DFB-62DD-4701-A99C-FAFA6303C80C}"/>
                    </a:ext>
                  </a:extLst>
                </p:cNvPr>
                <p:cNvSpPr txBox="1">
                  <a:spLocks noRot="1" noChangeAspect="1" noMove="1" noResize="1" noEditPoints="1" noAdjustHandles="1" noChangeArrowheads="1" noChangeShapeType="1" noTextEdit="1"/>
                </p:cNvSpPr>
                <p:nvPr/>
              </p:nvSpPr>
              <p:spPr>
                <a:xfrm>
                  <a:off x="7957993" y="3898924"/>
                  <a:ext cx="2163028" cy="523220"/>
                </a:xfrm>
                <a:prstGeom prst="rect">
                  <a:avLst/>
                </a:prstGeom>
                <a:blipFill>
                  <a:blip r:embed="rId4"/>
                  <a:stretch>
                    <a:fillRect/>
                  </a:stretch>
                </a:blipFill>
              </p:spPr>
              <p:txBody>
                <a:bodyPr/>
                <a:lstStyle/>
                <a:p>
                  <a:r>
                    <a:rPr lang="en-GB">
                      <a:noFill/>
                    </a:rPr>
                    <a:t> </a:t>
                  </a:r>
                </a:p>
              </p:txBody>
            </p:sp>
          </mc:Fallback>
        </mc:AlternateContent>
      </p:grpSp>
      <p:grpSp>
        <p:nvGrpSpPr>
          <p:cNvPr id="20" name="Group 19">
            <a:extLst>
              <a:ext uri="{FF2B5EF4-FFF2-40B4-BE49-F238E27FC236}">
                <a16:creationId xmlns:a16="http://schemas.microsoft.com/office/drawing/2014/main" id="{146E31E2-1D1B-4BBD-A274-F6A16283F28A}"/>
              </a:ext>
            </a:extLst>
          </p:cNvPr>
          <p:cNvGrpSpPr/>
          <p:nvPr/>
        </p:nvGrpSpPr>
        <p:grpSpPr>
          <a:xfrm>
            <a:off x="368355" y="-13673"/>
            <a:ext cx="11597591" cy="6715098"/>
            <a:chOff x="368355" y="-13673"/>
            <a:chExt cx="11597591" cy="6715098"/>
          </a:xfrm>
        </p:grpSpPr>
        <p:cxnSp>
          <p:nvCxnSpPr>
            <p:cNvPr id="16" name="Straight Arrow Connector 15">
              <a:extLst>
                <a:ext uri="{FF2B5EF4-FFF2-40B4-BE49-F238E27FC236}">
                  <a16:creationId xmlns:a16="http://schemas.microsoft.com/office/drawing/2014/main" id="{D9E3B1E8-8B6B-4908-AF7A-E2611E65E729}"/>
                </a:ext>
              </a:extLst>
            </p:cNvPr>
            <p:cNvCxnSpPr>
              <a:cxnSpLocks/>
            </p:cNvCxnSpPr>
            <p:nvPr/>
          </p:nvCxnSpPr>
          <p:spPr>
            <a:xfrm>
              <a:off x="368355" y="5231729"/>
              <a:ext cx="11451771" cy="0"/>
            </a:xfrm>
            <a:prstGeom prst="straightConnector1">
              <a:avLst/>
            </a:prstGeom>
            <a:ln w="38100">
              <a:solidFill>
                <a:srgbClr val="FFFFFF">
                  <a:alpha val="4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D47D172-CAF5-4DB7-B744-5450887978B3}"/>
                </a:ext>
              </a:extLst>
            </p:cNvPr>
            <p:cNvCxnSpPr>
              <a:cxnSpLocks/>
            </p:cNvCxnSpPr>
            <p:nvPr/>
          </p:nvCxnSpPr>
          <p:spPr>
            <a:xfrm>
              <a:off x="5994399" y="247937"/>
              <a:ext cx="0" cy="6453488"/>
            </a:xfrm>
            <a:prstGeom prst="straightConnector1">
              <a:avLst/>
            </a:prstGeom>
            <a:ln w="38100">
              <a:solidFill>
                <a:srgbClr val="FFFFFF">
                  <a:alpha val="40000"/>
                </a:srgb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18C44A-E700-4ED3-8830-EAC0A4CD41A8}"/>
                    </a:ext>
                  </a:extLst>
                </p:cNvPr>
                <p:cNvSpPr txBox="1"/>
                <p:nvPr/>
              </p:nvSpPr>
              <p:spPr>
                <a:xfrm>
                  <a:off x="11438622" y="5231729"/>
                  <a:ext cx="527324"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lumMod val="75000"/>
                              </a:schemeClr>
                            </a:solidFill>
                            <a:latin typeface="Cambria Math" panose="02040503050406030204" pitchFamily="18" charset="0"/>
                          </a:rPr>
                          <m:t>𝑥</m:t>
                        </m:r>
                      </m:oMath>
                    </m:oMathPara>
                  </a14:m>
                  <a:endParaRPr lang="en-GB" sz="3200" dirty="0"/>
                </a:p>
              </p:txBody>
            </p:sp>
          </mc:Choice>
          <mc:Fallback xmlns="">
            <p:sp>
              <p:nvSpPr>
                <p:cNvPr id="18" name="TextBox 17">
                  <a:extLst>
                    <a:ext uri="{FF2B5EF4-FFF2-40B4-BE49-F238E27FC236}">
                      <a16:creationId xmlns:a16="http://schemas.microsoft.com/office/drawing/2014/main" id="{6F18C44A-E700-4ED3-8830-EAC0A4CD41A8}"/>
                    </a:ext>
                  </a:extLst>
                </p:cNvPr>
                <p:cNvSpPr txBox="1">
                  <a:spLocks noRot="1" noChangeAspect="1" noMove="1" noResize="1" noEditPoints="1" noAdjustHandles="1" noChangeArrowheads="1" noChangeShapeType="1" noTextEdit="1"/>
                </p:cNvSpPr>
                <p:nvPr/>
              </p:nvSpPr>
              <p:spPr>
                <a:xfrm>
                  <a:off x="11438622" y="5231729"/>
                  <a:ext cx="527324" cy="584775"/>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BC3724B-3917-49D8-9609-34E373CF3797}"/>
                    </a:ext>
                  </a:extLst>
                </p:cNvPr>
                <p:cNvSpPr txBox="1"/>
                <p:nvPr/>
              </p:nvSpPr>
              <p:spPr>
                <a:xfrm>
                  <a:off x="6120785" y="-13673"/>
                  <a:ext cx="533095"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lumMod val="75000"/>
                              </a:schemeClr>
                            </a:solidFill>
                            <a:latin typeface="Cambria Math" panose="02040503050406030204" pitchFamily="18" charset="0"/>
                          </a:rPr>
                          <m:t>𝑦</m:t>
                        </m:r>
                      </m:oMath>
                    </m:oMathPara>
                  </a14:m>
                  <a:endParaRPr lang="en-GB" sz="3200" b="0" dirty="0">
                    <a:solidFill>
                      <a:schemeClr val="tx1">
                        <a:lumMod val="75000"/>
                      </a:schemeClr>
                    </a:solidFill>
                  </a:endParaRPr>
                </a:p>
              </p:txBody>
            </p:sp>
          </mc:Choice>
          <mc:Fallback xmlns="">
            <p:sp>
              <p:nvSpPr>
                <p:cNvPr id="19" name="TextBox 18">
                  <a:extLst>
                    <a:ext uri="{FF2B5EF4-FFF2-40B4-BE49-F238E27FC236}">
                      <a16:creationId xmlns:a16="http://schemas.microsoft.com/office/drawing/2014/main" id="{2BC3724B-3917-49D8-9609-34E373CF3797}"/>
                    </a:ext>
                  </a:extLst>
                </p:cNvPr>
                <p:cNvSpPr txBox="1">
                  <a:spLocks noRot="1" noChangeAspect="1" noMove="1" noResize="1" noEditPoints="1" noAdjustHandles="1" noChangeArrowheads="1" noChangeShapeType="1" noTextEdit="1"/>
                </p:cNvSpPr>
                <p:nvPr/>
              </p:nvSpPr>
              <p:spPr>
                <a:xfrm>
                  <a:off x="6120785" y="-13673"/>
                  <a:ext cx="533095" cy="584775"/>
                </a:xfrm>
                <a:prstGeom prst="rect">
                  <a:avLst/>
                </a:prstGeom>
                <a:blipFill>
                  <a:blip r:embed="rId6"/>
                  <a:stretch>
                    <a:fillRect/>
                  </a:stretch>
                </a:blipFill>
                <a:ln>
                  <a:noFill/>
                </a:ln>
              </p:spPr>
              <p:txBody>
                <a:bodyPr/>
                <a:lstStyle/>
                <a:p>
                  <a:r>
                    <a:rPr lang="en-GB">
                      <a:noFill/>
                    </a:rPr>
                    <a:t> </a:t>
                  </a:r>
                </a:p>
              </p:txBody>
            </p:sp>
          </mc:Fallback>
        </mc:AlternateContent>
      </p:grpSp>
      <p:grpSp>
        <p:nvGrpSpPr>
          <p:cNvPr id="31" name="Group 30">
            <a:extLst>
              <a:ext uri="{FF2B5EF4-FFF2-40B4-BE49-F238E27FC236}">
                <a16:creationId xmlns:a16="http://schemas.microsoft.com/office/drawing/2014/main" id="{F0A76C01-5918-4D44-BC37-AFF6F79BB2BD}"/>
              </a:ext>
            </a:extLst>
          </p:cNvPr>
          <p:cNvGrpSpPr/>
          <p:nvPr/>
        </p:nvGrpSpPr>
        <p:grpSpPr>
          <a:xfrm>
            <a:off x="-292100" y="-82802"/>
            <a:ext cx="12788900" cy="7020000"/>
            <a:chOff x="-292100" y="-82802"/>
            <a:chExt cx="12788900" cy="7020000"/>
          </a:xfrm>
        </p:grpSpPr>
        <p:sp>
          <p:nvSpPr>
            <p:cNvPr id="30" name="Rectangle 29">
              <a:extLst>
                <a:ext uri="{FF2B5EF4-FFF2-40B4-BE49-F238E27FC236}">
                  <a16:creationId xmlns:a16="http://schemas.microsoft.com/office/drawing/2014/main" id="{89417032-A7B0-41E5-AF91-05E1FE3A9EDE}"/>
                </a:ext>
              </a:extLst>
            </p:cNvPr>
            <p:cNvSpPr/>
            <p:nvPr/>
          </p:nvSpPr>
          <p:spPr>
            <a:xfrm>
              <a:off x="7637857" y="4069947"/>
              <a:ext cx="173850" cy="173850"/>
            </a:xfrm>
            <a:prstGeom prst="rect">
              <a:avLst/>
            </a:prstGeom>
            <a:solidFill>
              <a:srgbClr val="FCD9D3">
                <a:alpha val="69804"/>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oup 28">
              <a:extLst>
                <a:ext uri="{FF2B5EF4-FFF2-40B4-BE49-F238E27FC236}">
                  <a16:creationId xmlns:a16="http://schemas.microsoft.com/office/drawing/2014/main" id="{DECD384A-02E2-4123-A0B3-EC237418A6E1}"/>
                </a:ext>
              </a:extLst>
            </p:cNvPr>
            <p:cNvGrpSpPr/>
            <p:nvPr/>
          </p:nvGrpSpPr>
          <p:grpSpPr>
            <a:xfrm>
              <a:off x="-292100" y="-82802"/>
              <a:ext cx="12788900" cy="7020000"/>
              <a:chOff x="-292100" y="-82802"/>
              <a:chExt cx="12788900" cy="7020000"/>
            </a:xfrm>
          </p:grpSpPr>
          <p:cxnSp>
            <p:nvCxnSpPr>
              <p:cNvPr id="22" name="Straight Connector 21">
                <a:extLst>
                  <a:ext uri="{FF2B5EF4-FFF2-40B4-BE49-F238E27FC236}">
                    <a16:creationId xmlns:a16="http://schemas.microsoft.com/office/drawing/2014/main" id="{299B1B2C-0B4C-4BC3-8D4E-A28E77EE3DBC}"/>
                  </a:ext>
                </a:extLst>
              </p:cNvPr>
              <p:cNvCxnSpPr>
                <a:cxnSpLocks/>
              </p:cNvCxnSpPr>
              <p:nvPr/>
            </p:nvCxnSpPr>
            <p:spPr>
              <a:xfrm>
                <a:off x="-292100" y="4233674"/>
                <a:ext cx="12788900" cy="0"/>
              </a:xfrm>
              <a:prstGeom prst="line">
                <a:avLst/>
              </a:prstGeom>
              <a:ln w="19050">
                <a:solidFill>
                  <a:schemeClr val="accent2">
                    <a:alpha val="9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30ED293-DDB2-45DA-A751-8385E2E25836}"/>
                      </a:ext>
                    </a:extLst>
                  </p:cNvPr>
                  <p:cNvSpPr txBox="1"/>
                  <p:nvPr/>
                </p:nvSpPr>
                <p:spPr>
                  <a:xfrm>
                    <a:off x="9720570" y="4088717"/>
                    <a:ext cx="147239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accent2"/>
                              </a:solidFill>
                              <a:latin typeface="Cambria Math" panose="02040503050406030204" pitchFamily="18" charset="0"/>
                            </a:rPr>
                            <m:t>𝑦</m:t>
                          </m:r>
                          <m:r>
                            <a:rPr lang="en-GB" sz="3200" b="0" i="1" smtClean="0">
                              <a:solidFill>
                                <a:schemeClr val="accent2"/>
                              </a:solidFill>
                              <a:latin typeface="Cambria Math" panose="02040503050406030204" pitchFamily="18" charset="0"/>
                            </a:rPr>
                            <m:t>=</m:t>
                          </m:r>
                          <m:sSub>
                            <m:sSubPr>
                              <m:ctrlPr>
                                <a:rPr lang="en-GB" sz="3200" b="0" i="1" smtClean="0">
                                  <a:solidFill>
                                    <a:schemeClr val="accent2"/>
                                  </a:solidFill>
                                  <a:latin typeface="Cambria Math" panose="02040503050406030204" pitchFamily="18" charset="0"/>
                                </a:rPr>
                              </m:ctrlPr>
                            </m:sSubPr>
                            <m:e>
                              <m:r>
                                <a:rPr lang="en-GB" sz="3200" b="0" i="1" smtClean="0">
                                  <a:solidFill>
                                    <a:schemeClr val="accent2"/>
                                  </a:solidFill>
                                  <a:latin typeface="Cambria Math" panose="02040503050406030204" pitchFamily="18" charset="0"/>
                                </a:rPr>
                                <m:t>𝑦</m:t>
                              </m:r>
                            </m:e>
                            <m:sub>
                              <m:r>
                                <a:rPr lang="en-GB" sz="3200" b="0" i="1" smtClean="0">
                                  <a:solidFill>
                                    <a:schemeClr val="accent2"/>
                                  </a:solidFill>
                                  <a:latin typeface="Cambria Math" panose="02040503050406030204" pitchFamily="18" charset="0"/>
                                </a:rPr>
                                <m:t>𝑎</m:t>
                              </m:r>
                            </m:sub>
                          </m:sSub>
                        </m:oMath>
                      </m:oMathPara>
                    </a14:m>
                    <a:endParaRPr lang="en-GB" sz="3200" dirty="0">
                      <a:solidFill>
                        <a:schemeClr val="accent2"/>
                      </a:solidFill>
                    </a:endParaRPr>
                  </a:p>
                </p:txBody>
              </p:sp>
            </mc:Choice>
            <mc:Fallback xmlns="">
              <p:sp>
                <p:nvSpPr>
                  <p:cNvPr id="25" name="TextBox 24">
                    <a:extLst>
                      <a:ext uri="{FF2B5EF4-FFF2-40B4-BE49-F238E27FC236}">
                        <a16:creationId xmlns:a16="http://schemas.microsoft.com/office/drawing/2014/main" id="{530ED293-DDB2-45DA-A751-8385E2E25836}"/>
                      </a:ext>
                    </a:extLst>
                  </p:cNvPr>
                  <p:cNvSpPr txBox="1">
                    <a:spLocks noRot="1" noChangeAspect="1" noMove="1" noResize="1" noEditPoints="1" noAdjustHandles="1" noChangeArrowheads="1" noChangeShapeType="1" noTextEdit="1"/>
                  </p:cNvSpPr>
                  <p:nvPr/>
                </p:nvSpPr>
                <p:spPr>
                  <a:xfrm>
                    <a:off x="9720570" y="4088717"/>
                    <a:ext cx="1472391" cy="584775"/>
                  </a:xfrm>
                  <a:prstGeom prst="rect">
                    <a:avLst/>
                  </a:prstGeom>
                  <a:blipFill>
                    <a:blip r:embed="rId7"/>
                    <a:stretch>
                      <a:fillRect/>
                    </a:stretch>
                  </a:blipFill>
                  <a:ln>
                    <a:noFill/>
                  </a:ln>
                </p:spPr>
                <p:txBody>
                  <a:bodyPr/>
                  <a:lstStyle/>
                  <a:p>
                    <a:r>
                      <a:rPr lang="en-GB">
                        <a:noFill/>
                      </a:rPr>
                      <a:t> </a:t>
                    </a:r>
                  </a:p>
                </p:txBody>
              </p:sp>
            </mc:Fallback>
          </mc:AlternateContent>
          <p:cxnSp>
            <p:nvCxnSpPr>
              <p:cNvPr id="26" name="Straight Connector 25">
                <a:extLst>
                  <a:ext uri="{FF2B5EF4-FFF2-40B4-BE49-F238E27FC236}">
                    <a16:creationId xmlns:a16="http://schemas.microsoft.com/office/drawing/2014/main" id="{4C50A724-BC9E-4B4B-8892-B76AD508D64D}"/>
                  </a:ext>
                </a:extLst>
              </p:cNvPr>
              <p:cNvCxnSpPr>
                <a:cxnSpLocks/>
              </p:cNvCxnSpPr>
              <p:nvPr/>
            </p:nvCxnSpPr>
            <p:spPr>
              <a:xfrm rot="16200000">
                <a:off x="4287790" y="3427198"/>
                <a:ext cx="7020000" cy="0"/>
              </a:xfrm>
              <a:prstGeom prst="line">
                <a:avLst/>
              </a:prstGeom>
              <a:ln w="19050">
                <a:solidFill>
                  <a:schemeClr val="accent2">
                    <a:alpha val="9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DFFC5FD-19AA-406F-9142-186C621972F6}"/>
                      </a:ext>
                    </a:extLst>
                  </p:cNvPr>
                  <p:cNvSpPr txBox="1"/>
                  <p:nvPr/>
                </p:nvSpPr>
                <p:spPr>
                  <a:xfrm>
                    <a:off x="7726534" y="5840127"/>
                    <a:ext cx="1480149"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accent2"/>
                              </a:solidFill>
                              <a:latin typeface="Cambria Math" panose="02040503050406030204" pitchFamily="18" charset="0"/>
                            </a:rPr>
                            <m:t>𝑥</m:t>
                          </m:r>
                          <m:r>
                            <a:rPr lang="en-GB" sz="3200" b="0" i="1" smtClean="0">
                              <a:solidFill>
                                <a:schemeClr val="accent2"/>
                              </a:solidFill>
                              <a:latin typeface="Cambria Math" panose="02040503050406030204" pitchFamily="18" charset="0"/>
                            </a:rPr>
                            <m:t>=</m:t>
                          </m:r>
                          <m:sSub>
                            <m:sSubPr>
                              <m:ctrlPr>
                                <a:rPr lang="en-GB" sz="3200" b="0" i="1" smtClean="0">
                                  <a:solidFill>
                                    <a:schemeClr val="accent2"/>
                                  </a:solidFill>
                                  <a:latin typeface="Cambria Math" panose="02040503050406030204" pitchFamily="18" charset="0"/>
                                </a:rPr>
                              </m:ctrlPr>
                            </m:sSubPr>
                            <m:e>
                              <m:r>
                                <a:rPr lang="en-GB" sz="3200" b="0" i="1" smtClean="0">
                                  <a:solidFill>
                                    <a:schemeClr val="accent2"/>
                                  </a:solidFill>
                                  <a:latin typeface="Cambria Math" panose="02040503050406030204" pitchFamily="18" charset="0"/>
                                </a:rPr>
                                <m:t>𝑥</m:t>
                              </m:r>
                            </m:e>
                            <m:sub>
                              <m:r>
                                <a:rPr lang="en-GB" sz="3200" b="0" i="1" smtClean="0">
                                  <a:solidFill>
                                    <a:schemeClr val="accent2"/>
                                  </a:solidFill>
                                  <a:latin typeface="Cambria Math" panose="02040503050406030204" pitchFamily="18" charset="0"/>
                                </a:rPr>
                                <m:t>𝑏</m:t>
                              </m:r>
                            </m:sub>
                          </m:sSub>
                        </m:oMath>
                      </m:oMathPara>
                    </a14:m>
                    <a:endParaRPr lang="en-GB" sz="3200" dirty="0">
                      <a:solidFill>
                        <a:schemeClr val="accent2"/>
                      </a:solidFill>
                    </a:endParaRPr>
                  </a:p>
                </p:txBody>
              </p:sp>
            </mc:Choice>
            <mc:Fallback xmlns="">
              <p:sp>
                <p:nvSpPr>
                  <p:cNvPr id="27" name="TextBox 26">
                    <a:extLst>
                      <a:ext uri="{FF2B5EF4-FFF2-40B4-BE49-F238E27FC236}">
                        <a16:creationId xmlns:a16="http://schemas.microsoft.com/office/drawing/2014/main" id="{EDFFC5FD-19AA-406F-9142-186C621972F6}"/>
                      </a:ext>
                    </a:extLst>
                  </p:cNvPr>
                  <p:cNvSpPr txBox="1">
                    <a:spLocks noRot="1" noChangeAspect="1" noMove="1" noResize="1" noEditPoints="1" noAdjustHandles="1" noChangeArrowheads="1" noChangeShapeType="1" noTextEdit="1"/>
                  </p:cNvSpPr>
                  <p:nvPr/>
                </p:nvSpPr>
                <p:spPr>
                  <a:xfrm>
                    <a:off x="7726534" y="5840127"/>
                    <a:ext cx="1480149" cy="584775"/>
                  </a:xfrm>
                  <a:prstGeom prst="rect">
                    <a:avLst/>
                  </a:prstGeom>
                  <a:blipFill>
                    <a:blip r:embed="rId8"/>
                    <a:stretch>
                      <a:fillRect/>
                    </a:stretch>
                  </a:blipFill>
                  <a:ln>
                    <a:noFill/>
                  </a:ln>
                </p:spPr>
                <p:txBody>
                  <a:bodyPr/>
                  <a:lstStyle/>
                  <a:p>
                    <a:r>
                      <a:rPr lang="en-GB">
                        <a:noFill/>
                      </a:rPr>
                      <a:t> </a:t>
                    </a:r>
                  </a:p>
                </p:txBody>
              </p:sp>
            </mc:Fallback>
          </mc:AlternateContent>
        </p:grpSp>
      </p:grpSp>
      <p:grpSp>
        <p:nvGrpSpPr>
          <p:cNvPr id="42" name="Group 41">
            <a:extLst>
              <a:ext uri="{FF2B5EF4-FFF2-40B4-BE49-F238E27FC236}">
                <a16:creationId xmlns:a16="http://schemas.microsoft.com/office/drawing/2014/main" id="{1263E4E0-7693-4BA8-A136-65DB52E0970C}"/>
              </a:ext>
            </a:extLst>
          </p:cNvPr>
          <p:cNvGrpSpPr/>
          <p:nvPr/>
        </p:nvGrpSpPr>
        <p:grpSpPr>
          <a:xfrm>
            <a:off x="2816085" y="2474129"/>
            <a:ext cx="6537214" cy="2392880"/>
            <a:chOff x="2816085" y="2474129"/>
            <a:chExt cx="6537214" cy="2392880"/>
          </a:xfrm>
        </p:grpSpPr>
        <p:cxnSp>
          <p:nvCxnSpPr>
            <p:cNvPr id="33" name="Straight Arrow Connector 32">
              <a:extLst>
                <a:ext uri="{FF2B5EF4-FFF2-40B4-BE49-F238E27FC236}">
                  <a16:creationId xmlns:a16="http://schemas.microsoft.com/office/drawing/2014/main" id="{45CB88BB-2129-4D35-9FDB-2639EE4006C6}"/>
                </a:ext>
              </a:extLst>
            </p:cNvPr>
            <p:cNvCxnSpPr/>
            <p:nvPr/>
          </p:nvCxnSpPr>
          <p:spPr>
            <a:xfrm>
              <a:off x="2816085" y="4355533"/>
              <a:ext cx="4932000"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AE30A29-9070-44CB-9F3C-249D3D3420C4}"/>
                </a:ext>
              </a:extLst>
            </p:cNvPr>
            <p:cNvSpPr txBox="1"/>
            <p:nvPr/>
          </p:nvSpPr>
          <p:spPr>
            <a:xfrm>
              <a:off x="6586240" y="4319749"/>
              <a:ext cx="184731" cy="523220"/>
            </a:xfrm>
            <a:prstGeom prst="rect">
              <a:avLst/>
            </a:prstGeom>
            <a:noFill/>
          </p:spPr>
          <p:txBody>
            <a:bodyPr wrap="none" rtlCol="0">
              <a:spAutoFit/>
            </a:bodyPr>
            <a:lstStyle/>
            <a:p>
              <a:endParaRPr lang="en-GB" sz="2800" dirty="0">
                <a:solidFill>
                  <a:srgbClr val="C0000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67C507D-6B6E-4985-943A-1E1078BD6A11}"/>
                    </a:ext>
                  </a:extLst>
                </p:cNvPr>
                <p:cNvSpPr txBox="1"/>
                <p:nvPr/>
              </p:nvSpPr>
              <p:spPr>
                <a:xfrm>
                  <a:off x="4466088" y="4343789"/>
                  <a:ext cx="14495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𝑥</m:t>
                            </m:r>
                          </m:e>
                          <m:sub>
                            <m:r>
                              <a:rPr lang="en-GB" sz="2800" i="1">
                                <a:solidFill>
                                  <a:schemeClr val="accent6">
                                    <a:lumMod val="60000"/>
                                    <a:lumOff val="40000"/>
                                  </a:schemeClr>
                                </a:solidFill>
                                <a:latin typeface="Cambria Math" panose="02040503050406030204" pitchFamily="18" charset="0"/>
                              </a:rPr>
                              <m:t>𝑏</m:t>
                            </m:r>
                          </m:sub>
                        </m:sSub>
                        <m:r>
                          <a:rPr lang="en-GB" sz="2800" b="0" i="1" smtClean="0">
                            <a:solidFill>
                              <a:schemeClr val="accent6">
                                <a:lumMod val="60000"/>
                                <a:lumOff val="40000"/>
                              </a:schemeClr>
                            </a:solidFill>
                            <a:latin typeface="Cambria Math" panose="02040503050406030204" pitchFamily="18" charset="0"/>
                          </a:rPr>
                          <m:t>−</m:t>
                        </m:r>
                        <m:sSub>
                          <m:sSubPr>
                            <m:ctrlPr>
                              <a:rPr lang="en-GB" sz="2800" b="0" i="1" smtClean="0">
                                <a:solidFill>
                                  <a:schemeClr val="accent6">
                                    <a:lumMod val="60000"/>
                                    <a:lumOff val="40000"/>
                                  </a:schemeClr>
                                </a:solidFill>
                                <a:latin typeface="Cambria Math" panose="02040503050406030204" pitchFamily="18" charset="0"/>
                              </a:rPr>
                            </m:ctrlPr>
                          </m:sSubPr>
                          <m:e>
                            <m:r>
                              <a:rPr lang="en-GB" sz="2800" b="0" i="1" smtClean="0">
                                <a:solidFill>
                                  <a:schemeClr val="accent6">
                                    <a:lumMod val="60000"/>
                                    <a:lumOff val="40000"/>
                                  </a:schemeClr>
                                </a:solidFill>
                                <a:latin typeface="Cambria Math" panose="02040503050406030204" pitchFamily="18" charset="0"/>
                              </a:rPr>
                              <m:t>𝑥</m:t>
                            </m:r>
                          </m:e>
                          <m:sub>
                            <m:r>
                              <a:rPr lang="en-GB" sz="2800" b="0" i="1" smtClean="0">
                                <a:solidFill>
                                  <a:schemeClr val="accent6">
                                    <a:lumMod val="60000"/>
                                    <a:lumOff val="40000"/>
                                  </a:schemeClr>
                                </a:solidFill>
                                <a:latin typeface="Cambria Math" panose="02040503050406030204" pitchFamily="18" charset="0"/>
                              </a:rPr>
                              <m:t>𝑎</m:t>
                            </m:r>
                          </m:sub>
                        </m:sSub>
                      </m:oMath>
                    </m:oMathPara>
                  </a14:m>
                  <a:endParaRPr lang="en-GB" sz="2800" dirty="0">
                    <a:solidFill>
                      <a:schemeClr val="accent6">
                        <a:lumMod val="60000"/>
                        <a:lumOff val="40000"/>
                      </a:schemeClr>
                    </a:solidFill>
                  </a:endParaRPr>
                </a:p>
              </p:txBody>
            </p:sp>
          </mc:Choice>
          <mc:Fallback xmlns="">
            <p:sp>
              <p:nvSpPr>
                <p:cNvPr id="37" name="TextBox 36">
                  <a:extLst>
                    <a:ext uri="{FF2B5EF4-FFF2-40B4-BE49-F238E27FC236}">
                      <a16:creationId xmlns:a16="http://schemas.microsoft.com/office/drawing/2014/main" id="{767C507D-6B6E-4985-943A-1E1078BD6A11}"/>
                    </a:ext>
                  </a:extLst>
                </p:cNvPr>
                <p:cNvSpPr txBox="1">
                  <a:spLocks noRot="1" noChangeAspect="1" noMove="1" noResize="1" noEditPoints="1" noAdjustHandles="1" noChangeArrowheads="1" noChangeShapeType="1" noTextEdit="1"/>
                </p:cNvSpPr>
                <p:nvPr/>
              </p:nvSpPr>
              <p:spPr>
                <a:xfrm>
                  <a:off x="4466088" y="4343789"/>
                  <a:ext cx="1449564" cy="523220"/>
                </a:xfrm>
                <a:prstGeom prst="rect">
                  <a:avLst/>
                </a:prstGeom>
                <a:blipFill>
                  <a:blip r:embed="rId9"/>
                  <a:stretch>
                    <a:fillRect/>
                  </a:stretch>
                </a:blipFill>
              </p:spPr>
              <p:txBody>
                <a:bodyPr/>
                <a:lstStyle/>
                <a:p>
                  <a:r>
                    <a:rPr lang="en-GB">
                      <a:noFill/>
                    </a:rPr>
                    <a:t> </a:t>
                  </a:r>
                </a:p>
              </p:txBody>
            </p:sp>
          </mc:Fallback>
        </mc:AlternateContent>
        <p:cxnSp>
          <p:nvCxnSpPr>
            <p:cNvPr id="38" name="Straight Arrow Connector 37">
              <a:extLst>
                <a:ext uri="{FF2B5EF4-FFF2-40B4-BE49-F238E27FC236}">
                  <a16:creationId xmlns:a16="http://schemas.microsoft.com/office/drawing/2014/main" id="{EE92A089-ACC0-4C23-8E17-8B1399EADA71}"/>
                </a:ext>
              </a:extLst>
            </p:cNvPr>
            <p:cNvCxnSpPr>
              <a:cxnSpLocks/>
            </p:cNvCxnSpPr>
            <p:nvPr/>
          </p:nvCxnSpPr>
          <p:spPr>
            <a:xfrm rot="16200000">
              <a:off x="7048224" y="3334727"/>
              <a:ext cx="172119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34A9D5E-1F29-4827-82F5-04AF9AC0F808}"/>
                    </a:ext>
                  </a:extLst>
                </p:cNvPr>
                <p:cNvSpPr txBox="1"/>
                <p:nvPr/>
              </p:nvSpPr>
              <p:spPr>
                <a:xfrm>
                  <a:off x="7919893" y="3157451"/>
                  <a:ext cx="14334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solidFill>
                                  <a:schemeClr val="accent6">
                                    <a:lumMod val="60000"/>
                                    <a:lumOff val="40000"/>
                                  </a:schemeClr>
                                </a:solidFill>
                                <a:latin typeface="Cambria Math" panose="02040503050406030204" pitchFamily="18" charset="0"/>
                              </a:rPr>
                            </m:ctrlPr>
                          </m:sSubPr>
                          <m:e>
                            <m:r>
                              <a:rPr lang="en-GB" sz="2800" b="0" i="1" smtClean="0">
                                <a:solidFill>
                                  <a:schemeClr val="accent6">
                                    <a:lumMod val="60000"/>
                                    <a:lumOff val="40000"/>
                                  </a:schemeClr>
                                </a:solidFill>
                                <a:latin typeface="Cambria Math" panose="02040503050406030204" pitchFamily="18" charset="0"/>
                              </a:rPr>
                              <m:t>𝑦</m:t>
                            </m:r>
                          </m:e>
                          <m:sub>
                            <m:r>
                              <a:rPr lang="en-GB" sz="2800" b="0" i="1" smtClean="0">
                                <a:solidFill>
                                  <a:schemeClr val="accent6">
                                    <a:lumMod val="60000"/>
                                    <a:lumOff val="40000"/>
                                  </a:schemeClr>
                                </a:solidFill>
                                <a:latin typeface="Cambria Math" panose="02040503050406030204" pitchFamily="18" charset="0"/>
                              </a:rPr>
                              <m:t>𝑏</m:t>
                            </m:r>
                          </m:sub>
                        </m:sSub>
                        <m:r>
                          <a:rPr lang="en-GB" sz="2800" b="0" i="1" smtClean="0">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𝑦</m:t>
                            </m:r>
                          </m:e>
                          <m:sub>
                            <m:r>
                              <a:rPr lang="en-GB" sz="2800" i="1">
                                <a:solidFill>
                                  <a:schemeClr val="accent6">
                                    <a:lumMod val="60000"/>
                                    <a:lumOff val="40000"/>
                                  </a:schemeClr>
                                </a:solidFill>
                                <a:latin typeface="Cambria Math" panose="02040503050406030204" pitchFamily="18" charset="0"/>
                              </a:rPr>
                              <m:t>𝑎</m:t>
                            </m:r>
                          </m:sub>
                        </m:sSub>
                      </m:oMath>
                    </m:oMathPara>
                  </a14:m>
                  <a:endParaRPr lang="en-GB" sz="2800" dirty="0">
                    <a:solidFill>
                      <a:schemeClr val="accent6">
                        <a:lumMod val="60000"/>
                        <a:lumOff val="40000"/>
                      </a:schemeClr>
                    </a:solidFill>
                  </a:endParaRPr>
                </a:p>
              </p:txBody>
            </p:sp>
          </mc:Choice>
          <mc:Fallback xmlns="">
            <p:sp>
              <p:nvSpPr>
                <p:cNvPr id="40" name="TextBox 39">
                  <a:extLst>
                    <a:ext uri="{FF2B5EF4-FFF2-40B4-BE49-F238E27FC236}">
                      <a16:creationId xmlns:a16="http://schemas.microsoft.com/office/drawing/2014/main" id="{534A9D5E-1F29-4827-82F5-04AF9AC0F808}"/>
                    </a:ext>
                  </a:extLst>
                </p:cNvPr>
                <p:cNvSpPr txBox="1">
                  <a:spLocks noRot="1" noChangeAspect="1" noMove="1" noResize="1" noEditPoints="1" noAdjustHandles="1" noChangeArrowheads="1" noChangeShapeType="1" noTextEdit="1"/>
                </p:cNvSpPr>
                <p:nvPr/>
              </p:nvSpPr>
              <p:spPr>
                <a:xfrm>
                  <a:off x="7919893" y="3157451"/>
                  <a:ext cx="1433406" cy="523220"/>
                </a:xfrm>
                <a:prstGeom prst="rect">
                  <a:avLst/>
                </a:prstGeom>
                <a:blipFill>
                  <a:blip r:embed="rId10"/>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6ABA123-3386-4043-A1B3-C06214438ABD}"/>
                  </a:ext>
                </a:extLst>
              </p:cNvPr>
              <p:cNvSpPr txBox="1"/>
              <p:nvPr/>
            </p:nvSpPr>
            <p:spPr>
              <a:xfrm rot="-1200000">
                <a:off x="3625985" y="2440882"/>
                <a:ext cx="4223207" cy="6141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2800" i="1" dirty="0" smtClean="0">
                              <a:solidFill>
                                <a:schemeClr val="accent6">
                                  <a:lumMod val="60000"/>
                                  <a:lumOff val="40000"/>
                                </a:schemeClr>
                              </a:solidFill>
                              <a:latin typeface="Cambria Math" panose="02040503050406030204" pitchFamily="18" charset="0"/>
                            </a:rPr>
                          </m:ctrlPr>
                        </m:radPr>
                        <m:deg/>
                        <m:e>
                          <m:sSup>
                            <m:sSupPr>
                              <m:ctrlPr>
                                <a:rPr lang="en-GB" sz="2800" i="1" dirty="0">
                                  <a:solidFill>
                                    <a:schemeClr val="accent6">
                                      <a:lumMod val="60000"/>
                                      <a:lumOff val="40000"/>
                                    </a:schemeClr>
                                  </a:solidFill>
                                  <a:latin typeface="Cambria Math" panose="02040503050406030204" pitchFamily="18" charset="0"/>
                                </a:rPr>
                              </m:ctrlPr>
                            </m:sSupPr>
                            <m:e>
                              <m:d>
                                <m:dPr>
                                  <m:ctrlPr>
                                    <a:rPr lang="en-GB" sz="2800" i="1" dirty="0">
                                      <a:solidFill>
                                        <a:schemeClr val="accent6">
                                          <a:lumMod val="60000"/>
                                          <a:lumOff val="40000"/>
                                        </a:schemeClr>
                                      </a:solidFill>
                                      <a:latin typeface="Cambria Math" panose="02040503050406030204" pitchFamily="18" charset="0"/>
                                    </a:rPr>
                                  </m:ctrlPr>
                                </m:dPr>
                                <m:e>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𝑥</m:t>
                                      </m:r>
                                    </m:e>
                                    <m:sub>
                                      <m:r>
                                        <a:rPr lang="en-GB" sz="2800" i="1" dirty="0">
                                          <a:solidFill>
                                            <a:schemeClr val="accent6">
                                              <a:lumMod val="60000"/>
                                              <a:lumOff val="40000"/>
                                            </a:schemeClr>
                                          </a:solidFill>
                                          <a:latin typeface="Cambria Math" panose="02040503050406030204" pitchFamily="18" charset="0"/>
                                        </a:rPr>
                                        <m:t>𝑏</m:t>
                                      </m:r>
                                    </m:sub>
                                  </m:sSub>
                                  <m:r>
                                    <a:rPr lang="en-GB" sz="2800" i="0" dirty="0">
                                      <a:solidFill>
                                        <a:schemeClr val="accent6">
                                          <a:lumMod val="60000"/>
                                          <a:lumOff val="40000"/>
                                        </a:schemeClr>
                                      </a:solidFill>
                                      <a:latin typeface="Cambria Math" panose="02040503050406030204" pitchFamily="18" charset="0"/>
                                    </a:rPr>
                                    <m:t>−</m:t>
                                  </m:r>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𝑥</m:t>
                                      </m:r>
                                    </m:e>
                                    <m:sub>
                                      <m:r>
                                        <a:rPr lang="en-GB" sz="2800" i="1" dirty="0">
                                          <a:solidFill>
                                            <a:schemeClr val="accent6">
                                              <a:lumMod val="60000"/>
                                              <a:lumOff val="40000"/>
                                            </a:schemeClr>
                                          </a:solidFill>
                                          <a:latin typeface="Cambria Math" panose="02040503050406030204" pitchFamily="18" charset="0"/>
                                        </a:rPr>
                                        <m:t>𝑎</m:t>
                                      </m:r>
                                    </m:sub>
                                  </m:sSub>
                                </m:e>
                              </m:d>
                            </m:e>
                            <m:sup>
                              <m:r>
                                <a:rPr lang="en-GB" sz="2800" i="0" dirty="0">
                                  <a:solidFill>
                                    <a:schemeClr val="accent6">
                                      <a:lumMod val="60000"/>
                                      <a:lumOff val="40000"/>
                                    </a:schemeClr>
                                  </a:solidFill>
                                  <a:latin typeface="Cambria Math" panose="02040503050406030204" pitchFamily="18" charset="0"/>
                                </a:rPr>
                                <m:t>2</m:t>
                              </m:r>
                            </m:sup>
                          </m:sSup>
                          <m:r>
                            <a:rPr lang="en-GB" sz="2800" i="0" dirty="0">
                              <a:solidFill>
                                <a:schemeClr val="accent6">
                                  <a:lumMod val="60000"/>
                                  <a:lumOff val="40000"/>
                                </a:schemeClr>
                              </a:solidFill>
                              <a:latin typeface="Cambria Math" panose="02040503050406030204" pitchFamily="18" charset="0"/>
                            </a:rPr>
                            <m:t>+</m:t>
                          </m:r>
                          <m:sSup>
                            <m:sSupPr>
                              <m:ctrlPr>
                                <a:rPr lang="en-GB" sz="2800" i="1" dirty="0">
                                  <a:solidFill>
                                    <a:schemeClr val="accent6">
                                      <a:lumMod val="60000"/>
                                      <a:lumOff val="40000"/>
                                    </a:schemeClr>
                                  </a:solidFill>
                                  <a:latin typeface="Cambria Math" panose="02040503050406030204" pitchFamily="18" charset="0"/>
                                </a:rPr>
                              </m:ctrlPr>
                            </m:sSupPr>
                            <m:e>
                              <m:d>
                                <m:dPr>
                                  <m:ctrlPr>
                                    <a:rPr lang="en-GB" sz="2800" i="1" dirty="0">
                                      <a:solidFill>
                                        <a:schemeClr val="accent6">
                                          <a:lumMod val="60000"/>
                                          <a:lumOff val="40000"/>
                                        </a:schemeClr>
                                      </a:solidFill>
                                      <a:latin typeface="Cambria Math" panose="02040503050406030204" pitchFamily="18" charset="0"/>
                                    </a:rPr>
                                  </m:ctrlPr>
                                </m:dPr>
                                <m:e>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𝑦</m:t>
                                      </m:r>
                                    </m:e>
                                    <m:sub>
                                      <m:r>
                                        <a:rPr lang="en-GB" sz="2800" i="1" dirty="0">
                                          <a:solidFill>
                                            <a:schemeClr val="accent6">
                                              <a:lumMod val="60000"/>
                                              <a:lumOff val="40000"/>
                                            </a:schemeClr>
                                          </a:solidFill>
                                          <a:latin typeface="Cambria Math" panose="02040503050406030204" pitchFamily="18" charset="0"/>
                                        </a:rPr>
                                        <m:t>𝑏</m:t>
                                      </m:r>
                                    </m:sub>
                                  </m:sSub>
                                  <m:r>
                                    <a:rPr lang="en-GB" sz="2800" i="0" dirty="0">
                                      <a:solidFill>
                                        <a:schemeClr val="accent6">
                                          <a:lumMod val="60000"/>
                                          <a:lumOff val="40000"/>
                                        </a:schemeClr>
                                      </a:solidFill>
                                      <a:latin typeface="Cambria Math" panose="02040503050406030204" pitchFamily="18" charset="0"/>
                                    </a:rPr>
                                    <m:t>−</m:t>
                                  </m:r>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𝑦</m:t>
                                      </m:r>
                                    </m:e>
                                    <m:sub>
                                      <m:r>
                                        <a:rPr lang="en-GB" sz="2800" i="1" dirty="0">
                                          <a:solidFill>
                                            <a:schemeClr val="accent6">
                                              <a:lumMod val="60000"/>
                                              <a:lumOff val="40000"/>
                                            </a:schemeClr>
                                          </a:solidFill>
                                          <a:latin typeface="Cambria Math" panose="02040503050406030204" pitchFamily="18" charset="0"/>
                                        </a:rPr>
                                        <m:t>𝑎</m:t>
                                      </m:r>
                                    </m:sub>
                                  </m:sSub>
                                </m:e>
                              </m:d>
                            </m:e>
                            <m:sup>
                              <m:r>
                                <a:rPr lang="en-GB" sz="2800" i="0" dirty="0">
                                  <a:solidFill>
                                    <a:schemeClr val="accent6">
                                      <a:lumMod val="60000"/>
                                      <a:lumOff val="40000"/>
                                    </a:schemeClr>
                                  </a:solidFill>
                                  <a:latin typeface="Cambria Math" panose="02040503050406030204" pitchFamily="18" charset="0"/>
                                </a:rPr>
                                <m:t>2</m:t>
                              </m:r>
                            </m:sup>
                          </m:sSup>
                        </m:e>
                      </m:rad>
                    </m:oMath>
                  </m:oMathPara>
                </a14:m>
                <a:endParaRPr lang="en-GB" sz="2800" dirty="0">
                  <a:solidFill>
                    <a:schemeClr val="accent6">
                      <a:lumMod val="60000"/>
                      <a:lumOff val="40000"/>
                    </a:schemeClr>
                  </a:solidFill>
                </a:endParaRPr>
              </a:p>
            </p:txBody>
          </p:sp>
        </mc:Choice>
        <mc:Fallback xmlns="">
          <p:sp>
            <p:nvSpPr>
              <p:cNvPr id="35" name="TextBox 34">
                <a:extLst>
                  <a:ext uri="{FF2B5EF4-FFF2-40B4-BE49-F238E27FC236}">
                    <a16:creationId xmlns:a16="http://schemas.microsoft.com/office/drawing/2014/main" id="{36ABA123-3386-4043-A1B3-C06214438ABD}"/>
                  </a:ext>
                </a:extLst>
              </p:cNvPr>
              <p:cNvSpPr txBox="1">
                <a:spLocks noRot="1" noChangeAspect="1" noMove="1" noResize="1" noEditPoints="1" noAdjustHandles="1" noChangeArrowheads="1" noChangeShapeType="1" noTextEdit="1"/>
              </p:cNvSpPr>
              <p:nvPr/>
            </p:nvSpPr>
            <p:spPr>
              <a:xfrm rot="-1200000">
                <a:off x="3625985" y="2440882"/>
                <a:ext cx="4223207" cy="614142"/>
              </a:xfrm>
              <a:prstGeom prst="rect">
                <a:avLst/>
              </a:prstGeom>
              <a:blipFill>
                <a:blip r:embed="rId11"/>
                <a:stretch>
                  <a:fillRect/>
                </a:stretch>
              </a:blipFill>
            </p:spPr>
            <p:txBody>
              <a:bodyPr/>
              <a:lstStyle/>
              <a:p>
                <a:r>
                  <a:rPr lang="en-GB">
                    <a:noFill/>
                  </a:rPr>
                  <a:t> </a:t>
                </a:r>
              </a:p>
            </p:txBody>
          </p:sp>
        </mc:Fallback>
      </mc:AlternateContent>
      <p:grpSp>
        <p:nvGrpSpPr>
          <p:cNvPr id="3" name="Group 2">
            <a:extLst>
              <a:ext uri="{FF2B5EF4-FFF2-40B4-BE49-F238E27FC236}">
                <a16:creationId xmlns:a16="http://schemas.microsoft.com/office/drawing/2014/main" id="{534D8B8B-7BF5-4CE2-85D3-2957B1336E88}"/>
              </a:ext>
            </a:extLst>
          </p:cNvPr>
          <p:cNvGrpSpPr/>
          <p:nvPr/>
        </p:nvGrpSpPr>
        <p:grpSpPr>
          <a:xfrm>
            <a:off x="606311" y="1407765"/>
            <a:ext cx="3619430" cy="3806750"/>
            <a:chOff x="606311" y="1407765"/>
            <a:chExt cx="3619430" cy="3806750"/>
          </a:xfrm>
        </p:grpSpPr>
        <p:grpSp>
          <p:nvGrpSpPr>
            <p:cNvPr id="47" name="Group 46">
              <a:extLst>
                <a:ext uri="{FF2B5EF4-FFF2-40B4-BE49-F238E27FC236}">
                  <a16:creationId xmlns:a16="http://schemas.microsoft.com/office/drawing/2014/main" id="{58B1D037-ADB3-44FC-9138-DA0E8EB6C58E}"/>
                </a:ext>
              </a:extLst>
            </p:cNvPr>
            <p:cNvGrpSpPr/>
            <p:nvPr/>
          </p:nvGrpSpPr>
          <p:grpSpPr>
            <a:xfrm flipH="1">
              <a:off x="2083109" y="3488576"/>
              <a:ext cx="2142632" cy="1725939"/>
              <a:chOff x="4526279" y="3988640"/>
              <a:chExt cx="2142632" cy="1725939"/>
            </a:xfrm>
          </p:grpSpPr>
          <p:sp>
            <p:nvSpPr>
              <p:cNvPr id="48" name="Arc 47">
                <a:extLst>
                  <a:ext uri="{FF2B5EF4-FFF2-40B4-BE49-F238E27FC236}">
                    <a16:creationId xmlns:a16="http://schemas.microsoft.com/office/drawing/2014/main" id="{380C1B8A-9074-41FA-8856-4ACA50967880}"/>
                  </a:ext>
                </a:extLst>
              </p:cNvPr>
              <p:cNvSpPr/>
              <p:nvPr/>
            </p:nvSpPr>
            <p:spPr>
              <a:xfrm flipH="1">
                <a:off x="5044439" y="3988640"/>
                <a:ext cx="1624472" cy="1725939"/>
              </a:xfrm>
              <a:prstGeom prst="arc">
                <a:avLst>
                  <a:gd name="adj1" fmla="val 19815114"/>
                  <a:gd name="adj2" fmla="val 21189489"/>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TextBox 48">
                <a:extLst>
                  <a:ext uri="{FF2B5EF4-FFF2-40B4-BE49-F238E27FC236}">
                    <a16:creationId xmlns:a16="http://schemas.microsoft.com/office/drawing/2014/main" id="{7EFD325E-62F1-4BA3-A010-70F61AFBCE21}"/>
                  </a:ext>
                </a:extLst>
              </p:cNvPr>
              <p:cNvSpPr txBox="1"/>
              <p:nvPr/>
            </p:nvSpPr>
            <p:spPr>
              <a:xfrm>
                <a:off x="4526279" y="4215473"/>
                <a:ext cx="518160" cy="646331"/>
              </a:xfrm>
              <a:prstGeom prst="rect">
                <a:avLst/>
              </a:prstGeom>
              <a:noFill/>
            </p:spPr>
            <p:txBody>
              <a:bodyPr wrap="square" rtlCol="0">
                <a:spAutoFit/>
              </a:bodyPr>
              <a:lstStyle/>
              <a:p>
                <a:r>
                  <a:rPr lang="el-GR" sz="3600" i="1" dirty="0">
                    <a:solidFill>
                      <a:schemeClr val="accent4"/>
                    </a:solidFill>
                    <a:latin typeface="Cambria Math" panose="02040503050406030204" pitchFamily="18" charset="0"/>
                    <a:ea typeface="Cambria Math" panose="02040503050406030204" pitchFamily="18" charset="0"/>
                  </a:rPr>
                  <a:t>θ</a:t>
                </a:r>
                <a:endParaRPr lang="en-GB" sz="3600" i="1" dirty="0">
                  <a:solidFill>
                    <a:schemeClr val="accent4"/>
                  </a:solidFill>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A78ABC9-7BC2-464B-BD6A-BA255E299A87}"/>
                    </a:ext>
                  </a:extLst>
                </p:cNvPr>
                <p:cNvSpPr txBox="1"/>
                <p:nvPr/>
              </p:nvSpPr>
              <p:spPr>
                <a:xfrm>
                  <a:off x="606311" y="1407765"/>
                  <a:ext cx="2771976" cy="902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2800" i="1" dirty="0" smtClean="0">
                                <a:solidFill>
                                  <a:schemeClr val="accent4"/>
                                </a:solidFill>
                                <a:latin typeface="Cambria Math" panose="02040503050406030204" pitchFamily="18" charset="0"/>
                              </a:rPr>
                            </m:ctrlPr>
                          </m:funcPr>
                          <m:fName>
                            <m:r>
                              <m:rPr>
                                <m:sty m:val="p"/>
                              </m:rPr>
                              <a:rPr lang="en-GB" sz="2800" dirty="0">
                                <a:solidFill>
                                  <a:schemeClr val="accent4"/>
                                </a:solidFill>
                                <a:latin typeface="Cambria Math" panose="02040503050406030204" pitchFamily="18" charset="0"/>
                              </a:rPr>
                              <m:t>tan</m:t>
                            </m:r>
                          </m:fName>
                          <m:e>
                            <m:r>
                              <a:rPr lang="en-GB" sz="2800" i="1" dirty="0">
                                <a:solidFill>
                                  <a:schemeClr val="accent4"/>
                                </a:solidFill>
                                <a:latin typeface="Cambria Math" panose="02040503050406030204" pitchFamily="18" charset="0"/>
                              </a:rPr>
                              <m:t>𝜃</m:t>
                            </m:r>
                          </m:e>
                        </m:func>
                        <m:r>
                          <a:rPr lang="en-GB" sz="2800" i="0" dirty="0">
                            <a:solidFill>
                              <a:schemeClr val="accent4"/>
                            </a:solidFill>
                            <a:latin typeface="Cambria Math" panose="02040503050406030204" pitchFamily="18" charset="0"/>
                          </a:rPr>
                          <m:t>=</m:t>
                        </m:r>
                        <m:f>
                          <m:fPr>
                            <m:ctrlPr>
                              <a:rPr lang="en-GB" sz="2800" i="1" dirty="0">
                                <a:solidFill>
                                  <a:schemeClr val="accent4"/>
                                </a:solidFill>
                                <a:latin typeface="Cambria Math" panose="02040503050406030204" pitchFamily="18" charset="0"/>
                              </a:rPr>
                            </m:ctrlPr>
                          </m:fPr>
                          <m:num>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i="1" dirty="0">
                                    <a:solidFill>
                                      <a:schemeClr val="accent4"/>
                                    </a:solidFill>
                                    <a:latin typeface="Cambria Math" panose="02040503050406030204" pitchFamily="18" charset="0"/>
                                  </a:rPr>
                                  <m:t>𝑏</m:t>
                                </m:r>
                              </m:sub>
                            </m:sSub>
                            <m:r>
                              <a:rPr lang="en-GB" sz="2800" i="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b="0" i="1" dirty="0" smtClean="0">
                                    <a:solidFill>
                                      <a:schemeClr val="accent4"/>
                                    </a:solidFill>
                                    <a:latin typeface="Cambria Math" panose="02040503050406030204" pitchFamily="18" charset="0"/>
                                  </a:rPr>
                                  <m:t>𝑎</m:t>
                                </m:r>
                              </m:sub>
                            </m:sSub>
                          </m:num>
                          <m:den>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i="1" dirty="0">
                                    <a:solidFill>
                                      <a:schemeClr val="accent4"/>
                                    </a:solidFill>
                                    <a:latin typeface="Cambria Math" panose="02040503050406030204" pitchFamily="18" charset="0"/>
                                  </a:rPr>
                                  <m:t>𝑏</m:t>
                                </m:r>
                              </m:sub>
                            </m:sSub>
                            <m:r>
                              <a:rPr lang="en-GB" sz="2800" i="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i="1" dirty="0">
                                    <a:solidFill>
                                      <a:schemeClr val="accent4"/>
                                    </a:solidFill>
                                    <a:latin typeface="Cambria Math" panose="02040503050406030204" pitchFamily="18" charset="0"/>
                                  </a:rPr>
                                  <m:t>𝑎</m:t>
                                </m:r>
                              </m:sub>
                            </m:sSub>
                          </m:den>
                        </m:f>
                      </m:oMath>
                    </m:oMathPara>
                  </a14:m>
                  <a:endParaRPr lang="en-GB" sz="2800" dirty="0">
                    <a:solidFill>
                      <a:schemeClr val="accent4"/>
                    </a:solidFill>
                  </a:endParaRPr>
                </a:p>
              </p:txBody>
            </p:sp>
          </mc:Choice>
          <mc:Fallback xmlns="">
            <p:sp>
              <p:nvSpPr>
                <p:cNvPr id="50" name="TextBox 49">
                  <a:extLst>
                    <a:ext uri="{FF2B5EF4-FFF2-40B4-BE49-F238E27FC236}">
                      <a16:creationId xmlns:a16="http://schemas.microsoft.com/office/drawing/2014/main" id="{5A78ABC9-7BC2-464B-BD6A-BA255E299A87}"/>
                    </a:ext>
                  </a:extLst>
                </p:cNvPr>
                <p:cNvSpPr txBox="1">
                  <a:spLocks noRot="1" noChangeAspect="1" noMove="1" noResize="1" noEditPoints="1" noAdjustHandles="1" noChangeArrowheads="1" noChangeShapeType="1" noTextEdit="1"/>
                </p:cNvSpPr>
                <p:nvPr/>
              </p:nvSpPr>
              <p:spPr>
                <a:xfrm>
                  <a:off x="606311" y="1407765"/>
                  <a:ext cx="2771976" cy="902876"/>
                </a:xfrm>
                <a:prstGeom prst="rect">
                  <a:avLst/>
                </a:prstGeom>
                <a:blipFill>
                  <a:blip r:embed="rId12"/>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B2B4369-9502-4704-82DC-4A121F39D59C}"/>
                  </a:ext>
                </a:extLst>
              </p:cNvPr>
              <p:cNvSpPr txBox="1"/>
              <p:nvPr/>
            </p:nvSpPr>
            <p:spPr>
              <a:xfrm>
                <a:off x="528379" y="2455598"/>
                <a:ext cx="344068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sz="2800" i="1" dirty="0" smtClean="0">
                          <a:solidFill>
                            <a:schemeClr val="accent4"/>
                          </a:solidFill>
                          <a:latin typeface="Cambria Math" panose="02040503050406030204" pitchFamily="18" charset="0"/>
                          <a:ea typeface="Cambria Math" panose="02040503050406030204" pitchFamily="18" charset="0"/>
                        </a:rPr>
                        <m:t>θ</m:t>
                      </m:r>
                      <m:r>
                        <a:rPr lang="en-GB" sz="2800" i="0" dirty="0">
                          <a:solidFill>
                            <a:schemeClr val="accent4"/>
                          </a:solidFill>
                          <a:latin typeface="Cambria Math" panose="02040503050406030204" pitchFamily="18" charset="0"/>
                        </a:rPr>
                        <m:t>=</m:t>
                      </m:r>
                      <m:func>
                        <m:funcPr>
                          <m:ctrlPr>
                            <a:rPr lang="en-GB" sz="2800" i="1" dirty="0" smtClean="0">
                              <a:solidFill>
                                <a:schemeClr val="accent4"/>
                              </a:solidFill>
                              <a:latin typeface="Cambria Math" panose="02040503050406030204" pitchFamily="18" charset="0"/>
                            </a:rPr>
                          </m:ctrlPr>
                        </m:funcPr>
                        <m:fName>
                          <m:sSup>
                            <m:sSupPr>
                              <m:ctrlPr>
                                <a:rPr lang="en-GB" sz="2800" i="1" dirty="0" smtClean="0">
                                  <a:solidFill>
                                    <a:schemeClr val="accent4"/>
                                  </a:solidFill>
                                  <a:latin typeface="Cambria Math" panose="02040503050406030204" pitchFamily="18" charset="0"/>
                                </a:rPr>
                              </m:ctrlPr>
                            </m:sSupPr>
                            <m:e>
                              <m:r>
                                <m:rPr>
                                  <m:sty m:val="p"/>
                                </m:rPr>
                                <a:rPr lang="en-GB" sz="2800" i="0" dirty="0" smtClean="0">
                                  <a:solidFill>
                                    <a:schemeClr val="accent4"/>
                                  </a:solidFill>
                                  <a:latin typeface="Cambria Math" panose="02040503050406030204" pitchFamily="18" charset="0"/>
                                </a:rPr>
                                <m:t>tan</m:t>
                              </m:r>
                            </m:e>
                            <m:sup>
                              <m:r>
                                <a:rPr lang="en-GB" sz="2800" i="1" dirty="0" smtClean="0">
                                  <a:solidFill>
                                    <a:schemeClr val="accent4"/>
                                  </a:solidFill>
                                  <a:latin typeface="Cambria Math" panose="02040503050406030204" pitchFamily="18" charset="0"/>
                                </a:rPr>
                                <m:t>−1</m:t>
                              </m:r>
                            </m:sup>
                          </m:sSup>
                        </m:fName>
                        <m:e>
                          <m:d>
                            <m:dPr>
                              <m:ctrlPr>
                                <a:rPr lang="en-GB" sz="2800" i="1" dirty="0" smtClean="0">
                                  <a:solidFill>
                                    <a:schemeClr val="accent4"/>
                                  </a:solidFill>
                                  <a:latin typeface="Cambria Math" panose="02040503050406030204" pitchFamily="18" charset="0"/>
                                </a:rPr>
                              </m:ctrlPr>
                            </m:dPr>
                            <m:e>
                              <m:f>
                                <m:fPr>
                                  <m:ctrlPr>
                                    <a:rPr lang="en-GB" sz="2800" i="1" dirty="0">
                                      <a:solidFill>
                                        <a:schemeClr val="accent4"/>
                                      </a:solidFill>
                                      <a:latin typeface="Cambria Math" panose="02040503050406030204" pitchFamily="18" charset="0"/>
                                    </a:rPr>
                                  </m:ctrlPr>
                                </m:fPr>
                                <m:num>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i="1" dirty="0">
                                          <a:solidFill>
                                            <a:schemeClr val="accent4"/>
                                          </a:solidFill>
                                          <a:latin typeface="Cambria Math" panose="02040503050406030204" pitchFamily="18" charset="0"/>
                                        </a:rPr>
                                        <m:t>𝑏</m:t>
                                      </m:r>
                                    </m:sub>
                                  </m:sSub>
                                  <m:r>
                                    <a:rPr lang="en-GB" sz="280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i="1" dirty="0">
                                          <a:solidFill>
                                            <a:schemeClr val="accent4"/>
                                          </a:solidFill>
                                          <a:latin typeface="Cambria Math" panose="02040503050406030204" pitchFamily="18" charset="0"/>
                                        </a:rPr>
                                        <m:t>𝑎</m:t>
                                      </m:r>
                                    </m:sub>
                                  </m:sSub>
                                </m:num>
                                <m:den>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i="1" dirty="0">
                                          <a:solidFill>
                                            <a:schemeClr val="accent4"/>
                                          </a:solidFill>
                                          <a:latin typeface="Cambria Math" panose="02040503050406030204" pitchFamily="18" charset="0"/>
                                        </a:rPr>
                                        <m:t>𝑏</m:t>
                                      </m:r>
                                    </m:sub>
                                  </m:sSub>
                                  <m:r>
                                    <a:rPr lang="en-GB" sz="280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i="1" dirty="0">
                                          <a:solidFill>
                                            <a:schemeClr val="accent4"/>
                                          </a:solidFill>
                                          <a:latin typeface="Cambria Math" panose="02040503050406030204" pitchFamily="18" charset="0"/>
                                        </a:rPr>
                                        <m:t>𝑎</m:t>
                                      </m:r>
                                    </m:sub>
                                  </m:sSub>
                                </m:den>
                              </m:f>
                            </m:e>
                          </m:d>
                        </m:e>
                      </m:func>
                    </m:oMath>
                  </m:oMathPara>
                </a14:m>
                <a:endParaRPr lang="en-GB" sz="2800" dirty="0">
                  <a:solidFill>
                    <a:schemeClr val="accent4"/>
                  </a:solidFill>
                </a:endParaRPr>
              </a:p>
            </p:txBody>
          </p:sp>
        </mc:Choice>
        <mc:Fallback xmlns="">
          <p:sp>
            <p:nvSpPr>
              <p:cNvPr id="51" name="TextBox 50">
                <a:extLst>
                  <a:ext uri="{FF2B5EF4-FFF2-40B4-BE49-F238E27FC236}">
                    <a16:creationId xmlns:a16="http://schemas.microsoft.com/office/drawing/2014/main" id="{8B2B4369-9502-4704-82DC-4A121F39D59C}"/>
                  </a:ext>
                </a:extLst>
              </p:cNvPr>
              <p:cNvSpPr txBox="1">
                <a:spLocks noRot="1" noChangeAspect="1" noMove="1" noResize="1" noEditPoints="1" noAdjustHandles="1" noChangeArrowheads="1" noChangeShapeType="1" noTextEdit="1"/>
              </p:cNvSpPr>
              <p:nvPr/>
            </p:nvSpPr>
            <p:spPr>
              <a:xfrm>
                <a:off x="528379" y="2455598"/>
                <a:ext cx="3440685" cy="1060483"/>
              </a:xfrm>
              <a:prstGeom prst="rect">
                <a:avLst/>
              </a:prstGeom>
              <a:blipFill>
                <a:blip r:embed="rId1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107587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E3FA-4A89-457A-931D-230AC409017B}"/>
              </a:ext>
            </a:extLst>
          </p:cNvPr>
          <p:cNvSpPr>
            <a:spLocks noGrp="1"/>
          </p:cNvSpPr>
          <p:nvPr>
            <p:ph type="title"/>
          </p:nvPr>
        </p:nvSpPr>
        <p:spPr/>
        <p:txBody>
          <a:bodyPr/>
          <a:lstStyle/>
          <a:p>
            <a:r>
              <a:rPr lang="en-GB" b="1" dirty="0"/>
              <a:t>Line direction</a:t>
            </a:r>
          </a:p>
        </p:txBody>
      </p:sp>
      <p:grpSp>
        <p:nvGrpSpPr>
          <p:cNvPr id="10" name="Group 9">
            <a:extLst>
              <a:ext uri="{FF2B5EF4-FFF2-40B4-BE49-F238E27FC236}">
                <a16:creationId xmlns:a16="http://schemas.microsoft.com/office/drawing/2014/main" id="{19EE230C-C180-4EEF-B533-84E5503F4D22}"/>
              </a:ext>
              <a:ext uri="{C183D7F6-B498-43B3-948B-1728B52AA6E4}">
                <adec:decorative xmlns:adec="http://schemas.microsoft.com/office/drawing/2017/decorative" val="1"/>
              </a:ext>
            </a:extLst>
          </p:cNvPr>
          <p:cNvGrpSpPr/>
          <p:nvPr/>
        </p:nvGrpSpPr>
        <p:grpSpPr>
          <a:xfrm>
            <a:off x="-38100" y="665160"/>
            <a:ext cx="12877800" cy="4572000"/>
            <a:chOff x="0" y="2286000"/>
            <a:chExt cx="12877800" cy="4572000"/>
          </a:xfrm>
        </p:grpSpPr>
        <p:cxnSp>
          <p:nvCxnSpPr>
            <p:cNvPr id="11" name="Straight Connector 10">
              <a:extLst>
                <a:ext uri="{FF2B5EF4-FFF2-40B4-BE49-F238E27FC236}">
                  <a16:creationId xmlns:a16="http://schemas.microsoft.com/office/drawing/2014/main" id="{ACBF49EF-E6D5-458C-B191-B2BFD1E03FBC}"/>
                </a:ext>
                <a:ext uri="{C183D7F6-B498-43B3-948B-1728B52AA6E4}">
                  <adec:decorative xmlns:adec="http://schemas.microsoft.com/office/drawing/2017/decorative" val="1"/>
                </a:ext>
              </a:extLst>
            </p:cNvPr>
            <p:cNvCxnSpPr>
              <a:cxnSpLocks/>
            </p:cNvCxnSpPr>
            <p:nvPr/>
          </p:nvCxnSpPr>
          <p:spPr>
            <a:xfrm flipV="1">
              <a:off x="0" y="2286000"/>
              <a:ext cx="12877800" cy="457200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0CA5CC2-A03B-464B-883D-18C94B64B539}"/>
                </a:ext>
              </a:extLst>
            </p:cNvPr>
            <p:cNvSpPr/>
            <p:nvPr/>
          </p:nvSpPr>
          <p:spPr>
            <a:xfrm flipV="1">
              <a:off x="2805404" y="5816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D239E167-7731-467A-B752-AD0FC2B20853}"/>
                </a:ext>
              </a:extLst>
            </p:cNvPr>
            <p:cNvSpPr/>
            <p:nvPr/>
          </p:nvSpPr>
          <p:spPr>
            <a:xfrm flipV="1">
              <a:off x="7809204" y="4033560"/>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0624B9D-955F-444F-BAAC-8436CCFF1FD6}"/>
                    </a:ext>
                  </a:extLst>
                </p:cNvPr>
                <p:cNvSpPr txBox="1"/>
                <p:nvPr/>
              </p:nvSpPr>
              <p:spPr>
                <a:xfrm>
                  <a:off x="737587" y="5317725"/>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4" name="TextBox 13">
                  <a:extLst>
                    <a:ext uri="{FF2B5EF4-FFF2-40B4-BE49-F238E27FC236}">
                      <a16:creationId xmlns:a16="http://schemas.microsoft.com/office/drawing/2014/main" id="{00624B9D-955F-444F-BAAC-8436CCFF1FD6}"/>
                    </a:ext>
                  </a:extLst>
                </p:cNvPr>
                <p:cNvSpPr txBox="1">
                  <a:spLocks noRot="1" noChangeAspect="1" noMove="1" noResize="1" noEditPoints="1" noAdjustHandles="1" noChangeArrowheads="1" noChangeShapeType="1" noTextEdit="1"/>
                </p:cNvSpPr>
                <p:nvPr/>
              </p:nvSpPr>
              <p:spPr>
                <a:xfrm>
                  <a:off x="737587" y="5317725"/>
                  <a:ext cx="2163028"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9853DFB-62DD-4701-A99C-FAFA6303C80C}"/>
                    </a:ext>
                  </a:extLst>
                </p:cNvPr>
                <p:cNvSpPr txBox="1"/>
                <p:nvPr/>
              </p:nvSpPr>
              <p:spPr>
                <a:xfrm>
                  <a:off x="7957993" y="3898924"/>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5" name="TextBox 14">
                  <a:extLst>
                    <a:ext uri="{FF2B5EF4-FFF2-40B4-BE49-F238E27FC236}">
                      <a16:creationId xmlns:a16="http://schemas.microsoft.com/office/drawing/2014/main" id="{E9853DFB-62DD-4701-A99C-FAFA6303C80C}"/>
                    </a:ext>
                  </a:extLst>
                </p:cNvPr>
                <p:cNvSpPr txBox="1">
                  <a:spLocks noRot="1" noChangeAspect="1" noMove="1" noResize="1" noEditPoints="1" noAdjustHandles="1" noChangeArrowheads="1" noChangeShapeType="1" noTextEdit="1"/>
                </p:cNvSpPr>
                <p:nvPr/>
              </p:nvSpPr>
              <p:spPr>
                <a:xfrm>
                  <a:off x="7957993" y="3898924"/>
                  <a:ext cx="2139817" cy="523220"/>
                </a:xfrm>
                <a:prstGeom prst="rect">
                  <a:avLst/>
                </a:prstGeom>
                <a:blipFill>
                  <a:blip r:embed="rId4"/>
                  <a:stretch>
                    <a:fillRect/>
                  </a:stretch>
                </a:blipFill>
              </p:spPr>
              <p:txBody>
                <a:bodyPr/>
                <a:lstStyle/>
                <a:p>
                  <a:r>
                    <a:rPr lang="en-GB">
                      <a:noFill/>
                    </a:rPr>
                    <a:t> </a:t>
                  </a:r>
                </a:p>
              </p:txBody>
            </p:sp>
          </mc:Fallback>
        </mc:AlternateContent>
      </p:grpSp>
      <p:grpSp>
        <p:nvGrpSpPr>
          <p:cNvPr id="20" name="Group 19">
            <a:extLst>
              <a:ext uri="{FF2B5EF4-FFF2-40B4-BE49-F238E27FC236}">
                <a16:creationId xmlns:a16="http://schemas.microsoft.com/office/drawing/2014/main" id="{146E31E2-1D1B-4BBD-A274-F6A16283F28A}"/>
              </a:ext>
            </a:extLst>
          </p:cNvPr>
          <p:cNvGrpSpPr/>
          <p:nvPr/>
        </p:nvGrpSpPr>
        <p:grpSpPr>
          <a:xfrm>
            <a:off x="368355" y="-13673"/>
            <a:ext cx="11597591" cy="6715098"/>
            <a:chOff x="368355" y="-13673"/>
            <a:chExt cx="11597591" cy="6715098"/>
          </a:xfrm>
        </p:grpSpPr>
        <p:cxnSp>
          <p:nvCxnSpPr>
            <p:cNvPr id="16" name="Straight Arrow Connector 15">
              <a:extLst>
                <a:ext uri="{FF2B5EF4-FFF2-40B4-BE49-F238E27FC236}">
                  <a16:creationId xmlns:a16="http://schemas.microsoft.com/office/drawing/2014/main" id="{D9E3B1E8-8B6B-4908-AF7A-E2611E65E729}"/>
                </a:ext>
              </a:extLst>
            </p:cNvPr>
            <p:cNvCxnSpPr>
              <a:cxnSpLocks/>
            </p:cNvCxnSpPr>
            <p:nvPr/>
          </p:nvCxnSpPr>
          <p:spPr>
            <a:xfrm>
              <a:off x="368355" y="5231729"/>
              <a:ext cx="11451771" cy="0"/>
            </a:xfrm>
            <a:prstGeom prst="straightConnector1">
              <a:avLst/>
            </a:prstGeom>
            <a:ln w="38100">
              <a:solidFill>
                <a:srgbClr val="FFFFFF">
                  <a:alpha val="4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D47D172-CAF5-4DB7-B744-5450887978B3}"/>
                </a:ext>
              </a:extLst>
            </p:cNvPr>
            <p:cNvCxnSpPr>
              <a:cxnSpLocks/>
            </p:cNvCxnSpPr>
            <p:nvPr/>
          </p:nvCxnSpPr>
          <p:spPr>
            <a:xfrm>
              <a:off x="5994399" y="247937"/>
              <a:ext cx="0" cy="6453488"/>
            </a:xfrm>
            <a:prstGeom prst="straightConnector1">
              <a:avLst/>
            </a:prstGeom>
            <a:ln w="38100">
              <a:solidFill>
                <a:srgbClr val="FFFFFF">
                  <a:alpha val="40000"/>
                </a:srgb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18C44A-E700-4ED3-8830-EAC0A4CD41A8}"/>
                    </a:ext>
                  </a:extLst>
                </p:cNvPr>
                <p:cNvSpPr txBox="1"/>
                <p:nvPr/>
              </p:nvSpPr>
              <p:spPr>
                <a:xfrm>
                  <a:off x="11438622" y="5231729"/>
                  <a:ext cx="527324"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lumMod val="75000"/>
                              </a:schemeClr>
                            </a:solidFill>
                            <a:latin typeface="Cambria Math" panose="02040503050406030204" pitchFamily="18" charset="0"/>
                          </a:rPr>
                          <m:t>𝑥</m:t>
                        </m:r>
                      </m:oMath>
                    </m:oMathPara>
                  </a14:m>
                  <a:endParaRPr lang="en-GB" sz="3200" dirty="0"/>
                </a:p>
              </p:txBody>
            </p:sp>
          </mc:Choice>
          <mc:Fallback xmlns="">
            <p:sp>
              <p:nvSpPr>
                <p:cNvPr id="18" name="TextBox 17">
                  <a:extLst>
                    <a:ext uri="{FF2B5EF4-FFF2-40B4-BE49-F238E27FC236}">
                      <a16:creationId xmlns:a16="http://schemas.microsoft.com/office/drawing/2014/main" id="{6F18C44A-E700-4ED3-8830-EAC0A4CD41A8}"/>
                    </a:ext>
                  </a:extLst>
                </p:cNvPr>
                <p:cNvSpPr txBox="1">
                  <a:spLocks noRot="1" noChangeAspect="1" noMove="1" noResize="1" noEditPoints="1" noAdjustHandles="1" noChangeArrowheads="1" noChangeShapeType="1" noTextEdit="1"/>
                </p:cNvSpPr>
                <p:nvPr/>
              </p:nvSpPr>
              <p:spPr>
                <a:xfrm>
                  <a:off x="11438622" y="5231729"/>
                  <a:ext cx="527324" cy="584775"/>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BC3724B-3917-49D8-9609-34E373CF3797}"/>
                    </a:ext>
                  </a:extLst>
                </p:cNvPr>
                <p:cNvSpPr txBox="1"/>
                <p:nvPr/>
              </p:nvSpPr>
              <p:spPr>
                <a:xfrm>
                  <a:off x="6120785" y="-13673"/>
                  <a:ext cx="533095"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lumMod val="75000"/>
                              </a:schemeClr>
                            </a:solidFill>
                            <a:latin typeface="Cambria Math" panose="02040503050406030204" pitchFamily="18" charset="0"/>
                          </a:rPr>
                          <m:t>𝑦</m:t>
                        </m:r>
                      </m:oMath>
                    </m:oMathPara>
                  </a14:m>
                  <a:endParaRPr lang="en-GB" sz="3200" b="0" dirty="0">
                    <a:solidFill>
                      <a:schemeClr val="tx1">
                        <a:lumMod val="75000"/>
                      </a:schemeClr>
                    </a:solidFill>
                  </a:endParaRPr>
                </a:p>
              </p:txBody>
            </p:sp>
          </mc:Choice>
          <mc:Fallback xmlns="">
            <p:sp>
              <p:nvSpPr>
                <p:cNvPr id="19" name="TextBox 18">
                  <a:extLst>
                    <a:ext uri="{FF2B5EF4-FFF2-40B4-BE49-F238E27FC236}">
                      <a16:creationId xmlns:a16="http://schemas.microsoft.com/office/drawing/2014/main" id="{2BC3724B-3917-49D8-9609-34E373CF3797}"/>
                    </a:ext>
                  </a:extLst>
                </p:cNvPr>
                <p:cNvSpPr txBox="1">
                  <a:spLocks noRot="1" noChangeAspect="1" noMove="1" noResize="1" noEditPoints="1" noAdjustHandles="1" noChangeArrowheads="1" noChangeShapeType="1" noTextEdit="1"/>
                </p:cNvSpPr>
                <p:nvPr/>
              </p:nvSpPr>
              <p:spPr>
                <a:xfrm>
                  <a:off x="6120785" y="-13673"/>
                  <a:ext cx="533095" cy="584775"/>
                </a:xfrm>
                <a:prstGeom prst="rect">
                  <a:avLst/>
                </a:prstGeom>
                <a:blipFill>
                  <a:blip r:embed="rId6"/>
                  <a:stretch>
                    <a:fillRect/>
                  </a:stretch>
                </a:blipFill>
                <a:ln>
                  <a:noFill/>
                </a:ln>
              </p:spPr>
              <p:txBody>
                <a:bodyPr/>
                <a:lstStyle/>
                <a:p>
                  <a:r>
                    <a:rPr lang="en-GB">
                      <a:noFill/>
                    </a:rPr>
                    <a:t> </a:t>
                  </a:r>
                </a:p>
              </p:txBody>
            </p:sp>
          </mc:Fallback>
        </mc:AlternateContent>
      </p:grpSp>
      <p:grpSp>
        <p:nvGrpSpPr>
          <p:cNvPr id="31" name="Group 30">
            <a:extLst>
              <a:ext uri="{FF2B5EF4-FFF2-40B4-BE49-F238E27FC236}">
                <a16:creationId xmlns:a16="http://schemas.microsoft.com/office/drawing/2014/main" id="{F0A76C01-5918-4D44-BC37-AFF6F79BB2BD}"/>
              </a:ext>
            </a:extLst>
          </p:cNvPr>
          <p:cNvGrpSpPr/>
          <p:nvPr/>
        </p:nvGrpSpPr>
        <p:grpSpPr>
          <a:xfrm>
            <a:off x="-292100" y="-82802"/>
            <a:ext cx="12788900" cy="7020000"/>
            <a:chOff x="-292100" y="-82802"/>
            <a:chExt cx="12788900" cy="7020000"/>
          </a:xfrm>
        </p:grpSpPr>
        <p:sp>
          <p:nvSpPr>
            <p:cNvPr id="30" name="Rectangle 29">
              <a:extLst>
                <a:ext uri="{FF2B5EF4-FFF2-40B4-BE49-F238E27FC236}">
                  <a16:creationId xmlns:a16="http://schemas.microsoft.com/office/drawing/2014/main" id="{89417032-A7B0-41E5-AF91-05E1FE3A9EDE}"/>
                </a:ext>
              </a:extLst>
            </p:cNvPr>
            <p:cNvSpPr/>
            <p:nvPr/>
          </p:nvSpPr>
          <p:spPr>
            <a:xfrm>
              <a:off x="7637857" y="4069947"/>
              <a:ext cx="173850" cy="173850"/>
            </a:xfrm>
            <a:prstGeom prst="rect">
              <a:avLst/>
            </a:prstGeom>
            <a:solidFill>
              <a:srgbClr val="FCD9D3">
                <a:alpha val="69804"/>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oup 28">
              <a:extLst>
                <a:ext uri="{FF2B5EF4-FFF2-40B4-BE49-F238E27FC236}">
                  <a16:creationId xmlns:a16="http://schemas.microsoft.com/office/drawing/2014/main" id="{DECD384A-02E2-4123-A0B3-EC237418A6E1}"/>
                </a:ext>
              </a:extLst>
            </p:cNvPr>
            <p:cNvGrpSpPr/>
            <p:nvPr/>
          </p:nvGrpSpPr>
          <p:grpSpPr>
            <a:xfrm>
              <a:off x="-292100" y="-82802"/>
              <a:ext cx="12788900" cy="7020000"/>
              <a:chOff x="-292100" y="-82802"/>
              <a:chExt cx="12788900" cy="7020000"/>
            </a:xfrm>
          </p:grpSpPr>
          <p:cxnSp>
            <p:nvCxnSpPr>
              <p:cNvPr id="22" name="Straight Connector 21">
                <a:extLst>
                  <a:ext uri="{FF2B5EF4-FFF2-40B4-BE49-F238E27FC236}">
                    <a16:creationId xmlns:a16="http://schemas.microsoft.com/office/drawing/2014/main" id="{299B1B2C-0B4C-4BC3-8D4E-A28E77EE3DBC}"/>
                  </a:ext>
                </a:extLst>
              </p:cNvPr>
              <p:cNvCxnSpPr>
                <a:cxnSpLocks/>
              </p:cNvCxnSpPr>
              <p:nvPr/>
            </p:nvCxnSpPr>
            <p:spPr>
              <a:xfrm>
                <a:off x="-292100" y="4233674"/>
                <a:ext cx="12788900" cy="0"/>
              </a:xfrm>
              <a:prstGeom prst="line">
                <a:avLst/>
              </a:prstGeom>
              <a:ln w="19050">
                <a:solidFill>
                  <a:schemeClr val="accent2">
                    <a:alpha val="9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30ED293-DDB2-45DA-A751-8385E2E25836}"/>
                      </a:ext>
                    </a:extLst>
                  </p:cNvPr>
                  <p:cNvSpPr txBox="1"/>
                  <p:nvPr/>
                </p:nvSpPr>
                <p:spPr>
                  <a:xfrm>
                    <a:off x="9720570" y="4088717"/>
                    <a:ext cx="147239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accent2"/>
                              </a:solidFill>
                              <a:latin typeface="Cambria Math" panose="02040503050406030204" pitchFamily="18" charset="0"/>
                            </a:rPr>
                            <m:t>𝑦</m:t>
                          </m:r>
                          <m:r>
                            <a:rPr lang="en-GB" sz="3200" b="0" i="1" smtClean="0">
                              <a:solidFill>
                                <a:schemeClr val="accent2"/>
                              </a:solidFill>
                              <a:latin typeface="Cambria Math" panose="02040503050406030204" pitchFamily="18" charset="0"/>
                            </a:rPr>
                            <m:t>=</m:t>
                          </m:r>
                          <m:sSub>
                            <m:sSubPr>
                              <m:ctrlPr>
                                <a:rPr lang="en-GB" sz="3200" b="0" i="1" smtClean="0">
                                  <a:solidFill>
                                    <a:schemeClr val="accent2"/>
                                  </a:solidFill>
                                  <a:latin typeface="Cambria Math" panose="02040503050406030204" pitchFamily="18" charset="0"/>
                                </a:rPr>
                              </m:ctrlPr>
                            </m:sSubPr>
                            <m:e>
                              <m:r>
                                <a:rPr lang="en-GB" sz="3200" b="0" i="1" smtClean="0">
                                  <a:solidFill>
                                    <a:schemeClr val="accent2"/>
                                  </a:solidFill>
                                  <a:latin typeface="Cambria Math" panose="02040503050406030204" pitchFamily="18" charset="0"/>
                                </a:rPr>
                                <m:t>𝑦</m:t>
                              </m:r>
                            </m:e>
                            <m:sub>
                              <m:r>
                                <a:rPr lang="en-GB" sz="3200" b="0" i="1" smtClean="0">
                                  <a:solidFill>
                                    <a:schemeClr val="accent2"/>
                                  </a:solidFill>
                                  <a:latin typeface="Cambria Math" panose="02040503050406030204" pitchFamily="18" charset="0"/>
                                </a:rPr>
                                <m:t>𝑎</m:t>
                              </m:r>
                            </m:sub>
                          </m:sSub>
                        </m:oMath>
                      </m:oMathPara>
                    </a14:m>
                    <a:endParaRPr lang="en-GB" sz="3200" dirty="0">
                      <a:solidFill>
                        <a:schemeClr val="accent2"/>
                      </a:solidFill>
                    </a:endParaRPr>
                  </a:p>
                </p:txBody>
              </p:sp>
            </mc:Choice>
            <mc:Fallback xmlns="">
              <p:sp>
                <p:nvSpPr>
                  <p:cNvPr id="25" name="TextBox 24">
                    <a:extLst>
                      <a:ext uri="{FF2B5EF4-FFF2-40B4-BE49-F238E27FC236}">
                        <a16:creationId xmlns:a16="http://schemas.microsoft.com/office/drawing/2014/main" id="{530ED293-DDB2-45DA-A751-8385E2E25836}"/>
                      </a:ext>
                    </a:extLst>
                  </p:cNvPr>
                  <p:cNvSpPr txBox="1">
                    <a:spLocks noRot="1" noChangeAspect="1" noMove="1" noResize="1" noEditPoints="1" noAdjustHandles="1" noChangeArrowheads="1" noChangeShapeType="1" noTextEdit="1"/>
                  </p:cNvSpPr>
                  <p:nvPr/>
                </p:nvSpPr>
                <p:spPr>
                  <a:xfrm>
                    <a:off x="9720570" y="4088717"/>
                    <a:ext cx="1472391" cy="584775"/>
                  </a:xfrm>
                  <a:prstGeom prst="rect">
                    <a:avLst/>
                  </a:prstGeom>
                  <a:blipFill>
                    <a:blip r:embed="rId7"/>
                    <a:stretch>
                      <a:fillRect/>
                    </a:stretch>
                  </a:blipFill>
                  <a:ln>
                    <a:noFill/>
                  </a:ln>
                </p:spPr>
                <p:txBody>
                  <a:bodyPr/>
                  <a:lstStyle/>
                  <a:p>
                    <a:r>
                      <a:rPr lang="en-GB">
                        <a:noFill/>
                      </a:rPr>
                      <a:t> </a:t>
                    </a:r>
                  </a:p>
                </p:txBody>
              </p:sp>
            </mc:Fallback>
          </mc:AlternateContent>
          <p:cxnSp>
            <p:nvCxnSpPr>
              <p:cNvPr id="26" name="Straight Connector 25">
                <a:extLst>
                  <a:ext uri="{FF2B5EF4-FFF2-40B4-BE49-F238E27FC236}">
                    <a16:creationId xmlns:a16="http://schemas.microsoft.com/office/drawing/2014/main" id="{4C50A724-BC9E-4B4B-8892-B76AD508D64D}"/>
                  </a:ext>
                </a:extLst>
              </p:cNvPr>
              <p:cNvCxnSpPr>
                <a:cxnSpLocks/>
              </p:cNvCxnSpPr>
              <p:nvPr/>
            </p:nvCxnSpPr>
            <p:spPr>
              <a:xfrm rot="16200000">
                <a:off x="4287790" y="3427198"/>
                <a:ext cx="7020000" cy="0"/>
              </a:xfrm>
              <a:prstGeom prst="line">
                <a:avLst/>
              </a:prstGeom>
              <a:ln w="19050">
                <a:solidFill>
                  <a:schemeClr val="accent2">
                    <a:alpha val="9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DFFC5FD-19AA-406F-9142-186C621972F6}"/>
                      </a:ext>
                    </a:extLst>
                  </p:cNvPr>
                  <p:cNvSpPr txBox="1"/>
                  <p:nvPr/>
                </p:nvSpPr>
                <p:spPr>
                  <a:xfrm>
                    <a:off x="7726534" y="5840127"/>
                    <a:ext cx="1480149"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accent2"/>
                              </a:solidFill>
                              <a:latin typeface="Cambria Math" panose="02040503050406030204" pitchFamily="18" charset="0"/>
                            </a:rPr>
                            <m:t>𝑥</m:t>
                          </m:r>
                          <m:r>
                            <a:rPr lang="en-GB" sz="3200" b="0" i="1" smtClean="0">
                              <a:solidFill>
                                <a:schemeClr val="accent2"/>
                              </a:solidFill>
                              <a:latin typeface="Cambria Math" panose="02040503050406030204" pitchFamily="18" charset="0"/>
                            </a:rPr>
                            <m:t>=</m:t>
                          </m:r>
                          <m:sSub>
                            <m:sSubPr>
                              <m:ctrlPr>
                                <a:rPr lang="en-GB" sz="3200" b="0" i="1" smtClean="0">
                                  <a:solidFill>
                                    <a:schemeClr val="accent2"/>
                                  </a:solidFill>
                                  <a:latin typeface="Cambria Math" panose="02040503050406030204" pitchFamily="18" charset="0"/>
                                </a:rPr>
                              </m:ctrlPr>
                            </m:sSubPr>
                            <m:e>
                              <m:r>
                                <a:rPr lang="en-GB" sz="3200" b="0" i="1" smtClean="0">
                                  <a:solidFill>
                                    <a:schemeClr val="accent2"/>
                                  </a:solidFill>
                                  <a:latin typeface="Cambria Math" panose="02040503050406030204" pitchFamily="18" charset="0"/>
                                </a:rPr>
                                <m:t>𝑥</m:t>
                              </m:r>
                            </m:e>
                            <m:sub>
                              <m:r>
                                <a:rPr lang="en-GB" sz="3200" b="0" i="1" smtClean="0">
                                  <a:solidFill>
                                    <a:schemeClr val="accent2"/>
                                  </a:solidFill>
                                  <a:latin typeface="Cambria Math" panose="02040503050406030204" pitchFamily="18" charset="0"/>
                                </a:rPr>
                                <m:t>𝑏</m:t>
                              </m:r>
                            </m:sub>
                          </m:sSub>
                        </m:oMath>
                      </m:oMathPara>
                    </a14:m>
                    <a:endParaRPr lang="en-GB" sz="3200" dirty="0">
                      <a:solidFill>
                        <a:schemeClr val="accent2"/>
                      </a:solidFill>
                    </a:endParaRPr>
                  </a:p>
                </p:txBody>
              </p:sp>
            </mc:Choice>
            <mc:Fallback xmlns="">
              <p:sp>
                <p:nvSpPr>
                  <p:cNvPr id="27" name="TextBox 26">
                    <a:extLst>
                      <a:ext uri="{FF2B5EF4-FFF2-40B4-BE49-F238E27FC236}">
                        <a16:creationId xmlns:a16="http://schemas.microsoft.com/office/drawing/2014/main" id="{EDFFC5FD-19AA-406F-9142-186C621972F6}"/>
                      </a:ext>
                    </a:extLst>
                  </p:cNvPr>
                  <p:cNvSpPr txBox="1">
                    <a:spLocks noRot="1" noChangeAspect="1" noMove="1" noResize="1" noEditPoints="1" noAdjustHandles="1" noChangeArrowheads="1" noChangeShapeType="1" noTextEdit="1"/>
                  </p:cNvSpPr>
                  <p:nvPr/>
                </p:nvSpPr>
                <p:spPr>
                  <a:xfrm>
                    <a:off x="7726534" y="5840127"/>
                    <a:ext cx="1480149" cy="584775"/>
                  </a:xfrm>
                  <a:prstGeom prst="rect">
                    <a:avLst/>
                  </a:prstGeom>
                  <a:blipFill>
                    <a:blip r:embed="rId8"/>
                    <a:stretch>
                      <a:fillRect/>
                    </a:stretch>
                  </a:blipFill>
                  <a:ln>
                    <a:noFill/>
                  </a:ln>
                </p:spPr>
                <p:txBody>
                  <a:bodyPr/>
                  <a:lstStyle/>
                  <a:p>
                    <a:r>
                      <a:rPr lang="en-GB">
                        <a:noFill/>
                      </a:rPr>
                      <a:t> </a:t>
                    </a:r>
                  </a:p>
                </p:txBody>
              </p:sp>
            </mc:Fallback>
          </mc:AlternateContent>
        </p:grpSp>
      </p:grpSp>
      <p:grpSp>
        <p:nvGrpSpPr>
          <p:cNvPr id="42" name="Group 41">
            <a:extLst>
              <a:ext uri="{FF2B5EF4-FFF2-40B4-BE49-F238E27FC236}">
                <a16:creationId xmlns:a16="http://schemas.microsoft.com/office/drawing/2014/main" id="{1263E4E0-7693-4BA8-A136-65DB52E0970C}"/>
              </a:ext>
            </a:extLst>
          </p:cNvPr>
          <p:cNvGrpSpPr/>
          <p:nvPr/>
        </p:nvGrpSpPr>
        <p:grpSpPr>
          <a:xfrm>
            <a:off x="2816085" y="2474129"/>
            <a:ext cx="6537214" cy="2392880"/>
            <a:chOff x="2816085" y="2474129"/>
            <a:chExt cx="6537214" cy="2392880"/>
          </a:xfrm>
        </p:grpSpPr>
        <p:cxnSp>
          <p:nvCxnSpPr>
            <p:cNvPr id="33" name="Straight Arrow Connector 32">
              <a:extLst>
                <a:ext uri="{FF2B5EF4-FFF2-40B4-BE49-F238E27FC236}">
                  <a16:creationId xmlns:a16="http://schemas.microsoft.com/office/drawing/2014/main" id="{45CB88BB-2129-4D35-9FDB-2639EE4006C6}"/>
                </a:ext>
              </a:extLst>
            </p:cNvPr>
            <p:cNvCxnSpPr/>
            <p:nvPr/>
          </p:nvCxnSpPr>
          <p:spPr>
            <a:xfrm>
              <a:off x="2816085" y="4355533"/>
              <a:ext cx="4932000"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AE30A29-9070-44CB-9F3C-249D3D3420C4}"/>
                </a:ext>
              </a:extLst>
            </p:cNvPr>
            <p:cNvSpPr txBox="1"/>
            <p:nvPr/>
          </p:nvSpPr>
          <p:spPr>
            <a:xfrm>
              <a:off x="6586240" y="4319749"/>
              <a:ext cx="184731" cy="523220"/>
            </a:xfrm>
            <a:prstGeom prst="rect">
              <a:avLst/>
            </a:prstGeom>
            <a:noFill/>
          </p:spPr>
          <p:txBody>
            <a:bodyPr wrap="none" rtlCol="0">
              <a:spAutoFit/>
            </a:bodyPr>
            <a:lstStyle/>
            <a:p>
              <a:endParaRPr lang="en-GB" sz="2800" dirty="0">
                <a:solidFill>
                  <a:srgbClr val="C0000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67C507D-6B6E-4985-943A-1E1078BD6A11}"/>
                    </a:ext>
                  </a:extLst>
                </p:cNvPr>
                <p:cNvSpPr txBox="1"/>
                <p:nvPr/>
              </p:nvSpPr>
              <p:spPr>
                <a:xfrm>
                  <a:off x="4466088" y="4343789"/>
                  <a:ext cx="14495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𝑥</m:t>
                            </m:r>
                          </m:e>
                          <m:sub>
                            <m:r>
                              <a:rPr lang="en-GB" sz="2800" b="0" i="1" smtClean="0">
                                <a:solidFill>
                                  <a:schemeClr val="accent6">
                                    <a:lumMod val="60000"/>
                                    <a:lumOff val="40000"/>
                                  </a:schemeClr>
                                </a:solidFill>
                                <a:latin typeface="Cambria Math" panose="02040503050406030204" pitchFamily="18" charset="0"/>
                              </a:rPr>
                              <m:t>𝑎</m:t>
                            </m:r>
                          </m:sub>
                        </m:sSub>
                        <m:r>
                          <a:rPr lang="en-GB" sz="2800" b="0" i="1" smtClean="0">
                            <a:solidFill>
                              <a:schemeClr val="accent6">
                                <a:lumMod val="60000"/>
                                <a:lumOff val="40000"/>
                              </a:schemeClr>
                            </a:solidFill>
                            <a:latin typeface="Cambria Math" panose="02040503050406030204" pitchFamily="18" charset="0"/>
                          </a:rPr>
                          <m:t>−</m:t>
                        </m:r>
                        <m:sSub>
                          <m:sSubPr>
                            <m:ctrlPr>
                              <a:rPr lang="en-GB" sz="2800" b="0" i="1" smtClean="0">
                                <a:solidFill>
                                  <a:schemeClr val="accent6">
                                    <a:lumMod val="60000"/>
                                    <a:lumOff val="40000"/>
                                  </a:schemeClr>
                                </a:solidFill>
                                <a:latin typeface="Cambria Math" panose="02040503050406030204" pitchFamily="18" charset="0"/>
                              </a:rPr>
                            </m:ctrlPr>
                          </m:sSubPr>
                          <m:e>
                            <m:r>
                              <a:rPr lang="en-GB" sz="2800" b="0" i="1" smtClean="0">
                                <a:solidFill>
                                  <a:schemeClr val="accent6">
                                    <a:lumMod val="60000"/>
                                    <a:lumOff val="40000"/>
                                  </a:schemeClr>
                                </a:solidFill>
                                <a:latin typeface="Cambria Math" panose="02040503050406030204" pitchFamily="18" charset="0"/>
                              </a:rPr>
                              <m:t>𝑥</m:t>
                            </m:r>
                          </m:e>
                          <m:sub>
                            <m:r>
                              <a:rPr lang="en-GB" sz="2800" b="0" i="1" smtClean="0">
                                <a:solidFill>
                                  <a:schemeClr val="accent6">
                                    <a:lumMod val="60000"/>
                                    <a:lumOff val="40000"/>
                                  </a:schemeClr>
                                </a:solidFill>
                                <a:latin typeface="Cambria Math" panose="02040503050406030204" pitchFamily="18" charset="0"/>
                              </a:rPr>
                              <m:t>𝑏</m:t>
                            </m:r>
                          </m:sub>
                        </m:sSub>
                      </m:oMath>
                    </m:oMathPara>
                  </a14:m>
                  <a:endParaRPr lang="en-GB" sz="2800" dirty="0">
                    <a:solidFill>
                      <a:schemeClr val="accent6">
                        <a:lumMod val="60000"/>
                        <a:lumOff val="40000"/>
                      </a:schemeClr>
                    </a:solidFill>
                  </a:endParaRPr>
                </a:p>
              </p:txBody>
            </p:sp>
          </mc:Choice>
          <mc:Fallback xmlns="">
            <p:sp>
              <p:nvSpPr>
                <p:cNvPr id="37" name="TextBox 36">
                  <a:extLst>
                    <a:ext uri="{FF2B5EF4-FFF2-40B4-BE49-F238E27FC236}">
                      <a16:creationId xmlns:a16="http://schemas.microsoft.com/office/drawing/2014/main" id="{767C507D-6B6E-4985-943A-1E1078BD6A11}"/>
                    </a:ext>
                  </a:extLst>
                </p:cNvPr>
                <p:cNvSpPr txBox="1">
                  <a:spLocks noRot="1" noChangeAspect="1" noMove="1" noResize="1" noEditPoints="1" noAdjustHandles="1" noChangeArrowheads="1" noChangeShapeType="1" noTextEdit="1"/>
                </p:cNvSpPr>
                <p:nvPr/>
              </p:nvSpPr>
              <p:spPr>
                <a:xfrm>
                  <a:off x="4466088" y="4343789"/>
                  <a:ext cx="1449563" cy="523220"/>
                </a:xfrm>
                <a:prstGeom prst="rect">
                  <a:avLst/>
                </a:prstGeom>
                <a:blipFill>
                  <a:blip r:embed="rId9"/>
                  <a:stretch>
                    <a:fillRect/>
                  </a:stretch>
                </a:blipFill>
              </p:spPr>
              <p:txBody>
                <a:bodyPr/>
                <a:lstStyle/>
                <a:p>
                  <a:r>
                    <a:rPr lang="en-GB">
                      <a:noFill/>
                    </a:rPr>
                    <a:t> </a:t>
                  </a:r>
                </a:p>
              </p:txBody>
            </p:sp>
          </mc:Fallback>
        </mc:AlternateContent>
        <p:cxnSp>
          <p:nvCxnSpPr>
            <p:cNvPr id="38" name="Straight Arrow Connector 37">
              <a:extLst>
                <a:ext uri="{FF2B5EF4-FFF2-40B4-BE49-F238E27FC236}">
                  <a16:creationId xmlns:a16="http://schemas.microsoft.com/office/drawing/2014/main" id="{EE92A089-ACC0-4C23-8E17-8B1399EADA71}"/>
                </a:ext>
              </a:extLst>
            </p:cNvPr>
            <p:cNvCxnSpPr>
              <a:cxnSpLocks/>
            </p:cNvCxnSpPr>
            <p:nvPr/>
          </p:nvCxnSpPr>
          <p:spPr>
            <a:xfrm rot="16200000">
              <a:off x="7048224" y="3334727"/>
              <a:ext cx="172119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34A9D5E-1F29-4827-82F5-04AF9AC0F808}"/>
                    </a:ext>
                  </a:extLst>
                </p:cNvPr>
                <p:cNvSpPr txBox="1"/>
                <p:nvPr/>
              </p:nvSpPr>
              <p:spPr>
                <a:xfrm>
                  <a:off x="7919893" y="3157451"/>
                  <a:ext cx="14334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solidFill>
                                  <a:schemeClr val="accent6">
                                    <a:lumMod val="60000"/>
                                    <a:lumOff val="40000"/>
                                  </a:schemeClr>
                                </a:solidFill>
                                <a:latin typeface="Cambria Math" panose="02040503050406030204" pitchFamily="18" charset="0"/>
                              </a:rPr>
                            </m:ctrlPr>
                          </m:sSubPr>
                          <m:e>
                            <m:r>
                              <a:rPr lang="en-GB" sz="2800" b="0" i="1" smtClean="0">
                                <a:solidFill>
                                  <a:schemeClr val="accent6">
                                    <a:lumMod val="60000"/>
                                    <a:lumOff val="40000"/>
                                  </a:schemeClr>
                                </a:solidFill>
                                <a:latin typeface="Cambria Math" panose="02040503050406030204" pitchFamily="18" charset="0"/>
                              </a:rPr>
                              <m:t>𝑦</m:t>
                            </m:r>
                          </m:e>
                          <m:sub>
                            <m:r>
                              <a:rPr lang="en-GB" sz="2800" b="0" i="1" smtClean="0">
                                <a:solidFill>
                                  <a:schemeClr val="accent6">
                                    <a:lumMod val="60000"/>
                                    <a:lumOff val="40000"/>
                                  </a:schemeClr>
                                </a:solidFill>
                                <a:latin typeface="Cambria Math" panose="02040503050406030204" pitchFamily="18" charset="0"/>
                              </a:rPr>
                              <m:t>𝑎</m:t>
                            </m:r>
                          </m:sub>
                        </m:sSub>
                        <m:r>
                          <a:rPr lang="en-GB" sz="2800" b="0" i="1" smtClean="0">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𝑦</m:t>
                            </m:r>
                          </m:e>
                          <m:sub>
                            <m:r>
                              <a:rPr lang="en-GB" sz="2800" b="0" i="1" smtClean="0">
                                <a:solidFill>
                                  <a:schemeClr val="accent6">
                                    <a:lumMod val="60000"/>
                                    <a:lumOff val="40000"/>
                                  </a:schemeClr>
                                </a:solidFill>
                                <a:latin typeface="Cambria Math" panose="02040503050406030204" pitchFamily="18" charset="0"/>
                              </a:rPr>
                              <m:t>𝑏</m:t>
                            </m:r>
                          </m:sub>
                        </m:sSub>
                      </m:oMath>
                    </m:oMathPara>
                  </a14:m>
                  <a:endParaRPr lang="en-GB" sz="2800" dirty="0">
                    <a:solidFill>
                      <a:schemeClr val="accent6">
                        <a:lumMod val="60000"/>
                        <a:lumOff val="40000"/>
                      </a:schemeClr>
                    </a:solidFill>
                  </a:endParaRPr>
                </a:p>
              </p:txBody>
            </p:sp>
          </mc:Choice>
          <mc:Fallback xmlns="">
            <p:sp>
              <p:nvSpPr>
                <p:cNvPr id="40" name="TextBox 39">
                  <a:extLst>
                    <a:ext uri="{FF2B5EF4-FFF2-40B4-BE49-F238E27FC236}">
                      <a16:creationId xmlns:a16="http://schemas.microsoft.com/office/drawing/2014/main" id="{534A9D5E-1F29-4827-82F5-04AF9AC0F808}"/>
                    </a:ext>
                  </a:extLst>
                </p:cNvPr>
                <p:cNvSpPr txBox="1">
                  <a:spLocks noRot="1" noChangeAspect="1" noMove="1" noResize="1" noEditPoints="1" noAdjustHandles="1" noChangeArrowheads="1" noChangeShapeType="1" noTextEdit="1"/>
                </p:cNvSpPr>
                <p:nvPr/>
              </p:nvSpPr>
              <p:spPr>
                <a:xfrm>
                  <a:off x="7919893" y="3157451"/>
                  <a:ext cx="1433406" cy="523220"/>
                </a:xfrm>
                <a:prstGeom prst="rect">
                  <a:avLst/>
                </a:prstGeom>
                <a:blipFill>
                  <a:blip r:embed="rId10"/>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6ABA123-3386-4043-A1B3-C06214438ABD}"/>
                  </a:ext>
                </a:extLst>
              </p:cNvPr>
              <p:cNvSpPr txBox="1"/>
              <p:nvPr/>
            </p:nvSpPr>
            <p:spPr>
              <a:xfrm rot="-1200000">
                <a:off x="2946788" y="1836047"/>
                <a:ext cx="8629605" cy="6141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2800" i="1" dirty="0" smtClean="0">
                              <a:solidFill>
                                <a:schemeClr val="accent6">
                                  <a:lumMod val="60000"/>
                                  <a:lumOff val="40000"/>
                                </a:schemeClr>
                              </a:solidFill>
                              <a:latin typeface="Cambria Math" panose="02040503050406030204" pitchFamily="18" charset="0"/>
                            </a:rPr>
                          </m:ctrlPr>
                        </m:radPr>
                        <m:deg/>
                        <m:e>
                          <m:sSup>
                            <m:sSupPr>
                              <m:ctrlPr>
                                <a:rPr lang="en-GB" sz="2800" i="1" dirty="0">
                                  <a:solidFill>
                                    <a:schemeClr val="accent6">
                                      <a:lumMod val="60000"/>
                                      <a:lumOff val="40000"/>
                                    </a:schemeClr>
                                  </a:solidFill>
                                  <a:latin typeface="Cambria Math" panose="02040503050406030204" pitchFamily="18" charset="0"/>
                                </a:rPr>
                              </m:ctrlPr>
                            </m:sSupPr>
                            <m:e>
                              <m:d>
                                <m:dPr>
                                  <m:ctrlPr>
                                    <a:rPr lang="en-GB" sz="2800" i="1" dirty="0">
                                      <a:solidFill>
                                        <a:schemeClr val="accent6">
                                          <a:lumMod val="60000"/>
                                          <a:lumOff val="40000"/>
                                        </a:schemeClr>
                                      </a:solidFill>
                                      <a:latin typeface="Cambria Math" panose="02040503050406030204" pitchFamily="18" charset="0"/>
                                    </a:rPr>
                                  </m:ctrlPr>
                                </m:dPr>
                                <m:e>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𝑥</m:t>
                                      </m:r>
                                    </m:e>
                                    <m:sub>
                                      <m:r>
                                        <a:rPr lang="en-GB" sz="2800" b="0" i="1" dirty="0" smtClean="0">
                                          <a:solidFill>
                                            <a:schemeClr val="accent6">
                                              <a:lumMod val="60000"/>
                                              <a:lumOff val="40000"/>
                                            </a:schemeClr>
                                          </a:solidFill>
                                          <a:latin typeface="Cambria Math" panose="02040503050406030204" pitchFamily="18" charset="0"/>
                                        </a:rPr>
                                        <m:t>𝑎</m:t>
                                      </m:r>
                                    </m:sub>
                                  </m:sSub>
                                  <m:r>
                                    <a:rPr lang="en-GB" sz="2800" i="0" dirty="0">
                                      <a:solidFill>
                                        <a:schemeClr val="accent6">
                                          <a:lumMod val="60000"/>
                                          <a:lumOff val="40000"/>
                                        </a:schemeClr>
                                      </a:solidFill>
                                      <a:latin typeface="Cambria Math" panose="02040503050406030204" pitchFamily="18" charset="0"/>
                                    </a:rPr>
                                    <m:t>−</m:t>
                                  </m:r>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𝑥</m:t>
                                      </m:r>
                                    </m:e>
                                    <m:sub>
                                      <m:r>
                                        <a:rPr lang="en-GB" sz="2800" b="0" i="1" dirty="0" smtClean="0">
                                          <a:solidFill>
                                            <a:schemeClr val="accent6">
                                              <a:lumMod val="60000"/>
                                              <a:lumOff val="40000"/>
                                            </a:schemeClr>
                                          </a:solidFill>
                                          <a:latin typeface="Cambria Math" panose="02040503050406030204" pitchFamily="18" charset="0"/>
                                        </a:rPr>
                                        <m:t>𝑏</m:t>
                                      </m:r>
                                    </m:sub>
                                  </m:sSub>
                                </m:e>
                              </m:d>
                            </m:e>
                            <m:sup>
                              <m:r>
                                <a:rPr lang="en-GB" sz="2800" i="0" dirty="0">
                                  <a:solidFill>
                                    <a:schemeClr val="accent6">
                                      <a:lumMod val="60000"/>
                                      <a:lumOff val="40000"/>
                                    </a:schemeClr>
                                  </a:solidFill>
                                  <a:latin typeface="Cambria Math" panose="02040503050406030204" pitchFamily="18" charset="0"/>
                                </a:rPr>
                                <m:t>2</m:t>
                              </m:r>
                            </m:sup>
                          </m:sSup>
                          <m:r>
                            <a:rPr lang="en-GB" sz="2800" i="0" dirty="0">
                              <a:solidFill>
                                <a:schemeClr val="accent6">
                                  <a:lumMod val="60000"/>
                                  <a:lumOff val="40000"/>
                                </a:schemeClr>
                              </a:solidFill>
                              <a:latin typeface="Cambria Math" panose="02040503050406030204" pitchFamily="18" charset="0"/>
                            </a:rPr>
                            <m:t>+</m:t>
                          </m:r>
                          <m:sSup>
                            <m:sSupPr>
                              <m:ctrlPr>
                                <a:rPr lang="en-GB" sz="2800" i="1" dirty="0">
                                  <a:solidFill>
                                    <a:schemeClr val="accent6">
                                      <a:lumMod val="60000"/>
                                      <a:lumOff val="40000"/>
                                    </a:schemeClr>
                                  </a:solidFill>
                                  <a:latin typeface="Cambria Math" panose="02040503050406030204" pitchFamily="18" charset="0"/>
                                </a:rPr>
                              </m:ctrlPr>
                            </m:sSupPr>
                            <m:e>
                              <m:d>
                                <m:dPr>
                                  <m:ctrlPr>
                                    <a:rPr lang="en-GB" sz="2800" i="1" dirty="0">
                                      <a:solidFill>
                                        <a:schemeClr val="accent6">
                                          <a:lumMod val="60000"/>
                                          <a:lumOff val="40000"/>
                                        </a:schemeClr>
                                      </a:solidFill>
                                      <a:latin typeface="Cambria Math" panose="02040503050406030204" pitchFamily="18" charset="0"/>
                                    </a:rPr>
                                  </m:ctrlPr>
                                </m:dPr>
                                <m:e>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𝑦</m:t>
                                      </m:r>
                                    </m:e>
                                    <m:sub>
                                      <m:r>
                                        <a:rPr lang="en-GB" sz="2800" b="0" i="1" dirty="0" smtClean="0">
                                          <a:solidFill>
                                            <a:schemeClr val="accent6">
                                              <a:lumMod val="60000"/>
                                              <a:lumOff val="40000"/>
                                            </a:schemeClr>
                                          </a:solidFill>
                                          <a:latin typeface="Cambria Math" panose="02040503050406030204" pitchFamily="18" charset="0"/>
                                        </a:rPr>
                                        <m:t>𝑎</m:t>
                                      </m:r>
                                    </m:sub>
                                  </m:sSub>
                                  <m:r>
                                    <a:rPr lang="en-GB" sz="2800" i="0" dirty="0">
                                      <a:solidFill>
                                        <a:schemeClr val="accent6">
                                          <a:lumMod val="60000"/>
                                          <a:lumOff val="40000"/>
                                        </a:schemeClr>
                                      </a:solidFill>
                                      <a:latin typeface="Cambria Math" panose="02040503050406030204" pitchFamily="18" charset="0"/>
                                    </a:rPr>
                                    <m:t>−</m:t>
                                  </m:r>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𝑦</m:t>
                                      </m:r>
                                    </m:e>
                                    <m:sub>
                                      <m:r>
                                        <a:rPr lang="en-GB" sz="2800" b="0" i="1" dirty="0" smtClean="0">
                                          <a:solidFill>
                                            <a:schemeClr val="accent6">
                                              <a:lumMod val="60000"/>
                                              <a:lumOff val="40000"/>
                                            </a:schemeClr>
                                          </a:solidFill>
                                          <a:latin typeface="Cambria Math" panose="02040503050406030204" pitchFamily="18" charset="0"/>
                                        </a:rPr>
                                        <m:t>𝑏</m:t>
                                      </m:r>
                                    </m:sub>
                                  </m:sSub>
                                </m:e>
                              </m:d>
                            </m:e>
                            <m:sup>
                              <m:r>
                                <a:rPr lang="en-GB" sz="2800" i="0" dirty="0">
                                  <a:solidFill>
                                    <a:schemeClr val="accent6">
                                      <a:lumMod val="60000"/>
                                      <a:lumOff val="40000"/>
                                    </a:schemeClr>
                                  </a:solidFill>
                                  <a:latin typeface="Cambria Math" panose="02040503050406030204" pitchFamily="18" charset="0"/>
                                </a:rPr>
                                <m:t>2</m:t>
                              </m:r>
                            </m:sup>
                          </m:sSup>
                        </m:e>
                      </m:rad>
                      <m:r>
                        <a:rPr lang="en-GB" sz="2800" b="0" i="1" dirty="0" smtClean="0">
                          <a:solidFill>
                            <a:schemeClr val="accent6">
                              <a:lumMod val="60000"/>
                              <a:lumOff val="40000"/>
                            </a:schemeClr>
                          </a:solidFill>
                          <a:latin typeface="Cambria Math" panose="02040503050406030204" pitchFamily="18" charset="0"/>
                        </a:rPr>
                        <m:t>=</m:t>
                      </m:r>
                      <m:rad>
                        <m:radPr>
                          <m:degHide m:val="on"/>
                          <m:ctrlPr>
                            <a:rPr lang="en-GB" sz="2800" i="1" dirty="0">
                              <a:solidFill>
                                <a:schemeClr val="accent6">
                                  <a:lumMod val="60000"/>
                                  <a:lumOff val="40000"/>
                                </a:schemeClr>
                              </a:solidFill>
                              <a:latin typeface="Cambria Math" panose="02040503050406030204" pitchFamily="18" charset="0"/>
                            </a:rPr>
                          </m:ctrlPr>
                        </m:radPr>
                        <m:deg/>
                        <m:e>
                          <m:sSup>
                            <m:sSupPr>
                              <m:ctrlPr>
                                <a:rPr lang="en-GB" sz="2800" i="1" dirty="0">
                                  <a:solidFill>
                                    <a:schemeClr val="accent6">
                                      <a:lumMod val="60000"/>
                                      <a:lumOff val="40000"/>
                                    </a:schemeClr>
                                  </a:solidFill>
                                  <a:latin typeface="Cambria Math" panose="02040503050406030204" pitchFamily="18" charset="0"/>
                                </a:rPr>
                              </m:ctrlPr>
                            </m:sSupPr>
                            <m:e>
                              <m:d>
                                <m:dPr>
                                  <m:ctrlPr>
                                    <a:rPr lang="en-GB" sz="2800" i="1" dirty="0">
                                      <a:solidFill>
                                        <a:schemeClr val="accent6">
                                          <a:lumMod val="60000"/>
                                          <a:lumOff val="40000"/>
                                        </a:schemeClr>
                                      </a:solidFill>
                                      <a:latin typeface="Cambria Math" panose="02040503050406030204" pitchFamily="18" charset="0"/>
                                    </a:rPr>
                                  </m:ctrlPr>
                                </m:dPr>
                                <m:e>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𝑥</m:t>
                                      </m:r>
                                    </m:e>
                                    <m:sub>
                                      <m:r>
                                        <a:rPr lang="en-GB" sz="2800" i="1" dirty="0">
                                          <a:solidFill>
                                            <a:schemeClr val="accent6">
                                              <a:lumMod val="60000"/>
                                              <a:lumOff val="40000"/>
                                            </a:schemeClr>
                                          </a:solidFill>
                                          <a:latin typeface="Cambria Math" panose="02040503050406030204" pitchFamily="18" charset="0"/>
                                        </a:rPr>
                                        <m:t>𝑏</m:t>
                                      </m:r>
                                    </m:sub>
                                  </m:sSub>
                                  <m:r>
                                    <a:rPr lang="en-GB" sz="2800" dirty="0">
                                      <a:solidFill>
                                        <a:schemeClr val="accent6">
                                          <a:lumMod val="60000"/>
                                          <a:lumOff val="40000"/>
                                        </a:schemeClr>
                                      </a:solidFill>
                                      <a:latin typeface="Cambria Math" panose="02040503050406030204" pitchFamily="18" charset="0"/>
                                    </a:rPr>
                                    <m:t>−</m:t>
                                  </m:r>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𝑥</m:t>
                                      </m:r>
                                    </m:e>
                                    <m:sub>
                                      <m:r>
                                        <a:rPr lang="en-GB" sz="2800" i="1" dirty="0">
                                          <a:solidFill>
                                            <a:schemeClr val="accent6">
                                              <a:lumMod val="60000"/>
                                              <a:lumOff val="40000"/>
                                            </a:schemeClr>
                                          </a:solidFill>
                                          <a:latin typeface="Cambria Math" panose="02040503050406030204" pitchFamily="18" charset="0"/>
                                        </a:rPr>
                                        <m:t>𝑎</m:t>
                                      </m:r>
                                    </m:sub>
                                  </m:sSub>
                                </m:e>
                              </m:d>
                            </m:e>
                            <m:sup>
                              <m:r>
                                <a:rPr lang="en-GB" sz="2800" dirty="0">
                                  <a:solidFill>
                                    <a:schemeClr val="accent6">
                                      <a:lumMod val="60000"/>
                                      <a:lumOff val="40000"/>
                                    </a:schemeClr>
                                  </a:solidFill>
                                  <a:latin typeface="Cambria Math" panose="02040503050406030204" pitchFamily="18" charset="0"/>
                                </a:rPr>
                                <m:t>2</m:t>
                              </m:r>
                            </m:sup>
                          </m:sSup>
                          <m:r>
                            <a:rPr lang="en-GB" sz="2800" dirty="0">
                              <a:solidFill>
                                <a:schemeClr val="accent6">
                                  <a:lumMod val="60000"/>
                                  <a:lumOff val="40000"/>
                                </a:schemeClr>
                              </a:solidFill>
                              <a:latin typeface="Cambria Math" panose="02040503050406030204" pitchFamily="18" charset="0"/>
                            </a:rPr>
                            <m:t>+</m:t>
                          </m:r>
                          <m:sSup>
                            <m:sSupPr>
                              <m:ctrlPr>
                                <a:rPr lang="en-GB" sz="2800" i="1" dirty="0">
                                  <a:solidFill>
                                    <a:schemeClr val="accent6">
                                      <a:lumMod val="60000"/>
                                      <a:lumOff val="40000"/>
                                    </a:schemeClr>
                                  </a:solidFill>
                                  <a:latin typeface="Cambria Math" panose="02040503050406030204" pitchFamily="18" charset="0"/>
                                </a:rPr>
                              </m:ctrlPr>
                            </m:sSupPr>
                            <m:e>
                              <m:d>
                                <m:dPr>
                                  <m:ctrlPr>
                                    <a:rPr lang="en-GB" sz="2800" i="1" dirty="0">
                                      <a:solidFill>
                                        <a:schemeClr val="accent6">
                                          <a:lumMod val="60000"/>
                                          <a:lumOff val="40000"/>
                                        </a:schemeClr>
                                      </a:solidFill>
                                      <a:latin typeface="Cambria Math" panose="02040503050406030204" pitchFamily="18" charset="0"/>
                                    </a:rPr>
                                  </m:ctrlPr>
                                </m:dPr>
                                <m:e>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𝑦</m:t>
                                      </m:r>
                                    </m:e>
                                    <m:sub>
                                      <m:r>
                                        <a:rPr lang="en-GB" sz="2800" i="1" dirty="0">
                                          <a:solidFill>
                                            <a:schemeClr val="accent6">
                                              <a:lumMod val="60000"/>
                                              <a:lumOff val="40000"/>
                                            </a:schemeClr>
                                          </a:solidFill>
                                          <a:latin typeface="Cambria Math" panose="02040503050406030204" pitchFamily="18" charset="0"/>
                                        </a:rPr>
                                        <m:t>𝑏</m:t>
                                      </m:r>
                                    </m:sub>
                                  </m:sSub>
                                  <m:r>
                                    <a:rPr lang="en-GB" sz="2800" dirty="0">
                                      <a:solidFill>
                                        <a:schemeClr val="accent6">
                                          <a:lumMod val="60000"/>
                                          <a:lumOff val="40000"/>
                                        </a:schemeClr>
                                      </a:solidFill>
                                      <a:latin typeface="Cambria Math" panose="02040503050406030204" pitchFamily="18" charset="0"/>
                                    </a:rPr>
                                    <m:t>−</m:t>
                                  </m:r>
                                  <m:sSub>
                                    <m:sSubPr>
                                      <m:ctrlPr>
                                        <a:rPr lang="en-GB" sz="2800" i="1" dirty="0">
                                          <a:solidFill>
                                            <a:schemeClr val="accent6">
                                              <a:lumMod val="60000"/>
                                              <a:lumOff val="40000"/>
                                            </a:schemeClr>
                                          </a:solidFill>
                                          <a:latin typeface="Cambria Math" panose="02040503050406030204" pitchFamily="18" charset="0"/>
                                        </a:rPr>
                                      </m:ctrlPr>
                                    </m:sSubPr>
                                    <m:e>
                                      <m:r>
                                        <a:rPr lang="en-GB" sz="2800" i="1" dirty="0">
                                          <a:solidFill>
                                            <a:schemeClr val="accent6">
                                              <a:lumMod val="60000"/>
                                              <a:lumOff val="40000"/>
                                            </a:schemeClr>
                                          </a:solidFill>
                                          <a:latin typeface="Cambria Math" panose="02040503050406030204" pitchFamily="18" charset="0"/>
                                        </a:rPr>
                                        <m:t>𝑦</m:t>
                                      </m:r>
                                    </m:e>
                                    <m:sub>
                                      <m:r>
                                        <a:rPr lang="en-GB" sz="2800" i="1" dirty="0">
                                          <a:solidFill>
                                            <a:schemeClr val="accent6">
                                              <a:lumMod val="60000"/>
                                              <a:lumOff val="40000"/>
                                            </a:schemeClr>
                                          </a:solidFill>
                                          <a:latin typeface="Cambria Math" panose="02040503050406030204" pitchFamily="18" charset="0"/>
                                        </a:rPr>
                                        <m:t>𝑎</m:t>
                                      </m:r>
                                    </m:sub>
                                  </m:sSub>
                                </m:e>
                              </m:d>
                            </m:e>
                            <m:sup>
                              <m:r>
                                <a:rPr lang="en-GB" sz="2800" dirty="0">
                                  <a:solidFill>
                                    <a:schemeClr val="accent6">
                                      <a:lumMod val="60000"/>
                                      <a:lumOff val="40000"/>
                                    </a:schemeClr>
                                  </a:solidFill>
                                  <a:latin typeface="Cambria Math" panose="02040503050406030204" pitchFamily="18" charset="0"/>
                                </a:rPr>
                                <m:t>2</m:t>
                              </m:r>
                            </m:sup>
                          </m:sSup>
                        </m:e>
                      </m:rad>
                    </m:oMath>
                  </m:oMathPara>
                </a14:m>
                <a:endParaRPr lang="en-GB" sz="2800" dirty="0">
                  <a:solidFill>
                    <a:schemeClr val="accent6">
                      <a:lumMod val="60000"/>
                      <a:lumOff val="40000"/>
                    </a:schemeClr>
                  </a:solidFill>
                </a:endParaRPr>
              </a:p>
            </p:txBody>
          </p:sp>
        </mc:Choice>
        <mc:Fallback xmlns="">
          <p:sp>
            <p:nvSpPr>
              <p:cNvPr id="35" name="TextBox 34">
                <a:extLst>
                  <a:ext uri="{FF2B5EF4-FFF2-40B4-BE49-F238E27FC236}">
                    <a16:creationId xmlns:a16="http://schemas.microsoft.com/office/drawing/2014/main" id="{36ABA123-3386-4043-A1B3-C06214438ABD}"/>
                  </a:ext>
                </a:extLst>
              </p:cNvPr>
              <p:cNvSpPr txBox="1">
                <a:spLocks noRot="1" noChangeAspect="1" noMove="1" noResize="1" noEditPoints="1" noAdjustHandles="1" noChangeArrowheads="1" noChangeShapeType="1" noTextEdit="1"/>
              </p:cNvSpPr>
              <p:nvPr/>
            </p:nvSpPr>
            <p:spPr>
              <a:xfrm rot="-1200000">
                <a:off x="2946788" y="1836047"/>
                <a:ext cx="8629605" cy="614142"/>
              </a:xfrm>
              <a:prstGeom prst="rect">
                <a:avLst/>
              </a:prstGeom>
              <a:blipFill>
                <a:blip r:embed="rId11"/>
                <a:stretch>
                  <a:fillRect/>
                </a:stretch>
              </a:blipFill>
            </p:spPr>
            <p:txBody>
              <a:bodyPr/>
              <a:lstStyle/>
              <a:p>
                <a:r>
                  <a:rPr lang="en-GB">
                    <a:noFill/>
                  </a:rPr>
                  <a:t> </a:t>
                </a:r>
              </a:p>
            </p:txBody>
          </p:sp>
        </mc:Fallback>
      </mc:AlternateContent>
      <p:grpSp>
        <p:nvGrpSpPr>
          <p:cNvPr id="34" name="Group 33">
            <a:extLst>
              <a:ext uri="{FF2B5EF4-FFF2-40B4-BE49-F238E27FC236}">
                <a16:creationId xmlns:a16="http://schemas.microsoft.com/office/drawing/2014/main" id="{F39D9B89-DC83-42E9-954E-4C461C919271}"/>
              </a:ext>
            </a:extLst>
          </p:cNvPr>
          <p:cNvGrpSpPr/>
          <p:nvPr/>
        </p:nvGrpSpPr>
        <p:grpSpPr>
          <a:xfrm>
            <a:off x="606311" y="1407765"/>
            <a:ext cx="4884671" cy="3806750"/>
            <a:chOff x="606311" y="1407765"/>
            <a:chExt cx="4884671" cy="3806750"/>
          </a:xfrm>
        </p:grpSpPr>
        <p:grpSp>
          <p:nvGrpSpPr>
            <p:cNvPr id="39" name="Group 38">
              <a:extLst>
                <a:ext uri="{FF2B5EF4-FFF2-40B4-BE49-F238E27FC236}">
                  <a16:creationId xmlns:a16="http://schemas.microsoft.com/office/drawing/2014/main" id="{FAC6BC7B-2E96-448E-9CD6-1317FBC09AB2}"/>
                </a:ext>
              </a:extLst>
            </p:cNvPr>
            <p:cNvGrpSpPr/>
            <p:nvPr/>
          </p:nvGrpSpPr>
          <p:grpSpPr>
            <a:xfrm flipH="1">
              <a:off x="2083109" y="3488576"/>
              <a:ext cx="2142632" cy="1725939"/>
              <a:chOff x="4526279" y="3988640"/>
              <a:chExt cx="2142632" cy="1725939"/>
            </a:xfrm>
          </p:grpSpPr>
          <p:sp>
            <p:nvSpPr>
              <p:cNvPr id="43" name="Arc 42">
                <a:extLst>
                  <a:ext uri="{FF2B5EF4-FFF2-40B4-BE49-F238E27FC236}">
                    <a16:creationId xmlns:a16="http://schemas.microsoft.com/office/drawing/2014/main" id="{E6CF387D-BF4F-480A-A879-FB0CE229792C}"/>
                  </a:ext>
                </a:extLst>
              </p:cNvPr>
              <p:cNvSpPr/>
              <p:nvPr/>
            </p:nvSpPr>
            <p:spPr>
              <a:xfrm flipH="1">
                <a:off x="5044439" y="3988640"/>
                <a:ext cx="1624472" cy="1725939"/>
              </a:xfrm>
              <a:prstGeom prst="arc">
                <a:avLst>
                  <a:gd name="adj1" fmla="val 19815114"/>
                  <a:gd name="adj2" fmla="val 2115604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TextBox 43">
                <a:extLst>
                  <a:ext uri="{FF2B5EF4-FFF2-40B4-BE49-F238E27FC236}">
                    <a16:creationId xmlns:a16="http://schemas.microsoft.com/office/drawing/2014/main" id="{D81435FC-C783-41D7-8452-778FFDD395B5}"/>
                  </a:ext>
                </a:extLst>
              </p:cNvPr>
              <p:cNvSpPr txBox="1"/>
              <p:nvPr/>
            </p:nvSpPr>
            <p:spPr>
              <a:xfrm>
                <a:off x="4526279" y="4215473"/>
                <a:ext cx="518160" cy="646331"/>
              </a:xfrm>
              <a:prstGeom prst="rect">
                <a:avLst/>
              </a:prstGeom>
              <a:noFill/>
            </p:spPr>
            <p:txBody>
              <a:bodyPr wrap="square" rtlCol="0">
                <a:spAutoFit/>
              </a:bodyPr>
              <a:lstStyle/>
              <a:p>
                <a:r>
                  <a:rPr lang="el-GR" sz="3600" i="1" dirty="0">
                    <a:solidFill>
                      <a:schemeClr val="accent4"/>
                    </a:solidFill>
                    <a:latin typeface="Cambria Math" panose="02040503050406030204" pitchFamily="18" charset="0"/>
                    <a:ea typeface="Cambria Math" panose="02040503050406030204" pitchFamily="18" charset="0"/>
                  </a:rPr>
                  <a:t>θ</a:t>
                </a:r>
                <a:endParaRPr lang="en-GB" sz="3600" i="1" dirty="0">
                  <a:solidFill>
                    <a:schemeClr val="accent4"/>
                  </a:solidFill>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DB56240-9D5A-488E-8047-927CC72DFC23}"/>
                    </a:ext>
                  </a:extLst>
                </p:cNvPr>
                <p:cNvSpPr txBox="1"/>
                <p:nvPr/>
              </p:nvSpPr>
              <p:spPr>
                <a:xfrm>
                  <a:off x="606311" y="1407765"/>
                  <a:ext cx="4884671" cy="1799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2800" i="1" dirty="0" smtClean="0">
                                <a:solidFill>
                                  <a:schemeClr val="accent4"/>
                                </a:solidFill>
                                <a:latin typeface="Cambria Math" panose="02040503050406030204" pitchFamily="18" charset="0"/>
                              </a:rPr>
                            </m:ctrlPr>
                          </m:funcPr>
                          <m:fName>
                            <m:r>
                              <m:rPr>
                                <m:sty m:val="p"/>
                              </m:rPr>
                              <a:rPr lang="en-GB" sz="2800" dirty="0">
                                <a:solidFill>
                                  <a:schemeClr val="accent4"/>
                                </a:solidFill>
                                <a:latin typeface="Cambria Math" panose="02040503050406030204" pitchFamily="18" charset="0"/>
                              </a:rPr>
                              <m:t>tan</m:t>
                            </m:r>
                          </m:fName>
                          <m:e>
                            <m:r>
                              <a:rPr lang="en-GB" sz="2800" i="1" dirty="0">
                                <a:solidFill>
                                  <a:schemeClr val="accent4"/>
                                </a:solidFill>
                                <a:latin typeface="Cambria Math" panose="02040503050406030204" pitchFamily="18" charset="0"/>
                              </a:rPr>
                              <m:t>𝜃</m:t>
                            </m:r>
                          </m:e>
                        </m:func>
                        <m:r>
                          <a:rPr lang="en-GB" sz="2800" i="0" dirty="0">
                            <a:solidFill>
                              <a:schemeClr val="accent4"/>
                            </a:solidFill>
                            <a:latin typeface="Cambria Math" panose="02040503050406030204" pitchFamily="18" charset="0"/>
                          </a:rPr>
                          <m:t>=</m:t>
                        </m:r>
                        <m:f>
                          <m:fPr>
                            <m:ctrlPr>
                              <a:rPr lang="en-GB" sz="2800" i="1" dirty="0">
                                <a:solidFill>
                                  <a:schemeClr val="accent4"/>
                                </a:solidFill>
                                <a:latin typeface="Cambria Math" panose="02040503050406030204" pitchFamily="18" charset="0"/>
                              </a:rPr>
                            </m:ctrlPr>
                          </m:fPr>
                          <m:num>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b="0" i="1" dirty="0" smtClean="0">
                                    <a:solidFill>
                                      <a:schemeClr val="accent4"/>
                                    </a:solidFill>
                                    <a:latin typeface="Cambria Math" panose="02040503050406030204" pitchFamily="18" charset="0"/>
                                  </a:rPr>
                                  <m:t>𝑎</m:t>
                                </m:r>
                              </m:sub>
                            </m:sSub>
                            <m:r>
                              <a:rPr lang="en-GB" sz="2800" i="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b="0" i="1" dirty="0" smtClean="0">
                                    <a:solidFill>
                                      <a:schemeClr val="accent4"/>
                                    </a:solidFill>
                                    <a:latin typeface="Cambria Math" panose="02040503050406030204" pitchFamily="18" charset="0"/>
                                  </a:rPr>
                                  <m:t>𝑏</m:t>
                                </m:r>
                              </m:sub>
                            </m:sSub>
                          </m:num>
                          <m:den>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b="0" i="1" dirty="0" smtClean="0">
                                    <a:solidFill>
                                      <a:schemeClr val="accent4"/>
                                    </a:solidFill>
                                    <a:latin typeface="Cambria Math" panose="02040503050406030204" pitchFamily="18" charset="0"/>
                                  </a:rPr>
                                  <m:t>𝑎</m:t>
                                </m:r>
                              </m:sub>
                            </m:sSub>
                            <m:r>
                              <a:rPr lang="en-GB" sz="2800" i="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b="0" i="1" dirty="0" smtClean="0">
                                    <a:solidFill>
                                      <a:schemeClr val="accent4"/>
                                    </a:solidFill>
                                    <a:latin typeface="Cambria Math" panose="02040503050406030204" pitchFamily="18" charset="0"/>
                                  </a:rPr>
                                  <m:t>𝑏</m:t>
                                </m:r>
                              </m:sub>
                            </m:sSub>
                          </m:den>
                        </m:f>
                        <m:r>
                          <a:rPr lang="en-GB" sz="2800" b="0" i="0" dirty="0" smtClean="0">
                            <a:solidFill>
                              <a:schemeClr val="accent4"/>
                            </a:solidFill>
                            <a:latin typeface="Cambria Math" panose="02040503050406030204" pitchFamily="18" charset="0"/>
                          </a:rPr>
                          <m:t>=</m:t>
                        </m:r>
                        <m:f>
                          <m:fPr>
                            <m:ctrlPr>
                              <a:rPr lang="en-GB" sz="2800" i="1" dirty="0">
                                <a:solidFill>
                                  <a:schemeClr val="accent4"/>
                                </a:solidFill>
                                <a:latin typeface="Cambria Math" panose="02040503050406030204" pitchFamily="18" charset="0"/>
                              </a:rPr>
                            </m:ctrlPr>
                          </m:fPr>
                          <m:num>
                            <m:r>
                              <a:rPr lang="en-GB" sz="2800" b="0" i="1" dirty="0" smtClean="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i="1" dirty="0">
                                    <a:solidFill>
                                      <a:schemeClr val="accent4"/>
                                    </a:solidFill>
                                    <a:latin typeface="Cambria Math" panose="02040503050406030204" pitchFamily="18" charset="0"/>
                                  </a:rPr>
                                  <m:t>𝑏</m:t>
                                </m:r>
                              </m:sub>
                            </m:sSub>
                            <m:r>
                              <a:rPr lang="en-GB" sz="280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i="1" dirty="0">
                                    <a:solidFill>
                                      <a:schemeClr val="accent4"/>
                                    </a:solidFill>
                                    <a:latin typeface="Cambria Math" panose="02040503050406030204" pitchFamily="18" charset="0"/>
                                  </a:rPr>
                                  <m:t>𝑎</m:t>
                                </m:r>
                              </m:sub>
                            </m:sSub>
                            <m:r>
                              <a:rPr lang="en-GB" sz="2800" b="0" i="1" dirty="0" smtClean="0">
                                <a:solidFill>
                                  <a:schemeClr val="accent4"/>
                                </a:solidFill>
                                <a:latin typeface="Cambria Math" panose="02040503050406030204" pitchFamily="18" charset="0"/>
                              </a:rPr>
                              <m:t>)</m:t>
                            </m:r>
                          </m:num>
                          <m:den>
                            <m:r>
                              <a:rPr lang="en-GB" sz="2800" b="0" i="1" dirty="0" smtClean="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i="1" dirty="0">
                                    <a:solidFill>
                                      <a:schemeClr val="accent4"/>
                                    </a:solidFill>
                                    <a:latin typeface="Cambria Math" panose="02040503050406030204" pitchFamily="18" charset="0"/>
                                  </a:rPr>
                                  <m:t>𝑏</m:t>
                                </m:r>
                              </m:sub>
                            </m:sSub>
                            <m:r>
                              <a:rPr lang="en-GB" sz="280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i="1" dirty="0">
                                    <a:solidFill>
                                      <a:schemeClr val="accent4"/>
                                    </a:solidFill>
                                    <a:latin typeface="Cambria Math" panose="02040503050406030204" pitchFamily="18" charset="0"/>
                                  </a:rPr>
                                  <m:t>𝑎</m:t>
                                </m:r>
                              </m:sub>
                            </m:sSub>
                            <m:r>
                              <a:rPr lang="en-GB" sz="2800" b="0" i="1" dirty="0" smtClean="0">
                                <a:solidFill>
                                  <a:schemeClr val="accent4"/>
                                </a:solidFill>
                                <a:latin typeface="Cambria Math" panose="02040503050406030204" pitchFamily="18" charset="0"/>
                              </a:rPr>
                              <m:t>)</m:t>
                            </m:r>
                          </m:den>
                        </m:f>
                      </m:oMath>
                      <m:oMath xmlns:m="http://schemas.openxmlformats.org/officeDocument/2006/math">
                        <m:r>
                          <a:rPr lang="en-GB" sz="2800" b="0" i="1" smtClean="0">
                            <a:solidFill>
                              <a:schemeClr val="accent4"/>
                            </a:solidFill>
                            <a:latin typeface="Cambria Math" panose="02040503050406030204" pitchFamily="18" charset="0"/>
                          </a:rPr>
                          <m:t>=</m:t>
                        </m:r>
                        <m:f>
                          <m:fPr>
                            <m:ctrlPr>
                              <a:rPr lang="en-GB" sz="2800" i="1" dirty="0">
                                <a:solidFill>
                                  <a:schemeClr val="accent4"/>
                                </a:solidFill>
                                <a:latin typeface="Cambria Math" panose="02040503050406030204" pitchFamily="18" charset="0"/>
                              </a:rPr>
                            </m:ctrlPr>
                          </m:fPr>
                          <m:num>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i="1" dirty="0">
                                    <a:solidFill>
                                      <a:schemeClr val="accent4"/>
                                    </a:solidFill>
                                    <a:latin typeface="Cambria Math" panose="02040503050406030204" pitchFamily="18" charset="0"/>
                                  </a:rPr>
                                  <m:t>𝑏</m:t>
                                </m:r>
                              </m:sub>
                            </m:sSub>
                            <m:r>
                              <a:rPr lang="en-GB" sz="280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𝑦</m:t>
                                </m:r>
                              </m:e>
                              <m:sub>
                                <m:r>
                                  <a:rPr lang="en-GB" sz="2800" i="1" dirty="0">
                                    <a:solidFill>
                                      <a:schemeClr val="accent4"/>
                                    </a:solidFill>
                                    <a:latin typeface="Cambria Math" panose="02040503050406030204" pitchFamily="18" charset="0"/>
                                  </a:rPr>
                                  <m:t>𝑎</m:t>
                                </m:r>
                              </m:sub>
                            </m:sSub>
                          </m:num>
                          <m:den>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i="1" dirty="0">
                                    <a:solidFill>
                                      <a:schemeClr val="accent4"/>
                                    </a:solidFill>
                                    <a:latin typeface="Cambria Math" panose="02040503050406030204" pitchFamily="18" charset="0"/>
                                  </a:rPr>
                                  <m:t>𝑏</m:t>
                                </m:r>
                              </m:sub>
                            </m:sSub>
                            <m:r>
                              <a:rPr lang="en-GB" sz="2800" dirty="0">
                                <a:solidFill>
                                  <a:schemeClr val="accent4"/>
                                </a:solidFill>
                                <a:latin typeface="Cambria Math" panose="02040503050406030204" pitchFamily="18" charset="0"/>
                              </a:rPr>
                              <m:t>−</m:t>
                            </m:r>
                            <m:sSub>
                              <m:sSubPr>
                                <m:ctrlPr>
                                  <a:rPr lang="en-GB" sz="2800" i="1" dirty="0">
                                    <a:solidFill>
                                      <a:schemeClr val="accent4"/>
                                    </a:solidFill>
                                    <a:latin typeface="Cambria Math" panose="02040503050406030204" pitchFamily="18" charset="0"/>
                                  </a:rPr>
                                </m:ctrlPr>
                              </m:sSubPr>
                              <m:e>
                                <m:r>
                                  <a:rPr lang="en-GB" sz="2800" i="1" dirty="0">
                                    <a:solidFill>
                                      <a:schemeClr val="accent4"/>
                                    </a:solidFill>
                                    <a:latin typeface="Cambria Math" panose="02040503050406030204" pitchFamily="18" charset="0"/>
                                  </a:rPr>
                                  <m:t>𝑥</m:t>
                                </m:r>
                              </m:e>
                              <m:sub>
                                <m:r>
                                  <a:rPr lang="en-GB" sz="2800" i="1" dirty="0">
                                    <a:solidFill>
                                      <a:schemeClr val="accent4"/>
                                    </a:solidFill>
                                    <a:latin typeface="Cambria Math" panose="02040503050406030204" pitchFamily="18" charset="0"/>
                                  </a:rPr>
                                  <m:t>𝑎</m:t>
                                </m:r>
                              </m:sub>
                            </m:sSub>
                          </m:den>
                        </m:f>
                      </m:oMath>
                    </m:oMathPara>
                  </a14:m>
                  <a:endParaRPr lang="en-GB" sz="2800" dirty="0">
                    <a:solidFill>
                      <a:schemeClr val="accent4"/>
                    </a:solidFill>
                  </a:endParaRPr>
                </a:p>
              </p:txBody>
            </p:sp>
          </mc:Choice>
          <mc:Fallback xmlns="">
            <p:sp>
              <p:nvSpPr>
                <p:cNvPr id="41" name="TextBox 40">
                  <a:extLst>
                    <a:ext uri="{FF2B5EF4-FFF2-40B4-BE49-F238E27FC236}">
                      <a16:creationId xmlns:a16="http://schemas.microsoft.com/office/drawing/2014/main" id="{9DB56240-9D5A-488E-8047-927CC72DFC23}"/>
                    </a:ext>
                  </a:extLst>
                </p:cNvPr>
                <p:cNvSpPr txBox="1">
                  <a:spLocks noRot="1" noChangeAspect="1" noMove="1" noResize="1" noEditPoints="1" noAdjustHandles="1" noChangeArrowheads="1" noChangeShapeType="1" noTextEdit="1"/>
                </p:cNvSpPr>
                <p:nvPr/>
              </p:nvSpPr>
              <p:spPr>
                <a:xfrm>
                  <a:off x="606311" y="1407765"/>
                  <a:ext cx="4884671" cy="1799980"/>
                </a:xfrm>
                <a:prstGeom prst="rect">
                  <a:avLst/>
                </a:prstGeom>
                <a:blipFill>
                  <a:blip r:embed="rId12"/>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471731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Objectives</a:t>
            </a:r>
          </a:p>
        </p:txBody>
      </p:sp>
      <p:sp>
        <p:nvSpPr>
          <p:cNvPr id="14" name="Content Placeholder 13"/>
          <p:cNvSpPr>
            <a:spLocks noGrp="1"/>
          </p:cNvSpPr>
          <p:nvPr>
            <p:ph idx="1"/>
          </p:nvPr>
        </p:nvSpPr>
        <p:spPr/>
        <p:txBody>
          <a:bodyPr/>
          <a:lstStyle/>
          <a:p>
            <a:pPr lvl="0"/>
            <a:r>
              <a:rPr lang="en-US" b="1" dirty="0">
                <a:solidFill>
                  <a:schemeClr val="accent4"/>
                </a:solidFill>
              </a:rPr>
              <a:t>Define </a:t>
            </a:r>
            <a:r>
              <a:rPr lang="en-US" dirty="0"/>
              <a:t>the basic geometric primitives</a:t>
            </a:r>
            <a:endParaRPr lang="en-US" b="1" dirty="0">
              <a:solidFill>
                <a:schemeClr val="accent4"/>
              </a:solidFill>
            </a:endParaRPr>
          </a:p>
          <a:p>
            <a:pPr lvl="0"/>
            <a:r>
              <a:rPr lang="en-US" b="1" dirty="0">
                <a:solidFill>
                  <a:schemeClr val="accent4"/>
                </a:solidFill>
              </a:rPr>
              <a:t>Recall</a:t>
            </a:r>
            <a:r>
              <a:rPr lang="en-US" dirty="0"/>
              <a:t> the formulae that express relationships between the sides and angles of a right-angled triangle</a:t>
            </a:r>
          </a:p>
          <a:p>
            <a:pPr lvl="0"/>
            <a:endParaRPr lang="en-US"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lstStyle/>
              <a:p>
                <a:pPr lvl="0"/>
                <a:r>
                  <a:rPr lang="en-US" sz="2800" dirty="0"/>
                  <a:t>Definition: a </a:t>
                </a:r>
                <a:r>
                  <a:rPr lang="en-US" sz="2800" b="1" dirty="0">
                    <a:hlinkClick r:id="rId3"/>
                  </a:rPr>
                  <a:t>point</a:t>
                </a:r>
                <a:r>
                  <a:rPr lang="en-US" sz="2800" dirty="0"/>
                  <a:t> is a </a:t>
                </a:r>
                <a:r>
                  <a:rPr lang="en-US" sz="2800" dirty="0">
                    <a:solidFill>
                      <a:schemeClr val="accent4"/>
                    </a:solidFill>
                  </a:rPr>
                  <a:t>0-dimensional mathematical object</a:t>
                </a:r>
                <a:r>
                  <a:rPr lang="en-US" sz="2800" dirty="0"/>
                  <a:t> that can be specified in </a:t>
                </a:r>
                <a14:m>
                  <m:oMath xmlns:m="http://schemas.openxmlformats.org/officeDocument/2006/math">
                    <m:r>
                      <a:rPr lang="en-GB" sz="2800" b="0" i="1" smtClean="0">
                        <a:latin typeface="Cambria Math" panose="02040503050406030204" pitchFamily="18" charset="0"/>
                      </a:rPr>
                      <m:t>𝑛</m:t>
                    </m:r>
                  </m:oMath>
                </a14:m>
                <a:r>
                  <a:rPr lang="en-US" sz="2800" dirty="0"/>
                  <a:t>-dimensional space using an </a:t>
                </a:r>
                <a14:m>
                  <m:oMath xmlns:m="http://schemas.openxmlformats.org/officeDocument/2006/math">
                    <m:r>
                      <a:rPr lang="en-GB" sz="2800" b="0" i="1" smtClean="0">
                        <a:latin typeface="Cambria Math" panose="02040503050406030204" pitchFamily="18" charset="0"/>
                      </a:rPr>
                      <m:t>𝑛</m:t>
                    </m:r>
                  </m:oMath>
                </a14:m>
                <a:r>
                  <a:rPr lang="en-US" sz="2800" dirty="0"/>
                  <a:t>-tuple </a:t>
                </a:r>
                <a14:m>
                  <m:oMath xmlns:m="http://schemas.openxmlformats.org/officeDocument/2006/math">
                    <m:d>
                      <m:dPr>
                        <m:ctrlPr>
                          <a:rPr lang="en-US" sz="2800" i="1" dirty="0" smtClean="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0" dirty="0">
                                <a:latin typeface="Cambria Math" panose="02040503050406030204" pitchFamily="18" charset="0"/>
                              </a:rPr>
                              <m:t>1</m:t>
                            </m:r>
                          </m:sub>
                        </m:sSub>
                        <m:r>
                          <a:rPr lang="en-US" sz="2800" i="0"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0" dirty="0">
                                <a:latin typeface="Cambria Math" panose="02040503050406030204" pitchFamily="18" charset="0"/>
                              </a:rPr>
                              <m:t>2</m:t>
                            </m:r>
                          </m:sub>
                        </m:sSub>
                        <m:r>
                          <a:rPr lang="en-US" sz="2800" i="0"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𝑛</m:t>
                            </m:r>
                          </m:sub>
                        </m:sSub>
                      </m:e>
                    </m:d>
                  </m:oMath>
                </a14:m>
                <a:r>
                  <a:rPr lang="en-US" sz="2800" dirty="0"/>
                  <a:t> consisting of </a:t>
                </a:r>
                <a14:m>
                  <m:oMath xmlns:m="http://schemas.openxmlformats.org/officeDocument/2006/math">
                    <m:r>
                      <a:rPr lang="en-GB" sz="2800" b="0" i="1" smtClean="0">
                        <a:latin typeface="Cambria Math" panose="02040503050406030204" pitchFamily="18" charset="0"/>
                      </a:rPr>
                      <m:t>𝑛</m:t>
                    </m:r>
                  </m:oMath>
                </a14:m>
                <a:r>
                  <a:rPr lang="en-US" sz="2800" dirty="0"/>
                  <a:t> </a:t>
                </a:r>
                <a:r>
                  <a:rPr lang="en-US" sz="2800" b="1" dirty="0">
                    <a:hlinkClick r:id="rId4"/>
                  </a:rPr>
                  <a:t>coordinates</a:t>
                </a:r>
                <a:r>
                  <a:rPr lang="en-US" sz="2800" dirty="0"/>
                  <a:t>.</a:t>
                </a:r>
              </a:p>
              <a:p>
                <a:pPr lvl="0"/>
                <a:r>
                  <a:rPr lang="en-US" sz="2800" dirty="0"/>
                  <a:t>0-dimensional because it has no measurements in any direction…</a:t>
                </a:r>
              </a:p>
              <a:p>
                <a:pPr lvl="0"/>
                <a:r>
                  <a:rPr lang="en-US" sz="2800" dirty="0"/>
                  <a:t>In 1D space, its coordinate is just the distance from an origin:</a:t>
                </a:r>
              </a:p>
              <a:p>
                <a:pPr lvl="0"/>
                <a:endParaRPr lang="en-US"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a:blip r:embed="rId5"/>
                <a:stretch>
                  <a:fillRect l="-294" t="-1467" r="-1294"/>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DCDE3CB2-1268-490C-A753-5099B5FEFD55}"/>
              </a:ext>
              <a:ext uri="{C183D7F6-B498-43B3-948B-1728B52AA6E4}">
                <adec:decorative xmlns:adec="http://schemas.microsoft.com/office/drawing/2017/decorative" val="1"/>
              </a:ext>
            </a:extLst>
          </p:cNvPr>
          <p:cNvGrpSpPr/>
          <p:nvPr/>
        </p:nvGrpSpPr>
        <p:grpSpPr>
          <a:xfrm>
            <a:off x="0" y="4825241"/>
            <a:ext cx="12192000" cy="840887"/>
            <a:chOff x="0" y="4825241"/>
            <a:chExt cx="12192000" cy="840887"/>
          </a:xfrm>
        </p:grpSpPr>
        <p:grpSp>
          <p:nvGrpSpPr>
            <p:cNvPr id="11" name="Group 10">
              <a:extLst>
                <a:ext uri="{FF2B5EF4-FFF2-40B4-BE49-F238E27FC236}">
                  <a16:creationId xmlns:a16="http://schemas.microsoft.com/office/drawing/2014/main" id="{BDD9B4BF-D161-4DD2-9833-D952A267A4BA}"/>
                </a:ext>
              </a:extLst>
            </p:cNvPr>
            <p:cNvGrpSpPr/>
            <p:nvPr/>
          </p:nvGrpSpPr>
          <p:grpSpPr>
            <a:xfrm>
              <a:off x="0" y="4825241"/>
              <a:ext cx="12192000" cy="840887"/>
              <a:chOff x="0" y="4825241"/>
              <a:chExt cx="12192000" cy="840887"/>
            </a:xfrm>
          </p:grpSpPr>
          <p:cxnSp>
            <p:nvCxnSpPr>
              <p:cNvPr id="5" name="Straight Connector 4">
                <a:extLst>
                  <a:ext uri="{FF2B5EF4-FFF2-40B4-BE49-F238E27FC236}">
                    <a16:creationId xmlns:a16="http://schemas.microsoft.com/office/drawing/2014/main" id="{64091E6D-8193-4652-A41B-B5405227C0F0}"/>
                  </a:ext>
                </a:extLst>
              </p:cNvPr>
              <p:cNvCxnSpPr/>
              <p:nvPr/>
            </p:nvCxnSpPr>
            <p:spPr>
              <a:xfrm>
                <a:off x="0" y="5104851"/>
                <a:ext cx="12192000" cy="0"/>
              </a:xfrm>
              <a:prstGeom prst="line">
                <a:avLst/>
              </a:prstGeom>
              <a:ln w="53975">
                <a:solidFill>
                  <a:schemeClr val="accent5">
                    <a:lumMod val="50000"/>
                    <a:alpha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6ED811-6B4C-481E-A5EC-997DC2FED751}"/>
                      </a:ext>
                    </a:extLst>
                  </p:cNvPr>
                  <p:cNvSpPr txBox="1"/>
                  <p:nvPr/>
                </p:nvSpPr>
                <p:spPr>
                  <a:xfrm>
                    <a:off x="6561819" y="4825241"/>
                    <a:ext cx="115134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m:t>
                          </m:r>
                          <m:r>
                            <a:rPr lang="en-GB" sz="2800" b="0" i="1" smtClean="0">
                              <a:solidFill>
                                <a:srgbClr val="FFFF00"/>
                              </a:solidFill>
                              <a:latin typeface="Cambria Math" panose="02040503050406030204" pitchFamily="18" charset="0"/>
                            </a:rPr>
                            <m:t>𝑥</m:t>
                          </m:r>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2" name="TextBox 11">
                    <a:extLst>
                      <a:ext uri="{FF2B5EF4-FFF2-40B4-BE49-F238E27FC236}">
                        <a16:creationId xmlns:a16="http://schemas.microsoft.com/office/drawing/2014/main" id="{C46ED811-6B4C-481E-A5EC-997DC2FED751}"/>
                      </a:ext>
                    </a:extLst>
                  </p:cNvPr>
                  <p:cNvSpPr txBox="1">
                    <a:spLocks noRot="1" noChangeAspect="1" noMove="1" noResize="1" noEditPoints="1" noAdjustHandles="1" noChangeArrowheads="1" noChangeShapeType="1" noTextEdit="1"/>
                  </p:cNvSpPr>
                  <p:nvPr/>
                </p:nvSpPr>
                <p:spPr>
                  <a:xfrm>
                    <a:off x="6561819" y="4825241"/>
                    <a:ext cx="1151341" cy="523220"/>
                  </a:xfrm>
                  <a:prstGeom prst="rect">
                    <a:avLst/>
                  </a:prstGeom>
                  <a:blipFill>
                    <a:blip r:embed="rId6"/>
                    <a:stretch>
                      <a:fillRect/>
                    </a:stretch>
                  </a:blipFill>
                </p:spPr>
                <p:txBody>
                  <a:bodyPr/>
                  <a:lstStyle/>
                  <a:p>
                    <a:r>
                      <a:rPr lang="en-GB">
                        <a:noFill/>
                      </a:rPr>
                      <a:t> </a:t>
                    </a:r>
                  </a:p>
                </p:txBody>
              </p:sp>
            </mc:Fallback>
          </mc:AlternateContent>
          <p:grpSp>
            <p:nvGrpSpPr>
              <p:cNvPr id="10" name="Group 9">
                <a:extLst>
                  <a:ext uri="{FF2B5EF4-FFF2-40B4-BE49-F238E27FC236}">
                    <a16:creationId xmlns:a16="http://schemas.microsoft.com/office/drawing/2014/main" id="{7C9BEA9E-1707-4F8F-B4FD-AD33C76E4F21}"/>
                  </a:ext>
                </a:extLst>
              </p:cNvPr>
              <p:cNvGrpSpPr/>
              <p:nvPr/>
            </p:nvGrpSpPr>
            <p:grpSpPr>
              <a:xfrm>
                <a:off x="1943100" y="4825241"/>
                <a:ext cx="4241152" cy="840887"/>
                <a:chOff x="1943100" y="4825241"/>
                <a:chExt cx="4241152" cy="840887"/>
              </a:xfrm>
            </p:grpSpPr>
            <p:cxnSp>
              <p:nvCxnSpPr>
                <p:cNvPr id="7" name="Straight Connector 6">
                  <a:extLst>
                    <a:ext uri="{FF2B5EF4-FFF2-40B4-BE49-F238E27FC236}">
                      <a16:creationId xmlns:a16="http://schemas.microsoft.com/office/drawing/2014/main" id="{A69B7F0F-3004-4A48-8DF6-BDBE7FFF61A9}"/>
                    </a:ext>
                  </a:extLst>
                </p:cNvPr>
                <p:cNvCxnSpPr/>
                <p:nvPr/>
              </p:nvCxnSpPr>
              <p:spPr>
                <a:xfrm>
                  <a:off x="1943100" y="5229225"/>
                  <a:ext cx="4241152" cy="0"/>
                </a:xfrm>
                <a:prstGeom prst="line">
                  <a:avLst/>
                </a:prstGeom>
                <a:ln>
                  <a:solidFill>
                    <a:schemeClr val="accent6">
                      <a:lumMod val="60000"/>
                      <a:lumOff val="40000"/>
                    </a:schemeClr>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D0775F1-E874-4FA0-B15A-03DE82F4D8B2}"/>
                    </a:ext>
                  </a:extLst>
                </p:cNvPr>
                <p:cNvCxnSpPr/>
                <p:nvPr/>
              </p:nvCxnSpPr>
              <p:spPr>
                <a:xfrm>
                  <a:off x="1943100" y="4825241"/>
                  <a:ext cx="0" cy="52322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A0FBE5A-FEB7-4A1A-BAA6-5960D7863E31}"/>
                        </a:ext>
                      </a:extLst>
                    </p:cNvPr>
                    <p:cNvSpPr txBox="1"/>
                    <p:nvPr/>
                  </p:nvSpPr>
                  <p:spPr>
                    <a:xfrm>
                      <a:off x="3871326" y="5142908"/>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𝑥</m:t>
                            </m:r>
                          </m:oMath>
                        </m:oMathPara>
                      </a14:m>
                      <a:endParaRPr lang="en-GB" sz="2800" dirty="0">
                        <a:solidFill>
                          <a:schemeClr val="accent6">
                            <a:lumMod val="60000"/>
                            <a:lumOff val="40000"/>
                          </a:schemeClr>
                        </a:solidFill>
                      </a:endParaRPr>
                    </a:p>
                  </p:txBody>
                </p:sp>
              </mc:Choice>
              <mc:Fallback xmlns="">
                <p:sp>
                  <p:nvSpPr>
                    <p:cNvPr id="15" name="TextBox 14">
                      <a:extLst>
                        <a:ext uri="{FF2B5EF4-FFF2-40B4-BE49-F238E27FC236}">
                          <a16:creationId xmlns:a16="http://schemas.microsoft.com/office/drawing/2014/main" id="{BA0FBE5A-FEB7-4A1A-BAA6-5960D7863E31}"/>
                        </a:ext>
                      </a:extLst>
                    </p:cNvPr>
                    <p:cNvSpPr txBox="1">
                      <a:spLocks noRot="1" noChangeAspect="1" noMove="1" noResize="1" noEditPoints="1" noAdjustHandles="1" noChangeArrowheads="1" noChangeShapeType="1" noTextEdit="1"/>
                    </p:cNvSpPr>
                    <p:nvPr/>
                  </p:nvSpPr>
                  <p:spPr>
                    <a:xfrm>
                      <a:off x="3871326" y="5142908"/>
                      <a:ext cx="485710" cy="523220"/>
                    </a:xfrm>
                    <a:prstGeom prst="rect">
                      <a:avLst/>
                    </a:prstGeom>
                    <a:blipFill>
                      <a:blip r:embed="rId7"/>
                      <a:stretch>
                        <a:fillRect/>
                      </a:stretch>
                    </a:blipFill>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59CFA4E-AFEB-4E7B-AE1F-E9772497BFEE}"/>
                    </a:ext>
                  </a:extLst>
                </p:cNvPr>
                <p:cNvSpPr txBox="1"/>
                <p:nvPr/>
              </p:nvSpPr>
              <p:spPr>
                <a:xfrm>
                  <a:off x="1479476" y="5067180"/>
                  <a:ext cx="534890"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𝑂</m:t>
                        </m:r>
                      </m:oMath>
                    </m:oMathPara>
                  </a14:m>
                  <a:endParaRPr lang="en-GB" sz="2800" dirty="0">
                    <a:solidFill>
                      <a:schemeClr val="accent6">
                        <a:lumMod val="60000"/>
                        <a:lumOff val="40000"/>
                      </a:schemeClr>
                    </a:solidFill>
                  </a:endParaRPr>
                </a:p>
              </p:txBody>
            </p:sp>
          </mc:Choice>
          <mc:Fallback xmlns="">
            <p:sp>
              <p:nvSpPr>
                <p:cNvPr id="3" name="TextBox 2">
                  <a:extLst>
                    <a:ext uri="{FF2B5EF4-FFF2-40B4-BE49-F238E27FC236}">
                      <a16:creationId xmlns:a16="http://schemas.microsoft.com/office/drawing/2014/main" id="{959CFA4E-AFEB-4E7B-AE1F-E9772497BFEE}"/>
                    </a:ext>
                  </a:extLst>
                </p:cNvPr>
                <p:cNvSpPr txBox="1">
                  <a:spLocks noRot="1" noChangeAspect="1" noMove="1" noResize="1" noEditPoints="1" noAdjustHandles="1" noChangeArrowheads="1" noChangeShapeType="1" noTextEdit="1"/>
                </p:cNvSpPr>
                <p:nvPr/>
              </p:nvSpPr>
              <p:spPr>
                <a:xfrm>
                  <a:off x="1479476" y="5067180"/>
                  <a:ext cx="534890" cy="523220"/>
                </a:xfrm>
                <a:prstGeom prst="rect">
                  <a:avLst/>
                </a:prstGeom>
                <a:blipFill>
                  <a:blip r:embed="rId8"/>
                  <a:stretch>
                    <a:fillRect/>
                  </a:stretch>
                </a:blipFill>
                <a:ln>
                  <a:noFill/>
                </a:ln>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F5DB295-7EA5-4651-9A8D-4A4EC8AC76C5}"/>
                  </a:ext>
                </a:extLst>
              </p:cNvPr>
              <p:cNvSpPr txBox="1"/>
              <p:nvPr/>
            </p:nvSpPr>
            <p:spPr>
              <a:xfrm>
                <a:off x="6263512" y="4825241"/>
                <a:ext cx="5156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𝑃</m:t>
                      </m:r>
                    </m:oMath>
                  </m:oMathPara>
                </a14:m>
                <a:endParaRPr lang="en-GB" sz="2800" dirty="0"/>
              </a:p>
            </p:txBody>
          </p:sp>
        </mc:Choice>
        <mc:Fallback xmlns="">
          <p:sp>
            <p:nvSpPr>
              <p:cNvPr id="17" name="TextBox 16">
                <a:extLst>
                  <a:ext uri="{FF2B5EF4-FFF2-40B4-BE49-F238E27FC236}">
                    <a16:creationId xmlns:a16="http://schemas.microsoft.com/office/drawing/2014/main" id="{FF5DB295-7EA5-4651-9A8D-4A4EC8AC76C5}"/>
                  </a:ext>
                </a:extLst>
              </p:cNvPr>
              <p:cNvSpPr txBox="1">
                <a:spLocks noRot="1" noChangeAspect="1" noMove="1" noResize="1" noEditPoints="1" noAdjustHandles="1" noChangeArrowheads="1" noChangeShapeType="1" noTextEdit="1"/>
              </p:cNvSpPr>
              <p:nvPr/>
            </p:nvSpPr>
            <p:spPr>
              <a:xfrm>
                <a:off x="6263512" y="4825241"/>
                <a:ext cx="515654" cy="523220"/>
              </a:xfrm>
              <a:prstGeom prst="rect">
                <a:avLst/>
              </a:prstGeom>
              <a:blipFill>
                <a:blip r:embed="rId9"/>
                <a:stretch>
                  <a:fillRect/>
                </a:stretch>
              </a:blipFill>
            </p:spPr>
            <p:txBody>
              <a:bodyPr/>
              <a:lstStyle/>
              <a:p>
                <a:r>
                  <a:rPr lang="en-GB">
                    <a:noFill/>
                  </a:rPr>
                  <a:t> </a:t>
                </a:r>
              </a:p>
            </p:txBody>
          </p:sp>
        </mc:Fallback>
      </mc:AlternateContent>
      <p:sp>
        <p:nvSpPr>
          <p:cNvPr id="13" name="Title 12"/>
          <p:cNvSpPr>
            <a:spLocks noGrp="1"/>
          </p:cNvSpPr>
          <p:nvPr>
            <p:ph type="title"/>
          </p:nvPr>
        </p:nvSpPr>
        <p:spPr/>
        <p:txBody>
          <a:bodyPr/>
          <a:lstStyle/>
          <a:p>
            <a:r>
              <a:rPr lang="en-US" b="1" dirty="0"/>
              <a:t>What is a point?</a:t>
            </a:r>
          </a:p>
        </p:txBody>
      </p:sp>
      <p:sp>
        <p:nvSpPr>
          <p:cNvPr id="2" name="Oval 1">
            <a:extLst>
              <a:ext uri="{FF2B5EF4-FFF2-40B4-BE49-F238E27FC236}">
                <a16:creationId xmlns:a16="http://schemas.microsoft.com/office/drawing/2014/main" id="{E477B655-C46E-425C-9C38-AFFA0765A473}"/>
              </a:ext>
            </a:extLst>
          </p:cNvPr>
          <p:cNvSpPr/>
          <p:nvPr/>
        </p:nvSpPr>
        <p:spPr>
          <a:xfrm flipV="1">
            <a:off x="6166252" y="5086851"/>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940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145">
                                          <p:stCondLst>
                                            <p:cond delay="0"/>
                                          </p:stCondLst>
                                        </p:cTn>
                                        <p:tgtEl>
                                          <p:spTgt spid="2"/>
                                        </p:tgtEl>
                                      </p:cBhvr>
                                    </p:animEffect>
                                    <p:anim calcmode="lin" valueType="num">
                                      <p:cBhvr>
                                        <p:cTn id="18" dur="456"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21"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22"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23" dur="7">
                                          <p:stCondLst>
                                            <p:cond delay="162"/>
                                          </p:stCondLst>
                                        </p:cTn>
                                        <p:tgtEl>
                                          <p:spTgt spid="2"/>
                                        </p:tgtEl>
                                      </p:cBhvr>
                                      <p:to x="100000" y="60000"/>
                                    </p:animScale>
                                    <p:animScale>
                                      <p:cBhvr>
                                        <p:cTn id="24" dur="41" decel="50000">
                                          <p:stCondLst>
                                            <p:cond delay="169"/>
                                          </p:stCondLst>
                                        </p:cTn>
                                        <p:tgtEl>
                                          <p:spTgt spid="2"/>
                                        </p:tgtEl>
                                      </p:cBhvr>
                                      <p:to x="100000" y="100000"/>
                                    </p:animScale>
                                    <p:animScale>
                                      <p:cBhvr>
                                        <p:cTn id="25" dur="7">
                                          <p:stCondLst>
                                            <p:cond delay="328"/>
                                          </p:stCondLst>
                                        </p:cTn>
                                        <p:tgtEl>
                                          <p:spTgt spid="2"/>
                                        </p:tgtEl>
                                      </p:cBhvr>
                                      <p:to x="100000" y="80000"/>
                                    </p:animScale>
                                    <p:animScale>
                                      <p:cBhvr>
                                        <p:cTn id="26" dur="41" decel="50000">
                                          <p:stCondLst>
                                            <p:cond delay="335"/>
                                          </p:stCondLst>
                                        </p:cTn>
                                        <p:tgtEl>
                                          <p:spTgt spid="2"/>
                                        </p:tgtEl>
                                      </p:cBhvr>
                                      <p:to x="100000" y="100000"/>
                                    </p:animScale>
                                    <p:animScale>
                                      <p:cBhvr>
                                        <p:cTn id="27" dur="7">
                                          <p:stCondLst>
                                            <p:cond delay="410"/>
                                          </p:stCondLst>
                                        </p:cTn>
                                        <p:tgtEl>
                                          <p:spTgt spid="2"/>
                                        </p:tgtEl>
                                      </p:cBhvr>
                                      <p:to x="100000" y="90000"/>
                                    </p:animScale>
                                    <p:animScale>
                                      <p:cBhvr>
                                        <p:cTn id="28" dur="41" decel="50000">
                                          <p:stCondLst>
                                            <p:cond delay="417"/>
                                          </p:stCondLst>
                                        </p:cTn>
                                        <p:tgtEl>
                                          <p:spTgt spid="2"/>
                                        </p:tgtEl>
                                      </p:cBhvr>
                                      <p:to x="100000" y="100000"/>
                                    </p:animScale>
                                    <p:animScale>
                                      <p:cBhvr>
                                        <p:cTn id="29" dur="7">
                                          <p:stCondLst>
                                            <p:cond delay="452"/>
                                          </p:stCondLst>
                                        </p:cTn>
                                        <p:tgtEl>
                                          <p:spTgt spid="2"/>
                                        </p:tgtEl>
                                      </p:cBhvr>
                                      <p:to x="100000" y="95000"/>
                                    </p:animScale>
                                    <p:animScale>
                                      <p:cBhvr>
                                        <p:cTn id="30" dur="41" decel="50000">
                                          <p:stCondLst>
                                            <p:cond delay="459"/>
                                          </p:stCondLst>
                                        </p:cTn>
                                        <p:tgtEl>
                                          <p:spTgt spid="2"/>
                                        </p:tgtEl>
                                      </p:cBhvr>
                                      <p:to x="100000" y="100000"/>
                                    </p:animScale>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xEl>
                                              <p:pRg st="2" end="2"/>
                                            </p:txEl>
                                          </p:spTgt>
                                        </p:tgtEl>
                                        <p:attrNameLst>
                                          <p:attrName>style.visibility</p:attrName>
                                        </p:attrNameLst>
                                      </p:cBhvr>
                                      <p:to>
                                        <p:strVal val="visible"/>
                                      </p:to>
                                    </p:set>
                                    <p:animEffect transition="in" filter="fade">
                                      <p:cBhvr>
                                        <p:cTn id="38" dur="500"/>
                                        <p:tgtEl>
                                          <p:spTgt spid="1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7"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B7B13E13-9A1F-4CAA-ADE1-0D82BC82C966}"/>
              </a:ext>
            </a:extLst>
          </p:cNvPr>
          <p:cNvCxnSpPr>
            <a:cxnSpLocks/>
          </p:cNvCxnSpPr>
          <p:nvPr/>
        </p:nvCxnSpPr>
        <p:spPr>
          <a:xfrm>
            <a:off x="268514" y="3817257"/>
            <a:ext cx="11451771"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B275EE2-3A9A-4E1A-9F50-0646BD64950B}"/>
              </a:ext>
            </a:extLst>
          </p:cNvPr>
          <p:cNvCxnSpPr>
            <a:cxnSpLocks/>
          </p:cNvCxnSpPr>
          <p:nvPr/>
        </p:nvCxnSpPr>
        <p:spPr>
          <a:xfrm>
            <a:off x="5994399" y="247937"/>
            <a:ext cx="0" cy="64534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FBC094C-DFF1-41B9-A8FA-DB124D261E6B}"/>
              </a:ext>
            </a:extLst>
          </p:cNvPr>
          <p:cNvCxnSpPr>
            <a:cxnSpLocks/>
          </p:cNvCxnSpPr>
          <p:nvPr/>
        </p:nvCxnSpPr>
        <p:spPr>
          <a:xfrm>
            <a:off x="485248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E4869D7-6343-4D1D-B0C3-2C3CA4211166}"/>
              </a:ext>
            </a:extLst>
          </p:cNvPr>
          <p:cNvCxnSpPr>
            <a:cxnSpLocks/>
          </p:cNvCxnSpPr>
          <p:nvPr/>
        </p:nvCxnSpPr>
        <p:spPr>
          <a:xfrm>
            <a:off x="3710576"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F9E55CA-EDBD-47B2-A982-F81B8FBF02E6}"/>
              </a:ext>
            </a:extLst>
          </p:cNvPr>
          <p:cNvCxnSpPr>
            <a:cxnSpLocks/>
          </p:cNvCxnSpPr>
          <p:nvPr/>
        </p:nvCxnSpPr>
        <p:spPr>
          <a:xfrm>
            <a:off x="2572475"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9F1E3AB-895F-4E09-A61E-3575DC851260}"/>
              </a:ext>
            </a:extLst>
          </p:cNvPr>
          <p:cNvCxnSpPr>
            <a:cxnSpLocks/>
          </p:cNvCxnSpPr>
          <p:nvPr/>
        </p:nvCxnSpPr>
        <p:spPr>
          <a:xfrm>
            <a:off x="1431290"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2D7DB6-19F0-4178-96F4-A48CFAA05459}"/>
              </a:ext>
            </a:extLst>
          </p:cNvPr>
          <p:cNvCxnSpPr>
            <a:cxnSpLocks/>
          </p:cNvCxnSpPr>
          <p:nvPr/>
        </p:nvCxnSpPr>
        <p:spPr>
          <a:xfrm>
            <a:off x="713594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E78EEC-BCC0-4001-8EB3-9977E254DD2D}"/>
              </a:ext>
            </a:extLst>
          </p:cNvPr>
          <p:cNvCxnSpPr>
            <a:cxnSpLocks/>
          </p:cNvCxnSpPr>
          <p:nvPr/>
        </p:nvCxnSpPr>
        <p:spPr>
          <a:xfrm>
            <a:off x="8274413"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21100C-2CB7-4722-AFB5-9446AC008349}"/>
              </a:ext>
            </a:extLst>
          </p:cNvPr>
          <p:cNvCxnSpPr>
            <a:cxnSpLocks/>
          </p:cNvCxnSpPr>
          <p:nvPr/>
        </p:nvCxnSpPr>
        <p:spPr>
          <a:xfrm>
            <a:off x="9423944"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3A0914-A0D6-4F86-8335-79034AEF5670}"/>
              </a:ext>
            </a:extLst>
          </p:cNvPr>
          <p:cNvCxnSpPr>
            <a:cxnSpLocks/>
          </p:cNvCxnSpPr>
          <p:nvPr/>
        </p:nvCxnSpPr>
        <p:spPr>
          <a:xfrm>
            <a:off x="10551341"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5963ADB-E26C-4AD6-8FFB-1E4A6B22A16D}"/>
                  </a:ext>
                </a:extLst>
              </p:cNvPr>
              <p:cNvSpPr txBox="1"/>
              <p:nvPr/>
            </p:nvSpPr>
            <p:spPr>
              <a:xfrm>
                <a:off x="4460512" y="3991429"/>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1</m:t>
                      </m:r>
                    </m:oMath>
                  </m:oMathPara>
                </a14:m>
                <a:endParaRPr lang="en-GB" sz="3200" dirty="0">
                  <a:solidFill>
                    <a:schemeClr val="tx1"/>
                  </a:solidFill>
                </a:endParaRPr>
              </a:p>
            </p:txBody>
          </p:sp>
        </mc:Choice>
        <mc:Fallback xmlns="">
          <p:sp>
            <p:nvSpPr>
              <p:cNvPr id="12" name="TextBox 11">
                <a:extLst>
                  <a:ext uri="{FF2B5EF4-FFF2-40B4-BE49-F238E27FC236}">
                    <a16:creationId xmlns:a16="http://schemas.microsoft.com/office/drawing/2014/main" id="{05963ADB-E26C-4AD6-8FFB-1E4A6B22A16D}"/>
                  </a:ext>
                </a:extLst>
              </p:cNvPr>
              <p:cNvSpPr txBox="1">
                <a:spLocks noRot="1" noChangeAspect="1" noMove="1" noResize="1" noEditPoints="1" noAdjustHandles="1" noChangeArrowheads="1" noChangeShapeType="1" noTextEdit="1"/>
              </p:cNvSpPr>
              <p:nvPr/>
            </p:nvSpPr>
            <p:spPr>
              <a:xfrm>
                <a:off x="4460512" y="3991429"/>
                <a:ext cx="830677" cy="584775"/>
              </a:xfrm>
              <a:prstGeom prst="rect">
                <a:avLst/>
              </a:prstGeom>
              <a:blipFill>
                <a:blip r:embed="rId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39220DB-0D66-4AD8-8C34-A69FDD666EB5}"/>
                  </a:ext>
                </a:extLst>
              </p:cNvPr>
              <p:cNvSpPr txBox="1"/>
              <p:nvPr/>
            </p:nvSpPr>
            <p:spPr>
              <a:xfrm>
                <a:off x="3311259" y="3976912"/>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13" name="TextBox 12">
                <a:extLst>
                  <a:ext uri="{FF2B5EF4-FFF2-40B4-BE49-F238E27FC236}">
                    <a16:creationId xmlns:a16="http://schemas.microsoft.com/office/drawing/2014/main" id="{A39220DB-0D66-4AD8-8C34-A69FDD666EB5}"/>
                  </a:ext>
                </a:extLst>
              </p:cNvPr>
              <p:cNvSpPr txBox="1">
                <a:spLocks noRot="1" noChangeAspect="1" noMove="1" noResize="1" noEditPoints="1" noAdjustHandles="1" noChangeArrowheads="1" noChangeShapeType="1" noTextEdit="1"/>
              </p:cNvSpPr>
              <p:nvPr/>
            </p:nvSpPr>
            <p:spPr>
              <a:xfrm>
                <a:off x="3311259" y="3976912"/>
                <a:ext cx="830677" cy="584775"/>
              </a:xfrm>
              <a:prstGeom prst="rect">
                <a:avLst/>
              </a:prstGeom>
              <a:blipFill>
                <a:blip r:embed="rId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99A11E7-6036-4132-A0C1-369DCCEF9A27}"/>
                  </a:ext>
                </a:extLst>
              </p:cNvPr>
              <p:cNvSpPr txBox="1"/>
              <p:nvPr/>
            </p:nvSpPr>
            <p:spPr>
              <a:xfrm>
                <a:off x="2161729" y="3976911"/>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3</m:t>
                      </m:r>
                    </m:oMath>
                  </m:oMathPara>
                </a14:m>
                <a:endParaRPr lang="en-GB" sz="3200" dirty="0">
                  <a:solidFill>
                    <a:schemeClr val="tx1"/>
                  </a:solidFill>
                </a:endParaRPr>
              </a:p>
            </p:txBody>
          </p:sp>
        </mc:Choice>
        <mc:Fallback xmlns="">
          <p:sp>
            <p:nvSpPr>
              <p:cNvPr id="14" name="TextBox 13">
                <a:extLst>
                  <a:ext uri="{FF2B5EF4-FFF2-40B4-BE49-F238E27FC236}">
                    <a16:creationId xmlns:a16="http://schemas.microsoft.com/office/drawing/2014/main" id="{B99A11E7-6036-4132-A0C1-369DCCEF9A27}"/>
                  </a:ext>
                </a:extLst>
              </p:cNvPr>
              <p:cNvSpPr txBox="1">
                <a:spLocks noRot="1" noChangeAspect="1" noMove="1" noResize="1" noEditPoints="1" noAdjustHandles="1" noChangeArrowheads="1" noChangeShapeType="1" noTextEdit="1"/>
              </p:cNvSpPr>
              <p:nvPr/>
            </p:nvSpPr>
            <p:spPr>
              <a:xfrm>
                <a:off x="2161729" y="3976911"/>
                <a:ext cx="830677" cy="584775"/>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1CC3F0D-214F-4942-AF94-2803E173DA6E}"/>
                  </a:ext>
                </a:extLst>
              </p:cNvPr>
              <p:cNvSpPr txBox="1"/>
              <p:nvPr/>
            </p:nvSpPr>
            <p:spPr>
              <a:xfrm>
                <a:off x="1034333" y="3976910"/>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15" name="TextBox 14">
                <a:extLst>
                  <a:ext uri="{FF2B5EF4-FFF2-40B4-BE49-F238E27FC236}">
                    <a16:creationId xmlns:a16="http://schemas.microsoft.com/office/drawing/2014/main" id="{B1CC3F0D-214F-4942-AF94-2803E173DA6E}"/>
                  </a:ext>
                </a:extLst>
              </p:cNvPr>
              <p:cNvSpPr txBox="1">
                <a:spLocks noRot="1" noChangeAspect="1" noMove="1" noResize="1" noEditPoints="1" noAdjustHandles="1" noChangeArrowheads="1" noChangeShapeType="1" noTextEdit="1"/>
              </p:cNvSpPr>
              <p:nvPr/>
            </p:nvSpPr>
            <p:spPr>
              <a:xfrm>
                <a:off x="1034333" y="3976910"/>
                <a:ext cx="830677" cy="584775"/>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B178911-B6A6-4B7E-A565-567D89647580}"/>
                  </a:ext>
                </a:extLst>
              </p:cNvPr>
              <p:cNvSpPr txBox="1"/>
              <p:nvPr/>
            </p:nvSpPr>
            <p:spPr>
              <a:xfrm>
                <a:off x="6884764" y="3991429"/>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1</m:t>
                      </m:r>
                    </m:oMath>
                  </m:oMathPara>
                </a14:m>
                <a:endParaRPr lang="en-GB" sz="3200" dirty="0">
                  <a:solidFill>
                    <a:schemeClr val="tx1"/>
                  </a:solidFill>
                </a:endParaRPr>
              </a:p>
            </p:txBody>
          </p:sp>
        </mc:Choice>
        <mc:Fallback xmlns="">
          <p:sp>
            <p:nvSpPr>
              <p:cNvPr id="16" name="TextBox 15">
                <a:extLst>
                  <a:ext uri="{FF2B5EF4-FFF2-40B4-BE49-F238E27FC236}">
                    <a16:creationId xmlns:a16="http://schemas.microsoft.com/office/drawing/2014/main" id="{4B178911-B6A6-4B7E-A565-567D89647580}"/>
                  </a:ext>
                </a:extLst>
              </p:cNvPr>
              <p:cNvSpPr txBox="1">
                <a:spLocks noRot="1" noChangeAspect="1" noMove="1" noResize="1" noEditPoints="1" noAdjustHandles="1" noChangeArrowheads="1" noChangeShapeType="1" noTextEdit="1"/>
              </p:cNvSpPr>
              <p:nvPr/>
            </p:nvSpPr>
            <p:spPr>
              <a:xfrm>
                <a:off x="6884764" y="3991429"/>
                <a:ext cx="524503" cy="584775"/>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CBAD0CF-9A07-409A-87E4-E79B61F1270D}"/>
                  </a:ext>
                </a:extLst>
              </p:cNvPr>
              <p:cNvSpPr txBox="1"/>
              <p:nvPr/>
            </p:nvSpPr>
            <p:spPr>
              <a:xfrm>
                <a:off x="8026311" y="3976914"/>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17" name="TextBox 16">
                <a:extLst>
                  <a:ext uri="{FF2B5EF4-FFF2-40B4-BE49-F238E27FC236}">
                    <a16:creationId xmlns:a16="http://schemas.microsoft.com/office/drawing/2014/main" id="{ECBAD0CF-9A07-409A-87E4-E79B61F1270D}"/>
                  </a:ext>
                </a:extLst>
              </p:cNvPr>
              <p:cNvSpPr txBox="1">
                <a:spLocks noRot="1" noChangeAspect="1" noMove="1" noResize="1" noEditPoints="1" noAdjustHandles="1" noChangeArrowheads="1" noChangeShapeType="1" noTextEdit="1"/>
              </p:cNvSpPr>
              <p:nvPr/>
            </p:nvSpPr>
            <p:spPr>
              <a:xfrm>
                <a:off x="8026311" y="3976914"/>
                <a:ext cx="524503" cy="584775"/>
              </a:xfrm>
              <a:prstGeom prst="rect">
                <a:avLst/>
              </a:prstGeom>
              <a:blipFill>
                <a:blip r:embed="rId8"/>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14A510-47B4-4425-9216-66E7195EAD32}"/>
                  </a:ext>
                </a:extLst>
              </p:cNvPr>
              <p:cNvSpPr txBox="1"/>
              <p:nvPr/>
            </p:nvSpPr>
            <p:spPr>
              <a:xfrm>
                <a:off x="9164049" y="3976913"/>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3</m:t>
                      </m:r>
                    </m:oMath>
                  </m:oMathPara>
                </a14:m>
                <a:endParaRPr lang="en-GB" sz="3200" dirty="0">
                  <a:solidFill>
                    <a:schemeClr val="tx1"/>
                  </a:solidFill>
                </a:endParaRPr>
              </a:p>
            </p:txBody>
          </p:sp>
        </mc:Choice>
        <mc:Fallback xmlns="">
          <p:sp>
            <p:nvSpPr>
              <p:cNvPr id="18" name="TextBox 17">
                <a:extLst>
                  <a:ext uri="{FF2B5EF4-FFF2-40B4-BE49-F238E27FC236}">
                    <a16:creationId xmlns:a16="http://schemas.microsoft.com/office/drawing/2014/main" id="{E614A510-47B4-4425-9216-66E7195EAD32}"/>
                  </a:ext>
                </a:extLst>
              </p:cNvPr>
              <p:cNvSpPr txBox="1">
                <a:spLocks noRot="1" noChangeAspect="1" noMove="1" noResize="1" noEditPoints="1" noAdjustHandles="1" noChangeArrowheads="1" noChangeShapeType="1" noTextEdit="1"/>
              </p:cNvSpPr>
              <p:nvPr/>
            </p:nvSpPr>
            <p:spPr>
              <a:xfrm>
                <a:off x="9164049" y="3976913"/>
                <a:ext cx="524503" cy="584775"/>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19E629A-2AA4-48EB-8D7A-A7187A0B091F}"/>
                  </a:ext>
                </a:extLst>
              </p:cNvPr>
              <p:cNvSpPr txBox="1"/>
              <p:nvPr/>
            </p:nvSpPr>
            <p:spPr>
              <a:xfrm>
                <a:off x="10297075" y="3991429"/>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19" name="TextBox 18">
                <a:extLst>
                  <a:ext uri="{FF2B5EF4-FFF2-40B4-BE49-F238E27FC236}">
                    <a16:creationId xmlns:a16="http://schemas.microsoft.com/office/drawing/2014/main" id="{619E629A-2AA4-48EB-8D7A-A7187A0B091F}"/>
                  </a:ext>
                </a:extLst>
              </p:cNvPr>
              <p:cNvSpPr txBox="1">
                <a:spLocks noRot="1" noChangeAspect="1" noMove="1" noResize="1" noEditPoints="1" noAdjustHandles="1" noChangeArrowheads="1" noChangeShapeType="1" noTextEdit="1"/>
              </p:cNvSpPr>
              <p:nvPr/>
            </p:nvSpPr>
            <p:spPr>
              <a:xfrm>
                <a:off x="10297075" y="3991429"/>
                <a:ext cx="524503" cy="584775"/>
              </a:xfrm>
              <a:prstGeom prst="rect">
                <a:avLst/>
              </a:prstGeom>
              <a:blipFill>
                <a:blip r:embed="rId10"/>
                <a:stretch>
                  <a:fillRect/>
                </a:stretch>
              </a:blipFill>
              <a:ln>
                <a:noFill/>
              </a:ln>
            </p:spPr>
            <p:txBody>
              <a:bodyPr/>
              <a:lstStyle/>
              <a:p>
                <a:r>
                  <a:rPr lang="en-GB">
                    <a:noFill/>
                  </a:rPr>
                  <a:t> </a:t>
                </a:r>
              </a:p>
            </p:txBody>
          </p:sp>
        </mc:Fallback>
      </mc:AlternateContent>
      <p:cxnSp>
        <p:nvCxnSpPr>
          <p:cNvPr id="20" name="Straight Connector 19">
            <a:extLst>
              <a:ext uri="{FF2B5EF4-FFF2-40B4-BE49-F238E27FC236}">
                <a16:creationId xmlns:a16="http://schemas.microsoft.com/office/drawing/2014/main" id="{E08E8744-E44A-48CD-B735-4FE8EC5CE28F}"/>
              </a:ext>
            </a:extLst>
          </p:cNvPr>
          <p:cNvCxnSpPr>
            <a:cxnSpLocks/>
          </p:cNvCxnSpPr>
          <p:nvPr/>
        </p:nvCxnSpPr>
        <p:spPr>
          <a:xfrm rot="5400000">
            <a:off x="5994399" y="251189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9A4B58-C1CC-487E-A797-DDF63407CEF8}"/>
              </a:ext>
            </a:extLst>
          </p:cNvPr>
          <p:cNvCxnSpPr>
            <a:cxnSpLocks/>
          </p:cNvCxnSpPr>
          <p:nvPr/>
        </p:nvCxnSpPr>
        <p:spPr>
          <a:xfrm rot="5400000">
            <a:off x="5994399" y="1376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31F9DA7-2E57-4AE2-80B0-6208C02A3DA7}"/>
              </a:ext>
            </a:extLst>
          </p:cNvPr>
          <p:cNvCxnSpPr>
            <a:cxnSpLocks/>
          </p:cNvCxnSpPr>
          <p:nvPr/>
        </p:nvCxnSpPr>
        <p:spPr>
          <a:xfrm rot="5400000">
            <a:off x="5994399" y="233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48F398-09A1-4189-8505-CD149E9CCE5C}"/>
              </a:ext>
            </a:extLst>
          </p:cNvPr>
          <p:cNvCxnSpPr>
            <a:cxnSpLocks/>
          </p:cNvCxnSpPr>
          <p:nvPr/>
        </p:nvCxnSpPr>
        <p:spPr>
          <a:xfrm rot="5400000">
            <a:off x="5994399" y="593703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021AA54-EDA6-4C03-A9FF-F01A9A0FC07A}"/>
              </a:ext>
            </a:extLst>
          </p:cNvPr>
          <p:cNvCxnSpPr>
            <a:cxnSpLocks/>
          </p:cNvCxnSpPr>
          <p:nvPr/>
        </p:nvCxnSpPr>
        <p:spPr>
          <a:xfrm rot="5400000">
            <a:off x="5994399" y="479403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214FE02-B575-416F-9A07-8738FF7A4C44}"/>
                  </a:ext>
                </a:extLst>
              </p:cNvPr>
              <p:cNvSpPr txBox="1"/>
              <p:nvPr/>
            </p:nvSpPr>
            <p:spPr>
              <a:xfrm>
                <a:off x="5254217" y="2387955"/>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1</m:t>
                      </m:r>
                    </m:oMath>
                  </m:oMathPara>
                </a14:m>
                <a:endParaRPr lang="en-GB" sz="3200" dirty="0">
                  <a:solidFill>
                    <a:schemeClr val="tx1"/>
                  </a:solidFill>
                </a:endParaRPr>
              </a:p>
            </p:txBody>
          </p:sp>
        </mc:Choice>
        <mc:Fallback xmlns="">
          <p:sp>
            <p:nvSpPr>
              <p:cNvPr id="25" name="TextBox 24">
                <a:extLst>
                  <a:ext uri="{FF2B5EF4-FFF2-40B4-BE49-F238E27FC236}">
                    <a16:creationId xmlns:a16="http://schemas.microsoft.com/office/drawing/2014/main" id="{D214FE02-B575-416F-9A07-8738FF7A4C44}"/>
                  </a:ext>
                </a:extLst>
              </p:cNvPr>
              <p:cNvSpPr txBox="1">
                <a:spLocks noRot="1" noChangeAspect="1" noMove="1" noResize="1" noEditPoints="1" noAdjustHandles="1" noChangeArrowheads="1" noChangeShapeType="1" noTextEdit="1"/>
              </p:cNvSpPr>
              <p:nvPr/>
            </p:nvSpPr>
            <p:spPr>
              <a:xfrm>
                <a:off x="5254217" y="2387955"/>
                <a:ext cx="524503" cy="584775"/>
              </a:xfrm>
              <a:prstGeom prst="rect">
                <a:avLst/>
              </a:prstGeom>
              <a:blipFill>
                <a:blip r:embed="rId11"/>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42E881-E1CD-4461-BE7A-C2B0FB6B36F0}"/>
                  </a:ext>
                </a:extLst>
              </p:cNvPr>
              <p:cNvSpPr txBox="1"/>
              <p:nvPr/>
            </p:nvSpPr>
            <p:spPr>
              <a:xfrm>
                <a:off x="5258564" y="1250233"/>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26" name="TextBox 25">
                <a:extLst>
                  <a:ext uri="{FF2B5EF4-FFF2-40B4-BE49-F238E27FC236}">
                    <a16:creationId xmlns:a16="http://schemas.microsoft.com/office/drawing/2014/main" id="{5242E881-E1CD-4461-BE7A-C2B0FB6B36F0}"/>
                  </a:ext>
                </a:extLst>
              </p:cNvPr>
              <p:cNvSpPr txBox="1">
                <a:spLocks noRot="1" noChangeAspect="1" noMove="1" noResize="1" noEditPoints="1" noAdjustHandles="1" noChangeArrowheads="1" noChangeShapeType="1" noTextEdit="1"/>
              </p:cNvSpPr>
              <p:nvPr/>
            </p:nvSpPr>
            <p:spPr>
              <a:xfrm>
                <a:off x="5258564" y="1250233"/>
                <a:ext cx="524503" cy="584775"/>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AE7A3D-78B0-4D58-8A12-6E34C7B7ED5C}"/>
                  </a:ext>
                </a:extLst>
              </p:cNvPr>
              <p:cNvSpPr txBox="1"/>
              <p:nvPr/>
            </p:nvSpPr>
            <p:spPr>
              <a:xfrm>
                <a:off x="5254217" y="141351"/>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3</m:t>
                      </m:r>
                    </m:oMath>
                  </m:oMathPara>
                </a14:m>
                <a:endParaRPr lang="en-GB" sz="3200" dirty="0">
                  <a:solidFill>
                    <a:schemeClr val="tx1"/>
                  </a:solidFill>
                </a:endParaRPr>
              </a:p>
            </p:txBody>
          </p:sp>
        </mc:Choice>
        <mc:Fallback xmlns="">
          <p:sp>
            <p:nvSpPr>
              <p:cNvPr id="27" name="TextBox 26">
                <a:extLst>
                  <a:ext uri="{FF2B5EF4-FFF2-40B4-BE49-F238E27FC236}">
                    <a16:creationId xmlns:a16="http://schemas.microsoft.com/office/drawing/2014/main" id="{D0AE7A3D-78B0-4D58-8A12-6E34C7B7ED5C}"/>
                  </a:ext>
                </a:extLst>
              </p:cNvPr>
              <p:cNvSpPr txBox="1">
                <a:spLocks noRot="1" noChangeAspect="1" noMove="1" noResize="1" noEditPoints="1" noAdjustHandles="1" noChangeArrowheads="1" noChangeShapeType="1" noTextEdit="1"/>
              </p:cNvSpPr>
              <p:nvPr/>
            </p:nvSpPr>
            <p:spPr>
              <a:xfrm>
                <a:off x="5254217" y="141351"/>
                <a:ext cx="524503" cy="584775"/>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958F7A5-15BE-4650-B55D-AA80498E1A81}"/>
                  </a:ext>
                </a:extLst>
              </p:cNvPr>
              <p:cNvSpPr txBox="1"/>
              <p:nvPr/>
            </p:nvSpPr>
            <p:spPr>
              <a:xfrm>
                <a:off x="5089107" y="4668214"/>
                <a:ext cx="85472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0"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1</m:t>
                      </m:r>
                    </m:oMath>
                  </m:oMathPara>
                </a14:m>
                <a:endParaRPr lang="en-GB" sz="3200" dirty="0">
                  <a:solidFill>
                    <a:schemeClr val="tx1"/>
                  </a:solidFill>
                </a:endParaRPr>
              </a:p>
            </p:txBody>
          </p:sp>
        </mc:Choice>
        <mc:Fallback xmlns="">
          <p:sp>
            <p:nvSpPr>
              <p:cNvPr id="28" name="TextBox 27">
                <a:extLst>
                  <a:ext uri="{FF2B5EF4-FFF2-40B4-BE49-F238E27FC236}">
                    <a16:creationId xmlns:a16="http://schemas.microsoft.com/office/drawing/2014/main" id="{2958F7A5-15BE-4650-B55D-AA80498E1A81}"/>
                  </a:ext>
                </a:extLst>
              </p:cNvPr>
              <p:cNvSpPr txBox="1">
                <a:spLocks noRot="1" noChangeAspect="1" noMove="1" noResize="1" noEditPoints="1" noAdjustHandles="1" noChangeArrowheads="1" noChangeShapeType="1" noTextEdit="1"/>
              </p:cNvSpPr>
              <p:nvPr/>
            </p:nvSpPr>
            <p:spPr>
              <a:xfrm>
                <a:off x="5089107" y="4668214"/>
                <a:ext cx="854721" cy="584775"/>
              </a:xfrm>
              <a:prstGeom prst="rect">
                <a:avLst/>
              </a:prstGeom>
              <a:blipFill>
                <a:blip r:embed="rId1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3DB9F34-1DF7-40BA-8D8D-B1809B9DD953}"/>
                  </a:ext>
                </a:extLst>
              </p:cNvPr>
              <p:cNvSpPr txBox="1"/>
              <p:nvPr/>
            </p:nvSpPr>
            <p:spPr>
              <a:xfrm>
                <a:off x="5057365" y="5807342"/>
                <a:ext cx="85472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0"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29" name="TextBox 28">
                <a:extLst>
                  <a:ext uri="{FF2B5EF4-FFF2-40B4-BE49-F238E27FC236}">
                    <a16:creationId xmlns:a16="http://schemas.microsoft.com/office/drawing/2014/main" id="{F3DB9F34-1DF7-40BA-8D8D-B1809B9DD953}"/>
                  </a:ext>
                </a:extLst>
              </p:cNvPr>
              <p:cNvSpPr txBox="1">
                <a:spLocks noRot="1" noChangeAspect="1" noMove="1" noResize="1" noEditPoints="1" noAdjustHandles="1" noChangeArrowheads="1" noChangeShapeType="1" noTextEdit="1"/>
              </p:cNvSpPr>
              <p:nvPr/>
            </p:nvSpPr>
            <p:spPr>
              <a:xfrm>
                <a:off x="5057365" y="5807342"/>
                <a:ext cx="854721" cy="584775"/>
              </a:xfrm>
              <a:prstGeom prst="rect">
                <a:avLst/>
              </a:prstGeom>
              <a:blipFill>
                <a:blip r:embed="rId15"/>
                <a:stretch>
                  <a:fillRect/>
                </a:stretch>
              </a:blipFill>
              <a:ln>
                <a:noFill/>
              </a:ln>
            </p:spPr>
            <p:txBody>
              <a:bodyPr/>
              <a:lstStyle/>
              <a:p>
                <a:r>
                  <a:rPr lang="en-GB">
                    <a:noFill/>
                  </a:rPr>
                  <a:t> </a:t>
                </a:r>
              </a:p>
            </p:txBody>
          </p:sp>
        </mc:Fallback>
      </mc:AlternateContent>
      <p:grpSp>
        <p:nvGrpSpPr>
          <p:cNvPr id="31" name="Group 30">
            <a:extLst>
              <a:ext uri="{FF2B5EF4-FFF2-40B4-BE49-F238E27FC236}">
                <a16:creationId xmlns:a16="http://schemas.microsoft.com/office/drawing/2014/main" id="{A9B2DB2B-389D-49E6-8A61-7C8A206A6367}"/>
              </a:ext>
            </a:extLst>
          </p:cNvPr>
          <p:cNvGrpSpPr/>
          <p:nvPr/>
        </p:nvGrpSpPr>
        <p:grpSpPr>
          <a:xfrm>
            <a:off x="1384324" y="370492"/>
            <a:ext cx="10610273" cy="5059678"/>
            <a:chOff x="1384324" y="370492"/>
            <a:chExt cx="10610273" cy="5059678"/>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01B420A-E0E8-4D9B-9998-BCEC54291591}"/>
                    </a:ext>
                  </a:extLst>
                </p:cNvPr>
                <p:cNvSpPr txBox="1"/>
                <p:nvPr/>
              </p:nvSpPr>
              <p:spPr>
                <a:xfrm>
                  <a:off x="5453245" y="3791396"/>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0</m:t>
                        </m:r>
                      </m:oMath>
                    </m:oMathPara>
                  </a14:m>
                  <a:endParaRPr lang="en-GB" sz="3200" dirty="0">
                    <a:solidFill>
                      <a:schemeClr val="tx1"/>
                    </a:solidFill>
                  </a:endParaRPr>
                </a:p>
              </p:txBody>
            </p:sp>
          </mc:Choice>
          <mc:Fallback xmlns="">
            <p:sp>
              <p:nvSpPr>
                <p:cNvPr id="32" name="TextBox 31">
                  <a:extLst>
                    <a:ext uri="{FF2B5EF4-FFF2-40B4-BE49-F238E27FC236}">
                      <a16:creationId xmlns:a16="http://schemas.microsoft.com/office/drawing/2014/main" id="{001B420A-E0E8-4D9B-9998-BCEC54291591}"/>
                    </a:ext>
                  </a:extLst>
                </p:cNvPr>
                <p:cNvSpPr txBox="1">
                  <a:spLocks noRot="1" noChangeAspect="1" noMove="1" noResize="1" noEditPoints="1" noAdjustHandles="1" noChangeArrowheads="1" noChangeShapeType="1" noTextEdit="1"/>
                </p:cNvSpPr>
                <p:nvPr/>
              </p:nvSpPr>
              <p:spPr>
                <a:xfrm>
                  <a:off x="5453245" y="3791396"/>
                  <a:ext cx="524503" cy="584775"/>
                </a:xfrm>
                <a:prstGeom prst="rect">
                  <a:avLst/>
                </a:prstGeom>
                <a:blipFill>
                  <a:blip r:embed="rId1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B98D3AA-6571-48A1-B903-F53964C033F9}"/>
                    </a:ext>
                  </a:extLst>
                </p:cNvPr>
                <p:cNvSpPr txBox="1"/>
                <p:nvPr/>
              </p:nvSpPr>
              <p:spPr>
                <a:xfrm>
                  <a:off x="7111015" y="2095567"/>
                  <a:ext cx="124534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(1, 1)</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B98D3AA-6571-48A1-B903-F53964C033F9}"/>
                    </a:ext>
                  </a:extLst>
                </p:cNvPr>
                <p:cNvSpPr txBox="1">
                  <a:spLocks noRot="1" noChangeAspect="1" noMove="1" noResize="1" noEditPoints="1" noAdjustHandles="1" noChangeArrowheads="1" noChangeShapeType="1" noTextEdit="1"/>
                </p:cNvSpPr>
                <p:nvPr/>
              </p:nvSpPr>
              <p:spPr>
                <a:xfrm>
                  <a:off x="7111015" y="2095567"/>
                  <a:ext cx="1245341" cy="584775"/>
                </a:xfrm>
                <a:prstGeom prst="rect">
                  <a:avLst/>
                </a:prstGeom>
                <a:blipFill>
                  <a:blip r:embed="rId1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6AEBDD4-0003-4276-8050-702886F2EEA8}"/>
                    </a:ext>
                  </a:extLst>
                </p:cNvPr>
                <p:cNvSpPr txBox="1"/>
                <p:nvPr/>
              </p:nvSpPr>
              <p:spPr>
                <a:xfrm>
                  <a:off x="10436670" y="370492"/>
                  <a:ext cx="155792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(4, 2.5)</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6AEBDD4-0003-4276-8050-702886F2EEA8}"/>
                    </a:ext>
                  </a:extLst>
                </p:cNvPr>
                <p:cNvSpPr txBox="1">
                  <a:spLocks noRot="1" noChangeAspect="1" noMove="1" noResize="1" noEditPoints="1" noAdjustHandles="1" noChangeArrowheads="1" noChangeShapeType="1" noTextEdit="1"/>
                </p:cNvSpPr>
                <p:nvPr/>
              </p:nvSpPr>
              <p:spPr>
                <a:xfrm>
                  <a:off x="10436670" y="370492"/>
                  <a:ext cx="1557927" cy="584775"/>
                </a:xfrm>
                <a:prstGeom prst="rect">
                  <a:avLst/>
                </a:prstGeom>
                <a:blipFill>
                  <a:blip r:embed="rId18"/>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ECF4642-F098-493F-B206-21B5B20E2DD5}"/>
                    </a:ext>
                  </a:extLst>
                </p:cNvPr>
                <p:cNvSpPr txBox="1"/>
                <p:nvPr/>
              </p:nvSpPr>
              <p:spPr>
                <a:xfrm>
                  <a:off x="2513220" y="1005770"/>
                  <a:ext cx="1551515"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(−3, 2)</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35" name="TextBox 34">
                  <a:extLst>
                    <a:ext uri="{FF2B5EF4-FFF2-40B4-BE49-F238E27FC236}">
                      <a16:creationId xmlns:a16="http://schemas.microsoft.com/office/drawing/2014/main" id="{DECF4642-F098-493F-B206-21B5B20E2DD5}"/>
                    </a:ext>
                  </a:extLst>
                </p:cNvPr>
                <p:cNvSpPr txBox="1">
                  <a:spLocks noRot="1" noChangeAspect="1" noMove="1" noResize="1" noEditPoints="1" noAdjustHandles="1" noChangeArrowheads="1" noChangeShapeType="1" noTextEdit="1"/>
                </p:cNvSpPr>
                <p:nvPr/>
              </p:nvSpPr>
              <p:spPr>
                <a:xfrm>
                  <a:off x="2513220" y="1005770"/>
                  <a:ext cx="1551515" cy="584775"/>
                </a:xfrm>
                <a:prstGeom prst="rect">
                  <a:avLst/>
                </a:prstGeom>
                <a:blipFill>
                  <a:blip r:embed="rId1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B86D818-6258-4534-B19D-8713E0881E01}"/>
                    </a:ext>
                  </a:extLst>
                </p:cNvPr>
                <p:cNvSpPr txBox="1"/>
                <p:nvPr/>
              </p:nvSpPr>
              <p:spPr>
                <a:xfrm>
                  <a:off x="1384324" y="4845395"/>
                  <a:ext cx="1857688"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(−4, −1)</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BB86D818-6258-4534-B19D-8713E0881E01}"/>
                    </a:ext>
                  </a:extLst>
                </p:cNvPr>
                <p:cNvSpPr txBox="1">
                  <a:spLocks noRot="1" noChangeAspect="1" noMove="1" noResize="1" noEditPoints="1" noAdjustHandles="1" noChangeArrowheads="1" noChangeShapeType="1" noTextEdit="1"/>
                </p:cNvSpPr>
                <p:nvPr/>
              </p:nvSpPr>
              <p:spPr>
                <a:xfrm>
                  <a:off x="1384324" y="4845395"/>
                  <a:ext cx="1857688" cy="584775"/>
                </a:xfrm>
                <a:prstGeom prst="rect">
                  <a:avLst/>
                </a:prstGeom>
                <a:blipFill>
                  <a:blip r:embed="rId20"/>
                  <a:stretch>
                    <a:fillRect/>
                  </a:stretch>
                </a:blipFill>
                <a:ln>
                  <a:noFill/>
                </a:ln>
              </p:spPr>
              <p:txBody>
                <a:bodyPr/>
                <a:lstStyle/>
                <a:p>
                  <a:r>
                    <a:rPr lang="en-GB">
                      <a:noFill/>
                    </a:rPr>
                    <a:t> </a:t>
                  </a:r>
                </a:p>
              </p:txBody>
            </p:sp>
          </mc:Fallback>
        </mc:AlternateContent>
      </p:grpSp>
      <p:sp>
        <p:nvSpPr>
          <p:cNvPr id="37" name="Oval 36">
            <a:extLst>
              <a:ext uri="{FF2B5EF4-FFF2-40B4-BE49-F238E27FC236}">
                <a16:creationId xmlns:a16="http://schemas.microsoft.com/office/drawing/2014/main" id="{60C07007-7D17-47DD-9CB6-30FC15F532C4}"/>
              </a:ext>
            </a:extLst>
          </p:cNvPr>
          <p:cNvSpPr/>
          <p:nvPr/>
        </p:nvSpPr>
        <p:spPr>
          <a:xfrm flipV="1">
            <a:off x="7111015" y="2680342"/>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76F8F62-DD0D-4AFF-9F07-DE550F4217C5}"/>
              </a:ext>
            </a:extLst>
          </p:cNvPr>
          <p:cNvSpPr/>
          <p:nvPr/>
        </p:nvSpPr>
        <p:spPr>
          <a:xfrm flipV="1">
            <a:off x="1431671" y="4942601"/>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AEF3C79A-EC89-4C38-A7C3-9BE0A2EE2E8B}"/>
              </a:ext>
            </a:extLst>
          </p:cNvPr>
          <p:cNvSpPr/>
          <p:nvPr/>
        </p:nvSpPr>
        <p:spPr>
          <a:xfrm flipV="1">
            <a:off x="2580381" y="1542620"/>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DD2F448D-19C6-4084-A630-D6D110F3CE84}"/>
              </a:ext>
            </a:extLst>
          </p:cNvPr>
          <p:cNvSpPr/>
          <p:nvPr/>
        </p:nvSpPr>
        <p:spPr>
          <a:xfrm flipV="1">
            <a:off x="10541326" y="937267"/>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A688DB0-44A3-4941-A32D-889FBECC8BAD}"/>
                  </a:ext>
                </a:extLst>
              </p:cNvPr>
              <p:cNvSpPr txBox="1"/>
              <p:nvPr/>
            </p:nvSpPr>
            <p:spPr>
              <a:xfrm>
                <a:off x="11438622" y="3817257"/>
                <a:ext cx="52732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oMath>
                  </m:oMathPara>
                </a14:m>
                <a:endParaRPr lang="en-GB" sz="3200" dirty="0"/>
              </a:p>
            </p:txBody>
          </p:sp>
        </mc:Choice>
        <mc:Fallback xmlns="">
          <p:sp>
            <p:nvSpPr>
              <p:cNvPr id="41" name="TextBox 40">
                <a:extLst>
                  <a:ext uri="{FF2B5EF4-FFF2-40B4-BE49-F238E27FC236}">
                    <a16:creationId xmlns:a16="http://schemas.microsoft.com/office/drawing/2014/main" id="{5A688DB0-44A3-4941-A32D-889FBECC8BAD}"/>
                  </a:ext>
                </a:extLst>
              </p:cNvPr>
              <p:cNvSpPr txBox="1">
                <a:spLocks noRot="1" noChangeAspect="1" noMove="1" noResize="1" noEditPoints="1" noAdjustHandles="1" noChangeArrowheads="1" noChangeShapeType="1" noTextEdit="1"/>
              </p:cNvSpPr>
              <p:nvPr/>
            </p:nvSpPr>
            <p:spPr>
              <a:xfrm>
                <a:off x="11438622" y="3817257"/>
                <a:ext cx="527324" cy="584775"/>
              </a:xfrm>
              <a:prstGeom prst="rect">
                <a:avLst/>
              </a:prstGeom>
              <a:blipFill>
                <a:blip r:embed="rId2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B158DFE-E10E-460D-8F55-21EEAFB0DACB}"/>
                  </a:ext>
                </a:extLst>
              </p:cNvPr>
              <p:cNvSpPr txBox="1"/>
              <p:nvPr/>
            </p:nvSpPr>
            <p:spPr>
              <a:xfrm>
                <a:off x="6120785" y="-13673"/>
                <a:ext cx="53309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𝑦</m:t>
                      </m:r>
                    </m:oMath>
                  </m:oMathPara>
                </a14:m>
                <a:endParaRPr lang="en-GB" sz="3200" b="0" dirty="0"/>
              </a:p>
            </p:txBody>
          </p:sp>
        </mc:Choice>
        <mc:Fallback xmlns="">
          <p:sp>
            <p:nvSpPr>
              <p:cNvPr id="42" name="TextBox 41">
                <a:extLst>
                  <a:ext uri="{FF2B5EF4-FFF2-40B4-BE49-F238E27FC236}">
                    <a16:creationId xmlns:a16="http://schemas.microsoft.com/office/drawing/2014/main" id="{9B158DFE-E10E-460D-8F55-21EEAFB0DACB}"/>
                  </a:ext>
                </a:extLst>
              </p:cNvPr>
              <p:cNvSpPr txBox="1">
                <a:spLocks noRot="1" noChangeAspect="1" noMove="1" noResize="1" noEditPoints="1" noAdjustHandles="1" noChangeArrowheads="1" noChangeShapeType="1" noTextEdit="1"/>
              </p:cNvSpPr>
              <p:nvPr/>
            </p:nvSpPr>
            <p:spPr>
              <a:xfrm>
                <a:off x="6120785" y="-13673"/>
                <a:ext cx="533095" cy="584775"/>
              </a:xfrm>
              <a:prstGeom prst="rect">
                <a:avLst/>
              </a:prstGeom>
              <a:blipFill>
                <a:blip r:embed="rId22"/>
                <a:stretch>
                  <a:fillRect/>
                </a:stretch>
              </a:blipFill>
            </p:spPr>
            <p:txBody>
              <a:bodyPr/>
              <a:lstStyle/>
              <a:p>
                <a:r>
                  <a:rPr lang="en-GB">
                    <a:noFill/>
                  </a:rPr>
                  <a:t> </a:t>
                </a:r>
              </a:p>
            </p:txBody>
          </p:sp>
        </mc:Fallback>
      </mc:AlternateContent>
      <p:sp>
        <p:nvSpPr>
          <p:cNvPr id="30" name="Title 29">
            <a:extLst>
              <a:ext uri="{FF2B5EF4-FFF2-40B4-BE49-F238E27FC236}">
                <a16:creationId xmlns:a16="http://schemas.microsoft.com/office/drawing/2014/main" id="{68ED2209-2A48-4A59-9360-79ADE6BA103E}"/>
              </a:ext>
            </a:extLst>
          </p:cNvPr>
          <p:cNvSpPr>
            <a:spLocks noGrp="1"/>
          </p:cNvSpPr>
          <p:nvPr>
            <p:ph type="title"/>
          </p:nvPr>
        </p:nvSpPr>
        <p:spPr/>
        <p:txBody>
          <a:bodyPr/>
          <a:lstStyle/>
          <a:p>
            <a:r>
              <a:rPr lang="en-GB" b="1" dirty="0"/>
              <a:t>Points in 2D</a:t>
            </a:r>
          </a:p>
        </p:txBody>
      </p:sp>
      <mc:AlternateContent xmlns:mc="http://schemas.openxmlformats.org/markup-compatibility/2006" xmlns:a14="http://schemas.microsoft.com/office/drawing/2010/main">
        <mc:Choice Requires="a14">
          <p:sp>
            <p:nvSpPr>
              <p:cNvPr id="44" name="Cloud 43">
                <a:extLst>
                  <a:ext uri="{FF2B5EF4-FFF2-40B4-BE49-F238E27FC236}">
                    <a16:creationId xmlns:a16="http://schemas.microsoft.com/office/drawing/2014/main" id="{8A6DEBCB-0A39-465B-B094-40A621B8D031}"/>
                  </a:ext>
                  <a:ext uri="{C183D7F6-B498-43B3-948B-1728B52AA6E4}">
                    <adec:decorative xmlns:adec="http://schemas.microsoft.com/office/drawing/2017/decorative" val="1"/>
                  </a:ext>
                </a:extLst>
              </p:cNvPr>
              <p:cNvSpPr/>
              <p:nvPr/>
            </p:nvSpPr>
            <p:spPr>
              <a:xfrm>
                <a:off x="6529130" y="4402032"/>
                <a:ext cx="5191151" cy="2451373"/>
              </a:xfrm>
              <a:prstGeom prst="cloud">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a:t>Mathematical convention</a:t>
                </a:r>
                <a:r>
                  <a:rPr lang="en-GB" dirty="0"/>
                  <a:t>: positive </a:t>
                </a:r>
                <a14:m>
                  <m:oMath xmlns:m="http://schemas.openxmlformats.org/officeDocument/2006/math">
                    <m:r>
                      <a:rPr lang="en-GB" b="0" i="1" smtClean="0">
                        <a:latin typeface="Cambria Math" panose="02040503050406030204" pitchFamily="18" charset="0"/>
                      </a:rPr>
                      <m:t>𝑥</m:t>
                    </m:r>
                  </m:oMath>
                </a14:m>
                <a:r>
                  <a:rPr lang="en-GB" dirty="0"/>
                  <a:t> points to the right, positive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oMath>
                </a14:m>
                <a:r>
                  <a:rPr lang="en-GB" dirty="0"/>
                  <a:t>points up.</a:t>
                </a:r>
              </a:p>
              <a:p>
                <a:pPr algn="ctr"/>
                <a:r>
                  <a:rPr lang="en-GB" i="1" dirty="0"/>
                  <a:t>Computer graphics</a:t>
                </a:r>
                <a:r>
                  <a:rPr lang="en-GB" dirty="0"/>
                  <a: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oMath>
                </a14:m>
                <a:r>
                  <a:rPr lang="en-GB" dirty="0"/>
                  <a:t>–axis may be flipped.</a:t>
                </a:r>
              </a:p>
            </p:txBody>
          </p:sp>
        </mc:Choice>
        <mc:Fallback xmlns="">
          <p:sp>
            <p:nvSpPr>
              <p:cNvPr id="44" name="Cloud 43">
                <a:extLst>
                  <a:ext uri="{FF2B5EF4-FFF2-40B4-BE49-F238E27FC236}">
                    <a16:creationId xmlns:a16="http://schemas.microsoft.com/office/drawing/2014/main" id="{8A6DEBCB-0A39-465B-B094-40A621B8D03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6529130" y="4402032"/>
                <a:ext cx="5191151" cy="2451373"/>
              </a:xfrm>
              <a:prstGeom prst="cloud">
                <a:avLst/>
              </a:prstGeom>
              <a:blipFill>
                <a:blip r:embed="rId2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94198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09DB422-EDE2-4961-A429-A80296ED3425}"/>
              </a:ext>
              <a:ext uri="{C183D7F6-B498-43B3-948B-1728B52AA6E4}">
                <adec:decorative xmlns:adec="http://schemas.microsoft.com/office/drawing/2017/decorative" val="1"/>
              </a:ext>
            </a:extLst>
          </p:cNvPr>
          <p:cNvGrpSpPr/>
          <p:nvPr/>
        </p:nvGrpSpPr>
        <p:grpSpPr>
          <a:xfrm>
            <a:off x="0" y="2286000"/>
            <a:ext cx="12877800" cy="4572000"/>
            <a:chOff x="0" y="2286000"/>
            <a:chExt cx="12877800" cy="4572000"/>
          </a:xfrm>
        </p:grpSpPr>
        <p:cxnSp>
          <p:nvCxnSpPr>
            <p:cNvPr id="7" name="Straight Connector 6">
              <a:extLst>
                <a:ext uri="{FF2B5EF4-FFF2-40B4-BE49-F238E27FC236}">
                  <a16:creationId xmlns:a16="http://schemas.microsoft.com/office/drawing/2014/main" id="{7DA711D3-A683-422C-9303-ABB77EBADE00}"/>
                </a:ext>
                <a:ext uri="{C183D7F6-B498-43B3-948B-1728B52AA6E4}">
                  <adec:decorative xmlns:adec="http://schemas.microsoft.com/office/drawing/2017/decorative" val="1"/>
                </a:ext>
              </a:extLst>
            </p:cNvPr>
            <p:cNvCxnSpPr>
              <a:cxnSpLocks/>
            </p:cNvCxnSpPr>
            <p:nvPr/>
          </p:nvCxnSpPr>
          <p:spPr>
            <a:xfrm flipV="1">
              <a:off x="0" y="2286000"/>
              <a:ext cx="12877800" cy="457200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E39BA2DE-E463-47E7-AAD5-F3C45DBB328A}"/>
                </a:ext>
              </a:extLst>
            </p:cNvPr>
            <p:cNvSpPr/>
            <p:nvPr/>
          </p:nvSpPr>
          <p:spPr>
            <a:xfrm flipV="1">
              <a:off x="2805404" y="5816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DBF204E-BC4D-475A-8366-20C2E716C2BE}"/>
                </a:ext>
              </a:extLst>
            </p:cNvPr>
            <p:cNvSpPr/>
            <p:nvPr/>
          </p:nvSpPr>
          <p:spPr>
            <a:xfrm flipV="1">
              <a:off x="7809204" y="4033560"/>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D0696F-FF05-4751-A538-E631BF5CE9F7}"/>
                    </a:ext>
                  </a:extLst>
                </p:cNvPr>
                <p:cNvSpPr txBox="1"/>
                <p:nvPr/>
              </p:nvSpPr>
              <p:spPr>
                <a:xfrm>
                  <a:off x="902807" y="5263224"/>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0" name="TextBox 9">
                  <a:extLst>
                    <a:ext uri="{FF2B5EF4-FFF2-40B4-BE49-F238E27FC236}">
                      <a16:creationId xmlns:a16="http://schemas.microsoft.com/office/drawing/2014/main" id="{6DD0696F-FF05-4751-A538-E631BF5CE9F7}"/>
                    </a:ext>
                  </a:extLst>
                </p:cNvPr>
                <p:cNvSpPr txBox="1">
                  <a:spLocks noRot="1" noChangeAspect="1" noMove="1" noResize="1" noEditPoints="1" noAdjustHandles="1" noChangeArrowheads="1" noChangeShapeType="1" noTextEdit="1"/>
                </p:cNvSpPr>
                <p:nvPr/>
              </p:nvSpPr>
              <p:spPr>
                <a:xfrm>
                  <a:off x="902807" y="5263224"/>
                  <a:ext cx="2139817"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1A381C7-0423-43EA-91D9-59EF9035C458}"/>
                    </a:ext>
                  </a:extLst>
                </p:cNvPr>
                <p:cNvSpPr txBox="1"/>
                <p:nvPr/>
              </p:nvSpPr>
              <p:spPr>
                <a:xfrm>
                  <a:off x="7953204" y="3843950"/>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1" name="TextBox 10">
                  <a:extLst>
                    <a:ext uri="{FF2B5EF4-FFF2-40B4-BE49-F238E27FC236}">
                      <a16:creationId xmlns:a16="http://schemas.microsoft.com/office/drawing/2014/main" id="{C1A381C7-0423-43EA-91D9-59EF9035C458}"/>
                    </a:ext>
                  </a:extLst>
                </p:cNvPr>
                <p:cNvSpPr txBox="1">
                  <a:spLocks noRot="1" noChangeAspect="1" noMove="1" noResize="1" noEditPoints="1" noAdjustHandles="1" noChangeArrowheads="1" noChangeShapeType="1" noTextEdit="1"/>
                </p:cNvSpPr>
                <p:nvPr/>
              </p:nvSpPr>
              <p:spPr>
                <a:xfrm>
                  <a:off x="7953204" y="3843950"/>
                  <a:ext cx="2163028" cy="523220"/>
                </a:xfrm>
                <a:prstGeom prst="rect">
                  <a:avLst/>
                </a:prstGeom>
                <a:blipFill>
                  <a:blip r:embed="rId4"/>
                  <a:stretch>
                    <a:fillRect/>
                  </a:stretch>
                </a:blipFill>
              </p:spPr>
              <p:txBody>
                <a:bodyPr/>
                <a:lstStyle/>
                <a:p>
                  <a:r>
                    <a:rPr lang="en-GB">
                      <a:noFill/>
                    </a:rPr>
                    <a:t> </a:t>
                  </a:r>
                </a:p>
              </p:txBody>
            </p:sp>
          </mc:Fallback>
        </mc:AlternateContent>
      </p:grpSp>
      <p:sp>
        <p:nvSpPr>
          <p:cNvPr id="3" name="Content Placeholder 2">
            <a:extLst>
              <a:ext uri="{FF2B5EF4-FFF2-40B4-BE49-F238E27FC236}">
                <a16:creationId xmlns:a16="http://schemas.microsoft.com/office/drawing/2014/main" id="{5B0588C8-29B9-4E25-B1BC-A4F968E09337}"/>
              </a:ext>
            </a:extLst>
          </p:cNvPr>
          <p:cNvSpPr>
            <a:spLocks noGrp="1"/>
          </p:cNvSpPr>
          <p:nvPr>
            <p:ph idx="1"/>
          </p:nvPr>
        </p:nvSpPr>
        <p:spPr/>
        <p:txBody>
          <a:bodyPr/>
          <a:lstStyle/>
          <a:p>
            <a:r>
              <a:rPr lang="en-GB" sz="2800" dirty="0"/>
              <a:t>Definition: a </a:t>
            </a:r>
            <a:r>
              <a:rPr lang="en-GB" sz="2800" b="1" dirty="0">
                <a:hlinkClick r:id="rId5"/>
              </a:rPr>
              <a:t>line</a:t>
            </a:r>
            <a:r>
              <a:rPr lang="en-GB" sz="2800" dirty="0"/>
              <a:t> is a </a:t>
            </a:r>
            <a:r>
              <a:rPr lang="en-GB" sz="2800" dirty="0">
                <a:solidFill>
                  <a:schemeClr val="accent4"/>
                </a:solidFill>
              </a:rPr>
              <a:t>straight one-dimensional figure </a:t>
            </a:r>
            <a:r>
              <a:rPr lang="en-GB" sz="2800" dirty="0"/>
              <a:t>having no thickness and extending infinitely in both directions.</a:t>
            </a:r>
          </a:p>
          <a:p>
            <a:r>
              <a:rPr lang="en-GB" sz="2800" dirty="0"/>
              <a:t>Defines a 1D space</a:t>
            </a:r>
          </a:p>
          <a:p>
            <a:r>
              <a:rPr lang="en-GB" sz="2800" dirty="0"/>
              <a:t>In a space of 2 or more dimensions, a line is uniquely determined by 2 points:</a:t>
            </a:r>
          </a:p>
          <a:p>
            <a:endParaRPr lang="en-GB" dirty="0"/>
          </a:p>
          <a:p>
            <a:endParaRPr lang="en-GB" dirty="0"/>
          </a:p>
        </p:txBody>
      </p:sp>
      <p:sp>
        <p:nvSpPr>
          <p:cNvPr id="2" name="Title 1">
            <a:extLst>
              <a:ext uri="{FF2B5EF4-FFF2-40B4-BE49-F238E27FC236}">
                <a16:creationId xmlns:a16="http://schemas.microsoft.com/office/drawing/2014/main" id="{7E57B5A4-6A15-4191-AFE1-567A239C9886}"/>
              </a:ext>
            </a:extLst>
          </p:cNvPr>
          <p:cNvSpPr>
            <a:spLocks noGrp="1"/>
          </p:cNvSpPr>
          <p:nvPr>
            <p:ph type="title"/>
          </p:nvPr>
        </p:nvSpPr>
        <p:spPr/>
        <p:txBody>
          <a:bodyPr/>
          <a:lstStyle/>
          <a:p>
            <a:r>
              <a:rPr lang="en-GB" b="1" dirty="0"/>
              <a:t>Lining up</a:t>
            </a:r>
          </a:p>
        </p:txBody>
      </p:sp>
      <p:grpSp>
        <p:nvGrpSpPr>
          <p:cNvPr id="24" name="Group 23">
            <a:extLst>
              <a:ext uri="{FF2B5EF4-FFF2-40B4-BE49-F238E27FC236}">
                <a16:creationId xmlns:a16="http://schemas.microsoft.com/office/drawing/2014/main" id="{22C36FE9-19F0-48F8-9737-6FE9862B26F0}"/>
              </a:ext>
              <a:ext uri="{C183D7F6-B498-43B3-948B-1728B52AA6E4}">
                <adec:decorative xmlns:adec="http://schemas.microsoft.com/office/drawing/2017/decorative" val="1"/>
              </a:ext>
            </a:extLst>
          </p:cNvPr>
          <p:cNvGrpSpPr/>
          <p:nvPr/>
        </p:nvGrpSpPr>
        <p:grpSpPr>
          <a:xfrm>
            <a:off x="2877404" y="4272060"/>
            <a:ext cx="5003800" cy="1800000"/>
            <a:chOff x="2877404" y="4337256"/>
            <a:chExt cx="5003800" cy="1800000"/>
          </a:xfrm>
        </p:grpSpPr>
        <p:cxnSp>
          <p:nvCxnSpPr>
            <p:cNvPr id="15" name="Straight Arrow Connector 14">
              <a:extLst>
                <a:ext uri="{FF2B5EF4-FFF2-40B4-BE49-F238E27FC236}">
                  <a16:creationId xmlns:a16="http://schemas.microsoft.com/office/drawing/2014/main" id="{8713C290-E278-4562-9680-A9188A32CA24}"/>
                </a:ext>
                <a:ext uri="{C183D7F6-B498-43B3-948B-1728B52AA6E4}">
                  <adec:decorative xmlns:adec="http://schemas.microsoft.com/office/drawing/2017/decorative" val="1"/>
                </a:ext>
              </a:extLst>
            </p:cNvPr>
            <p:cNvCxnSpPr>
              <a:cxnSpLocks/>
            </p:cNvCxnSpPr>
            <p:nvPr/>
          </p:nvCxnSpPr>
          <p:spPr>
            <a:xfrm flipV="1">
              <a:off x="2877404" y="4337256"/>
              <a:ext cx="5003800" cy="180000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9C7C74F-FDD8-43BD-88A7-65014352542D}"/>
                    </a:ext>
                  </a:extLst>
                </p:cNvPr>
                <p:cNvSpPr txBox="1"/>
                <p:nvPr/>
              </p:nvSpPr>
              <p:spPr>
                <a:xfrm>
                  <a:off x="5280715" y="5237256"/>
                  <a:ext cx="10236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𝑑</m:t>
                        </m:r>
                        <m:r>
                          <a:rPr lang="en-GB" sz="2800" b="0" i="1" smtClean="0">
                            <a:solidFill>
                              <a:schemeClr val="accent6">
                                <a:lumMod val="60000"/>
                                <a:lumOff val="40000"/>
                              </a:schemeClr>
                            </a:solidFill>
                            <a:latin typeface="Cambria Math" panose="02040503050406030204" pitchFamily="18" charset="0"/>
                          </a:rPr>
                          <m:t>=?</m:t>
                        </m:r>
                      </m:oMath>
                    </m:oMathPara>
                  </a14:m>
                  <a:endParaRPr lang="en-GB" sz="2800" dirty="0">
                    <a:solidFill>
                      <a:schemeClr val="accent6">
                        <a:lumMod val="60000"/>
                        <a:lumOff val="40000"/>
                      </a:schemeClr>
                    </a:solidFill>
                  </a:endParaRPr>
                </a:p>
              </p:txBody>
            </p:sp>
          </mc:Choice>
          <mc:Fallback xmlns="">
            <p:sp>
              <p:nvSpPr>
                <p:cNvPr id="23" name="TextBox 22">
                  <a:extLst>
                    <a:ext uri="{FF2B5EF4-FFF2-40B4-BE49-F238E27FC236}">
                      <a16:creationId xmlns:a16="http://schemas.microsoft.com/office/drawing/2014/main" id="{B9C7C74F-FDD8-43BD-88A7-65014352542D}"/>
                    </a:ext>
                  </a:extLst>
                </p:cNvPr>
                <p:cNvSpPr txBox="1">
                  <a:spLocks noRot="1" noChangeAspect="1" noMove="1" noResize="1" noEditPoints="1" noAdjustHandles="1" noChangeArrowheads="1" noChangeShapeType="1" noTextEdit="1"/>
                </p:cNvSpPr>
                <p:nvPr/>
              </p:nvSpPr>
              <p:spPr>
                <a:xfrm>
                  <a:off x="5280715" y="5237256"/>
                  <a:ext cx="1023614" cy="523220"/>
                </a:xfrm>
                <a:prstGeom prst="rect">
                  <a:avLst/>
                </a:prstGeom>
                <a:blipFill>
                  <a:blip r:embed="rId6"/>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4477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0242-3429-4F40-8181-E9097A95DC21}"/>
              </a:ext>
            </a:extLst>
          </p:cNvPr>
          <p:cNvSpPr>
            <a:spLocks noGrp="1"/>
          </p:cNvSpPr>
          <p:nvPr>
            <p:ph type="title"/>
          </p:nvPr>
        </p:nvSpPr>
        <p:spPr/>
        <p:txBody>
          <a:bodyPr/>
          <a:lstStyle/>
          <a:p>
            <a:r>
              <a:rPr lang="en-GB" b="1" dirty="0"/>
              <a:t>Let’s try angles…</a:t>
            </a:r>
          </a:p>
        </p:txBody>
      </p:sp>
      <p:sp>
        <p:nvSpPr>
          <p:cNvPr id="3" name="Content Placeholder 2">
            <a:extLst>
              <a:ext uri="{FF2B5EF4-FFF2-40B4-BE49-F238E27FC236}">
                <a16:creationId xmlns:a16="http://schemas.microsoft.com/office/drawing/2014/main" id="{DB8EBD69-5BF4-4956-BF92-7A8B37EC6521}"/>
              </a:ext>
            </a:extLst>
          </p:cNvPr>
          <p:cNvSpPr>
            <a:spLocks noGrp="1"/>
          </p:cNvSpPr>
          <p:nvPr>
            <p:ph idx="1"/>
          </p:nvPr>
        </p:nvSpPr>
        <p:spPr/>
        <p:txBody>
          <a:bodyPr/>
          <a:lstStyle/>
          <a:p>
            <a:r>
              <a:rPr lang="en-GB" dirty="0"/>
              <a:t>Definition: a </a:t>
            </a:r>
            <a:r>
              <a:rPr lang="en-GB" b="1" dirty="0">
                <a:hlinkClick r:id="rId3"/>
              </a:rPr>
              <a:t>triangle</a:t>
            </a:r>
            <a:r>
              <a:rPr lang="en-GB" dirty="0"/>
              <a:t> is a </a:t>
            </a:r>
            <a:r>
              <a:rPr lang="en-GB" dirty="0">
                <a:solidFill>
                  <a:schemeClr val="accent4"/>
                </a:solidFill>
              </a:rPr>
              <a:t>polygon</a:t>
            </a:r>
            <a:r>
              <a:rPr lang="en-GB" dirty="0"/>
              <a:t> </a:t>
            </a:r>
            <a:r>
              <a:rPr lang="en-GB" dirty="0">
                <a:solidFill>
                  <a:schemeClr val="accent4"/>
                </a:solidFill>
              </a:rPr>
              <a:t>with three sides </a:t>
            </a:r>
            <a:r>
              <a:rPr lang="en-GB" dirty="0"/>
              <a:t>and three angles, some of which may be the same.</a:t>
            </a:r>
          </a:p>
          <a:p>
            <a:r>
              <a:rPr lang="en-GB" dirty="0"/>
              <a:t>Uniquely determined by 3 points:</a:t>
            </a:r>
          </a:p>
        </p:txBody>
      </p:sp>
      <p:sp>
        <p:nvSpPr>
          <p:cNvPr id="4" name="Speech Bubble: Rectangle 3">
            <a:extLst>
              <a:ext uri="{FF2B5EF4-FFF2-40B4-BE49-F238E27FC236}">
                <a16:creationId xmlns:a16="http://schemas.microsoft.com/office/drawing/2014/main" id="{BEAD7D17-AC1D-4D40-835F-0278B2166541}"/>
              </a:ext>
              <a:ext uri="{C183D7F6-B498-43B3-948B-1728B52AA6E4}">
                <adec:decorative xmlns:adec="http://schemas.microsoft.com/office/drawing/2017/decorative" val="1"/>
              </a:ext>
            </a:extLst>
          </p:cNvPr>
          <p:cNvSpPr/>
          <p:nvPr/>
        </p:nvSpPr>
        <p:spPr>
          <a:xfrm>
            <a:off x="6800850" y="512064"/>
            <a:ext cx="3328988" cy="914400"/>
          </a:xfrm>
          <a:prstGeom prst="wedgeRectCallout">
            <a:avLst>
              <a:gd name="adj1" fmla="val -51457"/>
              <a:gd name="adj2" fmla="val 98438"/>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From Latin/Greek, “many-angled”; a shape with 3 or more straight sides.</a:t>
            </a:r>
          </a:p>
        </p:txBody>
      </p:sp>
      <p:grpSp>
        <p:nvGrpSpPr>
          <p:cNvPr id="14" name="Group 13">
            <a:extLst>
              <a:ext uri="{FF2B5EF4-FFF2-40B4-BE49-F238E27FC236}">
                <a16:creationId xmlns:a16="http://schemas.microsoft.com/office/drawing/2014/main" id="{9DB6CA69-CAE3-4337-8545-61B2B0C213F1}"/>
              </a:ext>
              <a:ext uri="{C183D7F6-B498-43B3-948B-1728B52AA6E4}">
                <adec:decorative xmlns:adec="http://schemas.microsoft.com/office/drawing/2017/decorative" val="1"/>
              </a:ext>
            </a:extLst>
          </p:cNvPr>
          <p:cNvGrpSpPr/>
          <p:nvPr/>
        </p:nvGrpSpPr>
        <p:grpSpPr>
          <a:xfrm>
            <a:off x="1758933" y="3375000"/>
            <a:ext cx="5477745" cy="3227369"/>
            <a:chOff x="3486133" y="3356483"/>
            <a:chExt cx="5477745" cy="3227369"/>
          </a:xfrm>
        </p:grpSpPr>
        <p:sp>
          <p:nvSpPr>
            <p:cNvPr id="5" name="Isosceles Triangle 4">
              <a:extLst>
                <a:ext uri="{FF2B5EF4-FFF2-40B4-BE49-F238E27FC236}">
                  <a16:creationId xmlns:a16="http://schemas.microsoft.com/office/drawing/2014/main" id="{2426466A-F730-419E-AB83-3E820A6AABD8}"/>
                </a:ext>
                <a:ext uri="{C183D7F6-B498-43B3-948B-1728B52AA6E4}">
                  <adec:decorative xmlns:adec="http://schemas.microsoft.com/office/drawing/2017/decorative" val="1"/>
                </a:ext>
              </a:extLst>
            </p:cNvPr>
            <p:cNvSpPr/>
            <p:nvPr/>
          </p:nvSpPr>
          <p:spPr>
            <a:xfrm rot="20164492">
              <a:off x="3486133" y="3639268"/>
              <a:ext cx="3073400" cy="1841271"/>
            </a:xfrm>
            <a:prstGeom prst="triangle">
              <a:avLst>
                <a:gd name="adj" fmla="val 32751"/>
              </a:avLst>
            </a:prstGeom>
            <a:solidFill>
              <a:srgbClr val="FFE6D3">
                <a:alpha val="20000"/>
              </a:srgb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3" name="Group 12">
              <a:extLst>
                <a:ext uri="{FF2B5EF4-FFF2-40B4-BE49-F238E27FC236}">
                  <a16:creationId xmlns:a16="http://schemas.microsoft.com/office/drawing/2014/main" id="{C25FF080-4F09-4A40-8719-F713D61D6498}"/>
                </a:ext>
              </a:extLst>
            </p:cNvPr>
            <p:cNvGrpSpPr/>
            <p:nvPr/>
          </p:nvGrpSpPr>
          <p:grpSpPr>
            <a:xfrm>
              <a:off x="3518378" y="3356483"/>
              <a:ext cx="5445500" cy="3227369"/>
              <a:chOff x="3518378" y="3356483"/>
              <a:chExt cx="5445500" cy="3227369"/>
            </a:xfrm>
          </p:grpSpPr>
          <p:sp>
            <p:nvSpPr>
              <p:cNvPr id="6" name="Oval 5">
                <a:extLst>
                  <a:ext uri="{FF2B5EF4-FFF2-40B4-BE49-F238E27FC236}">
                    <a16:creationId xmlns:a16="http://schemas.microsoft.com/office/drawing/2014/main" id="{C850030D-D05F-421D-A508-BFEE2CBABAD4}"/>
                  </a:ext>
                </a:extLst>
              </p:cNvPr>
              <p:cNvSpPr/>
              <p:nvPr/>
            </p:nvSpPr>
            <p:spPr>
              <a:xfrm flipV="1">
                <a:off x="4126204" y="389770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8B1A0BB3-9A59-4E03-B5D5-F827E748A9BC}"/>
                  </a:ext>
                </a:extLst>
              </p:cNvPr>
              <p:cNvSpPr/>
              <p:nvPr/>
            </p:nvSpPr>
            <p:spPr>
              <a:xfrm flipV="1">
                <a:off x="6764850" y="473590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5E8BE5F0-4AB9-4472-9BA0-60B13926419D}"/>
                  </a:ext>
                </a:extLst>
              </p:cNvPr>
              <p:cNvSpPr/>
              <p:nvPr/>
            </p:nvSpPr>
            <p:spPr>
              <a:xfrm flipV="1">
                <a:off x="3948404" y="5988632"/>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8CACAE7-9730-411E-9B60-8C6221FE7619}"/>
                      </a:ext>
                    </a:extLst>
                  </p:cNvPr>
                  <p:cNvSpPr txBox="1"/>
                  <p:nvPr/>
                </p:nvSpPr>
                <p:spPr>
                  <a:xfrm>
                    <a:off x="3838735" y="3356483"/>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9" name="TextBox 8">
                    <a:extLst>
                      <a:ext uri="{FF2B5EF4-FFF2-40B4-BE49-F238E27FC236}">
                        <a16:creationId xmlns:a16="http://schemas.microsoft.com/office/drawing/2014/main" id="{F8CACAE7-9730-411E-9B60-8C6221FE7619}"/>
                      </a:ext>
                    </a:extLst>
                  </p:cNvPr>
                  <p:cNvSpPr txBox="1">
                    <a:spLocks noRot="1" noChangeAspect="1" noMove="1" noResize="1" noEditPoints="1" noAdjustHandles="1" noChangeArrowheads="1" noChangeShapeType="1" noTextEdit="1"/>
                  </p:cNvSpPr>
                  <p:nvPr/>
                </p:nvSpPr>
                <p:spPr>
                  <a:xfrm>
                    <a:off x="3838735" y="3356483"/>
                    <a:ext cx="2139817"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BCC956-0E9C-4DE0-BFF9-351DA94F82E3}"/>
                      </a:ext>
                    </a:extLst>
                  </p:cNvPr>
                  <p:cNvSpPr txBox="1"/>
                  <p:nvPr/>
                </p:nvSpPr>
                <p:spPr>
                  <a:xfrm>
                    <a:off x="6800850" y="4510293"/>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0" name="TextBox 9">
                    <a:extLst>
                      <a:ext uri="{FF2B5EF4-FFF2-40B4-BE49-F238E27FC236}">
                        <a16:creationId xmlns:a16="http://schemas.microsoft.com/office/drawing/2014/main" id="{6DBCC956-0E9C-4DE0-BFF9-351DA94F82E3}"/>
                      </a:ext>
                    </a:extLst>
                  </p:cNvPr>
                  <p:cNvSpPr txBox="1">
                    <a:spLocks noRot="1" noChangeAspect="1" noMove="1" noResize="1" noEditPoints="1" noAdjustHandles="1" noChangeArrowheads="1" noChangeShapeType="1" noTextEdit="1"/>
                  </p:cNvSpPr>
                  <p:nvPr/>
                </p:nvSpPr>
                <p:spPr>
                  <a:xfrm>
                    <a:off x="6800850" y="4510293"/>
                    <a:ext cx="2163028"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DC04CD-A8EC-44F4-B5A6-8E2875F3B540}"/>
                      </a:ext>
                    </a:extLst>
                  </p:cNvPr>
                  <p:cNvSpPr txBox="1"/>
                  <p:nvPr/>
                </p:nvSpPr>
                <p:spPr>
                  <a:xfrm>
                    <a:off x="3518378" y="6060632"/>
                    <a:ext cx="20820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𝐶</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𝑐</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𝑐</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1" name="TextBox 10">
                    <a:extLst>
                      <a:ext uri="{FF2B5EF4-FFF2-40B4-BE49-F238E27FC236}">
                        <a16:creationId xmlns:a16="http://schemas.microsoft.com/office/drawing/2014/main" id="{A2DC04CD-A8EC-44F4-B5A6-8E2875F3B540}"/>
                      </a:ext>
                    </a:extLst>
                  </p:cNvPr>
                  <p:cNvSpPr txBox="1">
                    <a:spLocks noRot="1" noChangeAspect="1" noMove="1" noResize="1" noEditPoints="1" noAdjustHandles="1" noChangeArrowheads="1" noChangeShapeType="1" noTextEdit="1"/>
                  </p:cNvSpPr>
                  <p:nvPr/>
                </p:nvSpPr>
                <p:spPr>
                  <a:xfrm>
                    <a:off x="3518378" y="6060632"/>
                    <a:ext cx="2082045" cy="523220"/>
                  </a:xfrm>
                  <a:prstGeom prst="rect">
                    <a:avLst/>
                  </a:prstGeom>
                  <a:blipFill>
                    <a:blip r:embed="rId6"/>
                    <a:stretch>
                      <a:fillRect/>
                    </a:stretch>
                  </a:blipFill>
                </p:spPr>
                <p:txBody>
                  <a:bodyPr/>
                  <a:lstStyle/>
                  <a:p>
                    <a:r>
                      <a:rPr lang="en-GB">
                        <a:noFill/>
                      </a:rPr>
                      <a:t> </a:t>
                    </a:r>
                  </a:p>
                </p:txBody>
              </p:sp>
            </mc:Fallback>
          </mc:AlternateContent>
        </p:grpSp>
      </p:grpSp>
      <p:sp>
        <p:nvSpPr>
          <p:cNvPr id="15" name="Cloud 14">
            <a:extLst>
              <a:ext uri="{FF2B5EF4-FFF2-40B4-BE49-F238E27FC236}">
                <a16:creationId xmlns:a16="http://schemas.microsoft.com/office/drawing/2014/main" id="{6D7403FB-5147-4B09-A1EE-719117EF8A78}"/>
              </a:ext>
            </a:extLst>
          </p:cNvPr>
          <p:cNvSpPr/>
          <p:nvPr/>
        </p:nvSpPr>
        <p:spPr>
          <a:xfrm>
            <a:off x="5028965" y="5578549"/>
            <a:ext cx="2082800" cy="914400"/>
          </a:xfrm>
          <a:prstGeom prst="cloud">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Angles add to 180°</a:t>
            </a:r>
          </a:p>
        </p:txBody>
      </p:sp>
      <p:grpSp>
        <p:nvGrpSpPr>
          <p:cNvPr id="26" name="Group 25">
            <a:extLst>
              <a:ext uri="{FF2B5EF4-FFF2-40B4-BE49-F238E27FC236}">
                <a16:creationId xmlns:a16="http://schemas.microsoft.com/office/drawing/2014/main" id="{5BCEAA82-713F-472A-AEB1-9DD9F3E082B1}"/>
              </a:ext>
              <a:ext uri="{C183D7F6-B498-43B3-948B-1728B52AA6E4}">
                <adec:decorative xmlns:adec="http://schemas.microsoft.com/office/drawing/2017/decorative" val="1"/>
              </a:ext>
            </a:extLst>
          </p:cNvPr>
          <p:cNvGrpSpPr/>
          <p:nvPr/>
        </p:nvGrpSpPr>
        <p:grpSpPr>
          <a:xfrm>
            <a:off x="8103858" y="3346185"/>
            <a:ext cx="3378276" cy="3047981"/>
            <a:chOff x="8103858" y="3346185"/>
            <a:chExt cx="3378276" cy="3047981"/>
          </a:xfrm>
        </p:grpSpPr>
        <p:sp>
          <p:nvSpPr>
            <p:cNvPr id="24" name="Rectangle 23">
              <a:extLst>
                <a:ext uri="{FF2B5EF4-FFF2-40B4-BE49-F238E27FC236}">
                  <a16:creationId xmlns:a16="http://schemas.microsoft.com/office/drawing/2014/main" id="{DBD86156-4993-4785-BB5C-533A38D4A1EC}"/>
                </a:ext>
                <a:ext uri="{C183D7F6-B498-43B3-948B-1728B52AA6E4}">
                  <adec:decorative xmlns:adec="http://schemas.microsoft.com/office/drawing/2017/decorative" val="1"/>
                </a:ext>
              </a:extLst>
            </p:cNvPr>
            <p:cNvSpPr/>
            <p:nvPr/>
          </p:nvSpPr>
          <p:spPr>
            <a:xfrm>
              <a:off x="8103858" y="3346185"/>
              <a:ext cx="3378276" cy="3047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Isosceles Triangle 15">
              <a:extLst>
                <a:ext uri="{FF2B5EF4-FFF2-40B4-BE49-F238E27FC236}">
                  <a16:creationId xmlns:a16="http://schemas.microsoft.com/office/drawing/2014/main" id="{AD75015F-C941-4F2B-938E-77344B6E2A40}"/>
                </a:ext>
                <a:ext uri="{C183D7F6-B498-43B3-948B-1728B52AA6E4}">
                  <adec:decorative xmlns:adec="http://schemas.microsoft.com/office/drawing/2017/decorative" val="1"/>
                </a:ext>
              </a:extLst>
            </p:cNvPr>
            <p:cNvSpPr/>
            <p:nvPr/>
          </p:nvSpPr>
          <p:spPr>
            <a:xfrm>
              <a:off x="8465344" y="3513505"/>
              <a:ext cx="990802" cy="949430"/>
            </a:xfrm>
            <a:prstGeom prst="triangle">
              <a:avLst>
                <a:gd name="adj" fmla="val 21691"/>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0" name="Isosceles Triangle 19">
              <a:extLst>
                <a:ext uri="{FF2B5EF4-FFF2-40B4-BE49-F238E27FC236}">
                  <a16:creationId xmlns:a16="http://schemas.microsoft.com/office/drawing/2014/main" id="{80D1367E-3B7D-40E1-BDF4-A286F7B53C17}"/>
                </a:ext>
                <a:ext uri="{C183D7F6-B498-43B3-948B-1728B52AA6E4}">
                  <adec:decorative xmlns:adec="http://schemas.microsoft.com/office/drawing/2017/decorative" val="1"/>
                </a:ext>
              </a:extLst>
            </p:cNvPr>
            <p:cNvSpPr/>
            <p:nvPr/>
          </p:nvSpPr>
          <p:spPr>
            <a:xfrm>
              <a:off x="10171730" y="5115397"/>
              <a:ext cx="533659" cy="802376"/>
            </a:xfrm>
            <a:prstGeom prst="triangl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86C7DD6F-637E-4E50-A3FB-ECFF0ECB2BB4}"/>
                </a:ext>
                <a:ext uri="{C183D7F6-B498-43B3-948B-1728B52AA6E4}">
                  <adec:decorative xmlns:adec="http://schemas.microsoft.com/office/drawing/2017/decorative" val="1"/>
                </a:ext>
              </a:extLst>
            </p:cNvPr>
            <p:cNvSpPr/>
            <p:nvPr/>
          </p:nvSpPr>
          <p:spPr>
            <a:xfrm>
              <a:off x="8464122" y="5106295"/>
              <a:ext cx="930864" cy="798960"/>
            </a:xfrm>
            <a:prstGeom prst="triangl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8" name="Isosceles Triangle 27">
              <a:extLst>
                <a:ext uri="{FF2B5EF4-FFF2-40B4-BE49-F238E27FC236}">
                  <a16:creationId xmlns:a16="http://schemas.microsoft.com/office/drawing/2014/main" id="{C5CB66E0-085F-4887-8B92-480E24C41668}"/>
                </a:ext>
                <a:ext uri="{C183D7F6-B498-43B3-948B-1728B52AA6E4}">
                  <adec:decorative xmlns:adec="http://schemas.microsoft.com/office/drawing/2017/decorative" val="1"/>
                </a:ext>
              </a:extLst>
            </p:cNvPr>
            <p:cNvSpPr/>
            <p:nvPr/>
          </p:nvSpPr>
          <p:spPr>
            <a:xfrm rot="1494094">
              <a:off x="9465860" y="3592745"/>
              <a:ext cx="2006562" cy="533952"/>
            </a:xfrm>
            <a:prstGeom prst="triangle">
              <a:avLst>
                <a:gd name="adj" fmla="val 38733"/>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endParaRPr lang="en-US">
                <a:solidFill>
                  <a:srgbClr val="E71224"/>
                </a:solidFill>
              </a:endParaRPr>
            </a:p>
          </p:txBody>
        </p:sp>
        <p:sp>
          <p:nvSpPr>
            <p:cNvPr id="25" name="TextBox 24">
              <a:extLst>
                <a:ext uri="{FF2B5EF4-FFF2-40B4-BE49-F238E27FC236}">
                  <a16:creationId xmlns:a16="http://schemas.microsoft.com/office/drawing/2014/main" id="{AA18E575-0693-4366-8233-9740127C525E}"/>
                </a:ext>
              </a:extLst>
            </p:cNvPr>
            <p:cNvSpPr txBox="1"/>
            <p:nvPr/>
          </p:nvSpPr>
          <p:spPr>
            <a:xfrm>
              <a:off x="8567496" y="4450699"/>
              <a:ext cx="777072" cy="369332"/>
            </a:xfrm>
            <a:prstGeom prst="rect">
              <a:avLst/>
            </a:prstGeom>
            <a:noFill/>
          </p:spPr>
          <p:txBody>
            <a:bodyPr wrap="none" rtlCol="0">
              <a:spAutoFit/>
            </a:bodyPr>
            <a:lstStyle/>
            <a:p>
              <a:r>
                <a:rPr lang="en-GB" dirty="0"/>
                <a:t>Acute</a:t>
              </a:r>
            </a:p>
          </p:txBody>
        </p:sp>
        <p:sp>
          <p:nvSpPr>
            <p:cNvPr id="29" name="TextBox 28">
              <a:extLst>
                <a:ext uri="{FF2B5EF4-FFF2-40B4-BE49-F238E27FC236}">
                  <a16:creationId xmlns:a16="http://schemas.microsoft.com/office/drawing/2014/main" id="{DD4234DF-256B-438A-B5E6-7E765845AD90}"/>
                </a:ext>
              </a:extLst>
            </p:cNvPr>
            <p:cNvSpPr txBox="1"/>
            <p:nvPr/>
          </p:nvSpPr>
          <p:spPr>
            <a:xfrm>
              <a:off x="9951365" y="4393754"/>
              <a:ext cx="923971" cy="369332"/>
            </a:xfrm>
            <a:prstGeom prst="rect">
              <a:avLst/>
            </a:prstGeom>
            <a:noFill/>
          </p:spPr>
          <p:txBody>
            <a:bodyPr wrap="none" rtlCol="0">
              <a:spAutoFit/>
            </a:bodyPr>
            <a:lstStyle/>
            <a:p>
              <a:r>
                <a:rPr lang="en-GB" dirty="0"/>
                <a:t>Obtuse</a:t>
              </a:r>
            </a:p>
          </p:txBody>
        </p:sp>
        <p:sp>
          <p:nvSpPr>
            <p:cNvPr id="30" name="TextBox 29">
              <a:extLst>
                <a:ext uri="{FF2B5EF4-FFF2-40B4-BE49-F238E27FC236}">
                  <a16:creationId xmlns:a16="http://schemas.microsoft.com/office/drawing/2014/main" id="{63F2BA3D-49B5-4B39-BE16-4F6B5CD10B7A}"/>
                </a:ext>
              </a:extLst>
            </p:cNvPr>
            <p:cNvSpPr txBox="1"/>
            <p:nvPr/>
          </p:nvSpPr>
          <p:spPr>
            <a:xfrm>
              <a:off x="8333297" y="5953704"/>
              <a:ext cx="1245469" cy="369332"/>
            </a:xfrm>
            <a:prstGeom prst="rect">
              <a:avLst/>
            </a:prstGeom>
            <a:noFill/>
          </p:spPr>
          <p:txBody>
            <a:bodyPr wrap="none" rtlCol="0">
              <a:spAutoFit/>
            </a:bodyPr>
            <a:lstStyle/>
            <a:p>
              <a:r>
                <a:rPr lang="en-GB" dirty="0"/>
                <a:t>Equilateral</a:t>
              </a:r>
            </a:p>
          </p:txBody>
        </p:sp>
        <p:sp>
          <p:nvSpPr>
            <p:cNvPr id="31" name="TextBox 30">
              <a:extLst>
                <a:ext uri="{FF2B5EF4-FFF2-40B4-BE49-F238E27FC236}">
                  <a16:creationId xmlns:a16="http://schemas.microsoft.com/office/drawing/2014/main" id="{B6B533F8-177F-4929-93DC-8DABC10B5B21}"/>
                </a:ext>
              </a:extLst>
            </p:cNvPr>
            <p:cNvSpPr txBox="1"/>
            <p:nvPr/>
          </p:nvSpPr>
          <p:spPr>
            <a:xfrm>
              <a:off x="9956175" y="5917773"/>
              <a:ext cx="1127232" cy="369332"/>
            </a:xfrm>
            <a:prstGeom prst="rect">
              <a:avLst/>
            </a:prstGeom>
            <a:noFill/>
          </p:spPr>
          <p:txBody>
            <a:bodyPr wrap="none" rtlCol="0">
              <a:spAutoFit/>
            </a:bodyPr>
            <a:lstStyle/>
            <a:p>
              <a:r>
                <a:rPr lang="en-GB" dirty="0"/>
                <a:t>Isosceles</a:t>
              </a:r>
            </a:p>
          </p:txBody>
        </p:sp>
      </p:grpSp>
    </p:spTree>
    <p:extLst>
      <p:ext uri="{BB962C8B-B14F-4D97-AF65-F5344CB8AC3E}">
        <p14:creationId xmlns:p14="http://schemas.microsoft.com/office/powerpoint/2010/main" val="322053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C0DE-FD1D-44A1-A8A8-A2B43B7DA33C}"/>
              </a:ext>
            </a:extLst>
          </p:cNvPr>
          <p:cNvSpPr>
            <a:spLocks noGrp="1"/>
          </p:cNvSpPr>
          <p:nvPr>
            <p:ph type="title"/>
          </p:nvPr>
        </p:nvSpPr>
        <p:spPr/>
        <p:txBody>
          <a:bodyPr/>
          <a:lstStyle/>
          <a:p>
            <a:r>
              <a:rPr lang="en-GB" b="1" dirty="0"/>
              <a:t>Right-angled triangles</a:t>
            </a:r>
          </a:p>
        </p:txBody>
      </p:sp>
      <p:grpSp>
        <p:nvGrpSpPr>
          <p:cNvPr id="15" name="Group 14">
            <a:extLst>
              <a:ext uri="{FF2B5EF4-FFF2-40B4-BE49-F238E27FC236}">
                <a16:creationId xmlns:a16="http://schemas.microsoft.com/office/drawing/2014/main" id="{08467E52-F7C8-4ECF-8B91-140E5B908DE2}"/>
              </a:ext>
              <a:ext uri="{C183D7F6-B498-43B3-948B-1728B52AA6E4}">
                <adec:decorative xmlns:adec="http://schemas.microsoft.com/office/drawing/2017/decorative" val="1"/>
              </a:ext>
            </a:extLst>
          </p:cNvPr>
          <p:cNvGrpSpPr/>
          <p:nvPr/>
        </p:nvGrpSpPr>
        <p:grpSpPr>
          <a:xfrm>
            <a:off x="589273" y="1462464"/>
            <a:ext cx="6016590" cy="3990035"/>
            <a:chOff x="644720" y="1272854"/>
            <a:chExt cx="6016590" cy="3990035"/>
          </a:xfrm>
        </p:grpSpPr>
        <p:sp>
          <p:nvSpPr>
            <p:cNvPr id="14" name="Rectangle 13">
              <a:extLst>
                <a:ext uri="{FF2B5EF4-FFF2-40B4-BE49-F238E27FC236}">
                  <a16:creationId xmlns:a16="http://schemas.microsoft.com/office/drawing/2014/main" id="{C979EF6C-E07E-480F-BB27-C00830665681}"/>
                </a:ext>
              </a:extLst>
            </p:cNvPr>
            <p:cNvSpPr/>
            <p:nvPr/>
          </p:nvSpPr>
          <p:spPr>
            <a:xfrm>
              <a:off x="1080000" y="4572000"/>
              <a:ext cx="180000" cy="180000"/>
            </a:xfrm>
            <a:prstGeom prst="rect">
              <a:avLst/>
            </a:prstGeom>
            <a:solidFill>
              <a:srgbClr val="FFE6D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7266BCD8-4618-4932-8FA4-82413CAB0B52}"/>
                </a:ext>
              </a:extLst>
            </p:cNvPr>
            <p:cNvGrpSpPr/>
            <p:nvPr/>
          </p:nvGrpSpPr>
          <p:grpSpPr>
            <a:xfrm>
              <a:off x="644720" y="1272854"/>
              <a:ext cx="6016590" cy="3990035"/>
              <a:chOff x="3207798" y="3045037"/>
              <a:chExt cx="6016590" cy="3990035"/>
            </a:xfrm>
          </p:grpSpPr>
          <p:sp>
            <p:nvSpPr>
              <p:cNvPr id="6" name="Isosceles Triangle 5">
                <a:extLst>
                  <a:ext uri="{FF2B5EF4-FFF2-40B4-BE49-F238E27FC236}">
                    <a16:creationId xmlns:a16="http://schemas.microsoft.com/office/drawing/2014/main" id="{5705386C-0549-4A68-ABAE-3794E94C3F47}"/>
                  </a:ext>
                  <a:ext uri="{C183D7F6-B498-43B3-948B-1728B52AA6E4}">
                    <adec:decorative xmlns:adec="http://schemas.microsoft.com/office/drawing/2017/decorative" val="1"/>
                  </a:ext>
                </a:extLst>
              </p:cNvPr>
              <p:cNvSpPr/>
              <p:nvPr/>
            </p:nvSpPr>
            <p:spPr>
              <a:xfrm>
                <a:off x="3643998" y="3596520"/>
                <a:ext cx="5015079" cy="2915332"/>
              </a:xfrm>
              <a:prstGeom prst="triangle">
                <a:avLst>
                  <a:gd name="adj" fmla="val 0"/>
                </a:avLst>
              </a:prstGeom>
              <a:solidFill>
                <a:srgbClr val="FFE6D3">
                  <a:alpha val="20000"/>
                </a:srgb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E12E02C2-01D9-4899-9DF2-351E06086783}"/>
                  </a:ext>
                </a:extLst>
              </p:cNvPr>
              <p:cNvGrpSpPr/>
              <p:nvPr/>
            </p:nvGrpSpPr>
            <p:grpSpPr>
              <a:xfrm>
                <a:off x="3207798" y="3045037"/>
                <a:ext cx="6016590" cy="3990035"/>
                <a:chOff x="3207798" y="3045037"/>
                <a:chExt cx="6016590" cy="3990035"/>
              </a:xfrm>
            </p:grpSpPr>
            <p:sp>
              <p:nvSpPr>
                <p:cNvPr id="8" name="Oval 7">
                  <a:extLst>
                    <a:ext uri="{FF2B5EF4-FFF2-40B4-BE49-F238E27FC236}">
                      <a16:creationId xmlns:a16="http://schemas.microsoft.com/office/drawing/2014/main" id="{E797A86F-FC6D-4A09-92D4-8CF319CEE245}"/>
                    </a:ext>
                  </a:extLst>
                </p:cNvPr>
                <p:cNvSpPr/>
                <p:nvPr/>
              </p:nvSpPr>
              <p:spPr>
                <a:xfrm flipV="1">
                  <a:off x="3607998" y="356825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3F48055E-835E-48B5-857D-D2913EF66ECB}"/>
                    </a:ext>
                  </a:extLst>
                </p:cNvPr>
                <p:cNvSpPr/>
                <p:nvPr/>
              </p:nvSpPr>
              <p:spPr>
                <a:xfrm flipV="1">
                  <a:off x="8605077" y="6459639"/>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4FAB984-E2BF-4034-9E89-FFACF0B4B03A}"/>
                    </a:ext>
                  </a:extLst>
                </p:cNvPr>
                <p:cNvSpPr/>
                <p:nvPr/>
              </p:nvSpPr>
              <p:spPr>
                <a:xfrm flipV="1">
                  <a:off x="3607998" y="6479425"/>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C4F0C58-56F4-4663-A96B-C2ADC6B24CFC}"/>
                        </a:ext>
                      </a:extLst>
                    </p:cNvPr>
                    <p:cNvSpPr txBox="1"/>
                    <p:nvPr/>
                  </p:nvSpPr>
                  <p:spPr>
                    <a:xfrm>
                      <a:off x="3385475" y="3045037"/>
                      <a:ext cx="51520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oMath>
                        </m:oMathPara>
                      </a14:m>
                      <a:endParaRPr lang="en-GB" sz="2800" dirty="0"/>
                    </a:p>
                  </p:txBody>
                </p:sp>
              </mc:Choice>
              <mc:Fallback xmlns="">
                <p:sp>
                  <p:nvSpPr>
                    <p:cNvPr id="11" name="TextBox 10">
                      <a:extLst>
                        <a:ext uri="{FF2B5EF4-FFF2-40B4-BE49-F238E27FC236}">
                          <a16:creationId xmlns:a16="http://schemas.microsoft.com/office/drawing/2014/main" id="{AC4F0C58-56F4-4663-A96B-C2ADC6B24CFC}"/>
                        </a:ext>
                      </a:extLst>
                    </p:cNvPr>
                    <p:cNvSpPr txBox="1">
                      <a:spLocks noRot="1" noChangeAspect="1" noMove="1" noResize="1" noEditPoints="1" noAdjustHandles="1" noChangeArrowheads="1" noChangeShapeType="1" noTextEdit="1"/>
                    </p:cNvSpPr>
                    <p:nvPr/>
                  </p:nvSpPr>
                  <p:spPr>
                    <a:xfrm>
                      <a:off x="3385475" y="3045037"/>
                      <a:ext cx="515205"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FF38FF-7A34-48CE-95DE-8B86DB486526}"/>
                        </a:ext>
                      </a:extLst>
                    </p:cNvPr>
                    <p:cNvSpPr txBox="1"/>
                    <p:nvPr/>
                  </p:nvSpPr>
                  <p:spPr>
                    <a:xfrm>
                      <a:off x="8695077" y="6217815"/>
                      <a:ext cx="5293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oMath>
                        </m:oMathPara>
                      </a14:m>
                      <a:endParaRPr lang="en-GB" sz="2800" dirty="0"/>
                    </a:p>
                  </p:txBody>
                </p:sp>
              </mc:Choice>
              <mc:Fallback xmlns="">
                <p:sp>
                  <p:nvSpPr>
                    <p:cNvPr id="12" name="TextBox 11">
                      <a:extLst>
                        <a:ext uri="{FF2B5EF4-FFF2-40B4-BE49-F238E27FC236}">
                          <a16:creationId xmlns:a16="http://schemas.microsoft.com/office/drawing/2014/main" id="{69FF38FF-7A34-48CE-95DE-8B86DB486526}"/>
                        </a:ext>
                      </a:extLst>
                    </p:cNvPr>
                    <p:cNvSpPr txBox="1">
                      <a:spLocks noRot="1" noChangeAspect="1" noMove="1" noResize="1" noEditPoints="1" noAdjustHandles="1" noChangeArrowheads="1" noChangeShapeType="1" noTextEdit="1"/>
                    </p:cNvSpPr>
                    <p:nvPr/>
                  </p:nvSpPr>
                  <p:spPr>
                    <a:xfrm>
                      <a:off x="8695077" y="6217815"/>
                      <a:ext cx="529311"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8BFCFA1-3E0F-4BBC-8C22-7DA9CFE580E9}"/>
                        </a:ext>
                      </a:extLst>
                    </p:cNvPr>
                    <p:cNvSpPr txBox="1"/>
                    <p:nvPr/>
                  </p:nvSpPr>
                  <p:spPr>
                    <a:xfrm>
                      <a:off x="3207798" y="6511852"/>
                      <a:ext cx="5146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𝐶</m:t>
                            </m:r>
                          </m:oMath>
                        </m:oMathPara>
                      </a14:m>
                      <a:endParaRPr lang="en-GB" sz="2800" dirty="0"/>
                    </a:p>
                  </p:txBody>
                </p:sp>
              </mc:Choice>
              <mc:Fallback xmlns="">
                <p:sp>
                  <p:nvSpPr>
                    <p:cNvPr id="13" name="TextBox 12">
                      <a:extLst>
                        <a:ext uri="{FF2B5EF4-FFF2-40B4-BE49-F238E27FC236}">
                          <a16:creationId xmlns:a16="http://schemas.microsoft.com/office/drawing/2014/main" id="{48BFCFA1-3E0F-4BBC-8C22-7DA9CFE580E9}"/>
                        </a:ext>
                      </a:extLst>
                    </p:cNvPr>
                    <p:cNvSpPr txBox="1">
                      <a:spLocks noRot="1" noChangeAspect="1" noMove="1" noResize="1" noEditPoints="1" noAdjustHandles="1" noChangeArrowheads="1" noChangeShapeType="1" noTextEdit="1"/>
                    </p:cNvSpPr>
                    <p:nvPr/>
                  </p:nvSpPr>
                  <p:spPr>
                    <a:xfrm>
                      <a:off x="3207798" y="6511852"/>
                      <a:ext cx="514628" cy="523220"/>
                    </a:xfrm>
                    <a:prstGeom prst="rect">
                      <a:avLst/>
                    </a:prstGeom>
                    <a:blipFill>
                      <a:blip r:embed="rId5"/>
                      <a:stretch>
                        <a:fillRect/>
                      </a:stretch>
                    </a:blipFill>
                  </p:spPr>
                  <p:txBody>
                    <a:bodyPr/>
                    <a:lstStyle/>
                    <a:p>
                      <a:r>
                        <a:rPr lang="en-GB">
                          <a:noFill/>
                        </a:rPr>
                        <a:t> </a:t>
                      </a:r>
                    </a:p>
                  </p:txBody>
                </p:sp>
              </mc:Fallback>
            </mc:AlternateContent>
          </p:grpSp>
        </p:grpSp>
      </p:gr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764BFBFB-8F8D-4FC8-8800-7834EC96BE59}"/>
                  </a:ext>
                </a:extLst>
              </p:cNvPr>
              <p:cNvSpPr>
                <a:spLocks noGrp="1"/>
              </p:cNvSpPr>
              <p:nvPr>
                <p:ph idx="1"/>
              </p:nvPr>
            </p:nvSpPr>
            <p:spPr>
              <a:xfrm>
                <a:off x="6464300" y="1783560"/>
                <a:ext cx="5118099" cy="5188740"/>
              </a:xfrm>
            </p:spPr>
            <p:txBody>
              <a:bodyPr/>
              <a:lstStyle/>
              <a:p>
                <a:r>
                  <a:rPr lang="en-GB" b="1" dirty="0">
                    <a:hlinkClick r:id="rId6"/>
                  </a:rPr>
                  <a:t>Pythagorean Theorem</a:t>
                </a:r>
                <a:r>
                  <a:rPr lang="en-GB" dirty="0"/>
                  <a:t>:</a:t>
                </a:r>
                <a:br>
                  <a:rPr lang="en-GB" dirty="0"/>
                </a:br>
                <a14:m>
                  <m:oMath xmlns:m="http://schemas.openxmlformats.org/officeDocument/2006/math">
                    <m:sSup>
                      <m:sSupPr>
                        <m:ctrlPr>
                          <a:rPr lang="en-GB" i="1" dirty="0" smtClean="0">
                            <a:latin typeface="Cambria Math" panose="02040503050406030204" pitchFamily="18" charset="0"/>
                          </a:rPr>
                        </m:ctrlPr>
                      </m:sSupPr>
                      <m:e>
                        <m:r>
                          <a:rPr lang="en-GB" i="1" dirty="0">
                            <a:latin typeface="Cambria Math" panose="02040503050406030204" pitchFamily="18" charset="0"/>
                          </a:rPr>
                          <m:t>𝑎</m:t>
                        </m:r>
                      </m:e>
                      <m:sup>
                        <m:r>
                          <a:rPr lang="en-GB" i="0" dirty="0">
                            <a:latin typeface="Cambria Math" panose="02040503050406030204" pitchFamily="18" charset="0"/>
                          </a:rPr>
                          <m:t>2</m:t>
                        </m:r>
                      </m:sup>
                    </m:sSup>
                    <m:r>
                      <a:rPr lang="en-GB" b="0" i="1" dirty="0" smtClean="0">
                        <a:latin typeface="Cambria Math" panose="02040503050406030204" pitchFamily="18" charset="0"/>
                      </a:rPr>
                      <m:t>+</m:t>
                    </m:r>
                    <m:sSup>
                      <m:sSupPr>
                        <m:ctrlPr>
                          <a:rPr lang="en-GB" i="1" dirty="0">
                            <a:latin typeface="Cambria Math" panose="02040503050406030204" pitchFamily="18" charset="0"/>
                          </a:rPr>
                        </m:ctrlPr>
                      </m:sSupPr>
                      <m:e>
                        <m:r>
                          <a:rPr lang="en-GB" b="0" i="1" dirty="0" smtClean="0">
                            <a:latin typeface="Cambria Math" panose="02040503050406030204" pitchFamily="18" charset="0"/>
                          </a:rPr>
                          <m:t>𝑏</m:t>
                        </m:r>
                      </m:e>
                      <m:sup>
                        <m:r>
                          <a:rPr lang="en-GB" i="0" dirty="0">
                            <a:latin typeface="Cambria Math" panose="02040503050406030204" pitchFamily="18" charset="0"/>
                          </a:rPr>
                          <m:t>2</m:t>
                        </m:r>
                      </m:sup>
                    </m:sSup>
                    <m:sSup>
                      <m:sSupPr>
                        <m:ctrlPr>
                          <a:rPr lang="en-GB" i="1" dirty="0">
                            <a:latin typeface="Cambria Math" panose="02040503050406030204" pitchFamily="18" charset="0"/>
                          </a:rPr>
                        </m:ctrlPr>
                      </m:sSupPr>
                      <m:e>
                        <m:r>
                          <a:rPr lang="en-GB" b="0" i="1" dirty="0" smtClean="0">
                            <a:latin typeface="Cambria Math" panose="02040503050406030204" pitchFamily="18" charset="0"/>
                          </a:rPr>
                          <m:t>=</m:t>
                        </m:r>
                        <m:r>
                          <a:rPr lang="en-GB" i="1" dirty="0">
                            <a:latin typeface="Cambria Math" panose="02040503050406030204" pitchFamily="18" charset="0"/>
                          </a:rPr>
                          <m:t>𝑐</m:t>
                        </m:r>
                      </m:e>
                      <m:sup>
                        <m:r>
                          <a:rPr lang="en-GB" dirty="0">
                            <a:latin typeface="Cambria Math" panose="02040503050406030204" pitchFamily="18" charset="0"/>
                          </a:rPr>
                          <m:t>2</m:t>
                        </m:r>
                      </m:sup>
                    </m:sSup>
                  </m:oMath>
                </a14:m>
                <a:br>
                  <a:rPr lang="en-GB" dirty="0"/>
                </a:br>
                <a:endParaRPr lang="en-GB" dirty="0"/>
              </a:p>
              <a:p>
                <a:pPr marL="68580" indent="0">
                  <a:buNone/>
                </a:pPr>
                <a:r>
                  <a:rPr lang="en-GB" dirty="0"/>
                  <a:t>i.e.</a:t>
                </a:r>
                <a:br>
                  <a:rPr lang="en-GB" dirty="0"/>
                </a:b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𝑐</m:t>
                      </m:r>
                      <m:r>
                        <a:rPr lang="en-GB" i="0" dirty="0" smtClean="0">
                          <a:latin typeface="Cambria Math" panose="02040503050406030204" pitchFamily="18" charset="0"/>
                        </a:rPr>
                        <m:t>=</m:t>
                      </m:r>
                      <m:rad>
                        <m:radPr>
                          <m:degHide m:val="on"/>
                          <m:ctrlPr>
                            <a:rPr lang="en-GB" i="1" dirty="0" smtClean="0">
                              <a:latin typeface="Cambria Math" panose="02040503050406030204" pitchFamily="18" charset="0"/>
                            </a:rPr>
                          </m:ctrlPr>
                        </m:radPr>
                        <m:deg/>
                        <m:e>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𝑎</m:t>
                              </m:r>
                            </m:e>
                            <m:sup>
                              <m:r>
                                <a:rPr lang="en-GB" i="0" dirty="0" smtClean="0">
                                  <a:latin typeface="Cambria Math" panose="02040503050406030204" pitchFamily="18" charset="0"/>
                                </a:rPr>
                                <m:t>2</m:t>
                              </m:r>
                            </m:sup>
                          </m:sSup>
                          <m:r>
                            <a:rPr lang="en-GB" i="0" dirty="0" smtClean="0">
                              <a:latin typeface="Cambria Math" panose="02040503050406030204" pitchFamily="18" charset="0"/>
                            </a:rPr>
                            <m:t>+</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𝑏</m:t>
                              </m:r>
                            </m:e>
                            <m:sup>
                              <m:r>
                                <a:rPr lang="en-GB" i="0" dirty="0" smtClean="0">
                                  <a:latin typeface="Cambria Math" panose="02040503050406030204" pitchFamily="18" charset="0"/>
                                </a:rPr>
                                <m:t>2</m:t>
                              </m:r>
                            </m:sup>
                          </m:sSup>
                        </m:e>
                      </m:rad>
                    </m:oMath>
                  </m:oMathPara>
                </a14:m>
                <a:endParaRPr lang="en-GB" dirty="0"/>
              </a:p>
              <a:p>
                <a:endParaRPr lang="en-GB" dirty="0"/>
              </a:p>
              <a:p>
                <a:pPr marL="68580" indent="0">
                  <a:buNone/>
                </a:pPr>
                <a:br>
                  <a:rPr lang="en-GB" sz="2800" dirty="0"/>
                </a:br>
                <a:br>
                  <a:rPr lang="en-GB" sz="2800" dirty="0"/>
                </a:br>
                <a:r>
                  <a:rPr lang="en-GB" sz="2800" dirty="0"/>
                  <a:t>Visual depiction:</a:t>
                </a:r>
                <a:br>
                  <a:rPr lang="en-GB" dirty="0"/>
                </a:br>
                <a:r>
                  <a:rPr lang="en-GB" sz="2000" dirty="0">
                    <a:hlinkClick r:id="rId7"/>
                  </a:rPr>
                  <a:t>www.youtube.com/watch?v=ANR4g0lPrEQ</a:t>
                </a:r>
                <a:endParaRPr lang="en-GB" sz="2000" dirty="0"/>
              </a:p>
            </p:txBody>
          </p:sp>
        </mc:Choice>
        <mc:Fallback xmlns="">
          <p:sp>
            <p:nvSpPr>
              <p:cNvPr id="19" name="Content Placeholder 2">
                <a:extLst>
                  <a:ext uri="{FF2B5EF4-FFF2-40B4-BE49-F238E27FC236}">
                    <a16:creationId xmlns:a16="http://schemas.microsoft.com/office/drawing/2014/main" id="{764BFBFB-8F8D-4FC8-8800-7834EC96BE59}"/>
                  </a:ext>
                </a:extLst>
              </p:cNvPr>
              <p:cNvSpPr>
                <a:spLocks noGrp="1" noRot="1" noChangeAspect="1" noMove="1" noResize="1" noEditPoints="1" noAdjustHandles="1" noChangeArrowheads="1" noChangeShapeType="1" noTextEdit="1"/>
              </p:cNvSpPr>
              <p:nvPr>
                <p:ph idx="1"/>
              </p:nvPr>
            </p:nvSpPr>
            <p:spPr>
              <a:xfrm>
                <a:off x="6464300" y="1783560"/>
                <a:ext cx="5118099" cy="5188740"/>
              </a:xfrm>
              <a:blipFill>
                <a:blip r:embed="rId8"/>
                <a:stretch>
                  <a:fillRect l="-1429" t="-15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2C9039-D53C-48FE-B2D1-B12991E26522}"/>
                  </a:ext>
                </a:extLst>
              </p:cNvPr>
              <p:cNvSpPr txBox="1"/>
              <p:nvPr/>
            </p:nvSpPr>
            <p:spPr>
              <a:xfrm>
                <a:off x="3039800" y="4951284"/>
                <a:ext cx="4932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𝑎</m:t>
                      </m:r>
                    </m:oMath>
                  </m:oMathPara>
                </a14:m>
                <a:endParaRPr lang="en-GB" sz="2800" dirty="0"/>
              </a:p>
            </p:txBody>
          </p:sp>
        </mc:Choice>
        <mc:Fallback xmlns="">
          <p:sp>
            <p:nvSpPr>
              <p:cNvPr id="20" name="TextBox 19">
                <a:extLst>
                  <a:ext uri="{FF2B5EF4-FFF2-40B4-BE49-F238E27FC236}">
                    <a16:creationId xmlns:a16="http://schemas.microsoft.com/office/drawing/2014/main" id="{2B2C9039-D53C-48FE-B2D1-B12991E26522}"/>
                  </a:ext>
                </a:extLst>
              </p:cNvPr>
              <p:cNvSpPr txBox="1">
                <a:spLocks noRot="1" noChangeAspect="1" noMove="1" noResize="1" noEditPoints="1" noAdjustHandles="1" noChangeArrowheads="1" noChangeShapeType="1" noTextEdit="1"/>
              </p:cNvSpPr>
              <p:nvPr/>
            </p:nvSpPr>
            <p:spPr>
              <a:xfrm>
                <a:off x="3039800" y="4951284"/>
                <a:ext cx="493212" cy="523220"/>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B0B968B-5C9B-4C6E-BF17-6903CB86D774}"/>
                  </a:ext>
                </a:extLst>
              </p:cNvPr>
              <p:cNvSpPr txBox="1"/>
              <p:nvPr/>
            </p:nvSpPr>
            <p:spPr>
              <a:xfrm>
                <a:off x="395466" y="3053999"/>
                <a:ext cx="4859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𝑏</m:t>
                      </m:r>
                    </m:oMath>
                  </m:oMathPara>
                </a14:m>
                <a:endParaRPr lang="en-GB" sz="2800" dirty="0"/>
              </a:p>
            </p:txBody>
          </p:sp>
        </mc:Choice>
        <mc:Fallback xmlns="">
          <p:sp>
            <p:nvSpPr>
              <p:cNvPr id="21" name="TextBox 20">
                <a:extLst>
                  <a:ext uri="{FF2B5EF4-FFF2-40B4-BE49-F238E27FC236}">
                    <a16:creationId xmlns:a16="http://schemas.microsoft.com/office/drawing/2014/main" id="{2B0B968B-5C9B-4C6E-BF17-6903CB86D774}"/>
                  </a:ext>
                </a:extLst>
              </p:cNvPr>
              <p:cNvSpPr txBox="1">
                <a:spLocks noRot="1" noChangeAspect="1" noMove="1" noResize="1" noEditPoints="1" noAdjustHandles="1" noChangeArrowheads="1" noChangeShapeType="1" noTextEdit="1"/>
              </p:cNvSpPr>
              <p:nvPr/>
            </p:nvSpPr>
            <p:spPr>
              <a:xfrm>
                <a:off x="395466" y="3053999"/>
                <a:ext cx="485902" cy="523220"/>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54AE2B-F102-4B12-8F98-A179FBD5435A}"/>
                  </a:ext>
                </a:extLst>
              </p:cNvPr>
              <p:cNvSpPr txBox="1"/>
              <p:nvPr/>
            </p:nvSpPr>
            <p:spPr>
              <a:xfrm>
                <a:off x="3286406" y="2844915"/>
                <a:ext cx="46057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𝑐</m:t>
                      </m:r>
                    </m:oMath>
                  </m:oMathPara>
                </a14:m>
                <a:endParaRPr lang="en-GB" sz="2800" dirty="0"/>
              </a:p>
            </p:txBody>
          </p:sp>
        </mc:Choice>
        <mc:Fallback xmlns="">
          <p:sp>
            <p:nvSpPr>
              <p:cNvPr id="22" name="TextBox 21">
                <a:extLst>
                  <a:ext uri="{FF2B5EF4-FFF2-40B4-BE49-F238E27FC236}">
                    <a16:creationId xmlns:a16="http://schemas.microsoft.com/office/drawing/2014/main" id="{9554AE2B-F102-4B12-8F98-A179FBD5435A}"/>
                  </a:ext>
                </a:extLst>
              </p:cNvPr>
              <p:cNvSpPr txBox="1">
                <a:spLocks noRot="1" noChangeAspect="1" noMove="1" noResize="1" noEditPoints="1" noAdjustHandles="1" noChangeArrowheads="1" noChangeShapeType="1" noTextEdit="1"/>
              </p:cNvSpPr>
              <p:nvPr/>
            </p:nvSpPr>
            <p:spPr>
              <a:xfrm>
                <a:off x="3286406" y="2844915"/>
                <a:ext cx="460575" cy="523220"/>
              </a:xfrm>
              <a:prstGeom prst="rect">
                <a:avLst/>
              </a:prstGeom>
              <a:blipFill>
                <a:blip r:embed="rId11"/>
                <a:stretch>
                  <a:fillRect/>
                </a:stretch>
              </a:blipFill>
            </p:spPr>
            <p:txBody>
              <a:bodyPr/>
              <a:lstStyle/>
              <a:p>
                <a:r>
                  <a:rPr lang="en-GB">
                    <a:noFill/>
                  </a:rPr>
                  <a:t> </a:t>
                </a:r>
              </a:p>
            </p:txBody>
          </p:sp>
        </mc:Fallback>
      </mc:AlternateContent>
      <p:sp>
        <p:nvSpPr>
          <p:cNvPr id="23" name="Speech Bubble: Rectangle 22">
            <a:extLst>
              <a:ext uri="{FF2B5EF4-FFF2-40B4-BE49-F238E27FC236}">
                <a16:creationId xmlns:a16="http://schemas.microsoft.com/office/drawing/2014/main" id="{A80CB4DF-621E-441D-A837-A56A892CE8A1}"/>
              </a:ext>
              <a:ext uri="{C183D7F6-B498-43B3-948B-1728B52AA6E4}">
                <adec:decorative xmlns:adec="http://schemas.microsoft.com/office/drawing/2017/decorative" val="1"/>
              </a:ext>
            </a:extLst>
          </p:cNvPr>
          <p:cNvSpPr/>
          <p:nvPr/>
        </p:nvSpPr>
        <p:spPr>
          <a:xfrm>
            <a:off x="2528888" y="1567762"/>
            <a:ext cx="3086100" cy="693226"/>
          </a:xfrm>
          <a:prstGeom prst="wedgeRectCallout">
            <a:avLst>
              <a:gd name="adj1" fmla="val -42592"/>
              <a:gd name="adj2" fmla="val 147002"/>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a:t>
            </a:r>
            <a:r>
              <a:rPr lang="en-GB" dirty="0">
                <a:solidFill>
                  <a:schemeClr val="tx2">
                    <a:lumMod val="25000"/>
                  </a:schemeClr>
                </a:solidFill>
              </a:rPr>
              <a:t> </a:t>
            </a:r>
            <a:r>
              <a:rPr lang="en-GB" b="1" dirty="0">
                <a:solidFill>
                  <a:schemeClr val="accent2"/>
                </a:solidFill>
                <a:hlinkClick r:id="rId12">
                  <a:extLst>
                    <a:ext uri="{A12FA001-AC4F-418D-AE19-62706E023703}">
                      <ahyp:hlinkClr xmlns:ahyp="http://schemas.microsoft.com/office/drawing/2018/hyperlinkcolor" val="tx"/>
                    </a:ext>
                  </a:extLst>
                </a:hlinkClick>
              </a:rPr>
              <a:t>hypotenuse</a:t>
            </a:r>
            <a:r>
              <a:rPr lang="en-GB" dirty="0">
                <a:solidFill>
                  <a:schemeClr val="tx2">
                    <a:lumMod val="25000"/>
                  </a:schemeClr>
                </a:solidFill>
              </a:rPr>
              <a:t> </a:t>
            </a:r>
            <a:r>
              <a:rPr lang="en-GB" dirty="0"/>
              <a:t>is the side opposite the right angle</a:t>
            </a:r>
          </a:p>
        </p:txBody>
      </p:sp>
      <p:sp>
        <p:nvSpPr>
          <p:cNvPr id="24" name="Speech Bubble: Rectangle 23">
            <a:extLst>
              <a:ext uri="{FF2B5EF4-FFF2-40B4-BE49-F238E27FC236}">
                <a16:creationId xmlns:a16="http://schemas.microsoft.com/office/drawing/2014/main" id="{B4A6E487-B9F5-41EB-AC39-CB3EF149234C}"/>
              </a:ext>
            </a:extLst>
          </p:cNvPr>
          <p:cNvSpPr/>
          <p:nvPr/>
        </p:nvSpPr>
        <p:spPr>
          <a:xfrm>
            <a:off x="7872411" y="769238"/>
            <a:ext cx="3709988" cy="693226"/>
          </a:xfrm>
          <a:prstGeom prst="wedgeRectCallout">
            <a:avLst>
              <a:gd name="adj1" fmla="val -44646"/>
              <a:gd name="adj2" fmla="val 93874"/>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Named after Pythagoras of Samos (c570-c495BC), Greek philosopher</a:t>
            </a:r>
          </a:p>
        </p:txBody>
      </p:sp>
    </p:spTree>
    <p:extLst>
      <p:ext uri="{BB962C8B-B14F-4D97-AF65-F5344CB8AC3E}">
        <p14:creationId xmlns:p14="http://schemas.microsoft.com/office/powerpoint/2010/main" val="209237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xEl>
                                              <p:pRg st="3" end="3"/>
                                            </p:txEl>
                                          </p:spTgt>
                                        </p:tgtEl>
                                        <p:attrNameLst>
                                          <p:attrName>style.visibility</p:attrName>
                                        </p:attrNameLst>
                                      </p:cBhvr>
                                      <p:to>
                                        <p:strVal val="visible"/>
                                      </p:to>
                                    </p:set>
                                    <p:animEffect transition="in" filter="fade">
                                      <p:cBhvr>
                                        <p:cTn id="27"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B85C4F9B-F559-4568-B72D-41E5575B92BC}"/>
                  </a:ext>
                </a:extLst>
              </p:cNvPr>
              <p:cNvSpPr>
                <a:spLocks noGrp="1"/>
              </p:cNvSpPr>
              <p:nvPr>
                <p:ph idx="1"/>
              </p:nvPr>
            </p:nvSpPr>
            <p:spPr>
              <a:xfrm>
                <a:off x="4343400" y="1783560"/>
                <a:ext cx="7239000" cy="4572000"/>
              </a:xfrm>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m:rPr>
                              <m:nor/>
                            </m:rPr>
                            <a:rPr lang="en-GB">
                              <a:latin typeface="Cambria Math" panose="02040503050406030204" pitchFamily="18" charset="0"/>
                            </a:rPr>
                            <m:t>Opposite</m:t>
                          </m:r>
                        </m:num>
                        <m:den>
                          <m:r>
                            <m:rPr>
                              <m:nor/>
                            </m:rPr>
                            <a:rPr lang="en-GB">
                              <a:latin typeface="Cambria Math" panose="02040503050406030204" pitchFamily="18" charset="0"/>
                            </a:rPr>
                            <m:t>Hypotenuse</m:t>
                          </m:r>
                        </m:den>
                      </m:f>
                    </m:oMath>
                  </m:oMathPara>
                </a14:m>
                <a:br>
                  <a:rPr lang="en-GB" dirty="0"/>
                </a:br>
                <a:endParaRPr lang="en-GB" sz="800"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m:rPr>
                              <m:nor/>
                            </m:rPr>
                            <a:rPr lang="en-GB">
                              <a:latin typeface="Cambria Math" panose="02040503050406030204" pitchFamily="18" charset="0"/>
                            </a:rPr>
                            <m:t>Adjacent</m:t>
                          </m:r>
                        </m:num>
                        <m:den>
                          <m:r>
                            <m:rPr>
                              <m:nor/>
                            </m:rPr>
                            <a:rPr lang="en-GB">
                              <a:latin typeface="Cambria Math" panose="02040503050406030204" pitchFamily="18" charset="0"/>
                            </a:rPr>
                            <m:t>Hypotenuse</m:t>
                          </m:r>
                        </m:den>
                      </m:f>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tan</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m:rPr>
                              <m:nor/>
                            </m:rPr>
                            <a:rPr lang="en-GB">
                              <a:latin typeface="Cambria Math" panose="02040503050406030204" pitchFamily="18" charset="0"/>
                            </a:rPr>
                            <m:t>Opposite</m:t>
                          </m:r>
                        </m:num>
                        <m:den>
                          <m:r>
                            <m:rPr>
                              <m:nor/>
                            </m:rPr>
                            <a:rPr lang="en-GB">
                              <a:latin typeface="Cambria Math" panose="02040503050406030204" pitchFamily="18" charset="0"/>
                            </a:rPr>
                            <m:t>Adjacent</m:t>
                          </m:r>
                        </m:den>
                      </m:f>
                    </m:oMath>
                  </m:oMathPara>
                </a14:m>
                <a:endParaRPr lang="en-GB" dirty="0"/>
              </a:p>
            </p:txBody>
          </p:sp>
        </mc:Choice>
        <mc:Fallback xmlns="">
          <p:sp>
            <p:nvSpPr>
              <p:cNvPr id="26" name="Content Placeholder 2">
                <a:extLst>
                  <a:ext uri="{FF2B5EF4-FFF2-40B4-BE49-F238E27FC236}">
                    <a16:creationId xmlns:a16="http://schemas.microsoft.com/office/drawing/2014/main" id="{B85C4F9B-F559-4568-B72D-41E5575B92BC}"/>
                  </a:ext>
                </a:extLst>
              </p:cNvPr>
              <p:cNvSpPr>
                <a:spLocks noGrp="1" noRot="1" noChangeAspect="1" noMove="1" noResize="1" noEditPoints="1" noAdjustHandles="1" noChangeArrowheads="1" noChangeShapeType="1" noTextEdit="1"/>
              </p:cNvSpPr>
              <p:nvPr>
                <p:ph idx="1"/>
              </p:nvPr>
            </p:nvSpPr>
            <p:spPr>
              <a:xfrm>
                <a:off x="4343400" y="1783560"/>
                <a:ext cx="7239000" cy="4572000"/>
              </a:xfrm>
              <a:blipFill>
                <a:blip r:embed="rId6"/>
                <a:stretch>
                  <a:fillRect/>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17E1C0DE-FD1D-44A1-A8A8-A2B43B7DA33C}"/>
              </a:ext>
            </a:extLst>
          </p:cNvPr>
          <p:cNvSpPr>
            <a:spLocks noGrp="1"/>
          </p:cNvSpPr>
          <p:nvPr>
            <p:ph type="title"/>
          </p:nvPr>
        </p:nvSpPr>
        <p:spPr/>
        <p:txBody>
          <a:bodyPr/>
          <a:lstStyle/>
          <a:p>
            <a:r>
              <a:rPr lang="en-GB" b="1" dirty="0"/>
              <a:t>The Trigonometric Functions</a:t>
            </a:r>
          </a:p>
        </p:txBody>
      </p:sp>
      <p:grpSp>
        <p:nvGrpSpPr>
          <p:cNvPr id="15" name="Group 14">
            <a:extLst>
              <a:ext uri="{FF2B5EF4-FFF2-40B4-BE49-F238E27FC236}">
                <a16:creationId xmlns:a16="http://schemas.microsoft.com/office/drawing/2014/main" id="{08467E52-F7C8-4ECF-8B91-140E5B908DE2}"/>
              </a:ext>
              <a:ext uri="{C183D7F6-B498-43B3-948B-1728B52AA6E4}">
                <adec:decorative xmlns:adec="http://schemas.microsoft.com/office/drawing/2017/decorative" val="1"/>
              </a:ext>
            </a:extLst>
          </p:cNvPr>
          <p:cNvGrpSpPr/>
          <p:nvPr/>
        </p:nvGrpSpPr>
        <p:grpSpPr>
          <a:xfrm>
            <a:off x="1024553" y="2013947"/>
            <a:ext cx="5015999" cy="2927663"/>
            <a:chOff x="1080000" y="1824337"/>
            <a:chExt cx="5015999" cy="2927663"/>
          </a:xfrm>
        </p:grpSpPr>
        <p:sp>
          <p:nvSpPr>
            <p:cNvPr id="14" name="Rectangle 13">
              <a:extLst>
                <a:ext uri="{FF2B5EF4-FFF2-40B4-BE49-F238E27FC236}">
                  <a16:creationId xmlns:a16="http://schemas.microsoft.com/office/drawing/2014/main" id="{C979EF6C-E07E-480F-BB27-C00830665681}"/>
                </a:ext>
              </a:extLst>
            </p:cNvPr>
            <p:cNvSpPr/>
            <p:nvPr/>
          </p:nvSpPr>
          <p:spPr>
            <a:xfrm>
              <a:off x="1080000" y="4572000"/>
              <a:ext cx="180000" cy="180000"/>
            </a:xfrm>
            <a:prstGeom prst="rect">
              <a:avLst/>
            </a:prstGeom>
            <a:solidFill>
              <a:srgbClr val="FFE6D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5705386C-0549-4A68-ABAE-3794E94C3F47}"/>
                </a:ext>
                <a:ext uri="{C183D7F6-B498-43B3-948B-1728B52AA6E4}">
                  <adec:decorative xmlns:adec="http://schemas.microsoft.com/office/drawing/2017/decorative" val="1"/>
                </a:ext>
              </a:extLst>
            </p:cNvPr>
            <p:cNvSpPr/>
            <p:nvPr/>
          </p:nvSpPr>
          <p:spPr>
            <a:xfrm>
              <a:off x="1080920" y="1824337"/>
              <a:ext cx="5015079" cy="2915332"/>
            </a:xfrm>
            <a:prstGeom prst="triangle">
              <a:avLst>
                <a:gd name="adj" fmla="val 0"/>
              </a:avLst>
            </a:prstGeom>
            <a:solidFill>
              <a:srgbClr val="FFE6D3">
                <a:alpha val="20000"/>
              </a:srgb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 name="Group 2">
            <a:extLst>
              <a:ext uri="{FF2B5EF4-FFF2-40B4-BE49-F238E27FC236}">
                <a16:creationId xmlns:a16="http://schemas.microsoft.com/office/drawing/2014/main" id="{1FE2DEF7-3E24-45C1-ADA0-CEF1351A22CE}"/>
              </a:ext>
            </a:extLst>
          </p:cNvPr>
          <p:cNvGrpSpPr/>
          <p:nvPr/>
        </p:nvGrpSpPr>
        <p:grpSpPr>
          <a:xfrm>
            <a:off x="354520" y="2567288"/>
            <a:ext cx="4288667" cy="2807542"/>
            <a:chOff x="354520" y="2567288"/>
            <a:chExt cx="4288667" cy="2807542"/>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2C9039-D53C-48FE-B2D1-B12991E26522}"/>
                    </a:ext>
                  </a:extLst>
                </p:cNvPr>
                <p:cNvSpPr txBox="1"/>
                <p:nvPr/>
              </p:nvSpPr>
              <p:spPr>
                <a:xfrm>
                  <a:off x="2174175" y="4851610"/>
                  <a:ext cx="17499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4"/>
                            </a:solidFill>
                            <a:latin typeface="Cambria Math" panose="02040503050406030204" pitchFamily="18" charset="0"/>
                          </a:rPr>
                          <m:t>𝐴𝑑𝑗𝑎𝑐𝑒𝑛𝑡</m:t>
                        </m:r>
                      </m:oMath>
                    </m:oMathPara>
                  </a14:m>
                  <a:endParaRPr lang="en-GB" sz="2800" dirty="0"/>
                </a:p>
              </p:txBody>
            </p:sp>
          </mc:Choice>
          <mc:Fallback xmlns="">
            <p:sp>
              <p:nvSpPr>
                <p:cNvPr id="20" name="TextBox 19">
                  <a:extLst>
                    <a:ext uri="{FF2B5EF4-FFF2-40B4-BE49-F238E27FC236}">
                      <a16:creationId xmlns:a16="http://schemas.microsoft.com/office/drawing/2014/main" id="{2B2C9039-D53C-48FE-B2D1-B12991E26522}"/>
                    </a:ext>
                  </a:extLst>
                </p:cNvPr>
                <p:cNvSpPr txBox="1">
                  <a:spLocks noRot="1" noChangeAspect="1" noMove="1" noResize="1" noEditPoints="1" noAdjustHandles="1" noChangeArrowheads="1" noChangeShapeType="1" noTextEdit="1"/>
                </p:cNvSpPr>
                <p:nvPr/>
              </p:nvSpPr>
              <p:spPr>
                <a:xfrm>
                  <a:off x="2174175" y="4851610"/>
                  <a:ext cx="1749966"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B0B968B-5C9B-4C6E-BF17-6903CB86D774}"/>
                    </a:ext>
                  </a:extLst>
                </p:cNvPr>
                <p:cNvSpPr txBox="1"/>
                <p:nvPr/>
              </p:nvSpPr>
              <p:spPr>
                <a:xfrm rot="16200000">
                  <a:off x="-245581" y="3167389"/>
                  <a:ext cx="17234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4"/>
                            </a:solidFill>
                            <a:latin typeface="Cambria Math" panose="02040503050406030204" pitchFamily="18" charset="0"/>
                          </a:rPr>
                          <m:t>𝑂𝑝𝑝𝑜𝑠𝑖𝑡𝑒</m:t>
                        </m:r>
                      </m:oMath>
                    </m:oMathPara>
                  </a14:m>
                  <a:endParaRPr lang="en-GB" sz="2800" dirty="0"/>
                </a:p>
              </p:txBody>
            </p:sp>
          </mc:Choice>
          <mc:Fallback xmlns="">
            <p:sp>
              <p:nvSpPr>
                <p:cNvPr id="21" name="TextBox 20">
                  <a:extLst>
                    <a:ext uri="{FF2B5EF4-FFF2-40B4-BE49-F238E27FC236}">
                      <a16:creationId xmlns:a16="http://schemas.microsoft.com/office/drawing/2014/main" id="{2B0B968B-5C9B-4C6E-BF17-6903CB86D774}"/>
                    </a:ext>
                  </a:extLst>
                </p:cNvPr>
                <p:cNvSpPr txBox="1">
                  <a:spLocks noRot="1" noChangeAspect="1" noMove="1" noResize="1" noEditPoints="1" noAdjustHandles="1" noChangeArrowheads="1" noChangeShapeType="1" noTextEdit="1"/>
                </p:cNvSpPr>
                <p:nvPr/>
              </p:nvSpPr>
              <p:spPr>
                <a:xfrm rot="16200000">
                  <a:off x="-245581" y="3167389"/>
                  <a:ext cx="1723421"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54AE2B-F102-4B12-8F98-A179FBD5435A}"/>
                    </a:ext>
                  </a:extLst>
                </p:cNvPr>
                <p:cNvSpPr txBox="1"/>
                <p:nvPr/>
              </p:nvSpPr>
              <p:spPr>
                <a:xfrm rot="1784244">
                  <a:off x="2422836" y="2755831"/>
                  <a:ext cx="22203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4"/>
                            </a:solidFill>
                            <a:latin typeface="Cambria Math" panose="02040503050406030204" pitchFamily="18" charset="0"/>
                          </a:rPr>
                          <m:t>𝐻𝑦𝑝𝑜𝑡𝑒𝑛𝑢𝑠𝑒</m:t>
                        </m:r>
                      </m:oMath>
                    </m:oMathPara>
                  </a14:m>
                  <a:endParaRPr lang="en-GB" sz="2800" dirty="0">
                    <a:solidFill>
                      <a:schemeClr val="accent4"/>
                    </a:solidFill>
                  </a:endParaRPr>
                </a:p>
              </p:txBody>
            </p:sp>
          </mc:Choice>
          <mc:Fallback xmlns="">
            <p:sp>
              <p:nvSpPr>
                <p:cNvPr id="22" name="TextBox 21">
                  <a:extLst>
                    <a:ext uri="{FF2B5EF4-FFF2-40B4-BE49-F238E27FC236}">
                      <a16:creationId xmlns:a16="http://schemas.microsoft.com/office/drawing/2014/main" id="{9554AE2B-F102-4B12-8F98-A179FBD5435A}"/>
                    </a:ext>
                  </a:extLst>
                </p:cNvPr>
                <p:cNvSpPr txBox="1">
                  <a:spLocks noRot="1" noChangeAspect="1" noMove="1" noResize="1" noEditPoints="1" noAdjustHandles="1" noChangeArrowheads="1" noChangeShapeType="1" noTextEdit="1"/>
                </p:cNvSpPr>
                <p:nvPr/>
              </p:nvSpPr>
              <p:spPr>
                <a:xfrm rot="1784244">
                  <a:off x="2422836" y="2755831"/>
                  <a:ext cx="2220351" cy="523220"/>
                </a:xfrm>
                <a:prstGeom prst="rect">
                  <a:avLst/>
                </a:prstGeom>
                <a:blipFill>
                  <a:blip r:embed="rId5"/>
                  <a:stretch>
                    <a:fillRect/>
                  </a:stretch>
                </a:blipFill>
              </p:spPr>
              <p:txBody>
                <a:bodyPr/>
                <a:lstStyle/>
                <a:p>
                  <a:r>
                    <a:rPr lang="en-GB">
                      <a:noFill/>
                    </a:rPr>
                    <a:t> </a:t>
                  </a:r>
                </a:p>
              </p:txBody>
            </p:sp>
          </mc:Fallback>
        </mc:AlternateContent>
      </p:grpSp>
      <p:grpSp>
        <p:nvGrpSpPr>
          <p:cNvPr id="25" name="Group 24">
            <a:extLst>
              <a:ext uri="{FF2B5EF4-FFF2-40B4-BE49-F238E27FC236}">
                <a16:creationId xmlns:a16="http://schemas.microsoft.com/office/drawing/2014/main" id="{9589D53D-E55F-45F5-8FC7-0F8354BA5C65}"/>
              </a:ext>
            </a:extLst>
          </p:cNvPr>
          <p:cNvGrpSpPr/>
          <p:nvPr/>
        </p:nvGrpSpPr>
        <p:grpSpPr>
          <a:xfrm>
            <a:off x="4526279" y="3988640"/>
            <a:ext cx="2142632" cy="1725939"/>
            <a:chOff x="4526279" y="3988640"/>
            <a:chExt cx="2142632" cy="1725939"/>
          </a:xfrm>
        </p:grpSpPr>
        <p:sp>
          <p:nvSpPr>
            <p:cNvPr id="17" name="Arc 16">
              <a:extLst>
                <a:ext uri="{FF2B5EF4-FFF2-40B4-BE49-F238E27FC236}">
                  <a16:creationId xmlns:a16="http://schemas.microsoft.com/office/drawing/2014/main" id="{C67EC4F7-6BB3-462F-A303-E69D22DA8E6B}"/>
                </a:ext>
              </a:extLst>
            </p:cNvPr>
            <p:cNvSpPr/>
            <p:nvPr/>
          </p:nvSpPr>
          <p:spPr>
            <a:xfrm flipH="1">
              <a:off x="5044439" y="3988640"/>
              <a:ext cx="1624472" cy="1725939"/>
            </a:xfrm>
            <a:prstGeom prst="arc">
              <a:avLst>
                <a:gd name="adj1" fmla="val 19815114"/>
                <a:gd name="adj2" fmla="val 69666"/>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2F6EA233-C07C-419F-9713-E617BF6E2F88}"/>
                </a:ext>
              </a:extLst>
            </p:cNvPr>
            <p:cNvSpPr txBox="1"/>
            <p:nvPr/>
          </p:nvSpPr>
          <p:spPr>
            <a:xfrm>
              <a:off x="4526279" y="4258337"/>
              <a:ext cx="518160" cy="646331"/>
            </a:xfrm>
            <a:prstGeom prst="rect">
              <a:avLst/>
            </a:prstGeom>
            <a:noFill/>
          </p:spPr>
          <p:txBody>
            <a:bodyPr wrap="square" rtlCol="0">
              <a:spAutoFit/>
            </a:bodyPr>
            <a:lstStyle/>
            <a:p>
              <a:r>
                <a:rPr lang="el-GR" sz="3600" i="1" dirty="0">
                  <a:solidFill>
                    <a:schemeClr val="accent4"/>
                  </a:solidFill>
                  <a:latin typeface="Cambria Math" panose="02040503050406030204" pitchFamily="18" charset="0"/>
                  <a:ea typeface="Cambria Math" panose="02040503050406030204" pitchFamily="18" charset="0"/>
                </a:rPr>
                <a:t>θ</a:t>
              </a:r>
              <a:endParaRPr lang="en-GB" sz="3600" i="1" dirty="0">
                <a:solidFill>
                  <a:schemeClr val="accent4"/>
                </a:solidFill>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8F1A4A9A-1F57-4EDE-B98B-DFCA73BCEB83}"/>
                  </a:ext>
                </a:extLst>
              </p:cNvPr>
              <p:cNvSpPr txBox="1">
                <a:spLocks/>
              </p:cNvSpPr>
              <p:nvPr/>
            </p:nvSpPr>
            <p:spPr>
              <a:xfrm>
                <a:off x="9064700" y="4752341"/>
                <a:ext cx="2101827" cy="962238"/>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0" indent="0">
                  <a:buFont typeface="Wingdings"/>
                  <a:buNone/>
                </a:pPr>
                <a14:m>
                  <m:oMathPara xmlns:m="http://schemas.openxmlformats.org/officeDocument/2006/math">
                    <m:oMathParaPr>
                      <m:jc m:val="centerGroup"/>
                    </m:oMathParaPr>
                    <m:oMath xmlns:m="http://schemas.openxmlformats.org/officeDocument/2006/math">
                      <m:r>
                        <a:rPr lang="en-GB" b="0" i="0" dirty="0" smtClean="0">
                          <a:latin typeface="Cambria Math" panose="02040503050406030204" pitchFamily="18" charset="0"/>
                        </a:rPr>
                        <m:t>=</m:t>
                      </m:r>
                      <m:f>
                        <m:fPr>
                          <m:ctrlPr>
                            <a:rPr lang="en-GB" i="1" dirty="0" smtClean="0">
                              <a:latin typeface="Cambria Math" panose="02040503050406030204" pitchFamily="18" charset="0"/>
                            </a:rPr>
                          </m:ctrlPr>
                        </m:fPr>
                        <m:num>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sin</m:t>
                              </m:r>
                            </m:fName>
                            <m:e>
                              <m:r>
                                <a:rPr lang="en-GB" i="1" dirty="0">
                                  <a:latin typeface="Cambria Math" panose="02040503050406030204" pitchFamily="18" charset="0"/>
                                </a:rPr>
                                <m:t>𝜃</m:t>
                              </m:r>
                            </m:e>
                          </m:func>
                        </m:num>
                        <m:den>
                          <m:func>
                            <m:funcPr>
                              <m:ctrlPr>
                                <a:rPr lang="en-GB" i="1" dirty="0">
                                  <a:latin typeface="Cambria Math" panose="02040503050406030204" pitchFamily="18" charset="0"/>
                                </a:rPr>
                              </m:ctrlPr>
                            </m:funcPr>
                            <m:fName>
                              <m:r>
                                <m:rPr>
                                  <m:sty m:val="p"/>
                                </m:rPr>
                                <a:rPr lang="en-GB" i="0" dirty="0">
                                  <a:latin typeface="Cambria Math" panose="02040503050406030204" pitchFamily="18" charset="0"/>
                                </a:rPr>
                                <m:t>cos</m:t>
                              </m:r>
                            </m:fName>
                            <m:e>
                              <m:r>
                                <a:rPr lang="en-GB" i="1" dirty="0">
                                  <a:latin typeface="Cambria Math" panose="02040503050406030204" pitchFamily="18" charset="0"/>
                                </a:rPr>
                                <m:t>𝜃</m:t>
                              </m:r>
                            </m:e>
                          </m:func>
                        </m:den>
                      </m:f>
                    </m:oMath>
                  </m:oMathPara>
                </a14:m>
                <a:endParaRPr lang="en-GB" dirty="0"/>
              </a:p>
            </p:txBody>
          </p:sp>
        </mc:Choice>
        <mc:Fallback xmlns="">
          <p:sp>
            <p:nvSpPr>
              <p:cNvPr id="27" name="Content Placeholder 2">
                <a:extLst>
                  <a:ext uri="{FF2B5EF4-FFF2-40B4-BE49-F238E27FC236}">
                    <a16:creationId xmlns:a16="http://schemas.microsoft.com/office/drawing/2014/main" id="{8F1A4A9A-1F57-4EDE-B98B-DFCA73BCEB83}"/>
                  </a:ext>
                </a:extLst>
              </p:cNvPr>
              <p:cNvSpPr txBox="1">
                <a:spLocks noRot="1" noChangeAspect="1" noMove="1" noResize="1" noEditPoints="1" noAdjustHandles="1" noChangeArrowheads="1" noChangeShapeType="1" noTextEdit="1"/>
              </p:cNvSpPr>
              <p:nvPr/>
            </p:nvSpPr>
            <p:spPr>
              <a:xfrm>
                <a:off x="9064700" y="4752341"/>
                <a:ext cx="2101827" cy="962238"/>
              </a:xfrm>
              <a:prstGeom prst="rect">
                <a:avLst/>
              </a:prstGeom>
              <a:blipFill>
                <a:blip r:embed="rId7"/>
                <a:stretch>
                  <a:fillRect/>
                </a:stretch>
              </a:blipFill>
            </p:spPr>
            <p:txBody>
              <a:bodyPr/>
              <a:lstStyle/>
              <a:p>
                <a:r>
                  <a:rPr lang="en-GB">
                    <a:noFill/>
                  </a:rPr>
                  <a:t> </a:t>
                </a:r>
              </a:p>
            </p:txBody>
          </p:sp>
        </mc:Fallback>
      </mc:AlternateContent>
      <p:sp>
        <p:nvSpPr>
          <p:cNvPr id="28" name="Cloud 27">
            <a:extLst>
              <a:ext uri="{FF2B5EF4-FFF2-40B4-BE49-F238E27FC236}">
                <a16:creationId xmlns:a16="http://schemas.microsoft.com/office/drawing/2014/main" id="{F3B54D34-16E1-42E7-8618-D9EEBC3C36F8}"/>
              </a:ext>
            </a:extLst>
          </p:cNvPr>
          <p:cNvSpPr/>
          <p:nvPr/>
        </p:nvSpPr>
        <p:spPr>
          <a:xfrm rot="1847500">
            <a:off x="9427883" y="1624541"/>
            <a:ext cx="2509681" cy="962238"/>
          </a:xfrm>
          <a:prstGeom prst="cloud">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SOHCAHTOA</a:t>
            </a:r>
          </a:p>
        </p:txBody>
      </p:sp>
      <p:sp>
        <p:nvSpPr>
          <p:cNvPr id="30" name="Cloud 29">
            <a:extLst>
              <a:ext uri="{FF2B5EF4-FFF2-40B4-BE49-F238E27FC236}">
                <a16:creationId xmlns:a16="http://schemas.microsoft.com/office/drawing/2014/main" id="{CA690B37-F153-467F-86BB-0A3D4C3C5C2E}"/>
              </a:ext>
              <a:ext uri="{C183D7F6-B498-43B3-948B-1728B52AA6E4}">
                <adec:decorative xmlns:adec="http://schemas.microsoft.com/office/drawing/2017/decorative" val="1"/>
              </a:ext>
            </a:extLst>
          </p:cNvPr>
          <p:cNvSpPr/>
          <p:nvPr/>
        </p:nvSpPr>
        <p:spPr>
          <a:xfrm rot="21346205">
            <a:off x="723408" y="5604581"/>
            <a:ext cx="5649600" cy="962238"/>
          </a:xfrm>
          <a:prstGeom prst="cloud">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Silly Old Harry Caught A Herring Trawling Off America</a:t>
            </a:r>
          </a:p>
        </p:txBody>
      </p:sp>
    </p:spTree>
    <p:extLst>
      <p:ext uri="{BB962C8B-B14F-4D97-AF65-F5344CB8AC3E}">
        <p14:creationId xmlns:p14="http://schemas.microsoft.com/office/powerpoint/2010/main" val="311612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250" fill="hold"/>
                                        <p:tgtEl>
                                          <p:spTgt spid="28"/>
                                        </p:tgtEl>
                                        <p:attrNameLst>
                                          <p:attrName>ppt_x</p:attrName>
                                        </p:attrNameLst>
                                      </p:cBhvr>
                                      <p:tavLst>
                                        <p:tav tm="0">
                                          <p:val>
                                            <p:strVal val="1+#ppt_w/2"/>
                                          </p:val>
                                        </p:tav>
                                        <p:tav tm="100000">
                                          <p:val>
                                            <p:strVal val="#ppt_x"/>
                                          </p:val>
                                        </p:tav>
                                      </p:tavLst>
                                    </p:anim>
                                    <p:anim calcmode="lin" valueType="num">
                                      <p:cBhvr additive="base">
                                        <p:cTn id="28" dur="2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250" fill="hold"/>
                                        <p:tgtEl>
                                          <p:spTgt spid="30"/>
                                        </p:tgtEl>
                                        <p:attrNameLst>
                                          <p:attrName>ppt_x</p:attrName>
                                        </p:attrNameLst>
                                      </p:cBhvr>
                                      <p:tavLst>
                                        <p:tav tm="0">
                                          <p:val>
                                            <p:strVal val="#ppt_x"/>
                                          </p:val>
                                        </p:tav>
                                        <p:tav tm="100000">
                                          <p:val>
                                            <p:strVal val="#ppt_x"/>
                                          </p:val>
                                        </p:tav>
                                      </p:tavLst>
                                    </p:anim>
                                    <p:anim calcmode="lin" valueType="num">
                                      <p:cBhvr additive="base">
                                        <p:cTn id="34"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4C0E-DA57-470F-AF2A-63E42BD2384D}"/>
              </a:ext>
            </a:extLst>
          </p:cNvPr>
          <p:cNvSpPr>
            <a:spLocks noGrp="1"/>
          </p:cNvSpPr>
          <p:nvPr>
            <p:ph type="title"/>
          </p:nvPr>
        </p:nvSpPr>
        <p:spPr/>
        <p:txBody>
          <a:bodyPr/>
          <a:lstStyle/>
          <a:p>
            <a:r>
              <a:rPr lang="en-GB" b="1" dirty="0"/>
              <a:t>The Trigonometric Functions</a:t>
            </a:r>
          </a:p>
        </p:txBody>
      </p:sp>
      <p:pic>
        <p:nvPicPr>
          <p:cNvPr id="27" name="Picture 26" descr="A close up of a map&#10;&#10;Description automatically generated">
            <a:extLst>
              <a:ext uri="{FF2B5EF4-FFF2-40B4-BE49-F238E27FC236}">
                <a16:creationId xmlns:a16="http://schemas.microsoft.com/office/drawing/2014/main" id="{EC06D66C-CEB3-4209-AA97-8690264A9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491" y="1426464"/>
            <a:ext cx="5633018" cy="4874728"/>
          </a:xfrm>
          <a:prstGeom prst="rect">
            <a:avLst/>
          </a:prstGeom>
        </p:spPr>
      </p:pic>
    </p:spTree>
    <p:extLst>
      <p:ext uri="{BB962C8B-B14F-4D97-AF65-F5344CB8AC3E}">
        <p14:creationId xmlns:p14="http://schemas.microsoft.com/office/powerpoint/2010/main" val="261235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solidFill>
          <a:srgbClr val="4E67C8">
            <a:alpha val="30196"/>
          </a:srgbClr>
        </a:solidFill>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1371</TotalTime>
  <Words>980</Words>
  <Application>Microsoft Office PowerPoint</Application>
  <PresentationFormat>Widescreen</PresentationFormat>
  <Paragraphs>160</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Nova</vt:lpstr>
      <vt:lpstr>Arial Nova Light</vt:lpstr>
      <vt:lpstr>Cambria Math</vt:lpstr>
      <vt:lpstr>Consolas</vt:lpstr>
      <vt:lpstr>Wingdings</vt:lpstr>
      <vt:lpstr>Wingdings 2</vt:lpstr>
      <vt:lpstr>Wingdings 3</vt:lpstr>
      <vt:lpstr>Nightfall design template</vt:lpstr>
      <vt:lpstr>Week 2: Geometry I Part 1: Points, Lines and Triangles</vt:lpstr>
      <vt:lpstr>Objectives</vt:lpstr>
      <vt:lpstr>What is a point?</vt:lpstr>
      <vt:lpstr>Points in 2D</vt:lpstr>
      <vt:lpstr>Lining up</vt:lpstr>
      <vt:lpstr>Let’s try angles…</vt:lpstr>
      <vt:lpstr>Right-angled triangles</vt:lpstr>
      <vt:lpstr>The Trigonometric Functions</vt:lpstr>
      <vt:lpstr>The Trigonometric Functions</vt:lpstr>
      <vt:lpstr>Inverse trig. functions</vt:lpstr>
      <vt:lpstr>Lines and triangles</vt:lpstr>
      <vt:lpstr>Lines and triangles</vt:lpstr>
      <vt:lpstr>Line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Geometry I Part 1: Points, Lines and Triangles</dc:title>
  <dc:creator>Bergel, Kate</dc:creator>
  <cp:lastModifiedBy>Bergel, Kate</cp:lastModifiedBy>
  <cp:revision>65</cp:revision>
  <dcterms:created xsi:type="dcterms:W3CDTF">2020-07-29T13:38:02Z</dcterms:created>
  <dcterms:modified xsi:type="dcterms:W3CDTF">2020-08-04T08:24:27Z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