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handoutMasterIdLst>
    <p:handoutMasterId r:id="rId15"/>
  </p:handoutMasterIdLst>
  <p:sldIdLst>
    <p:sldId id="258" r:id="rId2"/>
    <p:sldId id="259" r:id="rId3"/>
    <p:sldId id="260" r:id="rId4"/>
    <p:sldId id="264" r:id="rId5"/>
    <p:sldId id="278" r:id="rId6"/>
    <p:sldId id="266" r:id="rId7"/>
    <p:sldId id="279" r:id="rId8"/>
    <p:sldId id="271" r:id="rId9"/>
    <p:sldId id="280" r:id="rId10"/>
    <p:sldId id="274" r:id="rId11"/>
    <p:sldId id="275"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2" autoAdjust="0"/>
    <p:restoredTop sz="87432" autoAdjust="0"/>
  </p:normalViewPr>
  <p:slideViewPr>
    <p:cSldViewPr snapToGrid="0" showGuides="1">
      <p:cViewPr varScale="1">
        <p:scale>
          <a:sx n="70" d="100"/>
          <a:sy n="70" d="100"/>
        </p:scale>
        <p:origin x="614" y="43"/>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8/3/2020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8/3/2020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23716F0-385D-4F6E-BE54-A09D410D24C2}" type="slidenum">
              <a:rPr lang="en-US" smtClean="0"/>
              <a:t>12</a:t>
            </a:fld>
            <a:endParaRPr lang="en-US"/>
          </a:p>
        </p:txBody>
      </p:sp>
    </p:spTree>
    <p:extLst>
      <p:ext uri="{BB962C8B-B14F-4D97-AF65-F5344CB8AC3E}">
        <p14:creationId xmlns:p14="http://schemas.microsoft.com/office/powerpoint/2010/main" val="1269791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Often, we’re only interested in the section between the two points, which can be described by a vector:</a:t>
            </a:r>
          </a:p>
        </p:txBody>
      </p:sp>
      <p:sp>
        <p:nvSpPr>
          <p:cNvPr id="4" name="Slide Number Placeholder 3"/>
          <p:cNvSpPr>
            <a:spLocks noGrp="1"/>
          </p:cNvSpPr>
          <p:nvPr>
            <p:ph type="sldNum" sz="quarter" idx="5"/>
          </p:nvPr>
        </p:nvSpPr>
        <p:spPr/>
        <p:txBody>
          <a:bodyPr/>
          <a:lstStyle/>
          <a:p>
            <a:fld id="{923716F0-385D-4F6E-BE54-A09D410D24C2}" type="slidenum">
              <a:rPr lang="en-US" smtClean="0"/>
              <a:t>3</a:t>
            </a:fld>
            <a:endParaRPr lang="en-US"/>
          </a:p>
        </p:txBody>
      </p:sp>
    </p:spTree>
    <p:extLst>
      <p:ext uri="{BB962C8B-B14F-4D97-AF65-F5344CB8AC3E}">
        <p14:creationId xmlns:p14="http://schemas.microsoft.com/office/powerpoint/2010/main" val="1965408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sounds a little like a point, and in fact</a:t>
            </a:r>
          </a:p>
        </p:txBody>
      </p:sp>
      <p:sp>
        <p:nvSpPr>
          <p:cNvPr id="4" name="Slide Number Placeholder 3"/>
          <p:cNvSpPr>
            <a:spLocks noGrp="1"/>
          </p:cNvSpPr>
          <p:nvPr>
            <p:ph type="sldNum" sz="quarter" idx="5"/>
          </p:nvPr>
        </p:nvSpPr>
        <p:spPr/>
        <p:txBody>
          <a:bodyPr/>
          <a:lstStyle/>
          <a:p>
            <a:fld id="{923716F0-385D-4F6E-BE54-A09D410D24C2}" type="slidenum">
              <a:rPr lang="en-US" smtClean="0"/>
              <a:t>4</a:t>
            </a:fld>
            <a:endParaRPr lang="en-US"/>
          </a:p>
        </p:txBody>
      </p:sp>
    </p:spTree>
    <p:extLst>
      <p:ext uri="{BB962C8B-B14F-4D97-AF65-F5344CB8AC3E}">
        <p14:creationId xmlns:p14="http://schemas.microsoft.com/office/powerpoint/2010/main" val="1319361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Since they both are essentially pairs of values, some maths libraries use the same object to represent both, but there are situations where it’s important to remember the distinction between them (which we’ll look at later in the course), so it’s good to be clear from the start which you’re dealing with. We’ll be treating them separately in this module, including in the code for the assignments.</a:t>
            </a:r>
          </a:p>
        </p:txBody>
      </p:sp>
      <p:sp>
        <p:nvSpPr>
          <p:cNvPr id="4" name="Slide Number Placeholder 3"/>
          <p:cNvSpPr>
            <a:spLocks noGrp="1"/>
          </p:cNvSpPr>
          <p:nvPr>
            <p:ph type="sldNum" sz="quarter" idx="5"/>
          </p:nvPr>
        </p:nvSpPr>
        <p:spPr/>
        <p:txBody>
          <a:bodyPr/>
          <a:lstStyle/>
          <a:p>
            <a:fld id="{923716F0-385D-4F6E-BE54-A09D410D24C2}" type="slidenum">
              <a:rPr lang="en-US" smtClean="0"/>
              <a:t>5</a:t>
            </a:fld>
            <a:endParaRPr lang="en-US"/>
          </a:p>
        </p:txBody>
      </p:sp>
    </p:spTree>
    <p:extLst>
      <p:ext uri="{BB962C8B-B14F-4D97-AF65-F5344CB8AC3E}">
        <p14:creationId xmlns:p14="http://schemas.microsoft.com/office/powerpoint/2010/main" val="399824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23716F0-385D-4F6E-BE54-A09D410D24C2}" type="slidenum">
              <a:rPr lang="en-US" smtClean="0"/>
              <a:t>6</a:t>
            </a:fld>
            <a:endParaRPr lang="en-US"/>
          </a:p>
        </p:txBody>
      </p:sp>
    </p:spTree>
    <p:extLst>
      <p:ext uri="{BB962C8B-B14F-4D97-AF65-F5344CB8AC3E}">
        <p14:creationId xmlns:p14="http://schemas.microsoft.com/office/powerpoint/2010/main" val="1194353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23716F0-385D-4F6E-BE54-A09D410D24C2}" type="slidenum">
              <a:rPr lang="en-US" smtClean="0"/>
              <a:t>7</a:t>
            </a:fld>
            <a:endParaRPr lang="en-US"/>
          </a:p>
        </p:txBody>
      </p:sp>
    </p:spTree>
    <p:extLst>
      <p:ext uri="{BB962C8B-B14F-4D97-AF65-F5344CB8AC3E}">
        <p14:creationId xmlns:p14="http://schemas.microsoft.com/office/powerpoint/2010/main" val="722925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things that don’t really matter if we’re just looking at ratios of side lengths and angles in triangles, but can give a wrong result when we’re considering vectors.</a:t>
            </a:r>
          </a:p>
        </p:txBody>
      </p:sp>
      <p:sp>
        <p:nvSpPr>
          <p:cNvPr id="4" name="Slide Number Placeholder 3"/>
          <p:cNvSpPr>
            <a:spLocks noGrp="1"/>
          </p:cNvSpPr>
          <p:nvPr>
            <p:ph type="sldNum" sz="quarter" idx="5"/>
          </p:nvPr>
        </p:nvSpPr>
        <p:spPr/>
        <p:txBody>
          <a:bodyPr/>
          <a:lstStyle/>
          <a:p>
            <a:fld id="{923716F0-385D-4F6E-BE54-A09D410D24C2}" type="slidenum">
              <a:rPr lang="en-US" smtClean="0"/>
              <a:t>8</a:t>
            </a:fld>
            <a:endParaRPr lang="en-US"/>
          </a:p>
        </p:txBody>
      </p:sp>
    </p:spTree>
    <p:extLst>
      <p:ext uri="{BB962C8B-B14F-4D97-AF65-F5344CB8AC3E}">
        <p14:creationId xmlns:p14="http://schemas.microsoft.com/office/powerpoint/2010/main" val="885409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23716F0-385D-4F6E-BE54-A09D410D24C2}" type="slidenum">
              <a:rPr lang="en-US" smtClean="0"/>
              <a:t>9</a:t>
            </a:fld>
            <a:endParaRPr lang="en-US"/>
          </a:p>
        </p:txBody>
      </p:sp>
    </p:spTree>
    <p:extLst>
      <p:ext uri="{BB962C8B-B14F-4D97-AF65-F5344CB8AC3E}">
        <p14:creationId xmlns:p14="http://schemas.microsoft.com/office/powerpoint/2010/main" val="4070377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23716F0-385D-4F6E-BE54-A09D410D24C2}" type="slidenum">
              <a:rPr lang="en-US" smtClean="0"/>
              <a:t>11</a:t>
            </a:fld>
            <a:endParaRPr lang="en-US"/>
          </a:p>
        </p:txBody>
      </p:sp>
    </p:spTree>
    <p:extLst>
      <p:ext uri="{BB962C8B-B14F-4D97-AF65-F5344CB8AC3E}">
        <p14:creationId xmlns:p14="http://schemas.microsoft.com/office/powerpoint/2010/main" val="3842941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4343400"/>
            <a:ext cx="10363200" cy="1975104"/>
          </a:xfrm>
        </p:spPr>
        <p:txBody>
          <a:bodyPr/>
          <a:lstStyle>
            <a:lvl1pPr marR="9144" algn="l">
              <a:defRPr sz="4000" b="1" cap="all" spc="0" baseline="0">
                <a:solidFill>
                  <a:schemeClr val="tx2"/>
                </a:solidFill>
                <a:effectLst>
                  <a:reflection blurRad="12700" stA="34000" endA="740" endPos="53000" dir="5400000" sy="-100000" algn="bl" rotWithShape="0"/>
                </a:effectLst>
              </a:defRPr>
            </a:lvl1pPr>
            <a:extLst/>
          </a:lstStyle>
          <a:p>
            <a:r>
              <a:rPr kumimoji="0" lang="en-US"/>
              <a:t>Click to edit Master title style</a:t>
            </a:r>
            <a:endParaRPr kumimoji="0" lang="en-US" dirty="0"/>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3024136-D290-48F3-A182-4C46BEB5146B}" type="datetime1">
              <a:rPr lang="en-US" smtClean="0"/>
              <a:t>8/3/2020</a:t>
            </a:fld>
            <a:endParaRPr lang="en-US" dirty="0"/>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CC7D44C-38B1-4D0F-9006-D5774F331095}" type="datetime1">
              <a:rPr lang="en-US" smtClean="0"/>
              <a:t>8/3/2020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98D518A-FD4F-4358-B95B-9DB5A17160FB}" type="datetime1">
              <a:rPr lang="en-US" smtClean="0"/>
              <a:t>8/3/2020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extLst/>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E2A9F4F-03AD-4497-A65D-076601BD41D2}" type="datetime1">
              <a:rPr lang="en-US" smtClean="0"/>
              <a:t>8/3/2020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a:t>Click to edit Master title style</a:t>
            </a:r>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BF3AC-A781-43AA-8BD5-B12F49168B94}" type="datetime1">
              <a:rPr lang="en-US" smtClean="0"/>
              <a:t>8/3/2020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a:t>Click to edit Master title style</a:t>
            </a:r>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5256A41-C91B-43FF-9881-F5DA9878418F}" type="datetime1">
              <a:rPr lang="en-US" smtClean="0"/>
              <a:t>8/3/2020</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FD7AA76-41EE-4C13-950E-E611B8B8FC52}" type="datetime1">
              <a:rPr lang="en-US" smtClean="0"/>
              <a:t>8/3/2020</a:t>
            </a:fld>
            <a:endParaRPr lang="en-US"/>
          </a:p>
        </p:txBody>
      </p:sp>
      <p:sp>
        <p:nvSpPr>
          <p:cNvPr id="9" name="Slide Number Placeholder 8"/>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9407A26-E7BC-4498-97E4-87AF12377CA9}" type="datetime1">
              <a:rPr lang="en-US" smtClean="0"/>
              <a:t>8/3/2020</a:t>
            </a:fld>
            <a:endParaRPr lang="en-US"/>
          </a:p>
        </p:txBody>
      </p:sp>
      <p:sp>
        <p:nvSpPr>
          <p:cNvPr id="5" name="Slide Number Placeholder 4"/>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3EA4171-1117-4486-993C-35A7470D8847}" type="datetime1">
              <a:rPr lang="en-US" smtClean="0"/>
              <a:t>8/3/2020</a:t>
            </a:fld>
            <a:endParaRPr lang="en-US"/>
          </a:p>
        </p:txBody>
      </p:sp>
      <p:sp>
        <p:nvSpPr>
          <p:cNvPr id="4" name="Slide Number Placeholder 3"/>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72A4CB8-1563-4663-81DB-74EB416C19BE}" type="datetime1">
              <a:rPr lang="en-US" smtClean="0"/>
              <a:t>8/3/2020</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6" name="Footer Placeholder 5"/>
          <p:cNvSpPr>
            <a:spLocks noGrp="1"/>
          </p:cNvSpPr>
          <p:nvPr>
            <p:ph type="ftr" sz="quarter" idx="11"/>
          </p:nvPr>
        </p:nvSpPr>
        <p:spPr>
          <a:xfrm>
            <a:off x="1219200" y="55499"/>
            <a:ext cx="7416800" cy="365125"/>
          </a:xfrm>
        </p:spPr>
        <p:txBody>
          <a:bodyPr/>
          <a:lstStyle/>
          <a:p>
            <a:r>
              <a:rPr lang="en-US" dirty="0"/>
              <a:t>Add a footer</a:t>
            </a:r>
          </a:p>
        </p:txBody>
      </p:sp>
      <p:sp>
        <p:nvSpPr>
          <p:cNvPr id="5" name="Date Placeholder 4"/>
          <p:cNvSpPr>
            <a:spLocks noGrp="1"/>
          </p:cNvSpPr>
          <p:nvPr>
            <p:ph type="dt" sz="half" idx="10"/>
          </p:nvPr>
        </p:nvSpPr>
        <p:spPr>
          <a:xfrm>
            <a:off x="8636000" y="55499"/>
            <a:ext cx="2844800" cy="365125"/>
          </a:xfrm>
        </p:spPr>
        <p:txBody>
          <a:bodyPr/>
          <a:lstStyle/>
          <a:p>
            <a:fld id="{0C6724CE-2468-448B-87C1-A92EDD78369B}" type="datetime1">
              <a:rPr lang="en-US" smtClean="0"/>
              <a:t>8/3/2020</a:t>
            </a:fld>
            <a:endParaRPr lang="en-US"/>
          </a:p>
        </p:txBody>
      </p:sp>
      <p:sp>
        <p:nvSpPr>
          <p:cNvPr id="7" name="Slide Number Placeholder 6"/>
          <p:cNvSpPr>
            <a:spLocks noGrp="1"/>
          </p:cNvSpPr>
          <p:nvPr>
            <p:ph type="sldNum" sz="quarter" idx="12"/>
          </p:nvPr>
        </p:nvSpPr>
        <p:spPr>
          <a:xfrm>
            <a:off x="11480800" y="55499"/>
            <a:ext cx="609600" cy="365125"/>
          </a:xfrm>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r>
              <a:rPr lang="en-US" dirty="0"/>
              <a:t>Add a footer</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4CD11720-76E7-46E6-B0AA-057287C42052}" type="datetime1">
              <a:rPr lang="en-US" smtClean="0"/>
              <a:t>8/3/2020</a:t>
            </a:fld>
            <a:endParaRPr lang="en-US"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100">
                <a:solidFill>
                  <a:schemeClr val="tx2"/>
                </a:solidFill>
              </a:defRPr>
            </a:lvl1pPr>
            <a:extLst/>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56.png"/><Relationship Id="rId2" Type="http://schemas.openxmlformats.org/officeDocument/2006/relationships/hyperlink" Target="https://mathworld.wolfram.com/Commutative.html" TargetMode="Externa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1.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hyperlink" Target="https://mathworld.wolfram.com/Anticommutative.html" TargetMode="External"/><Relationship Id="rId7" Type="http://schemas.openxmlformats.org/officeDocument/2006/relationships/image" Target="../media/image6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1.png"/><Relationship Id="rId4" Type="http://schemas.openxmlformats.org/officeDocument/2006/relationships/image" Target="../media/image63.png"/></Relationships>
</file>

<file path=ppt/slides/_rels/slide1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70.png"/><Relationship Id="rId4" Type="http://schemas.openxmlformats.org/officeDocument/2006/relationships/image" Target="../media/image6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36.png"/><Relationship Id="rId3" Type="http://schemas.openxmlformats.org/officeDocument/2006/relationships/hyperlink" Target="https://mathworld.wolfram.com/Quadrant.html" TargetMode="External"/><Relationship Id="rId7" Type="http://schemas.openxmlformats.org/officeDocument/2006/relationships/hyperlink" Target="https://mathworld.wolfram.com/Asymptote.html" TargetMode="External"/><Relationship Id="rId12"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jpg"/><Relationship Id="rId11" Type="http://schemas.openxmlformats.org/officeDocument/2006/relationships/image" Target="../media/image34.png"/><Relationship Id="rId5" Type="http://schemas.openxmlformats.org/officeDocument/2006/relationships/image" Target="../media/image31.png"/><Relationship Id="rId10" Type="http://schemas.openxmlformats.org/officeDocument/2006/relationships/image" Target="../media/image33.png"/><Relationship Id="rId4" Type="http://schemas.openxmlformats.org/officeDocument/2006/relationships/hyperlink" Target="http://www.cplusplus.com/reference/cmath/atan2/" TargetMode="External"/><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18" Type="http://schemas.openxmlformats.org/officeDocument/2006/relationships/image" Target="../media/image52.png"/><Relationship Id="rId3" Type="http://schemas.openxmlformats.org/officeDocument/2006/relationships/image" Target="../media/image37.png"/><Relationship Id="rId21" Type="http://schemas.openxmlformats.org/officeDocument/2006/relationships/image" Target="../media/image55.png"/><Relationship Id="rId7" Type="http://schemas.openxmlformats.org/officeDocument/2006/relationships/image" Target="../media/image41.png"/><Relationship Id="rId12" Type="http://schemas.openxmlformats.org/officeDocument/2006/relationships/image" Target="../media/image46.png"/><Relationship Id="rId17" Type="http://schemas.openxmlformats.org/officeDocument/2006/relationships/image" Target="../media/image51.png"/><Relationship Id="rId2" Type="http://schemas.openxmlformats.org/officeDocument/2006/relationships/notesSlide" Target="../notesSlides/notesSlide8.xml"/><Relationship Id="rId16" Type="http://schemas.openxmlformats.org/officeDocument/2006/relationships/image" Target="../media/image50.png"/><Relationship Id="rId20"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5" Type="http://schemas.openxmlformats.org/officeDocument/2006/relationships/image" Target="../media/image49.png"/><Relationship Id="rId10" Type="http://schemas.openxmlformats.org/officeDocument/2006/relationships/image" Target="../media/image44.png"/><Relationship Id="rId19" Type="http://schemas.openxmlformats.org/officeDocument/2006/relationships/image" Target="../media/image53.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48.png"/><Relationship Id="rId22"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429000"/>
            <a:ext cx="10363200" cy="1975104"/>
          </a:xfrm>
        </p:spPr>
        <p:txBody>
          <a:bodyPr/>
          <a:lstStyle/>
          <a:p>
            <a:r>
              <a:rPr lang="en-US" i="1" dirty="0"/>
              <a:t>Week 2: Geometry I</a:t>
            </a:r>
            <a:br>
              <a:rPr lang="en-US" dirty="0"/>
            </a:br>
            <a:r>
              <a:rPr lang="en-US" dirty="0"/>
              <a:t>Part 2: Vector Basics</a:t>
            </a:r>
            <a:endParaRPr lang="en-US" i="1" dirty="0"/>
          </a:p>
        </p:txBody>
      </p:sp>
      <p:sp>
        <p:nvSpPr>
          <p:cNvPr id="3" name="Subtitle 2"/>
          <p:cNvSpPr>
            <a:spLocks noGrp="1"/>
          </p:cNvSpPr>
          <p:nvPr>
            <p:ph type="subTitle" idx="1"/>
          </p:nvPr>
        </p:nvSpPr>
        <p:spPr>
          <a:xfrm>
            <a:off x="1219200" y="1920240"/>
            <a:ext cx="10363200" cy="1508760"/>
          </a:xfrm>
        </p:spPr>
        <p:txBody>
          <a:bodyPr/>
          <a:lstStyle/>
          <a:p>
            <a:r>
              <a:rPr lang="en-US" dirty="0"/>
              <a:t>COMP270: Mathematics for 3D Worlds and Simulations</a:t>
            </a:r>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9117A646-FA9E-43F1-9887-E501628638B3}"/>
                  </a:ext>
                </a:extLst>
              </p:cNvPr>
              <p:cNvSpPr>
                <a:spLocks noGrp="1"/>
              </p:cNvSpPr>
              <p:nvPr>
                <p:ph idx="1"/>
              </p:nvPr>
            </p:nvSpPr>
            <p:spPr>
              <a:xfrm>
                <a:off x="1219200" y="1783560"/>
                <a:ext cx="8604650" cy="4572000"/>
              </a:xfrm>
            </p:spPr>
            <p:txBody>
              <a:bodyPr/>
              <a:lstStyle/>
              <a:p>
                <a:pPr marL="0" indent="0">
                  <a:buNone/>
                </a:pPr>
                <a:r>
                  <a:rPr lang="en-GB" dirty="0"/>
                  <a:t>If </a:t>
                </a:r>
                <a14:m>
                  <m:oMath xmlns:m="http://schemas.openxmlformats.org/officeDocument/2006/math">
                    <m:r>
                      <a:rPr lang="en-GB" b="1" dirty="0">
                        <a:latin typeface="Cambria Math" panose="02040503050406030204" pitchFamily="18" charset="0"/>
                      </a:rPr>
                      <m:t>𝐩</m:t>
                    </m:r>
                  </m:oMath>
                </a14:m>
                <a:r>
                  <a:rPr lang="en-GB" dirty="0"/>
                  <a:t> and </a:t>
                </a:r>
                <a14:m>
                  <m:oMath xmlns:m="http://schemas.openxmlformats.org/officeDocument/2006/math">
                    <m:r>
                      <a:rPr lang="en-GB" b="1" dirty="0">
                        <a:latin typeface="Cambria Math" panose="02040503050406030204" pitchFamily="18" charset="0"/>
                      </a:rPr>
                      <m:t>𝐪</m:t>
                    </m:r>
                  </m:oMath>
                </a14:m>
                <a:r>
                  <a:rPr lang="en-GB" dirty="0"/>
                  <a:t> are vectors,</a:t>
                </a:r>
              </a:p>
              <a:p>
                <a:pPr marL="457200" indent="-457200"/>
                <a14:m>
                  <m:oMath xmlns:m="http://schemas.openxmlformats.org/officeDocument/2006/math">
                    <m:r>
                      <a:rPr lang="en-GB" b="1" dirty="0">
                        <a:latin typeface="Cambria Math" panose="02040503050406030204" pitchFamily="18" charset="0"/>
                      </a:rPr>
                      <m:t>𝐩</m:t>
                    </m:r>
                    <m:r>
                      <a:rPr lang="en-GB" i="1" dirty="0">
                        <a:latin typeface="Cambria Math" panose="02040503050406030204" pitchFamily="18" charset="0"/>
                      </a:rPr>
                      <m:t>+</m:t>
                    </m:r>
                    <m:r>
                      <a:rPr lang="en-GB" b="1" dirty="0">
                        <a:latin typeface="Cambria Math" panose="02040503050406030204" pitchFamily="18" charset="0"/>
                      </a:rPr>
                      <m:t>𝐪</m:t>
                    </m:r>
                  </m:oMath>
                </a14:m>
                <a:r>
                  <a:rPr lang="en-GB" dirty="0"/>
                  <a:t> is obtained by putting </a:t>
                </a:r>
                <a14:m>
                  <m:oMath xmlns:m="http://schemas.openxmlformats.org/officeDocument/2006/math">
                    <m:r>
                      <a:rPr lang="en-GB" b="1" dirty="0">
                        <a:latin typeface="Cambria Math" panose="02040503050406030204" pitchFamily="18" charset="0"/>
                      </a:rPr>
                      <m:t>𝐩</m:t>
                    </m:r>
                  </m:oMath>
                </a14:m>
                <a:r>
                  <a:rPr lang="en-GB" dirty="0"/>
                  <a:t> and </a:t>
                </a:r>
                <a14:m>
                  <m:oMath xmlns:m="http://schemas.openxmlformats.org/officeDocument/2006/math">
                    <m:r>
                      <a:rPr lang="en-GB" b="1" dirty="0">
                        <a:latin typeface="Cambria Math" panose="02040503050406030204" pitchFamily="18" charset="0"/>
                      </a:rPr>
                      <m:t>𝐪</m:t>
                    </m:r>
                  </m:oMath>
                </a14:m>
                <a:r>
                  <a:rPr lang="en-GB" b="1" dirty="0"/>
                  <a:t> </a:t>
                </a:r>
                <a:r>
                  <a:rPr lang="en-GB" dirty="0"/>
                  <a:t>end to end</a:t>
                </a:r>
              </a:p>
              <a:p>
                <a:pPr marL="457200" indent="-457200"/>
                <a:r>
                  <a:rPr lang="en-GB" dirty="0"/>
                  <a:t>Performed </a:t>
                </a:r>
                <a:r>
                  <a:rPr lang="en-GB" dirty="0">
                    <a:solidFill>
                      <a:schemeClr val="accent4"/>
                    </a:solidFill>
                  </a:rPr>
                  <a:t>component-wise</a:t>
                </a:r>
                <a:r>
                  <a:rPr lang="en-GB" dirty="0"/>
                  <a:t>, </a:t>
                </a:r>
                <a:br>
                  <a:rPr lang="en-GB" dirty="0"/>
                </a:br>
                <a14:m>
                  <m:oMath xmlns:m="http://schemas.openxmlformats.org/officeDocument/2006/math">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m:rPr>
                                      <m:brk m:alnAt="7"/>
                                    </m:rPr>
                                    <a:rPr lang="en-GB" i="1">
                                      <a:latin typeface="Cambria Math" panose="02040503050406030204" pitchFamily="18" charset="0"/>
                                    </a:rPr>
                                    <m:t>1</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m:rPr>
                                      <m:brk m:alnAt="7"/>
                                    </m:rP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e>
                          </m:mr>
                        </m:m>
                      </m:e>
                    </m:d>
                    <m:r>
                      <a:rPr lang="en-GB" i="1">
                        <a:latin typeface="Cambria Math" panose="02040503050406030204" pitchFamily="18" charset="0"/>
                      </a:rPr>
                      <m:t> </m:t>
                    </m:r>
                  </m:oMath>
                </a14:m>
                <a:endParaRPr lang="en-GB" dirty="0"/>
              </a:p>
              <a:p>
                <a:pPr marL="457200" indent="-457200"/>
                <a:r>
                  <a:rPr lang="en-GB" dirty="0"/>
                  <a:t>Note: addition is </a:t>
                </a:r>
                <a:r>
                  <a:rPr lang="en-GB" b="1" dirty="0">
                    <a:hlinkClick r:id="rId2"/>
                  </a:rPr>
                  <a:t>commutative</a:t>
                </a:r>
                <a:r>
                  <a:rPr lang="en-GB" dirty="0"/>
                  <a:t>:</a:t>
                </a:r>
                <a:br>
                  <a:rPr lang="en-GB" b="1" dirty="0">
                    <a:latin typeface="Cambria Math" panose="02040503050406030204" pitchFamily="18" charset="0"/>
                  </a:rPr>
                </a:br>
                <a14:m>
                  <m:oMath xmlns:m="http://schemas.openxmlformats.org/officeDocument/2006/math">
                    <m:r>
                      <a:rPr lang="en-GB" b="1" dirty="0">
                        <a:latin typeface="Cambria Math" panose="02040503050406030204" pitchFamily="18" charset="0"/>
                      </a:rPr>
                      <m:t>𝐩</m:t>
                    </m:r>
                    <m:r>
                      <a:rPr lang="en-GB" i="1" dirty="0">
                        <a:latin typeface="Cambria Math" panose="02040503050406030204" pitchFamily="18" charset="0"/>
                      </a:rPr>
                      <m:t>+</m:t>
                    </m:r>
                    <m:r>
                      <a:rPr lang="en-GB" b="1" dirty="0">
                        <a:latin typeface="Cambria Math" panose="02040503050406030204" pitchFamily="18" charset="0"/>
                      </a:rPr>
                      <m:t>𝐪</m:t>
                    </m:r>
                    <m:r>
                      <a:rPr lang="en-GB" b="1" dirty="0">
                        <a:latin typeface="Cambria Math" panose="02040503050406030204" pitchFamily="18" charset="0"/>
                      </a:rPr>
                      <m:t>=</m:t>
                    </m:r>
                    <m:r>
                      <a:rPr lang="en-GB" b="1" dirty="0">
                        <a:latin typeface="Cambria Math" panose="02040503050406030204" pitchFamily="18" charset="0"/>
                      </a:rPr>
                      <m:t>𝐪</m:t>
                    </m:r>
                    <m:r>
                      <a:rPr lang="en-GB" i="1" dirty="0">
                        <a:latin typeface="Cambria Math" panose="02040503050406030204" pitchFamily="18" charset="0"/>
                      </a:rPr>
                      <m:t>+</m:t>
                    </m:r>
                    <m:r>
                      <a:rPr lang="en-GB" b="1" dirty="0">
                        <a:latin typeface="Cambria Math" panose="02040503050406030204" pitchFamily="18" charset="0"/>
                      </a:rPr>
                      <m:t>𝐩</m:t>
                    </m:r>
                  </m:oMath>
                </a14:m>
                <a:endParaRPr lang="en-GB" dirty="0"/>
              </a:p>
              <a:p>
                <a:endParaRPr lang="en-GB" dirty="0"/>
              </a:p>
            </p:txBody>
          </p:sp>
        </mc:Choice>
        <mc:Fallback xmlns="">
          <p:sp>
            <p:nvSpPr>
              <p:cNvPr id="6" name="Content Placeholder 5">
                <a:extLst>
                  <a:ext uri="{FF2B5EF4-FFF2-40B4-BE49-F238E27FC236}">
                    <a16:creationId xmlns:a16="http://schemas.microsoft.com/office/drawing/2014/main" id="{9117A646-FA9E-43F1-9887-E501628638B3}"/>
                  </a:ext>
                </a:extLst>
              </p:cNvPr>
              <p:cNvSpPr>
                <a:spLocks noGrp="1" noRot="1" noChangeAspect="1" noMove="1" noResize="1" noEditPoints="1" noAdjustHandles="1" noChangeArrowheads="1" noChangeShapeType="1" noTextEdit="1"/>
              </p:cNvSpPr>
              <p:nvPr>
                <p:ph idx="1"/>
              </p:nvPr>
            </p:nvSpPr>
            <p:spPr>
              <a:xfrm>
                <a:off x="1219200" y="1783560"/>
                <a:ext cx="8604650" cy="4572000"/>
              </a:xfrm>
              <a:blipFill>
                <a:blip r:embed="rId3"/>
                <a:stretch>
                  <a:fillRect l="-1629" t="-1733" r="-1346"/>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FD008B96-3A99-47DA-896B-B34178F41EF3}"/>
              </a:ext>
            </a:extLst>
          </p:cNvPr>
          <p:cNvSpPr>
            <a:spLocks noGrp="1"/>
          </p:cNvSpPr>
          <p:nvPr>
            <p:ph type="title"/>
          </p:nvPr>
        </p:nvSpPr>
        <p:spPr/>
        <p:txBody>
          <a:bodyPr/>
          <a:lstStyle/>
          <a:p>
            <a:r>
              <a:rPr lang="en-GB" b="1" dirty="0"/>
              <a:t>Vector addition</a:t>
            </a:r>
          </a:p>
        </p:txBody>
      </p:sp>
      <p:grpSp>
        <p:nvGrpSpPr>
          <p:cNvPr id="17" name="Group 16">
            <a:extLst>
              <a:ext uri="{FF2B5EF4-FFF2-40B4-BE49-F238E27FC236}">
                <a16:creationId xmlns:a16="http://schemas.microsoft.com/office/drawing/2014/main" id="{736B1631-E933-44C8-8FF8-433F2CB806D4}"/>
              </a:ext>
              <a:ext uri="{C183D7F6-B498-43B3-948B-1728B52AA6E4}">
                <adec:decorative xmlns:adec="http://schemas.microsoft.com/office/drawing/2017/decorative" val="1"/>
              </a:ext>
            </a:extLst>
          </p:cNvPr>
          <p:cNvGrpSpPr/>
          <p:nvPr/>
        </p:nvGrpSpPr>
        <p:grpSpPr>
          <a:xfrm>
            <a:off x="7679703" y="3387578"/>
            <a:ext cx="1653028" cy="1726053"/>
            <a:chOff x="7679703" y="3387578"/>
            <a:chExt cx="1653028" cy="1726053"/>
          </a:xfrm>
        </p:grpSpPr>
        <p:cxnSp>
          <p:nvCxnSpPr>
            <p:cNvPr id="4" name="Straight Arrow Connector 3">
              <a:extLst>
                <a:ext uri="{FF2B5EF4-FFF2-40B4-BE49-F238E27FC236}">
                  <a16:creationId xmlns:a16="http://schemas.microsoft.com/office/drawing/2014/main" id="{7E30A3DE-260C-41FF-B590-EE8A362A0F41}"/>
                </a:ext>
              </a:extLst>
            </p:cNvPr>
            <p:cNvCxnSpPr>
              <a:cxnSpLocks/>
            </p:cNvCxnSpPr>
            <p:nvPr/>
          </p:nvCxnSpPr>
          <p:spPr>
            <a:xfrm flipV="1">
              <a:off x="7679703" y="3387578"/>
              <a:ext cx="1653028" cy="1726053"/>
            </a:xfrm>
            <a:prstGeom prst="straightConnector1">
              <a:avLst/>
            </a:prstGeom>
            <a:ln w="762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218B712-F75A-47A2-B10A-C8B617CAAF5C}"/>
                    </a:ext>
                  </a:extLst>
                </p:cNvPr>
                <p:cNvSpPr txBox="1"/>
                <p:nvPr/>
              </p:nvSpPr>
              <p:spPr>
                <a:xfrm>
                  <a:off x="8119897" y="3788939"/>
                  <a:ext cx="30649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4">
                                <a:lumMod val="60000"/>
                                <a:lumOff val="40000"/>
                              </a:schemeClr>
                            </a:solidFill>
                            <a:latin typeface="Cambria Math" panose="02040503050406030204" pitchFamily="18" charset="0"/>
                          </a:rPr>
                          <m:t>𝐩</m:t>
                        </m:r>
                      </m:oMath>
                    </m:oMathPara>
                  </a14:m>
                  <a:endParaRPr lang="en-GB" b="1" dirty="0">
                    <a:solidFill>
                      <a:schemeClr val="accent4">
                        <a:lumMod val="60000"/>
                        <a:lumOff val="40000"/>
                      </a:schemeClr>
                    </a:solidFill>
                  </a:endParaRPr>
                </a:p>
              </p:txBody>
            </p:sp>
          </mc:Choice>
          <mc:Fallback xmlns="">
            <p:sp>
              <p:nvSpPr>
                <p:cNvPr id="9" name="TextBox 8">
                  <a:extLst>
                    <a:ext uri="{FF2B5EF4-FFF2-40B4-BE49-F238E27FC236}">
                      <a16:creationId xmlns:a16="http://schemas.microsoft.com/office/drawing/2014/main" id="{3218B712-F75A-47A2-B10A-C8B617CAAF5C}"/>
                    </a:ext>
                  </a:extLst>
                </p:cNvPr>
                <p:cNvSpPr txBox="1">
                  <a:spLocks noRot="1" noChangeAspect="1" noMove="1" noResize="1" noEditPoints="1" noAdjustHandles="1" noChangeArrowheads="1" noChangeShapeType="1" noTextEdit="1"/>
                </p:cNvSpPr>
                <p:nvPr/>
              </p:nvSpPr>
              <p:spPr>
                <a:xfrm>
                  <a:off x="8119897" y="3788939"/>
                  <a:ext cx="306494" cy="461665"/>
                </a:xfrm>
                <a:prstGeom prst="rect">
                  <a:avLst/>
                </a:prstGeom>
                <a:blipFill>
                  <a:blip r:embed="rId4"/>
                  <a:stretch>
                    <a:fillRect l="-8000" r="-30000" b="-14667"/>
                  </a:stretch>
                </a:blipFill>
              </p:spPr>
              <p:txBody>
                <a:bodyPr/>
                <a:lstStyle/>
                <a:p>
                  <a:r>
                    <a:rPr lang="en-GB">
                      <a:noFill/>
                    </a:rPr>
                    <a:t> </a:t>
                  </a:r>
                </a:p>
              </p:txBody>
            </p:sp>
          </mc:Fallback>
        </mc:AlternateContent>
      </p:grpSp>
      <p:grpSp>
        <p:nvGrpSpPr>
          <p:cNvPr id="19" name="Group 18">
            <a:extLst>
              <a:ext uri="{FF2B5EF4-FFF2-40B4-BE49-F238E27FC236}">
                <a16:creationId xmlns:a16="http://schemas.microsoft.com/office/drawing/2014/main" id="{1BF32EB4-C92C-427C-8CAA-C2278BCDD710}"/>
              </a:ext>
              <a:ext uri="{C183D7F6-B498-43B3-948B-1728B52AA6E4}">
                <adec:decorative xmlns:adec="http://schemas.microsoft.com/office/drawing/2017/decorative" val="1"/>
              </a:ext>
            </a:extLst>
          </p:cNvPr>
          <p:cNvGrpSpPr/>
          <p:nvPr/>
        </p:nvGrpSpPr>
        <p:grpSpPr>
          <a:xfrm>
            <a:off x="8996439" y="4666594"/>
            <a:ext cx="2011218" cy="834879"/>
            <a:chOff x="9296590" y="3151915"/>
            <a:chExt cx="2011218" cy="834879"/>
          </a:xfrm>
        </p:grpSpPr>
        <p:cxnSp>
          <p:nvCxnSpPr>
            <p:cNvPr id="5" name="Straight Arrow Connector 4">
              <a:extLst>
                <a:ext uri="{FF2B5EF4-FFF2-40B4-BE49-F238E27FC236}">
                  <a16:creationId xmlns:a16="http://schemas.microsoft.com/office/drawing/2014/main" id="{93BEDB3B-445A-49CF-BD7C-A7DF72D20A66}"/>
                </a:ext>
              </a:extLst>
            </p:cNvPr>
            <p:cNvCxnSpPr>
              <a:cxnSpLocks/>
            </p:cNvCxnSpPr>
            <p:nvPr/>
          </p:nvCxnSpPr>
          <p:spPr>
            <a:xfrm>
              <a:off x="9296590" y="3429000"/>
              <a:ext cx="2011218" cy="557794"/>
            </a:xfrm>
            <a:prstGeom prst="straightConnector1">
              <a:avLst/>
            </a:prstGeom>
            <a:ln w="762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171F0F4-6B4E-4398-B12E-2FDE2CCDF940}"/>
                    </a:ext>
                  </a:extLst>
                </p:cNvPr>
                <p:cNvSpPr txBox="1"/>
                <p:nvPr/>
              </p:nvSpPr>
              <p:spPr>
                <a:xfrm>
                  <a:off x="10102061" y="3151915"/>
                  <a:ext cx="30649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5">
                                <a:lumMod val="75000"/>
                              </a:schemeClr>
                            </a:solidFill>
                            <a:latin typeface="Cambria Math" panose="02040503050406030204" pitchFamily="18" charset="0"/>
                          </a:rPr>
                          <m:t>𝐪</m:t>
                        </m:r>
                      </m:oMath>
                    </m:oMathPara>
                  </a14:m>
                  <a:endParaRPr lang="en-GB" b="1" dirty="0">
                    <a:solidFill>
                      <a:schemeClr val="accent4">
                        <a:lumMod val="60000"/>
                        <a:lumOff val="40000"/>
                      </a:schemeClr>
                    </a:solidFill>
                  </a:endParaRPr>
                </a:p>
              </p:txBody>
            </p:sp>
          </mc:Choice>
          <mc:Fallback xmlns="">
            <p:sp>
              <p:nvSpPr>
                <p:cNvPr id="25" name="TextBox 24">
                  <a:extLst>
                    <a:ext uri="{FF2B5EF4-FFF2-40B4-BE49-F238E27FC236}">
                      <a16:creationId xmlns:a16="http://schemas.microsoft.com/office/drawing/2014/main" id="{D171F0F4-6B4E-4398-B12E-2FDE2CCDF940}"/>
                    </a:ext>
                  </a:extLst>
                </p:cNvPr>
                <p:cNvSpPr txBox="1">
                  <a:spLocks noRot="1" noChangeAspect="1" noMove="1" noResize="1" noEditPoints="1" noAdjustHandles="1" noChangeArrowheads="1" noChangeShapeType="1" noTextEdit="1"/>
                </p:cNvSpPr>
                <p:nvPr/>
              </p:nvSpPr>
              <p:spPr>
                <a:xfrm>
                  <a:off x="10102061" y="3151915"/>
                  <a:ext cx="306494" cy="461665"/>
                </a:xfrm>
                <a:prstGeom prst="rect">
                  <a:avLst/>
                </a:prstGeom>
                <a:blipFill>
                  <a:blip r:embed="rId5"/>
                  <a:stretch>
                    <a:fillRect l="-8000" r="-26000" b="-14667"/>
                  </a:stretch>
                </a:blipFill>
              </p:spPr>
              <p:txBody>
                <a:bodyPr/>
                <a:lstStyle/>
                <a:p>
                  <a:r>
                    <a:rPr lang="en-GB">
                      <a:noFill/>
                    </a:rPr>
                    <a:t> </a:t>
                  </a:r>
                </a:p>
              </p:txBody>
            </p:sp>
          </mc:Fallback>
        </mc:AlternateContent>
      </p:grpSp>
      <p:grpSp>
        <p:nvGrpSpPr>
          <p:cNvPr id="33" name="Group 32">
            <a:extLst>
              <a:ext uri="{FF2B5EF4-FFF2-40B4-BE49-F238E27FC236}">
                <a16:creationId xmlns:a16="http://schemas.microsoft.com/office/drawing/2014/main" id="{3E711A98-84E0-4F6D-B678-BF8CF4D1C354}"/>
              </a:ext>
              <a:ext uri="{C183D7F6-B498-43B3-948B-1728B52AA6E4}">
                <adec:decorative xmlns:adec="http://schemas.microsoft.com/office/drawing/2017/decorative" val="1"/>
              </a:ext>
            </a:extLst>
          </p:cNvPr>
          <p:cNvGrpSpPr/>
          <p:nvPr/>
        </p:nvGrpSpPr>
        <p:grpSpPr>
          <a:xfrm>
            <a:off x="7688255" y="3986794"/>
            <a:ext cx="3628105" cy="1863018"/>
            <a:chOff x="7688255" y="3986794"/>
            <a:chExt cx="3628105" cy="1863018"/>
          </a:xfrm>
        </p:grpSpPr>
        <p:cxnSp>
          <p:nvCxnSpPr>
            <p:cNvPr id="20" name="Straight Arrow Connector 19">
              <a:extLst>
                <a:ext uri="{FF2B5EF4-FFF2-40B4-BE49-F238E27FC236}">
                  <a16:creationId xmlns:a16="http://schemas.microsoft.com/office/drawing/2014/main" id="{86150B24-9A3F-4EE6-85B3-DA44230CB446}"/>
                </a:ext>
              </a:extLst>
            </p:cNvPr>
            <p:cNvCxnSpPr>
              <a:cxnSpLocks/>
            </p:cNvCxnSpPr>
            <p:nvPr/>
          </p:nvCxnSpPr>
          <p:spPr>
            <a:xfrm flipV="1">
              <a:off x="9663332" y="3986794"/>
              <a:ext cx="1653028" cy="1726053"/>
            </a:xfrm>
            <a:prstGeom prst="straightConnector1">
              <a:avLst/>
            </a:prstGeom>
            <a:ln w="762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C26D9B-8A1F-4E69-94C6-36B88C08AE35}"/>
                </a:ext>
              </a:extLst>
            </p:cNvPr>
            <p:cNvCxnSpPr>
              <a:cxnSpLocks/>
            </p:cNvCxnSpPr>
            <p:nvPr/>
          </p:nvCxnSpPr>
          <p:spPr>
            <a:xfrm>
              <a:off x="7688255" y="5134342"/>
              <a:ext cx="2011218" cy="557794"/>
            </a:xfrm>
            <a:prstGeom prst="straightConnector1">
              <a:avLst/>
            </a:prstGeom>
            <a:ln w="762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5D24F72-8B1A-4F39-B901-0BAE2497C6D6}"/>
                    </a:ext>
                  </a:extLst>
                </p:cNvPr>
                <p:cNvSpPr txBox="1"/>
                <p:nvPr/>
              </p:nvSpPr>
              <p:spPr>
                <a:xfrm>
                  <a:off x="10396818" y="4877968"/>
                  <a:ext cx="30649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4">
                                <a:lumMod val="60000"/>
                                <a:lumOff val="40000"/>
                              </a:schemeClr>
                            </a:solidFill>
                            <a:latin typeface="Cambria Math" panose="02040503050406030204" pitchFamily="18" charset="0"/>
                          </a:rPr>
                          <m:t>𝐩</m:t>
                        </m:r>
                      </m:oMath>
                    </m:oMathPara>
                  </a14:m>
                  <a:endParaRPr lang="en-GB" b="1" dirty="0">
                    <a:solidFill>
                      <a:schemeClr val="accent4">
                        <a:lumMod val="60000"/>
                        <a:lumOff val="40000"/>
                      </a:schemeClr>
                    </a:solidFill>
                  </a:endParaRPr>
                </a:p>
              </p:txBody>
            </p:sp>
          </mc:Choice>
          <mc:Fallback xmlns="">
            <p:sp>
              <p:nvSpPr>
                <p:cNvPr id="24" name="TextBox 23">
                  <a:extLst>
                    <a:ext uri="{FF2B5EF4-FFF2-40B4-BE49-F238E27FC236}">
                      <a16:creationId xmlns:a16="http://schemas.microsoft.com/office/drawing/2014/main" id="{45D24F72-8B1A-4F39-B901-0BAE2497C6D6}"/>
                    </a:ext>
                  </a:extLst>
                </p:cNvPr>
                <p:cNvSpPr txBox="1">
                  <a:spLocks noRot="1" noChangeAspect="1" noMove="1" noResize="1" noEditPoints="1" noAdjustHandles="1" noChangeArrowheads="1" noChangeShapeType="1" noTextEdit="1"/>
                </p:cNvSpPr>
                <p:nvPr/>
              </p:nvSpPr>
              <p:spPr>
                <a:xfrm>
                  <a:off x="10396818" y="4877968"/>
                  <a:ext cx="306494" cy="461665"/>
                </a:xfrm>
                <a:prstGeom prst="rect">
                  <a:avLst/>
                </a:prstGeom>
                <a:blipFill>
                  <a:blip r:embed="rId6"/>
                  <a:stretch>
                    <a:fillRect l="-8000" r="-30000" b="-1447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D3DFB4D-BBC9-40A9-AC90-35093DEABC30}"/>
                    </a:ext>
                  </a:extLst>
                </p:cNvPr>
                <p:cNvSpPr txBox="1"/>
                <p:nvPr/>
              </p:nvSpPr>
              <p:spPr>
                <a:xfrm>
                  <a:off x="8264073" y="5388147"/>
                  <a:ext cx="30649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5">
                                <a:lumMod val="75000"/>
                              </a:schemeClr>
                            </a:solidFill>
                            <a:latin typeface="Cambria Math" panose="02040503050406030204" pitchFamily="18" charset="0"/>
                          </a:rPr>
                          <m:t>𝐪</m:t>
                        </m:r>
                      </m:oMath>
                    </m:oMathPara>
                  </a14:m>
                  <a:endParaRPr lang="en-GB" b="1" dirty="0">
                    <a:solidFill>
                      <a:schemeClr val="accent4">
                        <a:lumMod val="60000"/>
                        <a:lumOff val="40000"/>
                      </a:schemeClr>
                    </a:solidFill>
                  </a:endParaRPr>
                </a:p>
              </p:txBody>
            </p:sp>
          </mc:Choice>
          <mc:Fallback xmlns="">
            <p:sp>
              <p:nvSpPr>
                <p:cNvPr id="26" name="TextBox 25">
                  <a:extLst>
                    <a:ext uri="{FF2B5EF4-FFF2-40B4-BE49-F238E27FC236}">
                      <a16:creationId xmlns:a16="http://schemas.microsoft.com/office/drawing/2014/main" id="{3D3DFB4D-BBC9-40A9-AC90-35093DEABC30}"/>
                    </a:ext>
                  </a:extLst>
                </p:cNvPr>
                <p:cNvSpPr txBox="1">
                  <a:spLocks noRot="1" noChangeAspect="1" noMove="1" noResize="1" noEditPoints="1" noAdjustHandles="1" noChangeArrowheads="1" noChangeShapeType="1" noTextEdit="1"/>
                </p:cNvSpPr>
                <p:nvPr/>
              </p:nvSpPr>
              <p:spPr>
                <a:xfrm>
                  <a:off x="8264073" y="5388147"/>
                  <a:ext cx="306494" cy="461665"/>
                </a:xfrm>
                <a:prstGeom prst="rect">
                  <a:avLst/>
                </a:prstGeom>
                <a:blipFill>
                  <a:blip r:embed="rId7"/>
                  <a:stretch>
                    <a:fillRect l="-8000" r="-26000" b="-13158"/>
                  </a:stretch>
                </a:blipFill>
              </p:spPr>
              <p:txBody>
                <a:bodyPr/>
                <a:lstStyle/>
                <a:p>
                  <a:r>
                    <a:rPr lang="en-GB">
                      <a:noFill/>
                    </a:rPr>
                    <a:t> </a:t>
                  </a:r>
                </a:p>
              </p:txBody>
            </p:sp>
          </mc:Fallback>
        </mc:AlternateContent>
      </p:grpSp>
      <p:grpSp>
        <p:nvGrpSpPr>
          <p:cNvPr id="32" name="Group 31">
            <a:extLst>
              <a:ext uri="{FF2B5EF4-FFF2-40B4-BE49-F238E27FC236}">
                <a16:creationId xmlns:a16="http://schemas.microsoft.com/office/drawing/2014/main" id="{799CF779-56DB-4E0D-BC75-F6769DB14207}"/>
              </a:ext>
              <a:ext uri="{C183D7F6-B498-43B3-948B-1728B52AA6E4}">
                <adec:decorative xmlns:adec="http://schemas.microsoft.com/office/drawing/2017/decorative" val="1"/>
              </a:ext>
            </a:extLst>
          </p:cNvPr>
          <p:cNvGrpSpPr/>
          <p:nvPr/>
        </p:nvGrpSpPr>
        <p:grpSpPr>
          <a:xfrm>
            <a:off x="7679703" y="3953816"/>
            <a:ext cx="3628105" cy="1159815"/>
            <a:chOff x="7679703" y="3953816"/>
            <a:chExt cx="3628105" cy="1159815"/>
          </a:xfrm>
        </p:grpSpPr>
        <p:cxnSp>
          <p:nvCxnSpPr>
            <p:cNvPr id="11" name="Straight Arrow Connector 10">
              <a:extLst>
                <a:ext uri="{FF2B5EF4-FFF2-40B4-BE49-F238E27FC236}">
                  <a16:creationId xmlns:a16="http://schemas.microsoft.com/office/drawing/2014/main" id="{3D7767B0-C70D-48A0-9E1F-EDB43B0A0EC6}"/>
                </a:ext>
                <a:ext uri="{C183D7F6-B498-43B3-948B-1728B52AA6E4}">
                  <adec:decorative xmlns:adec="http://schemas.microsoft.com/office/drawing/2017/decorative" val="1"/>
                </a:ext>
              </a:extLst>
            </p:cNvPr>
            <p:cNvCxnSpPr>
              <a:cxnSpLocks/>
            </p:cNvCxnSpPr>
            <p:nvPr/>
          </p:nvCxnSpPr>
          <p:spPr>
            <a:xfrm flipV="1">
              <a:off x="7679703" y="3986794"/>
              <a:ext cx="3628105" cy="1126837"/>
            </a:xfrm>
            <a:prstGeom prst="straightConnector1">
              <a:avLst/>
            </a:prstGeom>
            <a:ln w="7620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BE64DBD-C685-4BB0-812F-2452E6346438}"/>
                    </a:ext>
                  </a:extLst>
                </p:cNvPr>
                <p:cNvSpPr txBox="1"/>
                <p:nvPr/>
              </p:nvSpPr>
              <p:spPr>
                <a:xfrm>
                  <a:off x="8826391" y="3953816"/>
                  <a:ext cx="117565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3">
                                <a:lumMod val="75000"/>
                              </a:schemeClr>
                            </a:solidFill>
                            <a:latin typeface="Cambria Math" panose="02040503050406030204" pitchFamily="18" charset="0"/>
                          </a:rPr>
                          <m:t>𝐩</m:t>
                        </m:r>
                        <m:r>
                          <a:rPr lang="en-GB" sz="2400" b="1" i="0" smtClean="0">
                            <a:solidFill>
                              <a:schemeClr val="accent3">
                                <a:lumMod val="75000"/>
                              </a:schemeClr>
                            </a:solidFill>
                            <a:latin typeface="Cambria Math" panose="02040503050406030204" pitchFamily="18" charset="0"/>
                          </a:rPr>
                          <m:t>+</m:t>
                        </m:r>
                        <m:r>
                          <a:rPr lang="en-GB" sz="2400" b="1" i="0" smtClean="0">
                            <a:solidFill>
                              <a:schemeClr val="accent3">
                                <a:lumMod val="75000"/>
                              </a:schemeClr>
                            </a:solidFill>
                            <a:latin typeface="Cambria Math" panose="02040503050406030204" pitchFamily="18" charset="0"/>
                          </a:rPr>
                          <m:t>𝐪</m:t>
                        </m:r>
                      </m:oMath>
                    </m:oMathPara>
                  </a14:m>
                  <a:endParaRPr lang="en-GB" b="1" dirty="0">
                    <a:solidFill>
                      <a:schemeClr val="accent3">
                        <a:lumMod val="75000"/>
                      </a:schemeClr>
                    </a:solidFill>
                  </a:endParaRPr>
                </a:p>
              </p:txBody>
            </p:sp>
          </mc:Choice>
          <mc:Fallback xmlns="">
            <p:sp>
              <p:nvSpPr>
                <p:cNvPr id="27" name="TextBox 26">
                  <a:extLst>
                    <a:ext uri="{FF2B5EF4-FFF2-40B4-BE49-F238E27FC236}">
                      <a16:creationId xmlns:a16="http://schemas.microsoft.com/office/drawing/2014/main" id="{FBE64DBD-C685-4BB0-812F-2452E6346438}"/>
                    </a:ext>
                  </a:extLst>
                </p:cNvPr>
                <p:cNvSpPr txBox="1">
                  <a:spLocks noRot="1" noChangeAspect="1" noMove="1" noResize="1" noEditPoints="1" noAdjustHandles="1" noChangeArrowheads="1" noChangeShapeType="1" noTextEdit="1"/>
                </p:cNvSpPr>
                <p:nvPr/>
              </p:nvSpPr>
              <p:spPr>
                <a:xfrm>
                  <a:off x="8826391" y="3953816"/>
                  <a:ext cx="1175657" cy="461665"/>
                </a:xfrm>
                <a:prstGeom prst="rect">
                  <a:avLst/>
                </a:prstGeom>
                <a:blipFill>
                  <a:blip r:embed="rId8"/>
                  <a:stretch>
                    <a:fillRect b="-14667"/>
                  </a:stretch>
                </a:blipFill>
              </p:spPr>
              <p:txBody>
                <a:bodyPr/>
                <a:lstStyle/>
                <a:p>
                  <a:r>
                    <a:rPr lang="en-GB">
                      <a:noFill/>
                    </a:rPr>
                    <a:t> </a:t>
                  </a:r>
                </a:p>
              </p:txBody>
            </p:sp>
          </mc:Fallback>
        </mc:AlternateContent>
      </p:grpSp>
    </p:spTree>
    <p:extLst>
      <p:ext uri="{BB962C8B-B14F-4D97-AF65-F5344CB8AC3E}">
        <p14:creationId xmlns:p14="http://schemas.microsoft.com/office/powerpoint/2010/main" val="1073562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64" presetClass="path" presetSubtype="0" accel="50000" decel="50000" fill="hold" nodeType="withEffect">
                                  <p:stCondLst>
                                    <p:cond delay="0"/>
                                  </p:stCondLst>
                                  <p:childTnLst>
                                    <p:animMotion origin="layout" path="M -2.5E-6 -0.00555 L 0.02513 -0.22199 " pathEditMode="relative" rAng="0" ptsTypes="AA">
                                      <p:cBhvr>
                                        <p:cTn id="9" dur="500" fill="hold"/>
                                        <p:tgtEl>
                                          <p:spTgt spid="19"/>
                                        </p:tgtEl>
                                        <p:attrNameLst>
                                          <p:attrName>ppt_x</p:attrName>
                                          <p:attrName>ppt_y</p:attrName>
                                        </p:attrNameLst>
                                      </p:cBhvr>
                                      <p:rCtr x="1250" y="-10833"/>
                                    </p:animMotion>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down)">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08B96-3A99-47DA-896B-B34178F41EF3}"/>
              </a:ext>
            </a:extLst>
          </p:cNvPr>
          <p:cNvSpPr>
            <a:spLocks noGrp="1"/>
          </p:cNvSpPr>
          <p:nvPr>
            <p:ph type="title"/>
          </p:nvPr>
        </p:nvSpPr>
        <p:spPr/>
        <p:txBody>
          <a:bodyPr/>
          <a:lstStyle/>
          <a:p>
            <a:r>
              <a:rPr lang="en-GB" b="1" dirty="0"/>
              <a:t>Vector subtraction</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9B77A4F9-670B-42B4-A090-B9FCA4722A3A}"/>
                  </a:ext>
                </a:extLst>
              </p:cNvPr>
              <p:cNvSpPr>
                <a:spLocks noGrp="1"/>
              </p:cNvSpPr>
              <p:nvPr>
                <p:ph idx="1"/>
              </p:nvPr>
            </p:nvSpPr>
            <p:spPr>
              <a:xfrm>
                <a:off x="1219200" y="1783560"/>
                <a:ext cx="9678444" cy="4572000"/>
              </a:xfrm>
            </p:spPr>
            <p:txBody>
              <a:bodyPr>
                <a:normAutofit/>
              </a:bodyPr>
              <a:lstStyle/>
              <a:p>
                <a:pPr marL="0" indent="0">
                  <a:buNone/>
                </a:pPr>
                <a:r>
                  <a:rPr lang="en-GB" dirty="0"/>
                  <a:t>If </a:t>
                </a:r>
                <a14:m>
                  <m:oMath xmlns:m="http://schemas.openxmlformats.org/officeDocument/2006/math">
                    <m:r>
                      <a:rPr lang="en-GB" b="1" dirty="0">
                        <a:latin typeface="Cambria Math" panose="02040503050406030204" pitchFamily="18" charset="0"/>
                      </a:rPr>
                      <m:t>𝐩</m:t>
                    </m:r>
                  </m:oMath>
                </a14:m>
                <a:r>
                  <a:rPr lang="en-GB" dirty="0"/>
                  <a:t> and </a:t>
                </a:r>
                <a14:m>
                  <m:oMath xmlns:m="http://schemas.openxmlformats.org/officeDocument/2006/math">
                    <m:r>
                      <a:rPr lang="en-GB" b="1" dirty="0">
                        <a:latin typeface="Cambria Math" panose="02040503050406030204" pitchFamily="18" charset="0"/>
                      </a:rPr>
                      <m:t>𝐪</m:t>
                    </m:r>
                  </m:oMath>
                </a14:m>
                <a:r>
                  <a:rPr lang="en-GB" dirty="0"/>
                  <a:t> are vectors representing points on the plane,</a:t>
                </a:r>
              </a:p>
              <a:p>
                <a:pPr marL="457200" indent="-457200"/>
                <a14:m>
                  <m:oMath xmlns:m="http://schemas.openxmlformats.org/officeDocument/2006/math">
                    <m:r>
                      <a:rPr lang="en-GB" b="1" dirty="0" smtClean="0">
                        <a:latin typeface="Cambria Math" panose="02040503050406030204" pitchFamily="18" charset="0"/>
                      </a:rPr>
                      <m:t>𝐪</m:t>
                    </m:r>
                    <m:r>
                      <a:rPr lang="en-GB" i="1" dirty="0">
                        <a:latin typeface="Cambria Math" panose="02040503050406030204" pitchFamily="18" charset="0"/>
                      </a:rPr>
                      <m:t>−</m:t>
                    </m:r>
                    <m:r>
                      <a:rPr lang="en-GB" b="1" dirty="0">
                        <a:latin typeface="Cambria Math" panose="02040503050406030204" pitchFamily="18" charset="0"/>
                      </a:rPr>
                      <m:t>𝐩</m:t>
                    </m:r>
                  </m:oMath>
                </a14:m>
                <a:r>
                  <a:rPr lang="en-GB" dirty="0"/>
                  <a:t> represents the vector </a:t>
                </a:r>
                <a:r>
                  <a:rPr lang="en-GB" i="1" dirty="0"/>
                  <a:t>from</a:t>
                </a:r>
                <a:r>
                  <a:rPr lang="en-GB" dirty="0"/>
                  <a:t> </a:t>
                </a:r>
                <a14:m>
                  <m:oMath xmlns:m="http://schemas.openxmlformats.org/officeDocument/2006/math">
                    <m:r>
                      <a:rPr lang="en-GB" b="1" dirty="0">
                        <a:latin typeface="Cambria Math" panose="02040503050406030204" pitchFamily="18" charset="0"/>
                      </a:rPr>
                      <m:t>𝐩</m:t>
                    </m:r>
                  </m:oMath>
                </a14:m>
                <a:r>
                  <a:rPr lang="en-GB" dirty="0"/>
                  <a:t> </a:t>
                </a:r>
                <a:r>
                  <a:rPr lang="en-GB" i="1" dirty="0"/>
                  <a:t>to</a:t>
                </a:r>
                <a:r>
                  <a:rPr lang="en-GB" dirty="0"/>
                  <a:t> </a:t>
                </a:r>
                <a14:m>
                  <m:oMath xmlns:m="http://schemas.openxmlformats.org/officeDocument/2006/math">
                    <m:r>
                      <a:rPr lang="en-GB" b="1" dirty="0">
                        <a:latin typeface="Cambria Math" panose="02040503050406030204" pitchFamily="18" charset="0"/>
                      </a:rPr>
                      <m:t>𝐪</m:t>
                    </m:r>
                  </m:oMath>
                </a14:m>
                <a:endParaRPr lang="en-GB" b="1" dirty="0"/>
              </a:p>
              <a:p>
                <a:pPr marL="786384" lvl="1" indent="-457200"/>
                <a:r>
                  <a:rPr lang="en-GB" dirty="0"/>
                  <a:t>Note the order of the subtraction!</a:t>
                </a:r>
                <a:endParaRPr lang="en-GB" b="1" dirty="0"/>
              </a:p>
              <a:p>
                <a:pPr marL="457200" indent="-457200"/>
                <a14:m>
                  <m:oMath xmlns:m="http://schemas.openxmlformats.org/officeDocument/2006/math">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m:rPr>
                                      <m:brk m:alnAt="7"/>
                                    </m:rPr>
                                    <a:rPr lang="en-GB" i="1">
                                      <a:latin typeface="Cambria Math" panose="02040503050406030204" pitchFamily="18" charset="0"/>
                                    </a:rPr>
                                    <m:t>1</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m:rPr>
                                      <m:brk m:alnAt="7"/>
                                    </m:rP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e>
                          </m:mr>
                        </m:m>
                      </m:e>
                    </m:d>
                  </m:oMath>
                </a14:m>
                <a:endParaRPr lang="en-GB" b="1" dirty="0"/>
              </a:p>
              <a:p>
                <a:pPr marL="457200" indent="-457200"/>
                <a:r>
                  <a:rPr lang="en-GB" dirty="0"/>
                  <a:t>Note: subtraction is </a:t>
                </a:r>
                <a:r>
                  <a:rPr lang="en-GB" b="1" dirty="0">
                    <a:hlinkClick r:id="rId3"/>
                  </a:rPr>
                  <a:t>anticommutative</a:t>
                </a:r>
                <a:r>
                  <a:rPr lang="en-GB" dirty="0"/>
                  <a:t>:</a:t>
                </a:r>
                <a:br>
                  <a:rPr lang="en-GB" dirty="0"/>
                </a:br>
                <a14:m>
                  <m:oMath xmlns:m="http://schemas.openxmlformats.org/officeDocument/2006/math">
                    <m:r>
                      <a:rPr lang="en-GB" b="1" dirty="0">
                        <a:latin typeface="Cambria Math" panose="02040503050406030204" pitchFamily="18" charset="0"/>
                      </a:rPr>
                      <m:t>𝐪</m:t>
                    </m:r>
                    <m:r>
                      <a:rPr lang="en-GB" i="1" dirty="0">
                        <a:latin typeface="Cambria Math" panose="02040503050406030204" pitchFamily="18" charset="0"/>
                      </a:rPr>
                      <m:t>−</m:t>
                    </m:r>
                    <m:r>
                      <a:rPr lang="en-GB" b="1" dirty="0">
                        <a:latin typeface="Cambria Math" panose="02040503050406030204" pitchFamily="18" charset="0"/>
                      </a:rPr>
                      <m:t>𝐩</m:t>
                    </m:r>
                    <m:r>
                      <a:rPr lang="en-GB" b="1" dirty="0">
                        <a:latin typeface="Cambria Math" panose="02040503050406030204" pitchFamily="18" charset="0"/>
                      </a:rPr>
                      <m:t>=−</m:t>
                    </m:r>
                    <m:d>
                      <m:dPr>
                        <m:ctrlPr>
                          <a:rPr lang="en-GB" b="1" i="1" dirty="0">
                            <a:latin typeface="Cambria Math" panose="02040503050406030204" pitchFamily="18" charset="0"/>
                          </a:rPr>
                        </m:ctrlPr>
                      </m:dPr>
                      <m:e>
                        <m:r>
                          <a:rPr lang="en-GB" b="1" dirty="0">
                            <a:latin typeface="Cambria Math" panose="02040503050406030204" pitchFamily="18" charset="0"/>
                          </a:rPr>
                          <m:t>𝐩</m:t>
                        </m:r>
                        <m:r>
                          <a:rPr lang="en-GB" i="1" dirty="0">
                            <a:latin typeface="Cambria Math" panose="02040503050406030204" pitchFamily="18" charset="0"/>
                          </a:rPr>
                          <m:t>−</m:t>
                        </m:r>
                        <m:r>
                          <a:rPr lang="en-GB" b="1" dirty="0">
                            <a:latin typeface="Cambria Math" panose="02040503050406030204" pitchFamily="18" charset="0"/>
                          </a:rPr>
                          <m:t>𝐪</m:t>
                        </m:r>
                      </m:e>
                    </m:d>
                  </m:oMath>
                </a14:m>
                <a:endParaRPr lang="en-GB" dirty="0"/>
              </a:p>
              <a:p>
                <a:pPr marL="786384" lvl="1" indent="-457200"/>
                <a:r>
                  <a:rPr lang="en-GB" dirty="0"/>
                  <a:t>i.e. </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𝐵𝐴</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𝐴𝐵</m:t>
                        </m:r>
                      </m:e>
                    </m:acc>
                  </m:oMath>
                </a14:m>
                <a:endParaRPr lang="en-GB" dirty="0"/>
              </a:p>
              <a:p>
                <a:endParaRPr lang="en-GB" dirty="0"/>
              </a:p>
            </p:txBody>
          </p:sp>
        </mc:Choice>
        <mc:Fallback xmlns="">
          <p:sp>
            <p:nvSpPr>
              <p:cNvPr id="6" name="Content Placeholder 5">
                <a:extLst>
                  <a:ext uri="{FF2B5EF4-FFF2-40B4-BE49-F238E27FC236}">
                    <a16:creationId xmlns:a16="http://schemas.microsoft.com/office/drawing/2014/main" id="{9B77A4F9-670B-42B4-A090-B9FCA4722A3A}"/>
                  </a:ext>
                </a:extLst>
              </p:cNvPr>
              <p:cNvSpPr>
                <a:spLocks noGrp="1" noRot="1" noChangeAspect="1" noMove="1" noResize="1" noEditPoints="1" noAdjustHandles="1" noChangeArrowheads="1" noChangeShapeType="1" noTextEdit="1"/>
              </p:cNvSpPr>
              <p:nvPr>
                <p:ph idx="1"/>
              </p:nvPr>
            </p:nvSpPr>
            <p:spPr>
              <a:xfrm>
                <a:off x="1219200" y="1783560"/>
                <a:ext cx="9678444" cy="4572000"/>
              </a:xfrm>
              <a:blipFill>
                <a:blip r:embed="rId4"/>
                <a:stretch>
                  <a:fillRect l="-1448" t="-1733"/>
                </a:stretch>
              </a:blipFill>
            </p:spPr>
            <p:txBody>
              <a:bodyPr/>
              <a:lstStyle/>
              <a:p>
                <a:r>
                  <a:rPr lang="en-GB">
                    <a:noFill/>
                  </a:rPr>
                  <a:t> </a:t>
                </a:r>
              </a:p>
            </p:txBody>
          </p:sp>
        </mc:Fallback>
      </mc:AlternateContent>
      <p:grpSp>
        <p:nvGrpSpPr>
          <p:cNvPr id="13" name="Group 12">
            <a:extLst>
              <a:ext uri="{FF2B5EF4-FFF2-40B4-BE49-F238E27FC236}">
                <a16:creationId xmlns:a16="http://schemas.microsoft.com/office/drawing/2014/main" id="{5BFC95EE-4A68-4EB8-B414-0447F3DFA6E6}"/>
              </a:ext>
            </a:extLst>
          </p:cNvPr>
          <p:cNvGrpSpPr/>
          <p:nvPr/>
        </p:nvGrpSpPr>
        <p:grpSpPr>
          <a:xfrm>
            <a:off x="8629192" y="3244242"/>
            <a:ext cx="2556551" cy="3008678"/>
            <a:chOff x="8503931" y="2091847"/>
            <a:chExt cx="2556551" cy="3008678"/>
          </a:xfrm>
        </p:grpSpPr>
        <p:cxnSp>
          <p:nvCxnSpPr>
            <p:cNvPr id="16" name="Straight Arrow Connector 15">
              <a:extLst>
                <a:ext uri="{FF2B5EF4-FFF2-40B4-BE49-F238E27FC236}">
                  <a16:creationId xmlns:a16="http://schemas.microsoft.com/office/drawing/2014/main" id="{01A1D0A5-FDB3-4E46-8B69-6E10817F4527}"/>
                </a:ext>
                <a:ext uri="{C183D7F6-B498-43B3-948B-1728B52AA6E4}">
                  <adec:decorative xmlns:adec="http://schemas.microsoft.com/office/drawing/2017/decorative" val="1"/>
                </a:ext>
              </a:extLst>
            </p:cNvPr>
            <p:cNvCxnSpPr>
              <a:cxnSpLocks/>
            </p:cNvCxnSpPr>
            <p:nvPr/>
          </p:nvCxnSpPr>
          <p:spPr>
            <a:xfrm flipV="1">
              <a:off x="8503931" y="2091847"/>
              <a:ext cx="2046134" cy="2052567"/>
            </a:xfrm>
            <a:prstGeom prst="straightConnector1">
              <a:avLst/>
            </a:prstGeom>
            <a:ln w="762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A260091-A4B8-4B93-A5EB-D212F4FF1438}"/>
                </a:ext>
              </a:extLst>
            </p:cNvPr>
            <p:cNvCxnSpPr>
              <a:cxnSpLocks/>
            </p:cNvCxnSpPr>
            <p:nvPr/>
          </p:nvCxnSpPr>
          <p:spPr>
            <a:xfrm>
              <a:off x="8503931" y="4144413"/>
              <a:ext cx="2556551" cy="853472"/>
            </a:xfrm>
            <a:prstGeom prst="straightConnector1">
              <a:avLst/>
            </a:prstGeom>
            <a:ln w="762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1417951-68E4-4CB6-A8E3-0295BF472281}"/>
                    </a:ext>
                  </a:extLst>
                </p:cNvPr>
                <p:cNvSpPr txBox="1"/>
                <p:nvPr/>
              </p:nvSpPr>
              <p:spPr>
                <a:xfrm>
                  <a:off x="9067257" y="2512181"/>
                  <a:ext cx="30649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4">
                                <a:lumMod val="60000"/>
                                <a:lumOff val="40000"/>
                              </a:schemeClr>
                            </a:solidFill>
                            <a:latin typeface="Cambria Math" panose="02040503050406030204" pitchFamily="18" charset="0"/>
                          </a:rPr>
                          <m:t>𝐩</m:t>
                        </m:r>
                      </m:oMath>
                    </m:oMathPara>
                  </a14:m>
                  <a:endParaRPr lang="en-GB" b="1" dirty="0">
                    <a:solidFill>
                      <a:schemeClr val="accent4">
                        <a:lumMod val="60000"/>
                        <a:lumOff val="40000"/>
                      </a:schemeClr>
                    </a:solidFill>
                  </a:endParaRPr>
                </a:p>
              </p:txBody>
            </p:sp>
          </mc:Choice>
          <mc:Fallback xmlns="">
            <p:sp>
              <p:nvSpPr>
                <p:cNvPr id="18" name="TextBox 17">
                  <a:extLst>
                    <a:ext uri="{FF2B5EF4-FFF2-40B4-BE49-F238E27FC236}">
                      <a16:creationId xmlns:a16="http://schemas.microsoft.com/office/drawing/2014/main" id="{31417951-68E4-4CB6-A8E3-0295BF472281}"/>
                    </a:ext>
                  </a:extLst>
                </p:cNvPr>
                <p:cNvSpPr txBox="1">
                  <a:spLocks noRot="1" noChangeAspect="1" noMove="1" noResize="1" noEditPoints="1" noAdjustHandles="1" noChangeArrowheads="1" noChangeShapeType="1" noTextEdit="1"/>
                </p:cNvSpPr>
                <p:nvPr/>
              </p:nvSpPr>
              <p:spPr>
                <a:xfrm>
                  <a:off x="9067257" y="2512181"/>
                  <a:ext cx="306494" cy="461665"/>
                </a:xfrm>
                <a:prstGeom prst="rect">
                  <a:avLst/>
                </a:prstGeom>
                <a:blipFill>
                  <a:blip r:embed="rId5"/>
                  <a:stretch>
                    <a:fillRect l="-8000" r="-30000" b="-1447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6F259C3-E9E7-467E-8EB6-69A0F7733D05}"/>
                    </a:ext>
                  </a:extLst>
                </p:cNvPr>
                <p:cNvSpPr txBox="1"/>
                <p:nvPr/>
              </p:nvSpPr>
              <p:spPr>
                <a:xfrm>
                  <a:off x="9248703" y="4638860"/>
                  <a:ext cx="30649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5">
                                <a:lumMod val="75000"/>
                              </a:schemeClr>
                            </a:solidFill>
                            <a:latin typeface="Cambria Math" panose="02040503050406030204" pitchFamily="18" charset="0"/>
                          </a:rPr>
                          <m:t>𝐪</m:t>
                        </m:r>
                      </m:oMath>
                    </m:oMathPara>
                  </a14:m>
                  <a:endParaRPr lang="en-GB" b="1" dirty="0">
                    <a:solidFill>
                      <a:schemeClr val="accent4">
                        <a:lumMod val="60000"/>
                        <a:lumOff val="40000"/>
                      </a:schemeClr>
                    </a:solidFill>
                  </a:endParaRPr>
                </a:p>
              </p:txBody>
            </p:sp>
          </mc:Choice>
          <mc:Fallback xmlns="">
            <p:sp>
              <p:nvSpPr>
                <p:cNvPr id="19" name="TextBox 18">
                  <a:extLst>
                    <a:ext uri="{FF2B5EF4-FFF2-40B4-BE49-F238E27FC236}">
                      <a16:creationId xmlns:a16="http://schemas.microsoft.com/office/drawing/2014/main" id="{66F259C3-E9E7-467E-8EB6-69A0F7733D05}"/>
                    </a:ext>
                  </a:extLst>
                </p:cNvPr>
                <p:cNvSpPr txBox="1">
                  <a:spLocks noRot="1" noChangeAspect="1" noMove="1" noResize="1" noEditPoints="1" noAdjustHandles="1" noChangeArrowheads="1" noChangeShapeType="1" noTextEdit="1"/>
                </p:cNvSpPr>
                <p:nvPr/>
              </p:nvSpPr>
              <p:spPr>
                <a:xfrm>
                  <a:off x="9248703" y="4638860"/>
                  <a:ext cx="306494" cy="461665"/>
                </a:xfrm>
                <a:prstGeom prst="rect">
                  <a:avLst/>
                </a:prstGeom>
                <a:blipFill>
                  <a:blip r:embed="rId6"/>
                  <a:stretch>
                    <a:fillRect l="-8000" r="-26000" b="-13158"/>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EED073B-7C50-4605-8CE0-903C08A1A573}"/>
                  </a:ext>
                </a:extLst>
              </p:cNvPr>
              <p:cNvSpPr txBox="1"/>
              <p:nvPr/>
            </p:nvSpPr>
            <p:spPr>
              <a:xfrm>
                <a:off x="8202769" y="5004420"/>
                <a:ext cx="306494"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3200" b="1" i="0" smtClean="0">
                          <a:solidFill>
                            <a:schemeClr val="tx1"/>
                          </a:solidFill>
                          <a:latin typeface="Cambria Math" panose="02040503050406030204" pitchFamily="18" charset="0"/>
                        </a:rPr>
                        <m:t>𝟎</m:t>
                      </m:r>
                    </m:oMath>
                  </m:oMathPara>
                </a14:m>
                <a:endParaRPr lang="en-GB" b="1" dirty="0">
                  <a:solidFill>
                    <a:schemeClr val="accent4">
                      <a:lumMod val="60000"/>
                      <a:lumOff val="40000"/>
                    </a:schemeClr>
                  </a:solidFill>
                </a:endParaRPr>
              </a:p>
            </p:txBody>
          </p:sp>
        </mc:Choice>
        <mc:Fallback xmlns="">
          <p:sp>
            <p:nvSpPr>
              <p:cNvPr id="20" name="TextBox 19">
                <a:extLst>
                  <a:ext uri="{FF2B5EF4-FFF2-40B4-BE49-F238E27FC236}">
                    <a16:creationId xmlns:a16="http://schemas.microsoft.com/office/drawing/2014/main" id="{8EED073B-7C50-4605-8CE0-903C08A1A573}"/>
                  </a:ext>
                </a:extLst>
              </p:cNvPr>
              <p:cNvSpPr txBox="1">
                <a:spLocks noRot="1" noChangeAspect="1" noMove="1" noResize="1" noEditPoints="1" noAdjustHandles="1" noChangeArrowheads="1" noChangeShapeType="1" noTextEdit="1"/>
              </p:cNvSpPr>
              <p:nvPr/>
            </p:nvSpPr>
            <p:spPr>
              <a:xfrm>
                <a:off x="8202769" y="5004420"/>
                <a:ext cx="306494" cy="584775"/>
              </a:xfrm>
              <a:prstGeom prst="rect">
                <a:avLst/>
              </a:prstGeom>
              <a:blipFill>
                <a:blip r:embed="rId7"/>
                <a:stretch>
                  <a:fillRect r="-2000"/>
                </a:stretch>
              </a:blipFill>
            </p:spPr>
            <p:txBody>
              <a:bodyPr/>
              <a:lstStyle/>
              <a:p>
                <a:r>
                  <a:rPr lang="en-GB">
                    <a:noFill/>
                  </a:rPr>
                  <a:t> </a:t>
                </a:r>
              </a:p>
            </p:txBody>
          </p:sp>
        </mc:Fallback>
      </mc:AlternateContent>
      <p:grpSp>
        <p:nvGrpSpPr>
          <p:cNvPr id="21" name="Group 20">
            <a:extLst>
              <a:ext uri="{FF2B5EF4-FFF2-40B4-BE49-F238E27FC236}">
                <a16:creationId xmlns:a16="http://schemas.microsoft.com/office/drawing/2014/main" id="{BD251CF8-3435-44FB-86CD-C534B7EBF5CC}"/>
              </a:ext>
            </a:extLst>
          </p:cNvPr>
          <p:cNvGrpSpPr/>
          <p:nvPr/>
        </p:nvGrpSpPr>
        <p:grpSpPr>
          <a:xfrm>
            <a:off x="10675326" y="3244242"/>
            <a:ext cx="1295586" cy="2906038"/>
            <a:chOff x="10550065" y="2091847"/>
            <a:chExt cx="1295586" cy="2906038"/>
          </a:xfrm>
        </p:grpSpPr>
        <p:cxnSp>
          <p:nvCxnSpPr>
            <p:cNvPr id="22" name="Straight Arrow Connector 21">
              <a:extLst>
                <a:ext uri="{FF2B5EF4-FFF2-40B4-BE49-F238E27FC236}">
                  <a16:creationId xmlns:a16="http://schemas.microsoft.com/office/drawing/2014/main" id="{E1B89D35-A4DF-4987-B6AE-41EE085C1E1F}"/>
                </a:ext>
              </a:extLst>
            </p:cNvPr>
            <p:cNvCxnSpPr>
              <a:cxnSpLocks/>
            </p:cNvCxnSpPr>
            <p:nvPr/>
          </p:nvCxnSpPr>
          <p:spPr>
            <a:xfrm>
              <a:off x="10550065" y="2091847"/>
              <a:ext cx="510417" cy="2906038"/>
            </a:xfrm>
            <a:prstGeom prst="straightConnector1">
              <a:avLst/>
            </a:prstGeom>
            <a:ln w="76200">
              <a:solidFill>
                <a:srgbClr val="FFFF99"/>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78C34D7-65DB-477D-ADF0-EC00BC6E4456}"/>
                    </a:ext>
                  </a:extLst>
                </p:cNvPr>
                <p:cNvSpPr txBox="1"/>
                <p:nvPr/>
              </p:nvSpPr>
              <p:spPr>
                <a:xfrm>
                  <a:off x="10669994" y="3130195"/>
                  <a:ext cx="1175657"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rgbClr val="FFFF99"/>
                            </a:solidFill>
                            <a:latin typeface="Cambria Math" panose="02040503050406030204" pitchFamily="18" charset="0"/>
                          </a:rPr>
                          <m:t>𝐪</m:t>
                        </m:r>
                        <m:r>
                          <a:rPr lang="en-GB" sz="2400" b="1" i="0" smtClean="0">
                            <a:solidFill>
                              <a:srgbClr val="FFFF99"/>
                            </a:solidFill>
                            <a:latin typeface="Cambria Math" panose="02040503050406030204" pitchFamily="18" charset="0"/>
                          </a:rPr>
                          <m:t>−</m:t>
                        </m:r>
                        <m:r>
                          <a:rPr lang="en-GB" sz="2400" b="1" i="0" smtClean="0">
                            <a:solidFill>
                              <a:srgbClr val="FFFF99"/>
                            </a:solidFill>
                            <a:latin typeface="Cambria Math" panose="02040503050406030204" pitchFamily="18" charset="0"/>
                          </a:rPr>
                          <m:t>𝐩</m:t>
                        </m:r>
                      </m:oMath>
                    </m:oMathPara>
                  </a14:m>
                  <a:endParaRPr lang="en-GB" b="1" dirty="0">
                    <a:solidFill>
                      <a:srgbClr val="FFFF99"/>
                    </a:solidFill>
                  </a:endParaRPr>
                </a:p>
              </p:txBody>
            </p:sp>
          </mc:Choice>
          <mc:Fallback xmlns="">
            <p:sp>
              <p:nvSpPr>
                <p:cNvPr id="23" name="TextBox 22">
                  <a:extLst>
                    <a:ext uri="{FF2B5EF4-FFF2-40B4-BE49-F238E27FC236}">
                      <a16:creationId xmlns:a16="http://schemas.microsoft.com/office/drawing/2014/main" id="{478C34D7-65DB-477D-ADF0-EC00BC6E4456}"/>
                    </a:ext>
                  </a:extLst>
                </p:cNvPr>
                <p:cNvSpPr txBox="1">
                  <a:spLocks noRot="1" noChangeAspect="1" noMove="1" noResize="1" noEditPoints="1" noAdjustHandles="1" noChangeArrowheads="1" noChangeShapeType="1" noTextEdit="1"/>
                </p:cNvSpPr>
                <p:nvPr/>
              </p:nvSpPr>
              <p:spPr>
                <a:xfrm>
                  <a:off x="10669994" y="3130195"/>
                  <a:ext cx="1175657" cy="461665"/>
                </a:xfrm>
                <a:prstGeom prst="rect">
                  <a:avLst/>
                </a:prstGeom>
                <a:blipFill>
                  <a:blip r:embed="rId8"/>
                  <a:stretch>
                    <a:fillRect b="-14667"/>
                  </a:stretch>
                </a:blipFill>
                <a:ln>
                  <a:noFill/>
                </a:ln>
              </p:spPr>
              <p:txBody>
                <a:bodyPr/>
                <a:lstStyle/>
                <a:p>
                  <a:r>
                    <a:rPr lang="en-GB">
                      <a:noFill/>
                    </a:rPr>
                    <a:t> </a:t>
                  </a:r>
                </a:p>
              </p:txBody>
            </p:sp>
          </mc:Fallback>
        </mc:AlternateContent>
      </p:grpSp>
    </p:spTree>
    <p:extLst>
      <p:ext uri="{BB962C8B-B14F-4D97-AF65-F5344CB8AC3E}">
        <p14:creationId xmlns:p14="http://schemas.microsoft.com/office/powerpoint/2010/main" val="369717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up)">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AA70AA-6469-48C2-BD99-FBBE4DDD5F7F}"/>
              </a:ext>
            </a:extLst>
          </p:cNvPr>
          <p:cNvSpPr>
            <a:spLocks noGrp="1"/>
          </p:cNvSpPr>
          <p:nvPr>
            <p:ph type="title"/>
          </p:nvPr>
        </p:nvSpPr>
        <p:spPr/>
        <p:txBody>
          <a:bodyPr/>
          <a:lstStyle/>
          <a:p>
            <a:r>
              <a:rPr lang="en-GB" b="1" dirty="0"/>
              <a:t>Scalar multiplication</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435A6F3B-C729-452A-AAA7-CF68BE93C612}"/>
                  </a:ext>
                </a:extLst>
              </p:cNvPr>
              <p:cNvSpPr>
                <a:spLocks noGrp="1"/>
              </p:cNvSpPr>
              <p:nvPr>
                <p:ph idx="1"/>
              </p:nvPr>
            </p:nvSpPr>
            <p:spPr>
              <a:xfrm>
                <a:off x="1219200" y="1783560"/>
                <a:ext cx="7561545" cy="4572000"/>
              </a:xfrm>
            </p:spPr>
            <p:txBody>
              <a:bodyPr/>
              <a:lstStyle/>
              <a:p>
                <a:pPr marL="0" indent="0">
                  <a:buNone/>
                </a:pPr>
                <a:r>
                  <a:rPr lang="en-GB" dirty="0"/>
                  <a:t>If </a:t>
                </a:r>
                <a14:m>
                  <m:oMath xmlns:m="http://schemas.openxmlformats.org/officeDocument/2006/math">
                    <m:r>
                      <a:rPr lang="en-GB" b="1" dirty="0">
                        <a:latin typeface="Cambria Math" panose="02040503050406030204" pitchFamily="18" charset="0"/>
                      </a:rPr>
                      <m:t>𝐯</m:t>
                    </m:r>
                  </m:oMath>
                </a14:m>
                <a:r>
                  <a:rPr lang="en-GB" dirty="0"/>
                  <a:t> is a vector and </a:t>
                </a:r>
                <a14:m>
                  <m:oMath xmlns:m="http://schemas.openxmlformats.org/officeDocument/2006/math">
                    <m:r>
                      <a:rPr lang="en-GB" i="1" dirty="0">
                        <a:latin typeface="Cambria Math" panose="02040503050406030204" pitchFamily="18" charset="0"/>
                      </a:rPr>
                      <m:t>𝑐</m:t>
                    </m:r>
                  </m:oMath>
                </a14:m>
                <a:r>
                  <a:rPr lang="en-GB" dirty="0"/>
                  <a:t> is a positive number</a:t>
                </a:r>
              </a:p>
              <a:p>
                <a:pPr marL="457200" indent="-457200"/>
                <a14:m>
                  <m:oMath xmlns:m="http://schemas.openxmlformats.org/officeDocument/2006/math">
                    <m:r>
                      <a:rPr lang="en-GB" i="1" dirty="0">
                        <a:latin typeface="Cambria Math" panose="02040503050406030204" pitchFamily="18" charset="0"/>
                      </a:rPr>
                      <m:t>𝑐</m:t>
                    </m:r>
                    <m:r>
                      <a:rPr lang="en-GB" b="1" dirty="0">
                        <a:latin typeface="Cambria Math" panose="02040503050406030204" pitchFamily="18" charset="0"/>
                      </a:rPr>
                      <m:t>𝐯</m:t>
                    </m:r>
                  </m:oMath>
                </a14:m>
                <a:r>
                  <a:rPr lang="en-GB" dirty="0"/>
                  <a:t> is a vector with the </a:t>
                </a:r>
                <a:r>
                  <a:rPr lang="en-GB" dirty="0">
                    <a:solidFill>
                      <a:schemeClr val="accent4"/>
                    </a:solidFill>
                  </a:rPr>
                  <a:t>same direction </a:t>
                </a:r>
                <a:r>
                  <a:rPr lang="en-GB" dirty="0"/>
                  <a:t>as </a:t>
                </a:r>
                <a14:m>
                  <m:oMath xmlns:m="http://schemas.openxmlformats.org/officeDocument/2006/math">
                    <m:r>
                      <a:rPr lang="en-GB" b="1" dirty="0">
                        <a:latin typeface="Cambria Math" panose="02040503050406030204" pitchFamily="18" charset="0"/>
                      </a:rPr>
                      <m:t>𝐯</m:t>
                    </m:r>
                  </m:oMath>
                </a14:m>
                <a:r>
                  <a:rPr lang="en-GB" dirty="0"/>
                  <a:t>, but </a:t>
                </a:r>
                <a14:m>
                  <m:oMath xmlns:m="http://schemas.openxmlformats.org/officeDocument/2006/math">
                    <m:r>
                      <a:rPr lang="en-GB" i="1" dirty="0" smtClean="0">
                        <a:solidFill>
                          <a:schemeClr val="accent4"/>
                        </a:solidFill>
                        <a:latin typeface="Cambria Math" panose="02040503050406030204" pitchFamily="18" charset="0"/>
                      </a:rPr>
                      <m:t>𝑐</m:t>
                    </m:r>
                  </m:oMath>
                </a14:m>
                <a:r>
                  <a:rPr lang="en-GB" dirty="0">
                    <a:solidFill>
                      <a:schemeClr val="accent4"/>
                    </a:solidFill>
                  </a:rPr>
                  <a:t> times the magnitude</a:t>
                </a:r>
                <a:endParaRPr lang="en-GB" dirty="0"/>
              </a:p>
              <a:p>
                <a:pPr marL="457200" indent="-457200"/>
                <a14:m>
                  <m:oMath xmlns:m="http://schemas.openxmlformats.org/officeDocument/2006/math">
                    <m:r>
                      <a:rPr lang="en-GB" i="1">
                        <a:latin typeface="Cambria Math" panose="02040503050406030204" pitchFamily="18" charset="0"/>
                      </a:rPr>
                      <m:t>𝑐</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𝑥</m:t>
                              </m:r>
                            </m:e>
                          </m:mr>
                          <m:mr>
                            <m:e>
                              <m:r>
                                <a:rPr lang="en-GB" i="1">
                                  <a:latin typeface="Cambria Math" panose="02040503050406030204" pitchFamily="18" charset="0"/>
                                </a:rPr>
                                <m:t>𝑦</m:t>
                              </m:r>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𝑐</m:t>
                              </m:r>
                              <m:r>
                                <a:rPr lang="en-GB" i="1">
                                  <a:latin typeface="Cambria Math" panose="02040503050406030204" pitchFamily="18" charset="0"/>
                                </a:rPr>
                                <m:t>𝑥</m:t>
                              </m:r>
                            </m:e>
                          </m:mr>
                          <m:mr>
                            <m:e>
                              <m:r>
                                <a:rPr lang="en-GB" i="1">
                                  <a:latin typeface="Cambria Math" panose="02040503050406030204" pitchFamily="18" charset="0"/>
                                </a:rPr>
                                <m:t>𝑐𝑦</m:t>
                              </m:r>
                            </m:e>
                          </m:mr>
                        </m:m>
                      </m:e>
                    </m:d>
                  </m:oMath>
                </a14:m>
                <a:endParaRPr lang="en-GB" b="1" dirty="0"/>
              </a:p>
              <a:p>
                <a:pPr marL="457200" indent="-457200"/>
                <a:r>
                  <a:rPr lang="en-GB" dirty="0"/>
                  <a:t>If c is negative then </a:t>
                </a:r>
                <a14:m>
                  <m:oMath xmlns:m="http://schemas.openxmlformats.org/officeDocument/2006/math">
                    <m:r>
                      <a:rPr lang="en-GB" i="1" dirty="0">
                        <a:latin typeface="Cambria Math" panose="02040503050406030204" pitchFamily="18" charset="0"/>
                      </a:rPr>
                      <m:t>𝑐</m:t>
                    </m:r>
                    <m:r>
                      <a:rPr lang="en-GB" b="1" dirty="0">
                        <a:latin typeface="Cambria Math" panose="02040503050406030204" pitchFamily="18" charset="0"/>
                      </a:rPr>
                      <m:t>𝐯</m:t>
                    </m:r>
                  </m:oMath>
                </a14:m>
                <a:r>
                  <a:rPr lang="en-GB" dirty="0"/>
                  <a:t> has the opposite direction to </a:t>
                </a:r>
                <a14:m>
                  <m:oMath xmlns:m="http://schemas.openxmlformats.org/officeDocument/2006/math">
                    <m:r>
                      <a:rPr lang="en-GB" b="1" dirty="0">
                        <a:latin typeface="Cambria Math" panose="02040503050406030204" pitchFamily="18" charset="0"/>
                      </a:rPr>
                      <m:t>𝐯</m:t>
                    </m:r>
                  </m:oMath>
                </a14:m>
                <a:endParaRPr lang="en-GB" dirty="0"/>
              </a:p>
              <a:p>
                <a:endParaRPr lang="en-GB" b="1" dirty="0"/>
              </a:p>
            </p:txBody>
          </p:sp>
        </mc:Choice>
        <mc:Fallback xmlns="">
          <p:sp>
            <p:nvSpPr>
              <p:cNvPr id="7" name="Content Placeholder 6">
                <a:extLst>
                  <a:ext uri="{FF2B5EF4-FFF2-40B4-BE49-F238E27FC236}">
                    <a16:creationId xmlns:a16="http://schemas.microsoft.com/office/drawing/2014/main" id="{435A6F3B-C729-452A-AAA7-CF68BE93C612}"/>
                  </a:ext>
                </a:extLst>
              </p:cNvPr>
              <p:cNvSpPr>
                <a:spLocks noGrp="1" noRot="1" noChangeAspect="1" noMove="1" noResize="1" noEditPoints="1" noAdjustHandles="1" noChangeArrowheads="1" noChangeShapeType="1" noTextEdit="1"/>
              </p:cNvSpPr>
              <p:nvPr>
                <p:ph idx="1"/>
              </p:nvPr>
            </p:nvSpPr>
            <p:spPr>
              <a:xfrm>
                <a:off x="1219200" y="1783560"/>
                <a:ext cx="7561545" cy="4572000"/>
              </a:xfrm>
              <a:blipFill>
                <a:blip r:embed="rId3"/>
                <a:stretch>
                  <a:fillRect l="-1855" t="-1733" r="-323"/>
                </a:stretch>
              </a:blipFill>
            </p:spPr>
            <p:txBody>
              <a:bodyPr/>
              <a:lstStyle/>
              <a:p>
                <a:r>
                  <a:rPr lang="en-GB">
                    <a:noFill/>
                  </a:rPr>
                  <a:t> </a:t>
                </a:r>
              </a:p>
            </p:txBody>
          </p:sp>
        </mc:Fallback>
      </mc:AlternateContent>
      <p:grpSp>
        <p:nvGrpSpPr>
          <p:cNvPr id="8" name="Group 7">
            <a:extLst>
              <a:ext uri="{FF2B5EF4-FFF2-40B4-BE49-F238E27FC236}">
                <a16:creationId xmlns:a16="http://schemas.microsoft.com/office/drawing/2014/main" id="{3FF6A7AF-34D3-4873-ACBA-E3BC0E5876E2}"/>
              </a:ext>
              <a:ext uri="{C183D7F6-B498-43B3-948B-1728B52AA6E4}">
                <adec:decorative xmlns:adec="http://schemas.microsoft.com/office/drawing/2017/decorative" val="1"/>
              </a:ext>
            </a:extLst>
          </p:cNvPr>
          <p:cNvGrpSpPr/>
          <p:nvPr/>
        </p:nvGrpSpPr>
        <p:grpSpPr>
          <a:xfrm>
            <a:off x="9315520" y="3109879"/>
            <a:ext cx="1237150" cy="1154466"/>
            <a:chOff x="9315520" y="3109879"/>
            <a:chExt cx="1237150" cy="1154466"/>
          </a:xfrm>
        </p:grpSpPr>
        <p:cxnSp>
          <p:nvCxnSpPr>
            <p:cNvPr id="4" name="Straight Arrow Connector 3">
              <a:extLst>
                <a:ext uri="{FF2B5EF4-FFF2-40B4-BE49-F238E27FC236}">
                  <a16:creationId xmlns:a16="http://schemas.microsoft.com/office/drawing/2014/main" id="{7E30A3DE-260C-41FF-B590-EE8A362A0F41}"/>
                </a:ext>
              </a:extLst>
            </p:cNvPr>
            <p:cNvCxnSpPr>
              <a:cxnSpLocks/>
            </p:cNvCxnSpPr>
            <p:nvPr/>
          </p:nvCxnSpPr>
          <p:spPr>
            <a:xfrm flipV="1">
              <a:off x="9315520" y="3109879"/>
              <a:ext cx="1237150" cy="1154466"/>
            </a:xfrm>
            <a:prstGeom prst="straightConnector1">
              <a:avLst/>
            </a:prstGeom>
            <a:ln w="762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A4F900A-E32F-474D-B5AD-E5DCC4F1B551}"/>
                    </a:ext>
                  </a:extLst>
                </p:cNvPr>
                <p:cNvSpPr txBox="1"/>
                <p:nvPr/>
              </p:nvSpPr>
              <p:spPr>
                <a:xfrm>
                  <a:off x="9515492" y="3225447"/>
                  <a:ext cx="30649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4">
                                <a:lumMod val="60000"/>
                                <a:lumOff val="40000"/>
                              </a:schemeClr>
                            </a:solidFill>
                            <a:latin typeface="Cambria Math" panose="02040503050406030204" pitchFamily="18" charset="0"/>
                          </a:rPr>
                          <m:t>𝐯</m:t>
                        </m:r>
                      </m:oMath>
                    </m:oMathPara>
                  </a14:m>
                  <a:endParaRPr lang="en-GB" b="1" dirty="0">
                    <a:solidFill>
                      <a:schemeClr val="accent4">
                        <a:lumMod val="60000"/>
                        <a:lumOff val="40000"/>
                      </a:schemeClr>
                    </a:solidFill>
                  </a:endParaRPr>
                </a:p>
              </p:txBody>
            </p:sp>
          </mc:Choice>
          <mc:Fallback xmlns="">
            <p:sp>
              <p:nvSpPr>
                <p:cNvPr id="18" name="TextBox 17">
                  <a:extLst>
                    <a:ext uri="{FF2B5EF4-FFF2-40B4-BE49-F238E27FC236}">
                      <a16:creationId xmlns:a16="http://schemas.microsoft.com/office/drawing/2014/main" id="{8A4F900A-E32F-474D-B5AD-E5DCC4F1B551}"/>
                    </a:ext>
                  </a:extLst>
                </p:cNvPr>
                <p:cNvSpPr txBox="1">
                  <a:spLocks noRot="1" noChangeAspect="1" noMove="1" noResize="1" noEditPoints="1" noAdjustHandles="1" noChangeArrowheads="1" noChangeShapeType="1" noTextEdit="1"/>
                </p:cNvSpPr>
                <p:nvPr/>
              </p:nvSpPr>
              <p:spPr>
                <a:xfrm>
                  <a:off x="9515492" y="3225447"/>
                  <a:ext cx="306494" cy="461665"/>
                </a:xfrm>
                <a:prstGeom prst="rect">
                  <a:avLst/>
                </a:prstGeom>
                <a:blipFill>
                  <a:blip r:embed="rId4"/>
                  <a:stretch>
                    <a:fillRect r="-10000"/>
                  </a:stretch>
                </a:blipFill>
              </p:spPr>
              <p:txBody>
                <a:bodyPr/>
                <a:lstStyle/>
                <a:p>
                  <a:r>
                    <a:rPr lang="en-GB">
                      <a:noFill/>
                    </a:rPr>
                    <a:t> </a:t>
                  </a:r>
                </a:p>
              </p:txBody>
            </p:sp>
          </mc:Fallback>
        </mc:AlternateContent>
      </p:grpSp>
      <p:grpSp>
        <p:nvGrpSpPr>
          <p:cNvPr id="10" name="Group 9">
            <a:extLst>
              <a:ext uri="{FF2B5EF4-FFF2-40B4-BE49-F238E27FC236}">
                <a16:creationId xmlns:a16="http://schemas.microsoft.com/office/drawing/2014/main" id="{80C7FD82-7633-47BA-95DF-405E588C868D}"/>
              </a:ext>
              <a:ext uri="{C183D7F6-B498-43B3-948B-1728B52AA6E4}">
                <adec:decorative xmlns:adec="http://schemas.microsoft.com/office/drawing/2017/decorative" val="1"/>
              </a:ext>
            </a:extLst>
          </p:cNvPr>
          <p:cNvGrpSpPr/>
          <p:nvPr/>
        </p:nvGrpSpPr>
        <p:grpSpPr>
          <a:xfrm>
            <a:off x="9315520" y="2167770"/>
            <a:ext cx="2248532" cy="2096576"/>
            <a:chOff x="9315520" y="2167770"/>
            <a:chExt cx="2248532" cy="2096576"/>
          </a:xfrm>
        </p:grpSpPr>
        <p:cxnSp>
          <p:nvCxnSpPr>
            <p:cNvPr id="11" name="Straight Arrow Connector 10">
              <a:extLst>
                <a:ext uri="{FF2B5EF4-FFF2-40B4-BE49-F238E27FC236}">
                  <a16:creationId xmlns:a16="http://schemas.microsoft.com/office/drawing/2014/main" id="{3D7767B0-C70D-48A0-9E1F-EDB43B0A0EC6}"/>
                </a:ext>
                <a:ext uri="{C183D7F6-B498-43B3-948B-1728B52AA6E4}">
                  <adec:decorative xmlns:adec="http://schemas.microsoft.com/office/drawing/2017/decorative" val="1"/>
                </a:ext>
              </a:extLst>
            </p:cNvPr>
            <p:cNvCxnSpPr>
              <a:cxnSpLocks/>
            </p:cNvCxnSpPr>
            <p:nvPr/>
          </p:nvCxnSpPr>
          <p:spPr>
            <a:xfrm flipV="1">
              <a:off x="9315520" y="2167770"/>
              <a:ext cx="2248532" cy="2096576"/>
            </a:xfrm>
            <a:prstGeom prst="straightConnector1">
              <a:avLst/>
            </a:prstGeom>
            <a:ln w="5715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CFCA3C3-EB2C-4F79-9FB3-C9C8146070F5}"/>
                    </a:ext>
                  </a:extLst>
                </p:cNvPr>
                <p:cNvSpPr txBox="1"/>
                <p:nvPr/>
              </p:nvSpPr>
              <p:spPr>
                <a:xfrm>
                  <a:off x="10552670" y="2243919"/>
                  <a:ext cx="30649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0" smtClean="0">
                            <a:solidFill>
                              <a:schemeClr val="accent3">
                                <a:lumMod val="75000"/>
                              </a:schemeClr>
                            </a:solidFill>
                            <a:latin typeface="Cambria Math" panose="02040503050406030204" pitchFamily="18" charset="0"/>
                          </a:rPr>
                          <m:t>2</m:t>
                        </m:r>
                        <m:r>
                          <a:rPr lang="en-GB" sz="2400" b="1" i="0" smtClean="0">
                            <a:solidFill>
                              <a:schemeClr val="accent3">
                                <a:lumMod val="75000"/>
                              </a:schemeClr>
                            </a:solidFill>
                            <a:latin typeface="Cambria Math" panose="02040503050406030204" pitchFamily="18" charset="0"/>
                          </a:rPr>
                          <m:t>𝐯</m:t>
                        </m:r>
                      </m:oMath>
                    </m:oMathPara>
                  </a14:m>
                  <a:endParaRPr lang="en-GB" b="1" dirty="0">
                    <a:solidFill>
                      <a:schemeClr val="accent3">
                        <a:lumMod val="75000"/>
                      </a:schemeClr>
                    </a:solidFill>
                  </a:endParaRPr>
                </a:p>
              </p:txBody>
            </p:sp>
          </mc:Choice>
          <mc:Fallback xmlns="">
            <p:sp>
              <p:nvSpPr>
                <p:cNvPr id="19" name="TextBox 18">
                  <a:extLst>
                    <a:ext uri="{FF2B5EF4-FFF2-40B4-BE49-F238E27FC236}">
                      <a16:creationId xmlns:a16="http://schemas.microsoft.com/office/drawing/2014/main" id="{2CFCA3C3-EB2C-4F79-9FB3-C9C8146070F5}"/>
                    </a:ext>
                  </a:extLst>
                </p:cNvPr>
                <p:cNvSpPr txBox="1">
                  <a:spLocks noRot="1" noChangeAspect="1" noMove="1" noResize="1" noEditPoints="1" noAdjustHandles="1" noChangeArrowheads="1" noChangeShapeType="1" noTextEdit="1"/>
                </p:cNvSpPr>
                <p:nvPr/>
              </p:nvSpPr>
              <p:spPr>
                <a:xfrm>
                  <a:off x="10552670" y="2243919"/>
                  <a:ext cx="306494" cy="461665"/>
                </a:xfrm>
                <a:prstGeom prst="rect">
                  <a:avLst/>
                </a:prstGeom>
                <a:blipFill>
                  <a:blip r:embed="rId5"/>
                  <a:stretch>
                    <a:fillRect l="-4000" r="-66000"/>
                  </a:stretch>
                </a:blipFill>
              </p:spPr>
              <p:txBody>
                <a:bodyPr/>
                <a:lstStyle/>
                <a:p>
                  <a:r>
                    <a:rPr lang="en-GB">
                      <a:noFill/>
                    </a:rPr>
                    <a:t> </a:t>
                  </a:r>
                </a:p>
              </p:txBody>
            </p:sp>
          </mc:Fallback>
        </mc:AlternateContent>
      </p:grpSp>
      <p:grpSp>
        <p:nvGrpSpPr>
          <p:cNvPr id="12" name="Group 11">
            <a:extLst>
              <a:ext uri="{FF2B5EF4-FFF2-40B4-BE49-F238E27FC236}">
                <a16:creationId xmlns:a16="http://schemas.microsoft.com/office/drawing/2014/main" id="{5AD907DB-4246-4EB2-9B4D-628AAE3600B9}"/>
              </a:ext>
              <a:ext uri="{C183D7F6-B498-43B3-948B-1728B52AA6E4}">
                <adec:decorative xmlns:adec="http://schemas.microsoft.com/office/drawing/2017/decorative" val="1"/>
              </a:ext>
            </a:extLst>
          </p:cNvPr>
          <p:cNvGrpSpPr/>
          <p:nvPr/>
        </p:nvGrpSpPr>
        <p:grpSpPr>
          <a:xfrm>
            <a:off x="7066988" y="4264345"/>
            <a:ext cx="2248532" cy="2096576"/>
            <a:chOff x="7066988" y="4264345"/>
            <a:chExt cx="2248532" cy="2096576"/>
          </a:xfrm>
        </p:grpSpPr>
        <p:cxnSp>
          <p:nvCxnSpPr>
            <p:cNvPr id="16" name="Straight Arrow Connector 15">
              <a:extLst>
                <a:ext uri="{FF2B5EF4-FFF2-40B4-BE49-F238E27FC236}">
                  <a16:creationId xmlns:a16="http://schemas.microsoft.com/office/drawing/2014/main" id="{E9ECAAFE-2497-40E8-A748-CAD58AA6AA5F}"/>
                </a:ext>
                <a:ext uri="{C183D7F6-B498-43B3-948B-1728B52AA6E4}">
                  <adec:decorative xmlns:adec="http://schemas.microsoft.com/office/drawing/2017/decorative" val="1"/>
                </a:ext>
              </a:extLst>
            </p:cNvPr>
            <p:cNvCxnSpPr>
              <a:cxnSpLocks/>
            </p:cNvCxnSpPr>
            <p:nvPr/>
          </p:nvCxnSpPr>
          <p:spPr>
            <a:xfrm rot="10800000" flipV="1">
              <a:off x="7066988" y="4264345"/>
              <a:ext cx="2248532" cy="2096576"/>
            </a:xfrm>
            <a:prstGeom prst="straightConnector1">
              <a:avLst/>
            </a:prstGeom>
            <a:ln w="5715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5C9330C-1BD4-4821-B5FD-4D127A008B9F}"/>
                    </a:ext>
                    <a:ext uri="{C183D7F6-B498-43B3-948B-1728B52AA6E4}">
                      <adec:decorative xmlns:adec="http://schemas.microsoft.com/office/drawing/2017/decorative" val="1"/>
                    </a:ext>
                  </a:extLst>
                </p:cNvPr>
                <p:cNvSpPr txBox="1"/>
                <p:nvPr/>
              </p:nvSpPr>
              <p:spPr>
                <a:xfrm>
                  <a:off x="8336465" y="5081800"/>
                  <a:ext cx="30649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0" smtClean="0">
                            <a:solidFill>
                              <a:schemeClr val="accent5">
                                <a:lumMod val="75000"/>
                              </a:schemeClr>
                            </a:solidFill>
                            <a:latin typeface="Cambria Math" panose="02040503050406030204" pitchFamily="18" charset="0"/>
                          </a:rPr>
                          <m:t>−2</m:t>
                        </m:r>
                        <m:r>
                          <a:rPr lang="en-GB" sz="2400" b="1" i="0" smtClean="0">
                            <a:solidFill>
                              <a:schemeClr val="accent5">
                                <a:lumMod val="75000"/>
                              </a:schemeClr>
                            </a:solidFill>
                            <a:latin typeface="Cambria Math" panose="02040503050406030204" pitchFamily="18" charset="0"/>
                          </a:rPr>
                          <m:t>𝐯</m:t>
                        </m:r>
                      </m:oMath>
                    </m:oMathPara>
                  </a14:m>
                  <a:endParaRPr lang="en-GB" b="1" dirty="0">
                    <a:solidFill>
                      <a:schemeClr val="accent5">
                        <a:lumMod val="75000"/>
                      </a:schemeClr>
                    </a:solidFill>
                  </a:endParaRPr>
                </a:p>
              </p:txBody>
            </p:sp>
          </mc:Choice>
          <mc:Fallback xmlns="">
            <p:sp>
              <p:nvSpPr>
                <p:cNvPr id="20" name="TextBox 19">
                  <a:extLst>
                    <a:ext uri="{FF2B5EF4-FFF2-40B4-BE49-F238E27FC236}">
                      <a16:creationId xmlns:a16="http://schemas.microsoft.com/office/drawing/2014/main" id="{45C9330C-1BD4-4821-B5FD-4D127A008B9F}"/>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8336465" y="5081800"/>
                  <a:ext cx="306494" cy="461665"/>
                </a:xfrm>
                <a:prstGeom prst="rect">
                  <a:avLst/>
                </a:prstGeom>
                <a:blipFill>
                  <a:blip r:embed="rId6"/>
                  <a:stretch>
                    <a:fillRect r="-140000"/>
                  </a:stretch>
                </a:blipFill>
              </p:spPr>
              <p:txBody>
                <a:bodyPr/>
                <a:lstStyle/>
                <a:p>
                  <a:r>
                    <a:rPr lang="en-GB">
                      <a:noFill/>
                    </a:rPr>
                    <a:t> </a:t>
                  </a:r>
                </a:p>
              </p:txBody>
            </p:sp>
          </mc:Fallback>
        </mc:AlternateContent>
      </p:grpSp>
    </p:spTree>
    <p:extLst>
      <p:ext uri="{BB962C8B-B14F-4D97-AF65-F5344CB8AC3E}">
        <p14:creationId xmlns:p14="http://schemas.microsoft.com/office/powerpoint/2010/main" val="162402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par>
                                <p:cTn id="21" presetID="22" presetClass="entr" presetSubtype="1"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029F4-6960-4523-9C6E-F7366C82F20F}"/>
              </a:ext>
            </a:extLst>
          </p:cNvPr>
          <p:cNvSpPr>
            <a:spLocks noGrp="1"/>
          </p:cNvSpPr>
          <p:nvPr>
            <p:ph type="title"/>
          </p:nvPr>
        </p:nvSpPr>
        <p:spPr/>
        <p:txBody>
          <a:bodyPr/>
          <a:lstStyle/>
          <a:p>
            <a:r>
              <a:rPr lang="en-GB" b="1" dirty="0"/>
              <a:t>Objectives</a:t>
            </a:r>
          </a:p>
        </p:txBody>
      </p:sp>
      <p:sp>
        <p:nvSpPr>
          <p:cNvPr id="3" name="Content Placeholder 2">
            <a:extLst>
              <a:ext uri="{FF2B5EF4-FFF2-40B4-BE49-F238E27FC236}">
                <a16:creationId xmlns:a16="http://schemas.microsoft.com/office/drawing/2014/main" id="{15029051-6ABB-425F-941F-32BB2D17002A}"/>
              </a:ext>
            </a:extLst>
          </p:cNvPr>
          <p:cNvSpPr>
            <a:spLocks noGrp="1"/>
          </p:cNvSpPr>
          <p:nvPr>
            <p:ph idx="1"/>
          </p:nvPr>
        </p:nvSpPr>
        <p:spPr/>
        <p:txBody>
          <a:bodyPr/>
          <a:lstStyle/>
          <a:p>
            <a:r>
              <a:rPr lang="en-GB" b="1" dirty="0">
                <a:solidFill>
                  <a:schemeClr val="accent4"/>
                </a:solidFill>
              </a:rPr>
              <a:t>Recall</a:t>
            </a:r>
            <a:r>
              <a:rPr lang="en-GB" dirty="0"/>
              <a:t> the definition of a vector and how it differs from a point or a line</a:t>
            </a:r>
          </a:p>
          <a:p>
            <a:r>
              <a:rPr lang="en-GB" b="1" dirty="0">
                <a:solidFill>
                  <a:schemeClr val="accent4"/>
                </a:solidFill>
              </a:rPr>
              <a:t>Apply</a:t>
            </a:r>
            <a:r>
              <a:rPr lang="en-GB" dirty="0"/>
              <a:t> basic arithmetic operations to vectors in 2D</a:t>
            </a:r>
          </a:p>
        </p:txBody>
      </p:sp>
    </p:spTree>
    <p:extLst>
      <p:ext uri="{BB962C8B-B14F-4D97-AF65-F5344CB8AC3E}">
        <p14:creationId xmlns:p14="http://schemas.microsoft.com/office/powerpoint/2010/main" val="233850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AD47240-1367-4F5E-B75B-CCC098FA3E40}"/>
              </a:ext>
            </a:extLst>
          </p:cNvPr>
          <p:cNvGrpSpPr/>
          <p:nvPr/>
        </p:nvGrpSpPr>
        <p:grpSpPr>
          <a:xfrm>
            <a:off x="5021179" y="1572126"/>
            <a:ext cx="7331242" cy="5550570"/>
            <a:chOff x="5021179" y="1572126"/>
            <a:chExt cx="7331242" cy="5550570"/>
          </a:xfrm>
        </p:grpSpPr>
        <p:cxnSp>
          <p:nvCxnSpPr>
            <p:cNvPr id="15" name="Straight Connector 14">
              <a:extLst>
                <a:ext uri="{FF2B5EF4-FFF2-40B4-BE49-F238E27FC236}">
                  <a16:creationId xmlns:a16="http://schemas.microsoft.com/office/drawing/2014/main" id="{891CBD35-A47E-4E1F-AAEE-05B324BBE076}"/>
                </a:ext>
                <a:ext uri="{C183D7F6-B498-43B3-948B-1728B52AA6E4}">
                  <adec:decorative xmlns:adec="http://schemas.microsoft.com/office/drawing/2017/decorative" val="1"/>
                </a:ext>
              </a:extLst>
            </p:cNvPr>
            <p:cNvCxnSpPr>
              <a:cxnSpLocks/>
            </p:cNvCxnSpPr>
            <p:nvPr/>
          </p:nvCxnSpPr>
          <p:spPr>
            <a:xfrm flipV="1">
              <a:off x="5021179" y="1572126"/>
              <a:ext cx="7331242" cy="555057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FCAF88DD-95C3-49A2-9A17-9ACCA7053E6D}"/>
                </a:ext>
              </a:extLst>
            </p:cNvPr>
            <p:cNvSpPr/>
            <p:nvPr/>
          </p:nvSpPr>
          <p:spPr>
            <a:xfrm flipV="1">
              <a:off x="10495847" y="2922414"/>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E254BF9-3F7B-4C2B-A11E-F9AF0E6DA890}"/>
                    </a:ext>
                  </a:extLst>
                </p:cNvPr>
                <p:cNvSpPr txBox="1"/>
                <p:nvPr/>
              </p:nvSpPr>
              <p:spPr>
                <a:xfrm>
                  <a:off x="8742003" y="2257462"/>
                  <a:ext cx="216302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𝐵</m:t>
                        </m:r>
                        <m:r>
                          <a:rPr lang="en-GB" sz="2800" b="0" i="1" smtClean="0">
                            <a:solidFill>
                              <a:srgbClr val="FFFF00"/>
                            </a:solidFill>
                            <a:latin typeface="Cambria Math" panose="02040503050406030204" pitchFamily="18" charset="0"/>
                          </a:rPr>
                          <m:t>=(</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𝑥</m:t>
                            </m:r>
                          </m:e>
                          <m:sub>
                            <m:r>
                              <a:rPr lang="en-GB" sz="2800" b="0" i="1" smtClean="0">
                                <a:solidFill>
                                  <a:srgbClr val="FFFF00"/>
                                </a:solidFill>
                                <a:latin typeface="Cambria Math" panose="02040503050406030204" pitchFamily="18" charset="0"/>
                              </a:rPr>
                              <m:t>𝑏</m:t>
                            </m:r>
                          </m:sub>
                        </m:sSub>
                        <m:r>
                          <a:rPr lang="en-GB" sz="2800" b="0" i="1" smtClean="0">
                            <a:solidFill>
                              <a:srgbClr val="FFFF00"/>
                            </a:solidFill>
                            <a:latin typeface="Cambria Math" panose="02040503050406030204" pitchFamily="18" charset="0"/>
                          </a:rPr>
                          <m:t>, </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𝑦</m:t>
                            </m:r>
                          </m:e>
                          <m:sub>
                            <m:r>
                              <a:rPr lang="en-GB" sz="2800" b="0" i="1" smtClean="0">
                                <a:solidFill>
                                  <a:srgbClr val="FFFF00"/>
                                </a:solidFill>
                                <a:latin typeface="Cambria Math" panose="02040503050406030204" pitchFamily="18" charset="0"/>
                              </a:rPr>
                              <m:t>𝑏</m:t>
                            </m:r>
                          </m:sub>
                        </m:sSub>
                        <m:r>
                          <a:rPr lang="en-GB" sz="2800" b="0" i="1" smtClean="0">
                            <a:solidFill>
                              <a:srgbClr val="FFFF00"/>
                            </a:solidFill>
                            <a:latin typeface="Cambria Math" panose="02040503050406030204" pitchFamily="18" charset="0"/>
                          </a:rPr>
                          <m:t>)</m:t>
                        </m:r>
                      </m:oMath>
                    </m:oMathPara>
                  </a14:m>
                  <a:endParaRPr lang="en-GB" sz="2800" dirty="0"/>
                </a:p>
              </p:txBody>
            </p:sp>
          </mc:Choice>
          <mc:Fallback xmlns="">
            <p:sp>
              <p:nvSpPr>
                <p:cNvPr id="14" name="TextBox 13">
                  <a:extLst>
                    <a:ext uri="{FF2B5EF4-FFF2-40B4-BE49-F238E27FC236}">
                      <a16:creationId xmlns:a16="http://schemas.microsoft.com/office/drawing/2014/main" id="{8E254BF9-3F7B-4C2B-A11E-F9AF0E6DA890}"/>
                    </a:ext>
                  </a:extLst>
                </p:cNvPr>
                <p:cNvSpPr txBox="1">
                  <a:spLocks noRot="1" noChangeAspect="1" noMove="1" noResize="1" noEditPoints="1" noAdjustHandles="1" noChangeArrowheads="1" noChangeShapeType="1" noTextEdit="1"/>
                </p:cNvSpPr>
                <p:nvPr/>
              </p:nvSpPr>
              <p:spPr>
                <a:xfrm>
                  <a:off x="8742003" y="2257462"/>
                  <a:ext cx="2163028" cy="523220"/>
                </a:xfrm>
                <a:prstGeom prst="rect">
                  <a:avLst/>
                </a:prstGeom>
                <a:blipFill>
                  <a:blip r:embed="rId3"/>
                  <a:stretch>
                    <a:fillRect/>
                  </a:stretch>
                </a:blipFill>
              </p:spPr>
              <p:txBody>
                <a:bodyPr/>
                <a:lstStyle/>
                <a:p>
                  <a:r>
                    <a:rPr lang="en-GB">
                      <a:noFill/>
                    </a:rPr>
                    <a:t> </a:t>
                  </a:r>
                </a:p>
              </p:txBody>
            </p:sp>
          </mc:Fallback>
        </mc:AlternateContent>
      </p:grpSp>
      <p:sp>
        <p:nvSpPr>
          <p:cNvPr id="2" name="Title 1">
            <a:extLst>
              <a:ext uri="{FF2B5EF4-FFF2-40B4-BE49-F238E27FC236}">
                <a16:creationId xmlns:a16="http://schemas.microsoft.com/office/drawing/2014/main" id="{61E4C960-8301-4D72-8705-7EA927C15A19}"/>
              </a:ext>
            </a:extLst>
          </p:cNvPr>
          <p:cNvSpPr>
            <a:spLocks noGrp="1"/>
          </p:cNvSpPr>
          <p:nvPr>
            <p:ph type="title"/>
          </p:nvPr>
        </p:nvSpPr>
        <p:spPr/>
        <p:txBody>
          <a:bodyPr/>
          <a:lstStyle/>
          <a:p>
            <a:r>
              <a:rPr lang="en-GB" b="1" dirty="0"/>
              <a:t>Recap</a:t>
            </a:r>
          </a:p>
        </p:txBody>
      </p:sp>
      <p:sp>
        <p:nvSpPr>
          <p:cNvPr id="3" name="Content Placeholder 2">
            <a:extLst>
              <a:ext uri="{FF2B5EF4-FFF2-40B4-BE49-F238E27FC236}">
                <a16:creationId xmlns:a16="http://schemas.microsoft.com/office/drawing/2014/main" id="{8E30C255-FE61-4CC3-BE0E-68D6D884CECB}"/>
              </a:ext>
            </a:extLst>
          </p:cNvPr>
          <p:cNvSpPr>
            <a:spLocks noGrp="1"/>
          </p:cNvSpPr>
          <p:nvPr>
            <p:ph idx="1"/>
          </p:nvPr>
        </p:nvSpPr>
        <p:spPr>
          <a:xfrm>
            <a:off x="1219201" y="1783560"/>
            <a:ext cx="5181599" cy="4572000"/>
          </a:xfrm>
        </p:spPr>
        <p:txBody>
          <a:bodyPr>
            <a:normAutofit/>
          </a:bodyPr>
          <a:lstStyle/>
          <a:p>
            <a:r>
              <a:rPr lang="en-GB" dirty="0"/>
              <a:t>A </a:t>
            </a:r>
            <a:r>
              <a:rPr lang="en-GB" b="1" dirty="0">
                <a:solidFill>
                  <a:schemeClr val="accent2"/>
                </a:solidFill>
              </a:rPr>
              <a:t>point</a:t>
            </a:r>
            <a:r>
              <a:rPr lang="en-GB" dirty="0"/>
              <a:t> in 2D is a pair of values, or </a:t>
            </a:r>
            <a:r>
              <a:rPr lang="en-GB" b="1" i="1" dirty="0">
                <a:solidFill>
                  <a:schemeClr val="accent2"/>
                </a:solidFill>
              </a:rPr>
              <a:t>coordinates</a:t>
            </a:r>
            <a:r>
              <a:rPr lang="en-GB" dirty="0"/>
              <a:t>,  specifying a position relative to a pair of perpendicular axes.</a:t>
            </a:r>
          </a:p>
          <a:p>
            <a:r>
              <a:rPr lang="en-GB" dirty="0"/>
              <a:t>A </a:t>
            </a:r>
            <a:r>
              <a:rPr lang="en-GB" b="1" dirty="0">
                <a:solidFill>
                  <a:schemeClr val="accent2"/>
                </a:solidFill>
              </a:rPr>
              <a:t>line</a:t>
            </a:r>
            <a:r>
              <a:rPr lang="en-GB" dirty="0"/>
              <a:t> extends infinitely and can be uniquely defined by two </a:t>
            </a:r>
            <a:r>
              <a:rPr lang="en-GB" dirty="0">
                <a:solidFill>
                  <a:schemeClr val="accent2"/>
                </a:solidFill>
              </a:rPr>
              <a:t>points</a:t>
            </a:r>
            <a:r>
              <a:rPr lang="en-GB" dirty="0"/>
              <a:t> through which it passes.</a:t>
            </a:r>
          </a:p>
        </p:txBody>
      </p:sp>
      <p:grpSp>
        <p:nvGrpSpPr>
          <p:cNvPr id="12" name="Group 11">
            <a:extLst>
              <a:ext uri="{FF2B5EF4-FFF2-40B4-BE49-F238E27FC236}">
                <a16:creationId xmlns:a16="http://schemas.microsoft.com/office/drawing/2014/main" id="{D01CF27E-44C5-442B-85A8-56A509CE8217}"/>
              </a:ext>
            </a:extLst>
          </p:cNvPr>
          <p:cNvGrpSpPr/>
          <p:nvPr/>
        </p:nvGrpSpPr>
        <p:grpSpPr>
          <a:xfrm>
            <a:off x="6015356" y="969264"/>
            <a:ext cx="5567044" cy="5223336"/>
            <a:chOff x="6015356" y="969264"/>
            <a:chExt cx="5567044" cy="5223336"/>
          </a:xfrm>
        </p:grpSpPr>
        <p:grpSp>
          <p:nvGrpSpPr>
            <p:cNvPr id="8" name="Group 7">
              <a:extLst>
                <a:ext uri="{FF2B5EF4-FFF2-40B4-BE49-F238E27FC236}">
                  <a16:creationId xmlns:a16="http://schemas.microsoft.com/office/drawing/2014/main" id="{B602690F-A685-4770-99C4-59B34CFC167F}"/>
                </a:ext>
              </a:extLst>
            </p:cNvPr>
            <p:cNvGrpSpPr/>
            <p:nvPr/>
          </p:nvGrpSpPr>
          <p:grpSpPr>
            <a:xfrm>
              <a:off x="6199684" y="969264"/>
              <a:ext cx="5382716" cy="5223336"/>
              <a:chOff x="1596400" y="-1377021"/>
              <a:chExt cx="9425584" cy="9146498"/>
            </a:xfrm>
          </p:grpSpPr>
          <p:cxnSp>
            <p:nvCxnSpPr>
              <p:cNvPr id="4" name="Straight Arrow Connector 3">
                <a:extLst>
                  <a:ext uri="{FF2B5EF4-FFF2-40B4-BE49-F238E27FC236}">
                    <a16:creationId xmlns:a16="http://schemas.microsoft.com/office/drawing/2014/main" id="{D6E1F079-6229-420A-BDFD-328FDB9572B1}"/>
                  </a:ext>
                </a:extLst>
              </p:cNvPr>
              <p:cNvCxnSpPr>
                <a:cxnSpLocks/>
              </p:cNvCxnSpPr>
              <p:nvPr/>
            </p:nvCxnSpPr>
            <p:spPr>
              <a:xfrm>
                <a:off x="1596400" y="3817257"/>
                <a:ext cx="8903625"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0432182-A9D0-42BD-AA7D-6A3154BCEF85}"/>
                  </a:ext>
                </a:extLst>
              </p:cNvPr>
              <p:cNvCxnSpPr>
                <a:cxnSpLocks/>
              </p:cNvCxnSpPr>
              <p:nvPr/>
            </p:nvCxnSpPr>
            <p:spPr>
              <a:xfrm>
                <a:off x="5994400" y="-820117"/>
                <a:ext cx="0" cy="8589594"/>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378DC4C-2B57-4306-A493-887EB066AFC6}"/>
                      </a:ext>
                    </a:extLst>
                  </p:cNvPr>
                  <p:cNvSpPr txBox="1"/>
                  <p:nvPr/>
                </p:nvSpPr>
                <p:spPr>
                  <a:xfrm>
                    <a:off x="10247254" y="3817257"/>
                    <a:ext cx="774730" cy="8084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𝑥</m:t>
                          </m:r>
                        </m:oMath>
                      </m:oMathPara>
                    </a14:m>
                    <a:endParaRPr lang="en-GB" sz="2400" dirty="0"/>
                  </a:p>
                </p:txBody>
              </p:sp>
            </mc:Choice>
            <mc:Fallback xmlns="">
              <p:sp>
                <p:nvSpPr>
                  <p:cNvPr id="6" name="TextBox 5">
                    <a:extLst>
                      <a:ext uri="{FF2B5EF4-FFF2-40B4-BE49-F238E27FC236}">
                        <a16:creationId xmlns:a16="http://schemas.microsoft.com/office/drawing/2014/main" id="{4378DC4C-2B57-4306-A493-887EB066AFC6}"/>
                      </a:ext>
                    </a:extLst>
                  </p:cNvPr>
                  <p:cNvSpPr txBox="1">
                    <a:spLocks noRot="1" noChangeAspect="1" noMove="1" noResize="1" noEditPoints="1" noAdjustHandles="1" noChangeArrowheads="1" noChangeShapeType="1" noTextEdit="1"/>
                  </p:cNvSpPr>
                  <p:nvPr/>
                </p:nvSpPr>
                <p:spPr>
                  <a:xfrm>
                    <a:off x="10247254" y="3817257"/>
                    <a:ext cx="774730" cy="808414"/>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36DD8DC-428B-44AC-AD6D-ADC50D2ED46D}"/>
                      </a:ext>
                    </a:extLst>
                  </p:cNvPr>
                  <p:cNvSpPr txBox="1"/>
                  <p:nvPr/>
                </p:nvSpPr>
                <p:spPr>
                  <a:xfrm>
                    <a:off x="6048212" y="-1377021"/>
                    <a:ext cx="781691" cy="8084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𝑦</m:t>
                          </m:r>
                        </m:oMath>
                      </m:oMathPara>
                    </a14:m>
                    <a:endParaRPr lang="en-GB" sz="2400" b="0" dirty="0"/>
                  </a:p>
                </p:txBody>
              </p:sp>
            </mc:Choice>
            <mc:Fallback xmlns="">
              <p:sp>
                <p:nvSpPr>
                  <p:cNvPr id="7" name="TextBox 6">
                    <a:extLst>
                      <a:ext uri="{FF2B5EF4-FFF2-40B4-BE49-F238E27FC236}">
                        <a16:creationId xmlns:a16="http://schemas.microsoft.com/office/drawing/2014/main" id="{D36DD8DC-428B-44AC-AD6D-ADC50D2ED46D}"/>
                      </a:ext>
                    </a:extLst>
                  </p:cNvPr>
                  <p:cNvSpPr txBox="1">
                    <a:spLocks noRot="1" noChangeAspect="1" noMove="1" noResize="1" noEditPoints="1" noAdjustHandles="1" noChangeArrowheads="1" noChangeShapeType="1" noTextEdit="1"/>
                  </p:cNvSpPr>
                  <p:nvPr/>
                </p:nvSpPr>
                <p:spPr>
                  <a:xfrm>
                    <a:off x="6048212" y="-1377021"/>
                    <a:ext cx="781691" cy="808414"/>
                  </a:xfrm>
                  <a:prstGeom prst="rect">
                    <a:avLst/>
                  </a:prstGeom>
                  <a:blipFill>
                    <a:blip r:embed="rId5"/>
                    <a:stretch>
                      <a:fillRect b="-11842"/>
                    </a:stretch>
                  </a:blipFill>
                </p:spPr>
                <p:txBody>
                  <a:bodyPr/>
                  <a:lstStyle/>
                  <a:p>
                    <a:r>
                      <a:rPr lang="en-GB">
                        <a:noFill/>
                      </a:rPr>
                      <a:t> </a:t>
                    </a:r>
                  </a:p>
                </p:txBody>
              </p:sp>
            </mc:Fallback>
          </mc:AlternateContent>
        </p:grpSp>
        <p:sp>
          <p:nvSpPr>
            <p:cNvPr id="10" name="Oval 9">
              <a:extLst>
                <a:ext uri="{FF2B5EF4-FFF2-40B4-BE49-F238E27FC236}">
                  <a16:creationId xmlns:a16="http://schemas.microsoft.com/office/drawing/2014/main" id="{92E8139D-E010-4A6A-9FBB-C095C89B5CAB}"/>
                </a:ext>
              </a:extLst>
            </p:cNvPr>
            <p:cNvSpPr/>
            <p:nvPr/>
          </p:nvSpPr>
          <p:spPr>
            <a:xfrm flipV="1">
              <a:off x="7997652" y="4802483"/>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D690F4A-5907-409D-AC2F-94545DA02776}"/>
                    </a:ext>
                  </a:extLst>
                </p:cNvPr>
                <p:cNvSpPr txBox="1"/>
                <p:nvPr/>
              </p:nvSpPr>
              <p:spPr>
                <a:xfrm>
                  <a:off x="6015356" y="4279263"/>
                  <a:ext cx="213981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𝐴</m:t>
                        </m:r>
                        <m:r>
                          <a:rPr lang="en-GB" sz="2800" b="0" i="1" smtClean="0">
                            <a:solidFill>
                              <a:srgbClr val="FFFF00"/>
                            </a:solidFill>
                            <a:latin typeface="Cambria Math" panose="02040503050406030204" pitchFamily="18" charset="0"/>
                          </a:rPr>
                          <m:t>=(</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𝑥</m:t>
                            </m:r>
                          </m:e>
                          <m:sub>
                            <m:r>
                              <a:rPr lang="en-GB" sz="2800" b="0" i="1" smtClean="0">
                                <a:solidFill>
                                  <a:srgbClr val="FFFF00"/>
                                </a:solidFill>
                                <a:latin typeface="Cambria Math" panose="02040503050406030204" pitchFamily="18" charset="0"/>
                              </a:rPr>
                              <m:t>𝑎</m:t>
                            </m:r>
                          </m:sub>
                        </m:sSub>
                        <m:r>
                          <a:rPr lang="en-GB" sz="2800" b="0" i="1" smtClean="0">
                            <a:solidFill>
                              <a:srgbClr val="FFFF00"/>
                            </a:solidFill>
                            <a:latin typeface="Cambria Math" panose="02040503050406030204" pitchFamily="18" charset="0"/>
                          </a:rPr>
                          <m:t>, </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𝑦</m:t>
                            </m:r>
                          </m:e>
                          <m:sub>
                            <m:r>
                              <a:rPr lang="en-GB" sz="2800" b="0" i="1" smtClean="0">
                                <a:solidFill>
                                  <a:srgbClr val="FFFF00"/>
                                </a:solidFill>
                                <a:latin typeface="Cambria Math" panose="02040503050406030204" pitchFamily="18" charset="0"/>
                              </a:rPr>
                              <m:t>𝑎</m:t>
                            </m:r>
                          </m:sub>
                        </m:sSub>
                        <m:r>
                          <a:rPr lang="en-GB" sz="2800" b="0" i="1" smtClean="0">
                            <a:solidFill>
                              <a:srgbClr val="FFFF00"/>
                            </a:solidFill>
                            <a:latin typeface="Cambria Math" panose="02040503050406030204" pitchFamily="18" charset="0"/>
                          </a:rPr>
                          <m:t>)</m:t>
                        </m:r>
                      </m:oMath>
                    </m:oMathPara>
                  </a14:m>
                  <a:endParaRPr lang="en-GB" sz="2800" dirty="0"/>
                </a:p>
              </p:txBody>
            </p:sp>
          </mc:Choice>
          <mc:Fallback xmlns="">
            <p:sp>
              <p:nvSpPr>
                <p:cNvPr id="11" name="TextBox 10">
                  <a:extLst>
                    <a:ext uri="{FF2B5EF4-FFF2-40B4-BE49-F238E27FC236}">
                      <a16:creationId xmlns:a16="http://schemas.microsoft.com/office/drawing/2014/main" id="{2D690F4A-5907-409D-AC2F-94545DA02776}"/>
                    </a:ext>
                  </a:extLst>
                </p:cNvPr>
                <p:cNvSpPr txBox="1">
                  <a:spLocks noRot="1" noChangeAspect="1" noMove="1" noResize="1" noEditPoints="1" noAdjustHandles="1" noChangeArrowheads="1" noChangeShapeType="1" noTextEdit="1"/>
                </p:cNvSpPr>
                <p:nvPr/>
              </p:nvSpPr>
              <p:spPr>
                <a:xfrm>
                  <a:off x="6015356" y="4279263"/>
                  <a:ext cx="2139817" cy="523220"/>
                </a:xfrm>
                <a:prstGeom prst="rect">
                  <a:avLst/>
                </a:prstGeom>
                <a:blipFill>
                  <a:blip r:embed="rId6"/>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3496154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5F3AC-3906-45F5-A6E9-9B527DEB4159}"/>
              </a:ext>
            </a:extLst>
          </p:cNvPr>
          <p:cNvSpPr>
            <a:spLocks noGrp="1"/>
          </p:cNvSpPr>
          <p:nvPr>
            <p:ph type="title"/>
          </p:nvPr>
        </p:nvSpPr>
        <p:spPr/>
        <p:txBody>
          <a:bodyPr/>
          <a:lstStyle/>
          <a:p>
            <a:r>
              <a:rPr lang="en-GB" b="1" dirty="0"/>
              <a:t>2D Vectors</a:t>
            </a:r>
          </a:p>
        </p:txBody>
      </p:sp>
      <mc:AlternateContent xmlns:mc="http://schemas.openxmlformats.org/markup-compatibility/2006" xmlns:a14="http://schemas.microsoft.com/office/drawing/2010/main">
        <mc:Choice Requires="a14">
          <p:sp>
            <p:nvSpPr>
              <p:cNvPr id="14" name="Content Placeholder 13">
                <a:extLst>
                  <a:ext uri="{FF2B5EF4-FFF2-40B4-BE49-F238E27FC236}">
                    <a16:creationId xmlns:a16="http://schemas.microsoft.com/office/drawing/2014/main" id="{D3D7045E-7B40-4FE5-8454-8699E81D4B21}"/>
                  </a:ext>
                </a:extLst>
              </p:cNvPr>
              <p:cNvSpPr>
                <a:spLocks noGrp="1"/>
              </p:cNvSpPr>
              <p:nvPr>
                <p:ph idx="1"/>
              </p:nvPr>
            </p:nvSpPr>
            <p:spPr>
              <a:xfrm>
                <a:off x="1219200" y="1783560"/>
                <a:ext cx="6171156" cy="4572000"/>
              </a:xfrm>
            </p:spPr>
            <p:txBody>
              <a:bodyPr/>
              <a:lstStyle/>
              <a:p>
                <a:pPr marL="457200" indent="-457200"/>
                <a:r>
                  <a:rPr lang="en-GB" dirty="0"/>
                  <a:t>A </a:t>
                </a:r>
                <a:r>
                  <a:rPr lang="en-GB" b="1" dirty="0">
                    <a:solidFill>
                      <a:schemeClr val="accent2"/>
                    </a:solidFill>
                  </a:rPr>
                  <a:t>vector</a:t>
                </a:r>
                <a:r>
                  <a:rPr lang="en-GB" dirty="0"/>
                  <a:t> is a </a:t>
                </a:r>
                <a:r>
                  <a:rPr lang="en-GB" dirty="0">
                    <a:solidFill>
                      <a:schemeClr val="accent4"/>
                    </a:solidFill>
                  </a:rPr>
                  <a:t>directed line segment</a:t>
                </a:r>
                <a:r>
                  <a:rPr lang="en-GB" dirty="0"/>
                  <a:t> between 2 points</a:t>
                </a:r>
                <a:endParaRPr lang="en-GB" b="1" dirty="0">
                  <a:solidFill>
                    <a:schemeClr val="accent4"/>
                  </a:solidFill>
                </a:endParaRPr>
              </a:p>
              <a:p>
                <a:pPr marL="457200" indent="-457200"/>
                <a:r>
                  <a:rPr lang="en-GB" dirty="0"/>
                  <a:t>Unlike a line, a vector has both </a:t>
                </a:r>
                <a:r>
                  <a:rPr lang="en-GB" b="1" dirty="0">
                    <a:solidFill>
                      <a:schemeClr val="accent4"/>
                    </a:solidFill>
                  </a:rPr>
                  <a:t>direction</a:t>
                </a:r>
                <a:r>
                  <a:rPr lang="en-GB" dirty="0"/>
                  <a:t> and </a:t>
                </a:r>
                <a:r>
                  <a:rPr lang="en-GB" b="1" dirty="0">
                    <a:solidFill>
                      <a:schemeClr val="accent4"/>
                    </a:solidFill>
                  </a:rPr>
                  <a:t>length</a:t>
                </a:r>
              </a:p>
              <a:p>
                <a:pPr marL="457200" indent="-457200"/>
                <a:r>
                  <a:rPr lang="en-GB" dirty="0"/>
                  <a:t>Defined by a pair of numbers: </a:t>
                </a:r>
                <a:br>
                  <a:rPr lang="en-GB" dirty="0"/>
                </a:br>
                <a:r>
                  <a:rPr lang="en-GB" dirty="0"/>
                  <a:t>the </a:t>
                </a:r>
                <a14:m>
                  <m:oMath xmlns:m="http://schemas.openxmlformats.org/officeDocument/2006/math">
                    <m:r>
                      <a:rPr lang="en-GB" b="1" i="1" smtClean="0">
                        <a:solidFill>
                          <a:schemeClr val="accent2"/>
                        </a:solidFill>
                        <a:latin typeface="Cambria Math" panose="02040503050406030204" pitchFamily="18" charset="0"/>
                      </a:rPr>
                      <m:t>𝒙</m:t>
                    </m:r>
                    <m:r>
                      <a:rPr lang="en-GB" b="1" i="1" smtClean="0">
                        <a:solidFill>
                          <a:schemeClr val="accent2"/>
                        </a:solidFill>
                        <a:latin typeface="Cambria Math" panose="02040503050406030204" pitchFamily="18" charset="0"/>
                      </a:rPr>
                      <m:t> </m:t>
                    </m:r>
                  </m:oMath>
                </a14:m>
                <a:r>
                  <a:rPr lang="en-GB" b="1" dirty="0">
                    <a:solidFill>
                      <a:schemeClr val="accent2"/>
                    </a:solidFill>
                  </a:rPr>
                  <a:t>component </a:t>
                </a:r>
                <a:r>
                  <a:rPr lang="en-GB" dirty="0"/>
                  <a:t>and the </a:t>
                </a:r>
                <a14:m>
                  <m:oMath xmlns:m="http://schemas.openxmlformats.org/officeDocument/2006/math">
                    <m:r>
                      <a:rPr lang="en-GB" b="1" i="1" smtClean="0">
                        <a:solidFill>
                          <a:schemeClr val="accent2"/>
                        </a:solidFill>
                        <a:latin typeface="Cambria Math" panose="02040503050406030204" pitchFamily="18" charset="0"/>
                      </a:rPr>
                      <m:t>𝒚</m:t>
                    </m:r>
                  </m:oMath>
                </a14:m>
                <a:r>
                  <a:rPr lang="en-GB" b="1" dirty="0">
                    <a:solidFill>
                      <a:schemeClr val="accent2"/>
                    </a:solidFill>
                  </a:rPr>
                  <a:t> component</a:t>
                </a:r>
                <a:endParaRPr lang="en-GB" dirty="0"/>
              </a:p>
            </p:txBody>
          </p:sp>
        </mc:Choice>
        <mc:Fallback xmlns="">
          <p:sp>
            <p:nvSpPr>
              <p:cNvPr id="14" name="Content Placeholder 13">
                <a:extLst>
                  <a:ext uri="{FF2B5EF4-FFF2-40B4-BE49-F238E27FC236}">
                    <a16:creationId xmlns:a16="http://schemas.microsoft.com/office/drawing/2014/main" id="{D3D7045E-7B40-4FE5-8454-8699E81D4B21}"/>
                  </a:ext>
                </a:extLst>
              </p:cNvPr>
              <p:cNvSpPr>
                <a:spLocks noGrp="1" noRot="1" noChangeAspect="1" noMove="1" noResize="1" noEditPoints="1" noAdjustHandles="1" noChangeArrowheads="1" noChangeShapeType="1" noTextEdit="1"/>
              </p:cNvSpPr>
              <p:nvPr>
                <p:ph idx="1"/>
              </p:nvPr>
            </p:nvSpPr>
            <p:spPr>
              <a:xfrm>
                <a:off x="1219200" y="1783560"/>
                <a:ext cx="6171156" cy="4572000"/>
              </a:xfrm>
              <a:blipFill>
                <a:blip r:embed="rId3"/>
                <a:stretch>
                  <a:fillRect l="-1779" t="-1733"/>
                </a:stretch>
              </a:blipFill>
            </p:spPr>
            <p:txBody>
              <a:bodyPr/>
              <a:lstStyle/>
              <a:p>
                <a:r>
                  <a:rPr lang="en-GB">
                    <a:noFill/>
                  </a:rPr>
                  <a:t> </a:t>
                </a:r>
              </a:p>
            </p:txBody>
          </p:sp>
        </mc:Fallback>
      </mc:AlternateContent>
      <p:grpSp>
        <p:nvGrpSpPr>
          <p:cNvPr id="29" name="Group 28">
            <a:extLst>
              <a:ext uri="{FF2B5EF4-FFF2-40B4-BE49-F238E27FC236}">
                <a16:creationId xmlns:a16="http://schemas.microsoft.com/office/drawing/2014/main" id="{0073898B-B52D-41FC-96A1-C955D10BB9C2}"/>
              </a:ext>
              <a:ext uri="{C183D7F6-B498-43B3-948B-1728B52AA6E4}">
                <adec:decorative xmlns:adec="http://schemas.microsoft.com/office/drawing/2017/decorative" val="1"/>
              </a:ext>
            </a:extLst>
          </p:cNvPr>
          <p:cNvGrpSpPr/>
          <p:nvPr/>
        </p:nvGrpSpPr>
        <p:grpSpPr>
          <a:xfrm>
            <a:off x="6089917" y="1859689"/>
            <a:ext cx="4098484" cy="3548682"/>
            <a:chOff x="6089917" y="1859689"/>
            <a:chExt cx="4098484" cy="3548682"/>
          </a:xfrm>
        </p:grpSpPr>
        <p:cxnSp>
          <p:nvCxnSpPr>
            <p:cNvPr id="5" name="Straight Arrow Connector 4">
              <a:extLst>
                <a:ext uri="{FF2B5EF4-FFF2-40B4-BE49-F238E27FC236}">
                  <a16:creationId xmlns:a16="http://schemas.microsoft.com/office/drawing/2014/main" id="{C00DDB13-8580-47C5-B9C8-98FCD3E3A2F4}"/>
                </a:ext>
                <a:ext uri="{C183D7F6-B498-43B3-948B-1728B52AA6E4}">
                  <adec:decorative xmlns:adec="http://schemas.microsoft.com/office/drawing/2017/decorative" val="1"/>
                </a:ext>
              </a:extLst>
            </p:cNvPr>
            <p:cNvCxnSpPr>
              <a:cxnSpLocks/>
            </p:cNvCxnSpPr>
            <p:nvPr/>
          </p:nvCxnSpPr>
          <p:spPr>
            <a:xfrm flipV="1">
              <a:off x="7553195" y="2567835"/>
              <a:ext cx="2367419" cy="2317316"/>
            </a:xfrm>
            <a:prstGeom prst="straightConnector1">
              <a:avLst/>
            </a:prstGeom>
            <a:ln w="762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5B8FA6D7-41F0-48F1-A447-E1E0E17233B6}"/>
                </a:ext>
              </a:extLst>
            </p:cNvPr>
            <p:cNvSpPr/>
            <p:nvPr/>
          </p:nvSpPr>
          <p:spPr>
            <a:xfrm flipV="1">
              <a:off x="9884124" y="2539021"/>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E3460EF-6FF7-4161-A2AB-2A174AFF5C0B}"/>
                    </a:ext>
                  </a:extLst>
                </p:cNvPr>
                <p:cNvSpPr txBox="1"/>
                <p:nvPr/>
              </p:nvSpPr>
              <p:spPr>
                <a:xfrm>
                  <a:off x="8025373" y="1859689"/>
                  <a:ext cx="216302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𝐵</m:t>
                        </m:r>
                        <m:r>
                          <a:rPr lang="en-GB" sz="2800" b="0" i="1" smtClean="0">
                            <a:solidFill>
                              <a:srgbClr val="FFFF00"/>
                            </a:solidFill>
                            <a:latin typeface="Cambria Math" panose="02040503050406030204" pitchFamily="18" charset="0"/>
                          </a:rPr>
                          <m:t>=(</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𝑥</m:t>
                            </m:r>
                          </m:e>
                          <m:sub>
                            <m:r>
                              <a:rPr lang="en-GB" sz="2800" b="0" i="1" smtClean="0">
                                <a:solidFill>
                                  <a:srgbClr val="FFFF00"/>
                                </a:solidFill>
                                <a:latin typeface="Cambria Math" panose="02040503050406030204" pitchFamily="18" charset="0"/>
                              </a:rPr>
                              <m:t>𝑏</m:t>
                            </m:r>
                          </m:sub>
                        </m:sSub>
                        <m:r>
                          <a:rPr lang="en-GB" sz="2800" b="0" i="1" smtClean="0">
                            <a:solidFill>
                              <a:srgbClr val="FFFF00"/>
                            </a:solidFill>
                            <a:latin typeface="Cambria Math" panose="02040503050406030204" pitchFamily="18" charset="0"/>
                          </a:rPr>
                          <m:t>, </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𝑦</m:t>
                            </m:r>
                          </m:e>
                          <m:sub>
                            <m:r>
                              <a:rPr lang="en-GB" sz="2800" b="0" i="1" smtClean="0">
                                <a:solidFill>
                                  <a:srgbClr val="FFFF00"/>
                                </a:solidFill>
                                <a:latin typeface="Cambria Math" panose="02040503050406030204" pitchFamily="18" charset="0"/>
                              </a:rPr>
                              <m:t>𝑏</m:t>
                            </m:r>
                          </m:sub>
                        </m:sSub>
                        <m:r>
                          <a:rPr lang="en-GB" sz="2800" b="0" i="1" smtClean="0">
                            <a:solidFill>
                              <a:srgbClr val="FFFF00"/>
                            </a:solidFill>
                            <a:latin typeface="Cambria Math" panose="02040503050406030204" pitchFamily="18" charset="0"/>
                          </a:rPr>
                          <m:t>)</m:t>
                        </m:r>
                      </m:oMath>
                    </m:oMathPara>
                  </a14:m>
                  <a:endParaRPr lang="en-GB" sz="2800" dirty="0"/>
                </a:p>
              </p:txBody>
            </p:sp>
          </mc:Choice>
          <mc:Fallback xmlns="">
            <p:sp>
              <p:nvSpPr>
                <p:cNvPr id="23" name="TextBox 22">
                  <a:extLst>
                    <a:ext uri="{FF2B5EF4-FFF2-40B4-BE49-F238E27FC236}">
                      <a16:creationId xmlns:a16="http://schemas.microsoft.com/office/drawing/2014/main" id="{FE3460EF-6FF7-4161-A2AB-2A174AFF5C0B}"/>
                    </a:ext>
                  </a:extLst>
                </p:cNvPr>
                <p:cNvSpPr txBox="1">
                  <a:spLocks noRot="1" noChangeAspect="1" noMove="1" noResize="1" noEditPoints="1" noAdjustHandles="1" noChangeArrowheads="1" noChangeShapeType="1" noTextEdit="1"/>
                </p:cNvSpPr>
                <p:nvPr/>
              </p:nvSpPr>
              <p:spPr>
                <a:xfrm>
                  <a:off x="8025373" y="1859689"/>
                  <a:ext cx="2163028" cy="523220"/>
                </a:xfrm>
                <a:prstGeom prst="rect">
                  <a:avLst/>
                </a:prstGeom>
                <a:blipFill>
                  <a:blip r:embed="rId4"/>
                  <a:stretch>
                    <a:fillRect/>
                  </a:stretch>
                </a:blipFill>
              </p:spPr>
              <p:txBody>
                <a:bodyPr/>
                <a:lstStyle/>
                <a:p>
                  <a:r>
                    <a:rPr lang="en-GB">
                      <a:noFill/>
                    </a:rPr>
                    <a:t> </a:t>
                  </a:r>
                </a:p>
              </p:txBody>
            </p:sp>
          </mc:Fallback>
        </mc:AlternateContent>
        <p:sp>
          <p:nvSpPr>
            <p:cNvPr id="27" name="Oval 26">
              <a:extLst>
                <a:ext uri="{FF2B5EF4-FFF2-40B4-BE49-F238E27FC236}">
                  <a16:creationId xmlns:a16="http://schemas.microsoft.com/office/drawing/2014/main" id="{004A473E-DD2F-4574-B56A-810AEBE1BFC3}"/>
                </a:ext>
              </a:extLst>
            </p:cNvPr>
            <p:cNvSpPr/>
            <p:nvPr/>
          </p:nvSpPr>
          <p:spPr>
            <a:xfrm flipV="1">
              <a:off x="7513001" y="4844547"/>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1D357D2-E17F-403B-A9EC-7716B1E15A5C}"/>
                    </a:ext>
                  </a:extLst>
                </p:cNvPr>
                <p:cNvSpPr txBox="1"/>
                <p:nvPr/>
              </p:nvSpPr>
              <p:spPr>
                <a:xfrm>
                  <a:off x="6089917" y="4885151"/>
                  <a:ext cx="213981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𝐴</m:t>
                        </m:r>
                        <m:r>
                          <a:rPr lang="en-GB" sz="2800" b="0" i="1" smtClean="0">
                            <a:solidFill>
                              <a:srgbClr val="FFFF00"/>
                            </a:solidFill>
                            <a:latin typeface="Cambria Math" panose="02040503050406030204" pitchFamily="18" charset="0"/>
                          </a:rPr>
                          <m:t>=(</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𝑥</m:t>
                            </m:r>
                          </m:e>
                          <m:sub>
                            <m:r>
                              <a:rPr lang="en-GB" sz="2800" b="0" i="1" smtClean="0">
                                <a:solidFill>
                                  <a:srgbClr val="FFFF00"/>
                                </a:solidFill>
                                <a:latin typeface="Cambria Math" panose="02040503050406030204" pitchFamily="18" charset="0"/>
                              </a:rPr>
                              <m:t>𝑎</m:t>
                            </m:r>
                          </m:sub>
                        </m:sSub>
                        <m:r>
                          <a:rPr lang="en-GB" sz="2800" b="0" i="1" smtClean="0">
                            <a:solidFill>
                              <a:srgbClr val="FFFF00"/>
                            </a:solidFill>
                            <a:latin typeface="Cambria Math" panose="02040503050406030204" pitchFamily="18" charset="0"/>
                          </a:rPr>
                          <m:t>, </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𝑦</m:t>
                            </m:r>
                          </m:e>
                          <m:sub>
                            <m:r>
                              <a:rPr lang="en-GB" sz="2800" b="0" i="1" smtClean="0">
                                <a:solidFill>
                                  <a:srgbClr val="FFFF00"/>
                                </a:solidFill>
                                <a:latin typeface="Cambria Math" panose="02040503050406030204" pitchFamily="18" charset="0"/>
                              </a:rPr>
                              <m:t>𝑎</m:t>
                            </m:r>
                          </m:sub>
                        </m:sSub>
                        <m:r>
                          <a:rPr lang="en-GB" sz="2800" b="0" i="1" smtClean="0">
                            <a:solidFill>
                              <a:srgbClr val="FFFF00"/>
                            </a:solidFill>
                            <a:latin typeface="Cambria Math" panose="02040503050406030204" pitchFamily="18" charset="0"/>
                          </a:rPr>
                          <m:t>)</m:t>
                        </m:r>
                      </m:oMath>
                    </m:oMathPara>
                  </a14:m>
                  <a:endParaRPr lang="en-GB" sz="2800" dirty="0"/>
                </a:p>
              </p:txBody>
            </p:sp>
          </mc:Choice>
          <mc:Fallback xmlns="">
            <p:sp>
              <p:nvSpPr>
                <p:cNvPr id="28" name="TextBox 27">
                  <a:extLst>
                    <a:ext uri="{FF2B5EF4-FFF2-40B4-BE49-F238E27FC236}">
                      <a16:creationId xmlns:a16="http://schemas.microsoft.com/office/drawing/2014/main" id="{91D357D2-E17F-403B-A9EC-7716B1E15A5C}"/>
                    </a:ext>
                  </a:extLst>
                </p:cNvPr>
                <p:cNvSpPr txBox="1">
                  <a:spLocks noRot="1" noChangeAspect="1" noMove="1" noResize="1" noEditPoints="1" noAdjustHandles="1" noChangeArrowheads="1" noChangeShapeType="1" noTextEdit="1"/>
                </p:cNvSpPr>
                <p:nvPr/>
              </p:nvSpPr>
              <p:spPr>
                <a:xfrm>
                  <a:off x="6089917" y="4885151"/>
                  <a:ext cx="2139817" cy="523220"/>
                </a:xfrm>
                <a:prstGeom prst="rect">
                  <a:avLst/>
                </a:prstGeom>
                <a:blipFill>
                  <a:blip r:embed="rId5"/>
                  <a:stretch>
                    <a:fillRect/>
                  </a:stretch>
                </a:blipFill>
              </p:spPr>
              <p:txBody>
                <a:bodyPr/>
                <a:lstStyle/>
                <a:p>
                  <a:r>
                    <a:rPr lang="en-GB">
                      <a:noFill/>
                    </a:rPr>
                    <a:t> </a:t>
                  </a:r>
                </a:p>
              </p:txBody>
            </p:sp>
          </mc:Fallback>
        </mc:AlternateContent>
      </p:grpSp>
      <p:grpSp>
        <p:nvGrpSpPr>
          <p:cNvPr id="15" name="Group 14">
            <a:extLst>
              <a:ext uri="{FF2B5EF4-FFF2-40B4-BE49-F238E27FC236}">
                <a16:creationId xmlns:a16="http://schemas.microsoft.com/office/drawing/2014/main" id="{4F0C2D6C-7C56-4EBC-A263-04B6CCD6E522}"/>
              </a:ext>
            </a:extLst>
          </p:cNvPr>
          <p:cNvGrpSpPr/>
          <p:nvPr/>
        </p:nvGrpSpPr>
        <p:grpSpPr>
          <a:xfrm>
            <a:off x="6192382" y="2611021"/>
            <a:ext cx="5829010" cy="2777194"/>
            <a:chOff x="6586240" y="2296853"/>
            <a:chExt cx="5829010" cy="2777194"/>
          </a:xfrm>
        </p:grpSpPr>
        <p:cxnSp>
          <p:nvCxnSpPr>
            <p:cNvPr id="16" name="Straight Arrow Connector 15">
              <a:extLst>
                <a:ext uri="{FF2B5EF4-FFF2-40B4-BE49-F238E27FC236}">
                  <a16:creationId xmlns:a16="http://schemas.microsoft.com/office/drawing/2014/main" id="{9C4D1838-EF52-4D3C-93AE-8E1A5397DC85}"/>
                </a:ext>
              </a:extLst>
            </p:cNvPr>
            <p:cNvCxnSpPr/>
            <p:nvPr/>
          </p:nvCxnSpPr>
          <p:spPr>
            <a:xfrm>
              <a:off x="7955608" y="4614400"/>
              <a:ext cx="2300815" cy="0"/>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272E5E9-94FF-41F7-B0BE-993EF1074232}"/>
                </a:ext>
              </a:extLst>
            </p:cNvPr>
            <p:cNvSpPr txBox="1"/>
            <p:nvPr/>
          </p:nvSpPr>
          <p:spPr>
            <a:xfrm>
              <a:off x="6586240" y="4319749"/>
              <a:ext cx="184731" cy="523220"/>
            </a:xfrm>
            <a:prstGeom prst="rect">
              <a:avLst/>
            </a:prstGeom>
            <a:noFill/>
          </p:spPr>
          <p:txBody>
            <a:bodyPr wrap="none" rtlCol="0">
              <a:spAutoFit/>
            </a:bodyPr>
            <a:lstStyle/>
            <a:p>
              <a:endParaRPr lang="en-GB" sz="2800" dirty="0">
                <a:solidFill>
                  <a:srgbClr val="C00000"/>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14D029E-658A-4D58-A626-D6ED989BF67D}"/>
                    </a:ext>
                  </a:extLst>
                </p:cNvPr>
                <p:cNvSpPr txBox="1"/>
                <p:nvPr/>
              </p:nvSpPr>
              <p:spPr>
                <a:xfrm>
                  <a:off x="8975894" y="4550827"/>
                  <a:ext cx="2018694" cy="523220"/>
                </a:xfrm>
                <a:prstGeom prst="rect">
                  <a:avLst/>
                </a:prstGeom>
                <a:noFill/>
              </p:spPr>
              <p:txBody>
                <a:bodyPr wrap="none" rtlCol="0">
                  <a:spAutoFit/>
                </a:bodyPr>
                <a:lstStyle/>
                <a:p>
                  <a14:m>
                    <m:oMath xmlns:m="http://schemas.openxmlformats.org/officeDocument/2006/math">
                      <m:r>
                        <a:rPr lang="en-GB" sz="2800" b="0" i="1" smtClean="0">
                          <a:solidFill>
                            <a:schemeClr val="accent6">
                              <a:lumMod val="60000"/>
                              <a:lumOff val="40000"/>
                            </a:schemeClr>
                          </a:solidFill>
                          <a:latin typeface="Cambria Math" panose="02040503050406030204" pitchFamily="18" charset="0"/>
                        </a:rPr>
                        <m:t>𝑥</m:t>
                      </m:r>
                      <m:r>
                        <a:rPr lang="en-GB" sz="2800" b="0" i="1" smtClean="0">
                          <a:solidFill>
                            <a:schemeClr val="accent6">
                              <a:lumMod val="60000"/>
                              <a:lumOff val="40000"/>
                            </a:schemeClr>
                          </a:solidFill>
                          <a:latin typeface="Cambria Math" panose="02040503050406030204" pitchFamily="18" charset="0"/>
                        </a:rPr>
                        <m:t>=</m:t>
                      </m:r>
                    </m:oMath>
                  </a14:m>
                  <a:r>
                    <a:rPr lang="en-GB" sz="2800" dirty="0">
                      <a:solidFill>
                        <a:schemeClr val="accent6">
                          <a:lumMod val="60000"/>
                          <a:lumOff val="40000"/>
                        </a:schemeClr>
                      </a:solidFill>
                    </a:rPr>
                    <a:t> </a:t>
                  </a:r>
                  <a14:m>
                    <m:oMath xmlns:m="http://schemas.openxmlformats.org/officeDocument/2006/math">
                      <m:sSub>
                        <m:sSubPr>
                          <m:ctrlPr>
                            <a:rPr lang="en-GB" sz="2800" i="1">
                              <a:solidFill>
                                <a:schemeClr val="accent6">
                                  <a:lumMod val="60000"/>
                                  <a:lumOff val="40000"/>
                                </a:schemeClr>
                              </a:solidFill>
                              <a:latin typeface="Cambria Math" panose="02040503050406030204" pitchFamily="18" charset="0"/>
                            </a:rPr>
                          </m:ctrlPr>
                        </m:sSubPr>
                        <m:e>
                          <m:r>
                            <a:rPr lang="en-GB" sz="2800" i="1">
                              <a:solidFill>
                                <a:schemeClr val="accent6">
                                  <a:lumMod val="60000"/>
                                  <a:lumOff val="40000"/>
                                </a:schemeClr>
                              </a:solidFill>
                              <a:latin typeface="Cambria Math" panose="02040503050406030204" pitchFamily="18" charset="0"/>
                            </a:rPr>
                            <m:t>𝑥</m:t>
                          </m:r>
                        </m:e>
                        <m:sub>
                          <m:r>
                            <a:rPr lang="en-GB" sz="2800" i="1">
                              <a:solidFill>
                                <a:schemeClr val="accent6">
                                  <a:lumMod val="60000"/>
                                  <a:lumOff val="40000"/>
                                </a:schemeClr>
                              </a:solidFill>
                              <a:latin typeface="Cambria Math" panose="02040503050406030204" pitchFamily="18" charset="0"/>
                            </a:rPr>
                            <m:t>𝑏</m:t>
                          </m:r>
                        </m:sub>
                      </m:sSub>
                      <m:r>
                        <a:rPr lang="en-GB" sz="2800" i="1">
                          <a:solidFill>
                            <a:schemeClr val="accent6">
                              <a:lumMod val="60000"/>
                              <a:lumOff val="40000"/>
                            </a:schemeClr>
                          </a:solidFill>
                          <a:latin typeface="Cambria Math" panose="02040503050406030204" pitchFamily="18" charset="0"/>
                        </a:rPr>
                        <m:t>−</m:t>
                      </m:r>
                      <m:sSub>
                        <m:sSubPr>
                          <m:ctrlPr>
                            <a:rPr lang="en-GB" sz="2800" i="1">
                              <a:solidFill>
                                <a:schemeClr val="accent6">
                                  <a:lumMod val="60000"/>
                                  <a:lumOff val="40000"/>
                                </a:schemeClr>
                              </a:solidFill>
                              <a:latin typeface="Cambria Math" panose="02040503050406030204" pitchFamily="18" charset="0"/>
                            </a:rPr>
                          </m:ctrlPr>
                        </m:sSubPr>
                        <m:e>
                          <m:r>
                            <a:rPr lang="en-GB" sz="2800" i="1">
                              <a:solidFill>
                                <a:schemeClr val="accent6">
                                  <a:lumMod val="60000"/>
                                  <a:lumOff val="40000"/>
                                </a:schemeClr>
                              </a:solidFill>
                              <a:latin typeface="Cambria Math" panose="02040503050406030204" pitchFamily="18" charset="0"/>
                            </a:rPr>
                            <m:t>𝑥</m:t>
                          </m:r>
                        </m:e>
                        <m:sub>
                          <m:r>
                            <a:rPr lang="en-GB" sz="2800" i="1">
                              <a:solidFill>
                                <a:schemeClr val="accent6">
                                  <a:lumMod val="60000"/>
                                  <a:lumOff val="40000"/>
                                </a:schemeClr>
                              </a:solidFill>
                              <a:latin typeface="Cambria Math" panose="02040503050406030204" pitchFamily="18" charset="0"/>
                            </a:rPr>
                            <m:t>𝑎</m:t>
                          </m:r>
                        </m:sub>
                      </m:sSub>
                    </m:oMath>
                  </a14:m>
                  <a:endParaRPr lang="en-GB" sz="2800" dirty="0">
                    <a:solidFill>
                      <a:schemeClr val="accent6">
                        <a:lumMod val="60000"/>
                        <a:lumOff val="40000"/>
                      </a:schemeClr>
                    </a:solidFill>
                  </a:endParaRPr>
                </a:p>
              </p:txBody>
            </p:sp>
          </mc:Choice>
          <mc:Fallback xmlns="">
            <p:sp>
              <p:nvSpPr>
                <p:cNvPr id="18" name="TextBox 17">
                  <a:extLst>
                    <a:ext uri="{FF2B5EF4-FFF2-40B4-BE49-F238E27FC236}">
                      <a16:creationId xmlns:a16="http://schemas.microsoft.com/office/drawing/2014/main" id="{914D029E-658A-4D58-A626-D6ED989BF67D}"/>
                    </a:ext>
                  </a:extLst>
                </p:cNvPr>
                <p:cNvSpPr txBox="1">
                  <a:spLocks noRot="1" noChangeAspect="1" noMove="1" noResize="1" noEditPoints="1" noAdjustHandles="1" noChangeArrowheads="1" noChangeShapeType="1" noTextEdit="1"/>
                </p:cNvSpPr>
                <p:nvPr/>
              </p:nvSpPr>
              <p:spPr>
                <a:xfrm>
                  <a:off x="8975894" y="4550827"/>
                  <a:ext cx="2018694" cy="523220"/>
                </a:xfrm>
                <a:prstGeom prst="rect">
                  <a:avLst/>
                </a:prstGeom>
                <a:blipFill>
                  <a:blip r:embed="rId6"/>
                  <a:stretch>
                    <a:fillRect/>
                  </a:stretch>
                </a:blipFill>
              </p:spPr>
              <p:txBody>
                <a:bodyPr/>
                <a:lstStyle/>
                <a:p>
                  <a:r>
                    <a:rPr lang="en-GB">
                      <a:noFill/>
                    </a:rPr>
                    <a:t> </a:t>
                  </a:r>
                </a:p>
              </p:txBody>
            </p:sp>
          </mc:Fallback>
        </mc:AlternateContent>
        <p:cxnSp>
          <p:nvCxnSpPr>
            <p:cNvPr id="19" name="Straight Arrow Connector 18">
              <a:extLst>
                <a:ext uri="{FF2B5EF4-FFF2-40B4-BE49-F238E27FC236}">
                  <a16:creationId xmlns:a16="http://schemas.microsoft.com/office/drawing/2014/main" id="{70361FEB-3C0C-47D8-8933-F1523E7042D4}"/>
                </a:ext>
              </a:extLst>
            </p:cNvPr>
            <p:cNvCxnSpPr>
              <a:cxnSpLocks/>
            </p:cNvCxnSpPr>
            <p:nvPr/>
          </p:nvCxnSpPr>
          <p:spPr>
            <a:xfrm flipV="1">
              <a:off x="10272562" y="2296853"/>
              <a:ext cx="14751" cy="2308546"/>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01C9EA2-9183-4F7B-8991-062539027385}"/>
                    </a:ext>
                  </a:extLst>
                </p:cNvPr>
                <p:cNvSpPr txBox="1"/>
                <p:nvPr/>
              </p:nvSpPr>
              <p:spPr>
                <a:xfrm>
                  <a:off x="10308070" y="3189516"/>
                  <a:ext cx="210718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60000"/>
                                <a:lumOff val="40000"/>
                              </a:schemeClr>
                            </a:solidFill>
                            <a:latin typeface="Cambria Math" panose="02040503050406030204" pitchFamily="18" charset="0"/>
                          </a:rPr>
                          <m:t>𝑦</m:t>
                        </m:r>
                        <m:r>
                          <a:rPr lang="en-GB" sz="2800" b="0" i="1" smtClean="0">
                            <a:solidFill>
                              <a:schemeClr val="accent6">
                                <a:lumMod val="60000"/>
                                <a:lumOff val="40000"/>
                              </a:schemeClr>
                            </a:solidFill>
                            <a:latin typeface="Cambria Math" panose="02040503050406030204" pitchFamily="18" charset="0"/>
                          </a:rPr>
                          <m:t>=</m:t>
                        </m:r>
                        <m:sSub>
                          <m:sSubPr>
                            <m:ctrlPr>
                              <a:rPr lang="en-GB" sz="2800" i="1">
                                <a:solidFill>
                                  <a:schemeClr val="accent6">
                                    <a:lumMod val="60000"/>
                                    <a:lumOff val="40000"/>
                                  </a:schemeClr>
                                </a:solidFill>
                                <a:latin typeface="Cambria Math" panose="02040503050406030204" pitchFamily="18" charset="0"/>
                              </a:rPr>
                            </m:ctrlPr>
                          </m:sSubPr>
                          <m:e>
                            <m:r>
                              <a:rPr lang="en-GB" sz="2800" i="1">
                                <a:solidFill>
                                  <a:schemeClr val="accent6">
                                    <a:lumMod val="60000"/>
                                    <a:lumOff val="40000"/>
                                  </a:schemeClr>
                                </a:solidFill>
                                <a:latin typeface="Cambria Math" panose="02040503050406030204" pitchFamily="18" charset="0"/>
                              </a:rPr>
                              <m:t>𝑦</m:t>
                            </m:r>
                          </m:e>
                          <m:sub>
                            <m:r>
                              <a:rPr lang="en-GB" sz="2800" i="1">
                                <a:solidFill>
                                  <a:schemeClr val="accent6">
                                    <a:lumMod val="60000"/>
                                    <a:lumOff val="40000"/>
                                  </a:schemeClr>
                                </a:solidFill>
                                <a:latin typeface="Cambria Math" panose="02040503050406030204" pitchFamily="18" charset="0"/>
                              </a:rPr>
                              <m:t>𝑏</m:t>
                            </m:r>
                          </m:sub>
                        </m:sSub>
                        <m:r>
                          <a:rPr lang="en-GB" sz="2800" i="1">
                            <a:solidFill>
                              <a:schemeClr val="accent6">
                                <a:lumMod val="60000"/>
                                <a:lumOff val="40000"/>
                              </a:schemeClr>
                            </a:solidFill>
                            <a:latin typeface="Cambria Math" panose="02040503050406030204" pitchFamily="18" charset="0"/>
                          </a:rPr>
                          <m:t>−</m:t>
                        </m:r>
                        <m:sSub>
                          <m:sSubPr>
                            <m:ctrlPr>
                              <a:rPr lang="en-GB" sz="2800" i="1">
                                <a:solidFill>
                                  <a:schemeClr val="accent6">
                                    <a:lumMod val="60000"/>
                                    <a:lumOff val="40000"/>
                                  </a:schemeClr>
                                </a:solidFill>
                                <a:latin typeface="Cambria Math" panose="02040503050406030204" pitchFamily="18" charset="0"/>
                              </a:rPr>
                            </m:ctrlPr>
                          </m:sSubPr>
                          <m:e>
                            <m:r>
                              <a:rPr lang="en-GB" sz="2800" i="1">
                                <a:solidFill>
                                  <a:schemeClr val="accent6">
                                    <a:lumMod val="60000"/>
                                    <a:lumOff val="40000"/>
                                  </a:schemeClr>
                                </a:solidFill>
                                <a:latin typeface="Cambria Math" panose="02040503050406030204" pitchFamily="18" charset="0"/>
                              </a:rPr>
                              <m:t>𝑦</m:t>
                            </m:r>
                          </m:e>
                          <m:sub>
                            <m:r>
                              <a:rPr lang="en-GB" sz="2800" i="1">
                                <a:solidFill>
                                  <a:schemeClr val="accent6">
                                    <a:lumMod val="60000"/>
                                    <a:lumOff val="40000"/>
                                  </a:schemeClr>
                                </a:solidFill>
                                <a:latin typeface="Cambria Math" panose="02040503050406030204" pitchFamily="18" charset="0"/>
                              </a:rPr>
                              <m:t>𝑎</m:t>
                            </m:r>
                          </m:sub>
                        </m:sSub>
                      </m:oMath>
                    </m:oMathPara>
                  </a14:m>
                  <a:endParaRPr lang="en-GB" sz="2800" dirty="0">
                    <a:solidFill>
                      <a:schemeClr val="accent6">
                        <a:lumMod val="60000"/>
                        <a:lumOff val="40000"/>
                      </a:schemeClr>
                    </a:solidFill>
                  </a:endParaRPr>
                </a:p>
              </p:txBody>
            </p:sp>
          </mc:Choice>
          <mc:Fallback xmlns="">
            <p:sp>
              <p:nvSpPr>
                <p:cNvPr id="20" name="TextBox 19">
                  <a:extLst>
                    <a:ext uri="{FF2B5EF4-FFF2-40B4-BE49-F238E27FC236}">
                      <a16:creationId xmlns:a16="http://schemas.microsoft.com/office/drawing/2014/main" id="{D01C9EA2-9183-4F7B-8991-062539027385}"/>
                    </a:ext>
                  </a:extLst>
                </p:cNvPr>
                <p:cNvSpPr txBox="1">
                  <a:spLocks noRot="1" noChangeAspect="1" noMove="1" noResize="1" noEditPoints="1" noAdjustHandles="1" noChangeArrowheads="1" noChangeShapeType="1" noTextEdit="1"/>
                </p:cNvSpPr>
                <p:nvPr/>
              </p:nvSpPr>
              <p:spPr>
                <a:xfrm>
                  <a:off x="10308070" y="3189516"/>
                  <a:ext cx="2107180" cy="523220"/>
                </a:xfrm>
                <a:prstGeom prst="rect">
                  <a:avLst/>
                </a:prstGeom>
                <a:blipFill>
                  <a:blip r:embed="rId7"/>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10910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fade">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fade">
                                      <p:cBhvr>
                                        <p:cTn id="12" dur="500"/>
                                        <p:tgtEl>
                                          <p:spTgt spid="1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F782D-5570-4E8D-AED1-AC70DA2EC2C6}"/>
              </a:ext>
            </a:extLst>
          </p:cNvPr>
          <p:cNvSpPr>
            <a:spLocks noGrp="1"/>
          </p:cNvSpPr>
          <p:nvPr>
            <p:ph type="title"/>
          </p:nvPr>
        </p:nvSpPr>
        <p:spPr/>
        <p:txBody>
          <a:bodyPr/>
          <a:lstStyle/>
          <a:p>
            <a:r>
              <a:rPr lang="en-GB" b="1" dirty="0"/>
              <a:t>Vectors and points</a:t>
            </a:r>
          </a:p>
        </p:txBody>
      </p:sp>
      <p:sp>
        <p:nvSpPr>
          <p:cNvPr id="3" name="Content Placeholder 2">
            <a:extLst>
              <a:ext uri="{FF2B5EF4-FFF2-40B4-BE49-F238E27FC236}">
                <a16:creationId xmlns:a16="http://schemas.microsoft.com/office/drawing/2014/main" id="{665721C5-FEEC-44F3-BA43-B56255055359}"/>
              </a:ext>
            </a:extLst>
          </p:cNvPr>
          <p:cNvSpPr>
            <a:spLocks noGrp="1"/>
          </p:cNvSpPr>
          <p:nvPr>
            <p:ph idx="1"/>
          </p:nvPr>
        </p:nvSpPr>
        <p:spPr/>
        <p:txBody>
          <a:bodyPr>
            <a:normAutofit/>
          </a:bodyPr>
          <a:lstStyle/>
          <a:p>
            <a:r>
              <a:rPr lang="en-GB" dirty="0"/>
              <a:t>A vector can represent a point relative to the origin:</a:t>
            </a:r>
          </a:p>
          <a:p>
            <a:endParaRPr lang="en-GB" dirty="0"/>
          </a:p>
          <a:p>
            <a:endParaRPr lang="en-GB" dirty="0"/>
          </a:p>
          <a:p>
            <a:endParaRPr lang="en-GB" dirty="0"/>
          </a:p>
          <a:p>
            <a:endParaRPr lang="en-GB" dirty="0"/>
          </a:p>
          <a:p>
            <a:endParaRPr lang="en-GB" dirty="0"/>
          </a:p>
          <a:p>
            <a:endParaRPr lang="en-GB" dirty="0"/>
          </a:p>
          <a:p>
            <a:r>
              <a:rPr lang="en-GB" dirty="0"/>
              <a:t>… but a point is not the same as a vector!</a:t>
            </a:r>
          </a:p>
          <a:p>
            <a:endParaRPr lang="en-GB" dirty="0"/>
          </a:p>
        </p:txBody>
      </p:sp>
      <p:sp>
        <p:nvSpPr>
          <p:cNvPr id="5" name="Speech Bubble: Rectangle 4">
            <a:extLst>
              <a:ext uri="{FF2B5EF4-FFF2-40B4-BE49-F238E27FC236}">
                <a16:creationId xmlns:a16="http://schemas.microsoft.com/office/drawing/2014/main" id="{67598F2D-6A62-4BC5-B6DF-C1E1CC5418E2}"/>
              </a:ext>
              <a:ext uri="{C183D7F6-B498-43B3-948B-1728B52AA6E4}">
                <adec:decorative xmlns:adec="http://schemas.microsoft.com/office/drawing/2017/decorative" val="1"/>
              </a:ext>
            </a:extLst>
          </p:cNvPr>
          <p:cNvSpPr/>
          <p:nvPr/>
        </p:nvSpPr>
        <p:spPr>
          <a:xfrm>
            <a:off x="9350042" y="5603489"/>
            <a:ext cx="1622758" cy="742447"/>
          </a:xfrm>
          <a:prstGeom prst="wedgeRectCallout">
            <a:avLst>
              <a:gd name="adj1" fmla="val -84358"/>
              <a:gd name="adj2" fmla="val -19292"/>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(Except in some code…)</a:t>
            </a:r>
          </a:p>
        </p:txBody>
      </p:sp>
      <p:grpSp>
        <p:nvGrpSpPr>
          <p:cNvPr id="26" name="Group 25">
            <a:extLst>
              <a:ext uri="{FF2B5EF4-FFF2-40B4-BE49-F238E27FC236}">
                <a16:creationId xmlns:a16="http://schemas.microsoft.com/office/drawing/2014/main" id="{7FA6E645-4692-4121-99F5-F0335B0EA249}"/>
              </a:ext>
              <a:ext uri="{C183D7F6-B498-43B3-948B-1728B52AA6E4}">
                <adec:decorative xmlns:adec="http://schemas.microsoft.com/office/drawing/2017/decorative" val="1"/>
              </a:ext>
            </a:extLst>
          </p:cNvPr>
          <p:cNvGrpSpPr/>
          <p:nvPr/>
        </p:nvGrpSpPr>
        <p:grpSpPr>
          <a:xfrm>
            <a:off x="3109262" y="2193852"/>
            <a:ext cx="6212949" cy="3420788"/>
            <a:chOff x="3109262" y="2193852"/>
            <a:chExt cx="6212949" cy="3420788"/>
          </a:xfrm>
        </p:grpSpPr>
        <p:grpSp>
          <p:nvGrpSpPr>
            <p:cNvPr id="7" name="Group 6">
              <a:extLst>
                <a:ext uri="{FF2B5EF4-FFF2-40B4-BE49-F238E27FC236}">
                  <a16:creationId xmlns:a16="http://schemas.microsoft.com/office/drawing/2014/main" id="{F1BD4610-162C-4453-8447-9EB6209F38F5}"/>
                </a:ext>
              </a:extLst>
            </p:cNvPr>
            <p:cNvGrpSpPr/>
            <p:nvPr/>
          </p:nvGrpSpPr>
          <p:grpSpPr>
            <a:xfrm>
              <a:off x="4416297" y="2193852"/>
              <a:ext cx="3706011" cy="3282478"/>
              <a:chOff x="814709" y="-1318698"/>
              <a:chExt cx="10260814" cy="9088175"/>
            </a:xfrm>
          </p:grpSpPr>
          <p:cxnSp>
            <p:nvCxnSpPr>
              <p:cNvPr id="10" name="Straight Arrow Connector 9">
                <a:extLst>
                  <a:ext uri="{FF2B5EF4-FFF2-40B4-BE49-F238E27FC236}">
                    <a16:creationId xmlns:a16="http://schemas.microsoft.com/office/drawing/2014/main" id="{AFF86E31-3C0D-4E85-9951-82A0077D8B38}"/>
                  </a:ext>
                </a:extLst>
              </p:cNvPr>
              <p:cNvCxnSpPr>
                <a:cxnSpLocks/>
              </p:cNvCxnSpPr>
              <p:nvPr/>
            </p:nvCxnSpPr>
            <p:spPr>
              <a:xfrm>
                <a:off x="1596400" y="6750332"/>
                <a:ext cx="8903624"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875CEC6-111A-4E5D-9B6F-DB2AD262D5E0}"/>
                  </a:ext>
                </a:extLst>
              </p:cNvPr>
              <p:cNvCxnSpPr>
                <a:cxnSpLocks/>
              </p:cNvCxnSpPr>
              <p:nvPr/>
            </p:nvCxnSpPr>
            <p:spPr>
              <a:xfrm>
                <a:off x="1919011" y="-820118"/>
                <a:ext cx="0" cy="8589595"/>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C558E8-F1E1-4856-ADAC-B96C9331AE1E}"/>
                      </a:ext>
                    </a:extLst>
                  </p:cNvPr>
                  <p:cNvSpPr txBox="1"/>
                  <p:nvPr/>
                </p:nvSpPr>
                <p:spPr>
                  <a:xfrm>
                    <a:off x="10300792" y="6337841"/>
                    <a:ext cx="774731" cy="8084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𝑥</m:t>
                          </m:r>
                        </m:oMath>
                      </m:oMathPara>
                    </a14:m>
                    <a:endParaRPr lang="en-GB" sz="2400" dirty="0"/>
                  </a:p>
                </p:txBody>
              </p:sp>
            </mc:Choice>
            <mc:Fallback xmlns="">
              <p:sp>
                <p:nvSpPr>
                  <p:cNvPr id="12" name="TextBox 11">
                    <a:extLst>
                      <a:ext uri="{FF2B5EF4-FFF2-40B4-BE49-F238E27FC236}">
                        <a16:creationId xmlns:a16="http://schemas.microsoft.com/office/drawing/2014/main" id="{5EC558E8-F1E1-4856-ADAC-B96C9331AE1E}"/>
                      </a:ext>
                    </a:extLst>
                  </p:cNvPr>
                  <p:cNvSpPr txBox="1">
                    <a:spLocks noRot="1" noChangeAspect="1" noMove="1" noResize="1" noEditPoints="1" noAdjustHandles="1" noChangeArrowheads="1" noChangeShapeType="1" noTextEdit="1"/>
                  </p:cNvSpPr>
                  <p:nvPr/>
                </p:nvSpPr>
                <p:spPr>
                  <a:xfrm>
                    <a:off x="10300792" y="6337841"/>
                    <a:ext cx="774731" cy="808414"/>
                  </a:xfrm>
                  <a:prstGeom prst="rect">
                    <a:avLst/>
                  </a:prstGeom>
                  <a:blipFill>
                    <a:blip r:embed="rId3"/>
                    <a:stretch>
                      <a:fillRect r="-19565" b="-4680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0BC70A9-56DB-4406-B9E2-E497AE9992B1}"/>
                      </a:ext>
                    </a:extLst>
                  </p:cNvPr>
                  <p:cNvSpPr txBox="1"/>
                  <p:nvPr/>
                </p:nvSpPr>
                <p:spPr>
                  <a:xfrm>
                    <a:off x="814709" y="-1318698"/>
                    <a:ext cx="781691" cy="8084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𝑦</m:t>
                          </m:r>
                        </m:oMath>
                      </m:oMathPara>
                    </a14:m>
                    <a:endParaRPr lang="en-GB" sz="2400" b="0" dirty="0"/>
                  </a:p>
                </p:txBody>
              </p:sp>
            </mc:Choice>
            <mc:Fallback xmlns="">
              <p:sp>
                <p:nvSpPr>
                  <p:cNvPr id="13" name="TextBox 12">
                    <a:extLst>
                      <a:ext uri="{FF2B5EF4-FFF2-40B4-BE49-F238E27FC236}">
                        <a16:creationId xmlns:a16="http://schemas.microsoft.com/office/drawing/2014/main" id="{60BC70A9-56DB-4406-B9E2-E497AE9992B1}"/>
                      </a:ext>
                    </a:extLst>
                  </p:cNvPr>
                  <p:cNvSpPr txBox="1">
                    <a:spLocks noRot="1" noChangeAspect="1" noMove="1" noResize="1" noEditPoints="1" noAdjustHandles="1" noChangeArrowheads="1" noChangeShapeType="1" noTextEdit="1"/>
                  </p:cNvSpPr>
                  <p:nvPr/>
                </p:nvSpPr>
                <p:spPr>
                  <a:xfrm>
                    <a:off x="814709" y="-1318698"/>
                    <a:ext cx="781691" cy="808414"/>
                  </a:xfrm>
                  <a:prstGeom prst="rect">
                    <a:avLst/>
                  </a:prstGeom>
                  <a:blipFill>
                    <a:blip r:embed="rId4"/>
                    <a:stretch>
                      <a:fillRect l="-6383" r="-29787" b="-77083"/>
                    </a:stretch>
                  </a:blipFill>
                </p:spPr>
                <p:txBody>
                  <a:bodyPr/>
                  <a:lstStyle/>
                  <a:p>
                    <a:r>
                      <a:rPr lang="en-GB">
                        <a:noFill/>
                      </a:rPr>
                      <a:t> </a:t>
                    </a:r>
                  </a:p>
                </p:txBody>
              </p:sp>
            </mc:Fallback>
          </mc:AlternateContent>
        </p:grpSp>
        <p:grpSp>
          <p:nvGrpSpPr>
            <p:cNvPr id="14" name="Group 13">
              <a:extLst>
                <a:ext uri="{FF2B5EF4-FFF2-40B4-BE49-F238E27FC236}">
                  <a16:creationId xmlns:a16="http://schemas.microsoft.com/office/drawing/2014/main" id="{EFA3FCB1-969E-4DB3-82F7-4ECA98215DF3}"/>
                </a:ext>
              </a:extLst>
            </p:cNvPr>
            <p:cNvGrpSpPr/>
            <p:nvPr/>
          </p:nvGrpSpPr>
          <p:grpSpPr>
            <a:xfrm>
              <a:off x="3109262" y="2498948"/>
              <a:ext cx="6212949" cy="3115692"/>
              <a:chOff x="5836367" y="2272523"/>
              <a:chExt cx="6212949" cy="3115692"/>
            </a:xfrm>
          </p:grpSpPr>
          <p:cxnSp>
            <p:nvCxnSpPr>
              <p:cNvPr id="15" name="Straight Arrow Connector 14">
                <a:extLst>
                  <a:ext uri="{FF2B5EF4-FFF2-40B4-BE49-F238E27FC236}">
                    <a16:creationId xmlns:a16="http://schemas.microsoft.com/office/drawing/2014/main" id="{8C7C1DF0-3B5C-489F-BBAE-68CE954A80D0}"/>
                  </a:ext>
                  <a:ext uri="{C183D7F6-B498-43B3-948B-1728B52AA6E4}">
                    <adec:decorative xmlns:adec="http://schemas.microsoft.com/office/drawing/2017/decorative" val="1"/>
                  </a:ext>
                </a:extLst>
              </p:cNvPr>
              <p:cNvCxnSpPr>
                <a:cxnSpLocks/>
              </p:cNvCxnSpPr>
              <p:nvPr/>
            </p:nvCxnSpPr>
            <p:spPr>
              <a:xfrm flipV="1">
                <a:off x="7553195" y="2567835"/>
                <a:ext cx="2367419" cy="2317316"/>
              </a:xfrm>
              <a:prstGeom prst="straightConnector1">
                <a:avLst/>
              </a:prstGeom>
              <a:ln w="762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E7CB040C-D893-4216-8CA0-A1E44B606C0F}"/>
                  </a:ext>
                </a:extLst>
              </p:cNvPr>
              <p:cNvSpPr/>
              <p:nvPr/>
            </p:nvSpPr>
            <p:spPr>
              <a:xfrm flipV="1">
                <a:off x="9884124" y="2539021"/>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A44D9A7-0FBB-45D8-9CC0-62F3020ECE04}"/>
                      </a:ext>
                    </a:extLst>
                  </p:cNvPr>
                  <p:cNvSpPr txBox="1"/>
                  <p:nvPr/>
                </p:nvSpPr>
                <p:spPr>
                  <a:xfrm>
                    <a:off x="9886288" y="2272523"/>
                    <a:ext cx="216302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𝐵</m:t>
                          </m:r>
                          <m:r>
                            <a:rPr lang="en-GB" sz="2800" b="0" i="1" smtClean="0">
                              <a:solidFill>
                                <a:srgbClr val="FFFF00"/>
                              </a:solidFill>
                              <a:latin typeface="Cambria Math" panose="02040503050406030204" pitchFamily="18" charset="0"/>
                            </a:rPr>
                            <m:t>=(</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𝑥</m:t>
                              </m:r>
                            </m:e>
                            <m:sub>
                              <m:r>
                                <a:rPr lang="en-GB" sz="2800" b="0" i="1" smtClean="0">
                                  <a:solidFill>
                                    <a:srgbClr val="FFFF00"/>
                                  </a:solidFill>
                                  <a:latin typeface="Cambria Math" panose="02040503050406030204" pitchFamily="18" charset="0"/>
                                </a:rPr>
                                <m:t>𝑏</m:t>
                              </m:r>
                            </m:sub>
                          </m:sSub>
                          <m:r>
                            <a:rPr lang="en-GB" sz="2800" b="0" i="1" smtClean="0">
                              <a:solidFill>
                                <a:srgbClr val="FFFF00"/>
                              </a:solidFill>
                              <a:latin typeface="Cambria Math" panose="02040503050406030204" pitchFamily="18" charset="0"/>
                            </a:rPr>
                            <m:t>, </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𝑦</m:t>
                              </m:r>
                            </m:e>
                            <m:sub>
                              <m:r>
                                <a:rPr lang="en-GB" sz="2800" b="0" i="1" smtClean="0">
                                  <a:solidFill>
                                    <a:srgbClr val="FFFF00"/>
                                  </a:solidFill>
                                  <a:latin typeface="Cambria Math" panose="02040503050406030204" pitchFamily="18" charset="0"/>
                                </a:rPr>
                                <m:t>𝑏</m:t>
                              </m:r>
                            </m:sub>
                          </m:sSub>
                          <m:r>
                            <a:rPr lang="en-GB" sz="2800" b="0" i="1" smtClean="0">
                              <a:solidFill>
                                <a:srgbClr val="FFFF00"/>
                              </a:solidFill>
                              <a:latin typeface="Cambria Math" panose="02040503050406030204" pitchFamily="18" charset="0"/>
                            </a:rPr>
                            <m:t>)</m:t>
                          </m:r>
                        </m:oMath>
                      </m:oMathPara>
                    </a14:m>
                    <a:endParaRPr lang="en-GB" sz="2800" dirty="0"/>
                  </a:p>
                </p:txBody>
              </p:sp>
            </mc:Choice>
            <mc:Fallback xmlns="">
              <p:sp>
                <p:nvSpPr>
                  <p:cNvPr id="17" name="TextBox 16">
                    <a:extLst>
                      <a:ext uri="{FF2B5EF4-FFF2-40B4-BE49-F238E27FC236}">
                        <a16:creationId xmlns:a16="http://schemas.microsoft.com/office/drawing/2014/main" id="{8A44D9A7-0FBB-45D8-9CC0-62F3020ECE04}"/>
                      </a:ext>
                    </a:extLst>
                  </p:cNvPr>
                  <p:cNvSpPr txBox="1">
                    <a:spLocks noRot="1" noChangeAspect="1" noMove="1" noResize="1" noEditPoints="1" noAdjustHandles="1" noChangeArrowheads="1" noChangeShapeType="1" noTextEdit="1"/>
                  </p:cNvSpPr>
                  <p:nvPr/>
                </p:nvSpPr>
                <p:spPr>
                  <a:xfrm>
                    <a:off x="9886288" y="2272523"/>
                    <a:ext cx="2163028" cy="523220"/>
                  </a:xfrm>
                  <a:prstGeom prst="rect">
                    <a:avLst/>
                  </a:prstGeom>
                  <a:blipFill>
                    <a:blip r:embed="rId5"/>
                    <a:stretch>
                      <a:fillRect/>
                    </a:stretch>
                  </a:blipFill>
                </p:spPr>
                <p:txBody>
                  <a:bodyPr/>
                  <a:lstStyle/>
                  <a:p>
                    <a:r>
                      <a:rPr lang="en-GB">
                        <a:noFill/>
                      </a:rPr>
                      <a:t> </a:t>
                    </a:r>
                  </a:p>
                </p:txBody>
              </p:sp>
            </mc:Fallback>
          </mc:AlternateContent>
          <p:sp>
            <p:nvSpPr>
              <p:cNvPr id="18" name="Oval 17">
                <a:extLst>
                  <a:ext uri="{FF2B5EF4-FFF2-40B4-BE49-F238E27FC236}">
                    <a16:creationId xmlns:a16="http://schemas.microsoft.com/office/drawing/2014/main" id="{C47CAAED-E682-4610-8E4B-56E3CE18BBC7}"/>
                  </a:ext>
                </a:extLst>
              </p:cNvPr>
              <p:cNvSpPr/>
              <p:nvPr/>
            </p:nvSpPr>
            <p:spPr>
              <a:xfrm flipV="1">
                <a:off x="7513001" y="4844547"/>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4079245-D46F-435B-ABE8-D32FDEAF537A}"/>
                      </a:ext>
                    </a:extLst>
                  </p:cNvPr>
                  <p:cNvSpPr txBox="1"/>
                  <p:nvPr/>
                </p:nvSpPr>
                <p:spPr>
                  <a:xfrm>
                    <a:off x="5836367" y="4864995"/>
                    <a:ext cx="175189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𝐴</m:t>
                          </m:r>
                          <m:r>
                            <a:rPr lang="en-GB" sz="2800" b="0" i="1" smtClean="0">
                              <a:solidFill>
                                <a:srgbClr val="FFFF00"/>
                              </a:solidFill>
                              <a:latin typeface="Cambria Math" panose="02040503050406030204" pitchFamily="18" charset="0"/>
                            </a:rPr>
                            <m:t>=(0,0)</m:t>
                          </m:r>
                        </m:oMath>
                      </m:oMathPara>
                    </a14:m>
                    <a:endParaRPr lang="en-GB" sz="2800" dirty="0"/>
                  </a:p>
                </p:txBody>
              </p:sp>
            </mc:Choice>
            <mc:Fallback xmlns="">
              <p:sp>
                <p:nvSpPr>
                  <p:cNvPr id="19" name="TextBox 18">
                    <a:extLst>
                      <a:ext uri="{FF2B5EF4-FFF2-40B4-BE49-F238E27FC236}">
                        <a16:creationId xmlns:a16="http://schemas.microsoft.com/office/drawing/2014/main" id="{D4079245-D46F-435B-ABE8-D32FDEAF537A}"/>
                      </a:ext>
                    </a:extLst>
                  </p:cNvPr>
                  <p:cNvSpPr txBox="1">
                    <a:spLocks noRot="1" noChangeAspect="1" noMove="1" noResize="1" noEditPoints="1" noAdjustHandles="1" noChangeArrowheads="1" noChangeShapeType="1" noTextEdit="1"/>
                  </p:cNvSpPr>
                  <p:nvPr/>
                </p:nvSpPr>
                <p:spPr>
                  <a:xfrm>
                    <a:off x="5836367" y="4864995"/>
                    <a:ext cx="1751890" cy="523220"/>
                  </a:xfrm>
                  <a:prstGeom prst="rect">
                    <a:avLst/>
                  </a:prstGeom>
                  <a:blipFill>
                    <a:blip r:embed="rId6"/>
                    <a:stretch>
                      <a:fillRect/>
                    </a:stretch>
                  </a:blipFill>
                </p:spPr>
                <p:txBody>
                  <a:bodyPr/>
                  <a:lstStyle/>
                  <a:p>
                    <a:r>
                      <a:rPr lang="en-GB">
                        <a:noFill/>
                      </a:rPr>
                      <a:t> </a:t>
                    </a:r>
                  </a:p>
                </p:txBody>
              </p:sp>
            </mc:Fallback>
          </mc:AlternateContent>
        </p:grpSp>
        <p:grpSp>
          <p:nvGrpSpPr>
            <p:cNvPr id="20" name="Group 19">
              <a:extLst>
                <a:ext uri="{FF2B5EF4-FFF2-40B4-BE49-F238E27FC236}">
                  <a16:creationId xmlns:a16="http://schemas.microsoft.com/office/drawing/2014/main" id="{A42D7F3F-D20F-40DD-84AB-7E2956022916}"/>
                </a:ext>
              </a:extLst>
            </p:cNvPr>
            <p:cNvGrpSpPr/>
            <p:nvPr/>
          </p:nvGrpSpPr>
          <p:grpSpPr>
            <a:xfrm>
              <a:off x="3465277" y="2837446"/>
              <a:ext cx="5674159" cy="2777194"/>
              <a:chOff x="6586240" y="2296853"/>
              <a:chExt cx="5674159" cy="2777194"/>
            </a:xfrm>
          </p:grpSpPr>
          <p:cxnSp>
            <p:nvCxnSpPr>
              <p:cNvPr id="21" name="Straight Arrow Connector 20">
                <a:extLst>
                  <a:ext uri="{FF2B5EF4-FFF2-40B4-BE49-F238E27FC236}">
                    <a16:creationId xmlns:a16="http://schemas.microsoft.com/office/drawing/2014/main" id="{D460FBFF-12C8-41FA-87C1-8F37E354C3DE}"/>
                  </a:ext>
                </a:extLst>
              </p:cNvPr>
              <p:cNvCxnSpPr/>
              <p:nvPr/>
            </p:nvCxnSpPr>
            <p:spPr>
              <a:xfrm>
                <a:off x="7955608" y="4614400"/>
                <a:ext cx="2300815" cy="0"/>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0FB2787-499B-4C61-97EE-D8CD56501373}"/>
                  </a:ext>
                </a:extLst>
              </p:cNvPr>
              <p:cNvSpPr txBox="1"/>
              <p:nvPr/>
            </p:nvSpPr>
            <p:spPr>
              <a:xfrm>
                <a:off x="6586240" y="4319749"/>
                <a:ext cx="184731" cy="523220"/>
              </a:xfrm>
              <a:prstGeom prst="rect">
                <a:avLst/>
              </a:prstGeom>
              <a:noFill/>
            </p:spPr>
            <p:txBody>
              <a:bodyPr wrap="none" rtlCol="0">
                <a:spAutoFit/>
              </a:bodyPr>
              <a:lstStyle/>
              <a:p>
                <a:endParaRPr lang="en-GB" sz="2800" dirty="0">
                  <a:solidFill>
                    <a:srgbClr val="C00000"/>
                  </a:solidFill>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0E0710C-4233-4664-9FEC-66B5B1BA0730}"/>
                      </a:ext>
                    </a:extLst>
                  </p:cNvPr>
                  <p:cNvSpPr txBox="1"/>
                  <p:nvPr/>
                </p:nvSpPr>
                <p:spPr>
                  <a:xfrm>
                    <a:off x="8975894" y="4550827"/>
                    <a:ext cx="1845442" cy="523220"/>
                  </a:xfrm>
                  <a:prstGeom prst="rect">
                    <a:avLst/>
                  </a:prstGeom>
                  <a:noFill/>
                </p:spPr>
                <p:txBody>
                  <a:bodyPr wrap="none" rtlCol="0">
                    <a:spAutoFit/>
                  </a:bodyPr>
                  <a:lstStyle/>
                  <a:p>
                    <a14:m>
                      <m:oMath xmlns:m="http://schemas.openxmlformats.org/officeDocument/2006/math">
                        <m:r>
                          <a:rPr lang="en-GB" sz="2800" b="0" i="1" smtClean="0">
                            <a:solidFill>
                              <a:schemeClr val="accent6">
                                <a:lumMod val="60000"/>
                                <a:lumOff val="40000"/>
                              </a:schemeClr>
                            </a:solidFill>
                            <a:latin typeface="Cambria Math" panose="02040503050406030204" pitchFamily="18" charset="0"/>
                          </a:rPr>
                          <m:t>𝑥</m:t>
                        </m:r>
                        <m:r>
                          <a:rPr lang="en-GB" sz="2800" b="0" i="1" smtClean="0">
                            <a:solidFill>
                              <a:schemeClr val="accent6">
                                <a:lumMod val="60000"/>
                                <a:lumOff val="40000"/>
                              </a:schemeClr>
                            </a:solidFill>
                            <a:latin typeface="Cambria Math" panose="02040503050406030204" pitchFamily="18" charset="0"/>
                          </a:rPr>
                          <m:t>=</m:t>
                        </m:r>
                      </m:oMath>
                    </a14:m>
                    <a:r>
                      <a:rPr lang="en-GB" sz="2800" dirty="0">
                        <a:solidFill>
                          <a:schemeClr val="accent6">
                            <a:lumMod val="60000"/>
                            <a:lumOff val="40000"/>
                          </a:schemeClr>
                        </a:solidFill>
                      </a:rPr>
                      <a:t> </a:t>
                    </a:r>
                    <a14:m>
                      <m:oMath xmlns:m="http://schemas.openxmlformats.org/officeDocument/2006/math">
                        <m:sSub>
                          <m:sSubPr>
                            <m:ctrlPr>
                              <a:rPr lang="en-GB" sz="2800" i="1">
                                <a:solidFill>
                                  <a:schemeClr val="accent6">
                                    <a:lumMod val="60000"/>
                                    <a:lumOff val="40000"/>
                                  </a:schemeClr>
                                </a:solidFill>
                                <a:latin typeface="Cambria Math" panose="02040503050406030204" pitchFamily="18" charset="0"/>
                              </a:rPr>
                            </m:ctrlPr>
                          </m:sSubPr>
                          <m:e>
                            <m:r>
                              <a:rPr lang="en-GB" sz="2800" i="1">
                                <a:solidFill>
                                  <a:schemeClr val="accent6">
                                    <a:lumMod val="60000"/>
                                    <a:lumOff val="40000"/>
                                  </a:schemeClr>
                                </a:solidFill>
                                <a:latin typeface="Cambria Math" panose="02040503050406030204" pitchFamily="18" charset="0"/>
                              </a:rPr>
                              <m:t>𝑥</m:t>
                            </m:r>
                          </m:e>
                          <m:sub>
                            <m:r>
                              <a:rPr lang="en-GB" sz="2800" i="1">
                                <a:solidFill>
                                  <a:schemeClr val="accent6">
                                    <a:lumMod val="60000"/>
                                    <a:lumOff val="40000"/>
                                  </a:schemeClr>
                                </a:solidFill>
                                <a:latin typeface="Cambria Math" panose="02040503050406030204" pitchFamily="18" charset="0"/>
                              </a:rPr>
                              <m:t>𝑏</m:t>
                            </m:r>
                          </m:sub>
                        </m:sSub>
                        <m:r>
                          <a:rPr lang="en-GB" sz="2800" i="1">
                            <a:solidFill>
                              <a:schemeClr val="accent6">
                                <a:lumMod val="60000"/>
                                <a:lumOff val="40000"/>
                              </a:schemeClr>
                            </a:solidFill>
                            <a:latin typeface="Cambria Math" panose="02040503050406030204" pitchFamily="18" charset="0"/>
                          </a:rPr>
                          <m:t>−</m:t>
                        </m:r>
                        <m:r>
                          <a:rPr lang="en-GB" sz="2800" b="0" i="1" smtClean="0">
                            <a:solidFill>
                              <a:schemeClr val="accent6">
                                <a:lumMod val="60000"/>
                                <a:lumOff val="40000"/>
                              </a:schemeClr>
                            </a:solidFill>
                            <a:latin typeface="Cambria Math" panose="02040503050406030204" pitchFamily="18" charset="0"/>
                          </a:rPr>
                          <m:t>0</m:t>
                        </m:r>
                      </m:oMath>
                    </a14:m>
                    <a:endParaRPr lang="en-GB" sz="2800" dirty="0">
                      <a:solidFill>
                        <a:schemeClr val="accent6">
                          <a:lumMod val="60000"/>
                          <a:lumOff val="40000"/>
                        </a:schemeClr>
                      </a:solidFill>
                    </a:endParaRPr>
                  </a:p>
                </p:txBody>
              </p:sp>
            </mc:Choice>
            <mc:Fallback xmlns="">
              <p:sp>
                <p:nvSpPr>
                  <p:cNvPr id="23" name="TextBox 22">
                    <a:extLst>
                      <a:ext uri="{FF2B5EF4-FFF2-40B4-BE49-F238E27FC236}">
                        <a16:creationId xmlns:a16="http://schemas.microsoft.com/office/drawing/2014/main" id="{A0E0710C-4233-4664-9FEC-66B5B1BA0730}"/>
                      </a:ext>
                    </a:extLst>
                  </p:cNvPr>
                  <p:cNvSpPr txBox="1">
                    <a:spLocks noRot="1" noChangeAspect="1" noMove="1" noResize="1" noEditPoints="1" noAdjustHandles="1" noChangeArrowheads="1" noChangeShapeType="1" noTextEdit="1"/>
                  </p:cNvSpPr>
                  <p:nvPr/>
                </p:nvSpPr>
                <p:spPr>
                  <a:xfrm>
                    <a:off x="8975894" y="4550827"/>
                    <a:ext cx="1845442" cy="523220"/>
                  </a:xfrm>
                  <a:prstGeom prst="rect">
                    <a:avLst/>
                  </a:prstGeom>
                  <a:blipFill>
                    <a:blip r:embed="rId7"/>
                    <a:stretch>
                      <a:fillRect/>
                    </a:stretch>
                  </a:blipFill>
                </p:spPr>
                <p:txBody>
                  <a:bodyPr/>
                  <a:lstStyle/>
                  <a:p>
                    <a:r>
                      <a:rPr lang="en-GB">
                        <a:noFill/>
                      </a:rPr>
                      <a:t> </a:t>
                    </a:r>
                  </a:p>
                </p:txBody>
              </p:sp>
            </mc:Fallback>
          </mc:AlternateContent>
          <p:cxnSp>
            <p:nvCxnSpPr>
              <p:cNvPr id="24" name="Straight Arrow Connector 23">
                <a:extLst>
                  <a:ext uri="{FF2B5EF4-FFF2-40B4-BE49-F238E27FC236}">
                    <a16:creationId xmlns:a16="http://schemas.microsoft.com/office/drawing/2014/main" id="{CC348689-2957-44A5-AA2F-1632A0E2A0D6}"/>
                  </a:ext>
                </a:extLst>
              </p:cNvPr>
              <p:cNvCxnSpPr>
                <a:cxnSpLocks/>
              </p:cNvCxnSpPr>
              <p:nvPr/>
            </p:nvCxnSpPr>
            <p:spPr>
              <a:xfrm flipV="1">
                <a:off x="10272562" y="2296853"/>
                <a:ext cx="14751" cy="2308546"/>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F85C4DE-D74A-4B2E-86D7-091786D65C77}"/>
                      </a:ext>
                    </a:extLst>
                  </p:cNvPr>
                  <p:cNvSpPr txBox="1"/>
                  <p:nvPr/>
                </p:nvSpPr>
                <p:spPr>
                  <a:xfrm>
                    <a:off x="10308070" y="3189516"/>
                    <a:ext cx="19523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60000"/>
                                  <a:lumOff val="40000"/>
                                </a:schemeClr>
                              </a:solidFill>
                              <a:latin typeface="Cambria Math" panose="02040503050406030204" pitchFamily="18" charset="0"/>
                            </a:rPr>
                            <m:t>𝑦</m:t>
                          </m:r>
                          <m:r>
                            <a:rPr lang="en-GB" sz="2800" b="0" i="1" smtClean="0">
                              <a:solidFill>
                                <a:schemeClr val="accent6">
                                  <a:lumMod val="60000"/>
                                  <a:lumOff val="40000"/>
                                </a:schemeClr>
                              </a:solidFill>
                              <a:latin typeface="Cambria Math" panose="02040503050406030204" pitchFamily="18" charset="0"/>
                            </a:rPr>
                            <m:t>=</m:t>
                          </m:r>
                          <m:sSub>
                            <m:sSubPr>
                              <m:ctrlPr>
                                <a:rPr lang="en-GB" sz="2800" i="1">
                                  <a:solidFill>
                                    <a:schemeClr val="accent6">
                                      <a:lumMod val="60000"/>
                                      <a:lumOff val="40000"/>
                                    </a:schemeClr>
                                  </a:solidFill>
                                  <a:latin typeface="Cambria Math" panose="02040503050406030204" pitchFamily="18" charset="0"/>
                                </a:rPr>
                              </m:ctrlPr>
                            </m:sSubPr>
                            <m:e>
                              <m:r>
                                <a:rPr lang="en-GB" sz="2800" i="1">
                                  <a:solidFill>
                                    <a:schemeClr val="accent6">
                                      <a:lumMod val="60000"/>
                                      <a:lumOff val="40000"/>
                                    </a:schemeClr>
                                  </a:solidFill>
                                  <a:latin typeface="Cambria Math" panose="02040503050406030204" pitchFamily="18" charset="0"/>
                                </a:rPr>
                                <m:t>𝑦</m:t>
                              </m:r>
                            </m:e>
                            <m:sub>
                              <m:r>
                                <a:rPr lang="en-GB" sz="2800" i="1">
                                  <a:solidFill>
                                    <a:schemeClr val="accent6">
                                      <a:lumMod val="60000"/>
                                      <a:lumOff val="40000"/>
                                    </a:schemeClr>
                                  </a:solidFill>
                                  <a:latin typeface="Cambria Math" panose="02040503050406030204" pitchFamily="18" charset="0"/>
                                </a:rPr>
                                <m:t>𝑏</m:t>
                              </m:r>
                            </m:sub>
                          </m:sSub>
                          <m:r>
                            <a:rPr lang="en-GB" sz="2800" i="1">
                              <a:solidFill>
                                <a:schemeClr val="accent6">
                                  <a:lumMod val="60000"/>
                                  <a:lumOff val="40000"/>
                                </a:schemeClr>
                              </a:solidFill>
                              <a:latin typeface="Cambria Math" panose="02040503050406030204" pitchFamily="18" charset="0"/>
                            </a:rPr>
                            <m:t>−</m:t>
                          </m:r>
                          <m:r>
                            <a:rPr lang="en-GB" sz="2800" b="0" i="1" smtClean="0">
                              <a:solidFill>
                                <a:schemeClr val="accent6">
                                  <a:lumMod val="60000"/>
                                  <a:lumOff val="40000"/>
                                </a:schemeClr>
                              </a:solidFill>
                              <a:latin typeface="Cambria Math" panose="02040503050406030204" pitchFamily="18" charset="0"/>
                            </a:rPr>
                            <m:t>0</m:t>
                          </m:r>
                        </m:oMath>
                      </m:oMathPara>
                    </a14:m>
                    <a:endParaRPr lang="en-GB" sz="2800" dirty="0">
                      <a:solidFill>
                        <a:schemeClr val="accent6">
                          <a:lumMod val="60000"/>
                          <a:lumOff val="40000"/>
                        </a:schemeClr>
                      </a:solidFill>
                    </a:endParaRPr>
                  </a:p>
                </p:txBody>
              </p:sp>
            </mc:Choice>
            <mc:Fallback xmlns="">
              <p:sp>
                <p:nvSpPr>
                  <p:cNvPr id="25" name="TextBox 24">
                    <a:extLst>
                      <a:ext uri="{FF2B5EF4-FFF2-40B4-BE49-F238E27FC236}">
                        <a16:creationId xmlns:a16="http://schemas.microsoft.com/office/drawing/2014/main" id="{6F85C4DE-D74A-4B2E-86D7-091786D65C77}"/>
                      </a:ext>
                    </a:extLst>
                  </p:cNvPr>
                  <p:cNvSpPr txBox="1">
                    <a:spLocks noRot="1" noChangeAspect="1" noMove="1" noResize="1" noEditPoints="1" noAdjustHandles="1" noChangeArrowheads="1" noChangeShapeType="1" noTextEdit="1"/>
                  </p:cNvSpPr>
                  <p:nvPr/>
                </p:nvSpPr>
                <p:spPr>
                  <a:xfrm>
                    <a:off x="10308070" y="3189516"/>
                    <a:ext cx="1952329" cy="523220"/>
                  </a:xfrm>
                  <a:prstGeom prst="rect">
                    <a:avLst/>
                  </a:prstGeom>
                  <a:blipFill>
                    <a:blip r:embed="rId8"/>
                    <a:stretch>
                      <a:fillRect/>
                    </a:stretch>
                  </a:blipFill>
                </p:spPr>
                <p:txBody>
                  <a:bodyPr/>
                  <a:lstStyle/>
                  <a:p>
                    <a:r>
                      <a:rPr lang="en-GB">
                        <a:noFill/>
                      </a:rPr>
                      <a:t> </a:t>
                    </a:r>
                  </a:p>
                </p:txBody>
              </p:sp>
            </mc:Fallback>
          </mc:AlternateContent>
        </p:grpSp>
      </p:grpSp>
    </p:spTree>
    <p:extLst>
      <p:ext uri="{BB962C8B-B14F-4D97-AF65-F5344CB8AC3E}">
        <p14:creationId xmlns:p14="http://schemas.microsoft.com/office/powerpoint/2010/main" val="2546779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6AF7FFB-44F8-48CF-A2E7-8BA04FEABBD8}"/>
                  </a:ext>
                </a:extLst>
              </p:cNvPr>
              <p:cNvSpPr>
                <a:spLocks noGrp="1"/>
              </p:cNvSpPr>
              <p:nvPr>
                <p:ph idx="1"/>
              </p:nvPr>
            </p:nvSpPr>
            <p:spPr/>
            <p:txBody>
              <a:bodyPr/>
              <a:lstStyle/>
              <a:p>
                <a:pPr marL="457200" indent="-457200"/>
                <a:r>
                  <a:rPr lang="en-GB" dirty="0"/>
                  <a:t>As a pair of numbers: </a:t>
                </a: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𝑥</m:t>
                    </m:r>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oMath>
                </a14:m>
                <a:endParaRPr lang="en-GB" dirty="0"/>
              </a:p>
              <a:p>
                <a:pPr marL="457200" indent="-457200"/>
                <a:r>
                  <a:rPr lang="en-GB" dirty="0"/>
                  <a:t>As a column vector: </a:t>
                </a:r>
                <a14:m>
                  <m:oMath xmlns:m="http://schemas.openxmlformats.org/officeDocument/2006/math">
                    <m:d>
                      <m:dPr>
                        <m:ctrlPr>
                          <a:rPr lang="en-GB" i="1" smtClean="0">
                            <a:solidFill>
                              <a:schemeClr val="accent4"/>
                            </a:solidFill>
                            <a:latin typeface="Cambria Math" panose="02040503050406030204" pitchFamily="18" charset="0"/>
                          </a:rPr>
                        </m:ctrlPr>
                      </m:dPr>
                      <m:e>
                        <m:m>
                          <m:mPr>
                            <m:mcs>
                              <m:mc>
                                <m:mcPr>
                                  <m:count m:val="1"/>
                                  <m:mcJc m:val="center"/>
                                </m:mcPr>
                              </m:mc>
                            </m:mcs>
                            <m:ctrlPr>
                              <a:rPr lang="en-GB" i="1">
                                <a:solidFill>
                                  <a:schemeClr val="accent4"/>
                                </a:solidFill>
                                <a:latin typeface="Cambria Math" panose="02040503050406030204" pitchFamily="18" charset="0"/>
                              </a:rPr>
                            </m:ctrlPr>
                          </m:mPr>
                          <m:mr>
                            <m:e>
                              <m:r>
                                <m:rPr>
                                  <m:brk m:alnAt="7"/>
                                </m:rPr>
                                <a:rPr lang="en-GB" i="1">
                                  <a:solidFill>
                                    <a:schemeClr val="accent4"/>
                                  </a:solidFill>
                                  <a:latin typeface="Cambria Math" panose="02040503050406030204" pitchFamily="18" charset="0"/>
                                </a:rPr>
                                <m:t>𝑥</m:t>
                              </m:r>
                            </m:e>
                          </m:mr>
                          <m:mr>
                            <m:e>
                              <m:r>
                                <a:rPr lang="en-GB" i="1">
                                  <a:solidFill>
                                    <a:schemeClr val="accent4"/>
                                  </a:solidFill>
                                  <a:latin typeface="Cambria Math" panose="02040503050406030204" pitchFamily="18" charset="0"/>
                                </a:rPr>
                                <m:t>𝑦</m:t>
                              </m:r>
                            </m:e>
                          </m:mr>
                        </m:m>
                      </m:e>
                    </m:d>
                  </m:oMath>
                </a14:m>
                <a:endParaRPr lang="en-GB" dirty="0"/>
              </a:p>
              <a:p>
                <a:pPr marL="457200" indent="-457200"/>
                <a:r>
                  <a:rPr lang="en-GB" dirty="0"/>
                  <a:t>Variable representing a vector: written in bold i.e. </a:t>
                </a:r>
                <a14:m>
                  <m:oMath xmlns:m="http://schemas.openxmlformats.org/officeDocument/2006/math">
                    <m:r>
                      <a:rPr lang="en-GB" b="1" i="0" smtClean="0">
                        <a:solidFill>
                          <a:schemeClr val="accent4"/>
                        </a:solidFill>
                        <a:latin typeface="Cambria Math" panose="02040503050406030204" pitchFamily="18" charset="0"/>
                      </a:rPr>
                      <m:t>𝐯</m:t>
                    </m:r>
                    <m:r>
                      <a:rPr lang="en-GB">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𝑥</m:t>
                              </m:r>
                            </m:e>
                          </m:mr>
                          <m:mr>
                            <m:e>
                              <m:r>
                                <a:rPr lang="en-GB" i="1">
                                  <a:latin typeface="Cambria Math" panose="02040503050406030204" pitchFamily="18" charset="0"/>
                                </a:rPr>
                                <m:t>𝑦</m:t>
                              </m:r>
                            </m:e>
                          </m:mr>
                        </m:m>
                      </m:e>
                    </m:d>
                  </m:oMath>
                </a14:m>
                <a:endParaRPr lang="en-GB" dirty="0"/>
              </a:p>
              <a:p>
                <a:pPr marL="749808" lvl="1" indent="-457200"/>
                <a:r>
                  <a:rPr lang="en-GB" dirty="0"/>
                  <a:t>Other notations: </a:t>
                </a:r>
                <a14:m>
                  <m:oMath xmlns:m="http://schemas.openxmlformats.org/officeDocument/2006/math">
                    <m:acc>
                      <m:accPr>
                        <m:chr m:val="⃗"/>
                        <m:ctrlPr>
                          <a:rPr lang="en-GB" i="1">
                            <a:latin typeface="Cambria Math" panose="02040503050406030204" pitchFamily="18" charset="0"/>
                          </a:rPr>
                        </m:ctrlPr>
                      </m:accPr>
                      <m:e>
                        <m:r>
                          <m:rPr>
                            <m:sty m:val="p"/>
                          </m:rPr>
                          <a:rPr lang="en-GB">
                            <a:latin typeface="Cambria Math" panose="02040503050406030204" pitchFamily="18" charset="0"/>
                          </a:rPr>
                          <m:t>v</m:t>
                        </m:r>
                      </m:e>
                    </m:acc>
                    <m:r>
                      <a:rPr lang="en-GB">
                        <a:latin typeface="Cambria Math" panose="02040503050406030204" pitchFamily="18" charset="0"/>
                      </a:rPr>
                      <m:t>,</m:t>
                    </m:r>
                    <m:bar>
                      <m:barPr>
                        <m:ctrlPr>
                          <a:rPr lang="en-GB" i="1">
                            <a:latin typeface="Cambria Math" panose="02040503050406030204" pitchFamily="18" charset="0"/>
                          </a:rPr>
                        </m:ctrlPr>
                      </m:barPr>
                      <m:e>
                        <m:r>
                          <m:rPr>
                            <m:sty m:val="p"/>
                          </m:rPr>
                          <a:rPr lang="en-GB">
                            <a:latin typeface="Cambria Math" panose="02040503050406030204" pitchFamily="18" charset="0"/>
                          </a:rPr>
                          <m:t>v</m:t>
                        </m:r>
                      </m:e>
                    </m:bar>
                  </m:oMath>
                </a14:m>
                <a:endParaRPr lang="en-GB" dirty="0"/>
              </a:p>
              <a:p>
                <a:pPr marL="749808" lvl="1" indent="-457200"/>
                <a:r>
                  <a:rPr lang="en-GB" dirty="0"/>
                  <a:t>Vector from </a:t>
                </a:r>
                <a14:m>
                  <m:oMath xmlns:m="http://schemas.openxmlformats.org/officeDocument/2006/math">
                    <m:r>
                      <a:rPr lang="en-GB" b="0" i="1" smtClean="0">
                        <a:latin typeface="Cambria Math" panose="02040503050406030204" pitchFamily="18" charset="0"/>
                      </a:rPr>
                      <m:t>𝐴</m:t>
                    </m:r>
                  </m:oMath>
                </a14:m>
                <a:r>
                  <a:rPr lang="en-GB" dirty="0"/>
                  <a:t> to </a:t>
                </a:r>
                <a14:m>
                  <m:oMath xmlns:m="http://schemas.openxmlformats.org/officeDocument/2006/math">
                    <m:r>
                      <a:rPr lang="en-GB" b="0" i="1" smtClean="0">
                        <a:latin typeface="Cambria Math" panose="02040503050406030204" pitchFamily="18" charset="0"/>
                      </a:rPr>
                      <m:t>𝐵</m:t>
                    </m:r>
                  </m:oMath>
                </a14:m>
                <a:r>
                  <a:rPr lang="en-GB" dirty="0"/>
                  <a:t>: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𝐴𝐵</m:t>
                        </m:r>
                      </m:e>
                    </m:acc>
                  </m:oMath>
                </a14:m>
                <a:br>
                  <a:rPr lang="en-GB" dirty="0"/>
                </a:br>
                <a:r>
                  <a:rPr lang="en-GB" dirty="0"/>
                  <a:t>Vector from </a:t>
                </a:r>
                <a14:m>
                  <m:oMath xmlns:m="http://schemas.openxmlformats.org/officeDocument/2006/math">
                    <m:r>
                      <a:rPr lang="en-GB" b="0" i="1" smtClean="0">
                        <a:latin typeface="Cambria Math" panose="02040503050406030204" pitchFamily="18" charset="0"/>
                      </a:rPr>
                      <m:t>𝐵</m:t>
                    </m:r>
                  </m:oMath>
                </a14:m>
                <a:r>
                  <a:rPr lang="en-GB" dirty="0"/>
                  <a:t> to </a:t>
                </a:r>
                <a14:m>
                  <m:oMath xmlns:m="http://schemas.openxmlformats.org/officeDocument/2006/math">
                    <m:r>
                      <a:rPr lang="en-GB" b="0" i="1" smtClean="0">
                        <a:latin typeface="Cambria Math" panose="02040503050406030204" pitchFamily="18" charset="0"/>
                      </a:rPr>
                      <m:t>𝐴</m:t>
                    </m:r>
                    <m:r>
                      <a:rPr lang="en-GB" b="0" i="1" smtClean="0">
                        <a:latin typeface="Cambria Math" panose="02040503050406030204" pitchFamily="18" charset="0"/>
                      </a:rPr>
                      <m:t>:</m:t>
                    </m:r>
                  </m:oMath>
                </a14:m>
                <a:r>
                  <a:rPr lang="en-GB" dirty="0"/>
                  <a:t> </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𝐵</m:t>
                        </m:r>
                        <m:r>
                          <a:rPr lang="en-GB" b="0" i="1" smtClean="0">
                            <a:latin typeface="Cambria Math" panose="02040503050406030204" pitchFamily="18" charset="0"/>
                          </a:rPr>
                          <m:t>𝐴</m:t>
                        </m:r>
                      </m:e>
                    </m:acc>
                  </m:oMath>
                </a14:m>
                <a:endParaRPr lang="en-GB" dirty="0"/>
              </a:p>
              <a:p>
                <a:pPr marL="1005840" lvl="2" indent="-457200"/>
                <a:r>
                  <a:rPr lang="en-GB" dirty="0"/>
                  <a:t>Note: these are </a:t>
                </a:r>
                <a:r>
                  <a:rPr lang="en-GB" dirty="0">
                    <a:solidFill>
                      <a:schemeClr val="accent4"/>
                    </a:solidFill>
                  </a:rPr>
                  <a:t>not the same</a:t>
                </a:r>
                <a:r>
                  <a:rPr lang="en-GB" dirty="0"/>
                  <a:t>, as the components will have opposite signs</a:t>
                </a:r>
              </a:p>
            </p:txBody>
          </p:sp>
        </mc:Choice>
        <mc:Fallback xmlns="">
          <p:sp>
            <p:nvSpPr>
              <p:cNvPr id="5" name="Content Placeholder 4">
                <a:extLst>
                  <a:ext uri="{FF2B5EF4-FFF2-40B4-BE49-F238E27FC236}">
                    <a16:creationId xmlns:a16="http://schemas.microsoft.com/office/drawing/2014/main" id="{76AF7FFB-44F8-48CF-A2E7-8BA04FEABBD8}"/>
                  </a:ext>
                </a:extLst>
              </p:cNvPr>
              <p:cNvSpPr>
                <a:spLocks noGrp="1" noRot="1" noChangeAspect="1" noMove="1" noResize="1" noEditPoints="1" noAdjustHandles="1" noChangeArrowheads="1" noChangeShapeType="1" noTextEdit="1"/>
              </p:cNvSpPr>
              <p:nvPr>
                <p:ph idx="1"/>
              </p:nvPr>
            </p:nvSpPr>
            <p:spPr>
              <a:blipFill>
                <a:blip r:embed="rId3"/>
                <a:stretch>
                  <a:fillRect l="-1059" t="-1733" r="-588" b="-2400"/>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7BC9326F-FBA5-4992-BB3B-4E9844C2C77A}"/>
              </a:ext>
            </a:extLst>
          </p:cNvPr>
          <p:cNvSpPr>
            <a:spLocks noGrp="1"/>
          </p:cNvSpPr>
          <p:nvPr>
            <p:ph type="title"/>
          </p:nvPr>
        </p:nvSpPr>
        <p:spPr/>
        <p:txBody>
          <a:bodyPr/>
          <a:lstStyle/>
          <a:p>
            <a:r>
              <a:rPr lang="en-GB" b="1" dirty="0"/>
              <a:t>Writing vectors</a:t>
            </a:r>
          </a:p>
        </p:txBody>
      </p:sp>
      <p:sp>
        <p:nvSpPr>
          <p:cNvPr id="6" name="Speech Bubble: Rectangle 5">
            <a:extLst>
              <a:ext uri="{FF2B5EF4-FFF2-40B4-BE49-F238E27FC236}">
                <a16:creationId xmlns:a16="http://schemas.microsoft.com/office/drawing/2014/main" id="{9A663357-4783-4D3C-9B09-4271291FA47D}"/>
              </a:ext>
            </a:extLst>
          </p:cNvPr>
          <p:cNvSpPr/>
          <p:nvPr/>
        </p:nvSpPr>
        <p:spPr>
          <a:xfrm>
            <a:off x="7125629" y="1738063"/>
            <a:ext cx="3713356" cy="524107"/>
          </a:xfrm>
          <a:prstGeom prst="wedgeRectCallout">
            <a:avLst>
              <a:gd name="adj1" fmla="val -69181"/>
              <a:gd name="adj2" fmla="val 26330"/>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For COMP270: this is a </a:t>
            </a:r>
            <a:r>
              <a:rPr lang="en-GB" b="1" dirty="0"/>
              <a:t>point</a:t>
            </a:r>
          </a:p>
        </p:txBody>
      </p:sp>
      <p:grpSp>
        <p:nvGrpSpPr>
          <p:cNvPr id="23" name="Group 22">
            <a:extLst>
              <a:ext uri="{FF2B5EF4-FFF2-40B4-BE49-F238E27FC236}">
                <a16:creationId xmlns:a16="http://schemas.microsoft.com/office/drawing/2014/main" id="{E215B3D0-2A18-4CFD-9301-3F7FC77EAB30}"/>
              </a:ext>
            </a:extLst>
          </p:cNvPr>
          <p:cNvGrpSpPr/>
          <p:nvPr/>
        </p:nvGrpSpPr>
        <p:grpSpPr>
          <a:xfrm>
            <a:off x="5851690" y="3936178"/>
            <a:ext cx="3634358" cy="1401688"/>
            <a:chOff x="5851690" y="3936178"/>
            <a:chExt cx="3634358" cy="1401688"/>
          </a:xfrm>
        </p:grpSpPr>
        <p:grpSp>
          <p:nvGrpSpPr>
            <p:cNvPr id="7" name="Group 6">
              <a:extLst>
                <a:ext uri="{FF2B5EF4-FFF2-40B4-BE49-F238E27FC236}">
                  <a16:creationId xmlns:a16="http://schemas.microsoft.com/office/drawing/2014/main" id="{9244F02A-32C0-4D63-9DD6-64EF3A21E453}"/>
                </a:ext>
              </a:extLst>
            </p:cNvPr>
            <p:cNvGrpSpPr/>
            <p:nvPr/>
          </p:nvGrpSpPr>
          <p:grpSpPr>
            <a:xfrm>
              <a:off x="5851690" y="3936178"/>
              <a:ext cx="1751855" cy="1319305"/>
              <a:chOff x="6737215" y="2186244"/>
              <a:chExt cx="3625464" cy="2730303"/>
            </a:xfrm>
          </p:grpSpPr>
          <p:cxnSp>
            <p:nvCxnSpPr>
              <p:cNvPr id="8" name="Straight Arrow Connector 7">
                <a:extLst>
                  <a:ext uri="{FF2B5EF4-FFF2-40B4-BE49-F238E27FC236}">
                    <a16:creationId xmlns:a16="http://schemas.microsoft.com/office/drawing/2014/main" id="{D46FA6CC-E78C-4ABE-9BFE-C70E97CB2E19}"/>
                  </a:ext>
                </a:extLst>
              </p:cNvPr>
              <p:cNvCxnSpPr>
                <a:cxnSpLocks/>
              </p:cNvCxnSpPr>
              <p:nvPr/>
            </p:nvCxnSpPr>
            <p:spPr>
              <a:xfrm flipV="1">
                <a:off x="7552704" y="2563231"/>
                <a:ext cx="2367419" cy="2317315"/>
              </a:xfrm>
              <a:prstGeom prst="straightConnector1">
                <a:avLst/>
              </a:prstGeom>
              <a:ln w="381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B295A21A-D505-4B43-92AA-1882A2FDAAFB}"/>
                  </a:ext>
                </a:extLst>
              </p:cNvPr>
              <p:cNvSpPr/>
              <p:nvPr/>
            </p:nvSpPr>
            <p:spPr>
              <a:xfrm flipV="1">
                <a:off x="9884124" y="2539021"/>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1F0B55F-F253-4AE4-AE5A-D7A0D9473305}"/>
                      </a:ext>
                    </a:extLst>
                  </p:cNvPr>
                  <p:cNvSpPr txBox="1"/>
                  <p:nvPr/>
                </p:nvSpPr>
                <p:spPr>
                  <a:xfrm>
                    <a:off x="9833367" y="2186244"/>
                    <a:ext cx="5293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𝐵</m:t>
                          </m:r>
                        </m:oMath>
                      </m:oMathPara>
                    </a14:m>
                    <a:endParaRPr lang="en-GB" sz="2800" dirty="0"/>
                  </a:p>
                </p:txBody>
              </p:sp>
            </mc:Choice>
            <mc:Fallback xmlns="">
              <p:sp>
                <p:nvSpPr>
                  <p:cNvPr id="10" name="TextBox 9">
                    <a:extLst>
                      <a:ext uri="{FF2B5EF4-FFF2-40B4-BE49-F238E27FC236}">
                        <a16:creationId xmlns:a16="http://schemas.microsoft.com/office/drawing/2014/main" id="{61F0B55F-F253-4AE4-AE5A-D7A0D9473305}"/>
                      </a:ext>
                    </a:extLst>
                  </p:cNvPr>
                  <p:cNvSpPr txBox="1">
                    <a:spLocks noRot="1" noChangeAspect="1" noMove="1" noResize="1" noEditPoints="1" noAdjustHandles="1" noChangeArrowheads="1" noChangeShapeType="1" noTextEdit="1"/>
                  </p:cNvSpPr>
                  <p:nvPr/>
                </p:nvSpPr>
                <p:spPr>
                  <a:xfrm>
                    <a:off x="9833367" y="2186244"/>
                    <a:ext cx="529312" cy="523220"/>
                  </a:xfrm>
                  <a:prstGeom prst="rect">
                    <a:avLst/>
                  </a:prstGeom>
                  <a:blipFill>
                    <a:blip r:embed="rId4"/>
                    <a:stretch>
                      <a:fillRect r="-21429" b="-58537"/>
                    </a:stretch>
                  </a:blipFill>
                </p:spPr>
                <p:txBody>
                  <a:bodyPr/>
                  <a:lstStyle/>
                  <a:p>
                    <a:r>
                      <a:rPr lang="en-GB">
                        <a:noFill/>
                      </a:rPr>
                      <a:t> </a:t>
                    </a:r>
                  </a:p>
                </p:txBody>
              </p:sp>
            </mc:Fallback>
          </mc:AlternateContent>
          <p:sp>
            <p:nvSpPr>
              <p:cNvPr id="11" name="Oval 10">
                <a:extLst>
                  <a:ext uri="{FF2B5EF4-FFF2-40B4-BE49-F238E27FC236}">
                    <a16:creationId xmlns:a16="http://schemas.microsoft.com/office/drawing/2014/main" id="{A7959FC3-8451-444D-954B-77B7610D6F5D}"/>
                  </a:ext>
                </a:extLst>
              </p:cNvPr>
              <p:cNvSpPr/>
              <p:nvPr/>
            </p:nvSpPr>
            <p:spPr>
              <a:xfrm flipV="1">
                <a:off x="7513001" y="4844547"/>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DA36229-B6A1-4007-AEA0-176FA7673F41}"/>
                      </a:ext>
                    </a:extLst>
                  </p:cNvPr>
                  <p:cNvSpPr txBox="1"/>
                  <p:nvPr/>
                </p:nvSpPr>
                <p:spPr>
                  <a:xfrm>
                    <a:off x="6737215" y="4321327"/>
                    <a:ext cx="51520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𝐴</m:t>
                          </m:r>
                        </m:oMath>
                      </m:oMathPara>
                    </a14:m>
                    <a:endParaRPr lang="en-GB" sz="2800" dirty="0"/>
                  </a:p>
                </p:txBody>
              </p:sp>
            </mc:Choice>
            <mc:Fallback xmlns="">
              <p:sp>
                <p:nvSpPr>
                  <p:cNvPr id="12" name="TextBox 11">
                    <a:extLst>
                      <a:ext uri="{FF2B5EF4-FFF2-40B4-BE49-F238E27FC236}">
                        <a16:creationId xmlns:a16="http://schemas.microsoft.com/office/drawing/2014/main" id="{8DA36229-B6A1-4007-AEA0-176FA7673F41}"/>
                      </a:ext>
                    </a:extLst>
                  </p:cNvPr>
                  <p:cNvSpPr txBox="1">
                    <a:spLocks noRot="1" noChangeAspect="1" noMove="1" noResize="1" noEditPoints="1" noAdjustHandles="1" noChangeArrowheads="1" noChangeShapeType="1" noTextEdit="1"/>
                  </p:cNvSpPr>
                  <p:nvPr/>
                </p:nvSpPr>
                <p:spPr>
                  <a:xfrm>
                    <a:off x="6737215" y="4321327"/>
                    <a:ext cx="515204" cy="523220"/>
                  </a:xfrm>
                  <a:prstGeom prst="rect">
                    <a:avLst/>
                  </a:prstGeom>
                  <a:blipFill>
                    <a:blip r:embed="rId5"/>
                    <a:stretch>
                      <a:fillRect r="-19512" b="-58537"/>
                    </a:stretch>
                  </a:blipFill>
                </p:spPr>
                <p:txBody>
                  <a:bodyPr/>
                  <a:lstStyle/>
                  <a:p>
                    <a:r>
                      <a:rPr lang="en-GB">
                        <a:noFill/>
                      </a:rPr>
                      <a:t> </a:t>
                    </a:r>
                  </a:p>
                </p:txBody>
              </p:sp>
            </mc:Fallback>
          </mc:AlternateContent>
        </p:grpSp>
        <p:grpSp>
          <p:nvGrpSpPr>
            <p:cNvPr id="15" name="Group 14">
              <a:extLst>
                <a:ext uri="{FF2B5EF4-FFF2-40B4-BE49-F238E27FC236}">
                  <a16:creationId xmlns:a16="http://schemas.microsoft.com/office/drawing/2014/main" id="{D75F34AD-CA22-4E34-AEB4-8BD9B30401DD}"/>
                </a:ext>
              </a:extLst>
            </p:cNvPr>
            <p:cNvGrpSpPr/>
            <p:nvPr/>
          </p:nvGrpSpPr>
          <p:grpSpPr>
            <a:xfrm>
              <a:off x="7734193" y="4018561"/>
              <a:ext cx="1751855" cy="1319305"/>
              <a:chOff x="6737215" y="2186244"/>
              <a:chExt cx="3625464" cy="2730303"/>
            </a:xfrm>
          </p:grpSpPr>
          <p:cxnSp>
            <p:nvCxnSpPr>
              <p:cNvPr id="16" name="Straight Arrow Connector 15">
                <a:extLst>
                  <a:ext uri="{FF2B5EF4-FFF2-40B4-BE49-F238E27FC236}">
                    <a16:creationId xmlns:a16="http://schemas.microsoft.com/office/drawing/2014/main" id="{6EB02B38-7AE5-4868-B71D-54036D6D75A5}"/>
                  </a:ext>
                </a:extLst>
              </p:cNvPr>
              <p:cNvCxnSpPr>
                <a:cxnSpLocks/>
              </p:cNvCxnSpPr>
              <p:nvPr/>
            </p:nvCxnSpPr>
            <p:spPr>
              <a:xfrm flipV="1">
                <a:off x="7552704" y="2563231"/>
                <a:ext cx="2367419" cy="2317315"/>
              </a:xfrm>
              <a:prstGeom prst="straightConnector1">
                <a:avLst/>
              </a:prstGeom>
              <a:ln w="38100">
                <a:solidFill>
                  <a:schemeClr val="accent5">
                    <a:lumMod val="7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01E43606-D80B-4C57-87A8-1855949B288B}"/>
                  </a:ext>
                </a:extLst>
              </p:cNvPr>
              <p:cNvSpPr/>
              <p:nvPr/>
            </p:nvSpPr>
            <p:spPr>
              <a:xfrm flipV="1">
                <a:off x="9884124" y="2539021"/>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3B12592-D837-4D8A-B6B9-B3F842002612}"/>
                      </a:ext>
                    </a:extLst>
                  </p:cNvPr>
                  <p:cNvSpPr txBox="1"/>
                  <p:nvPr/>
                </p:nvSpPr>
                <p:spPr>
                  <a:xfrm>
                    <a:off x="9833367" y="2186244"/>
                    <a:ext cx="5293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𝐵</m:t>
                          </m:r>
                        </m:oMath>
                      </m:oMathPara>
                    </a14:m>
                    <a:endParaRPr lang="en-GB" sz="2800" dirty="0"/>
                  </a:p>
                </p:txBody>
              </p:sp>
            </mc:Choice>
            <mc:Fallback xmlns="">
              <p:sp>
                <p:nvSpPr>
                  <p:cNvPr id="18" name="TextBox 17">
                    <a:extLst>
                      <a:ext uri="{FF2B5EF4-FFF2-40B4-BE49-F238E27FC236}">
                        <a16:creationId xmlns:a16="http://schemas.microsoft.com/office/drawing/2014/main" id="{C3B12592-D837-4D8A-B6B9-B3F842002612}"/>
                      </a:ext>
                    </a:extLst>
                  </p:cNvPr>
                  <p:cNvSpPr txBox="1">
                    <a:spLocks noRot="1" noChangeAspect="1" noMove="1" noResize="1" noEditPoints="1" noAdjustHandles="1" noChangeArrowheads="1" noChangeShapeType="1" noTextEdit="1"/>
                  </p:cNvSpPr>
                  <p:nvPr/>
                </p:nvSpPr>
                <p:spPr>
                  <a:xfrm>
                    <a:off x="9833367" y="2186244"/>
                    <a:ext cx="529312" cy="523220"/>
                  </a:xfrm>
                  <a:prstGeom prst="rect">
                    <a:avLst/>
                  </a:prstGeom>
                  <a:blipFill>
                    <a:blip r:embed="rId6"/>
                    <a:stretch>
                      <a:fillRect r="-19048" b="-54762"/>
                    </a:stretch>
                  </a:blipFill>
                </p:spPr>
                <p:txBody>
                  <a:bodyPr/>
                  <a:lstStyle/>
                  <a:p>
                    <a:r>
                      <a:rPr lang="en-GB">
                        <a:noFill/>
                      </a:rPr>
                      <a:t> </a:t>
                    </a:r>
                  </a:p>
                </p:txBody>
              </p:sp>
            </mc:Fallback>
          </mc:AlternateContent>
          <p:sp>
            <p:nvSpPr>
              <p:cNvPr id="19" name="Oval 18">
                <a:extLst>
                  <a:ext uri="{FF2B5EF4-FFF2-40B4-BE49-F238E27FC236}">
                    <a16:creationId xmlns:a16="http://schemas.microsoft.com/office/drawing/2014/main" id="{79DA00CE-0BDD-4ADD-8D5A-9D0D36ABF6FB}"/>
                  </a:ext>
                </a:extLst>
              </p:cNvPr>
              <p:cNvSpPr/>
              <p:nvPr/>
            </p:nvSpPr>
            <p:spPr>
              <a:xfrm flipV="1">
                <a:off x="7513001" y="4844547"/>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B02322F-67BB-4E55-85D6-38C04957A131}"/>
                      </a:ext>
                    </a:extLst>
                  </p:cNvPr>
                  <p:cNvSpPr txBox="1"/>
                  <p:nvPr/>
                </p:nvSpPr>
                <p:spPr>
                  <a:xfrm>
                    <a:off x="6737215" y="4321327"/>
                    <a:ext cx="51520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𝐴</m:t>
                          </m:r>
                        </m:oMath>
                      </m:oMathPara>
                    </a14:m>
                    <a:endParaRPr lang="en-GB" sz="2800" dirty="0"/>
                  </a:p>
                </p:txBody>
              </p:sp>
            </mc:Choice>
            <mc:Fallback xmlns="">
              <p:sp>
                <p:nvSpPr>
                  <p:cNvPr id="20" name="TextBox 19">
                    <a:extLst>
                      <a:ext uri="{FF2B5EF4-FFF2-40B4-BE49-F238E27FC236}">
                        <a16:creationId xmlns:a16="http://schemas.microsoft.com/office/drawing/2014/main" id="{4B02322F-67BB-4E55-85D6-38C04957A131}"/>
                      </a:ext>
                    </a:extLst>
                  </p:cNvPr>
                  <p:cNvSpPr txBox="1">
                    <a:spLocks noRot="1" noChangeAspect="1" noMove="1" noResize="1" noEditPoints="1" noAdjustHandles="1" noChangeArrowheads="1" noChangeShapeType="1" noTextEdit="1"/>
                  </p:cNvSpPr>
                  <p:nvPr/>
                </p:nvSpPr>
                <p:spPr>
                  <a:xfrm>
                    <a:off x="6737215" y="4321327"/>
                    <a:ext cx="515204" cy="523220"/>
                  </a:xfrm>
                  <a:prstGeom prst="rect">
                    <a:avLst/>
                  </a:prstGeom>
                  <a:blipFill>
                    <a:blip r:embed="rId7"/>
                    <a:stretch>
                      <a:fillRect r="-19512" b="-5476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04BD685-A3B1-4CCB-988A-CAC6BECAE6DE}"/>
                    </a:ext>
                  </a:extLst>
                </p:cNvPr>
                <p:cNvSpPr txBox="1"/>
                <p:nvPr/>
              </p:nvSpPr>
              <p:spPr>
                <a:xfrm>
                  <a:off x="6243157" y="4131796"/>
                  <a:ext cx="417711" cy="5783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GB" sz="2800" i="1" smtClean="0">
                                <a:solidFill>
                                  <a:schemeClr val="accent5">
                                    <a:lumMod val="75000"/>
                                  </a:schemeClr>
                                </a:solidFill>
                                <a:latin typeface="Cambria Math" panose="02040503050406030204" pitchFamily="18" charset="0"/>
                              </a:rPr>
                            </m:ctrlPr>
                          </m:accPr>
                          <m:e>
                            <m:r>
                              <a:rPr lang="en-GB" sz="2800" i="1">
                                <a:solidFill>
                                  <a:schemeClr val="accent5">
                                    <a:lumMod val="75000"/>
                                  </a:schemeClr>
                                </a:solidFill>
                                <a:latin typeface="Cambria Math" panose="02040503050406030204" pitchFamily="18" charset="0"/>
                              </a:rPr>
                              <m:t>𝐴𝐵</m:t>
                            </m:r>
                          </m:e>
                        </m:acc>
                      </m:oMath>
                    </m:oMathPara>
                  </a14:m>
                  <a:endParaRPr lang="en-GB" sz="2800" dirty="0"/>
                </a:p>
              </p:txBody>
            </p:sp>
          </mc:Choice>
          <mc:Fallback xmlns="">
            <p:sp>
              <p:nvSpPr>
                <p:cNvPr id="21" name="TextBox 20">
                  <a:extLst>
                    <a:ext uri="{FF2B5EF4-FFF2-40B4-BE49-F238E27FC236}">
                      <a16:creationId xmlns:a16="http://schemas.microsoft.com/office/drawing/2014/main" id="{D04BD685-A3B1-4CCB-988A-CAC6BECAE6DE}"/>
                    </a:ext>
                  </a:extLst>
                </p:cNvPr>
                <p:cNvSpPr txBox="1">
                  <a:spLocks noRot="1" noChangeAspect="1" noMove="1" noResize="1" noEditPoints="1" noAdjustHandles="1" noChangeArrowheads="1" noChangeShapeType="1" noTextEdit="1"/>
                </p:cNvSpPr>
                <p:nvPr/>
              </p:nvSpPr>
              <p:spPr>
                <a:xfrm>
                  <a:off x="6243157" y="4131796"/>
                  <a:ext cx="417711" cy="578300"/>
                </a:xfrm>
                <a:prstGeom prst="rect">
                  <a:avLst/>
                </a:prstGeom>
                <a:blipFill>
                  <a:blip r:embed="rId8"/>
                  <a:stretch>
                    <a:fillRect r="-3188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C2793B0-E1DC-4881-A9EB-9771EF253307}"/>
                    </a:ext>
                  </a:extLst>
                </p:cNvPr>
                <p:cNvSpPr txBox="1"/>
                <p:nvPr/>
              </p:nvSpPr>
              <p:spPr>
                <a:xfrm>
                  <a:off x="8143850" y="4171178"/>
                  <a:ext cx="417711" cy="5754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GB" sz="2800" i="1" smtClean="0">
                                <a:solidFill>
                                  <a:schemeClr val="accent5">
                                    <a:lumMod val="75000"/>
                                  </a:schemeClr>
                                </a:solidFill>
                                <a:latin typeface="Cambria Math" panose="02040503050406030204" pitchFamily="18" charset="0"/>
                              </a:rPr>
                            </m:ctrlPr>
                          </m:accPr>
                          <m:e>
                            <m:r>
                              <a:rPr lang="en-GB" sz="2800" b="0" i="1" smtClean="0">
                                <a:solidFill>
                                  <a:schemeClr val="accent5">
                                    <a:lumMod val="75000"/>
                                  </a:schemeClr>
                                </a:solidFill>
                                <a:latin typeface="Cambria Math" panose="02040503050406030204" pitchFamily="18" charset="0"/>
                              </a:rPr>
                              <m:t>𝐵𝐴</m:t>
                            </m:r>
                          </m:e>
                        </m:acc>
                      </m:oMath>
                    </m:oMathPara>
                  </a14:m>
                  <a:endParaRPr lang="en-GB" sz="2800" dirty="0"/>
                </a:p>
              </p:txBody>
            </p:sp>
          </mc:Choice>
          <mc:Fallback xmlns="">
            <p:sp>
              <p:nvSpPr>
                <p:cNvPr id="22" name="TextBox 21">
                  <a:extLst>
                    <a:ext uri="{FF2B5EF4-FFF2-40B4-BE49-F238E27FC236}">
                      <a16:creationId xmlns:a16="http://schemas.microsoft.com/office/drawing/2014/main" id="{6C2793B0-E1DC-4881-A9EB-9771EF253307}"/>
                    </a:ext>
                  </a:extLst>
                </p:cNvPr>
                <p:cNvSpPr txBox="1">
                  <a:spLocks noRot="1" noChangeAspect="1" noMove="1" noResize="1" noEditPoints="1" noAdjustHandles="1" noChangeArrowheads="1" noChangeShapeType="1" noTextEdit="1"/>
                </p:cNvSpPr>
                <p:nvPr/>
              </p:nvSpPr>
              <p:spPr>
                <a:xfrm>
                  <a:off x="8143850" y="4171178"/>
                  <a:ext cx="417711" cy="575479"/>
                </a:xfrm>
                <a:prstGeom prst="rect">
                  <a:avLst/>
                </a:prstGeom>
                <a:blipFill>
                  <a:blip r:embed="rId9"/>
                  <a:stretch>
                    <a:fillRect r="-33824"/>
                  </a:stretch>
                </a:blipFill>
              </p:spPr>
              <p:txBody>
                <a:bodyPr/>
                <a:lstStyle/>
                <a:p>
                  <a:r>
                    <a:rPr lang="en-GB">
                      <a:noFill/>
                    </a:rPr>
                    <a:t> </a:t>
                  </a:r>
                </a:p>
              </p:txBody>
            </p:sp>
          </mc:Fallback>
        </mc:AlternateContent>
      </p:grpSp>
    </p:spTree>
    <p:extLst>
      <p:ext uri="{BB962C8B-B14F-4D97-AF65-F5344CB8AC3E}">
        <p14:creationId xmlns:p14="http://schemas.microsoft.com/office/powerpoint/2010/main" val="265304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500"/>
                                        <p:tgtEl>
                                          <p:spTgt spid="5">
                                            <p:txEl>
                                              <p:pRg st="5" end="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DF4B-C2A7-4E2D-9B5F-28402DACD0DC}"/>
              </a:ext>
            </a:extLst>
          </p:cNvPr>
          <p:cNvSpPr>
            <a:spLocks noGrp="1"/>
          </p:cNvSpPr>
          <p:nvPr>
            <p:ph type="title"/>
          </p:nvPr>
        </p:nvSpPr>
        <p:spPr/>
        <p:txBody>
          <a:bodyPr/>
          <a:lstStyle/>
          <a:p>
            <a:r>
              <a:rPr lang="en-GB" b="1" dirty="0"/>
              <a:t>Vector magnitude and direction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FAE66C-8456-4505-A5C3-6816EFB13982}"/>
                  </a:ext>
                </a:extLst>
              </p:cNvPr>
              <p:cNvSpPr>
                <a:spLocks noGrp="1"/>
              </p:cNvSpPr>
              <p:nvPr>
                <p:ph idx="1"/>
              </p:nvPr>
            </p:nvSpPr>
            <p:spPr/>
            <p:txBody>
              <a:bodyPr>
                <a:normAutofit fontScale="92500" lnSpcReduction="10000"/>
              </a:bodyPr>
              <a:lstStyle/>
              <a:p>
                <a:r>
                  <a:rPr lang="en-GB" dirty="0"/>
                  <a:t>Recall: a vector is the </a:t>
                </a:r>
                <a:r>
                  <a:rPr lang="en-GB" dirty="0">
                    <a:solidFill>
                      <a:schemeClr val="accent4"/>
                    </a:solidFill>
                  </a:rPr>
                  <a:t>hypotenuse</a:t>
                </a:r>
                <a:r>
                  <a:rPr lang="en-GB" dirty="0"/>
                  <a:t> of the triangle formed with lines through its end points, parallel to the axes</a:t>
                </a:r>
              </a:p>
              <a:p>
                <a:pPr lvl="1"/>
                <a:r>
                  <a:rPr lang="en-GB" dirty="0"/>
                  <a:t>The other side lengths are the vector components, </a:t>
                </a:r>
                <a14:m>
                  <m:oMath xmlns:m="http://schemas.openxmlformats.org/officeDocument/2006/math">
                    <m:r>
                      <a:rPr lang="en-GB" b="0" i="1" smtClean="0">
                        <a:latin typeface="Cambria Math" panose="02040503050406030204" pitchFamily="18" charset="0"/>
                      </a:rPr>
                      <m:t>𝑥</m:t>
                    </m:r>
                  </m:oMath>
                </a14:m>
                <a:r>
                  <a:rPr lang="en-GB" dirty="0"/>
                  <a:t> and </a:t>
                </a:r>
                <a14:m>
                  <m:oMath xmlns:m="http://schemas.openxmlformats.org/officeDocument/2006/math">
                    <m:r>
                      <a:rPr lang="en-GB" b="0" i="1" smtClean="0">
                        <a:latin typeface="Cambria Math" panose="02040503050406030204" pitchFamily="18" charset="0"/>
                      </a:rPr>
                      <m:t>𝑦</m:t>
                    </m:r>
                  </m:oMath>
                </a14:m>
                <a:endParaRPr lang="en-GB" dirty="0"/>
              </a:p>
              <a:p>
                <a:r>
                  <a:rPr lang="en-GB" dirty="0"/>
                  <a:t>The </a:t>
                </a:r>
                <a:r>
                  <a:rPr lang="en-GB" b="1" dirty="0">
                    <a:solidFill>
                      <a:schemeClr val="accent2"/>
                    </a:solidFill>
                  </a:rPr>
                  <a:t>magnitude</a:t>
                </a:r>
                <a:r>
                  <a:rPr lang="en-GB" dirty="0"/>
                  <a:t> (or length) of a vector is given by:</a:t>
                </a:r>
                <a:br>
                  <a:rPr lang="en-GB" dirty="0"/>
                </a:br>
                <a14:m>
                  <m:oMath xmlns:m="http://schemas.openxmlformats.org/officeDocument/2006/math">
                    <m:d>
                      <m:dPr>
                        <m:begChr m:val="‖"/>
                        <m:endChr m:val="‖"/>
                        <m:ctrlPr>
                          <a:rPr lang="en-GB" i="1" smtClean="0">
                            <a:solidFill>
                              <a:schemeClr val="accent4"/>
                            </a:solidFill>
                            <a:latin typeface="Cambria Math" panose="02040503050406030204" pitchFamily="18" charset="0"/>
                          </a:rPr>
                        </m:ctrlPr>
                      </m:dPr>
                      <m:e>
                        <m:r>
                          <a:rPr lang="en-GB" b="1">
                            <a:solidFill>
                              <a:schemeClr val="accent4"/>
                            </a:solidFill>
                            <a:latin typeface="Cambria Math" panose="02040503050406030204" pitchFamily="18" charset="0"/>
                          </a:rPr>
                          <m:t>𝐯</m:t>
                        </m:r>
                      </m:e>
                    </m:d>
                    <m:r>
                      <a:rPr lang="en-GB" b="1" i="1">
                        <a:solidFill>
                          <a:schemeClr val="accent4"/>
                        </a:solidFill>
                        <a:latin typeface="Cambria Math" panose="02040503050406030204" pitchFamily="18" charset="0"/>
                      </a:rPr>
                      <m:t>=</m:t>
                    </m:r>
                    <m:rad>
                      <m:radPr>
                        <m:degHide m:val="on"/>
                        <m:ctrlPr>
                          <a:rPr lang="en-GB" i="1">
                            <a:solidFill>
                              <a:schemeClr val="accent4"/>
                            </a:solidFill>
                            <a:latin typeface="Cambria Math" panose="02040503050406030204" pitchFamily="18" charset="0"/>
                          </a:rPr>
                        </m:ctrlPr>
                      </m:radPr>
                      <m:deg/>
                      <m:e>
                        <m:sSup>
                          <m:sSupPr>
                            <m:ctrlPr>
                              <a:rPr lang="en-GB" i="1">
                                <a:solidFill>
                                  <a:schemeClr val="accent4"/>
                                </a:solidFill>
                                <a:latin typeface="Cambria Math" panose="02040503050406030204" pitchFamily="18" charset="0"/>
                              </a:rPr>
                            </m:ctrlPr>
                          </m:sSupPr>
                          <m:e>
                            <m:r>
                              <a:rPr lang="en-GB" i="1">
                                <a:solidFill>
                                  <a:schemeClr val="accent4"/>
                                </a:solidFill>
                                <a:latin typeface="Cambria Math" panose="02040503050406030204" pitchFamily="18" charset="0"/>
                              </a:rPr>
                              <m:t>𝑥</m:t>
                            </m:r>
                          </m:e>
                          <m:sup>
                            <m:r>
                              <a:rPr lang="en-GB" i="1">
                                <a:solidFill>
                                  <a:schemeClr val="accent4"/>
                                </a:solidFill>
                                <a:latin typeface="Cambria Math" panose="02040503050406030204" pitchFamily="18" charset="0"/>
                              </a:rPr>
                              <m:t>2</m:t>
                            </m:r>
                          </m:sup>
                        </m:sSup>
                        <m:r>
                          <a:rPr lang="en-GB" i="1">
                            <a:solidFill>
                              <a:schemeClr val="accent4"/>
                            </a:solidFill>
                            <a:latin typeface="Cambria Math" panose="02040503050406030204" pitchFamily="18" charset="0"/>
                          </a:rPr>
                          <m:t>+</m:t>
                        </m:r>
                        <m:sSup>
                          <m:sSupPr>
                            <m:ctrlPr>
                              <a:rPr lang="en-GB" i="1">
                                <a:solidFill>
                                  <a:schemeClr val="accent4"/>
                                </a:solidFill>
                                <a:latin typeface="Cambria Math" panose="02040503050406030204" pitchFamily="18" charset="0"/>
                              </a:rPr>
                            </m:ctrlPr>
                          </m:sSupPr>
                          <m:e>
                            <m:r>
                              <a:rPr lang="en-GB" i="1">
                                <a:solidFill>
                                  <a:schemeClr val="accent4"/>
                                </a:solidFill>
                                <a:latin typeface="Cambria Math" panose="02040503050406030204" pitchFamily="18" charset="0"/>
                              </a:rPr>
                              <m:t>𝑦</m:t>
                            </m:r>
                          </m:e>
                          <m:sup>
                            <m:r>
                              <a:rPr lang="en-GB" i="1">
                                <a:solidFill>
                                  <a:schemeClr val="accent4"/>
                                </a:solidFill>
                                <a:latin typeface="Cambria Math" panose="02040503050406030204" pitchFamily="18" charset="0"/>
                              </a:rPr>
                              <m:t>2</m:t>
                            </m:r>
                          </m:sup>
                        </m:sSup>
                      </m:e>
                    </m:rad>
                  </m:oMath>
                </a14:m>
                <a:br>
                  <a:rPr lang="en-GB" dirty="0"/>
                </a:br>
                <a:endParaRPr lang="en-GB" dirty="0"/>
              </a:p>
              <a:p>
                <a:r>
                  <a:rPr lang="en-GB" dirty="0"/>
                  <a:t>The angle between </a:t>
                </a:r>
                <a14:m>
                  <m:oMath xmlns:m="http://schemas.openxmlformats.org/officeDocument/2006/math">
                    <m:r>
                      <a:rPr lang="en-GB" b="1" i="0" smtClean="0">
                        <a:latin typeface="Cambria Math" panose="02040503050406030204" pitchFamily="18" charset="0"/>
                      </a:rPr>
                      <m:t>𝐯</m:t>
                    </m:r>
                  </m:oMath>
                </a14:m>
                <a:r>
                  <a:rPr lang="en-GB" b="1" dirty="0"/>
                  <a:t> </a:t>
                </a:r>
                <a:r>
                  <a:rPr lang="en-GB" dirty="0"/>
                  <a:t>and</a:t>
                </a:r>
                <a:br>
                  <a:rPr lang="en-GB" dirty="0"/>
                </a:br>
                <a:r>
                  <a:rPr lang="en-GB" dirty="0"/>
                  <a:t>the positive </a:t>
                </a:r>
                <a14:m>
                  <m:oMath xmlns:m="http://schemas.openxmlformats.org/officeDocument/2006/math">
                    <m:r>
                      <a:rPr lang="en-GB" b="0" i="1" smtClean="0">
                        <a:latin typeface="Cambria Math" panose="02040503050406030204" pitchFamily="18" charset="0"/>
                      </a:rPr>
                      <m:t>𝑥</m:t>
                    </m:r>
                  </m:oMath>
                </a14:m>
                <a:r>
                  <a:rPr lang="en-GB" dirty="0"/>
                  <a:t>-axis</a:t>
                </a:r>
                <a:br>
                  <a:rPr lang="en-GB" dirty="0"/>
                </a:br>
                <a:r>
                  <a:rPr lang="en-GB" dirty="0"/>
                  <a:t>is given by</a:t>
                </a:r>
                <a:br>
                  <a:rPr lang="en-GB" dirty="0"/>
                </a:br>
                <a14:m>
                  <m:oMath xmlns:m="http://schemas.openxmlformats.org/officeDocument/2006/math">
                    <m:func>
                      <m:funcPr>
                        <m:ctrlPr>
                          <a:rPr lang="en-GB" i="1" smtClean="0">
                            <a:solidFill>
                              <a:schemeClr val="accent4"/>
                            </a:solidFill>
                            <a:latin typeface="Cambria Math" panose="02040503050406030204" pitchFamily="18" charset="0"/>
                          </a:rPr>
                        </m:ctrlPr>
                      </m:funcPr>
                      <m:fName>
                        <m:r>
                          <m:rPr>
                            <m:sty m:val="p"/>
                          </m:rPr>
                          <a:rPr lang="en-GB">
                            <a:solidFill>
                              <a:schemeClr val="accent4"/>
                            </a:solidFill>
                            <a:latin typeface="Cambria Math" panose="02040503050406030204" pitchFamily="18" charset="0"/>
                          </a:rPr>
                          <m:t>tan</m:t>
                        </m:r>
                      </m:fName>
                      <m:e>
                        <m:r>
                          <a:rPr lang="en-GB" i="1">
                            <a:solidFill>
                              <a:schemeClr val="accent4"/>
                            </a:solidFill>
                            <a:latin typeface="Cambria Math" panose="02040503050406030204" pitchFamily="18" charset="0"/>
                          </a:rPr>
                          <m:t>𝜃</m:t>
                        </m:r>
                      </m:e>
                    </m:func>
                    <m:r>
                      <a:rPr lang="en-GB" i="1">
                        <a:solidFill>
                          <a:schemeClr val="accent4"/>
                        </a:solidFill>
                        <a:latin typeface="Cambria Math" panose="02040503050406030204" pitchFamily="18" charset="0"/>
                      </a:rPr>
                      <m:t>=</m:t>
                    </m:r>
                    <m:f>
                      <m:fPr>
                        <m:ctrlPr>
                          <a:rPr lang="en-GB" i="1">
                            <a:solidFill>
                              <a:schemeClr val="accent4"/>
                            </a:solidFill>
                            <a:latin typeface="Cambria Math" panose="02040503050406030204" pitchFamily="18" charset="0"/>
                          </a:rPr>
                        </m:ctrlPr>
                      </m:fPr>
                      <m:num>
                        <m:r>
                          <a:rPr lang="en-GB" i="1">
                            <a:solidFill>
                              <a:schemeClr val="accent4"/>
                            </a:solidFill>
                            <a:latin typeface="Cambria Math" panose="02040503050406030204" pitchFamily="18" charset="0"/>
                          </a:rPr>
                          <m:t>𝑦</m:t>
                        </m:r>
                      </m:num>
                      <m:den>
                        <m:r>
                          <a:rPr lang="en-GB" i="1">
                            <a:solidFill>
                              <a:schemeClr val="accent4"/>
                            </a:solidFill>
                            <a:latin typeface="Cambria Math" panose="02040503050406030204" pitchFamily="18" charset="0"/>
                          </a:rPr>
                          <m:t>𝑥</m:t>
                        </m:r>
                      </m:den>
                    </m:f>
                  </m:oMath>
                </a14:m>
                <a:r>
                  <a:rPr lang="en-GB" dirty="0"/>
                  <a:t> </a:t>
                </a:r>
                <a:br>
                  <a:rPr lang="en-GB" dirty="0"/>
                </a:br>
                <a:r>
                  <a:rPr lang="en-GB" dirty="0"/>
                  <a:t>(with </a:t>
                </a:r>
                <a14:m>
                  <m:oMath xmlns:m="http://schemas.openxmlformats.org/officeDocument/2006/math">
                    <m:func>
                      <m:funcPr>
                        <m:ctrlPr>
                          <a:rPr lang="en-GB" i="1">
                            <a:latin typeface="Cambria Math" panose="02040503050406030204" pitchFamily="18" charset="0"/>
                          </a:rPr>
                        </m:ctrlPr>
                      </m:funcPr>
                      <m:fName>
                        <m:r>
                          <m:rPr>
                            <m:sty m:val="p"/>
                          </m:rPr>
                          <a:rPr lang="en-GB">
                            <a:latin typeface="Cambria Math" panose="02040503050406030204" pitchFamily="18" charset="0"/>
                          </a:rPr>
                          <m:t>sin</m:t>
                        </m:r>
                      </m:fName>
                      <m:e>
                        <m:r>
                          <a:rPr lang="en-GB" i="1">
                            <a:latin typeface="Cambria Math" panose="02040503050406030204" pitchFamily="18" charset="0"/>
                          </a:rPr>
                          <m:t>𝜃</m:t>
                        </m:r>
                      </m:e>
                    </m:func>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𝑦</m:t>
                        </m:r>
                      </m:num>
                      <m:den>
                        <m:d>
                          <m:dPr>
                            <m:begChr m:val="‖"/>
                            <m:endChr m:val="‖"/>
                            <m:ctrlPr>
                              <a:rPr lang="en-GB" i="1">
                                <a:latin typeface="Cambria Math" panose="02040503050406030204" pitchFamily="18" charset="0"/>
                              </a:rPr>
                            </m:ctrlPr>
                          </m:dPr>
                          <m:e>
                            <m:r>
                              <a:rPr lang="en-GB" b="1">
                                <a:latin typeface="Cambria Math" panose="02040503050406030204" pitchFamily="18" charset="0"/>
                              </a:rPr>
                              <m:t>𝐯</m:t>
                            </m:r>
                          </m:e>
                        </m:d>
                      </m:den>
                    </m:f>
                  </m:oMath>
                </a14:m>
                <a:r>
                  <a:rPr lang="en-GB" dirty="0"/>
                  <a:t> and </a:t>
                </a:r>
                <a14:m>
                  <m:oMath xmlns:m="http://schemas.openxmlformats.org/officeDocument/2006/math">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r>
                          <a:rPr lang="en-GB" i="1">
                            <a:latin typeface="Cambria Math" panose="02040503050406030204" pitchFamily="18" charset="0"/>
                          </a:rPr>
                          <m:t>𝜃</m:t>
                        </m:r>
                      </m:e>
                    </m:func>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𝑥</m:t>
                        </m:r>
                      </m:num>
                      <m:den>
                        <m:d>
                          <m:dPr>
                            <m:begChr m:val="‖"/>
                            <m:endChr m:val="‖"/>
                            <m:ctrlPr>
                              <a:rPr lang="en-GB" i="1">
                                <a:latin typeface="Cambria Math" panose="02040503050406030204" pitchFamily="18" charset="0"/>
                              </a:rPr>
                            </m:ctrlPr>
                          </m:dPr>
                          <m:e>
                            <m:r>
                              <a:rPr lang="en-GB" b="1">
                                <a:latin typeface="Cambria Math" panose="02040503050406030204" pitchFamily="18" charset="0"/>
                              </a:rPr>
                              <m:t>𝐯</m:t>
                            </m:r>
                          </m:e>
                        </m:d>
                      </m:den>
                    </m:f>
                  </m:oMath>
                </a14:m>
                <a:r>
                  <a:rPr lang="en-GB" dirty="0"/>
                  <a:t>)</a:t>
                </a:r>
              </a:p>
              <a:p>
                <a:endParaRPr lang="en-GB" dirty="0"/>
              </a:p>
            </p:txBody>
          </p:sp>
        </mc:Choice>
        <mc:Fallback xmlns="">
          <p:sp>
            <p:nvSpPr>
              <p:cNvPr id="3" name="Content Placeholder 2">
                <a:extLst>
                  <a:ext uri="{FF2B5EF4-FFF2-40B4-BE49-F238E27FC236}">
                    <a16:creationId xmlns:a16="http://schemas.microsoft.com/office/drawing/2014/main" id="{7FFAE66C-8456-4505-A5C3-6816EFB13982}"/>
                  </a:ext>
                </a:extLst>
              </p:cNvPr>
              <p:cNvSpPr>
                <a:spLocks noGrp="1" noRot="1" noChangeAspect="1" noMove="1" noResize="1" noEditPoints="1" noAdjustHandles="1" noChangeArrowheads="1" noChangeShapeType="1" noTextEdit="1"/>
              </p:cNvSpPr>
              <p:nvPr>
                <p:ph idx="1"/>
              </p:nvPr>
            </p:nvSpPr>
            <p:spPr>
              <a:blipFill>
                <a:blip r:embed="rId3"/>
                <a:stretch>
                  <a:fillRect l="-294" t="-2400"/>
                </a:stretch>
              </a:blipFill>
            </p:spPr>
            <p:txBody>
              <a:bodyPr/>
              <a:lstStyle/>
              <a:p>
                <a:r>
                  <a:rPr lang="en-GB">
                    <a:noFill/>
                  </a:rPr>
                  <a:t> </a:t>
                </a:r>
              </a:p>
            </p:txBody>
          </p:sp>
        </mc:Fallback>
      </mc:AlternateContent>
      <p:grpSp>
        <p:nvGrpSpPr>
          <p:cNvPr id="22" name="Group 21">
            <a:extLst>
              <a:ext uri="{FF2B5EF4-FFF2-40B4-BE49-F238E27FC236}">
                <a16:creationId xmlns:a16="http://schemas.microsoft.com/office/drawing/2014/main" id="{D0F7C64E-D5B4-4BF8-AC63-ECB0E845654A}"/>
              </a:ext>
            </a:extLst>
          </p:cNvPr>
          <p:cNvGrpSpPr/>
          <p:nvPr/>
        </p:nvGrpSpPr>
        <p:grpSpPr>
          <a:xfrm>
            <a:off x="5870614" y="3264348"/>
            <a:ext cx="6012316" cy="2542632"/>
            <a:chOff x="5870614" y="3264348"/>
            <a:chExt cx="6012316" cy="2542632"/>
          </a:xfrm>
        </p:grpSpPr>
        <p:grpSp>
          <p:nvGrpSpPr>
            <p:cNvPr id="20" name="Group 19">
              <a:extLst>
                <a:ext uri="{FF2B5EF4-FFF2-40B4-BE49-F238E27FC236}">
                  <a16:creationId xmlns:a16="http://schemas.microsoft.com/office/drawing/2014/main" id="{FED9D013-9D60-47B9-B161-901299D565B6}"/>
                </a:ext>
              </a:extLst>
            </p:cNvPr>
            <p:cNvGrpSpPr/>
            <p:nvPr/>
          </p:nvGrpSpPr>
          <p:grpSpPr>
            <a:xfrm>
              <a:off x="5870614" y="3264348"/>
              <a:ext cx="6012316" cy="2542632"/>
              <a:chOff x="5870614" y="3264348"/>
              <a:chExt cx="6012316" cy="2542632"/>
            </a:xfrm>
          </p:grpSpPr>
          <p:sp>
            <p:nvSpPr>
              <p:cNvPr id="19" name="Rectangle 18">
                <a:extLst>
                  <a:ext uri="{FF2B5EF4-FFF2-40B4-BE49-F238E27FC236}">
                    <a16:creationId xmlns:a16="http://schemas.microsoft.com/office/drawing/2014/main" id="{90320FA8-887D-40FC-88B1-77ED9E06ED0A}"/>
                  </a:ext>
                </a:extLst>
              </p:cNvPr>
              <p:cNvSpPr/>
              <p:nvPr/>
            </p:nvSpPr>
            <p:spPr>
              <a:xfrm>
                <a:off x="11158330" y="5143472"/>
                <a:ext cx="180084" cy="180084"/>
              </a:xfrm>
              <a:prstGeom prst="rect">
                <a:avLst/>
              </a:prstGeom>
              <a:solidFill>
                <a:schemeClr val="accent5">
                  <a:lumMod val="60000"/>
                  <a:lumOff val="40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8" name="Group 17">
                <a:extLst>
                  <a:ext uri="{FF2B5EF4-FFF2-40B4-BE49-F238E27FC236}">
                    <a16:creationId xmlns:a16="http://schemas.microsoft.com/office/drawing/2014/main" id="{9243B8F4-38FA-410C-82E1-CCC95266D8B6}"/>
                  </a:ext>
                </a:extLst>
              </p:cNvPr>
              <p:cNvGrpSpPr/>
              <p:nvPr/>
            </p:nvGrpSpPr>
            <p:grpSpPr>
              <a:xfrm>
                <a:off x="5870614" y="3264348"/>
                <a:ext cx="6012316" cy="2542632"/>
                <a:chOff x="5870614" y="3264348"/>
                <a:chExt cx="6012316" cy="2542632"/>
              </a:xfrm>
            </p:grpSpPr>
            <p:grpSp>
              <p:nvGrpSpPr>
                <p:cNvPr id="4" name="Group 3">
                  <a:extLst>
                    <a:ext uri="{FF2B5EF4-FFF2-40B4-BE49-F238E27FC236}">
                      <a16:creationId xmlns:a16="http://schemas.microsoft.com/office/drawing/2014/main" id="{A275E676-1A40-41FE-8013-55EFB1AFCCE7}"/>
                    </a:ext>
                  </a:extLst>
                </p:cNvPr>
                <p:cNvGrpSpPr/>
                <p:nvPr/>
              </p:nvGrpSpPr>
              <p:grpSpPr>
                <a:xfrm>
                  <a:off x="5870614" y="3264348"/>
                  <a:ext cx="6012316" cy="2055412"/>
                  <a:chOff x="2362199" y="3833002"/>
                  <a:chExt cx="6012316" cy="2055412"/>
                </a:xfrm>
              </p:grpSpPr>
              <p:cxnSp>
                <p:nvCxnSpPr>
                  <p:cNvPr id="5" name="Straight Connector 4">
                    <a:extLst>
                      <a:ext uri="{FF2B5EF4-FFF2-40B4-BE49-F238E27FC236}">
                        <a16:creationId xmlns:a16="http://schemas.microsoft.com/office/drawing/2014/main" id="{087ECA7C-5DE3-41EA-893D-00B45DD5E10C}"/>
                      </a:ext>
                      <a:ext uri="{C183D7F6-B498-43B3-948B-1728B52AA6E4}">
                        <adec:decorative xmlns:adec="http://schemas.microsoft.com/office/drawing/2017/decorative" val="1"/>
                      </a:ext>
                    </a:extLst>
                  </p:cNvPr>
                  <p:cNvCxnSpPr>
                    <a:cxnSpLocks/>
                  </p:cNvCxnSpPr>
                  <p:nvPr/>
                </p:nvCxnSpPr>
                <p:spPr>
                  <a:xfrm flipV="1">
                    <a:off x="2841404" y="4105560"/>
                    <a:ext cx="5003800" cy="1746854"/>
                  </a:xfrm>
                  <a:prstGeom prst="line">
                    <a:avLst/>
                  </a:prstGeom>
                  <a:ln w="28575">
                    <a:solidFill>
                      <a:schemeClr val="accent5">
                        <a:lumMod val="75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6D3A6E3F-6F25-4947-A1B8-08CF62A8DF28}"/>
                      </a:ext>
                    </a:extLst>
                  </p:cNvPr>
                  <p:cNvSpPr/>
                  <p:nvPr/>
                </p:nvSpPr>
                <p:spPr>
                  <a:xfrm flipV="1">
                    <a:off x="2805404" y="5816414"/>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D295CFE0-FC9F-426F-AC1C-19604B5A32B5}"/>
                      </a:ext>
                    </a:extLst>
                  </p:cNvPr>
                  <p:cNvSpPr/>
                  <p:nvPr/>
                </p:nvSpPr>
                <p:spPr>
                  <a:xfrm flipV="1">
                    <a:off x="7809204" y="4058612"/>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F0F8C2F-1FC1-49A2-8D2F-AC41E1B34D29}"/>
                          </a:ext>
                        </a:extLst>
                      </p:cNvPr>
                      <p:cNvSpPr txBox="1"/>
                      <p:nvPr/>
                    </p:nvSpPr>
                    <p:spPr>
                      <a:xfrm>
                        <a:off x="2362199" y="5365194"/>
                        <a:ext cx="51520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𝐴</m:t>
                              </m:r>
                            </m:oMath>
                          </m:oMathPara>
                        </a14:m>
                        <a:endParaRPr lang="en-GB" sz="2800" dirty="0"/>
                      </a:p>
                    </p:txBody>
                  </p:sp>
                </mc:Choice>
                <mc:Fallback xmlns="">
                  <p:sp>
                    <p:nvSpPr>
                      <p:cNvPr id="8" name="TextBox 7">
                        <a:extLst>
                          <a:ext uri="{FF2B5EF4-FFF2-40B4-BE49-F238E27FC236}">
                            <a16:creationId xmlns:a16="http://schemas.microsoft.com/office/drawing/2014/main" id="{BF0F8C2F-1FC1-49A2-8D2F-AC41E1B34D29}"/>
                          </a:ext>
                        </a:extLst>
                      </p:cNvPr>
                      <p:cNvSpPr txBox="1">
                        <a:spLocks noRot="1" noChangeAspect="1" noMove="1" noResize="1" noEditPoints="1" noAdjustHandles="1" noChangeArrowheads="1" noChangeShapeType="1" noTextEdit="1"/>
                      </p:cNvSpPr>
                      <p:nvPr/>
                    </p:nvSpPr>
                    <p:spPr>
                      <a:xfrm>
                        <a:off x="2362199" y="5365194"/>
                        <a:ext cx="515205" cy="52322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5D9611-EF0B-4A94-BC73-1EE8ADF7DBA1}"/>
                          </a:ext>
                        </a:extLst>
                      </p:cNvPr>
                      <p:cNvSpPr txBox="1"/>
                      <p:nvPr/>
                    </p:nvSpPr>
                    <p:spPr>
                      <a:xfrm>
                        <a:off x="7845204" y="3833002"/>
                        <a:ext cx="52931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𝐵</m:t>
                              </m:r>
                            </m:oMath>
                          </m:oMathPara>
                        </a14:m>
                        <a:endParaRPr lang="en-GB" sz="2800" dirty="0"/>
                      </a:p>
                    </p:txBody>
                  </p:sp>
                </mc:Choice>
                <mc:Fallback xmlns="">
                  <p:sp>
                    <p:nvSpPr>
                      <p:cNvPr id="9" name="TextBox 8">
                        <a:extLst>
                          <a:ext uri="{FF2B5EF4-FFF2-40B4-BE49-F238E27FC236}">
                            <a16:creationId xmlns:a16="http://schemas.microsoft.com/office/drawing/2014/main" id="{4B5D9611-EF0B-4A94-BC73-1EE8ADF7DBA1}"/>
                          </a:ext>
                        </a:extLst>
                      </p:cNvPr>
                      <p:cNvSpPr txBox="1">
                        <a:spLocks noRot="1" noChangeAspect="1" noMove="1" noResize="1" noEditPoints="1" noAdjustHandles="1" noChangeArrowheads="1" noChangeShapeType="1" noTextEdit="1"/>
                      </p:cNvSpPr>
                      <p:nvPr/>
                    </p:nvSpPr>
                    <p:spPr>
                      <a:xfrm>
                        <a:off x="7845204" y="3833002"/>
                        <a:ext cx="529311" cy="523220"/>
                      </a:xfrm>
                      <a:prstGeom prst="rect">
                        <a:avLst/>
                      </a:prstGeom>
                      <a:blipFill>
                        <a:blip r:embed="rId5"/>
                        <a:stretch>
                          <a:fillRect/>
                        </a:stretch>
                      </a:blipFill>
                    </p:spPr>
                    <p:txBody>
                      <a:bodyPr/>
                      <a:lstStyle/>
                      <a:p>
                        <a:r>
                          <a:rPr lang="en-GB">
                            <a:noFill/>
                          </a:rPr>
                          <a:t> </a:t>
                        </a:r>
                      </a:p>
                    </p:txBody>
                  </p:sp>
                </mc:Fallback>
              </mc:AlternateContent>
            </p:grpSp>
            <p:grpSp>
              <p:nvGrpSpPr>
                <p:cNvPr id="16" name="Group 15">
                  <a:extLst>
                    <a:ext uri="{FF2B5EF4-FFF2-40B4-BE49-F238E27FC236}">
                      <a16:creationId xmlns:a16="http://schemas.microsoft.com/office/drawing/2014/main" id="{BCDB4FE0-EC19-4873-8E06-6311BEE370AD}"/>
                    </a:ext>
                  </a:extLst>
                </p:cNvPr>
                <p:cNvGrpSpPr/>
                <p:nvPr/>
              </p:nvGrpSpPr>
              <p:grpSpPr>
                <a:xfrm>
                  <a:off x="6357353" y="3576417"/>
                  <a:ext cx="5503706" cy="2230563"/>
                  <a:chOff x="6497711" y="2599389"/>
                  <a:chExt cx="5727180" cy="2230563"/>
                </a:xfrm>
              </p:grpSpPr>
              <p:cxnSp>
                <p:nvCxnSpPr>
                  <p:cNvPr id="12" name="Straight Arrow Connector 11">
                    <a:extLst>
                      <a:ext uri="{FF2B5EF4-FFF2-40B4-BE49-F238E27FC236}">
                        <a16:creationId xmlns:a16="http://schemas.microsoft.com/office/drawing/2014/main" id="{FB2D80B2-8947-4685-A40C-2AD0DE4BC23C}"/>
                      </a:ext>
                    </a:extLst>
                  </p:cNvPr>
                  <p:cNvCxnSpPr>
                    <a:cxnSpLocks/>
                  </p:cNvCxnSpPr>
                  <p:nvPr/>
                </p:nvCxnSpPr>
                <p:spPr>
                  <a:xfrm>
                    <a:off x="6497711" y="4355533"/>
                    <a:ext cx="5210526" cy="0"/>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8823A9E-5B72-44F0-A53D-23183BBFECB4}"/>
                          </a:ext>
                        </a:extLst>
                      </p:cNvPr>
                      <p:cNvSpPr txBox="1"/>
                      <p:nvPr/>
                    </p:nvSpPr>
                    <p:spPr>
                      <a:xfrm>
                        <a:off x="9093359" y="4306732"/>
                        <a:ext cx="48571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i="1" smtClean="0">
                                  <a:solidFill>
                                    <a:schemeClr val="accent6">
                                      <a:lumMod val="60000"/>
                                      <a:lumOff val="40000"/>
                                    </a:schemeClr>
                                  </a:solidFill>
                                  <a:latin typeface="Cambria Math" panose="02040503050406030204" pitchFamily="18" charset="0"/>
                                </a:rPr>
                                <m:t>𝑥</m:t>
                              </m:r>
                            </m:oMath>
                          </m:oMathPara>
                        </a14:m>
                        <a:endParaRPr lang="en-GB" sz="2800" dirty="0">
                          <a:solidFill>
                            <a:schemeClr val="accent6">
                              <a:lumMod val="60000"/>
                              <a:lumOff val="40000"/>
                            </a:schemeClr>
                          </a:solidFill>
                        </a:endParaRPr>
                      </a:p>
                    </p:txBody>
                  </p:sp>
                </mc:Choice>
                <mc:Fallback xmlns="">
                  <p:sp>
                    <p:nvSpPr>
                      <p:cNvPr id="13" name="TextBox 12">
                        <a:extLst>
                          <a:ext uri="{FF2B5EF4-FFF2-40B4-BE49-F238E27FC236}">
                            <a16:creationId xmlns:a16="http://schemas.microsoft.com/office/drawing/2014/main" id="{E8823A9E-5B72-44F0-A53D-23183BBFECB4}"/>
                          </a:ext>
                        </a:extLst>
                      </p:cNvPr>
                      <p:cNvSpPr txBox="1">
                        <a:spLocks noRot="1" noChangeAspect="1" noMove="1" noResize="1" noEditPoints="1" noAdjustHandles="1" noChangeArrowheads="1" noChangeShapeType="1" noTextEdit="1"/>
                      </p:cNvSpPr>
                      <p:nvPr/>
                    </p:nvSpPr>
                    <p:spPr>
                      <a:xfrm>
                        <a:off x="9093359" y="4306732"/>
                        <a:ext cx="485710" cy="523220"/>
                      </a:xfrm>
                      <a:prstGeom prst="rect">
                        <a:avLst/>
                      </a:prstGeom>
                      <a:blipFill>
                        <a:blip r:embed="rId6"/>
                        <a:stretch>
                          <a:fillRect/>
                        </a:stretch>
                      </a:blipFill>
                    </p:spPr>
                    <p:txBody>
                      <a:bodyPr/>
                      <a:lstStyle/>
                      <a:p>
                        <a:r>
                          <a:rPr lang="en-GB">
                            <a:noFill/>
                          </a:rPr>
                          <a:t> </a:t>
                        </a:r>
                      </a:p>
                    </p:txBody>
                  </p:sp>
                </mc:Fallback>
              </mc:AlternateContent>
              <p:cxnSp>
                <p:nvCxnSpPr>
                  <p:cNvPr id="14" name="Straight Arrow Connector 13">
                    <a:extLst>
                      <a:ext uri="{FF2B5EF4-FFF2-40B4-BE49-F238E27FC236}">
                        <a16:creationId xmlns:a16="http://schemas.microsoft.com/office/drawing/2014/main" id="{17F952F8-DAB7-435A-8F86-AB9A7DA6F25D}"/>
                      </a:ext>
                    </a:extLst>
                  </p:cNvPr>
                  <p:cNvCxnSpPr>
                    <a:cxnSpLocks/>
                  </p:cNvCxnSpPr>
                  <p:nvPr/>
                </p:nvCxnSpPr>
                <p:spPr>
                  <a:xfrm rot="16200000">
                    <a:off x="10834127" y="3459987"/>
                    <a:ext cx="1721195" cy="0"/>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46C7558-A40F-4E42-93AF-780BA0BC5153}"/>
                          </a:ext>
                        </a:extLst>
                      </p:cNvPr>
                      <p:cNvSpPr txBox="1"/>
                      <p:nvPr/>
                    </p:nvSpPr>
                    <p:spPr>
                      <a:xfrm>
                        <a:off x="11734309" y="3148221"/>
                        <a:ext cx="49058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60000"/>
                                      <a:lumOff val="40000"/>
                                    </a:schemeClr>
                                  </a:solidFill>
                                  <a:latin typeface="Cambria Math" panose="02040503050406030204" pitchFamily="18" charset="0"/>
                                </a:rPr>
                                <m:t>𝑦</m:t>
                              </m:r>
                            </m:oMath>
                          </m:oMathPara>
                        </a14:m>
                        <a:endParaRPr lang="en-GB" sz="2800" dirty="0">
                          <a:solidFill>
                            <a:schemeClr val="accent6">
                              <a:lumMod val="60000"/>
                              <a:lumOff val="40000"/>
                            </a:schemeClr>
                          </a:solidFill>
                        </a:endParaRPr>
                      </a:p>
                    </p:txBody>
                  </p:sp>
                </mc:Choice>
                <mc:Fallback xmlns="">
                  <p:sp>
                    <p:nvSpPr>
                      <p:cNvPr id="15" name="TextBox 14">
                        <a:extLst>
                          <a:ext uri="{FF2B5EF4-FFF2-40B4-BE49-F238E27FC236}">
                            <a16:creationId xmlns:a16="http://schemas.microsoft.com/office/drawing/2014/main" id="{546C7558-A40F-4E42-93AF-780BA0BC5153}"/>
                          </a:ext>
                        </a:extLst>
                      </p:cNvPr>
                      <p:cNvSpPr txBox="1">
                        <a:spLocks noRot="1" noChangeAspect="1" noMove="1" noResize="1" noEditPoints="1" noAdjustHandles="1" noChangeArrowheads="1" noChangeShapeType="1" noTextEdit="1"/>
                      </p:cNvSpPr>
                      <p:nvPr/>
                    </p:nvSpPr>
                    <p:spPr>
                      <a:xfrm>
                        <a:off x="11734309" y="3148221"/>
                        <a:ext cx="490582" cy="523220"/>
                      </a:xfrm>
                      <a:prstGeom prst="rect">
                        <a:avLst/>
                      </a:prstGeom>
                      <a:blipFill>
                        <a:blip r:embed="rId7"/>
                        <a:stretch>
                          <a:fillRect/>
                        </a:stretch>
                      </a:blipFill>
                    </p:spPr>
                    <p:txBody>
                      <a:bodyPr/>
                      <a:lstStyle/>
                      <a:p>
                        <a:r>
                          <a:rPr lang="en-GB">
                            <a:noFill/>
                          </a:rPr>
                          <a:t> </a:t>
                        </a:r>
                      </a:p>
                    </p:txBody>
                  </p:sp>
                </mc:Fallback>
              </mc:AlternateContent>
            </p:grpSp>
          </p:grpSp>
        </p:gr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60489F4-0BC8-4793-B1C4-4CF0B5B53935}"/>
                    </a:ext>
                  </a:extLst>
                </p:cNvPr>
                <p:cNvSpPr txBox="1"/>
                <p:nvPr/>
              </p:nvSpPr>
              <p:spPr>
                <a:xfrm>
                  <a:off x="8626760" y="3913795"/>
                  <a:ext cx="46839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1" i="0" smtClean="0">
                            <a:solidFill>
                              <a:schemeClr val="accent5">
                                <a:lumMod val="75000"/>
                              </a:schemeClr>
                            </a:solidFill>
                            <a:latin typeface="Cambria Math" panose="02040503050406030204" pitchFamily="18" charset="0"/>
                          </a:rPr>
                          <m:t>𝐯</m:t>
                        </m:r>
                      </m:oMath>
                    </m:oMathPara>
                  </a14:m>
                  <a:endParaRPr lang="en-GB" sz="2800" b="1" dirty="0">
                    <a:solidFill>
                      <a:schemeClr val="accent5">
                        <a:lumMod val="75000"/>
                      </a:schemeClr>
                    </a:solidFill>
                  </a:endParaRPr>
                </a:p>
              </p:txBody>
            </p:sp>
          </mc:Choice>
          <mc:Fallback xmlns="">
            <p:sp>
              <p:nvSpPr>
                <p:cNvPr id="21" name="TextBox 20">
                  <a:extLst>
                    <a:ext uri="{FF2B5EF4-FFF2-40B4-BE49-F238E27FC236}">
                      <a16:creationId xmlns:a16="http://schemas.microsoft.com/office/drawing/2014/main" id="{E60489F4-0BC8-4793-B1C4-4CF0B5B53935}"/>
                    </a:ext>
                  </a:extLst>
                </p:cNvPr>
                <p:cNvSpPr txBox="1">
                  <a:spLocks noRot="1" noChangeAspect="1" noMove="1" noResize="1" noEditPoints="1" noAdjustHandles="1" noChangeArrowheads="1" noChangeShapeType="1" noTextEdit="1"/>
                </p:cNvSpPr>
                <p:nvPr/>
              </p:nvSpPr>
              <p:spPr>
                <a:xfrm>
                  <a:off x="8626760" y="3913795"/>
                  <a:ext cx="468397" cy="523220"/>
                </a:xfrm>
                <a:prstGeom prst="rect">
                  <a:avLst/>
                </a:prstGeom>
                <a:blipFill>
                  <a:blip r:embed="rId8"/>
                  <a:stretch>
                    <a:fillRect/>
                  </a:stretch>
                </a:blipFill>
              </p:spPr>
              <p:txBody>
                <a:bodyPr/>
                <a:lstStyle/>
                <a:p>
                  <a:r>
                    <a:rPr lang="en-GB">
                      <a:noFill/>
                    </a:rPr>
                    <a:t> </a:t>
                  </a:r>
                </a:p>
              </p:txBody>
            </p:sp>
          </mc:Fallback>
        </mc:AlternateContent>
      </p:grpSp>
      <p:grpSp>
        <p:nvGrpSpPr>
          <p:cNvPr id="25" name="Group 24">
            <a:extLst>
              <a:ext uri="{FF2B5EF4-FFF2-40B4-BE49-F238E27FC236}">
                <a16:creationId xmlns:a16="http://schemas.microsoft.com/office/drawing/2014/main" id="{12210095-5F3B-4B8B-9717-C848B7AA3EBE}"/>
              </a:ext>
            </a:extLst>
          </p:cNvPr>
          <p:cNvGrpSpPr/>
          <p:nvPr/>
        </p:nvGrpSpPr>
        <p:grpSpPr>
          <a:xfrm>
            <a:off x="5629732" y="4554898"/>
            <a:ext cx="2154182" cy="1735242"/>
            <a:chOff x="5735217" y="4577694"/>
            <a:chExt cx="2142632" cy="1725939"/>
          </a:xfrm>
        </p:grpSpPr>
        <p:sp>
          <p:nvSpPr>
            <p:cNvPr id="23" name="Arc 22">
              <a:extLst>
                <a:ext uri="{FF2B5EF4-FFF2-40B4-BE49-F238E27FC236}">
                  <a16:creationId xmlns:a16="http://schemas.microsoft.com/office/drawing/2014/main" id="{D15D6778-30D7-4874-A62C-CDFFAD00ED50}"/>
                </a:ext>
              </a:extLst>
            </p:cNvPr>
            <p:cNvSpPr/>
            <p:nvPr/>
          </p:nvSpPr>
          <p:spPr>
            <a:xfrm>
              <a:off x="5735217" y="4577694"/>
              <a:ext cx="1624472" cy="1725939"/>
            </a:xfrm>
            <a:prstGeom prst="arc">
              <a:avLst>
                <a:gd name="adj1" fmla="val 19815114"/>
                <a:gd name="adj2" fmla="val 21156047"/>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TextBox 23">
              <a:extLst>
                <a:ext uri="{FF2B5EF4-FFF2-40B4-BE49-F238E27FC236}">
                  <a16:creationId xmlns:a16="http://schemas.microsoft.com/office/drawing/2014/main" id="{519403A9-F8F8-4FEA-A61F-339B20AC4D12}"/>
                </a:ext>
              </a:extLst>
            </p:cNvPr>
            <p:cNvSpPr txBox="1"/>
            <p:nvPr/>
          </p:nvSpPr>
          <p:spPr>
            <a:xfrm flipH="1">
              <a:off x="7359689" y="4804527"/>
              <a:ext cx="518160" cy="646331"/>
            </a:xfrm>
            <a:prstGeom prst="rect">
              <a:avLst/>
            </a:prstGeom>
            <a:noFill/>
          </p:spPr>
          <p:txBody>
            <a:bodyPr wrap="square" rtlCol="0">
              <a:spAutoFit/>
            </a:bodyPr>
            <a:lstStyle/>
            <a:p>
              <a:r>
                <a:rPr lang="el-GR" sz="3600" i="1" dirty="0">
                  <a:solidFill>
                    <a:schemeClr val="accent4"/>
                  </a:solidFill>
                  <a:latin typeface="Cambria Math" panose="02040503050406030204" pitchFamily="18" charset="0"/>
                  <a:ea typeface="Cambria Math" panose="02040503050406030204" pitchFamily="18" charset="0"/>
                </a:rPr>
                <a:t>θ</a:t>
              </a:r>
              <a:endParaRPr lang="en-GB" sz="3600" i="1" dirty="0">
                <a:solidFill>
                  <a:schemeClr val="accent4"/>
                </a:solidFill>
                <a:latin typeface="Cambria Math" panose="02040503050406030204" pitchFamily="18" charset="0"/>
                <a:ea typeface="Cambria Math" panose="02040503050406030204" pitchFamily="18" charset="0"/>
              </a:endParaRPr>
            </a:p>
          </p:txBody>
        </p:sp>
      </p:grpSp>
    </p:spTree>
    <p:extLst>
      <p:ext uri="{BB962C8B-B14F-4D97-AF65-F5344CB8AC3E}">
        <p14:creationId xmlns:p14="http://schemas.microsoft.com/office/powerpoint/2010/main" val="88961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EA1D-EF0A-41C0-9C75-317157F7ED14}"/>
              </a:ext>
            </a:extLst>
          </p:cNvPr>
          <p:cNvSpPr>
            <a:spLocks noGrp="1"/>
          </p:cNvSpPr>
          <p:nvPr>
            <p:ph type="title"/>
          </p:nvPr>
        </p:nvSpPr>
        <p:spPr/>
        <p:txBody>
          <a:bodyPr/>
          <a:lstStyle/>
          <a:p>
            <a:r>
              <a:rPr lang="en-GB" b="1" dirty="0"/>
              <a:t>Inverse tangent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B770C-FA10-4C6B-A357-5CD7F14C8D98}"/>
                  </a:ext>
                </a:extLst>
              </p:cNvPr>
              <p:cNvSpPr>
                <a:spLocks noGrp="1"/>
              </p:cNvSpPr>
              <p:nvPr>
                <p:ph idx="1"/>
              </p:nvPr>
            </p:nvSpPr>
            <p:spPr>
              <a:xfrm>
                <a:off x="1219199" y="1783560"/>
                <a:ext cx="6924743" cy="4572000"/>
              </a:xfrm>
            </p:spPr>
            <p:txBody>
              <a:bodyPr>
                <a:normAutofit fontScale="92500" lnSpcReduction="20000"/>
              </a:bodyPr>
              <a:lstStyle/>
              <a:p>
                <a:pPr marL="457200" indent="-457200"/>
                <a:r>
                  <a:rPr lang="en-GB" dirty="0"/>
                  <a:t>Care is needed when using </a:t>
                </a:r>
                <a14:m>
                  <m:oMath xmlns:m="http://schemas.openxmlformats.org/officeDocument/2006/math">
                    <m:sSup>
                      <m:sSupPr>
                        <m:ctrlPr>
                          <a:rPr lang="en-GB" i="1">
                            <a:latin typeface="Cambria Math" panose="02040503050406030204" pitchFamily="18" charset="0"/>
                          </a:rPr>
                        </m:ctrlPr>
                      </m:sSupPr>
                      <m:e>
                        <m:r>
                          <m:rPr>
                            <m:sty m:val="p"/>
                          </m:rPr>
                          <a:rPr lang="en-GB">
                            <a:latin typeface="Cambria Math" panose="02040503050406030204" pitchFamily="18" charset="0"/>
                          </a:rPr>
                          <m:t>tan</m:t>
                        </m:r>
                      </m:e>
                      <m:sup>
                        <m:r>
                          <a:rPr lang="en-GB" i="1">
                            <a:latin typeface="Cambria Math" panose="02040503050406030204" pitchFamily="18" charset="0"/>
                          </a:rPr>
                          <m:t>−1</m:t>
                        </m:r>
                      </m:sup>
                    </m:sSup>
                  </m:oMath>
                </a14:m>
                <a:r>
                  <a:rPr lang="en-GB" dirty="0"/>
                  <a:t>:</a:t>
                </a:r>
              </a:p>
              <a:p>
                <a:pPr marL="457200" indent="-457200"/>
                <a14:m>
                  <m:oMath xmlns:m="http://schemas.openxmlformats.org/officeDocument/2006/math">
                    <m:func>
                      <m:funcPr>
                        <m:ctrlPr>
                          <a:rPr lang="en-GB" i="1">
                            <a:latin typeface="Cambria Math" panose="02040503050406030204" pitchFamily="18" charset="0"/>
                          </a:rPr>
                        </m:ctrlPr>
                      </m:funcPr>
                      <m:fName>
                        <m:sSup>
                          <m:sSupPr>
                            <m:ctrlPr>
                              <a:rPr lang="en-GB" i="1">
                                <a:latin typeface="Cambria Math" panose="02040503050406030204" pitchFamily="18" charset="0"/>
                              </a:rPr>
                            </m:ctrlPr>
                          </m:sSupPr>
                          <m:e>
                            <m:r>
                              <m:rPr>
                                <m:sty m:val="p"/>
                              </m:rPr>
                              <a:rPr lang="en-GB">
                                <a:latin typeface="Cambria Math" panose="02040503050406030204" pitchFamily="18" charset="0"/>
                              </a:rPr>
                              <m:t>tan</m:t>
                            </m:r>
                          </m:e>
                          <m:sup>
                            <m:r>
                              <a:rPr lang="en-GB" i="1">
                                <a:latin typeface="Cambria Math" panose="02040503050406030204" pitchFamily="18" charset="0"/>
                              </a:rPr>
                              <m:t>−1</m:t>
                            </m:r>
                          </m:sup>
                        </m:sSup>
                      </m:fName>
                      <m:e>
                        <m:f>
                          <m:fPr>
                            <m:ctrlPr>
                              <a:rPr lang="en-GB" i="1">
                                <a:latin typeface="Cambria Math" panose="02040503050406030204" pitchFamily="18" charset="0"/>
                              </a:rPr>
                            </m:ctrlPr>
                          </m:fPr>
                          <m:num>
                            <m:r>
                              <a:rPr lang="en-GB" i="1">
                                <a:latin typeface="Cambria Math" panose="02040503050406030204" pitchFamily="18" charset="0"/>
                              </a:rPr>
                              <m:t>𝑦</m:t>
                            </m:r>
                          </m:num>
                          <m:den>
                            <m:r>
                              <a:rPr lang="en-GB" i="1">
                                <a:latin typeface="Cambria Math" panose="02040503050406030204" pitchFamily="18" charset="0"/>
                              </a:rPr>
                              <m:t>𝑥</m:t>
                            </m:r>
                          </m:den>
                        </m:f>
                      </m:e>
                    </m:func>
                    <m:r>
                      <a:rPr lang="en-GB" i="1">
                        <a:latin typeface="Cambria Math" panose="02040503050406030204" pitchFamily="18" charset="0"/>
                      </a:rPr>
                      <m:t>=</m:t>
                    </m:r>
                    <m:func>
                      <m:funcPr>
                        <m:ctrlPr>
                          <a:rPr lang="en-GB" i="1">
                            <a:latin typeface="Cambria Math" panose="02040503050406030204" pitchFamily="18" charset="0"/>
                          </a:rPr>
                        </m:ctrlPr>
                      </m:funcPr>
                      <m:fName>
                        <m:sSup>
                          <m:sSupPr>
                            <m:ctrlPr>
                              <a:rPr lang="en-GB" i="1">
                                <a:latin typeface="Cambria Math" panose="02040503050406030204" pitchFamily="18" charset="0"/>
                              </a:rPr>
                            </m:ctrlPr>
                          </m:sSupPr>
                          <m:e>
                            <m:r>
                              <m:rPr>
                                <m:sty m:val="p"/>
                              </m:rPr>
                              <a:rPr lang="en-GB">
                                <a:latin typeface="Cambria Math" panose="02040503050406030204" pitchFamily="18" charset="0"/>
                              </a:rPr>
                              <m:t>tan</m:t>
                            </m:r>
                          </m:e>
                          <m:sup>
                            <m:r>
                              <a:rPr lang="en-GB" i="1">
                                <a:latin typeface="Cambria Math" panose="02040503050406030204" pitchFamily="18" charset="0"/>
                              </a:rPr>
                              <m:t>−1</m:t>
                            </m:r>
                          </m:sup>
                        </m:sSup>
                      </m:fName>
                      <m:e>
                        <m:f>
                          <m:fPr>
                            <m:ctrlPr>
                              <a:rPr lang="en-GB" i="1">
                                <a:latin typeface="Cambria Math" panose="02040503050406030204" pitchFamily="18" charset="0"/>
                              </a:rPr>
                            </m:ctrlPr>
                          </m:fPr>
                          <m:num>
                            <m:r>
                              <a:rPr lang="en-GB" i="1">
                                <a:latin typeface="Cambria Math" panose="02040503050406030204" pitchFamily="18" charset="0"/>
                              </a:rPr>
                              <m:t>−</m:t>
                            </m:r>
                            <m:r>
                              <a:rPr lang="en-GB" i="1">
                                <a:latin typeface="Cambria Math" panose="02040503050406030204" pitchFamily="18" charset="0"/>
                              </a:rPr>
                              <m:t>𝑦</m:t>
                            </m:r>
                          </m:num>
                          <m:den>
                            <m:r>
                              <a:rPr lang="en-GB" i="1">
                                <a:latin typeface="Cambria Math" panose="02040503050406030204" pitchFamily="18" charset="0"/>
                              </a:rPr>
                              <m:t>−</m:t>
                            </m:r>
                            <m:r>
                              <a:rPr lang="en-GB" i="1">
                                <a:latin typeface="Cambria Math" panose="02040503050406030204" pitchFamily="18" charset="0"/>
                              </a:rPr>
                              <m:t>𝑥</m:t>
                            </m:r>
                          </m:den>
                        </m:f>
                      </m:e>
                    </m:func>
                  </m:oMath>
                </a14:m>
                <a:r>
                  <a:rPr lang="en-GB" dirty="0"/>
                  <a:t>  so we need to be aware of which </a:t>
                </a:r>
                <a:r>
                  <a:rPr lang="en-GB" dirty="0">
                    <a:solidFill>
                      <a:schemeClr val="accent4"/>
                    </a:solidFill>
                    <a:hlinkClick r:id="rId3"/>
                  </a:rPr>
                  <a:t>quadrant</a:t>
                </a:r>
                <a:r>
                  <a:rPr lang="en-GB" dirty="0"/>
                  <a:t> the vector is in (otherwise the result may be out by 180°)</a:t>
                </a:r>
              </a:p>
              <a:p>
                <a:pPr marL="457200" indent="-457200"/>
                <a:r>
                  <a:rPr lang="en-GB" dirty="0"/>
                  <a:t>If </a:t>
                </a:r>
                <a14:m>
                  <m:oMath xmlns:m="http://schemas.openxmlformats.org/officeDocument/2006/math">
                    <m:r>
                      <a:rPr lang="en-GB" i="1">
                        <a:latin typeface="Cambria Math" panose="02040503050406030204" pitchFamily="18" charset="0"/>
                      </a:rPr>
                      <m:t>𝑥</m:t>
                    </m:r>
                    <m:r>
                      <a:rPr lang="en-GB" i="1">
                        <a:latin typeface="Cambria Math" panose="02040503050406030204" pitchFamily="18" charset="0"/>
                      </a:rPr>
                      <m:t>=0</m:t>
                    </m:r>
                  </m:oMath>
                </a14:m>
                <a:r>
                  <a:rPr lang="en-GB" dirty="0"/>
                  <a:t> (the vector points vertically along the </a:t>
                </a:r>
                <a14:m>
                  <m:oMath xmlns:m="http://schemas.openxmlformats.org/officeDocument/2006/math">
                    <m:r>
                      <a:rPr lang="en-GB" b="0" i="1" smtClean="0">
                        <a:latin typeface="Cambria Math" panose="02040503050406030204" pitchFamily="18" charset="0"/>
                      </a:rPr>
                      <m:t>𝑦</m:t>
                    </m:r>
                  </m:oMath>
                </a14:m>
                <a:r>
                  <a:rPr lang="en-GB" dirty="0"/>
                  <a:t>-axis) then we’re dividing by zero</a:t>
                </a:r>
              </a:p>
              <a:p>
                <a:pPr marL="457200" indent="-457200"/>
                <a:r>
                  <a:rPr lang="en-GB" dirty="0"/>
                  <a:t>Most programming languages have an </a:t>
                </a:r>
                <a:r>
                  <a:rPr lang="en-GB" b="1" dirty="0">
                    <a:latin typeface="Consolas" panose="020B0609020204030204" pitchFamily="49" charset="0"/>
                    <a:hlinkClick r:id="rId4"/>
                  </a:rPr>
                  <a:t>atan2(y, x)</a:t>
                </a:r>
                <a:r>
                  <a:rPr lang="en-GB" dirty="0">
                    <a:latin typeface="Consolas" panose="020B0609020204030204" pitchFamily="49" charset="0"/>
                  </a:rPr>
                  <a:t> </a:t>
                </a:r>
                <a:r>
                  <a:rPr lang="en-GB" dirty="0"/>
                  <a:t>function which handles all of these cases for you</a:t>
                </a:r>
              </a:p>
              <a:p>
                <a:pPr marL="68580" indent="0">
                  <a:buNone/>
                </a:pPr>
                <a:endParaRPr lang="en-GB" dirty="0"/>
              </a:p>
            </p:txBody>
          </p:sp>
        </mc:Choice>
        <mc:Fallback xmlns="">
          <p:sp>
            <p:nvSpPr>
              <p:cNvPr id="3" name="Content Placeholder 2">
                <a:extLst>
                  <a:ext uri="{FF2B5EF4-FFF2-40B4-BE49-F238E27FC236}">
                    <a16:creationId xmlns:a16="http://schemas.microsoft.com/office/drawing/2014/main" id="{C59B770C-FA10-4C6B-A357-5CD7F14C8D98}"/>
                  </a:ext>
                </a:extLst>
              </p:cNvPr>
              <p:cNvSpPr>
                <a:spLocks noGrp="1" noRot="1" noChangeAspect="1" noMove="1" noResize="1" noEditPoints="1" noAdjustHandles="1" noChangeArrowheads="1" noChangeShapeType="1" noTextEdit="1"/>
              </p:cNvSpPr>
              <p:nvPr>
                <p:ph idx="1"/>
              </p:nvPr>
            </p:nvSpPr>
            <p:spPr>
              <a:xfrm>
                <a:off x="1219199" y="1783560"/>
                <a:ext cx="6924743" cy="4572000"/>
              </a:xfrm>
              <a:blipFill>
                <a:blip r:embed="rId5"/>
                <a:stretch>
                  <a:fillRect l="-1408" t="-3333" r="-2729"/>
                </a:stretch>
              </a:blipFill>
            </p:spPr>
            <p:txBody>
              <a:bodyPr/>
              <a:lstStyle/>
              <a:p>
                <a:r>
                  <a:rPr lang="en-GB">
                    <a:noFill/>
                  </a:rPr>
                  <a:t> </a:t>
                </a:r>
              </a:p>
            </p:txBody>
          </p:sp>
        </mc:Fallback>
      </mc:AlternateContent>
      <p:pic>
        <p:nvPicPr>
          <p:cNvPr id="6" name="Picture 5" descr="Graph of the tangent function">
            <a:extLst>
              <a:ext uri="{FF2B5EF4-FFF2-40B4-BE49-F238E27FC236}">
                <a16:creationId xmlns:a16="http://schemas.microsoft.com/office/drawing/2014/main" id="{AA7074D2-5D03-4979-A722-73F1292AAD71}"/>
              </a:ext>
            </a:extLst>
          </p:cNvPr>
          <p:cNvPicPr>
            <a:picLocks noChangeAspect="1"/>
          </p:cNvPicPr>
          <p:nvPr/>
        </p:nvPicPr>
        <p:blipFill rotWithShape="1">
          <a:blip r:embed="rId6">
            <a:extLst>
              <a:ext uri="{28A0092B-C50C-407E-A947-70E740481C1C}">
                <a14:useLocalDpi xmlns:a14="http://schemas.microsoft.com/office/drawing/2010/main" val="0"/>
              </a:ext>
            </a:extLst>
          </a:blip>
          <a:srcRect t="65331"/>
          <a:stretch/>
        </p:blipFill>
        <p:spPr>
          <a:xfrm>
            <a:off x="8143942" y="1783560"/>
            <a:ext cx="3438458" cy="1031596"/>
          </a:xfrm>
          <a:prstGeom prst="rect">
            <a:avLst/>
          </a:prstGeom>
        </p:spPr>
      </p:pic>
      <p:grpSp>
        <p:nvGrpSpPr>
          <p:cNvPr id="12" name="Group 11">
            <a:extLst>
              <a:ext uri="{FF2B5EF4-FFF2-40B4-BE49-F238E27FC236}">
                <a16:creationId xmlns:a16="http://schemas.microsoft.com/office/drawing/2014/main" id="{EFA3913E-332B-45C4-B9AD-654521311D61}"/>
              </a:ext>
            </a:extLst>
          </p:cNvPr>
          <p:cNvGrpSpPr/>
          <p:nvPr/>
        </p:nvGrpSpPr>
        <p:grpSpPr>
          <a:xfrm>
            <a:off x="8143942" y="614942"/>
            <a:ext cx="3332592" cy="2188378"/>
            <a:chOff x="8143942" y="614942"/>
            <a:chExt cx="3332592" cy="2188378"/>
          </a:xfrm>
        </p:grpSpPr>
        <p:grpSp>
          <p:nvGrpSpPr>
            <p:cNvPr id="7" name="Group 6">
              <a:extLst>
                <a:ext uri="{FF2B5EF4-FFF2-40B4-BE49-F238E27FC236}">
                  <a16:creationId xmlns:a16="http://schemas.microsoft.com/office/drawing/2014/main" id="{0CE4EA1B-E4B3-4839-8248-3875133416DE}"/>
                </a:ext>
              </a:extLst>
            </p:cNvPr>
            <p:cNvGrpSpPr/>
            <p:nvPr/>
          </p:nvGrpSpPr>
          <p:grpSpPr>
            <a:xfrm>
              <a:off x="8143942" y="614942"/>
              <a:ext cx="3332592" cy="2188378"/>
              <a:chOff x="7229542" y="1490154"/>
              <a:chExt cx="3332592" cy="2188378"/>
            </a:xfrm>
          </p:grpSpPr>
          <p:sp>
            <p:nvSpPr>
              <p:cNvPr id="8" name="Speech Bubble: Rectangle 7">
                <a:extLst>
                  <a:ext uri="{FF2B5EF4-FFF2-40B4-BE49-F238E27FC236}">
                    <a16:creationId xmlns:a16="http://schemas.microsoft.com/office/drawing/2014/main" id="{F19DC95F-92A9-4F8A-BC4E-19C2AA37C166}"/>
                  </a:ext>
                  <a:ext uri="{C183D7F6-B498-43B3-948B-1728B52AA6E4}">
                    <adec:decorative xmlns:adec="http://schemas.microsoft.com/office/drawing/2017/decorative" val="1"/>
                  </a:ext>
                </a:extLst>
              </p:cNvPr>
              <p:cNvSpPr/>
              <p:nvPr/>
            </p:nvSpPr>
            <p:spPr>
              <a:xfrm>
                <a:off x="7229542" y="1490154"/>
                <a:ext cx="3332592" cy="916421"/>
              </a:xfrm>
              <a:prstGeom prst="wedgeRectCallout">
                <a:avLst>
                  <a:gd name="adj1" fmla="val 21585"/>
                  <a:gd name="adj2" fmla="val 97069"/>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 </a:t>
                </a:r>
                <a:r>
                  <a:rPr lang="en-GB" b="1" dirty="0">
                    <a:solidFill>
                      <a:schemeClr val="accent2"/>
                    </a:solidFill>
                    <a:hlinkClick r:id="rId7">
                      <a:extLst>
                        <a:ext uri="{A12FA001-AC4F-418D-AE19-62706E023703}">
                          <ahyp:hlinkClr xmlns:ahyp="http://schemas.microsoft.com/office/drawing/2018/hyperlinkcolor" val="tx"/>
                        </a:ext>
                      </a:extLst>
                    </a:hlinkClick>
                  </a:rPr>
                  <a:t>asymptote</a:t>
                </a:r>
                <a:r>
                  <a:rPr lang="en-GB" dirty="0"/>
                  <a:t> is a line or curve that approaches a given curve arbitrarily closely</a:t>
                </a:r>
              </a:p>
            </p:txBody>
          </p:sp>
          <p:cxnSp>
            <p:nvCxnSpPr>
              <p:cNvPr id="9" name="Straight Connector 8">
                <a:extLst>
                  <a:ext uri="{FF2B5EF4-FFF2-40B4-BE49-F238E27FC236}">
                    <a16:creationId xmlns:a16="http://schemas.microsoft.com/office/drawing/2014/main" id="{485D0E63-633C-472C-B4D1-4507A8CC522F}"/>
                  </a:ext>
                </a:extLst>
              </p:cNvPr>
              <p:cNvCxnSpPr>
                <a:cxnSpLocks/>
              </p:cNvCxnSpPr>
              <p:nvPr/>
            </p:nvCxnSpPr>
            <p:spPr>
              <a:xfrm>
                <a:off x="9644793" y="2670607"/>
                <a:ext cx="0" cy="1007925"/>
              </a:xfrm>
              <a:prstGeom prst="line">
                <a:avLst/>
              </a:prstGeom>
              <a:ln>
                <a:solidFill>
                  <a:schemeClr val="bg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11" name="Straight Connector 10">
              <a:extLst>
                <a:ext uri="{FF2B5EF4-FFF2-40B4-BE49-F238E27FC236}">
                  <a16:creationId xmlns:a16="http://schemas.microsoft.com/office/drawing/2014/main" id="{59FAEF3D-1EA6-4570-9CEC-BED22BFC01BB}"/>
                </a:ext>
              </a:extLst>
            </p:cNvPr>
            <p:cNvCxnSpPr>
              <a:cxnSpLocks/>
            </p:cNvCxnSpPr>
            <p:nvPr/>
          </p:nvCxnSpPr>
          <p:spPr>
            <a:xfrm>
              <a:off x="9092343" y="1795394"/>
              <a:ext cx="0" cy="1007925"/>
            </a:xfrm>
            <a:prstGeom prst="line">
              <a:avLst/>
            </a:prstGeom>
            <a:ln>
              <a:solidFill>
                <a:schemeClr val="bg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DEBBFB26-0E73-4FBE-BF7E-02C153F66252}"/>
              </a:ext>
            </a:extLst>
          </p:cNvPr>
          <p:cNvGrpSpPr/>
          <p:nvPr/>
        </p:nvGrpSpPr>
        <p:grpSpPr>
          <a:xfrm>
            <a:off x="8351883" y="3172252"/>
            <a:ext cx="3393803" cy="2999948"/>
            <a:chOff x="8351883" y="3172252"/>
            <a:chExt cx="3393803" cy="2999948"/>
          </a:xfrm>
        </p:grpSpPr>
        <p:sp>
          <p:nvSpPr>
            <p:cNvPr id="27" name="Arc 26">
              <a:extLst>
                <a:ext uri="{FF2B5EF4-FFF2-40B4-BE49-F238E27FC236}">
                  <a16:creationId xmlns:a16="http://schemas.microsoft.com/office/drawing/2014/main" id="{6E3FEB65-863B-4C17-8760-19DCD6FBFF06}"/>
                </a:ext>
              </a:extLst>
            </p:cNvPr>
            <p:cNvSpPr/>
            <p:nvPr/>
          </p:nvSpPr>
          <p:spPr>
            <a:xfrm flipH="1" flipV="1">
              <a:off x="9677161" y="4724400"/>
              <a:ext cx="45719" cy="198120"/>
            </a:xfrm>
            <a:prstGeom prst="arc">
              <a:avLst/>
            </a:prstGeom>
            <a:ln w="508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Arc 25">
              <a:extLst>
                <a:ext uri="{FF2B5EF4-FFF2-40B4-BE49-F238E27FC236}">
                  <a16:creationId xmlns:a16="http://schemas.microsoft.com/office/drawing/2014/main" id="{615591EC-8133-4CDA-8D03-6AB93CAA9BC1}"/>
                </a:ext>
              </a:extLst>
            </p:cNvPr>
            <p:cNvSpPr/>
            <p:nvPr/>
          </p:nvSpPr>
          <p:spPr>
            <a:xfrm>
              <a:off x="10214371" y="4693920"/>
              <a:ext cx="45719" cy="198120"/>
            </a:xfrm>
            <a:prstGeom prst="arc">
              <a:avLst/>
            </a:prstGeom>
            <a:ln w="508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5" name="Straight Arrow Connector 24">
              <a:extLst>
                <a:ext uri="{FF2B5EF4-FFF2-40B4-BE49-F238E27FC236}">
                  <a16:creationId xmlns:a16="http://schemas.microsoft.com/office/drawing/2014/main" id="{1C1C9342-4781-4CFB-A1FD-A2C30F82F5D4}"/>
                </a:ext>
              </a:extLst>
            </p:cNvPr>
            <p:cNvCxnSpPr>
              <a:cxnSpLocks/>
            </p:cNvCxnSpPr>
            <p:nvPr/>
          </p:nvCxnSpPr>
          <p:spPr>
            <a:xfrm rot="-1500000">
              <a:off x="8506461" y="4822354"/>
              <a:ext cx="2880000" cy="0"/>
            </a:xfrm>
            <a:prstGeom prst="straightConnector1">
              <a:avLst/>
            </a:prstGeom>
            <a:ln w="28575">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1D37329F-F2E5-4404-8B61-0FDC2249C7C7}"/>
                </a:ext>
              </a:extLst>
            </p:cNvPr>
            <p:cNvGrpSpPr/>
            <p:nvPr/>
          </p:nvGrpSpPr>
          <p:grpSpPr>
            <a:xfrm>
              <a:off x="8431132" y="3172252"/>
              <a:ext cx="3314554" cy="2999948"/>
              <a:chOff x="1596400" y="-1377021"/>
              <a:chExt cx="9425584" cy="9533933"/>
            </a:xfrm>
          </p:grpSpPr>
          <p:cxnSp>
            <p:nvCxnSpPr>
              <p:cNvPr id="16" name="Straight Arrow Connector 15">
                <a:extLst>
                  <a:ext uri="{FF2B5EF4-FFF2-40B4-BE49-F238E27FC236}">
                    <a16:creationId xmlns:a16="http://schemas.microsoft.com/office/drawing/2014/main" id="{4695F012-E474-4AE8-9F45-73C1E1983A3D}"/>
                  </a:ext>
                </a:extLst>
              </p:cNvPr>
              <p:cNvCxnSpPr>
                <a:cxnSpLocks/>
              </p:cNvCxnSpPr>
              <p:nvPr/>
            </p:nvCxnSpPr>
            <p:spPr>
              <a:xfrm>
                <a:off x="1596400" y="3817257"/>
                <a:ext cx="8903625"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B7176E3-04E4-4190-B07C-0106E5B58422}"/>
                  </a:ext>
                </a:extLst>
              </p:cNvPr>
              <p:cNvCxnSpPr>
                <a:cxnSpLocks/>
              </p:cNvCxnSpPr>
              <p:nvPr/>
            </p:nvCxnSpPr>
            <p:spPr>
              <a:xfrm>
                <a:off x="5994401" y="-820118"/>
                <a:ext cx="0" cy="897703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FD2CEF2-1104-4BE9-8CB9-8AA9843B3BB6}"/>
                      </a:ext>
                    </a:extLst>
                  </p:cNvPr>
                  <p:cNvSpPr txBox="1"/>
                  <p:nvPr/>
                </p:nvSpPr>
                <p:spPr>
                  <a:xfrm>
                    <a:off x="10247254" y="3817257"/>
                    <a:ext cx="774730" cy="8084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𝑥</m:t>
                          </m:r>
                        </m:oMath>
                      </m:oMathPara>
                    </a14:m>
                    <a:endParaRPr lang="en-GB" sz="2400" dirty="0"/>
                  </a:p>
                </p:txBody>
              </p:sp>
            </mc:Choice>
            <mc:Fallback xmlns="">
              <p:sp>
                <p:nvSpPr>
                  <p:cNvPr id="6" name="TextBox 5">
                    <a:extLst>
                      <a:ext uri="{FF2B5EF4-FFF2-40B4-BE49-F238E27FC236}">
                        <a16:creationId xmlns:a16="http://schemas.microsoft.com/office/drawing/2014/main" id="{4378DC4C-2B57-4306-A493-887EB066AFC6}"/>
                      </a:ext>
                    </a:extLst>
                  </p:cNvPr>
                  <p:cNvSpPr txBox="1">
                    <a:spLocks noRot="1" noChangeAspect="1" noMove="1" noResize="1" noEditPoints="1" noAdjustHandles="1" noChangeArrowheads="1" noChangeShapeType="1" noTextEdit="1"/>
                  </p:cNvSpPr>
                  <p:nvPr/>
                </p:nvSpPr>
                <p:spPr>
                  <a:xfrm>
                    <a:off x="10247254" y="3817257"/>
                    <a:ext cx="774730" cy="808414"/>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325B128-AFD0-4B63-BD2F-7E772C53089D}"/>
                      </a:ext>
                    </a:extLst>
                  </p:cNvPr>
                  <p:cNvSpPr txBox="1"/>
                  <p:nvPr/>
                </p:nvSpPr>
                <p:spPr>
                  <a:xfrm>
                    <a:off x="6048212" y="-1377021"/>
                    <a:ext cx="781691" cy="8084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𝑦</m:t>
                          </m:r>
                        </m:oMath>
                      </m:oMathPara>
                    </a14:m>
                    <a:endParaRPr lang="en-GB" sz="2400" b="0" dirty="0"/>
                  </a:p>
                </p:txBody>
              </p:sp>
            </mc:Choice>
            <mc:Fallback xmlns="">
              <p:sp>
                <p:nvSpPr>
                  <p:cNvPr id="7" name="TextBox 6">
                    <a:extLst>
                      <a:ext uri="{FF2B5EF4-FFF2-40B4-BE49-F238E27FC236}">
                        <a16:creationId xmlns:a16="http://schemas.microsoft.com/office/drawing/2014/main" id="{D36DD8DC-428B-44AC-AD6D-ADC50D2ED46D}"/>
                      </a:ext>
                    </a:extLst>
                  </p:cNvPr>
                  <p:cNvSpPr txBox="1">
                    <a:spLocks noRot="1" noChangeAspect="1" noMove="1" noResize="1" noEditPoints="1" noAdjustHandles="1" noChangeArrowheads="1" noChangeShapeType="1" noTextEdit="1"/>
                  </p:cNvSpPr>
                  <p:nvPr/>
                </p:nvSpPr>
                <p:spPr>
                  <a:xfrm>
                    <a:off x="6048212" y="-1377021"/>
                    <a:ext cx="781691" cy="808414"/>
                  </a:xfrm>
                  <a:prstGeom prst="rect">
                    <a:avLst/>
                  </a:prstGeom>
                  <a:blipFill>
                    <a:blip r:embed="rId9"/>
                    <a:stretch>
                      <a:fillRect b="-1184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AFC99C0-581C-4859-9DEF-D6774192CFA1}"/>
                    </a:ext>
                  </a:extLst>
                </p:cNvPr>
                <p:cNvSpPr txBox="1"/>
                <p:nvPr/>
              </p:nvSpPr>
              <p:spPr>
                <a:xfrm>
                  <a:off x="10988279" y="3297681"/>
                  <a:ext cx="5325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𝑄</m:t>
                        </m:r>
                        <m:r>
                          <a:rPr lang="en-GB" b="0" i="1" smtClean="0">
                            <a:latin typeface="Cambria Math" panose="02040503050406030204" pitchFamily="18" charset="0"/>
                          </a:rPr>
                          <m:t>1</m:t>
                        </m:r>
                      </m:oMath>
                    </m:oMathPara>
                  </a14:m>
                  <a:endParaRPr lang="en-GB" dirty="0"/>
                </a:p>
              </p:txBody>
            </p:sp>
          </mc:Choice>
          <mc:Fallback xmlns="">
            <p:sp>
              <p:nvSpPr>
                <p:cNvPr id="20" name="TextBox 19">
                  <a:extLst>
                    <a:ext uri="{FF2B5EF4-FFF2-40B4-BE49-F238E27FC236}">
                      <a16:creationId xmlns:a16="http://schemas.microsoft.com/office/drawing/2014/main" id="{0AFC99C0-581C-4859-9DEF-D6774192CFA1}"/>
                    </a:ext>
                  </a:extLst>
                </p:cNvPr>
                <p:cNvSpPr txBox="1">
                  <a:spLocks noRot="1" noChangeAspect="1" noMove="1" noResize="1" noEditPoints="1" noAdjustHandles="1" noChangeArrowheads="1" noChangeShapeType="1" noTextEdit="1"/>
                </p:cNvSpPr>
                <p:nvPr/>
              </p:nvSpPr>
              <p:spPr>
                <a:xfrm>
                  <a:off x="10988279" y="3297681"/>
                  <a:ext cx="532518" cy="369332"/>
                </a:xfrm>
                <a:prstGeom prst="rect">
                  <a:avLst/>
                </a:prstGeom>
                <a:blipFill>
                  <a:blip r:embed="rId10"/>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C1F8B74-0DB7-479B-92C5-BD857B752DBB}"/>
                    </a:ext>
                  </a:extLst>
                </p:cNvPr>
                <p:cNvSpPr txBox="1"/>
                <p:nvPr/>
              </p:nvSpPr>
              <p:spPr>
                <a:xfrm>
                  <a:off x="10991773" y="5802868"/>
                  <a:ext cx="5325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𝑄</m:t>
                        </m:r>
                        <m:r>
                          <a:rPr lang="en-GB" b="0" i="1" smtClean="0">
                            <a:latin typeface="Cambria Math" panose="02040503050406030204" pitchFamily="18" charset="0"/>
                          </a:rPr>
                          <m:t>4</m:t>
                        </m:r>
                      </m:oMath>
                    </m:oMathPara>
                  </a14:m>
                  <a:endParaRPr lang="en-GB" dirty="0"/>
                </a:p>
              </p:txBody>
            </p:sp>
          </mc:Choice>
          <mc:Fallback xmlns="">
            <p:sp>
              <p:nvSpPr>
                <p:cNvPr id="21" name="TextBox 20">
                  <a:extLst>
                    <a:ext uri="{FF2B5EF4-FFF2-40B4-BE49-F238E27FC236}">
                      <a16:creationId xmlns:a16="http://schemas.microsoft.com/office/drawing/2014/main" id="{AC1F8B74-0DB7-479B-92C5-BD857B752DBB}"/>
                    </a:ext>
                  </a:extLst>
                </p:cNvPr>
                <p:cNvSpPr txBox="1">
                  <a:spLocks noRot="1" noChangeAspect="1" noMove="1" noResize="1" noEditPoints="1" noAdjustHandles="1" noChangeArrowheads="1" noChangeShapeType="1" noTextEdit="1"/>
                </p:cNvSpPr>
                <p:nvPr/>
              </p:nvSpPr>
              <p:spPr>
                <a:xfrm>
                  <a:off x="10991773" y="5802868"/>
                  <a:ext cx="532518" cy="369332"/>
                </a:xfrm>
                <a:prstGeom prst="rect">
                  <a:avLst/>
                </a:prstGeom>
                <a:blipFill>
                  <a:blip r:embed="rId11"/>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D3BA199-87FD-4B4B-B698-A9E7B394587D}"/>
                    </a:ext>
                  </a:extLst>
                </p:cNvPr>
                <p:cNvSpPr txBox="1"/>
                <p:nvPr/>
              </p:nvSpPr>
              <p:spPr>
                <a:xfrm>
                  <a:off x="8351883" y="5802868"/>
                  <a:ext cx="5325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𝑄</m:t>
                        </m:r>
                        <m:r>
                          <a:rPr lang="en-GB" b="0" i="1" smtClean="0">
                            <a:latin typeface="Cambria Math" panose="02040503050406030204" pitchFamily="18" charset="0"/>
                          </a:rPr>
                          <m:t>3</m:t>
                        </m:r>
                      </m:oMath>
                    </m:oMathPara>
                  </a14:m>
                  <a:endParaRPr lang="en-GB" dirty="0"/>
                </a:p>
              </p:txBody>
            </p:sp>
          </mc:Choice>
          <mc:Fallback xmlns="">
            <p:sp>
              <p:nvSpPr>
                <p:cNvPr id="22" name="TextBox 21">
                  <a:extLst>
                    <a:ext uri="{FF2B5EF4-FFF2-40B4-BE49-F238E27FC236}">
                      <a16:creationId xmlns:a16="http://schemas.microsoft.com/office/drawing/2014/main" id="{AD3BA199-87FD-4B4B-B698-A9E7B394587D}"/>
                    </a:ext>
                  </a:extLst>
                </p:cNvPr>
                <p:cNvSpPr txBox="1">
                  <a:spLocks noRot="1" noChangeAspect="1" noMove="1" noResize="1" noEditPoints="1" noAdjustHandles="1" noChangeArrowheads="1" noChangeShapeType="1" noTextEdit="1"/>
                </p:cNvSpPr>
                <p:nvPr/>
              </p:nvSpPr>
              <p:spPr>
                <a:xfrm>
                  <a:off x="8351883" y="5802868"/>
                  <a:ext cx="532518" cy="369332"/>
                </a:xfrm>
                <a:prstGeom prst="rect">
                  <a:avLst/>
                </a:prstGeom>
                <a:blipFill>
                  <a:blip r:embed="rId12"/>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A846A5D-5C69-4289-964A-427F5974C41E}"/>
                    </a:ext>
                  </a:extLst>
                </p:cNvPr>
                <p:cNvSpPr txBox="1"/>
                <p:nvPr/>
              </p:nvSpPr>
              <p:spPr>
                <a:xfrm>
                  <a:off x="8351883" y="3297681"/>
                  <a:ext cx="5325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𝑄</m:t>
                        </m:r>
                        <m:r>
                          <a:rPr lang="en-GB" b="0" i="1" smtClean="0">
                            <a:latin typeface="Cambria Math" panose="02040503050406030204" pitchFamily="18" charset="0"/>
                          </a:rPr>
                          <m:t>2</m:t>
                        </m:r>
                      </m:oMath>
                    </m:oMathPara>
                  </a14:m>
                  <a:endParaRPr lang="en-GB" dirty="0"/>
                </a:p>
              </p:txBody>
            </p:sp>
          </mc:Choice>
          <mc:Fallback xmlns="">
            <p:sp>
              <p:nvSpPr>
                <p:cNvPr id="23" name="TextBox 22">
                  <a:extLst>
                    <a:ext uri="{FF2B5EF4-FFF2-40B4-BE49-F238E27FC236}">
                      <a16:creationId xmlns:a16="http://schemas.microsoft.com/office/drawing/2014/main" id="{FA846A5D-5C69-4289-964A-427F5974C41E}"/>
                    </a:ext>
                  </a:extLst>
                </p:cNvPr>
                <p:cNvSpPr txBox="1">
                  <a:spLocks noRot="1" noChangeAspect="1" noMove="1" noResize="1" noEditPoints="1" noAdjustHandles="1" noChangeArrowheads="1" noChangeShapeType="1" noTextEdit="1"/>
                </p:cNvSpPr>
                <p:nvPr/>
              </p:nvSpPr>
              <p:spPr>
                <a:xfrm>
                  <a:off x="8351883" y="3297681"/>
                  <a:ext cx="532518" cy="369332"/>
                </a:xfrm>
                <a:prstGeom prst="rect">
                  <a:avLst/>
                </a:prstGeom>
                <a:blipFill>
                  <a:blip r:embed="rId13"/>
                  <a:stretch>
                    <a:fillRect b="-11475"/>
                  </a:stretch>
                </a:blipFill>
              </p:spPr>
              <p:txBody>
                <a:bodyPr/>
                <a:lstStyle/>
                <a:p>
                  <a:r>
                    <a:rPr lang="en-GB">
                      <a:noFill/>
                    </a:rPr>
                    <a:t> </a:t>
                  </a:r>
                </a:p>
              </p:txBody>
            </p:sp>
          </mc:Fallback>
        </mc:AlternateContent>
      </p:grpSp>
      <p:sp>
        <p:nvSpPr>
          <p:cNvPr id="28" name="Arc 27">
            <a:extLst>
              <a:ext uri="{FF2B5EF4-FFF2-40B4-BE49-F238E27FC236}">
                <a16:creationId xmlns:a16="http://schemas.microsoft.com/office/drawing/2014/main" id="{F15BFE9C-0B86-457B-AE83-0D25F84440DD}"/>
              </a:ext>
            </a:extLst>
          </p:cNvPr>
          <p:cNvSpPr/>
          <p:nvPr/>
        </p:nvSpPr>
        <p:spPr>
          <a:xfrm>
            <a:off x="9509760" y="4385310"/>
            <a:ext cx="937260" cy="919150"/>
          </a:xfrm>
          <a:prstGeom prst="arc">
            <a:avLst>
              <a:gd name="adj1" fmla="val 9667623"/>
              <a:gd name="adj2" fmla="val 21223309"/>
            </a:avLst>
          </a:prstGeom>
          <a:ln w="5715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27298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arn(outVertical)">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250" fill="hold"/>
                                        <p:tgtEl>
                                          <p:spTgt spid="12"/>
                                        </p:tgtEl>
                                        <p:attrNameLst>
                                          <p:attrName>ppt_x</p:attrName>
                                        </p:attrNameLst>
                                      </p:cBhvr>
                                      <p:tavLst>
                                        <p:tav tm="0">
                                          <p:val>
                                            <p:strVal val="#ppt_x"/>
                                          </p:val>
                                        </p:tav>
                                        <p:tav tm="100000">
                                          <p:val>
                                            <p:strVal val="#ppt_x"/>
                                          </p:val>
                                        </p:tav>
                                      </p:tavLst>
                                    </p:anim>
                                    <p:anim calcmode="lin" valueType="num">
                                      <p:cBhvr additive="base">
                                        <p:cTn id="36" dur="2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EF22-8C55-4252-9A39-18EE259F8254}"/>
              </a:ext>
            </a:extLst>
          </p:cNvPr>
          <p:cNvSpPr>
            <a:spLocks noGrp="1"/>
          </p:cNvSpPr>
          <p:nvPr>
            <p:ph type="title"/>
          </p:nvPr>
        </p:nvSpPr>
        <p:spPr/>
        <p:txBody>
          <a:bodyPr/>
          <a:lstStyle/>
          <a:p>
            <a:r>
              <a:rPr lang="en-GB" b="1" dirty="0"/>
              <a:t>Vector equivalence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97C9C-6AE0-4329-892D-4CB42222FB52}"/>
                  </a:ext>
                </a:extLst>
              </p:cNvPr>
              <p:cNvSpPr>
                <a:spLocks noGrp="1"/>
              </p:cNvSpPr>
              <p:nvPr>
                <p:ph idx="1"/>
              </p:nvPr>
            </p:nvSpPr>
            <p:spPr>
              <a:xfrm>
                <a:off x="1219200" y="1783560"/>
                <a:ext cx="10363200" cy="2821097"/>
              </a:xfrm>
            </p:spPr>
            <p:txBody>
              <a:bodyPr>
                <a:normAutofit lnSpcReduction="10000"/>
              </a:bodyPr>
              <a:lstStyle/>
              <a:p>
                <a:r>
                  <a:rPr lang="en-GB" dirty="0"/>
                  <a:t>Vectors are defined by their </a:t>
                </a:r>
                <a:r>
                  <a:rPr lang="en-GB" dirty="0">
                    <a:solidFill>
                      <a:schemeClr val="accent4"/>
                    </a:solidFill>
                  </a:rPr>
                  <a:t>magnitude</a:t>
                </a:r>
                <a:r>
                  <a:rPr lang="en-GB" dirty="0"/>
                  <a:t> and </a:t>
                </a:r>
                <a:r>
                  <a:rPr lang="en-GB" dirty="0">
                    <a:solidFill>
                      <a:schemeClr val="accent4"/>
                    </a:solidFill>
                  </a:rPr>
                  <a:t>direction</a:t>
                </a:r>
                <a:r>
                  <a:rPr lang="en-GB" dirty="0"/>
                  <a:t>, but </a:t>
                </a:r>
                <a:r>
                  <a:rPr lang="en-GB" b="1" i="1" dirty="0">
                    <a:solidFill>
                      <a:schemeClr val="accent4"/>
                    </a:solidFill>
                  </a:rPr>
                  <a:t>not</a:t>
                </a:r>
                <a:r>
                  <a:rPr lang="en-GB" dirty="0">
                    <a:solidFill>
                      <a:schemeClr val="accent4"/>
                    </a:solidFill>
                  </a:rPr>
                  <a:t> by their position</a:t>
                </a:r>
                <a:r>
                  <a:rPr lang="en-GB" dirty="0"/>
                  <a:t> in space</a:t>
                </a:r>
              </a:p>
              <a:p>
                <a:pPr lvl="1"/>
                <a:r>
                  <a:rPr lang="en-GB" dirty="0"/>
                  <a:t>e.g. the vector from the origin to the point </a:t>
                </a:r>
                <a14:m>
                  <m:oMath xmlns:m="http://schemas.openxmlformats.org/officeDocument/2006/math">
                    <m:r>
                      <a:rPr lang="en-GB" b="0" i="1" smtClean="0">
                        <a:latin typeface="Cambria Math" panose="02040503050406030204" pitchFamily="18" charset="0"/>
                      </a:rPr>
                      <m:t>(2, 1)</m:t>
                    </m:r>
                  </m:oMath>
                </a14:m>
                <a:r>
                  <a:rPr lang="en-GB" dirty="0"/>
                  <a:t> is the same as the vector from the point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−3, 2</m:t>
                        </m:r>
                      </m:e>
                    </m:d>
                  </m:oMath>
                </a14:m>
                <a:r>
                  <a:rPr lang="en-GB" dirty="0"/>
                  <a:t> to the point </a:t>
                </a:r>
                <a14:m>
                  <m:oMath xmlns:m="http://schemas.openxmlformats.org/officeDocument/2006/math">
                    <m:r>
                      <a:rPr lang="en-GB" b="0" i="1" smtClean="0">
                        <a:latin typeface="Cambria Math" panose="02040503050406030204" pitchFamily="18" charset="0"/>
                      </a:rPr>
                      <m:t>(−1, 3)</m:t>
                    </m:r>
                  </m:oMath>
                </a14:m>
                <a:endParaRPr lang="en-GB" dirty="0"/>
              </a:p>
              <a:p>
                <a:r>
                  <a:rPr lang="en-GB" dirty="0"/>
                  <a:t>Used to represent more abstract quantities than just the difference between two points, e.g. wind</a:t>
                </a:r>
              </a:p>
            </p:txBody>
          </p:sp>
        </mc:Choice>
        <mc:Fallback xmlns="">
          <p:sp>
            <p:nvSpPr>
              <p:cNvPr id="3" name="Content Placeholder 2">
                <a:extLst>
                  <a:ext uri="{FF2B5EF4-FFF2-40B4-BE49-F238E27FC236}">
                    <a16:creationId xmlns:a16="http://schemas.microsoft.com/office/drawing/2014/main" id="{57897C9C-6AE0-4329-892D-4CB42222FB52}"/>
                  </a:ext>
                </a:extLst>
              </p:cNvPr>
              <p:cNvSpPr>
                <a:spLocks noGrp="1" noRot="1" noChangeAspect="1" noMove="1" noResize="1" noEditPoints="1" noAdjustHandles="1" noChangeArrowheads="1" noChangeShapeType="1" noTextEdit="1"/>
              </p:cNvSpPr>
              <p:nvPr>
                <p:ph idx="1"/>
              </p:nvPr>
            </p:nvSpPr>
            <p:spPr>
              <a:xfrm>
                <a:off x="1219200" y="1783560"/>
                <a:ext cx="10363200" cy="2821097"/>
              </a:xfrm>
              <a:blipFill>
                <a:blip r:embed="rId3"/>
                <a:stretch>
                  <a:fillRect l="-412" t="-4545" r="-353"/>
                </a:stretch>
              </a:blipFill>
            </p:spPr>
            <p:txBody>
              <a:bodyPr/>
              <a:lstStyle/>
              <a:p>
                <a:r>
                  <a:rPr lang="en-GB">
                    <a:noFill/>
                  </a:rPr>
                  <a:t> </a:t>
                </a:r>
              </a:p>
            </p:txBody>
          </p:sp>
        </mc:Fallback>
      </mc:AlternateContent>
      <p:grpSp>
        <p:nvGrpSpPr>
          <p:cNvPr id="65" name="Group 64">
            <a:extLst>
              <a:ext uri="{FF2B5EF4-FFF2-40B4-BE49-F238E27FC236}">
                <a16:creationId xmlns:a16="http://schemas.microsoft.com/office/drawing/2014/main" id="{76B3B65F-3BC7-46BB-8D83-43123BA8757D}"/>
              </a:ext>
            </a:extLst>
          </p:cNvPr>
          <p:cNvGrpSpPr/>
          <p:nvPr/>
        </p:nvGrpSpPr>
        <p:grpSpPr>
          <a:xfrm>
            <a:off x="2286235" y="4370495"/>
            <a:ext cx="5044451" cy="2356078"/>
            <a:chOff x="3987632" y="4344734"/>
            <a:chExt cx="5044451" cy="2356078"/>
          </a:xfrm>
        </p:grpSpPr>
        <p:grpSp>
          <p:nvGrpSpPr>
            <p:cNvPr id="40" name="Group 39">
              <a:extLst>
                <a:ext uri="{FF2B5EF4-FFF2-40B4-BE49-F238E27FC236}">
                  <a16:creationId xmlns:a16="http://schemas.microsoft.com/office/drawing/2014/main" id="{F0FE0785-9ADF-4147-B623-F4819E4E4968}"/>
                </a:ext>
              </a:extLst>
            </p:cNvPr>
            <p:cNvGrpSpPr/>
            <p:nvPr/>
          </p:nvGrpSpPr>
          <p:grpSpPr>
            <a:xfrm>
              <a:off x="3987632" y="4344734"/>
              <a:ext cx="5044451" cy="2356078"/>
              <a:chOff x="268514" y="-759030"/>
              <a:chExt cx="12078050" cy="5641217"/>
            </a:xfrm>
          </p:grpSpPr>
          <p:cxnSp>
            <p:nvCxnSpPr>
              <p:cNvPr id="4" name="Straight Arrow Connector 3">
                <a:extLst>
                  <a:ext uri="{FF2B5EF4-FFF2-40B4-BE49-F238E27FC236}">
                    <a16:creationId xmlns:a16="http://schemas.microsoft.com/office/drawing/2014/main" id="{5D864A59-1B06-478C-B6D1-F0323E751001}"/>
                  </a:ext>
                </a:extLst>
              </p:cNvPr>
              <p:cNvCxnSpPr>
                <a:cxnSpLocks/>
              </p:cNvCxnSpPr>
              <p:nvPr/>
            </p:nvCxnSpPr>
            <p:spPr>
              <a:xfrm>
                <a:off x="268514" y="3817257"/>
                <a:ext cx="11451771"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C20E8AB2-AF95-431D-B26F-10BDAEB5B80D}"/>
                  </a:ext>
                </a:extLst>
              </p:cNvPr>
              <p:cNvCxnSpPr>
                <a:cxnSpLocks/>
              </p:cNvCxnSpPr>
              <p:nvPr/>
            </p:nvCxnSpPr>
            <p:spPr>
              <a:xfrm>
                <a:off x="5994399" y="-136690"/>
                <a:ext cx="0" cy="440782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DD519CE-CC5B-4432-9390-54A3EC08173F}"/>
                  </a:ext>
                </a:extLst>
              </p:cNvPr>
              <p:cNvCxnSpPr>
                <a:cxnSpLocks/>
              </p:cNvCxnSpPr>
              <p:nvPr/>
            </p:nvCxnSpPr>
            <p:spPr>
              <a:xfrm>
                <a:off x="4852488"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DE275FB-5F75-4A92-96B1-1DC8FC324425}"/>
                  </a:ext>
                </a:extLst>
              </p:cNvPr>
              <p:cNvCxnSpPr>
                <a:cxnSpLocks/>
              </p:cNvCxnSpPr>
              <p:nvPr/>
            </p:nvCxnSpPr>
            <p:spPr>
              <a:xfrm>
                <a:off x="3710576"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37A7F78-844B-48EA-BD46-73A8EDB3E189}"/>
                  </a:ext>
                </a:extLst>
              </p:cNvPr>
              <p:cNvCxnSpPr>
                <a:cxnSpLocks/>
              </p:cNvCxnSpPr>
              <p:nvPr/>
            </p:nvCxnSpPr>
            <p:spPr>
              <a:xfrm>
                <a:off x="2572475"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4814A8B-4F3A-44E3-9B7D-B173E0C62641}"/>
                  </a:ext>
                </a:extLst>
              </p:cNvPr>
              <p:cNvCxnSpPr>
                <a:cxnSpLocks/>
              </p:cNvCxnSpPr>
              <p:nvPr/>
            </p:nvCxnSpPr>
            <p:spPr>
              <a:xfrm>
                <a:off x="1431290"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50F2B55-7BDE-4EE1-A63C-D06B133AF14D}"/>
                  </a:ext>
                </a:extLst>
              </p:cNvPr>
              <p:cNvCxnSpPr>
                <a:cxnSpLocks/>
              </p:cNvCxnSpPr>
              <p:nvPr/>
            </p:nvCxnSpPr>
            <p:spPr>
              <a:xfrm>
                <a:off x="7135948"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7B49B0A-5E27-4152-AB84-BB2817C99820}"/>
                  </a:ext>
                </a:extLst>
              </p:cNvPr>
              <p:cNvCxnSpPr>
                <a:cxnSpLocks/>
              </p:cNvCxnSpPr>
              <p:nvPr/>
            </p:nvCxnSpPr>
            <p:spPr>
              <a:xfrm>
                <a:off x="8274413"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2327FE5-EF25-404D-A64C-9D2C98A8EE1F}"/>
                  </a:ext>
                </a:extLst>
              </p:cNvPr>
              <p:cNvCxnSpPr>
                <a:cxnSpLocks/>
              </p:cNvCxnSpPr>
              <p:nvPr/>
            </p:nvCxnSpPr>
            <p:spPr>
              <a:xfrm>
                <a:off x="9423944"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1896936-9D9D-4DB7-A5C8-1112C585A8E6}"/>
                  </a:ext>
                </a:extLst>
              </p:cNvPr>
              <p:cNvCxnSpPr>
                <a:cxnSpLocks/>
              </p:cNvCxnSpPr>
              <p:nvPr/>
            </p:nvCxnSpPr>
            <p:spPr>
              <a:xfrm>
                <a:off x="10551341"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2065670-347F-4927-BD68-ACA7CCD185B7}"/>
                      </a:ext>
                    </a:extLst>
                  </p:cNvPr>
                  <p:cNvSpPr txBox="1"/>
                  <p:nvPr/>
                </p:nvSpPr>
                <p:spPr>
                  <a:xfrm>
                    <a:off x="4174224" y="3986137"/>
                    <a:ext cx="1317240" cy="884301"/>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1</m:t>
                          </m:r>
                        </m:oMath>
                      </m:oMathPara>
                    </a14:m>
                    <a:endParaRPr lang="en-GB" dirty="0">
                      <a:solidFill>
                        <a:schemeClr val="tx1"/>
                      </a:solidFill>
                    </a:endParaRPr>
                  </a:p>
                </p:txBody>
              </p:sp>
            </mc:Choice>
            <mc:Fallback xmlns="">
              <p:sp>
                <p:nvSpPr>
                  <p:cNvPr id="14" name="TextBox 13">
                    <a:extLst>
                      <a:ext uri="{FF2B5EF4-FFF2-40B4-BE49-F238E27FC236}">
                        <a16:creationId xmlns:a16="http://schemas.microsoft.com/office/drawing/2014/main" id="{72065670-347F-4927-BD68-ACA7CCD185B7}"/>
                      </a:ext>
                    </a:extLst>
                  </p:cNvPr>
                  <p:cNvSpPr txBox="1">
                    <a:spLocks noRot="1" noChangeAspect="1" noMove="1" noResize="1" noEditPoints="1" noAdjustHandles="1" noChangeArrowheads="1" noChangeShapeType="1" noTextEdit="1"/>
                  </p:cNvSpPr>
                  <p:nvPr/>
                </p:nvSpPr>
                <p:spPr>
                  <a:xfrm>
                    <a:off x="4174224" y="3986137"/>
                    <a:ext cx="1317240" cy="884301"/>
                  </a:xfrm>
                  <a:prstGeom prst="rect">
                    <a:avLst/>
                  </a:prstGeom>
                  <a:blipFill>
                    <a:blip r:embed="rId4"/>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52FFEE8-AA9F-408C-B8DC-BA0F5D22992E}"/>
                      </a:ext>
                    </a:extLst>
                  </p:cNvPr>
                  <p:cNvSpPr txBox="1"/>
                  <p:nvPr/>
                </p:nvSpPr>
                <p:spPr>
                  <a:xfrm>
                    <a:off x="3051257" y="3976909"/>
                    <a:ext cx="1317240" cy="884301"/>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2</m:t>
                          </m:r>
                        </m:oMath>
                      </m:oMathPara>
                    </a14:m>
                    <a:endParaRPr lang="en-GB" dirty="0">
                      <a:solidFill>
                        <a:schemeClr val="tx1"/>
                      </a:solidFill>
                    </a:endParaRPr>
                  </a:p>
                </p:txBody>
              </p:sp>
            </mc:Choice>
            <mc:Fallback xmlns="">
              <p:sp>
                <p:nvSpPr>
                  <p:cNvPr id="15" name="TextBox 14">
                    <a:extLst>
                      <a:ext uri="{FF2B5EF4-FFF2-40B4-BE49-F238E27FC236}">
                        <a16:creationId xmlns:a16="http://schemas.microsoft.com/office/drawing/2014/main" id="{852FFEE8-AA9F-408C-B8DC-BA0F5D22992E}"/>
                      </a:ext>
                    </a:extLst>
                  </p:cNvPr>
                  <p:cNvSpPr txBox="1">
                    <a:spLocks noRot="1" noChangeAspect="1" noMove="1" noResize="1" noEditPoints="1" noAdjustHandles="1" noChangeArrowheads="1" noChangeShapeType="1" noTextEdit="1"/>
                  </p:cNvSpPr>
                  <p:nvPr/>
                </p:nvSpPr>
                <p:spPr>
                  <a:xfrm>
                    <a:off x="3051257" y="3976909"/>
                    <a:ext cx="1317240" cy="884301"/>
                  </a:xfrm>
                  <a:prstGeom prst="rect">
                    <a:avLst/>
                  </a:prstGeom>
                  <a:blipFill>
                    <a:blip r:embed="rId5"/>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1CF965E-9B8F-426F-9FBB-C65830788C53}"/>
                      </a:ext>
                    </a:extLst>
                  </p:cNvPr>
                  <p:cNvSpPr txBox="1"/>
                  <p:nvPr/>
                </p:nvSpPr>
                <p:spPr>
                  <a:xfrm>
                    <a:off x="1901728" y="3997886"/>
                    <a:ext cx="1317240" cy="884301"/>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3</m:t>
                          </m:r>
                        </m:oMath>
                      </m:oMathPara>
                    </a14:m>
                    <a:endParaRPr lang="en-GB" dirty="0">
                      <a:solidFill>
                        <a:schemeClr val="tx1"/>
                      </a:solidFill>
                    </a:endParaRPr>
                  </a:p>
                </p:txBody>
              </p:sp>
            </mc:Choice>
            <mc:Fallback xmlns="">
              <p:sp>
                <p:nvSpPr>
                  <p:cNvPr id="16" name="TextBox 15">
                    <a:extLst>
                      <a:ext uri="{FF2B5EF4-FFF2-40B4-BE49-F238E27FC236}">
                        <a16:creationId xmlns:a16="http://schemas.microsoft.com/office/drawing/2014/main" id="{A1CF965E-9B8F-426F-9FBB-C65830788C53}"/>
                      </a:ext>
                    </a:extLst>
                  </p:cNvPr>
                  <p:cNvSpPr txBox="1">
                    <a:spLocks noRot="1" noChangeAspect="1" noMove="1" noResize="1" noEditPoints="1" noAdjustHandles="1" noChangeArrowheads="1" noChangeShapeType="1" noTextEdit="1"/>
                  </p:cNvSpPr>
                  <p:nvPr/>
                </p:nvSpPr>
                <p:spPr>
                  <a:xfrm>
                    <a:off x="1901728" y="3997886"/>
                    <a:ext cx="1317240" cy="884301"/>
                  </a:xfrm>
                  <a:prstGeom prst="rect">
                    <a:avLst/>
                  </a:prstGeom>
                  <a:blipFill>
                    <a:blip r:embed="rId6"/>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CA54F21-0E87-4E0E-AD67-370C2E0F5838}"/>
                      </a:ext>
                    </a:extLst>
                  </p:cNvPr>
                  <p:cNvSpPr txBox="1"/>
                  <p:nvPr/>
                </p:nvSpPr>
                <p:spPr>
                  <a:xfrm>
                    <a:off x="679411" y="3997886"/>
                    <a:ext cx="1317240" cy="884301"/>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4</m:t>
                          </m:r>
                        </m:oMath>
                      </m:oMathPara>
                    </a14:m>
                    <a:endParaRPr lang="en-GB" dirty="0">
                      <a:solidFill>
                        <a:schemeClr val="tx1"/>
                      </a:solidFill>
                    </a:endParaRPr>
                  </a:p>
                </p:txBody>
              </p:sp>
            </mc:Choice>
            <mc:Fallback xmlns="">
              <p:sp>
                <p:nvSpPr>
                  <p:cNvPr id="17" name="TextBox 16">
                    <a:extLst>
                      <a:ext uri="{FF2B5EF4-FFF2-40B4-BE49-F238E27FC236}">
                        <a16:creationId xmlns:a16="http://schemas.microsoft.com/office/drawing/2014/main" id="{6CA54F21-0E87-4E0E-AD67-370C2E0F5838}"/>
                      </a:ext>
                    </a:extLst>
                  </p:cNvPr>
                  <p:cNvSpPr txBox="1">
                    <a:spLocks noRot="1" noChangeAspect="1" noMove="1" noResize="1" noEditPoints="1" noAdjustHandles="1" noChangeArrowheads="1" noChangeShapeType="1" noTextEdit="1"/>
                  </p:cNvSpPr>
                  <p:nvPr/>
                </p:nvSpPr>
                <p:spPr>
                  <a:xfrm>
                    <a:off x="679411" y="3997886"/>
                    <a:ext cx="1317240" cy="884301"/>
                  </a:xfrm>
                  <a:prstGeom prst="rect">
                    <a:avLst/>
                  </a:prstGeom>
                  <a:blipFill>
                    <a:blip r:embed="rId7"/>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5BC4FF7-FF6A-433F-A535-4E8B18B4CBF8}"/>
                      </a:ext>
                    </a:extLst>
                  </p:cNvPr>
                  <p:cNvSpPr txBox="1"/>
                  <p:nvPr/>
                </p:nvSpPr>
                <p:spPr>
                  <a:xfrm>
                    <a:off x="6702165" y="3976909"/>
                    <a:ext cx="902722" cy="884301"/>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1</m:t>
                          </m:r>
                        </m:oMath>
                      </m:oMathPara>
                    </a14:m>
                    <a:endParaRPr lang="en-GB" dirty="0">
                      <a:solidFill>
                        <a:schemeClr val="tx1"/>
                      </a:solidFill>
                    </a:endParaRPr>
                  </a:p>
                </p:txBody>
              </p:sp>
            </mc:Choice>
            <mc:Fallback xmlns="">
              <p:sp>
                <p:nvSpPr>
                  <p:cNvPr id="18" name="TextBox 17">
                    <a:extLst>
                      <a:ext uri="{FF2B5EF4-FFF2-40B4-BE49-F238E27FC236}">
                        <a16:creationId xmlns:a16="http://schemas.microsoft.com/office/drawing/2014/main" id="{E5BC4FF7-FF6A-433F-A535-4E8B18B4CBF8}"/>
                      </a:ext>
                    </a:extLst>
                  </p:cNvPr>
                  <p:cNvSpPr txBox="1">
                    <a:spLocks noRot="1" noChangeAspect="1" noMove="1" noResize="1" noEditPoints="1" noAdjustHandles="1" noChangeArrowheads="1" noChangeShapeType="1" noTextEdit="1"/>
                  </p:cNvSpPr>
                  <p:nvPr/>
                </p:nvSpPr>
                <p:spPr>
                  <a:xfrm>
                    <a:off x="6702165" y="3976909"/>
                    <a:ext cx="902722" cy="884301"/>
                  </a:xfrm>
                  <a:prstGeom prst="rect">
                    <a:avLst/>
                  </a:prstGeom>
                  <a:blipFill>
                    <a:blip r:embed="rId8"/>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FB80803-69E6-46A6-BD76-52AC26FA7ED8}"/>
                      </a:ext>
                    </a:extLst>
                  </p:cNvPr>
                  <p:cNvSpPr txBox="1"/>
                  <p:nvPr/>
                </p:nvSpPr>
                <p:spPr>
                  <a:xfrm>
                    <a:off x="7820803" y="3976909"/>
                    <a:ext cx="902722" cy="884301"/>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2</m:t>
                          </m:r>
                        </m:oMath>
                      </m:oMathPara>
                    </a14:m>
                    <a:endParaRPr lang="en-GB" dirty="0">
                      <a:solidFill>
                        <a:schemeClr val="tx1"/>
                      </a:solidFill>
                    </a:endParaRPr>
                  </a:p>
                </p:txBody>
              </p:sp>
            </mc:Choice>
            <mc:Fallback xmlns="">
              <p:sp>
                <p:nvSpPr>
                  <p:cNvPr id="19" name="TextBox 18">
                    <a:extLst>
                      <a:ext uri="{FF2B5EF4-FFF2-40B4-BE49-F238E27FC236}">
                        <a16:creationId xmlns:a16="http://schemas.microsoft.com/office/drawing/2014/main" id="{5FB80803-69E6-46A6-BD76-52AC26FA7ED8}"/>
                      </a:ext>
                    </a:extLst>
                  </p:cNvPr>
                  <p:cNvSpPr txBox="1">
                    <a:spLocks noRot="1" noChangeAspect="1" noMove="1" noResize="1" noEditPoints="1" noAdjustHandles="1" noChangeArrowheads="1" noChangeShapeType="1" noTextEdit="1"/>
                  </p:cNvSpPr>
                  <p:nvPr/>
                </p:nvSpPr>
                <p:spPr>
                  <a:xfrm>
                    <a:off x="7820803" y="3976909"/>
                    <a:ext cx="902722" cy="884301"/>
                  </a:xfrm>
                  <a:prstGeom prst="rect">
                    <a:avLst/>
                  </a:prstGeom>
                  <a:blipFill>
                    <a:blip r:embed="rId9"/>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557B182-A127-4DD9-91FF-110DD502B599}"/>
                      </a:ext>
                    </a:extLst>
                  </p:cNvPr>
                  <p:cNvSpPr txBox="1"/>
                  <p:nvPr/>
                </p:nvSpPr>
                <p:spPr>
                  <a:xfrm>
                    <a:off x="8977791" y="3997886"/>
                    <a:ext cx="902722" cy="884301"/>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3</m:t>
                          </m:r>
                        </m:oMath>
                      </m:oMathPara>
                    </a14:m>
                    <a:endParaRPr lang="en-GB" dirty="0">
                      <a:solidFill>
                        <a:schemeClr val="tx1"/>
                      </a:solidFill>
                    </a:endParaRPr>
                  </a:p>
                </p:txBody>
              </p:sp>
            </mc:Choice>
            <mc:Fallback xmlns="">
              <p:sp>
                <p:nvSpPr>
                  <p:cNvPr id="20" name="TextBox 19">
                    <a:extLst>
                      <a:ext uri="{FF2B5EF4-FFF2-40B4-BE49-F238E27FC236}">
                        <a16:creationId xmlns:a16="http://schemas.microsoft.com/office/drawing/2014/main" id="{1557B182-A127-4DD9-91FF-110DD502B599}"/>
                      </a:ext>
                    </a:extLst>
                  </p:cNvPr>
                  <p:cNvSpPr txBox="1">
                    <a:spLocks noRot="1" noChangeAspect="1" noMove="1" noResize="1" noEditPoints="1" noAdjustHandles="1" noChangeArrowheads="1" noChangeShapeType="1" noTextEdit="1"/>
                  </p:cNvSpPr>
                  <p:nvPr/>
                </p:nvSpPr>
                <p:spPr>
                  <a:xfrm>
                    <a:off x="8977791" y="3997886"/>
                    <a:ext cx="902722" cy="884301"/>
                  </a:xfrm>
                  <a:prstGeom prst="rect">
                    <a:avLst/>
                  </a:prstGeom>
                  <a:blipFill>
                    <a:blip r:embed="rId10"/>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C9F2FE4-BF8B-452B-974A-B214B937DAC1}"/>
                      </a:ext>
                    </a:extLst>
                  </p:cNvPr>
                  <p:cNvSpPr txBox="1"/>
                  <p:nvPr/>
                </p:nvSpPr>
                <p:spPr>
                  <a:xfrm>
                    <a:off x="10092260" y="3991510"/>
                    <a:ext cx="902722" cy="884301"/>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4</m:t>
                          </m:r>
                        </m:oMath>
                      </m:oMathPara>
                    </a14:m>
                    <a:endParaRPr lang="en-GB" dirty="0">
                      <a:solidFill>
                        <a:schemeClr val="tx1"/>
                      </a:solidFill>
                    </a:endParaRPr>
                  </a:p>
                </p:txBody>
              </p:sp>
            </mc:Choice>
            <mc:Fallback xmlns="">
              <p:sp>
                <p:nvSpPr>
                  <p:cNvPr id="21" name="TextBox 20">
                    <a:extLst>
                      <a:ext uri="{FF2B5EF4-FFF2-40B4-BE49-F238E27FC236}">
                        <a16:creationId xmlns:a16="http://schemas.microsoft.com/office/drawing/2014/main" id="{2C9F2FE4-BF8B-452B-974A-B214B937DAC1}"/>
                      </a:ext>
                    </a:extLst>
                  </p:cNvPr>
                  <p:cNvSpPr txBox="1">
                    <a:spLocks noRot="1" noChangeAspect="1" noMove="1" noResize="1" noEditPoints="1" noAdjustHandles="1" noChangeArrowheads="1" noChangeShapeType="1" noTextEdit="1"/>
                  </p:cNvSpPr>
                  <p:nvPr/>
                </p:nvSpPr>
                <p:spPr>
                  <a:xfrm>
                    <a:off x="10092260" y="3991510"/>
                    <a:ext cx="902722" cy="884301"/>
                  </a:xfrm>
                  <a:prstGeom prst="rect">
                    <a:avLst/>
                  </a:prstGeom>
                  <a:blipFill>
                    <a:blip r:embed="rId11"/>
                    <a:stretch>
                      <a:fillRect/>
                    </a:stretch>
                  </a:blipFill>
                  <a:ln>
                    <a:noFill/>
                  </a:ln>
                </p:spPr>
                <p:txBody>
                  <a:bodyPr/>
                  <a:lstStyle/>
                  <a:p>
                    <a:r>
                      <a:rPr lang="en-GB">
                        <a:noFill/>
                      </a:rPr>
                      <a:t> </a:t>
                    </a:r>
                  </a:p>
                </p:txBody>
              </p:sp>
            </mc:Fallback>
          </mc:AlternateContent>
          <p:cxnSp>
            <p:nvCxnSpPr>
              <p:cNvPr id="22" name="Straight Connector 21">
                <a:extLst>
                  <a:ext uri="{FF2B5EF4-FFF2-40B4-BE49-F238E27FC236}">
                    <a16:creationId xmlns:a16="http://schemas.microsoft.com/office/drawing/2014/main" id="{42F5BB97-7A11-4EC3-B176-A3764F4C7ABA}"/>
                  </a:ext>
                </a:extLst>
              </p:cNvPr>
              <p:cNvCxnSpPr>
                <a:cxnSpLocks/>
              </p:cNvCxnSpPr>
              <p:nvPr/>
            </p:nvCxnSpPr>
            <p:spPr>
              <a:xfrm rot="5400000">
                <a:off x="5994399" y="2511893"/>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D1B51B7-6452-44AA-86AD-967C590D288C}"/>
                  </a:ext>
                </a:extLst>
              </p:cNvPr>
              <p:cNvCxnSpPr>
                <a:cxnSpLocks/>
              </p:cNvCxnSpPr>
              <p:nvPr/>
            </p:nvCxnSpPr>
            <p:spPr>
              <a:xfrm rot="5400000">
                <a:off x="5994399" y="1376513"/>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CC706AD-7E69-4B74-B51D-CB3B3553292C}"/>
                  </a:ext>
                </a:extLst>
              </p:cNvPr>
              <p:cNvCxnSpPr>
                <a:cxnSpLocks/>
              </p:cNvCxnSpPr>
              <p:nvPr/>
            </p:nvCxnSpPr>
            <p:spPr>
              <a:xfrm rot="5400000">
                <a:off x="5994399" y="233513"/>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6929DCE-B02A-412E-9CBF-9FFB1B40FA3C}"/>
                      </a:ext>
                    </a:extLst>
                  </p:cNvPr>
                  <p:cNvSpPr txBox="1"/>
                  <p:nvPr/>
                </p:nvSpPr>
                <p:spPr>
                  <a:xfrm>
                    <a:off x="5091676" y="2258861"/>
                    <a:ext cx="902722" cy="884301"/>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1</m:t>
                          </m:r>
                        </m:oMath>
                      </m:oMathPara>
                    </a14:m>
                    <a:endParaRPr lang="en-GB" dirty="0">
                      <a:solidFill>
                        <a:schemeClr val="tx1"/>
                      </a:solidFill>
                    </a:endParaRPr>
                  </a:p>
                </p:txBody>
              </p:sp>
            </mc:Choice>
            <mc:Fallback xmlns="">
              <p:sp>
                <p:nvSpPr>
                  <p:cNvPr id="27" name="TextBox 26">
                    <a:extLst>
                      <a:ext uri="{FF2B5EF4-FFF2-40B4-BE49-F238E27FC236}">
                        <a16:creationId xmlns:a16="http://schemas.microsoft.com/office/drawing/2014/main" id="{56929DCE-B02A-412E-9CBF-9FFB1B40FA3C}"/>
                      </a:ext>
                    </a:extLst>
                  </p:cNvPr>
                  <p:cNvSpPr txBox="1">
                    <a:spLocks noRot="1" noChangeAspect="1" noMove="1" noResize="1" noEditPoints="1" noAdjustHandles="1" noChangeArrowheads="1" noChangeShapeType="1" noTextEdit="1"/>
                  </p:cNvSpPr>
                  <p:nvPr/>
                </p:nvSpPr>
                <p:spPr>
                  <a:xfrm>
                    <a:off x="5091676" y="2258861"/>
                    <a:ext cx="902722" cy="884301"/>
                  </a:xfrm>
                  <a:prstGeom prst="rect">
                    <a:avLst/>
                  </a:prstGeom>
                  <a:blipFill>
                    <a:blip r:embed="rId12"/>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100B5BE-745B-4F8F-8FB3-FE573168C65D}"/>
                      </a:ext>
                    </a:extLst>
                  </p:cNvPr>
                  <p:cNvSpPr txBox="1"/>
                  <p:nvPr/>
                </p:nvSpPr>
                <p:spPr>
                  <a:xfrm>
                    <a:off x="5040102" y="1093656"/>
                    <a:ext cx="902722" cy="884301"/>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2</m:t>
                          </m:r>
                        </m:oMath>
                      </m:oMathPara>
                    </a14:m>
                    <a:endParaRPr lang="en-GB" dirty="0">
                      <a:solidFill>
                        <a:schemeClr val="tx1"/>
                      </a:solidFill>
                    </a:endParaRPr>
                  </a:p>
                </p:txBody>
              </p:sp>
            </mc:Choice>
            <mc:Fallback xmlns="">
              <p:sp>
                <p:nvSpPr>
                  <p:cNvPr id="28" name="TextBox 27">
                    <a:extLst>
                      <a:ext uri="{FF2B5EF4-FFF2-40B4-BE49-F238E27FC236}">
                        <a16:creationId xmlns:a16="http://schemas.microsoft.com/office/drawing/2014/main" id="{3100B5BE-745B-4F8F-8FB3-FE573168C65D}"/>
                      </a:ext>
                    </a:extLst>
                  </p:cNvPr>
                  <p:cNvSpPr txBox="1">
                    <a:spLocks noRot="1" noChangeAspect="1" noMove="1" noResize="1" noEditPoints="1" noAdjustHandles="1" noChangeArrowheads="1" noChangeShapeType="1" noTextEdit="1"/>
                  </p:cNvSpPr>
                  <p:nvPr/>
                </p:nvSpPr>
                <p:spPr>
                  <a:xfrm>
                    <a:off x="5040102" y="1093656"/>
                    <a:ext cx="902722" cy="884301"/>
                  </a:xfrm>
                  <a:prstGeom prst="rect">
                    <a:avLst/>
                  </a:prstGeom>
                  <a:blipFill>
                    <a:blip r:embed="rId13"/>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F0DE3DD-00AA-43B5-AEB2-E02F9A32F53A}"/>
                      </a:ext>
                    </a:extLst>
                  </p:cNvPr>
                  <p:cNvSpPr txBox="1"/>
                  <p:nvPr/>
                </p:nvSpPr>
                <p:spPr>
                  <a:xfrm>
                    <a:off x="5028485" y="-41721"/>
                    <a:ext cx="902722" cy="884301"/>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3</m:t>
                          </m:r>
                        </m:oMath>
                      </m:oMathPara>
                    </a14:m>
                    <a:endParaRPr lang="en-GB" dirty="0">
                      <a:solidFill>
                        <a:schemeClr val="tx1"/>
                      </a:solidFill>
                    </a:endParaRPr>
                  </a:p>
                </p:txBody>
              </p:sp>
            </mc:Choice>
            <mc:Fallback xmlns="">
              <p:sp>
                <p:nvSpPr>
                  <p:cNvPr id="29" name="TextBox 28">
                    <a:extLst>
                      <a:ext uri="{FF2B5EF4-FFF2-40B4-BE49-F238E27FC236}">
                        <a16:creationId xmlns:a16="http://schemas.microsoft.com/office/drawing/2014/main" id="{CF0DE3DD-00AA-43B5-AEB2-E02F9A32F53A}"/>
                      </a:ext>
                    </a:extLst>
                  </p:cNvPr>
                  <p:cNvSpPr txBox="1">
                    <a:spLocks noRot="1" noChangeAspect="1" noMove="1" noResize="1" noEditPoints="1" noAdjustHandles="1" noChangeArrowheads="1" noChangeShapeType="1" noTextEdit="1"/>
                  </p:cNvSpPr>
                  <p:nvPr/>
                </p:nvSpPr>
                <p:spPr>
                  <a:xfrm>
                    <a:off x="5028485" y="-41721"/>
                    <a:ext cx="902722" cy="884301"/>
                  </a:xfrm>
                  <a:prstGeom prst="rect">
                    <a:avLst/>
                  </a:prstGeom>
                  <a:blipFill>
                    <a:blip r:embed="rId14"/>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3792F65-FB35-4D24-994F-265CA4C9A4A8}"/>
                      </a:ext>
                    </a:extLst>
                  </p:cNvPr>
                  <p:cNvSpPr txBox="1"/>
                  <p:nvPr/>
                </p:nvSpPr>
                <p:spPr>
                  <a:xfrm>
                    <a:off x="5304532" y="3682383"/>
                    <a:ext cx="902722" cy="884301"/>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0</m:t>
                          </m:r>
                        </m:oMath>
                      </m:oMathPara>
                    </a14:m>
                    <a:endParaRPr lang="en-GB" dirty="0">
                      <a:solidFill>
                        <a:schemeClr val="tx1"/>
                      </a:solidFill>
                    </a:endParaRPr>
                  </a:p>
                </p:txBody>
              </p:sp>
            </mc:Choice>
            <mc:Fallback xmlns="">
              <p:sp>
                <p:nvSpPr>
                  <p:cNvPr id="33" name="TextBox 32">
                    <a:extLst>
                      <a:ext uri="{FF2B5EF4-FFF2-40B4-BE49-F238E27FC236}">
                        <a16:creationId xmlns:a16="http://schemas.microsoft.com/office/drawing/2014/main" id="{B3792F65-FB35-4D24-994F-265CA4C9A4A8}"/>
                      </a:ext>
                    </a:extLst>
                  </p:cNvPr>
                  <p:cNvSpPr txBox="1">
                    <a:spLocks noRot="1" noChangeAspect="1" noMove="1" noResize="1" noEditPoints="1" noAdjustHandles="1" noChangeArrowheads="1" noChangeShapeType="1" noTextEdit="1"/>
                  </p:cNvSpPr>
                  <p:nvPr/>
                </p:nvSpPr>
                <p:spPr>
                  <a:xfrm>
                    <a:off x="5304532" y="3682383"/>
                    <a:ext cx="902722" cy="884301"/>
                  </a:xfrm>
                  <a:prstGeom prst="rect">
                    <a:avLst/>
                  </a:prstGeom>
                  <a:blipFill>
                    <a:blip r:embed="rId15"/>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2CC8653-5883-4712-A740-2DE914D867F4}"/>
                      </a:ext>
                    </a:extLst>
                  </p:cNvPr>
                  <p:cNvSpPr txBox="1"/>
                  <p:nvPr/>
                </p:nvSpPr>
                <p:spPr>
                  <a:xfrm>
                    <a:off x="11438622" y="3817258"/>
                    <a:ext cx="907942" cy="8843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GB" dirty="0"/>
                  </a:p>
                </p:txBody>
              </p:sp>
            </mc:Choice>
            <mc:Fallback xmlns="">
              <p:sp>
                <p:nvSpPr>
                  <p:cNvPr id="38" name="TextBox 37">
                    <a:extLst>
                      <a:ext uri="{FF2B5EF4-FFF2-40B4-BE49-F238E27FC236}">
                        <a16:creationId xmlns:a16="http://schemas.microsoft.com/office/drawing/2014/main" id="{62CC8653-5883-4712-A740-2DE914D867F4}"/>
                      </a:ext>
                    </a:extLst>
                  </p:cNvPr>
                  <p:cNvSpPr txBox="1">
                    <a:spLocks noRot="1" noChangeAspect="1" noMove="1" noResize="1" noEditPoints="1" noAdjustHandles="1" noChangeArrowheads="1" noChangeShapeType="1" noTextEdit="1"/>
                  </p:cNvSpPr>
                  <p:nvPr/>
                </p:nvSpPr>
                <p:spPr>
                  <a:xfrm>
                    <a:off x="11438622" y="3817258"/>
                    <a:ext cx="907942" cy="884301"/>
                  </a:xfrm>
                  <a:prstGeom prst="rect">
                    <a:avLst/>
                  </a:prstGeom>
                  <a:blipFill>
                    <a:blip r:embed="rId1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3F6E7AFF-BE38-429B-B2E0-5BF90FC47C9A}"/>
                      </a:ext>
                    </a:extLst>
                  </p:cNvPr>
                  <p:cNvSpPr txBox="1"/>
                  <p:nvPr/>
                </p:nvSpPr>
                <p:spPr>
                  <a:xfrm>
                    <a:off x="6002192" y="-759030"/>
                    <a:ext cx="916080" cy="8843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GB" b="0" dirty="0"/>
                  </a:p>
                </p:txBody>
              </p:sp>
            </mc:Choice>
            <mc:Fallback xmlns="">
              <p:sp>
                <p:nvSpPr>
                  <p:cNvPr id="39" name="TextBox 38">
                    <a:extLst>
                      <a:ext uri="{FF2B5EF4-FFF2-40B4-BE49-F238E27FC236}">
                        <a16:creationId xmlns:a16="http://schemas.microsoft.com/office/drawing/2014/main" id="{3F6E7AFF-BE38-429B-B2E0-5BF90FC47C9A}"/>
                      </a:ext>
                    </a:extLst>
                  </p:cNvPr>
                  <p:cNvSpPr txBox="1">
                    <a:spLocks noRot="1" noChangeAspect="1" noMove="1" noResize="1" noEditPoints="1" noAdjustHandles="1" noChangeArrowheads="1" noChangeShapeType="1" noTextEdit="1"/>
                  </p:cNvSpPr>
                  <p:nvPr/>
                </p:nvSpPr>
                <p:spPr>
                  <a:xfrm>
                    <a:off x="6002192" y="-759030"/>
                    <a:ext cx="916080" cy="884301"/>
                  </a:xfrm>
                  <a:prstGeom prst="rect">
                    <a:avLst/>
                  </a:prstGeom>
                  <a:blipFill>
                    <a:blip r:embed="rId17"/>
                    <a:stretch>
                      <a:fillRect b="-8197"/>
                    </a:stretch>
                  </a:blipFill>
                </p:spPr>
                <p:txBody>
                  <a:bodyPr/>
                  <a:lstStyle/>
                  <a:p>
                    <a:r>
                      <a:rPr lang="en-GB">
                        <a:noFill/>
                      </a:rPr>
                      <a:t> </a:t>
                    </a:r>
                  </a:p>
                </p:txBody>
              </p:sp>
            </mc:Fallback>
          </mc:AlternateContent>
        </p:grpSp>
        <p:sp>
          <p:nvSpPr>
            <p:cNvPr id="41" name="Oval 40">
              <a:extLst>
                <a:ext uri="{FF2B5EF4-FFF2-40B4-BE49-F238E27FC236}">
                  <a16:creationId xmlns:a16="http://schemas.microsoft.com/office/drawing/2014/main" id="{FED152EA-B528-4C2C-BDD7-CE312DC0732C}"/>
                </a:ext>
              </a:extLst>
            </p:cNvPr>
            <p:cNvSpPr/>
            <p:nvPr/>
          </p:nvSpPr>
          <p:spPr>
            <a:xfrm flipV="1">
              <a:off x="7294686" y="5769263"/>
              <a:ext cx="36000" cy="36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2" name="Straight Arrow Connector 41">
              <a:extLst>
                <a:ext uri="{FF2B5EF4-FFF2-40B4-BE49-F238E27FC236}">
                  <a16:creationId xmlns:a16="http://schemas.microsoft.com/office/drawing/2014/main" id="{5432D656-43E2-4D29-9FF8-375CECD246EC}"/>
                </a:ext>
              </a:extLst>
            </p:cNvPr>
            <p:cNvCxnSpPr>
              <a:cxnSpLocks/>
            </p:cNvCxnSpPr>
            <p:nvPr/>
          </p:nvCxnSpPr>
          <p:spPr>
            <a:xfrm flipV="1">
              <a:off x="6382256" y="5789768"/>
              <a:ext cx="930430" cy="464990"/>
            </a:xfrm>
            <a:prstGeom prst="straightConnector1">
              <a:avLst/>
            </a:prstGeom>
            <a:ln w="28575">
              <a:solidFill>
                <a:schemeClr val="accent5">
                  <a:lumMod val="75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C630925-E48C-438D-B4EF-D3BC205B280A}"/>
                </a:ext>
              </a:extLst>
            </p:cNvPr>
            <p:cNvSpPr/>
            <p:nvPr/>
          </p:nvSpPr>
          <p:spPr>
            <a:xfrm flipV="1">
              <a:off x="5862127" y="4820869"/>
              <a:ext cx="36000" cy="36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7" name="Straight Arrow Connector 46">
              <a:extLst>
                <a:ext uri="{FF2B5EF4-FFF2-40B4-BE49-F238E27FC236}">
                  <a16:creationId xmlns:a16="http://schemas.microsoft.com/office/drawing/2014/main" id="{DF524DB9-427F-40D5-B521-14D5E30022A4}"/>
                </a:ext>
              </a:extLst>
            </p:cNvPr>
            <p:cNvCxnSpPr>
              <a:cxnSpLocks/>
            </p:cNvCxnSpPr>
            <p:nvPr/>
          </p:nvCxnSpPr>
          <p:spPr>
            <a:xfrm flipV="1">
              <a:off x="4949697" y="4841374"/>
              <a:ext cx="930430" cy="464990"/>
            </a:xfrm>
            <a:prstGeom prst="straightConnector1">
              <a:avLst/>
            </a:prstGeom>
            <a:ln w="28575">
              <a:solidFill>
                <a:schemeClr val="accent5">
                  <a:lumMod val="75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EC959D85-6D8B-42AD-A56C-B3FAABE16145}"/>
                </a:ext>
              </a:extLst>
            </p:cNvPr>
            <p:cNvSpPr/>
            <p:nvPr/>
          </p:nvSpPr>
          <p:spPr>
            <a:xfrm flipV="1">
              <a:off x="4931706" y="5288757"/>
              <a:ext cx="36000" cy="36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3" name="Group 52">
              <a:extLst>
                <a:ext uri="{FF2B5EF4-FFF2-40B4-BE49-F238E27FC236}">
                  <a16:creationId xmlns:a16="http://schemas.microsoft.com/office/drawing/2014/main" id="{04E4A081-BD4F-4F17-8B02-FA03A247CF46}"/>
                </a:ext>
              </a:extLst>
            </p:cNvPr>
            <p:cNvGrpSpPr/>
            <p:nvPr/>
          </p:nvGrpSpPr>
          <p:grpSpPr>
            <a:xfrm>
              <a:off x="4973342" y="4843275"/>
              <a:ext cx="1144512" cy="767684"/>
              <a:chOff x="6375471" y="3802280"/>
              <a:chExt cx="3678916" cy="2467645"/>
            </a:xfrm>
          </p:grpSpPr>
          <p:cxnSp>
            <p:nvCxnSpPr>
              <p:cNvPr id="49" name="Straight Arrow Connector 48">
                <a:extLst>
                  <a:ext uri="{FF2B5EF4-FFF2-40B4-BE49-F238E27FC236}">
                    <a16:creationId xmlns:a16="http://schemas.microsoft.com/office/drawing/2014/main" id="{B891E427-6936-4AF0-BA38-DF7408958E18}"/>
                  </a:ext>
                </a:extLst>
              </p:cNvPr>
              <p:cNvCxnSpPr>
                <a:cxnSpLocks/>
              </p:cNvCxnSpPr>
              <p:nvPr/>
            </p:nvCxnSpPr>
            <p:spPr>
              <a:xfrm>
                <a:off x="6375471" y="5295820"/>
                <a:ext cx="2900100" cy="0"/>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327B8DDA-DEE8-433E-B410-89A448ED7CDF}"/>
                      </a:ext>
                    </a:extLst>
                  </p:cNvPr>
                  <p:cNvSpPr txBox="1"/>
                  <p:nvPr/>
                </p:nvSpPr>
                <p:spPr>
                  <a:xfrm>
                    <a:off x="7277486" y="5280606"/>
                    <a:ext cx="1072789" cy="9893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400" b="0" i="1" smtClean="0">
                              <a:solidFill>
                                <a:schemeClr val="accent6">
                                  <a:lumMod val="60000"/>
                                  <a:lumOff val="40000"/>
                                </a:schemeClr>
                              </a:solidFill>
                              <a:latin typeface="Cambria Math" panose="02040503050406030204" pitchFamily="18" charset="0"/>
                            </a:rPr>
                            <m:t>2</m:t>
                          </m:r>
                        </m:oMath>
                      </m:oMathPara>
                    </a14:m>
                    <a:endParaRPr lang="en-GB" sz="1400" dirty="0">
                      <a:solidFill>
                        <a:schemeClr val="accent6">
                          <a:lumMod val="60000"/>
                          <a:lumOff val="40000"/>
                        </a:schemeClr>
                      </a:solidFill>
                    </a:endParaRPr>
                  </a:p>
                </p:txBody>
              </p:sp>
            </mc:Choice>
            <mc:Fallback xmlns="">
              <p:sp>
                <p:nvSpPr>
                  <p:cNvPr id="50" name="TextBox 49">
                    <a:extLst>
                      <a:ext uri="{FF2B5EF4-FFF2-40B4-BE49-F238E27FC236}">
                        <a16:creationId xmlns:a16="http://schemas.microsoft.com/office/drawing/2014/main" id="{327B8DDA-DEE8-433E-B410-89A448ED7CDF}"/>
                      </a:ext>
                    </a:extLst>
                  </p:cNvPr>
                  <p:cNvSpPr txBox="1">
                    <a:spLocks noRot="1" noChangeAspect="1" noMove="1" noResize="1" noEditPoints="1" noAdjustHandles="1" noChangeArrowheads="1" noChangeShapeType="1" noTextEdit="1"/>
                  </p:cNvSpPr>
                  <p:nvPr/>
                </p:nvSpPr>
                <p:spPr>
                  <a:xfrm>
                    <a:off x="7277486" y="5280606"/>
                    <a:ext cx="1072789" cy="989319"/>
                  </a:xfrm>
                  <a:prstGeom prst="rect">
                    <a:avLst/>
                  </a:prstGeom>
                  <a:blipFill>
                    <a:blip r:embed="rId18"/>
                    <a:stretch>
                      <a:fillRect/>
                    </a:stretch>
                  </a:blipFill>
                </p:spPr>
                <p:txBody>
                  <a:bodyPr/>
                  <a:lstStyle/>
                  <a:p>
                    <a:r>
                      <a:rPr lang="en-GB">
                        <a:noFill/>
                      </a:rPr>
                      <a:t> </a:t>
                    </a:r>
                  </a:p>
                </p:txBody>
              </p:sp>
            </mc:Fallback>
          </mc:AlternateContent>
          <p:cxnSp>
            <p:nvCxnSpPr>
              <p:cNvPr id="51" name="Straight Arrow Connector 50">
                <a:extLst>
                  <a:ext uri="{FF2B5EF4-FFF2-40B4-BE49-F238E27FC236}">
                    <a16:creationId xmlns:a16="http://schemas.microsoft.com/office/drawing/2014/main" id="{B2066945-3F57-4EBD-8695-AE1BA219A129}"/>
                  </a:ext>
                </a:extLst>
              </p:cNvPr>
              <p:cNvCxnSpPr>
                <a:cxnSpLocks/>
              </p:cNvCxnSpPr>
              <p:nvPr/>
            </p:nvCxnSpPr>
            <p:spPr>
              <a:xfrm flipV="1">
                <a:off x="9286031" y="3802280"/>
                <a:ext cx="0" cy="1502238"/>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32D0DB1-9C17-44E9-8281-5FC805B321F6}"/>
                      </a:ext>
                    </a:extLst>
                  </p:cNvPr>
                  <p:cNvSpPr txBox="1"/>
                  <p:nvPr/>
                </p:nvSpPr>
                <p:spPr>
                  <a:xfrm>
                    <a:off x="9171408" y="4051477"/>
                    <a:ext cx="882979" cy="9835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solidFill>
                                <a:schemeClr val="accent6">
                                  <a:lumMod val="60000"/>
                                  <a:lumOff val="40000"/>
                                </a:schemeClr>
                              </a:solidFill>
                              <a:latin typeface="Cambria Math" panose="02040503050406030204" pitchFamily="18" charset="0"/>
                            </a:rPr>
                            <m:t>1</m:t>
                          </m:r>
                        </m:oMath>
                      </m:oMathPara>
                    </a14:m>
                    <a:endParaRPr lang="en-GB" sz="1400" dirty="0">
                      <a:solidFill>
                        <a:schemeClr val="accent6">
                          <a:lumMod val="60000"/>
                          <a:lumOff val="40000"/>
                        </a:schemeClr>
                      </a:solidFill>
                    </a:endParaRPr>
                  </a:p>
                </p:txBody>
              </p:sp>
            </mc:Choice>
            <mc:Fallback xmlns="">
              <p:sp>
                <p:nvSpPr>
                  <p:cNvPr id="52" name="TextBox 51">
                    <a:extLst>
                      <a:ext uri="{FF2B5EF4-FFF2-40B4-BE49-F238E27FC236}">
                        <a16:creationId xmlns:a16="http://schemas.microsoft.com/office/drawing/2014/main" id="{932D0DB1-9C17-44E9-8281-5FC805B321F6}"/>
                      </a:ext>
                    </a:extLst>
                  </p:cNvPr>
                  <p:cNvSpPr txBox="1">
                    <a:spLocks noRot="1" noChangeAspect="1" noMove="1" noResize="1" noEditPoints="1" noAdjustHandles="1" noChangeArrowheads="1" noChangeShapeType="1" noTextEdit="1"/>
                  </p:cNvSpPr>
                  <p:nvPr/>
                </p:nvSpPr>
                <p:spPr>
                  <a:xfrm>
                    <a:off x="9171408" y="4051477"/>
                    <a:ext cx="882979" cy="983565"/>
                  </a:xfrm>
                  <a:prstGeom prst="rect">
                    <a:avLst/>
                  </a:prstGeom>
                  <a:blipFill>
                    <a:blip r:embed="rId19"/>
                    <a:stretch>
                      <a:fillRect/>
                    </a:stretch>
                  </a:blipFill>
                </p:spPr>
                <p:txBody>
                  <a:bodyPr/>
                  <a:lstStyle/>
                  <a:p>
                    <a:r>
                      <a:rPr lang="en-GB">
                        <a:noFill/>
                      </a:rPr>
                      <a:t> </a:t>
                    </a:r>
                  </a:p>
                </p:txBody>
              </p:sp>
            </mc:Fallback>
          </mc:AlternateContent>
        </p:grpSp>
        <p:cxnSp>
          <p:nvCxnSpPr>
            <p:cNvPr id="61" name="Straight Arrow Connector 60">
              <a:extLst>
                <a:ext uri="{FF2B5EF4-FFF2-40B4-BE49-F238E27FC236}">
                  <a16:creationId xmlns:a16="http://schemas.microsoft.com/office/drawing/2014/main" id="{930FAF1C-1409-434D-89EA-AC976F7126F4}"/>
                </a:ext>
              </a:extLst>
            </p:cNvPr>
            <p:cNvCxnSpPr>
              <a:cxnSpLocks/>
            </p:cNvCxnSpPr>
            <p:nvPr/>
          </p:nvCxnSpPr>
          <p:spPr>
            <a:xfrm>
              <a:off x="6394058" y="6268697"/>
              <a:ext cx="902222" cy="0"/>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2BAE2129-8DF4-462B-A1E9-A166A41A63F2}"/>
                    </a:ext>
                  </a:extLst>
                </p:cNvPr>
                <p:cNvSpPr txBox="1"/>
                <p:nvPr/>
              </p:nvSpPr>
              <p:spPr>
                <a:xfrm>
                  <a:off x="6758148" y="5982947"/>
                  <a:ext cx="33374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400" b="0" i="1" smtClean="0">
                            <a:solidFill>
                              <a:schemeClr val="accent6">
                                <a:lumMod val="60000"/>
                                <a:lumOff val="40000"/>
                              </a:schemeClr>
                            </a:solidFill>
                            <a:latin typeface="Cambria Math" panose="02040503050406030204" pitchFamily="18" charset="0"/>
                          </a:rPr>
                          <m:t>2</m:t>
                        </m:r>
                      </m:oMath>
                    </m:oMathPara>
                  </a14:m>
                  <a:endParaRPr lang="en-GB" sz="1400" dirty="0">
                    <a:solidFill>
                      <a:schemeClr val="accent6">
                        <a:lumMod val="60000"/>
                        <a:lumOff val="40000"/>
                      </a:schemeClr>
                    </a:solidFill>
                  </a:endParaRPr>
                </a:p>
              </p:txBody>
            </p:sp>
          </mc:Choice>
          <mc:Fallback xmlns="">
            <p:sp>
              <p:nvSpPr>
                <p:cNvPr id="62" name="TextBox 61">
                  <a:extLst>
                    <a:ext uri="{FF2B5EF4-FFF2-40B4-BE49-F238E27FC236}">
                      <a16:creationId xmlns:a16="http://schemas.microsoft.com/office/drawing/2014/main" id="{2BAE2129-8DF4-462B-A1E9-A166A41A63F2}"/>
                    </a:ext>
                  </a:extLst>
                </p:cNvPr>
                <p:cNvSpPr txBox="1">
                  <a:spLocks noRot="1" noChangeAspect="1" noMove="1" noResize="1" noEditPoints="1" noAdjustHandles="1" noChangeArrowheads="1" noChangeShapeType="1" noTextEdit="1"/>
                </p:cNvSpPr>
                <p:nvPr/>
              </p:nvSpPr>
              <p:spPr>
                <a:xfrm>
                  <a:off x="6758148" y="5982947"/>
                  <a:ext cx="333745" cy="307777"/>
                </a:xfrm>
                <a:prstGeom prst="rect">
                  <a:avLst/>
                </a:prstGeom>
                <a:blipFill>
                  <a:blip r:embed="rId20"/>
                  <a:stretch>
                    <a:fillRect/>
                  </a:stretch>
                </a:blipFill>
              </p:spPr>
              <p:txBody>
                <a:bodyPr/>
                <a:lstStyle/>
                <a:p>
                  <a:r>
                    <a:rPr lang="en-GB">
                      <a:noFill/>
                    </a:rPr>
                    <a:t> </a:t>
                  </a:r>
                </a:p>
              </p:txBody>
            </p:sp>
          </mc:Fallback>
        </mc:AlternateContent>
        <p:cxnSp>
          <p:nvCxnSpPr>
            <p:cNvPr id="63" name="Straight Arrow Connector 62">
              <a:extLst>
                <a:ext uri="{FF2B5EF4-FFF2-40B4-BE49-F238E27FC236}">
                  <a16:creationId xmlns:a16="http://schemas.microsoft.com/office/drawing/2014/main" id="{863DE9C5-D654-4EBB-A9DD-C6A95AAEDCD1}"/>
                </a:ext>
              </a:extLst>
            </p:cNvPr>
            <p:cNvCxnSpPr>
              <a:cxnSpLocks/>
            </p:cNvCxnSpPr>
            <p:nvPr/>
          </p:nvCxnSpPr>
          <p:spPr>
            <a:xfrm flipV="1">
              <a:off x="7299534" y="5804057"/>
              <a:ext cx="0" cy="467346"/>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C5B4B396-888F-4690-99DC-BDE3E4D277E4}"/>
                    </a:ext>
                  </a:extLst>
                </p:cNvPr>
                <p:cNvSpPr txBox="1"/>
                <p:nvPr/>
              </p:nvSpPr>
              <p:spPr>
                <a:xfrm>
                  <a:off x="7263875" y="5881582"/>
                  <a:ext cx="274695" cy="3059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solidFill>
                              <a:schemeClr val="accent6">
                                <a:lumMod val="60000"/>
                                <a:lumOff val="40000"/>
                              </a:schemeClr>
                            </a:solidFill>
                            <a:latin typeface="Cambria Math" panose="02040503050406030204" pitchFamily="18" charset="0"/>
                          </a:rPr>
                          <m:t>1</m:t>
                        </m:r>
                      </m:oMath>
                    </m:oMathPara>
                  </a14:m>
                  <a:endParaRPr lang="en-GB" sz="1400" dirty="0">
                    <a:solidFill>
                      <a:schemeClr val="accent6">
                        <a:lumMod val="60000"/>
                        <a:lumOff val="40000"/>
                      </a:schemeClr>
                    </a:solidFill>
                  </a:endParaRPr>
                </a:p>
              </p:txBody>
            </p:sp>
          </mc:Choice>
          <mc:Fallback xmlns="">
            <p:sp>
              <p:nvSpPr>
                <p:cNvPr id="64" name="TextBox 63">
                  <a:extLst>
                    <a:ext uri="{FF2B5EF4-FFF2-40B4-BE49-F238E27FC236}">
                      <a16:creationId xmlns:a16="http://schemas.microsoft.com/office/drawing/2014/main" id="{C5B4B396-888F-4690-99DC-BDE3E4D277E4}"/>
                    </a:ext>
                  </a:extLst>
                </p:cNvPr>
                <p:cNvSpPr txBox="1">
                  <a:spLocks noRot="1" noChangeAspect="1" noMove="1" noResize="1" noEditPoints="1" noAdjustHandles="1" noChangeArrowheads="1" noChangeShapeType="1" noTextEdit="1"/>
                </p:cNvSpPr>
                <p:nvPr/>
              </p:nvSpPr>
              <p:spPr>
                <a:xfrm>
                  <a:off x="7263875" y="5881582"/>
                  <a:ext cx="274695" cy="305987"/>
                </a:xfrm>
                <a:prstGeom prst="rect">
                  <a:avLst/>
                </a:prstGeom>
                <a:blipFill>
                  <a:blip r:embed="rId21"/>
                  <a:stretch>
                    <a:fillRect/>
                  </a:stretch>
                </a:blipFill>
              </p:spPr>
              <p:txBody>
                <a:bodyPr/>
                <a:lstStyle/>
                <a:p>
                  <a:r>
                    <a:rPr lang="en-GB">
                      <a:noFill/>
                    </a:rPr>
                    <a:t> </a:t>
                  </a:r>
                </a:p>
              </p:txBody>
            </p:sp>
          </mc:Fallback>
        </mc:AlternateContent>
      </p:grpSp>
      <p:pic>
        <p:nvPicPr>
          <p:cNvPr id="66" name="Picture 65" descr="Map With Wind Vector Data Of The Mediterranean And Near East">
            <a:extLst>
              <a:ext uri="{FF2B5EF4-FFF2-40B4-BE49-F238E27FC236}">
                <a16:creationId xmlns:a16="http://schemas.microsoft.com/office/drawing/2014/main" id="{5A9C038E-DC89-4B9F-A53E-A0CA8142FDE1}"/>
              </a:ext>
            </a:extLst>
          </p:cNvPr>
          <p:cNvPicPr>
            <a:picLocks noChangeAspect="1"/>
          </p:cNvPicPr>
          <p:nvPr/>
        </p:nvPicPr>
        <p:blipFill rotWithShape="1">
          <a:blip r:embed="rId22"/>
          <a:srcRect l="502" t="5338" r="17004" b="25395"/>
          <a:stretch/>
        </p:blipFill>
        <p:spPr>
          <a:xfrm>
            <a:off x="8854068" y="4155786"/>
            <a:ext cx="2620621" cy="2200428"/>
          </a:xfrm>
          <a:prstGeom prst="rect">
            <a:avLst/>
          </a:prstGeom>
        </p:spPr>
      </p:pic>
    </p:spTree>
    <p:extLst>
      <p:ext uri="{BB962C8B-B14F-4D97-AF65-F5344CB8AC3E}">
        <p14:creationId xmlns:p14="http://schemas.microsoft.com/office/powerpoint/2010/main" val="39990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fade">
                                      <p:cBhvr>
                                        <p:cTn id="15" dur="500"/>
                                        <p:tgtEl>
                                          <p:spTgt spid="6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fade">
                                      <p:cBhvr>
                                        <p:cTn id="23"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ghtfall design template">
  <a:themeElements>
    <a:clrScheme name="Geometry">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9A8D1"/>
      </a:hlink>
      <a:folHlink>
        <a:srgbClr val="56C7AA"/>
      </a:folHlink>
    </a:clrScheme>
    <a:fontScheme name="Geometry">
      <a:majorFont>
        <a:latin typeface="Arial Nova Light"/>
        <a:ea typeface=""/>
        <a:cs typeface=""/>
      </a:majorFont>
      <a:minorFont>
        <a:latin typeface="Arial Nova"/>
        <a:ea typeface=""/>
        <a:cs typeface=""/>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solidFill>
          <a:srgbClr val="4E67C8">
            <a:alpha val="30196"/>
          </a:srgbClr>
        </a:solidFill>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Nightfall design slides.potx" id="{1F21CAEF-9FBE-490C-A0F8-816FBEE90D46}" vid="{85D2A922-5EE5-4375-8B4A-B39999B15898}"/>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Nightfall design slides</Template>
  <TotalTime>444</TotalTime>
  <Words>896</Words>
  <Application>Microsoft Office PowerPoint</Application>
  <PresentationFormat>Widescreen</PresentationFormat>
  <Paragraphs>138</Paragraphs>
  <Slides>12</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Nova</vt:lpstr>
      <vt:lpstr>Arial Nova Light</vt:lpstr>
      <vt:lpstr>Cambria Math</vt:lpstr>
      <vt:lpstr>Consolas</vt:lpstr>
      <vt:lpstr>Wingdings</vt:lpstr>
      <vt:lpstr>Wingdings 2</vt:lpstr>
      <vt:lpstr>Wingdings 3</vt:lpstr>
      <vt:lpstr>Nightfall design template</vt:lpstr>
      <vt:lpstr>Week 2: Geometry I Part 2: Vector Basics</vt:lpstr>
      <vt:lpstr>Objectives</vt:lpstr>
      <vt:lpstr>Recap</vt:lpstr>
      <vt:lpstr>2D Vectors</vt:lpstr>
      <vt:lpstr>Vectors and points</vt:lpstr>
      <vt:lpstr>Writing vectors</vt:lpstr>
      <vt:lpstr>Vector magnitude and direction</vt:lpstr>
      <vt:lpstr>Inverse tangent</vt:lpstr>
      <vt:lpstr>Vector equivalence</vt:lpstr>
      <vt:lpstr>Vector addition</vt:lpstr>
      <vt:lpstr>Vector subtraction</vt:lpstr>
      <vt:lpstr>Scalar multiplication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 Geometry I Part 2: Vector</dc:title>
  <dc:creator>Bergel, Kate</dc:creator>
  <cp:lastModifiedBy>Bergel, Kate</cp:lastModifiedBy>
  <cp:revision>32</cp:revision>
  <dcterms:created xsi:type="dcterms:W3CDTF">2020-08-02T08:29:00Z</dcterms:created>
  <dcterms:modified xsi:type="dcterms:W3CDTF">2020-08-03T11:44:44Z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