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handoutMasterIdLst>
    <p:handoutMasterId r:id="rId15"/>
  </p:handoutMasterIdLst>
  <p:sldIdLst>
    <p:sldId id="258" r:id="rId2"/>
    <p:sldId id="259" r:id="rId3"/>
    <p:sldId id="260" r:id="rId4"/>
    <p:sldId id="298" r:id="rId5"/>
    <p:sldId id="299" r:id="rId6"/>
    <p:sldId id="300" r:id="rId7"/>
    <p:sldId id="301" r:id="rId8"/>
    <p:sldId id="304" r:id="rId9"/>
    <p:sldId id="312" r:id="rId10"/>
    <p:sldId id="310" r:id="rId11"/>
    <p:sldId id="311" r:id="rId12"/>
    <p:sldId id="31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A8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9" autoAdjust="0"/>
    <p:restoredTop sz="88075" autoAdjust="0"/>
  </p:normalViewPr>
  <p:slideViewPr>
    <p:cSldViewPr snapToGrid="0" showGuides="1">
      <p:cViewPr varScale="1">
        <p:scale>
          <a:sx n="64" d="100"/>
          <a:sy n="64" d="100"/>
        </p:scale>
        <p:origin x="624" y="72"/>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8/7/2020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8/7/2020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other ways we can combine elements from different sets, too…</a:t>
            </a:r>
          </a:p>
        </p:txBody>
      </p:sp>
      <p:sp>
        <p:nvSpPr>
          <p:cNvPr id="4" name="Slide Number Placeholder 3"/>
          <p:cNvSpPr>
            <a:spLocks noGrp="1"/>
          </p:cNvSpPr>
          <p:nvPr>
            <p:ph type="sldNum" sz="quarter" idx="5"/>
          </p:nvPr>
        </p:nvSpPr>
        <p:spPr/>
        <p:txBody>
          <a:bodyPr/>
          <a:lstStyle/>
          <a:p>
            <a:fld id="{923716F0-385D-4F6E-BE54-A09D410D24C2}" type="slidenum">
              <a:rPr lang="en-US" smtClean="0"/>
              <a:t>3</a:t>
            </a:fld>
            <a:endParaRPr lang="en-US"/>
          </a:p>
        </p:txBody>
      </p:sp>
    </p:spTree>
    <p:extLst>
      <p:ext uri="{BB962C8B-B14F-4D97-AF65-F5344CB8AC3E}">
        <p14:creationId xmlns:p14="http://schemas.microsoft.com/office/powerpoint/2010/main" val="3941709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unlike some programming languages, which allow multiple values to be returned as tuples or using references. We can draw some other comparisons between functions in maths and in code,</a:t>
            </a:r>
          </a:p>
        </p:txBody>
      </p:sp>
      <p:sp>
        <p:nvSpPr>
          <p:cNvPr id="4" name="Slide Number Placeholder 3"/>
          <p:cNvSpPr>
            <a:spLocks noGrp="1"/>
          </p:cNvSpPr>
          <p:nvPr>
            <p:ph type="sldNum" sz="quarter" idx="5"/>
          </p:nvPr>
        </p:nvSpPr>
        <p:spPr/>
        <p:txBody>
          <a:bodyPr/>
          <a:lstStyle/>
          <a:p>
            <a:fld id="{923716F0-385D-4F6E-BE54-A09D410D24C2}" type="slidenum">
              <a:rPr lang="en-US" smtClean="0"/>
              <a:t>4</a:t>
            </a:fld>
            <a:endParaRPr lang="en-US"/>
          </a:p>
        </p:txBody>
      </p:sp>
    </p:spTree>
    <p:extLst>
      <p:ext uri="{BB962C8B-B14F-4D97-AF65-F5344CB8AC3E}">
        <p14:creationId xmlns:p14="http://schemas.microsoft.com/office/powerpoint/2010/main" val="496700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23716F0-385D-4F6E-BE54-A09D410D24C2}" type="slidenum">
              <a:rPr lang="en-US" smtClean="0"/>
              <a:t>5</a:t>
            </a:fld>
            <a:endParaRPr lang="en-US"/>
          </a:p>
        </p:txBody>
      </p:sp>
    </p:spTree>
    <p:extLst>
      <p:ext uri="{BB962C8B-B14F-4D97-AF65-F5344CB8AC3E}">
        <p14:creationId xmlns:p14="http://schemas.microsoft.com/office/powerpoint/2010/main" val="3060157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23716F0-385D-4F6E-BE54-A09D410D24C2}" type="slidenum">
              <a:rPr lang="en-US" smtClean="0"/>
              <a:t>6</a:t>
            </a:fld>
            <a:endParaRPr lang="en-US"/>
          </a:p>
        </p:txBody>
      </p:sp>
    </p:spTree>
    <p:extLst>
      <p:ext uri="{BB962C8B-B14F-4D97-AF65-F5344CB8AC3E}">
        <p14:creationId xmlns:p14="http://schemas.microsoft.com/office/powerpoint/2010/main" val="4237108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23716F0-385D-4F6E-BE54-A09D410D24C2}" type="slidenum">
              <a:rPr lang="en-US" smtClean="0"/>
              <a:t>8</a:t>
            </a:fld>
            <a:endParaRPr lang="en-US"/>
          </a:p>
        </p:txBody>
      </p:sp>
    </p:spTree>
    <p:extLst>
      <p:ext uri="{BB962C8B-B14F-4D97-AF65-F5344CB8AC3E}">
        <p14:creationId xmlns:p14="http://schemas.microsoft.com/office/powerpoint/2010/main" val="254438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23716F0-385D-4F6E-BE54-A09D410D24C2}" type="slidenum">
              <a:rPr lang="en-US" smtClean="0"/>
              <a:t>9</a:t>
            </a:fld>
            <a:endParaRPr lang="en-US"/>
          </a:p>
        </p:txBody>
      </p:sp>
    </p:spTree>
    <p:extLst>
      <p:ext uri="{BB962C8B-B14F-4D97-AF65-F5344CB8AC3E}">
        <p14:creationId xmlns:p14="http://schemas.microsoft.com/office/powerpoint/2010/main" val="3601922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this is a linear function, we can just draw a straight line through the two points. This is obvious with pencil and paper, and in fact pretty easy on a computer too, as most graphics packages include a line primitive, however things get trickier with even slightly more complex functions.</a:t>
            </a:r>
          </a:p>
        </p:txBody>
      </p:sp>
      <p:sp>
        <p:nvSpPr>
          <p:cNvPr id="4" name="Slide Number Placeholder 3"/>
          <p:cNvSpPr>
            <a:spLocks noGrp="1"/>
          </p:cNvSpPr>
          <p:nvPr>
            <p:ph type="sldNum" sz="quarter" idx="5"/>
          </p:nvPr>
        </p:nvSpPr>
        <p:spPr/>
        <p:txBody>
          <a:bodyPr/>
          <a:lstStyle/>
          <a:p>
            <a:fld id="{923716F0-385D-4F6E-BE54-A09D410D24C2}" type="slidenum">
              <a:rPr lang="en-US" smtClean="0"/>
              <a:t>10</a:t>
            </a:fld>
            <a:endParaRPr lang="en-US"/>
          </a:p>
        </p:txBody>
      </p:sp>
    </p:spTree>
    <p:extLst>
      <p:ext uri="{BB962C8B-B14F-4D97-AF65-F5344CB8AC3E}">
        <p14:creationId xmlns:p14="http://schemas.microsoft.com/office/powerpoint/2010/main" val="2589138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8/7/2020</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8/7/2020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8/7/2020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8/7/2020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8/7/2020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8/7/2020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8/7/2020</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8/7/2020</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8/7/2020</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8/7/2020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8/7/2020</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8/7/2020</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8.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8.png"/><Relationship Id="rId3" Type="http://schemas.openxmlformats.org/officeDocument/2006/relationships/image" Target="../media/image11.png"/><Relationship Id="rId21" Type="http://schemas.openxmlformats.org/officeDocument/2006/relationships/image" Target="../media/image32.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36.png"/><Relationship Id="rId2" Type="http://schemas.openxmlformats.org/officeDocument/2006/relationships/image" Target="../media/image29.png"/><Relationship Id="rId16" Type="http://schemas.openxmlformats.org/officeDocument/2006/relationships/image" Target="../media/image24.png"/><Relationship Id="rId20"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35.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4.png"/><Relationship Id="rId10" Type="http://schemas.openxmlformats.org/officeDocument/2006/relationships/image" Target="../media/image18.png"/><Relationship Id="rId19" Type="http://schemas.openxmlformats.org/officeDocument/2006/relationships/image" Target="../media/image30.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thworld.wolfram.com/Set.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mathworld.wolfram.com/n-Tuple.html" TargetMode="External"/><Relationship Id="rId4" Type="http://schemas.openxmlformats.org/officeDocument/2006/relationships/hyperlink" Target="https://mathworld.wolfram.com/CartesianProduct.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mathworld.wolfram.com/Function.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mathworld.wolfram.com/Codomain.html" TargetMode="External"/><Relationship Id="rId4" Type="http://schemas.openxmlformats.org/officeDocument/2006/relationships/hyperlink" Target="https://mathworld.wolfram.com/Domain.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athworld.wolfram.com/DiscreteMathematic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mathworld.wolfram.com/Sampling.html"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mathworld.wolfram.com/Graph.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429000"/>
            <a:ext cx="10363200" cy="1975104"/>
          </a:xfrm>
        </p:spPr>
        <p:txBody>
          <a:bodyPr/>
          <a:lstStyle/>
          <a:p>
            <a:r>
              <a:rPr lang="en-US" i="1" dirty="0"/>
              <a:t>Week 2: Geometry I</a:t>
            </a:r>
            <a:br>
              <a:rPr lang="en-US" dirty="0"/>
            </a:br>
            <a:r>
              <a:rPr lang="en-US" dirty="0"/>
              <a:t>Part 3: Functions and </a:t>
            </a:r>
            <a:r>
              <a:rPr lang="en-US" dirty="0" err="1"/>
              <a:t>Discretisation</a:t>
            </a:r>
            <a:endParaRPr lang="en-US" i="1" dirty="0"/>
          </a:p>
        </p:txBody>
      </p:sp>
      <p:sp>
        <p:nvSpPr>
          <p:cNvPr id="3" name="Subtitle 2"/>
          <p:cNvSpPr>
            <a:spLocks noGrp="1"/>
          </p:cNvSpPr>
          <p:nvPr>
            <p:ph type="subTitle" idx="1"/>
          </p:nvPr>
        </p:nvSpPr>
        <p:spPr>
          <a:xfrm>
            <a:off x="1219200" y="1920240"/>
            <a:ext cx="10363200" cy="1508760"/>
          </a:xfrm>
        </p:spPr>
        <p:txBody>
          <a:bodyPr/>
          <a:lstStyle/>
          <a:p>
            <a:r>
              <a:rPr lang="en-US" dirty="0"/>
              <a:t>COMP270: Mathematics for 3D Worlds and Simulations</a:t>
            </a:r>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51E50-5A01-438F-81BB-8F5F22536B66}"/>
              </a:ext>
            </a:extLst>
          </p:cNvPr>
          <p:cNvSpPr>
            <a:spLocks noGrp="1"/>
          </p:cNvSpPr>
          <p:nvPr>
            <p:ph type="title"/>
          </p:nvPr>
        </p:nvSpPr>
        <p:spPr/>
        <p:txBody>
          <a:bodyPr/>
          <a:lstStyle/>
          <a:p>
            <a:r>
              <a:rPr lang="en-GB" b="1" dirty="0"/>
              <a:t>Drawing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676947-BD4E-487B-B247-F9C4EC3D204C}"/>
                  </a:ext>
                </a:extLst>
              </p:cNvPr>
              <p:cNvSpPr>
                <a:spLocks noGrp="1"/>
              </p:cNvSpPr>
              <p:nvPr>
                <p:ph idx="1"/>
              </p:nvPr>
            </p:nvSpPr>
            <p:spPr>
              <a:xfrm>
                <a:off x="1219200" y="1783560"/>
                <a:ext cx="2102224" cy="596569"/>
              </a:xfrm>
            </p:spPr>
            <p:txBody>
              <a:bodyPr/>
              <a:lstStyle/>
              <a:p>
                <a:pPr marL="68580" indent="0">
                  <a:buNone/>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=2</m:t>
                      </m:r>
                      <m:r>
                        <a:rPr lang="en-GB" b="0" i="1" smtClean="0">
                          <a:latin typeface="Cambria Math" panose="02040503050406030204" pitchFamily="18" charset="0"/>
                        </a:rPr>
                        <m:t>𝑥</m:t>
                      </m:r>
                      <m:r>
                        <a:rPr lang="en-GB" b="0" i="1" smtClean="0">
                          <a:latin typeface="Cambria Math" panose="02040503050406030204" pitchFamily="18" charset="0"/>
                        </a:rPr>
                        <m:t>+3</m:t>
                      </m:r>
                    </m:oMath>
                  </m:oMathPara>
                </a14:m>
                <a:endParaRPr lang="en-GB" dirty="0"/>
              </a:p>
            </p:txBody>
          </p:sp>
        </mc:Choice>
        <mc:Fallback xmlns="">
          <p:sp>
            <p:nvSpPr>
              <p:cNvPr id="3" name="Content Placeholder 2">
                <a:extLst>
                  <a:ext uri="{FF2B5EF4-FFF2-40B4-BE49-F238E27FC236}">
                    <a16:creationId xmlns:a16="http://schemas.microsoft.com/office/drawing/2014/main" id="{BE676947-BD4E-487B-B247-F9C4EC3D204C}"/>
                  </a:ext>
                </a:extLst>
              </p:cNvPr>
              <p:cNvSpPr>
                <a:spLocks noGrp="1" noRot="1" noChangeAspect="1" noMove="1" noResize="1" noEditPoints="1" noAdjustHandles="1" noChangeArrowheads="1" noChangeShapeType="1" noTextEdit="1"/>
              </p:cNvSpPr>
              <p:nvPr>
                <p:ph idx="1"/>
              </p:nvPr>
            </p:nvSpPr>
            <p:spPr>
              <a:xfrm>
                <a:off x="1219200" y="1783560"/>
                <a:ext cx="2102224" cy="596569"/>
              </a:xfrm>
              <a:blipFill>
                <a:blip r:embed="rId3"/>
                <a:stretch>
                  <a:fillRect/>
                </a:stretch>
              </a:blipFill>
            </p:spPr>
            <p:txBody>
              <a:bodyPr/>
              <a:lstStyle/>
              <a:p>
                <a:r>
                  <a:rPr lang="en-GB">
                    <a:noFill/>
                  </a:rPr>
                  <a:t> </a:t>
                </a:r>
              </a:p>
            </p:txBody>
          </p:sp>
        </mc:Fallback>
      </mc:AlternateContent>
      <p:cxnSp>
        <p:nvCxnSpPr>
          <p:cNvPr id="4" name="Straight Arrow Connector 3">
            <a:extLst>
              <a:ext uri="{FF2B5EF4-FFF2-40B4-BE49-F238E27FC236}">
                <a16:creationId xmlns:a16="http://schemas.microsoft.com/office/drawing/2014/main" id="{179B5AE2-151D-406B-860F-00A4B7630F41}"/>
              </a:ext>
            </a:extLst>
          </p:cNvPr>
          <p:cNvCxnSpPr>
            <a:cxnSpLocks/>
          </p:cNvCxnSpPr>
          <p:nvPr/>
        </p:nvCxnSpPr>
        <p:spPr>
          <a:xfrm>
            <a:off x="268514" y="3817257"/>
            <a:ext cx="11451771"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8375F7D-49F9-4FC6-BD30-D930F6F18C68}"/>
              </a:ext>
            </a:extLst>
          </p:cNvPr>
          <p:cNvCxnSpPr>
            <a:cxnSpLocks/>
          </p:cNvCxnSpPr>
          <p:nvPr/>
        </p:nvCxnSpPr>
        <p:spPr>
          <a:xfrm>
            <a:off x="5994399" y="247937"/>
            <a:ext cx="0" cy="645348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3ABE9E5-0E85-434E-8018-52BC372681B5}"/>
              </a:ext>
            </a:extLst>
          </p:cNvPr>
          <p:cNvCxnSpPr>
            <a:cxnSpLocks/>
          </p:cNvCxnSpPr>
          <p:nvPr/>
        </p:nvCxnSpPr>
        <p:spPr>
          <a:xfrm>
            <a:off x="4852488"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1B16E88-9F30-4DB1-AA2B-06BABADE0D74}"/>
              </a:ext>
            </a:extLst>
          </p:cNvPr>
          <p:cNvCxnSpPr>
            <a:cxnSpLocks/>
          </p:cNvCxnSpPr>
          <p:nvPr/>
        </p:nvCxnSpPr>
        <p:spPr>
          <a:xfrm>
            <a:off x="3710576"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70BA373-7092-4330-920D-581C8AC76F55}"/>
              </a:ext>
            </a:extLst>
          </p:cNvPr>
          <p:cNvCxnSpPr>
            <a:cxnSpLocks/>
          </p:cNvCxnSpPr>
          <p:nvPr/>
        </p:nvCxnSpPr>
        <p:spPr>
          <a:xfrm>
            <a:off x="2572475"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BFEBB97-2F18-4D46-A81B-F924843AB04E}"/>
              </a:ext>
            </a:extLst>
          </p:cNvPr>
          <p:cNvCxnSpPr>
            <a:cxnSpLocks/>
          </p:cNvCxnSpPr>
          <p:nvPr/>
        </p:nvCxnSpPr>
        <p:spPr>
          <a:xfrm>
            <a:off x="1431290"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7E29EDE-D107-456D-8F10-62E9FE8CD7C2}"/>
              </a:ext>
            </a:extLst>
          </p:cNvPr>
          <p:cNvCxnSpPr>
            <a:cxnSpLocks/>
          </p:cNvCxnSpPr>
          <p:nvPr/>
        </p:nvCxnSpPr>
        <p:spPr>
          <a:xfrm>
            <a:off x="7135948"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1941812-7DCD-4F24-B68F-5BF2AA254AC9}"/>
              </a:ext>
            </a:extLst>
          </p:cNvPr>
          <p:cNvCxnSpPr>
            <a:cxnSpLocks/>
          </p:cNvCxnSpPr>
          <p:nvPr/>
        </p:nvCxnSpPr>
        <p:spPr>
          <a:xfrm>
            <a:off x="8274413"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77CC0E-3451-4DD4-AA20-0146D589D737}"/>
              </a:ext>
            </a:extLst>
          </p:cNvPr>
          <p:cNvCxnSpPr>
            <a:cxnSpLocks/>
          </p:cNvCxnSpPr>
          <p:nvPr/>
        </p:nvCxnSpPr>
        <p:spPr>
          <a:xfrm>
            <a:off x="9423944"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F6A0631-FC49-4D49-AF9C-84F5B721D8EE}"/>
              </a:ext>
            </a:extLst>
          </p:cNvPr>
          <p:cNvCxnSpPr>
            <a:cxnSpLocks/>
          </p:cNvCxnSpPr>
          <p:nvPr/>
        </p:nvCxnSpPr>
        <p:spPr>
          <a:xfrm>
            <a:off x="10551341"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54E739C-1B9B-45F3-A855-A2F0A3319A36}"/>
                  </a:ext>
                </a:extLst>
              </p:cNvPr>
              <p:cNvSpPr txBox="1"/>
              <p:nvPr/>
            </p:nvSpPr>
            <p:spPr>
              <a:xfrm>
                <a:off x="4460512" y="3991429"/>
                <a:ext cx="830677"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i="1" smtClean="0">
                          <a:solidFill>
                            <a:schemeClr val="tx1"/>
                          </a:solidFill>
                          <a:latin typeface="Cambria Math" panose="02040503050406030204" pitchFamily="18" charset="0"/>
                        </a:rPr>
                        <m:t>−</m:t>
                      </m:r>
                      <m:r>
                        <a:rPr lang="en-GB" sz="3200" b="0" i="1" smtClean="0">
                          <a:solidFill>
                            <a:schemeClr val="tx1"/>
                          </a:solidFill>
                          <a:latin typeface="Cambria Math" panose="02040503050406030204" pitchFamily="18" charset="0"/>
                        </a:rPr>
                        <m:t>2</m:t>
                      </m:r>
                    </m:oMath>
                  </m:oMathPara>
                </a14:m>
                <a:endParaRPr lang="en-GB" sz="3200" dirty="0">
                  <a:solidFill>
                    <a:schemeClr val="tx1"/>
                  </a:solidFill>
                </a:endParaRPr>
              </a:p>
            </p:txBody>
          </p:sp>
        </mc:Choice>
        <mc:Fallback xmlns="">
          <p:sp>
            <p:nvSpPr>
              <p:cNvPr id="14" name="TextBox 13">
                <a:extLst>
                  <a:ext uri="{FF2B5EF4-FFF2-40B4-BE49-F238E27FC236}">
                    <a16:creationId xmlns:a16="http://schemas.microsoft.com/office/drawing/2014/main" id="{D54E739C-1B9B-45F3-A855-A2F0A3319A36}"/>
                  </a:ext>
                </a:extLst>
              </p:cNvPr>
              <p:cNvSpPr txBox="1">
                <a:spLocks noRot="1" noChangeAspect="1" noMove="1" noResize="1" noEditPoints="1" noAdjustHandles="1" noChangeArrowheads="1" noChangeShapeType="1" noTextEdit="1"/>
              </p:cNvSpPr>
              <p:nvPr/>
            </p:nvSpPr>
            <p:spPr>
              <a:xfrm>
                <a:off x="4460512" y="3991429"/>
                <a:ext cx="830677" cy="584775"/>
              </a:xfrm>
              <a:prstGeom prst="rect">
                <a:avLst/>
              </a:prstGeom>
              <a:blipFill>
                <a:blip r:embed="rId4"/>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BC361D-62E3-41D8-B620-145E5F94C202}"/>
                  </a:ext>
                </a:extLst>
              </p:cNvPr>
              <p:cNvSpPr txBox="1"/>
              <p:nvPr/>
            </p:nvSpPr>
            <p:spPr>
              <a:xfrm>
                <a:off x="3311259" y="3976912"/>
                <a:ext cx="830677"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i="1" smtClean="0">
                          <a:solidFill>
                            <a:schemeClr val="tx1"/>
                          </a:solidFill>
                          <a:latin typeface="Cambria Math" panose="02040503050406030204" pitchFamily="18" charset="0"/>
                        </a:rPr>
                        <m:t>−</m:t>
                      </m:r>
                      <m:r>
                        <a:rPr lang="en-GB" sz="3200" b="0" i="1" smtClean="0">
                          <a:solidFill>
                            <a:schemeClr val="tx1"/>
                          </a:solidFill>
                          <a:latin typeface="Cambria Math" panose="02040503050406030204" pitchFamily="18" charset="0"/>
                        </a:rPr>
                        <m:t>4</m:t>
                      </m:r>
                    </m:oMath>
                  </m:oMathPara>
                </a14:m>
                <a:endParaRPr lang="en-GB" sz="3200" dirty="0">
                  <a:solidFill>
                    <a:schemeClr val="tx1"/>
                  </a:solidFill>
                </a:endParaRPr>
              </a:p>
            </p:txBody>
          </p:sp>
        </mc:Choice>
        <mc:Fallback xmlns="">
          <p:sp>
            <p:nvSpPr>
              <p:cNvPr id="15" name="TextBox 14">
                <a:extLst>
                  <a:ext uri="{FF2B5EF4-FFF2-40B4-BE49-F238E27FC236}">
                    <a16:creationId xmlns:a16="http://schemas.microsoft.com/office/drawing/2014/main" id="{BDBC361D-62E3-41D8-B620-145E5F94C202}"/>
                  </a:ext>
                </a:extLst>
              </p:cNvPr>
              <p:cNvSpPr txBox="1">
                <a:spLocks noRot="1" noChangeAspect="1" noMove="1" noResize="1" noEditPoints="1" noAdjustHandles="1" noChangeArrowheads="1" noChangeShapeType="1" noTextEdit="1"/>
              </p:cNvSpPr>
              <p:nvPr/>
            </p:nvSpPr>
            <p:spPr>
              <a:xfrm>
                <a:off x="3311259" y="3976912"/>
                <a:ext cx="830677" cy="584775"/>
              </a:xfrm>
              <a:prstGeom prst="rect">
                <a:avLst/>
              </a:prstGeom>
              <a:blipFill>
                <a:blip r:embed="rId5"/>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031B465-1137-4234-9B53-204E40B861CE}"/>
                  </a:ext>
                </a:extLst>
              </p:cNvPr>
              <p:cNvSpPr txBox="1"/>
              <p:nvPr/>
            </p:nvSpPr>
            <p:spPr>
              <a:xfrm>
                <a:off x="2161729" y="3976911"/>
                <a:ext cx="830677"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i="1" smtClean="0">
                          <a:solidFill>
                            <a:schemeClr val="tx1"/>
                          </a:solidFill>
                          <a:latin typeface="Cambria Math" panose="02040503050406030204" pitchFamily="18" charset="0"/>
                        </a:rPr>
                        <m:t>−</m:t>
                      </m:r>
                      <m:r>
                        <a:rPr lang="en-GB" sz="3200" b="0" i="1" smtClean="0">
                          <a:solidFill>
                            <a:schemeClr val="tx1"/>
                          </a:solidFill>
                          <a:latin typeface="Cambria Math" panose="02040503050406030204" pitchFamily="18" charset="0"/>
                        </a:rPr>
                        <m:t>6</m:t>
                      </m:r>
                    </m:oMath>
                  </m:oMathPara>
                </a14:m>
                <a:endParaRPr lang="en-GB" sz="3200" dirty="0">
                  <a:solidFill>
                    <a:schemeClr val="tx1"/>
                  </a:solidFill>
                </a:endParaRPr>
              </a:p>
            </p:txBody>
          </p:sp>
        </mc:Choice>
        <mc:Fallback xmlns="">
          <p:sp>
            <p:nvSpPr>
              <p:cNvPr id="16" name="TextBox 15">
                <a:extLst>
                  <a:ext uri="{FF2B5EF4-FFF2-40B4-BE49-F238E27FC236}">
                    <a16:creationId xmlns:a16="http://schemas.microsoft.com/office/drawing/2014/main" id="{5031B465-1137-4234-9B53-204E40B861CE}"/>
                  </a:ext>
                </a:extLst>
              </p:cNvPr>
              <p:cNvSpPr txBox="1">
                <a:spLocks noRot="1" noChangeAspect="1" noMove="1" noResize="1" noEditPoints="1" noAdjustHandles="1" noChangeArrowheads="1" noChangeShapeType="1" noTextEdit="1"/>
              </p:cNvSpPr>
              <p:nvPr/>
            </p:nvSpPr>
            <p:spPr>
              <a:xfrm>
                <a:off x="2161729" y="3976911"/>
                <a:ext cx="830677" cy="584775"/>
              </a:xfrm>
              <a:prstGeom prst="rect">
                <a:avLst/>
              </a:prstGeom>
              <a:blipFill>
                <a:blip r:embed="rId6"/>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39D7685-81E5-473E-83F0-731AC1B42357}"/>
                  </a:ext>
                </a:extLst>
              </p:cNvPr>
              <p:cNvSpPr txBox="1"/>
              <p:nvPr/>
            </p:nvSpPr>
            <p:spPr>
              <a:xfrm>
                <a:off x="1034333" y="3976910"/>
                <a:ext cx="830677"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i="1" smtClean="0">
                          <a:solidFill>
                            <a:schemeClr val="tx1"/>
                          </a:solidFill>
                          <a:latin typeface="Cambria Math" panose="02040503050406030204" pitchFamily="18" charset="0"/>
                        </a:rPr>
                        <m:t>−</m:t>
                      </m:r>
                      <m:r>
                        <a:rPr lang="en-GB" sz="3200" b="0" i="1" smtClean="0">
                          <a:solidFill>
                            <a:schemeClr val="tx1"/>
                          </a:solidFill>
                          <a:latin typeface="Cambria Math" panose="02040503050406030204" pitchFamily="18" charset="0"/>
                        </a:rPr>
                        <m:t>8</m:t>
                      </m:r>
                    </m:oMath>
                  </m:oMathPara>
                </a14:m>
                <a:endParaRPr lang="en-GB" sz="3200" dirty="0">
                  <a:solidFill>
                    <a:schemeClr val="tx1"/>
                  </a:solidFill>
                </a:endParaRPr>
              </a:p>
            </p:txBody>
          </p:sp>
        </mc:Choice>
        <mc:Fallback xmlns="">
          <p:sp>
            <p:nvSpPr>
              <p:cNvPr id="17" name="TextBox 16">
                <a:extLst>
                  <a:ext uri="{FF2B5EF4-FFF2-40B4-BE49-F238E27FC236}">
                    <a16:creationId xmlns:a16="http://schemas.microsoft.com/office/drawing/2014/main" id="{C39D7685-81E5-473E-83F0-731AC1B42357}"/>
                  </a:ext>
                </a:extLst>
              </p:cNvPr>
              <p:cNvSpPr txBox="1">
                <a:spLocks noRot="1" noChangeAspect="1" noMove="1" noResize="1" noEditPoints="1" noAdjustHandles="1" noChangeArrowheads="1" noChangeShapeType="1" noTextEdit="1"/>
              </p:cNvSpPr>
              <p:nvPr/>
            </p:nvSpPr>
            <p:spPr>
              <a:xfrm>
                <a:off x="1034333" y="3976910"/>
                <a:ext cx="830677" cy="584775"/>
              </a:xfrm>
              <a:prstGeom prst="rect">
                <a:avLst/>
              </a:prstGeom>
              <a:blipFill>
                <a:blip r:embed="rId7"/>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FC13EAB-9A38-41CE-8C81-097DA39E6A4F}"/>
                  </a:ext>
                </a:extLst>
              </p:cNvPr>
              <p:cNvSpPr txBox="1"/>
              <p:nvPr/>
            </p:nvSpPr>
            <p:spPr>
              <a:xfrm>
                <a:off x="6884764" y="3991429"/>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2</m:t>
                      </m:r>
                    </m:oMath>
                  </m:oMathPara>
                </a14:m>
                <a:endParaRPr lang="en-GB" sz="3200" dirty="0">
                  <a:solidFill>
                    <a:schemeClr val="tx1"/>
                  </a:solidFill>
                </a:endParaRPr>
              </a:p>
            </p:txBody>
          </p:sp>
        </mc:Choice>
        <mc:Fallback xmlns="">
          <p:sp>
            <p:nvSpPr>
              <p:cNvPr id="18" name="TextBox 17">
                <a:extLst>
                  <a:ext uri="{FF2B5EF4-FFF2-40B4-BE49-F238E27FC236}">
                    <a16:creationId xmlns:a16="http://schemas.microsoft.com/office/drawing/2014/main" id="{5FC13EAB-9A38-41CE-8C81-097DA39E6A4F}"/>
                  </a:ext>
                </a:extLst>
              </p:cNvPr>
              <p:cNvSpPr txBox="1">
                <a:spLocks noRot="1" noChangeAspect="1" noMove="1" noResize="1" noEditPoints="1" noAdjustHandles="1" noChangeArrowheads="1" noChangeShapeType="1" noTextEdit="1"/>
              </p:cNvSpPr>
              <p:nvPr/>
            </p:nvSpPr>
            <p:spPr>
              <a:xfrm>
                <a:off x="6884764" y="3991429"/>
                <a:ext cx="524503" cy="584775"/>
              </a:xfrm>
              <a:prstGeom prst="rect">
                <a:avLst/>
              </a:prstGeom>
              <a:blipFill>
                <a:blip r:embed="rId8"/>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4427EDA-A6ED-4459-B73E-05590FB82464}"/>
                  </a:ext>
                </a:extLst>
              </p:cNvPr>
              <p:cNvSpPr txBox="1"/>
              <p:nvPr/>
            </p:nvSpPr>
            <p:spPr>
              <a:xfrm>
                <a:off x="8026311" y="3976914"/>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4</m:t>
                      </m:r>
                    </m:oMath>
                  </m:oMathPara>
                </a14:m>
                <a:endParaRPr lang="en-GB" sz="3200" dirty="0">
                  <a:solidFill>
                    <a:schemeClr val="tx1"/>
                  </a:solidFill>
                </a:endParaRPr>
              </a:p>
            </p:txBody>
          </p:sp>
        </mc:Choice>
        <mc:Fallback xmlns="">
          <p:sp>
            <p:nvSpPr>
              <p:cNvPr id="19" name="TextBox 18">
                <a:extLst>
                  <a:ext uri="{FF2B5EF4-FFF2-40B4-BE49-F238E27FC236}">
                    <a16:creationId xmlns:a16="http://schemas.microsoft.com/office/drawing/2014/main" id="{D4427EDA-A6ED-4459-B73E-05590FB82464}"/>
                  </a:ext>
                </a:extLst>
              </p:cNvPr>
              <p:cNvSpPr txBox="1">
                <a:spLocks noRot="1" noChangeAspect="1" noMove="1" noResize="1" noEditPoints="1" noAdjustHandles="1" noChangeArrowheads="1" noChangeShapeType="1" noTextEdit="1"/>
              </p:cNvSpPr>
              <p:nvPr/>
            </p:nvSpPr>
            <p:spPr>
              <a:xfrm>
                <a:off x="8026311" y="3976914"/>
                <a:ext cx="524503" cy="584775"/>
              </a:xfrm>
              <a:prstGeom prst="rect">
                <a:avLst/>
              </a:prstGeom>
              <a:blipFill>
                <a:blip r:embed="rId9"/>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F2B936E-5465-4A1A-9CCC-F255056BDD65}"/>
                  </a:ext>
                </a:extLst>
              </p:cNvPr>
              <p:cNvSpPr txBox="1"/>
              <p:nvPr/>
            </p:nvSpPr>
            <p:spPr>
              <a:xfrm>
                <a:off x="9164049" y="3976913"/>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6</m:t>
                      </m:r>
                    </m:oMath>
                  </m:oMathPara>
                </a14:m>
                <a:endParaRPr lang="en-GB" sz="3200" dirty="0">
                  <a:solidFill>
                    <a:schemeClr val="tx1"/>
                  </a:solidFill>
                </a:endParaRPr>
              </a:p>
            </p:txBody>
          </p:sp>
        </mc:Choice>
        <mc:Fallback xmlns="">
          <p:sp>
            <p:nvSpPr>
              <p:cNvPr id="20" name="TextBox 19">
                <a:extLst>
                  <a:ext uri="{FF2B5EF4-FFF2-40B4-BE49-F238E27FC236}">
                    <a16:creationId xmlns:a16="http://schemas.microsoft.com/office/drawing/2014/main" id="{6F2B936E-5465-4A1A-9CCC-F255056BDD65}"/>
                  </a:ext>
                </a:extLst>
              </p:cNvPr>
              <p:cNvSpPr txBox="1">
                <a:spLocks noRot="1" noChangeAspect="1" noMove="1" noResize="1" noEditPoints="1" noAdjustHandles="1" noChangeArrowheads="1" noChangeShapeType="1" noTextEdit="1"/>
              </p:cNvSpPr>
              <p:nvPr/>
            </p:nvSpPr>
            <p:spPr>
              <a:xfrm>
                <a:off x="9164049" y="3976913"/>
                <a:ext cx="524503" cy="584775"/>
              </a:xfrm>
              <a:prstGeom prst="rect">
                <a:avLst/>
              </a:prstGeom>
              <a:blipFill>
                <a:blip r:embed="rId10"/>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E8A33B4-16A6-42F2-9A95-DF7D2A397338}"/>
                  </a:ext>
                </a:extLst>
              </p:cNvPr>
              <p:cNvSpPr txBox="1"/>
              <p:nvPr/>
            </p:nvSpPr>
            <p:spPr>
              <a:xfrm>
                <a:off x="10297075" y="3991429"/>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8</m:t>
                      </m:r>
                    </m:oMath>
                  </m:oMathPara>
                </a14:m>
                <a:endParaRPr lang="en-GB" sz="3200" dirty="0">
                  <a:solidFill>
                    <a:schemeClr val="tx1"/>
                  </a:solidFill>
                </a:endParaRPr>
              </a:p>
            </p:txBody>
          </p:sp>
        </mc:Choice>
        <mc:Fallback xmlns="">
          <p:sp>
            <p:nvSpPr>
              <p:cNvPr id="21" name="TextBox 20">
                <a:extLst>
                  <a:ext uri="{FF2B5EF4-FFF2-40B4-BE49-F238E27FC236}">
                    <a16:creationId xmlns:a16="http://schemas.microsoft.com/office/drawing/2014/main" id="{9E8A33B4-16A6-42F2-9A95-DF7D2A397338}"/>
                  </a:ext>
                </a:extLst>
              </p:cNvPr>
              <p:cNvSpPr txBox="1">
                <a:spLocks noRot="1" noChangeAspect="1" noMove="1" noResize="1" noEditPoints="1" noAdjustHandles="1" noChangeArrowheads="1" noChangeShapeType="1" noTextEdit="1"/>
              </p:cNvSpPr>
              <p:nvPr/>
            </p:nvSpPr>
            <p:spPr>
              <a:xfrm>
                <a:off x="10297075" y="3991429"/>
                <a:ext cx="524503" cy="584775"/>
              </a:xfrm>
              <a:prstGeom prst="rect">
                <a:avLst/>
              </a:prstGeom>
              <a:blipFill>
                <a:blip r:embed="rId11"/>
                <a:stretch>
                  <a:fillRect/>
                </a:stretch>
              </a:blipFill>
              <a:ln>
                <a:noFill/>
              </a:ln>
            </p:spPr>
            <p:txBody>
              <a:bodyPr/>
              <a:lstStyle/>
              <a:p>
                <a:r>
                  <a:rPr lang="en-GB">
                    <a:noFill/>
                  </a:rPr>
                  <a:t> </a:t>
                </a:r>
              </a:p>
            </p:txBody>
          </p:sp>
        </mc:Fallback>
      </mc:AlternateContent>
      <p:cxnSp>
        <p:nvCxnSpPr>
          <p:cNvPr id="22" name="Straight Connector 21">
            <a:extLst>
              <a:ext uri="{FF2B5EF4-FFF2-40B4-BE49-F238E27FC236}">
                <a16:creationId xmlns:a16="http://schemas.microsoft.com/office/drawing/2014/main" id="{E84016F4-74E9-4FF5-8C20-3861A5D30FA4}"/>
              </a:ext>
            </a:extLst>
          </p:cNvPr>
          <p:cNvCxnSpPr>
            <a:cxnSpLocks/>
          </p:cNvCxnSpPr>
          <p:nvPr/>
        </p:nvCxnSpPr>
        <p:spPr>
          <a:xfrm rot="5400000">
            <a:off x="5994399" y="2511893"/>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DED0CC-B21C-4736-9137-1EA0C871A5BA}"/>
              </a:ext>
            </a:extLst>
          </p:cNvPr>
          <p:cNvCxnSpPr>
            <a:cxnSpLocks/>
          </p:cNvCxnSpPr>
          <p:nvPr/>
        </p:nvCxnSpPr>
        <p:spPr>
          <a:xfrm rot="5400000">
            <a:off x="5994399" y="1376513"/>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71FC9D-E653-4E30-8E08-36AD4708ACCC}"/>
              </a:ext>
            </a:extLst>
          </p:cNvPr>
          <p:cNvCxnSpPr>
            <a:cxnSpLocks/>
          </p:cNvCxnSpPr>
          <p:nvPr/>
        </p:nvCxnSpPr>
        <p:spPr>
          <a:xfrm rot="5400000">
            <a:off x="5994399" y="233513"/>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E5A5B6-0069-44C5-BCFE-54736C99013B}"/>
              </a:ext>
            </a:extLst>
          </p:cNvPr>
          <p:cNvCxnSpPr>
            <a:cxnSpLocks/>
          </p:cNvCxnSpPr>
          <p:nvPr/>
        </p:nvCxnSpPr>
        <p:spPr>
          <a:xfrm rot="5400000">
            <a:off x="5994399" y="593703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9022DF5-195E-4812-A0B4-537C1E131F37}"/>
              </a:ext>
            </a:extLst>
          </p:cNvPr>
          <p:cNvCxnSpPr>
            <a:cxnSpLocks/>
          </p:cNvCxnSpPr>
          <p:nvPr/>
        </p:nvCxnSpPr>
        <p:spPr>
          <a:xfrm rot="5400000">
            <a:off x="5994399" y="479403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98BCA4E-7D16-4FEC-9DBF-445DD93023AC}"/>
                  </a:ext>
                </a:extLst>
              </p:cNvPr>
              <p:cNvSpPr txBox="1"/>
              <p:nvPr/>
            </p:nvSpPr>
            <p:spPr>
              <a:xfrm>
                <a:off x="5254217" y="2387955"/>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2</m:t>
                      </m:r>
                    </m:oMath>
                  </m:oMathPara>
                </a14:m>
                <a:endParaRPr lang="en-GB" sz="3200" dirty="0">
                  <a:solidFill>
                    <a:schemeClr val="tx1"/>
                  </a:solidFill>
                </a:endParaRPr>
              </a:p>
            </p:txBody>
          </p:sp>
        </mc:Choice>
        <mc:Fallback xmlns="">
          <p:sp>
            <p:nvSpPr>
              <p:cNvPr id="27" name="TextBox 26">
                <a:extLst>
                  <a:ext uri="{FF2B5EF4-FFF2-40B4-BE49-F238E27FC236}">
                    <a16:creationId xmlns:a16="http://schemas.microsoft.com/office/drawing/2014/main" id="{A98BCA4E-7D16-4FEC-9DBF-445DD93023AC}"/>
                  </a:ext>
                </a:extLst>
              </p:cNvPr>
              <p:cNvSpPr txBox="1">
                <a:spLocks noRot="1" noChangeAspect="1" noMove="1" noResize="1" noEditPoints="1" noAdjustHandles="1" noChangeArrowheads="1" noChangeShapeType="1" noTextEdit="1"/>
              </p:cNvSpPr>
              <p:nvPr/>
            </p:nvSpPr>
            <p:spPr>
              <a:xfrm>
                <a:off x="5254217" y="2387955"/>
                <a:ext cx="524503" cy="584775"/>
              </a:xfrm>
              <a:prstGeom prst="rect">
                <a:avLst/>
              </a:prstGeom>
              <a:blipFill>
                <a:blip r:embed="rId12"/>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2CB2A8B-42BF-4925-857B-D5F13118D5E8}"/>
                  </a:ext>
                </a:extLst>
              </p:cNvPr>
              <p:cNvSpPr txBox="1"/>
              <p:nvPr/>
            </p:nvSpPr>
            <p:spPr>
              <a:xfrm>
                <a:off x="5258564" y="1250233"/>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4</m:t>
                      </m:r>
                    </m:oMath>
                  </m:oMathPara>
                </a14:m>
                <a:endParaRPr lang="en-GB" sz="3200" dirty="0">
                  <a:solidFill>
                    <a:schemeClr val="tx1"/>
                  </a:solidFill>
                </a:endParaRPr>
              </a:p>
            </p:txBody>
          </p:sp>
        </mc:Choice>
        <mc:Fallback xmlns="">
          <p:sp>
            <p:nvSpPr>
              <p:cNvPr id="28" name="TextBox 27">
                <a:extLst>
                  <a:ext uri="{FF2B5EF4-FFF2-40B4-BE49-F238E27FC236}">
                    <a16:creationId xmlns:a16="http://schemas.microsoft.com/office/drawing/2014/main" id="{62CB2A8B-42BF-4925-857B-D5F13118D5E8}"/>
                  </a:ext>
                </a:extLst>
              </p:cNvPr>
              <p:cNvSpPr txBox="1">
                <a:spLocks noRot="1" noChangeAspect="1" noMove="1" noResize="1" noEditPoints="1" noAdjustHandles="1" noChangeArrowheads="1" noChangeShapeType="1" noTextEdit="1"/>
              </p:cNvSpPr>
              <p:nvPr/>
            </p:nvSpPr>
            <p:spPr>
              <a:xfrm>
                <a:off x="5258564" y="1250233"/>
                <a:ext cx="524503" cy="584775"/>
              </a:xfrm>
              <a:prstGeom prst="rect">
                <a:avLst/>
              </a:prstGeom>
              <a:blipFill>
                <a:blip r:embed="rId13"/>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FC4EA50-34A9-435E-A19D-56E83CE6A811}"/>
                  </a:ext>
                </a:extLst>
              </p:cNvPr>
              <p:cNvSpPr txBox="1"/>
              <p:nvPr/>
            </p:nvSpPr>
            <p:spPr>
              <a:xfrm>
                <a:off x="5254217" y="141351"/>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6</m:t>
                      </m:r>
                    </m:oMath>
                  </m:oMathPara>
                </a14:m>
                <a:endParaRPr lang="en-GB" sz="3200" dirty="0">
                  <a:solidFill>
                    <a:schemeClr val="tx1"/>
                  </a:solidFill>
                </a:endParaRPr>
              </a:p>
            </p:txBody>
          </p:sp>
        </mc:Choice>
        <mc:Fallback xmlns="">
          <p:sp>
            <p:nvSpPr>
              <p:cNvPr id="29" name="TextBox 28">
                <a:extLst>
                  <a:ext uri="{FF2B5EF4-FFF2-40B4-BE49-F238E27FC236}">
                    <a16:creationId xmlns:a16="http://schemas.microsoft.com/office/drawing/2014/main" id="{7FC4EA50-34A9-435E-A19D-56E83CE6A811}"/>
                  </a:ext>
                </a:extLst>
              </p:cNvPr>
              <p:cNvSpPr txBox="1">
                <a:spLocks noRot="1" noChangeAspect="1" noMove="1" noResize="1" noEditPoints="1" noAdjustHandles="1" noChangeArrowheads="1" noChangeShapeType="1" noTextEdit="1"/>
              </p:cNvSpPr>
              <p:nvPr/>
            </p:nvSpPr>
            <p:spPr>
              <a:xfrm>
                <a:off x="5254217" y="141351"/>
                <a:ext cx="524503" cy="584775"/>
              </a:xfrm>
              <a:prstGeom prst="rect">
                <a:avLst/>
              </a:prstGeom>
              <a:blipFill>
                <a:blip r:embed="rId14"/>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61B19F0-4979-4494-A1E7-2BBFA5527DDD}"/>
                  </a:ext>
                </a:extLst>
              </p:cNvPr>
              <p:cNvSpPr txBox="1"/>
              <p:nvPr/>
            </p:nvSpPr>
            <p:spPr>
              <a:xfrm>
                <a:off x="5089107" y="4668214"/>
                <a:ext cx="830677"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0" smtClean="0">
                          <a:solidFill>
                            <a:schemeClr val="tx1"/>
                          </a:solidFill>
                          <a:latin typeface="Cambria Math" panose="02040503050406030204" pitchFamily="18" charset="0"/>
                        </a:rPr>
                        <m:t>−2</m:t>
                      </m:r>
                    </m:oMath>
                  </m:oMathPara>
                </a14:m>
                <a:endParaRPr lang="en-GB" sz="3200" dirty="0">
                  <a:solidFill>
                    <a:schemeClr val="tx1"/>
                  </a:solidFill>
                </a:endParaRPr>
              </a:p>
            </p:txBody>
          </p:sp>
        </mc:Choice>
        <mc:Fallback xmlns="">
          <p:sp>
            <p:nvSpPr>
              <p:cNvPr id="30" name="TextBox 29">
                <a:extLst>
                  <a:ext uri="{FF2B5EF4-FFF2-40B4-BE49-F238E27FC236}">
                    <a16:creationId xmlns:a16="http://schemas.microsoft.com/office/drawing/2014/main" id="{161B19F0-4979-4494-A1E7-2BBFA5527DDD}"/>
                  </a:ext>
                </a:extLst>
              </p:cNvPr>
              <p:cNvSpPr txBox="1">
                <a:spLocks noRot="1" noChangeAspect="1" noMove="1" noResize="1" noEditPoints="1" noAdjustHandles="1" noChangeArrowheads="1" noChangeShapeType="1" noTextEdit="1"/>
              </p:cNvSpPr>
              <p:nvPr/>
            </p:nvSpPr>
            <p:spPr>
              <a:xfrm>
                <a:off x="5089107" y="4668214"/>
                <a:ext cx="830677" cy="584775"/>
              </a:xfrm>
              <a:prstGeom prst="rect">
                <a:avLst/>
              </a:prstGeom>
              <a:blipFill>
                <a:blip r:embed="rId15"/>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3AA7DEB-AAA5-4867-94FA-758B4B5746A3}"/>
                  </a:ext>
                </a:extLst>
              </p:cNvPr>
              <p:cNvSpPr txBox="1"/>
              <p:nvPr/>
            </p:nvSpPr>
            <p:spPr>
              <a:xfrm>
                <a:off x="5057365" y="5807342"/>
                <a:ext cx="830677"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0" smtClean="0">
                          <a:solidFill>
                            <a:schemeClr val="tx1"/>
                          </a:solidFill>
                          <a:latin typeface="Cambria Math" panose="02040503050406030204" pitchFamily="18" charset="0"/>
                        </a:rPr>
                        <m:t>−4</m:t>
                      </m:r>
                    </m:oMath>
                  </m:oMathPara>
                </a14:m>
                <a:endParaRPr lang="en-GB" sz="3200" dirty="0">
                  <a:solidFill>
                    <a:schemeClr val="tx1"/>
                  </a:solidFill>
                </a:endParaRPr>
              </a:p>
            </p:txBody>
          </p:sp>
        </mc:Choice>
        <mc:Fallback xmlns="">
          <p:sp>
            <p:nvSpPr>
              <p:cNvPr id="31" name="TextBox 30">
                <a:extLst>
                  <a:ext uri="{FF2B5EF4-FFF2-40B4-BE49-F238E27FC236}">
                    <a16:creationId xmlns:a16="http://schemas.microsoft.com/office/drawing/2014/main" id="{93AA7DEB-AAA5-4867-94FA-758B4B5746A3}"/>
                  </a:ext>
                </a:extLst>
              </p:cNvPr>
              <p:cNvSpPr txBox="1">
                <a:spLocks noRot="1" noChangeAspect="1" noMove="1" noResize="1" noEditPoints="1" noAdjustHandles="1" noChangeArrowheads="1" noChangeShapeType="1" noTextEdit="1"/>
              </p:cNvSpPr>
              <p:nvPr/>
            </p:nvSpPr>
            <p:spPr>
              <a:xfrm>
                <a:off x="5057365" y="5807342"/>
                <a:ext cx="830677" cy="584775"/>
              </a:xfrm>
              <a:prstGeom prst="rect">
                <a:avLst/>
              </a:prstGeom>
              <a:blipFill>
                <a:blip r:embed="rId16"/>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57C7A48-4EA3-4352-93D5-F659B5057BE3}"/>
                  </a:ext>
                </a:extLst>
              </p:cNvPr>
              <p:cNvSpPr txBox="1"/>
              <p:nvPr/>
            </p:nvSpPr>
            <p:spPr>
              <a:xfrm>
                <a:off x="5453245" y="3791396"/>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0</m:t>
                      </m:r>
                    </m:oMath>
                  </m:oMathPara>
                </a14:m>
                <a:endParaRPr lang="en-GB" sz="3200" dirty="0">
                  <a:solidFill>
                    <a:schemeClr val="tx1"/>
                  </a:solidFill>
                </a:endParaRPr>
              </a:p>
            </p:txBody>
          </p:sp>
        </mc:Choice>
        <mc:Fallback xmlns="">
          <p:sp>
            <p:nvSpPr>
              <p:cNvPr id="33" name="TextBox 32">
                <a:extLst>
                  <a:ext uri="{FF2B5EF4-FFF2-40B4-BE49-F238E27FC236}">
                    <a16:creationId xmlns:a16="http://schemas.microsoft.com/office/drawing/2014/main" id="{B57C7A48-4EA3-4352-93D5-F659B5057BE3}"/>
                  </a:ext>
                </a:extLst>
              </p:cNvPr>
              <p:cNvSpPr txBox="1">
                <a:spLocks noRot="1" noChangeAspect="1" noMove="1" noResize="1" noEditPoints="1" noAdjustHandles="1" noChangeArrowheads="1" noChangeShapeType="1" noTextEdit="1"/>
              </p:cNvSpPr>
              <p:nvPr/>
            </p:nvSpPr>
            <p:spPr>
              <a:xfrm>
                <a:off x="5453245" y="3791396"/>
                <a:ext cx="524503" cy="584775"/>
              </a:xfrm>
              <a:prstGeom prst="rect">
                <a:avLst/>
              </a:prstGeom>
              <a:blipFill>
                <a:blip r:embed="rId17"/>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5CB0797-25F5-418D-A85B-B13AF32ED846}"/>
                  </a:ext>
                </a:extLst>
              </p:cNvPr>
              <p:cNvSpPr txBox="1"/>
              <p:nvPr/>
            </p:nvSpPr>
            <p:spPr>
              <a:xfrm>
                <a:off x="11438622" y="3817257"/>
                <a:ext cx="52732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oMath>
                  </m:oMathPara>
                </a14:m>
                <a:endParaRPr lang="en-GB" sz="3200" dirty="0"/>
              </a:p>
            </p:txBody>
          </p:sp>
        </mc:Choice>
        <mc:Fallback xmlns="">
          <p:sp>
            <p:nvSpPr>
              <p:cNvPr id="42" name="TextBox 41">
                <a:extLst>
                  <a:ext uri="{FF2B5EF4-FFF2-40B4-BE49-F238E27FC236}">
                    <a16:creationId xmlns:a16="http://schemas.microsoft.com/office/drawing/2014/main" id="{D5CB0797-25F5-418D-A85B-B13AF32ED846}"/>
                  </a:ext>
                </a:extLst>
              </p:cNvPr>
              <p:cNvSpPr txBox="1">
                <a:spLocks noRot="1" noChangeAspect="1" noMove="1" noResize="1" noEditPoints="1" noAdjustHandles="1" noChangeArrowheads="1" noChangeShapeType="1" noTextEdit="1"/>
              </p:cNvSpPr>
              <p:nvPr/>
            </p:nvSpPr>
            <p:spPr>
              <a:xfrm>
                <a:off x="11438622" y="3817257"/>
                <a:ext cx="527324" cy="584775"/>
              </a:xfrm>
              <a:prstGeom prst="rect">
                <a:avLst/>
              </a:prstGeom>
              <a:blipFill>
                <a:blip r:embed="rId18"/>
                <a:stretch>
                  <a:fillRect/>
                </a:stretch>
              </a:blipFill>
            </p:spPr>
            <p:txBody>
              <a:bodyPr/>
              <a:lstStyle/>
              <a:p>
                <a:r>
                  <a:rPr lang="en-GB">
                    <a:noFill/>
                  </a:rPr>
                  <a:t> </a:t>
                </a:r>
              </a:p>
            </p:txBody>
          </p:sp>
        </mc:Fallback>
      </mc:AlternateContent>
      <p:grpSp>
        <p:nvGrpSpPr>
          <p:cNvPr id="53" name="Group 52">
            <a:extLst>
              <a:ext uri="{FF2B5EF4-FFF2-40B4-BE49-F238E27FC236}">
                <a16:creationId xmlns:a16="http://schemas.microsoft.com/office/drawing/2014/main" id="{3833B0C5-8B5F-49BF-8D42-93248BF8B685}"/>
              </a:ext>
            </a:extLst>
          </p:cNvPr>
          <p:cNvGrpSpPr/>
          <p:nvPr/>
        </p:nvGrpSpPr>
        <p:grpSpPr>
          <a:xfrm>
            <a:off x="3517947" y="2002778"/>
            <a:ext cx="3737070" cy="1913213"/>
            <a:chOff x="3517947" y="2002778"/>
            <a:chExt cx="3737070" cy="1913213"/>
          </a:xfrm>
        </p:grpSpPr>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C2460C5-823F-44D4-9255-93BF9F6ED862}"/>
                    </a:ext>
                  </a:extLst>
                </p:cNvPr>
                <p:cNvSpPr txBox="1"/>
                <p:nvPr/>
              </p:nvSpPr>
              <p:spPr>
                <a:xfrm>
                  <a:off x="6009676" y="2014204"/>
                  <a:ext cx="1245341"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rgbClr val="FFFF00"/>
                            </a:solidFill>
                            <a:latin typeface="Cambria Math" panose="02040503050406030204" pitchFamily="18" charset="0"/>
                            <a:ea typeface="Cambria Math" panose="02040503050406030204" pitchFamily="18" charset="0"/>
                          </a:rPr>
                          <m:t>(0, 3)</m:t>
                        </m:r>
                      </m:oMath>
                    </m:oMathPara>
                  </a14:m>
                  <a:endParaRPr lang="en-GB" sz="3200" i="1" dirty="0">
                    <a:solidFill>
                      <a:srgbClr val="FFFF00"/>
                    </a:solidFill>
                    <a:latin typeface="Cambria Math" panose="02040503050406030204" pitchFamily="18" charset="0"/>
                    <a:ea typeface="Cambria Math" panose="02040503050406030204" pitchFamily="18" charset="0"/>
                  </a:endParaRPr>
                </a:p>
              </p:txBody>
            </p:sp>
          </mc:Choice>
          <mc:Fallback xmlns="">
            <p:sp>
              <p:nvSpPr>
                <p:cNvPr id="34" name="TextBox 33">
                  <a:extLst>
                    <a:ext uri="{FF2B5EF4-FFF2-40B4-BE49-F238E27FC236}">
                      <a16:creationId xmlns:a16="http://schemas.microsoft.com/office/drawing/2014/main" id="{FC2460C5-823F-44D4-9255-93BF9F6ED862}"/>
                    </a:ext>
                  </a:extLst>
                </p:cNvPr>
                <p:cNvSpPr txBox="1">
                  <a:spLocks noRot="1" noChangeAspect="1" noMove="1" noResize="1" noEditPoints="1" noAdjustHandles="1" noChangeArrowheads="1" noChangeShapeType="1" noTextEdit="1"/>
                </p:cNvSpPr>
                <p:nvPr/>
              </p:nvSpPr>
              <p:spPr>
                <a:xfrm>
                  <a:off x="6009676" y="2014204"/>
                  <a:ext cx="1245341" cy="584775"/>
                </a:xfrm>
                <a:prstGeom prst="rect">
                  <a:avLst/>
                </a:prstGeom>
                <a:blipFill>
                  <a:blip r:embed="rId19"/>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DF7DB3B-741D-4EB2-8ECE-2125E2ACCB30}"/>
                    </a:ext>
                  </a:extLst>
                </p:cNvPr>
                <p:cNvSpPr txBox="1"/>
                <p:nvPr/>
              </p:nvSpPr>
              <p:spPr>
                <a:xfrm>
                  <a:off x="3517947" y="2939736"/>
                  <a:ext cx="1773242"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rgbClr val="FFFF00"/>
                            </a:solidFill>
                            <a:latin typeface="Cambria Math" panose="02040503050406030204" pitchFamily="18" charset="0"/>
                            <a:ea typeface="Cambria Math" panose="02040503050406030204" pitchFamily="18" charset="0"/>
                          </a:rPr>
                          <m:t>(−1.5,0)</m:t>
                        </m:r>
                      </m:oMath>
                    </m:oMathPara>
                  </a14:m>
                  <a:endParaRPr lang="en-GB" sz="3200" i="1" dirty="0">
                    <a:solidFill>
                      <a:srgbClr val="FFFF00"/>
                    </a:solidFill>
                    <a:latin typeface="Cambria Math" panose="02040503050406030204" pitchFamily="18" charset="0"/>
                    <a:ea typeface="Cambria Math" panose="02040503050406030204" pitchFamily="18" charset="0"/>
                  </a:endParaRPr>
                </a:p>
              </p:txBody>
            </p:sp>
          </mc:Choice>
          <mc:Fallback xmlns="">
            <p:sp>
              <p:nvSpPr>
                <p:cNvPr id="37" name="TextBox 36">
                  <a:extLst>
                    <a:ext uri="{FF2B5EF4-FFF2-40B4-BE49-F238E27FC236}">
                      <a16:creationId xmlns:a16="http://schemas.microsoft.com/office/drawing/2014/main" id="{2DF7DB3B-741D-4EB2-8ECE-2125E2ACCB30}"/>
                    </a:ext>
                  </a:extLst>
                </p:cNvPr>
                <p:cNvSpPr txBox="1">
                  <a:spLocks noRot="1" noChangeAspect="1" noMove="1" noResize="1" noEditPoints="1" noAdjustHandles="1" noChangeArrowheads="1" noChangeShapeType="1" noTextEdit="1"/>
                </p:cNvSpPr>
                <p:nvPr/>
              </p:nvSpPr>
              <p:spPr>
                <a:xfrm>
                  <a:off x="3517947" y="2939736"/>
                  <a:ext cx="1773242" cy="584775"/>
                </a:xfrm>
                <a:prstGeom prst="rect">
                  <a:avLst/>
                </a:prstGeom>
                <a:blipFill>
                  <a:blip r:embed="rId20"/>
                  <a:stretch>
                    <a:fillRect/>
                  </a:stretch>
                </a:blipFill>
                <a:ln>
                  <a:noFill/>
                </a:ln>
              </p:spPr>
              <p:txBody>
                <a:bodyPr/>
                <a:lstStyle/>
                <a:p>
                  <a:r>
                    <a:rPr lang="en-GB">
                      <a:noFill/>
                    </a:rPr>
                    <a:t> </a:t>
                  </a:r>
                </a:p>
              </p:txBody>
            </p:sp>
          </mc:Fallback>
        </mc:AlternateContent>
        <p:sp>
          <p:nvSpPr>
            <p:cNvPr id="38" name="Oval 37">
              <a:extLst>
                <a:ext uri="{FF2B5EF4-FFF2-40B4-BE49-F238E27FC236}">
                  <a16:creationId xmlns:a16="http://schemas.microsoft.com/office/drawing/2014/main" id="{0E421831-B366-4A7B-9A7A-5D3545F0BAE9}"/>
                </a:ext>
              </a:extLst>
            </p:cNvPr>
            <p:cNvSpPr/>
            <p:nvPr/>
          </p:nvSpPr>
          <p:spPr>
            <a:xfrm flipV="1">
              <a:off x="5910942" y="2002778"/>
              <a:ext cx="197468" cy="19746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A33DCAA4-B74D-4386-A85C-6C74EB0FF877}"/>
                </a:ext>
              </a:extLst>
            </p:cNvPr>
            <p:cNvSpPr/>
            <p:nvPr/>
          </p:nvSpPr>
          <p:spPr>
            <a:xfrm flipV="1">
              <a:off x="5070274" y="3718523"/>
              <a:ext cx="197468" cy="19746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8" name="Straight Connector 47">
            <a:extLst>
              <a:ext uri="{FF2B5EF4-FFF2-40B4-BE49-F238E27FC236}">
                <a16:creationId xmlns:a16="http://schemas.microsoft.com/office/drawing/2014/main" id="{9C5BBF29-908D-4749-9FF2-94F18B5AB0B9}"/>
              </a:ext>
            </a:extLst>
          </p:cNvPr>
          <p:cNvCxnSpPr>
            <a:cxnSpLocks/>
          </p:cNvCxnSpPr>
          <p:nvPr/>
        </p:nvCxnSpPr>
        <p:spPr>
          <a:xfrm flipH="1">
            <a:off x="3581319" y="-430306"/>
            <a:ext cx="3688975" cy="7476565"/>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A546A3A-8D4E-42AC-8493-8F28A8008EC2}"/>
                  </a:ext>
                </a:extLst>
              </p:cNvPr>
              <p:cNvSpPr txBox="1"/>
              <p:nvPr/>
            </p:nvSpPr>
            <p:spPr>
              <a:xfrm>
                <a:off x="6120785" y="-13673"/>
                <a:ext cx="53309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𝑦</m:t>
                      </m:r>
                    </m:oMath>
                  </m:oMathPara>
                </a14:m>
                <a:endParaRPr lang="en-GB" sz="3200" b="0" dirty="0"/>
              </a:p>
            </p:txBody>
          </p:sp>
        </mc:Choice>
        <mc:Fallback xmlns="">
          <p:sp>
            <p:nvSpPr>
              <p:cNvPr id="43" name="TextBox 42">
                <a:extLst>
                  <a:ext uri="{FF2B5EF4-FFF2-40B4-BE49-F238E27FC236}">
                    <a16:creationId xmlns:a16="http://schemas.microsoft.com/office/drawing/2014/main" id="{DA546A3A-8D4E-42AC-8493-8F28A8008EC2}"/>
                  </a:ext>
                </a:extLst>
              </p:cNvPr>
              <p:cNvSpPr txBox="1">
                <a:spLocks noRot="1" noChangeAspect="1" noMove="1" noResize="1" noEditPoints="1" noAdjustHandles="1" noChangeArrowheads="1" noChangeShapeType="1" noTextEdit="1"/>
              </p:cNvSpPr>
              <p:nvPr/>
            </p:nvSpPr>
            <p:spPr>
              <a:xfrm>
                <a:off x="6120785" y="-13673"/>
                <a:ext cx="533095" cy="584775"/>
              </a:xfrm>
              <a:prstGeom prst="rect">
                <a:avLst/>
              </a:prstGeom>
              <a:blipFill>
                <a:blip r:embed="rId2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93402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down)">
                                      <p:cBhvr>
                                        <p:cTn id="1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D6199B4F-A065-456D-A7DD-8E48EE86F49D}"/>
              </a:ext>
            </a:extLst>
          </p:cNvPr>
          <p:cNvGrpSpPr/>
          <p:nvPr/>
        </p:nvGrpSpPr>
        <p:grpSpPr>
          <a:xfrm>
            <a:off x="-269235" y="-161365"/>
            <a:ext cx="12590013" cy="6271663"/>
            <a:chOff x="-269235" y="-161365"/>
            <a:chExt cx="12590013" cy="6271663"/>
          </a:xfrm>
        </p:grpSpPr>
        <p:cxnSp>
          <p:nvCxnSpPr>
            <p:cNvPr id="54" name="Straight Connector 53">
              <a:extLst>
                <a:ext uri="{FF2B5EF4-FFF2-40B4-BE49-F238E27FC236}">
                  <a16:creationId xmlns:a16="http://schemas.microsoft.com/office/drawing/2014/main" id="{BE0B8547-7075-41D1-A579-B6D4E2828E3C}"/>
                </a:ext>
              </a:extLst>
            </p:cNvPr>
            <p:cNvCxnSpPr>
              <a:cxnSpLocks/>
            </p:cNvCxnSpPr>
            <p:nvPr/>
          </p:nvCxnSpPr>
          <p:spPr>
            <a:xfrm flipH="1">
              <a:off x="6029568" y="-161365"/>
              <a:ext cx="6291210" cy="6213835"/>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06D88F4-21FE-4C04-AF0A-BF3F365C5312}"/>
                </a:ext>
              </a:extLst>
            </p:cNvPr>
            <p:cNvCxnSpPr>
              <a:cxnSpLocks/>
            </p:cNvCxnSpPr>
            <p:nvPr/>
          </p:nvCxnSpPr>
          <p:spPr>
            <a:xfrm>
              <a:off x="-269235" y="-103537"/>
              <a:ext cx="6291210" cy="6213835"/>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F51E50-5A01-438F-81BB-8F5F22536B66}"/>
              </a:ext>
            </a:extLst>
          </p:cNvPr>
          <p:cNvSpPr>
            <a:spLocks noGrp="1"/>
          </p:cNvSpPr>
          <p:nvPr>
            <p:ph type="title"/>
          </p:nvPr>
        </p:nvSpPr>
        <p:spPr/>
        <p:txBody>
          <a:bodyPr/>
          <a:lstStyle/>
          <a:p>
            <a:r>
              <a:rPr lang="en-GB" b="1" dirty="0"/>
              <a:t>Drawing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676947-BD4E-487B-B247-F9C4EC3D204C}"/>
                  </a:ext>
                </a:extLst>
              </p:cNvPr>
              <p:cNvSpPr>
                <a:spLocks noGrp="1"/>
              </p:cNvSpPr>
              <p:nvPr>
                <p:ph idx="1"/>
              </p:nvPr>
            </p:nvSpPr>
            <p:spPr>
              <a:xfrm>
                <a:off x="1219199" y="1783560"/>
                <a:ext cx="2613212" cy="596569"/>
              </a:xfrm>
            </p:spPr>
            <p:txBody>
              <a:bodyPr>
                <a:noAutofit/>
              </a:bodyPr>
              <a:lstStyle/>
              <a:p>
                <a:pPr marL="68580" indent="0">
                  <a:buNone/>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box>
                            <m:boxPr>
                              <m:ctrlPr>
                                <a:rPr lang="en-GB" b="0" i="1" smtClean="0">
                                  <a:latin typeface="Cambria Math" panose="02040503050406030204" pitchFamily="18" charset="0"/>
                                </a:rPr>
                              </m:ctrlPr>
                            </m:boxPr>
                            <m:e>
                              <m:argPr>
                                <m:argSz m:val="-1"/>
                              </m:argP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4</m:t>
                                  </m:r>
                                </m:den>
                              </m:f>
                            </m:e>
                          </m:box>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−4</m:t>
                      </m:r>
                    </m:oMath>
                  </m:oMathPara>
                </a14:m>
                <a:endParaRPr lang="en-GB" dirty="0"/>
              </a:p>
            </p:txBody>
          </p:sp>
        </mc:Choice>
        <mc:Fallback xmlns="">
          <p:sp>
            <p:nvSpPr>
              <p:cNvPr id="3" name="Content Placeholder 2">
                <a:extLst>
                  <a:ext uri="{FF2B5EF4-FFF2-40B4-BE49-F238E27FC236}">
                    <a16:creationId xmlns:a16="http://schemas.microsoft.com/office/drawing/2014/main" id="{BE676947-BD4E-487B-B247-F9C4EC3D204C}"/>
                  </a:ext>
                </a:extLst>
              </p:cNvPr>
              <p:cNvSpPr>
                <a:spLocks noGrp="1" noRot="1" noChangeAspect="1" noMove="1" noResize="1" noEditPoints="1" noAdjustHandles="1" noChangeArrowheads="1" noChangeShapeType="1" noTextEdit="1"/>
              </p:cNvSpPr>
              <p:nvPr>
                <p:ph idx="1"/>
              </p:nvPr>
            </p:nvSpPr>
            <p:spPr>
              <a:xfrm>
                <a:off x="1219199" y="1783560"/>
                <a:ext cx="2613212" cy="596569"/>
              </a:xfrm>
              <a:blipFill>
                <a:blip r:embed="rId2"/>
                <a:stretch>
                  <a:fillRect/>
                </a:stretch>
              </a:blipFill>
            </p:spPr>
            <p:txBody>
              <a:bodyPr/>
              <a:lstStyle/>
              <a:p>
                <a:r>
                  <a:rPr lang="en-GB">
                    <a:noFill/>
                  </a:rPr>
                  <a:t> </a:t>
                </a:r>
              </a:p>
            </p:txBody>
          </p:sp>
        </mc:Fallback>
      </mc:AlternateContent>
      <p:grpSp>
        <p:nvGrpSpPr>
          <p:cNvPr id="35" name="Group 34">
            <a:extLst>
              <a:ext uri="{FF2B5EF4-FFF2-40B4-BE49-F238E27FC236}">
                <a16:creationId xmlns:a16="http://schemas.microsoft.com/office/drawing/2014/main" id="{1163D942-2BF6-4AFC-B6A9-F549D01A0891}"/>
              </a:ext>
            </a:extLst>
          </p:cNvPr>
          <p:cNvGrpSpPr/>
          <p:nvPr/>
        </p:nvGrpSpPr>
        <p:grpSpPr>
          <a:xfrm>
            <a:off x="268514" y="-13673"/>
            <a:ext cx="11697432" cy="6715098"/>
            <a:chOff x="268514" y="-13673"/>
            <a:chExt cx="11697432" cy="6715098"/>
          </a:xfrm>
        </p:grpSpPr>
        <p:cxnSp>
          <p:nvCxnSpPr>
            <p:cNvPr id="4" name="Straight Arrow Connector 3">
              <a:extLst>
                <a:ext uri="{FF2B5EF4-FFF2-40B4-BE49-F238E27FC236}">
                  <a16:creationId xmlns:a16="http://schemas.microsoft.com/office/drawing/2014/main" id="{179B5AE2-151D-406B-860F-00A4B7630F41}"/>
                </a:ext>
              </a:extLst>
            </p:cNvPr>
            <p:cNvCxnSpPr>
              <a:cxnSpLocks/>
            </p:cNvCxnSpPr>
            <p:nvPr/>
          </p:nvCxnSpPr>
          <p:spPr>
            <a:xfrm>
              <a:off x="268514" y="3817257"/>
              <a:ext cx="11451771"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8375F7D-49F9-4FC6-BD30-D930F6F18C68}"/>
                </a:ext>
              </a:extLst>
            </p:cNvPr>
            <p:cNvCxnSpPr>
              <a:cxnSpLocks/>
            </p:cNvCxnSpPr>
            <p:nvPr/>
          </p:nvCxnSpPr>
          <p:spPr>
            <a:xfrm>
              <a:off x="5994399" y="247937"/>
              <a:ext cx="0" cy="645348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3ABE9E5-0E85-434E-8018-52BC372681B5}"/>
                </a:ext>
              </a:extLst>
            </p:cNvPr>
            <p:cNvCxnSpPr>
              <a:cxnSpLocks/>
            </p:cNvCxnSpPr>
            <p:nvPr/>
          </p:nvCxnSpPr>
          <p:spPr>
            <a:xfrm>
              <a:off x="4852488"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1B16E88-9F30-4DB1-AA2B-06BABADE0D74}"/>
                </a:ext>
              </a:extLst>
            </p:cNvPr>
            <p:cNvCxnSpPr>
              <a:cxnSpLocks/>
            </p:cNvCxnSpPr>
            <p:nvPr/>
          </p:nvCxnSpPr>
          <p:spPr>
            <a:xfrm>
              <a:off x="3710576"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70BA373-7092-4330-920D-581C8AC76F55}"/>
                </a:ext>
              </a:extLst>
            </p:cNvPr>
            <p:cNvCxnSpPr>
              <a:cxnSpLocks/>
            </p:cNvCxnSpPr>
            <p:nvPr/>
          </p:nvCxnSpPr>
          <p:spPr>
            <a:xfrm>
              <a:off x="2572475"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BFEBB97-2F18-4D46-A81B-F924843AB04E}"/>
                </a:ext>
              </a:extLst>
            </p:cNvPr>
            <p:cNvCxnSpPr>
              <a:cxnSpLocks/>
            </p:cNvCxnSpPr>
            <p:nvPr/>
          </p:nvCxnSpPr>
          <p:spPr>
            <a:xfrm>
              <a:off x="1431290"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7E29EDE-D107-456D-8F10-62E9FE8CD7C2}"/>
                </a:ext>
              </a:extLst>
            </p:cNvPr>
            <p:cNvCxnSpPr>
              <a:cxnSpLocks/>
            </p:cNvCxnSpPr>
            <p:nvPr/>
          </p:nvCxnSpPr>
          <p:spPr>
            <a:xfrm>
              <a:off x="7135948"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1941812-7DCD-4F24-B68F-5BF2AA254AC9}"/>
                </a:ext>
              </a:extLst>
            </p:cNvPr>
            <p:cNvCxnSpPr>
              <a:cxnSpLocks/>
            </p:cNvCxnSpPr>
            <p:nvPr/>
          </p:nvCxnSpPr>
          <p:spPr>
            <a:xfrm>
              <a:off x="8274413"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77CC0E-3451-4DD4-AA20-0146D589D737}"/>
                </a:ext>
              </a:extLst>
            </p:cNvPr>
            <p:cNvCxnSpPr>
              <a:cxnSpLocks/>
            </p:cNvCxnSpPr>
            <p:nvPr/>
          </p:nvCxnSpPr>
          <p:spPr>
            <a:xfrm>
              <a:off x="9423944"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F6A0631-FC49-4D49-AF9C-84F5B721D8EE}"/>
                </a:ext>
              </a:extLst>
            </p:cNvPr>
            <p:cNvCxnSpPr>
              <a:cxnSpLocks/>
            </p:cNvCxnSpPr>
            <p:nvPr/>
          </p:nvCxnSpPr>
          <p:spPr>
            <a:xfrm>
              <a:off x="10551341"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54E739C-1B9B-45F3-A855-A2F0A3319A36}"/>
                    </a:ext>
                  </a:extLst>
                </p:cNvPr>
                <p:cNvSpPr txBox="1"/>
                <p:nvPr/>
              </p:nvSpPr>
              <p:spPr>
                <a:xfrm>
                  <a:off x="4460512" y="3991429"/>
                  <a:ext cx="830677"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i="1" smtClean="0">
                            <a:solidFill>
                              <a:schemeClr val="tx1"/>
                            </a:solidFill>
                            <a:latin typeface="Cambria Math" panose="02040503050406030204" pitchFamily="18" charset="0"/>
                          </a:rPr>
                          <m:t>−</m:t>
                        </m:r>
                        <m:r>
                          <a:rPr lang="en-GB" sz="3200" b="0" i="1" smtClean="0">
                            <a:solidFill>
                              <a:schemeClr val="tx1"/>
                            </a:solidFill>
                            <a:latin typeface="Cambria Math" panose="02040503050406030204" pitchFamily="18" charset="0"/>
                          </a:rPr>
                          <m:t>2</m:t>
                        </m:r>
                      </m:oMath>
                    </m:oMathPara>
                  </a14:m>
                  <a:endParaRPr lang="en-GB" sz="3200" dirty="0">
                    <a:solidFill>
                      <a:schemeClr val="tx1"/>
                    </a:solidFill>
                  </a:endParaRPr>
                </a:p>
              </p:txBody>
            </p:sp>
          </mc:Choice>
          <mc:Fallback xmlns="">
            <p:sp>
              <p:nvSpPr>
                <p:cNvPr id="14" name="TextBox 13">
                  <a:extLst>
                    <a:ext uri="{FF2B5EF4-FFF2-40B4-BE49-F238E27FC236}">
                      <a16:creationId xmlns:a16="http://schemas.microsoft.com/office/drawing/2014/main" id="{D54E739C-1B9B-45F3-A855-A2F0A3319A36}"/>
                    </a:ext>
                  </a:extLst>
                </p:cNvPr>
                <p:cNvSpPr txBox="1">
                  <a:spLocks noRot="1" noChangeAspect="1" noMove="1" noResize="1" noEditPoints="1" noAdjustHandles="1" noChangeArrowheads="1" noChangeShapeType="1" noTextEdit="1"/>
                </p:cNvSpPr>
                <p:nvPr/>
              </p:nvSpPr>
              <p:spPr>
                <a:xfrm>
                  <a:off x="4460512" y="3991429"/>
                  <a:ext cx="830677" cy="584775"/>
                </a:xfrm>
                <a:prstGeom prst="rect">
                  <a:avLst/>
                </a:prstGeom>
                <a:blipFill>
                  <a:blip r:embed="rId3"/>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BC361D-62E3-41D8-B620-145E5F94C202}"/>
                    </a:ext>
                  </a:extLst>
                </p:cNvPr>
                <p:cNvSpPr txBox="1"/>
                <p:nvPr/>
              </p:nvSpPr>
              <p:spPr>
                <a:xfrm>
                  <a:off x="3311259" y="3976912"/>
                  <a:ext cx="830677"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i="1" smtClean="0">
                            <a:solidFill>
                              <a:schemeClr val="tx1"/>
                            </a:solidFill>
                            <a:latin typeface="Cambria Math" panose="02040503050406030204" pitchFamily="18" charset="0"/>
                          </a:rPr>
                          <m:t>−</m:t>
                        </m:r>
                        <m:r>
                          <a:rPr lang="en-GB" sz="3200" b="0" i="1" smtClean="0">
                            <a:solidFill>
                              <a:schemeClr val="tx1"/>
                            </a:solidFill>
                            <a:latin typeface="Cambria Math" panose="02040503050406030204" pitchFamily="18" charset="0"/>
                          </a:rPr>
                          <m:t>4</m:t>
                        </m:r>
                      </m:oMath>
                    </m:oMathPara>
                  </a14:m>
                  <a:endParaRPr lang="en-GB" sz="3200" dirty="0">
                    <a:solidFill>
                      <a:schemeClr val="tx1"/>
                    </a:solidFill>
                  </a:endParaRPr>
                </a:p>
              </p:txBody>
            </p:sp>
          </mc:Choice>
          <mc:Fallback xmlns="">
            <p:sp>
              <p:nvSpPr>
                <p:cNvPr id="15" name="TextBox 14">
                  <a:extLst>
                    <a:ext uri="{FF2B5EF4-FFF2-40B4-BE49-F238E27FC236}">
                      <a16:creationId xmlns:a16="http://schemas.microsoft.com/office/drawing/2014/main" id="{BDBC361D-62E3-41D8-B620-145E5F94C202}"/>
                    </a:ext>
                  </a:extLst>
                </p:cNvPr>
                <p:cNvSpPr txBox="1">
                  <a:spLocks noRot="1" noChangeAspect="1" noMove="1" noResize="1" noEditPoints="1" noAdjustHandles="1" noChangeArrowheads="1" noChangeShapeType="1" noTextEdit="1"/>
                </p:cNvSpPr>
                <p:nvPr/>
              </p:nvSpPr>
              <p:spPr>
                <a:xfrm>
                  <a:off x="3311259" y="3976912"/>
                  <a:ext cx="830677" cy="584775"/>
                </a:xfrm>
                <a:prstGeom prst="rect">
                  <a:avLst/>
                </a:prstGeom>
                <a:blipFill>
                  <a:blip r:embed="rId4"/>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031B465-1137-4234-9B53-204E40B861CE}"/>
                    </a:ext>
                  </a:extLst>
                </p:cNvPr>
                <p:cNvSpPr txBox="1"/>
                <p:nvPr/>
              </p:nvSpPr>
              <p:spPr>
                <a:xfrm>
                  <a:off x="2161729" y="3976911"/>
                  <a:ext cx="830677"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i="1" smtClean="0">
                            <a:solidFill>
                              <a:schemeClr val="tx1"/>
                            </a:solidFill>
                            <a:latin typeface="Cambria Math" panose="02040503050406030204" pitchFamily="18" charset="0"/>
                          </a:rPr>
                          <m:t>−</m:t>
                        </m:r>
                        <m:r>
                          <a:rPr lang="en-GB" sz="3200" b="0" i="1" smtClean="0">
                            <a:solidFill>
                              <a:schemeClr val="tx1"/>
                            </a:solidFill>
                            <a:latin typeface="Cambria Math" panose="02040503050406030204" pitchFamily="18" charset="0"/>
                          </a:rPr>
                          <m:t>6</m:t>
                        </m:r>
                      </m:oMath>
                    </m:oMathPara>
                  </a14:m>
                  <a:endParaRPr lang="en-GB" sz="3200" dirty="0">
                    <a:solidFill>
                      <a:schemeClr val="tx1"/>
                    </a:solidFill>
                  </a:endParaRPr>
                </a:p>
              </p:txBody>
            </p:sp>
          </mc:Choice>
          <mc:Fallback xmlns="">
            <p:sp>
              <p:nvSpPr>
                <p:cNvPr id="16" name="TextBox 15">
                  <a:extLst>
                    <a:ext uri="{FF2B5EF4-FFF2-40B4-BE49-F238E27FC236}">
                      <a16:creationId xmlns:a16="http://schemas.microsoft.com/office/drawing/2014/main" id="{5031B465-1137-4234-9B53-204E40B861CE}"/>
                    </a:ext>
                  </a:extLst>
                </p:cNvPr>
                <p:cNvSpPr txBox="1">
                  <a:spLocks noRot="1" noChangeAspect="1" noMove="1" noResize="1" noEditPoints="1" noAdjustHandles="1" noChangeArrowheads="1" noChangeShapeType="1" noTextEdit="1"/>
                </p:cNvSpPr>
                <p:nvPr/>
              </p:nvSpPr>
              <p:spPr>
                <a:xfrm>
                  <a:off x="2161729" y="3976911"/>
                  <a:ext cx="830677" cy="584775"/>
                </a:xfrm>
                <a:prstGeom prst="rect">
                  <a:avLst/>
                </a:prstGeom>
                <a:blipFill>
                  <a:blip r:embed="rId5"/>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39D7685-81E5-473E-83F0-731AC1B42357}"/>
                    </a:ext>
                  </a:extLst>
                </p:cNvPr>
                <p:cNvSpPr txBox="1"/>
                <p:nvPr/>
              </p:nvSpPr>
              <p:spPr>
                <a:xfrm>
                  <a:off x="1034333" y="3976910"/>
                  <a:ext cx="830677"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i="1" smtClean="0">
                            <a:solidFill>
                              <a:schemeClr val="tx1"/>
                            </a:solidFill>
                            <a:latin typeface="Cambria Math" panose="02040503050406030204" pitchFamily="18" charset="0"/>
                          </a:rPr>
                          <m:t>−</m:t>
                        </m:r>
                        <m:r>
                          <a:rPr lang="en-GB" sz="3200" b="0" i="1" smtClean="0">
                            <a:solidFill>
                              <a:schemeClr val="tx1"/>
                            </a:solidFill>
                            <a:latin typeface="Cambria Math" panose="02040503050406030204" pitchFamily="18" charset="0"/>
                          </a:rPr>
                          <m:t>8</m:t>
                        </m:r>
                      </m:oMath>
                    </m:oMathPara>
                  </a14:m>
                  <a:endParaRPr lang="en-GB" sz="3200" dirty="0">
                    <a:solidFill>
                      <a:schemeClr val="tx1"/>
                    </a:solidFill>
                  </a:endParaRPr>
                </a:p>
              </p:txBody>
            </p:sp>
          </mc:Choice>
          <mc:Fallback xmlns="">
            <p:sp>
              <p:nvSpPr>
                <p:cNvPr id="17" name="TextBox 16">
                  <a:extLst>
                    <a:ext uri="{FF2B5EF4-FFF2-40B4-BE49-F238E27FC236}">
                      <a16:creationId xmlns:a16="http://schemas.microsoft.com/office/drawing/2014/main" id="{C39D7685-81E5-473E-83F0-731AC1B42357}"/>
                    </a:ext>
                  </a:extLst>
                </p:cNvPr>
                <p:cNvSpPr txBox="1">
                  <a:spLocks noRot="1" noChangeAspect="1" noMove="1" noResize="1" noEditPoints="1" noAdjustHandles="1" noChangeArrowheads="1" noChangeShapeType="1" noTextEdit="1"/>
                </p:cNvSpPr>
                <p:nvPr/>
              </p:nvSpPr>
              <p:spPr>
                <a:xfrm>
                  <a:off x="1034333" y="3976910"/>
                  <a:ext cx="830677" cy="584775"/>
                </a:xfrm>
                <a:prstGeom prst="rect">
                  <a:avLst/>
                </a:prstGeom>
                <a:blipFill>
                  <a:blip r:embed="rId6"/>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FC13EAB-9A38-41CE-8C81-097DA39E6A4F}"/>
                    </a:ext>
                  </a:extLst>
                </p:cNvPr>
                <p:cNvSpPr txBox="1"/>
                <p:nvPr/>
              </p:nvSpPr>
              <p:spPr>
                <a:xfrm>
                  <a:off x="6884764" y="3991429"/>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2</m:t>
                        </m:r>
                      </m:oMath>
                    </m:oMathPara>
                  </a14:m>
                  <a:endParaRPr lang="en-GB" sz="3200" dirty="0">
                    <a:solidFill>
                      <a:schemeClr val="tx1"/>
                    </a:solidFill>
                  </a:endParaRPr>
                </a:p>
              </p:txBody>
            </p:sp>
          </mc:Choice>
          <mc:Fallback xmlns="">
            <p:sp>
              <p:nvSpPr>
                <p:cNvPr id="18" name="TextBox 17">
                  <a:extLst>
                    <a:ext uri="{FF2B5EF4-FFF2-40B4-BE49-F238E27FC236}">
                      <a16:creationId xmlns:a16="http://schemas.microsoft.com/office/drawing/2014/main" id="{5FC13EAB-9A38-41CE-8C81-097DA39E6A4F}"/>
                    </a:ext>
                  </a:extLst>
                </p:cNvPr>
                <p:cNvSpPr txBox="1">
                  <a:spLocks noRot="1" noChangeAspect="1" noMove="1" noResize="1" noEditPoints="1" noAdjustHandles="1" noChangeArrowheads="1" noChangeShapeType="1" noTextEdit="1"/>
                </p:cNvSpPr>
                <p:nvPr/>
              </p:nvSpPr>
              <p:spPr>
                <a:xfrm>
                  <a:off x="6884764" y="3991429"/>
                  <a:ext cx="524503" cy="584775"/>
                </a:xfrm>
                <a:prstGeom prst="rect">
                  <a:avLst/>
                </a:prstGeom>
                <a:blipFill>
                  <a:blip r:embed="rId7"/>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4427EDA-A6ED-4459-B73E-05590FB82464}"/>
                    </a:ext>
                  </a:extLst>
                </p:cNvPr>
                <p:cNvSpPr txBox="1"/>
                <p:nvPr/>
              </p:nvSpPr>
              <p:spPr>
                <a:xfrm>
                  <a:off x="8026311" y="3976914"/>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4</m:t>
                        </m:r>
                      </m:oMath>
                    </m:oMathPara>
                  </a14:m>
                  <a:endParaRPr lang="en-GB" sz="3200" dirty="0">
                    <a:solidFill>
                      <a:schemeClr val="tx1"/>
                    </a:solidFill>
                  </a:endParaRPr>
                </a:p>
              </p:txBody>
            </p:sp>
          </mc:Choice>
          <mc:Fallback xmlns="">
            <p:sp>
              <p:nvSpPr>
                <p:cNvPr id="19" name="TextBox 18">
                  <a:extLst>
                    <a:ext uri="{FF2B5EF4-FFF2-40B4-BE49-F238E27FC236}">
                      <a16:creationId xmlns:a16="http://schemas.microsoft.com/office/drawing/2014/main" id="{D4427EDA-A6ED-4459-B73E-05590FB82464}"/>
                    </a:ext>
                  </a:extLst>
                </p:cNvPr>
                <p:cNvSpPr txBox="1">
                  <a:spLocks noRot="1" noChangeAspect="1" noMove="1" noResize="1" noEditPoints="1" noAdjustHandles="1" noChangeArrowheads="1" noChangeShapeType="1" noTextEdit="1"/>
                </p:cNvSpPr>
                <p:nvPr/>
              </p:nvSpPr>
              <p:spPr>
                <a:xfrm>
                  <a:off x="8026311" y="3976914"/>
                  <a:ext cx="524503" cy="584775"/>
                </a:xfrm>
                <a:prstGeom prst="rect">
                  <a:avLst/>
                </a:prstGeom>
                <a:blipFill>
                  <a:blip r:embed="rId8"/>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F2B936E-5465-4A1A-9CCC-F255056BDD65}"/>
                    </a:ext>
                  </a:extLst>
                </p:cNvPr>
                <p:cNvSpPr txBox="1"/>
                <p:nvPr/>
              </p:nvSpPr>
              <p:spPr>
                <a:xfrm>
                  <a:off x="9164049" y="3976913"/>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6</m:t>
                        </m:r>
                      </m:oMath>
                    </m:oMathPara>
                  </a14:m>
                  <a:endParaRPr lang="en-GB" sz="3200" dirty="0">
                    <a:solidFill>
                      <a:schemeClr val="tx1"/>
                    </a:solidFill>
                  </a:endParaRPr>
                </a:p>
              </p:txBody>
            </p:sp>
          </mc:Choice>
          <mc:Fallback xmlns="">
            <p:sp>
              <p:nvSpPr>
                <p:cNvPr id="20" name="TextBox 19">
                  <a:extLst>
                    <a:ext uri="{FF2B5EF4-FFF2-40B4-BE49-F238E27FC236}">
                      <a16:creationId xmlns:a16="http://schemas.microsoft.com/office/drawing/2014/main" id="{6F2B936E-5465-4A1A-9CCC-F255056BDD65}"/>
                    </a:ext>
                  </a:extLst>
                </p:cNvPr>
                <p:cNvSpPr txBox="1">
                  <a:spLocks noRot="1" noChangeAspect="1" noMove="1" noResize="1" noEditPoints="1" noAdjustHandles="1" noChangeArrowheads="1" noChangeShapeType="1" noTextEdit="1"/>
                </p:cNvSpPr>
                <p:nvPr/>
              </p:nvSpPr>
              <p:spPr>
                <a:xfrm>
                  <a:off x="9164049" y="3976913"/>
                  <a:ext cx="524503" cy="584775"/>
                </a:xfrm>
                <a:prstGeom prst="rect">
                  <a:avLst/>
                </a:prstGeom>
                <a:blipFill>
                  <a:blip r:embed="rId9"/>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E8A33B4-16A6-42F2-9A95-DF7D2A397338}"/>
                    </a:ext>
                  </a:extLst>
                </p:cNvPr>
                <p:cNvSpPr txBox="1"/>
                <p:nvPr/>
              </p:nvSpPr>
              <p:spPr>
                <a:xfrm>
                  <a:off x="10297075" y="3991429"/>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8</m:t>
                        </m:r>
                      </m:oMath>
                    </m:oMathPara>
                  </a14:m>
                  <a:endParaRPr lang="en-GB" sz="3200" dirty="0">
                    <a:solidFill>
                      <a:schemeClr val="tx1"/>
                    </a:solidFill>
                  </a:endParaRPr>
                </a:p>
              </p:txBody>
            </p:sp>
          </mc:Choice>
          <mc:Fallback xmlns="">
            <p:sp>
              <p:nvSpPr>
                <p:cNvPr id="21" name="TextBox 20">
                  <a:extLst>
                    <a:ext uri="{FF2B5EF4-FFF2-40B4-BE49-F238E27FC236}">
                      <a16:creationId xmlns:a16="http://schemas.microsoft.com/office/drawing/2014/main" id="{9E8A33B4-16A6-42F2-9A95-DF7D2A397338}"/>
                    </a:ext>
                  </a:extLst>
                </p:cNvPr>
                <p:cNvSpPr txBox="1">
                  <a:spLocks noRot="1" noChangeAspect="1" noMove="1" noResize="1" noEditPoints="1" noAdjustHandles="1" noChangeArrowheads="1" noChangeShapeType="1" noTextEdit="1"/>
                </p:cNvSpPr>
                <p:nvPr/>
              </p:nvSpPr>
              <p:spPr>
                <a:xfrm>
                  <a:off x="10297075" y="3991429"/>
                  <a:ext cx="524503" cy="584775"/>
                </a:xfrm>
                <a:prstGeom prst="rect">
                  <a:avLst/>
                </a:prstGeom>
                <a:blipFill>
                  <a:blip r:embed="rId10"/>
                  <a:stretch>
                    <a:fillRect/>
                  </a:stretch>
                </a:blipFill>
                <a:ln>
                  <a:noFill/>
                </a:ln>
              </p:spPr>
              <p:txBody>
                <a:bodyPr/>
                <a:lstStyle/>
                <a:p>
                  <a:r>
                    <a:rPr lang="en-GB">
                      <a:noFill/>
                    </a:rPr>
                    <a:t> </a:t>
                  </a:r>
                </a:p>
              </p:txBody>
            </p:sp>
          </mc:Fallback>
        </mc:AlternateContent>
        <p:cxnSp>
          <p:nvCxnSpPr>
            <p:cNvPr id="22" name="Straight Connector 21">
              <a:extLst>
                <a:ext uri="{FF2B5EF4-FFF2-40B4-BE49-F238E27FC236}">
                  <a16:creationId xmlns:a16="http://schemas.microsoft.com/office/drawing/2014/main" id="{E84016F4-74E9-4FF5-8C20-3861A5D30FA4}"/>
                </a:ext>
              </a:extLst>
            </p:cNvPr>
            <p:cNvCxnSpPr>
              <a:cxnSpLocks/>
            </p:cNvCxnSpPr>
            <p:nvPr/>
          </p:nvCxnSpPr>
          <p:spPr>
            <a:xfrm rot="5400000">
              <a:off x="5994399" y="2511893"/>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DED0CC-B21C-4736-9137-1EA0C871A5BA}"/>
                </a:ext>
              </a:extLst>
            </p:cNvPr>
            <p:cNvCxnSpPr>
              <a:cxnSpLocks/>
            </p:cNvCxnSpPr>
            <p:nvPr/>
          </p:nvCxnSpPr>
          <p:spPr>
            <a:xfrm rot="5400000">
              <a:off x="5994399" y="1376513"/>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71FC9D-E653-4E30-8E08-36AD4708ACCC}"/>
                </a:ext>
              </a:extLst>
            </p:cNvPr>
            <p:cNvCxnSpPr>
              <a:cxnSpLocks/>
            </p:cNvCxnSpPr>
            <p:nvPr/>
          </p:nvCxnSpPr>
          <p:spPr>
            <a:xfrm rot="5400000">
              <a:off x="5994399" y="233513"/>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E5A5B6-0069-44C5-BCFE-54736C99013B}"/>
                </a:ext>
              </a:extLst>
            </p:cNvPr>
            <p:cNvCxnSpPr>
              <a:cxnSpLocks/>
            </p:cNvCxnSpPr>
            <p:nvPr/>
          </p:nvCxnSpPr>
          <p:spPr>
            <a:xfrm rot="5400000">
              <a:off x="5994399" y="593703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9022DF5-195E-4812-A0B4-537C1E131F37}"/>
                </a:ext>
              </a:extLst>
            </p:cNvPr>
            <p:cNvCxnSpPr>
              <a:cxnSpLocks/>
            </p:cNvCxnSpPr>
            <p:nvPr/>
          </p:nvCxnSpPr>
          <p:spPr>
            <a:xfrm rot="5400000">
              <a:off x="5994399" y="479403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98BCA4E-7D16-4FEC-9DBF-445DD93023AC}"/>
                    </a:ext>
                  </a:extLst>
                </p:cNvPr>
                <p:cNvSpPr txBox="1"/>
                <p:nvPr/>
              </p:nvSpPr>
              <p:spPr>
                <a:xfrm>
                  <a:off x="5254217" y="2387955"/>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2</m:t>
                        </m:r>
                      </m:oMath>
                    </m:oMathPara>
                  </a14:m>
                  <a:endParaRPr lang="en-GB" sz="3200" dirty="0">
                    <a:solidFill>
                      <a:schemeClr val="tx1"/>
                    </a:solidFill>
                  </a:endParaRPr>
                </a:p>
              </p:txBody>
            </p:sp>
          </mc:Choice>
          <mc:Fallback xmlns="">
            <p:sp>
              <p:nvSpPr>
                <p:cNvPr id="27" name="TextBox 26">
                  <a:extLst>
                    <a:ext uri="{FF2B5EF4-FFF2-40B4-BE49-F238E27FC236}">
                      <a16:creationId xmlns:a16="http://schemas.microsoft.com/office/drawing/2014/main" id="{A98BCA4E-7D16-4FEC-9DBF-445DD93023AC}"/>
                    </a:ext>
                  </a:extLst>
                </p:cNvPr>
                <p:cNvSpPr txBox="1">
                  <a:spLocks noRot="1" noChangeAspect="1" noMove="1" noResize="1" noEditPoints="1" noAdjustHandles="1" noChangeArrowheads="1" noChangeShapeType="1" noTextEdit="1"/>
                </p:cNvSpPr>
                <p:nvPr/>
              </p:nvSpPr>
              <p:spPr>
                <a:xfrm>
                  <a:off x="5254217" y="2387955"/>
                  <a:ext cx="524503" cy="584775"/>
                </a:xfrm>
                <a:prstGeom prst="rect">
                  <a:avLst/>
                </a:prstGeom>
                <a:blipFill>
                  <a:blip r:embed="rId11"/>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2CB2A8B-42BF-4925-857B-D5F13118D5E8}"/>
                    </a:ext>
                  </a:extLst>
                </p:cNvPr>
                <p:cNvSpPr txBox="1"/>
                <p:nvPr/>
              </p:nvSpPr>
              <p:spPr>
                <a:xfrm>
                  <a:off x="5258564" y="1250233"/>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4</m:t>
                        </m:r>
                      </m:oMath>
                    </m:oMathPara>
                  </a14:m>
                  <a:endParaRPr lang="en-GB" sz="3200" dirty="0">
                    <a:solidFill>
                      <a:schemeClr val="tx1"/>
                    </a:solidFill>
                  </a:endParaRPr>
                </a:p>
              </p:txBody>
            </p:sp>
          </mc:Choice>
          <mc:Fallback xmlns="">
            <p:sp>
              <p:nvSpPr>
                <p:cNvPr id="28" name="TextBox 27">
                  <a:extLst>
                    <a:ext uri="{FF2B5EF4-FFF2-40B4-BE49-F238E27FC236}">
                      <a16:creationId xmlns:a16="http://schemas.microsoft.com/office/drawing/2014/main" id="{62CB2A8B-42BF-4925-857B-D5F13118D5E8}"/>
                    </a:ext>
                  </a:extLst>
                </p:cNvPr>
                <p:cNvSpPr txBox="1">
                  <a:spLocks noRot="1" noChangeAspect="1" noMove="1" noResize="1" noEditPoints="1" noAdjustHandles="1" noChangeArrowheads="1" noChangeShapeType="1" noTextEdit="1"/>
                </p:cNvSpPr>
                <p:nvPr/>
              </p:nvSpPr>
              <p:spPr>
                <a:xfrm>
                  <a:off x="5258564" y="1250233"/>
                  <a:ext cx="524503" cy="584775"/>
                </a:xfrm>
                <a:prstGeom prst="rect">
                  <a:avLst/>
                </a:prstGeom>
                <a:blipFill>
                  <a:blip r:embed="rId12"/>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FC4EA50-34A9-435E-A19D-56E83CE6A811}"/>
                    </a:ext>
                  </a:extLst>
                </p:cNvPr>
                <p:cNvSpPr txBox="1"/>
                <p:nvPr/>
              </p:nvSpPr>
              <p:spPr>
                <a:xfrm>
                  <a:off x="5254217" y="141351"/>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6</m:t>
                        </m:r>
                      </m:oMath>
                    </m:oMathPara>
                  </a14:m>
                  <a:endParaRPr lang="en-GB" sz="3200" dirty="0">
                    <a:solidFill>
                      <a:schemeClr val="tx1"/>
                    </a:solidFill>
                  </a:endParaRPr>
                </a:p>
              </p:txBody>
            </p:sp>
          </mc:Choice>
          <mc:Fallback xmlns="">
            <p:sp>
              <p:nvSpPr>
                <p:cNvPr id="29" name="TextBox 28">
                  <a:extLst>
                    <a:ext uri="{FF2B5EF4-FFF2-40B4-BE49-F238E27FC236}">
                      <a16:creationId xmlns:a16="http://schemas.microsoft.com/office/drawing/2014/main" id="{7FC4EA50-34A9-435E-A19D-56E83CE6A811}"/>
                    </a:ext>
                  </a:extLst>
                </p:cNvPr>
                <p:cNvSpPr txBox="1">
                  <a:spLocks noRot="1" noChangeAspect="1" noMove="1" noResize="1" noEditPoints="1" noAdjustHandles="1" noChangeArrowheads="1" noChangeShapeType="1" noTextEdit="1"/>
                </p:cNvSpPr>
                <p:nvPr/>
              </p:nvSpPr>
              <p:spPr>
                <a:xfrm>
                  <a:off x="5254217" y="141351"/>
                  <a:ext cx="524503" cy="584775"/>
                </a:xfrm>
                <a:prstGeom prst="rect">
                  <a:avLst/>
                </a:prstGeom>
                <a:blipFill>
                  <a:blip r:embed="rId13"/>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61B19F0-4979-4494-A1E7-2BBFA5527DDD}"/>
                    </a:ext>
                  </a:extLst>
                </p:cNvPr>
                <p:cNvSpPr txBox="1"/>
                <p:nvPr/>
              </p:nvSpPr>
              <p:spPr>
                <a:xfrm>
                  <a:off x="5089107" y="4668214"/>
                  <a:ext cx="830677"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0" smtClean="0">
                            <a:solidFill>
                              <a:schemeClr val="tx1"/>
                            </a:solidFill>
                            <a:latin typeface="Cambria Math" panose="02040503050406030204" pitchFamily="18" charset="0"/>
                          </a:rPr>
                          <m:t>−2</m:t>
                        </m:r>
                      </m:oMath>
                    </m:oMathPara>
                  </a14:m>
                  <a:endParaRPr lang="en-GB" sz="3200" dirty="0">
                    <a:solidFill>
                      <a:schemeClr val="tx1"/>
                    </a:solidFill>
                  </a:endParaRPr>
                </a:p>
              </p:txBody>
            </p:sp>
          </mc:Choice>
          <mc:Fallback xmlns="">
            <p:sp>
              <p:nvSpPr>
                <p:cNvPr id="30" name="TextBox 29">
                  <a:extLst>
                    <a:ext uri="{FF2B5EF4-FFF2-40B4-BE49-F238E27FC236}">
                      <a16:creationId xmlns:a16="http://schemas.microsoft.com/office/drawing/2014/main" id="{161B19F0-4979-4494-A1E7-2BBFA5527DDD}"/>
                    </a:ext>
                  </a:extLst>
                </p:cNvPr>
                <p:cNvSpPr txBox="1">
                  <a:spLocks noRot="1" noChangeAspect="1" noMove="1" noResize="1" noEditPoints="1" noAdjustHandles="1" noChangeArrowheads="1" noChangeShapeType="1" noTextEdit="1"/>
                </p:cNvSpPr>
                <p:nvPr/>
              </p:nvSpPr>
              <p:spPr>
                <a:xfrm>
                  <a:off x="5089107" y="4668214"/>
                  <a:ext cx="830677" cy="584775"/>
                </a:xfrm>
                <a:prstGeom prst="rect">
                  <a:avLst/>
                </a:prstGeom>
                <a:blipFill>
                  <a:blip r:embed="rId14"/>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3AA7DEB-AAA5-4867-94FA-758B4B5746A3}"/>
                    </a:ext>
                  </a:extLst>
                </p:cNvPr>
                <p:cNvSpPr txBox="1"/>
                <p:nvPr/>
              </p:nvSpPr>
              <p:spPr>
                <a:xfrm>
                  <a:off x="5057365" y="5807342"/>
                  <a:ext cx="830677"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0" smtClean="0">
                            <a:solidFill>
                              <a:schemeClr val="tx1"/>
                            </a:solidFill>
                            <a:latin typeface="Cambria Math" panose="02040503050406030204" pitchFamily="18" charset="0"/>
                          </a:rPr>
                          <m:t>−4</m:t>
                        </m:r>
                      </m:oMath>
                    </m:oMathPara>
                  </a14:m>
                  <a:endParaRPr lang="en-GB" sz="3200" dirty="0">
                    <a:solidFill>
                      <a:schemeClr val="tx1"/>
                    </a:solidFill>
                  </a:endParaRPr>
                </a:p>
              </p:txBody>
            </p:sp>
          </mc:Choice>
          <mc:Fallback xmlns="">
            <p:sp>
              <p:nvSpPr>
                <p:cNvPr id="31" name="TextBox 30">
                  <a:extLst>
                    <a:ext uri="{FF2B5EF4-FFF2-40B4-BE49-F238E27FC236}">
                      <a16:creationId xmlns:a16="http://schemas.microsoft.com/office/drawing/2014/main" id="{93AA7DEB-AAA5-4867-94FA-758B4B5746A3}"/>
                    </a:ext>
                  </a:extLst>
                </p:cNvPr>
                <p:cNvSpPr txBox="1">
                  <a:spLocks noRot="1" noChangeAspect="1" noMove="1" noResize="1" noEditPoints="1" noAdjustHandles="1" noChangeArrowheads="1" noChangeShapeType="1" noTextEdit="1"/>
                </p:cNvSpPr>
                <p:nvPr/>
              </p:nvSpPr>
              <p:spPr>
                <a:xfrm>
                  <a:off x="5057365" y="5807342"/>
                  <a:ext cx="830677" cy="584775"/>
                </a:xfrm>
                <a:prstGeom prst="rect">
                  <a:avLst/>
                </a:prstGeom>
                <a:blipFill>
                  <a:blip r:embed="rId15"/>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57C7A48-4EA3-4352-93D5-F659B5057BE3}"/>
                    </a:ext>
                  </a:extLst>
                </p:cNvPr>
                <p:cNvSpPr txBox="1"/>
                <p:nvPr/>
              </p:nvSpPr>
              <p:spPr>
                <a:xfrm>
                  <a:off x="5453245" y="3791396"/>
                  <a:ext cx="52450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chemeClr val="tx1"/>
                            </a:solidFill>
                            <a:latin typeface="Cambria Math" panose="02040503050406030204" pitchFamily="18" charset="0"/>
                          </a:rPr>
                          <m:t>0</m:t>
                        </m:r>
                      </m:oMath>
                    </m:oMathPara>
                  </a14:m>
                  <a:endParaRPr lang="en-GB" sz="3200" dirty="0">
                    <a:solidFill>
                      <a:schemeClr val="tx1"/>
                    </a:solidFill>
                  </a:endParaRPr>
                </a:p>
              </p:txBody>
            </p:sp>
          </mc:Choice>
          <mc:Fallback xmlns="">
            <p:sp>
              <p:nvSpPr>
                <p:cNvPr id="33" name="TextBox 32">
                  <a:extLst>
                    <a:ext uri="{FF2B5EF4-FFF2-40B4-BE49-F238E27FC236}">
                      <a16:creationId xmlns:a16="http://schemas.microsoft.com/office/drawing/2014/main" id="{B57C7A48-4EA3-4352-93D5-F659B5057BE3}"/>
                    </a:ext>
                  </a:extLst>
                </p:cNvPr>
                <p:cNvSpPr txBox="1">
                  <a:spLocks noRot="1" noChangeAspect="1" noMove="1" noResize="1" noEditPoints="1" noAdjustHandles="1" noChangeArrowheads="1" noChangeShapeType="1" noTextEdit="1"/>
                </p:cNvSpPr>
                <p:nvPr/>
              </p:nvSpPr>
              <p:spPr>
                <a:xfrm>
                  <a:off x="5453245" y="3791396"/>
                  <a:ext cx="524503" cy="584775"/>
                </a:xfrm>
                <a:prstGeom prst="rect">
                  <a:avLst/>
                </a:prstGeom>
                <a:blipFill>
                  <a:blip r:embed="rId16"/>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5CB0797-25F5-418D-A85B-B13AF32ED846}"/>
                    </a:ext>
                  </a:extLst>
                </p:cNvPr>
                <p:cNvSpPr txBox="1"/>
                <p:nvPr/>
              </p:nvSpPr>
              <p:spPr>
                <a:xfrm>
                  <a:off x="11438622" y="3817257"/>
                  <a:ext cx="52732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oMath>
                    </m:oMathPara>
                  </a14:m>
                  <a:endParaRPr lang="en-GB" sz="3200" dirty="0"/>
                </a:p>
              </p:txBody>
            </p:sp>
          </mc:Choice>
          <mc:Fallback xmlns="">
            <p:sp>
              <p:nvSpPr>
                <p:cNvPr id="42" name="TextBox 41">
                  <a:extLst>
                    <a:ext uri="{FF2B5EF4-FFF2-40B4-BE49-F238E27FC236}">
                      <a16:creationId xmlns:a16="http://schemas.microsoft.com/office/drawing/2014/main" id="{D5CB0797-25F5-418D-A85B-B13AF32ED846}"/>
                    </a:ext>
                  </a:extLst>
                </p:cNvPr>
                <p:cNvSpPr txBox="1">
                  <a:spLocks noRot="1" noChangeAspect="1" noMove="1" noResize="1" noEditPoints="1" noAdjustHandles="1" noChangeArrowheads="1" noChangeShapeType="1" noTextEdit="1"/>
                </p:cNvSpPr>
                <p:nvPr/>
              </p:nvSpPr>
              <p:spPr>
                <a:xfrm>
                  <a:off x="11438622" y="3817257"/>
                  <a:ext cx="527324" cy="584775"/>
                </a:xfrm>
                <a:prstGeom prst="rect">
                  <a:avLst/>
                </a:prstGeom>
                <a:blipFill>
                  <a:blip r:embed="rId1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A546A3A-8D4E-42AC-8493-8F28A8008EC2}"/>
                    </a:ext>
                  </a:extLst>
                </p:cNvPr>
                <p:cNvSpPr txBox="1"/>
                <p:nvPr/>
              </p:nvSpPr>
              <p:spPr>
                <a:xfrm>
                  <a:off x="6120785" y="-13673"/>
                  <a:ext cx="53309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𝑦</m:t>
                        </m:r>
                      </m:oMath>
                    </m:oMathPara>
                  </a14:m>
                  <a:endParaRPr lang="en-GB" sz="3200" b="0" dirty="0"/>
                </a:p>
              </p:txBody>
            </p:sp>
          </mc:Choice>
          <mc:Fallback xmlns="">
            <p:sp>
              <p:nvSpPr>
                <p:cNvPr id="43" name="TextBox 42">
                  <a:extLst>
                    <a:ext uri="{FF2B5EF4-FFF2-40B4-BE49-F238E27FC236}">
                      <a16:creationId xmlns:a16="http://schemas.microsoft.com/office/drawing/2014/main" id="{DA546A3A-8D4E-42AC-8493-8F28A8008EC2}"/>
                    </a:ext>
                  </a:extLst>
                </p:cNvPr>
                <p:cNvSpPr txBox="1">
                  <a:spLocks noRot="1" noChangeAspect="1" noMove="1" noResize="1" noEditPoints="1" noAdjustHandles="1" noChangeArrowheads="1" noChangeShapeType="1" noTextEdit="1"/>
                </p:cNvSpPr>
                <p:nvPr/>
              </p:nvSpPr>
              <p:spPr>
                <a:xfrm>
                  <a:off x="6120785" y="-13673"/>
                  <a:ext cx="533095" cy="584775"/>
                </a:xfrm>
                <a:prstGeom prst="rect">
                  <a:avLst/>
                </a:prstGeom>
                <a:blipFill>
                  <a:blip r:embed="rId18"/>
                  <a:stretch>
                    <a:fillRect/>
                  </a:stretch>
                </a:blipFill>
              </p:spPr>
              <p:txBody>
                <a:bodyPr/>
                <a:lstStyle/>
                <a:p>
                  <a:r>
                    <a:rPr lang="en-GB">
                      <a:noFill/>
                    </a:rPr>
                    <a:t> </a:t>
                  </a:r>
                </a:p>
              </p:txBody>
            </p:sp>
          </mc:Fallback>
        </mc:AlternateContent>
      </p:grpSp>
      <p:grpSp>
        <p:nvGrpSpPr>
          <p:cNvPr id="39" name="Group 38">
            <a:extLst>
              <a:ext uri="{FF2B5EF4-FFF2-40B4-BE49-F238E27FC236}">
                <a16:creationId xmlns:a16="http://schemas.microsoft.com/office/drawing/2014/main" id="{1F4D4624-268D-4CBB-A2A3-50CF398CB47F}"/>
              </a:ext>
            </a:extLst>
          </p:cNvPr>
          <p:cNvGrpSpPr/>
          <p:nvPr/>
        </p:nvGrpSpPr>
        <p:grpSpPr>
          <a:xfrm>
            <a:off x="3614725" y="3125913"/>
            <a:ext cx="4760576" cy="3575512"/>
            <a:chOff x="3614725" y="3125913"/>
            <a:chExt cx="4760576" cy="3575512"/>
          </a:xfrm>
        </p:grpSpPr>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182835A-B899-4CB2-856D-D43E9F83F6A4}"/>
                    </a:ext>
                  </a:extLst>
                </p:cNvPr>
                <p:cNvSpPr txBox="1"/>
                <p:nvPr/>
              </p:nvSpPr>
              <p:spPr>
                <a:xfrm>
                  <a:off x="7141928" y="3125913"/>
                  <a:ext cx="115448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rgbClr val="FFFF00"/>
                            </a:solidFill>
                            <a:latin typeface="Cambria Math" panose="02040503050406030204" pitchFamily="18" charset="0"/>
                            <a:ea typeface="Cambria Math" panose="02040503050406030204" pitchFamily="18" charset="0"/>
                          </a:rPr>
                          <m:t>(4,0)</m:t>
                        </m:r>
                      </m:oMath>
                    </m:oMathPara>
                  </a14:m>
                  <a:endParaRPr lang="en-GB" sz="3200" i="1" dirty="0">
                    <a:solidFill>
                      <a:srgbClr val="FFFF00"/>
                    </a:solidFill>
                    <a:latin typeface="Cambria Math" panose="02040503050406030204" pitchFamily="18" charset="0"/>
                    <a:ea typeface="Cambria Math" panose="02040503050406030204" pitchFamily="18" charset="0"/>
                  </a:endParaRPr>
                </a:p>
              </p:txBody>
            </p:sp>
          </mc:Choice>
          <mc:Fallback xmlns="">
            <p:sp>
              <p:nvSpPr>
                <p:cNvPr id="45" name="TextBox 44">
                  <a:extLst>
                    <a:ext uri="{FF2B5EF4-FFF2-40B4-BE49-F238E27FC236}">
                      <a16:creationId xmlns:a16="http://schemas.microsoft.com/office/drawing/2014/main" id="{2182835A-B899-4CB2-856D-D43E9F83F6A4}"/>
                    </a:ext>
                  </a:extLst>
                </p:cNvPr>
                <p:cNvSpPr txBox="1">
                  <a:spLocks noRot="1" noChangeAspect="1" noMove="1" noResize="1" noEditPoints="1" noAdjustHandles="1" noChangeArrowheads="1" noChangeShapeType="1" noTextEdit="1"/>
                </p:cNvSpPr>
                <p:nvPr/>
              </p:nvSpPr>
              <p:spPr>
                <a:xfrm>
                  <a:off x="7141928" y="3125913"/>
                  <a:ext cx="1154483" cy="584775"/>
                </a:xfrm>
                <a:prstGeom prst="rect">
                  <a:avLst/>
                </a:prstGeom>
                <a:blipFill>
                  <a:blip r:embed="rId19"/>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6376B06-1967-4890-8963-1AB2731924B0}"/>
                    </a:ext>
                  </a:extLst>
                </p:cNvPr>
                <p:cNvSpPr txBox="1"/>
                <p:nvPr/>
              </p:nvSpPr>
              <p:spPr>
                <a:xfrm>
                  <a:off x="6007393" y="6116650"/>
                  <a:ext cx="152907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rgbClr val="FFFF00"/>
                            </a:solidFill>
                            <a:latin typeface="Cambria Math" panose="02040503050406030204" pitchFamily="18" charset="0"/>
                            <a:ea typeface="Cambria Math" panose="02040503050406030204" pitchFamily="18" charset="0"/>
                          </a:rPr>
                          <m:t>(0, −4)</m:t>
                        </m:r>
                      </m:oMath>
                    </m:oMathPara>
                  </a14:m>
                  <a:endParaRPr lang="en-GB" sz="3200" i="1" dirty="0">
                    <a:solidFill>
                      <a:srgbClr val="FFFF00"/>
                    </a:solidFill>
                    <a:latin typeface="Cambria Math" panose="02040503050406030204" pitchFamily="18" charset="0"/>
                    <a:ea typeface="Cambria Math" panose="02040503050406030204" pitchFamily="18" charset="0"/>
                  </a:endParaRPr>
                </a:p>
              </p:txBody>
            </p:sp>
          </mc:Choice>
          <mc:Fallback xmlns="">
            <p:sp>
              <p:nvSpPr>
                <p:cNvPr id="47" name="TextBox 46">
                  <a:extLst>
                    <a:ext uri="{FF2B5EF4-FFF2-40B4-BE49-F238E27FC236}">
                      <a16:creationId xmlns:a16="http://schemas.microsoft.com/office/drawing/2014/main" id="{76376B06-1967-4890-8963-1AB2731924B0}"/>
                    </a:ext>
                  </a:extLst>
                </p:cNvPr>
                <p:cNvSpPr txBox="1">
                  <a:spLocks noRot="1" noChangeAspect="1" noMove="1" noResize="1" noEditPoints="1" noAdjustHandles="1" noChangeArrowheads="1" noChangeShapeType="1" noTextEdit="1"/>
                </p:cNvSpPr>
                <p:nvPr/>
              </p:nvSpPr>
              <p:spPr>
                <a:xfrm>
                  <a:off x="6007393" y="6116650"/>
                  <a:ext cx="1529073" cy="584775"/>
                </a:xfrm>
                <a:prstGeom prst="rect">
                  <a:avLst/>
                </a:prstGeom>
                <a:blipFill>
                  <a:blip r:embed="rId20"/>
                  <a:stretch>
                    <a:fillRect/>
                  </a:stretch>
                </a:blipFill>
                <a:ln>
                  <a:noFill/>
                </a:ln>
              </p:spPr>
              <p:txBody>
                <a:bodyPr/>
                <a:lstStyle/>
                <a:p>
                  <a:r>
                    <a:rPr lang="en-GB">
                      <a:noFill/>
                    </a:rPr>
                    <a:t> </a:t>
                  </a:r>
                </a:p>
              </p:txBody>
            </p:sp>
          </mc:Fallback>
        </mc:AlternateContent>
        <p:sp>
          <p:nvSpPr>
            <p:cNvPr id="49" name="Oval 48">
              <a:extLst>
                <a:ext uri="{FF2B5EF4-FFF2-40B4-BE49-F238E27FC236}">
                  <a16:creationId xmlns:a16="http://schemas.microsoft.com/office/drawing/2014/main" id="{5901880C-015F-4D47-B657-47F52F57C165}"/>
                </a:ext>
              </a:extLst>
            </p:cNvPr>
            <p:cNvSpPr/>
            <p:nvPr/>
          </p:nvSpPr>
          <p:spPr>
            <a:xfrm flipV="1">
              <a:off x="8177833" y="3725781"/>
              <a:ext cx="197468" cy="19746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B244C329-0B48-4892-84E6-70F6868519BF}"/>
                </a:ext>
              </a:extLst>
            </p:cNvPr>
            <p:cNvSpPr/>
            <p:nvPr/>
          </p:nvSpPr>
          <p:spPr>
            <a:xfrm flipV="1">
              <a:off x="5898532" y="6000995"/>
              <a:ext cx="197468" cy="19746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7B4E00D-5F8D-4533-973E-FEB96248BB13}"/>
                </a:ext>
              </a:extLst>
            </p:cNvPr>
            <p:cNvSpPr/>
            <p:nvPr/>
          </p:nvSpPr>
          <p:spPr>
            <a:xfrm flipV="1">
              <a:off x="3614725" y="3725781"/>
              <a:ext cx="197468" cy="19746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72C1A933-B7DA-4D3C-A4DD-6A41673B1E64}"/>
                    </a:ext>
                  </a:extLst>
                </p:cNvPr>
                <p:cNvSpPr txBox="1"/>
                <p:nvPr/>
              </p:nvSpPr>
              <p:spPr>
                <a:xfrm>
                  <a:off x="3699872" y="3132219"/>
                  <a:ext cx="1460656"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rgbClr val="FFFF00"/>
                            </a:solidFill>
                            <a:latin typeface="Cambria Math" panose="02040503050406030204" pitchFamily="18" charset="0"/>
                            <a:ea typeface="Cambria Math" panose="02040503050406030204" pitchFamily="18" charset="0"/>
                          </a:rPr>
                          <m:t>(−4,0)</m:t>
                        </m:r>
                      </m:oMath>
                    </m:oMathPara>
                  </a14:m>
                  <a:endParaRPr lang="en-GB" sz="3200" i="1" dirty="0">
                    <a:solidFill>
                      <a:srgbClr val="FFFF00"/>
                    </a:solidFill>
                    <a:latin typeface="Cambria Math" panose="02040503050406030204" pitchFamily="18" charset="0"/>
                    <a:ea typeface="Cambria Math" panose="02040503050406030204" pitchFamily="18" charset="0"/>
                  </a:endParaRPr>
                </a:p>
              </p:txBody>
            </p:sp>
          </mc:Choice>
          <mc:Fallback xmlns="">
            <p:sp>
              <p:nvSpPr>
                <p:cNvPr id="53" name="TextBox 52">
                  <a:extLst>
                    <a:ext uri="{FF2B5EF4-FFF2-40B4-BE49-F238E27FC236}">
                      <a16:creationId xmlns:a16="http://schemas.microsoft.com/office/drawing/2014/main" id="{72C1A933-B7DA-4D3C-A4DD-6A41673B1E64}"/>
                    </a:ext>
                  </a:extLst>
                </p:cNvPr>
                <p:cNvSpPr txBox="1">
                  <a:spLocks noRot="1" noChangeAspect="1" noMove="1" noResize="1" noEditPoints="1" noAdjustHandles="1" noChangeArrowheads="1" noChangeShapeType="1" noTextEdit="1"/>
                </p:cNvSpPr>
                <p:nvPr/>
              </p:nvSpPr>
              <p:spPr>
                <a:xfrm>
                  <a:off x="3699872" y="3132219"/>
                  <a:ext cx="1460656" cy="584775"/>
                </a:xfrm>
                <a:prstGeom prst="rect">
                  <a:avLst/>
                </a:prstGeom>
                <a:blipFill>
                  <a:blip r:embed="rId21"/>
                  <a:stretch>
                    <a:fillRect/>
                  </a:stretch>
                </a:blipFill>
                <a:ln>
                  <a:noFill/>
                </a:ln>
              </p:spPr>
              <p:txBody>
                <a:bodyPr/>
                <a:lstStyle/>
                <a:p>
                  <a:r>
                    <a:rPr lang="en-GB">
                      <a:noFill/>
                    </a:rPr>
                    <a:t> </a:t>
                  </a:r>
                </a:p>
              </p:txBody>
            </p:sp>
          </mc:Fallback>
        </mc:AlternateContent>
      </p:grpSp>
      <p:grpSp>
        <p:nvGrpSpPr>
          <p:cNvPr id="41" name="Group 40">
            <a:extLst>
              <a:ext uri="{FF2B5EF4-FFF2-40B4-BE49-F238E27FC236}">
                <a16:creationId xmlns:a16="http://schemas.microsoft.com/office/drawing/2014/main" id="{379DFDE6-A4B8-4AE6-8FE1-7AC7E2EB6CA7}"/>
              </a:ext>
            </a:extLst>
          </p:cNvPr>
          <p:cNvGrpSpPr/>
          <p:nvPr/>
        </p:nvGrpSpPr>
        <p:grpSpPr>
          <a:xfrm>
            <a:off x="1100473" y="384489"/>
            <a:ext cx="9670138" cy="5598957"/>
            <a:chOff x="1100473" y="384489"/>
            <a:chExt cx="9670138" cy="5598957"/>
          </a:xfrm>
        </p:grpSpPr>
        <p:sp>
          <p:nvSpPr>
            <p:cNvPr id="56" name="Oval 55">
              <a:extLst>
                <a:ext uri="{FF2B5EF4-FFF2-40B4-BE49-F238E27FC236}">
                  <a16:creationId xmlns:a16="http://schemas.microsoft.com/office/drawing/2014/main" id="{5F736A68-5F6A-448A-BB54-E1F2E230F634}"/>
                </a:ext>
              </a:extLst>
            </p:cNvPr>
            <p:cNvSpPr/>
            <p:nvPr/>
          </p:nvSpPr>
          <p:spPr>
            <a:xfrm flipV="1">
              <a:off x="7037214" y="5405086"/>
              <a:ext cx="197468" cy="19746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ECCB7B87-90B8-4155-AEE6-49537BE96385}"/>
                </a:ext>
              </a:extLst>
            </p:cNvPr>
            <p:cNvSpPr/>
            <p:nvPr/>
          </p:nvSpPr>
          <p:spPr>
            <a:xfrm flipV="1">
              <a:off x="4753754" y="5399835"/>
              <a:ext cx="197468" cy="19746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61108857-40BE-4FDF-9D1E-EB31113C6BC5}"/>
                    </a:ext>
                  </a:extLst>
                </p:cNvPr>
                <p:cNvSpPr txBox="1"/>
                <p:nvPr/>
              </p:nvSpPr>
              <p:spPr>
                <a:xfrm>
                  <a:off x="7147015" y="5398671"/>
                  <a:ext cx="152907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rgbClr val="FFFF00"/>
                            </a:solidFill>
                            <a:latin typeface="Cambria Math" panose="02040503050406030204" pitchFamily="18" charset="0"/>
                            <a:ea typeface="Cambria Math" panose="02040503050406030204" pitchFamily="18" charset="0"/>
                          </a:rPr>
                          <m:t>(2, −3)</m:t>
                        </m:r>
                      </m:oMath>
                    </m:oMathPara>
                  </a14:m>
                  <a:endParaRPr lang="en-GB" sz="3200" i="1" dirty="0">
                    <a:solidFill>
                      <a:srgbClr val="FFFF00"/>
                    </a:solidFill>
                    <a:latin typeface="Cambria Math" panose="02040503050406030204" pitchFamily="18" charset="0"/>
                    <a:ea typeface="Cambria Math" panose="02040503050406030204" pitchFamily="18" charset="0"/>
                  </a:endParaRPr>
                </a:p>
              </p:txBody>
            </p:sp>
          </mc:Choice>
          <mc:Fallback xmlns="">
            <p:sp>
              <p:nvSpPr>
                <p:cNvPr id="58" name="TextBox 57">
                  <a:extLst>
                    <a:ext uri="{FF2B5EF4-FFF2-40B4-BE49-F238E27FC236}">
                      <a16:creationId xmlns:a16="http://schemas.microsoft.com/office/drawing/2014/main" id="{61108857-40BE-4FDF-9D1E-EB31113C6BC5}"/>
                    </a:ext>
                  </a:extLst>
                </p:cNvPr>
                <p:cNvSpPr txBox="1">
                  <a:spLocks noRot="1" noChangeAspect="1" noMove="1" noResize="1" noEditPoints="1" noAdjustHandles="1" noChangeArrowheads="1" noChangeShapeType="1" noTextEdit="1"/>
                </p:cNvSpPr>
                <p:nvPr/>
              </p:nvSpPr>
              <p:spPr>
                <a:xfrm>
                  <a:off x="7147015" y="5398671"/>
                  <a:ext cx="1529073" cy="584775"/>
                </a:xfrm>
                <a:prstGeom prst="rect">
                  <a:avLst/>
                </a:prstGeom>
                <a:blipFill>
                  <a:blip r:embed="rId22"/>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67F12AFF-EDF9-4110-A65D-5C8368EB7EA0}"/>
                    </a:ext>
                  </a:extLst>
                </p:cNvPr>
                <p:cNvSpPr txBox="1"/>
                <p:nvPr/>
              </p:nvSpPr>
              <p:spPr>
                <a:xfrm>
                  <a:off x="3040604" y="5398670"/>
                  <a:ext cx="1713148" cy="58477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rgbClr val="FFFF00"/>
                            </a:solidFill>
                            <a:latin typeface="Cambria Math" panose="02040503050406030204" pitchFamily="18" charset="0"/>
                            <a:ea typeface="Cambria Math" panose="02040503050406030204" pitchFamily="18" charset="0"/>
                          </a:rPr>
                          <m:t>(−2, −3)</m:t>
                        </m:r>
                      </m:oMath>
                    </m:oMathPara>
                  </a14:m>
                  <a:endParaRPr lang="en-GB" sz="3200" i="1" dirty="0">
                    <a:solidFill>
                      <a:srgbClr val="FFFF00"/>
                    </a:solidFill>
                    <a:latin typeface="Cambria Math" panose="02040503050406030204" pitchFamily="18" charset="0"/>
                    <a:ea typeface="Cambria Math" panose="02040503050406030204" pitchFamily="18" charset="0"/>
                  </a:endParaRPr>
                </a:p>
              </p:txBody>
            </p:sp>
          </mc:Choice>
          <mc:Fallback xmlns="">
            <p:sp>
              <p:nvSpPr>
                <p:cNvPr id="59" name="TextBox 58">
                  <a:extLst>
                    <a:ext uri="{FF2B5EF4-FFF2-40B4-BE49-F238E27FC236}">
                      <a16:creationId xmlns:a16="http://schemas.microsoft.com/office/drawing/2014/main" id="{67F12AFF-EDF9-4110-A65D-5C8368EB7EA0}"/>
                    </a:ext>
                  </a:extLst>
                </p:cNvPr>
                <p:cNvSpPr txBox="1">
                  <a:spLocks noRot="1" noChangeAspect="1" noMove="1" noResize="1" noEditPoints="1" noAdjustHandles="1" noChangeArrowheads="1" noChangeShapeType="1" noTextEdit="1"/>
                </p:cNvSpPr>
                <p:nvPr/>
              </p:nvSpPr>
              <p:spPr>
                <a:xfrm>
                  <a:off x="3040604" y="5398670"/>
                  <a:ext cx="1713148" cy="584775"/>
                </a:xfrm>
                <a:prstGeom prst="rect">
                  <a:avLst/>
                </a:prstGeom>
                <a:blipFill>
                  <a:blip r:embed="rId23"/>
                  <a:stretch>
                    <a:fillRect/>
                  </a:stretch>
                </a:blipFill>
                <a:ln>
                  <a:noFill/>
                </a:ln>
              </p:spPr>
              <p:txBody>
                <a:bodyPr/>
                <a:lstStyle/>
                <a:p>
                  <a:r>
                    <a:rPr lang="en-GB">
                      <a:noFill/>
                    </a:rPr>
                    <a:t> </a:t>
                  </a:r>
                </a:p>
              </p:txBody>
            </p:sp>
          </mc:Fallback>
        </mc:AlternateContent>
        <p:sp>
          <p:nvSpPr>
            <p:cNvPr id="60" name="Oval 59">
              <a:extLst>
                <a:ext uri="{FF2B5EF4-FFF2-40B4-BE49-F238E27FC236}">
                  <a16:creationId xmlns:a16="http://schemas.microsoft.com/office/drawing/2014/main" id="{893FBCBB-A835-4B60-9D6A-FE93D222F297}"/>
                </a:ext>
              </a:extLst>
            </p:cNvPr>
            <p:cNvSpPr/>
            <p:nvPr/>
          </p:nvSpPr>
          <p:spPr>
            <a:xfrm flipV="1">
              <a:off x="9325210" y="870530"/>
              <a:ext cx="197468" cy="19746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BE173E10-E801-406F-AF12-148FBB3C8877}"/>
                </a:ext>
              </a:extLst>
            </p:cNvPr>
            <p:cNvSpPr/>
            <p:nvPr/>
          </p:nvSpPr>
          <p:spPr>
            <a:xfrm flipV="1">
              <a:off x="2375007" y="870530"/>
              <a:ext cx="197468" cy="19746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C0B2EEAC-BEF4-496F-BC84-89267BA2B990}"/>
                    </a:ext>
                  </a:extLst>
                </p:cNvPr>
                <p:cNvSpPr txBox="1"/>
                <p:nvPr/>
              </p:nvSpPr>
              <p:spPr>
                <a:xfrm>
                  <a:off x="9547712" y="384489"/>
                  <a:ext cx="1222899"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rgbClr val="FFFF00"/>
                            </a:solidFill>
                            <a:latin typeface="Cambria Math" panose="02040503050406030204" pitchFamily="18" charset="0"/>
                            <a:ea typeface="Cambria Math" panose="02040503050406030204" pitchFamily="18" charset="0"/>
                          </a:rPr>
                          <m:t>(6, 5)</m:t>
                        </m:r>
                      </m:oMath>
                    </m:oMathPara>
                  </a14:m>
                  <a:endParaRPr lang="en-GB" sz="3200" i="1" dirty="0">
                    <a:solidFill>
                      <a:srgbClr val="FFFF00"/>
                    </a:solidFill>
                    <a:latin typeface="Cambria Math" panose="02040503050406030204" pitchFamily="18" charset="0"/>
                    <a:ea typeface="Cambria Math" panose="02040503050406030204" pitchFamily="18" charset="0"/>
                  </a:endParaRPr>
                </a:p>
              </p:txBody>
            </p:sp>
          </mc:Choice>
          <mc:Fallback xmlns="">
            <p:sp>
              <p:nvSpPr>
                <p:cNvPr id="62" name="TextBox 61">
                  <a:extLst>
                    <a:ext uri="{FF2B5EF4-FFF2-40B4-BE49-F238E27FC236}">
                      <a16:creationId xmlns:a16="http://schemas.microsoft.com/office/drawing/2014/main" id="{C0B2EEAC-BEF4-496F-BC84-89267BA2B990}"/>
                    </a:ext>
                  </a:extLst>
                </p:cNvPr>
                <p:cNvSpPr txBox="1">
                  <a:spLocks noRot="1" noChangeAspect="1" noMove="1" noResize="1" noEditPoints="1" noAdjustHandles="1" noChangeArrowheads="1" noChangeShapeType="1" noTextEdit="1"/>
                </p:cNvSpPr>
                <p:nvPr/>
              </p:nvSpPr>
              <p:spPr>
                <a:xfrm>
                  <a:off x="9547712" y="384489"/>
                  <a:ext cx="1222899" cy="584775"/>
                </a:xfrm>
                <a:prstGeom prst="rect">
                  <a:avLst/>
                </a:prstGeom>
                <a:blipFill>
                  <a:blip r:embed="rId24"/>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26F93BB-7C5E-48D1-99DE-D99C0B6EBBD4}"/>
                    </a:ext>
                  </a:extLst>
                </p:cNvPr>
                <p:cNvSpPr txBox="1"/>
                <p:nvPr/>
              </p:nvSpPr>
              <p:spPr>
                <a:xfrm>
                  <a:off x="1100473" y="997270"/>
                  <a:ext cx="1529073"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solidFill>
                              <a:srgbClr val="FFFF00"/>
                            </a:solidFill>
                            <a:latin typeface="Cambria Math" panose="02040503050406030204" pitchFamily="18" charset="0"/>
                            <a:ea typeface="Cambria Math" panose="02040503050406030204" pitchFamily="18" charset="0"/>
                          </a:rPr>
                          <m:t>(−6, 5)</m:t>
                        </m:r>
                      </m:oMath>
                    </m:oMathPara>
                  </a14:m>
                  <a:endParaRPr lang="en-GB" sz="3200" i="1" dirty="0">
                    <a:solidFill>
                      <a:srgbClr val="FFFF00"/>
                    </a:solidFill>
                    <a:latin typeface="Cambria Math" panose="02040503050406030204" pitchFamily="18" charset="0"/>
                    <a:ea typeface="Cambria Math" panose="02040503050406030204" pitchFamily="18" charset="0"/>
                  </a:endParaRPr>
                </a:p>
              </p:txBody>
            </p:sp>
          </mc:Choice>
          <mc:Fallback xmlns="">
            <p:sp>
              <p:nvSpPr>
                <p:cNvPr id="63" name="TextBox 62">
                  <a:extLst>
                    <a:ext uri="{FF2B5EF4-FFF2-40B4-BE49-F238E27FC236}">
                      <a16:creationId xmlns:a16="http://schemas.microsoft.com/office/drawing/2014/main" id="{A26F93BB-7C5E-48D1-99DE-D99C0B6EBBD4}"/>
                    </a:ext>
                  </a:extLst>
                </p:cNvPr>
                <p:cNvSpPr txBox="1">
                  <a:spLocks noRot="1" noChangeAspect="1" noMove="1" noResize="1" noEditPoints="1" noAdjustHandles="1" noChangeArrowheads="1" noChangeShapeType="1" noTextEdit="1"/>
                </p:cNvSpPr>
                <p:nvPr/>
              </p:nvSpPr>
              <p:spPr>
                <a:xfrm>
                  <a:off x="1100473" y="997270"/>
                  <a:ext cx="1529073" cy="584775"/>
                </a:xfrm>
                <a:prstGeom prst="rect">
                  <a:avLst/>
                </a:prstGeom>
                <a:blipFill>
                  <a:blip r:embed="rId25"/>
                  <a:stretch>
                    <a:fillRect/>
                  </a:stretch>
                </a:blipFill>
                <a:ln>
                  <a:noFill/>
                </a:ln>
              </p:spPr>
              <p:txBody>
                <a:bodyPr/>
                <a:lstStyle/>
                <a:p>
                  <a:r>
                    <a:rPr lang="en-GB">
                      <a:noFill/>
                    </a:rPr>
                    <a:t> </a:t>
                  </a:r>
                </a:p>
              </p:txBody>
            </p:sp>
          </mc:Fallback>
        </mc:AlternateContent>
      </p:grpSp>
      <p:grpSp>
        <p:nvGrpSpPr>
          <p:cNvPr id="94" name="Group 93">
            <a:extLst>
              <a:ext uri="{FF2B5EF4-FFF2-40B4-BE49-F238E27FC236}">
                <a16:creationId xmlns:a16="http://schemas.microsoft.com/office/drawing/2014/main" id="{5D74C139-A8FE-42C5-96C6-9DBF5DB28F79}"/>
              </a:ext>
            </a:extLst>
          </p:cNvPr>
          <p:cNvGrpSpPr/>
          <p:nvPr/>
        </p:nvGrpSpPr>
        <p:grpSpPr>
          <a:xfrm>
            <a:off x="1969042" y="-191700"/>
            <a:ext cx="7968334" cy="6294155"/>
            <a:chOff x="1969042" y="-191700"/>
            <a:chExt cx="7968334" cy="6294155"/>
          </a:xfrm>
        </p:grpSpPr>
        <p:cxnSp>
          <p:nvCxnSpPr>
            <p:cNvPr id="64" name="Straight Connector 63">
              <a:extLst>
                <a:ext uri="{FF2B5EF4-FFF2-40B4-BE49-F238E27FC236}">
                  <a16:creationId xmlns:a16="http://schemas.microsoft.com/office/drawing/2014/main" id="{084CC132-A920-411E-BBBE-C505E6388877}"/>
                </a:ext>
              </a:extLst>
            </p:cNvPr>
            <p:cNvCxnSpPr>
              <a:cxnSpLocks/>
            </p:cNvCxnSpPr>
            <p:nvPr/>
          </p:nvCxnSpPr>
          <p:spPr>
            <a:xfrm rot="-60000" flipH="1">
              <a:off x="8206752" y="-161365"/>
              <a:ext cx="1730624" cy="4055695"/>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7069E62-360E-4222-8458-6CB84158C39A}"/>
                </a:ext>
              </a:extLst>
            </p:cNvPr>
            <p:cNvCxnSpPr>
              <a:cxnSpLocks/>
              <a:stCxn id="51" idx="7"/>
            </p:cNvCxnSpPr>
            <p:nvPr/>
          </p:nvCxnSpPr>
          <p:spPr>
            <a:xfrm flipH="1" flipV="1">
              <a:off x="1969042" y="-191700"/>
              <a:ext cx="1814232" cy="4086030"/>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E60FFFE-65DA-4691-B2D0-3E60E4D33FE3}"/>
                </a:ext>
              </a:extLst>
            </p:cNvPr>
            <p:cNvCxnSpPr>
              <a:cxnSpLocks/>
              <a:stCxn id="57" idx="3"/>
              <a:endCxn id="51" idx="7"/>
            </p:cNvCxnSpPr>
            <p:nvPr/>
          </p:nvCxnSpPr>
          <p:spPr>
            <a:xfrm flipH="1" flipV="1">
              <a:off x="3783274" y="3894330"/>
              <a:ext cx="999399" cy="1534424"/>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5898C44-130E-4175-AF2E-1DFDC017A3F7}"/>
                </a:ext>
              </a:extLst>
            </p:cNvPr>
            <p:cNvCxnSpPr>
              <a:cxnSpLocks/>
              <a:stCxn id="56" idx="1"/>
            </p:cNvCxnSpPr>
            <p:nvPr/>
          </p:nvCxnSpPr>
          <p:spPr>
            <a:xfrm flipV="1">
              <a:off x="7066133" y="3821345"/>
              <a:ext cx="1212342" cy="1752290"/>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238A48D-FA6E-4549-89AB-D3F8D926BBB6}"/>
                </a:ext>
              </a:extLst>
            </p:cNvPr>
            <p:cNvCxnSpPr>
              <a:cxnSpLocks/>
              <a:endCxn id="56" idx="1"/>
            </p:cNvCxnSpPr>
            <p:nvPr/>
          </p:nvCxnSpPr>
          <p:spPr>
            <a:xfrm flipV="1">
              <a:off x="5994830" y="5573635"/>
              <a:ext cx="1071303" cy="528820"/>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32E4506-90CE-4E08-9E32-9BD5D43FEA23}"/>
                </a:ext>
              </a:extLst>
            </p:cNvPr>
            <p:cNvCxnSpPr>
              <a:cxnSpLocks/>
              <a:stCxn id="57" idx="3"/>
              <a:endCxn id="50" idx="2"/>
            </p:cNvCxnSpPr>
            <p:nvPr/>
          </p:nvCxnSpPr>
          <p:spPr>
            <a:xfrm>
              <a:off x="4782673" y="5428754"/>
              <a:ext cx="1115859" cy="670975"/>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0818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down)">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nodeType="clickEffect">
                                  <p:stCondLst>
                                    <p:cond delay="0"/>
                                  </p:stCondLst>
                                  <p:childTnLst>
                                    <p:animEffect transition="out" filter="wipe(down)">
                                      <p:cBhvr>
                                        <p:cTn id="16" dur="500"/>
                                        <p:tgtEl>
                                          <p:spTgt spid="40"/>
                                        </p:tgtEl>
                                      </p:cBhvr>
                                    </p:animEffect>
                                    <p:set>
                                      <p:cBhvr>
                                        <p:cTn id="17" dur="1" fill="hold">
                                          <p:stCondLst>
                                            <p:cond delay="499"/>
                                          </p:stCondLst>
                                        </p:cTn>
                                        <p:tgtEl>
                                          <p:spTgt spid="40"/>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94"/>
                                        </p:tgtEl>
                                        <p:attrNameLst>
                                          <p:attrName>style.visibility</p:attrName>
                                        </p:attrNameLst>
                                      </p:cBhvr>
                                      <p:to>
                                        <p:strVal val="visible"/>
                                      </p:to>
                                    </p:set>
                                    <p:animEffect transition="in" filter="wipe(down)">
                                      <p:cBhvr>
                                        <p:cTn id="24"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9DA2BCF-D8AF-4E4F-8DF1-C446DA6262AC}"/>
              </a:ext>
            </a:extLst>
          </p:cNvPr>
          <p:cNvPicPr>
            <a:picLocks noChangeAspect="1"/>
          </p:cNvPicPr>
          <p:nvPr/>
        </p:nvPicPr>
        <p:blipFill>
          <a:blip r:embed="rId2"/>
          <a:stretch>
            <a:fillRect/>
          </a:stretch>
        </p:blipFill>
        <p:spPr>
          <a:xfrm>
            <a:off x="3403600" y="1934055"/>
            <a:ext cx="5384800" cy="3876127"/>
          </a:xfrm>
          <a:prstGeom prst="rect">
            <a:avLst/>
          </a:prstGeom>
          <a:noFill/>
        </p:spPr>
      </p:pic>
      <p:sp>
        <p:nvSpPr>
          <p:cNvPr id="16" name="Title 1">
            <a:extLst>
              <a:ext uri="{FF2B5EF4-FFF2-40B4-BE49-F238E27FC236}">
                <a16:creationId xmlns:a16="http://schemas.microsoft.com/office/drawing/2014/main" id="{1B7117E3-2A36-4F4A-96A5-039B53B9C7FF}"/>
              </a:ext>
            </a:extLst>
          </p:cNvPr>
          <p:cNvSpPr>
            <a:spLocks noGrp="1"/>
          </p:cNvSpPr>
          <p:nvPr>
            <p:ph type="title"/>
          </p:nvPr>
        </p:nvSpPr>
        <p:spPr>
          <a:xfrm>
            <a:off x="1219200" y="512064"/>
            <a:ext cx="10363200" cy="914400"/>
          </a:xfrm>
        </p:spPr>
        <p:txBody>
          <a:bodyPr/>
          <a:lstStyle/>
          <a:p>
            <a:r>
              <a:rPr lang="en-GB" b="1" dirty="0"/>
              <a:t>Butterflies and beyond</a:t>
            </a:r>
          </a:p>
        </p:txBody>
      </p:sp>
    </p:spTree>
    <p:extLst>
      <p:ext uri="{BB962C8B-B14F-4D97-AF65-F5344CB8AC3E}">
        <p14:creationId xmlns:p14="http://schemas.microsoft.com/office/powerpoint/2010/main" val="120065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29F4-6960-4523-9C6E-F7366C82F20F}"/>
              </a:ext>
            </a:extLst>
          </p:cNvPr>
          <p:cNvSpPr>
            <a:spLocks noGrp="1"/>
          </p:cNvSpPr>
          <p:nvPr>
            <p:ph type="title"/>
          </p:nvPr>
        </p:nvSpPr>
        <p:spPr/>
        <p:txBody>
          <a:bodyPr/>
          <a:lstStyle/>
          <a:p>
            <a:r>
              <a:rPr lang="en-GB" b="1" dirty="0"/>
              <a:t>Objectives</a:t>
            </a:r>
          </a:p>
        </p:txBody>
      </p:sp>
      <p:sp>
        <p:nvSpPr>
          <p:cNvPr id="3" name="Content Placeholder 2">
            <a:extLst>
              <a:ext uri="{FF2B5EF4-FFF2-40B4-BE49-F238E27FC236}">
                <a16:creationId xmlns:a16="http://schemas.microsoft.com/office/drawing/2014/main" id="{15029051-6ABB-425F-941F-32BB2D17002A}"/>
              </a:ext>
            </a:extLst>
          </p:cNvPr>
          <p:cNvSpPr>
            <a:spLocks noGrp="1"/>
          </p:cNvSpPr>
          <p:nvPr>
            <p:ph idx="1"/>
          </p:nvPr>
        </p:nvSpPr>
        <p:spPr/>
        <p:txBody>
          <a:bodyPr/>
          <a:lstStyle/>
          <a:p>
            <a:r>
              <a:rPr lang="en-GB" b="1" dirty="0">
                <a:solidFill>
                  <a:schemeClr val="accent4"/>
                </a:solidFill>
              </a:rPr>
              <a:t>Recall</a:t>
            </a:r>
            <a:r>
              <a:rPr lang="en-GB" dirty="0"/>
              <a:t> the mathematical definition of a function</a:t>
            </a:r>
          </a:p>
          <a:p>
            <a:r>
              <a:rPr lang="en-GB" b="1">
                <a:solidFill>
                  <a:schemeClr val="accent4"/>
                </a:solidFill>
              </a:rPr>
              <a:t>Understand</a:t>
            </a:r>
            <a:r>
              <a:rPr lang="en-GB"/>
              <a:t> </a:t>
            </a:r>
            <a:r>
              <a:rPr lang="en-GB" dirty="0"/>
              <a:t>what it means to </a:t>
            </a:r>
            <a:r>
              <a:rPr lang="en-GB" dirty="0">
                <a:solidFill>
                  <a:schemeClr val="accent4"/>
                </a:solidFill>
              </a:rPr>
              <a:t>discretise</a:t>
            </a:r>
            <a:r>
              <a:rPr lang="en-GB" dirty="0"/>
              <a:t> a continuous function, e.g. for implementation in code</a:t>
            </a:r>
          </a:p>
        </p:txBody>
      </p:sp>
    </p:spTree>
    <p:extLst>
      <p:ext uri="{BB962C8B-B14F-4D97-AF65-F5344CB8AC3E}">
        <p14:creationId xmlns:p14="http://schemas.microsoft.com/office/powerpoint/2010/main" val="233850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0538-2482-4927-826B-F8CD80715D24}"/>
              </a:ext>
            </a:extLst>
          </p:cNvPr>
          <p:cNvSpPr>
            <a:spLocks noGrp="1"/>
          </p:cNvSpPr>
          <p:nvPr>
            <p:ph type="title"/>
          </p:nvPr>
        </p:nvSpPr>
        <p:spPr/>
        <p:txBody>
          <a:bodyPr/>
          <a:lstStyle/>
          <a:p>
            <a:r>
              <a:rPr lang="en-GB" b="1" dirty="0"/>
              <a:t>Recap: sets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200579-20E1-4BA9-92C0-70F2B90DFF6A}"/>
                  </a:ext>
                </a:extLst>
              </p:cNvPr>
              <p:cNvSpPr>
                <a:spLocks noGrp="1"/>
              </p:cNvSpPr>
              <p:nvPr>
                <p:ph idx="1"/>
              </p:nvPr>
            </p:nvSpPr>
            <p:spPr/>
            <p:txBody>
              <a:bodyPr/>
              <a:lstStyle/>
              <a:p>
                <a:r>
                  <a:rPr lang="en-GB" dirty="0"/>
                  <a:t>Definition: a </a:t>
                </a:r>
                <a:r>
                  <a:rPr lang="en-GB" b="1" dirty="0">
                    <a:hlinkClick r:id="rId3"/>
                  </a:rPr>
                  <a:t>set</a:t>
                </a:r>
                <a:r>
                  <a:rPr lang="en-GB" dirty="0"/>
                  <a:t> is a collection of objects (called </a:t>
                </a:r>
                <a:r>
                  <a:rPr lang="en-GB" b="1" dirty="0">
                    <a:solidFill>
                      <a:schemeClr val="accent4"/>
                    </a:solidFill>
                  </a:rPr>
                  <a:t>elements</a:t>
                </a:r>
                <a:r>
                  <a:rPr lang="en-GB" dirty="0"/>
                  <a:t>) in which order has no significance, e.g.</a:t>
                </a:r>
                <a:br>
                  <a:rPr lang="en-GB" dirty="0"/>
                </a:br>
                <a14:m>
                  <m:oMath xmlns:m="http://schemas.openxmlformats.org/officeDocument/2006/math">
                    <m:r>
                      <a:rPr lang="en-GB" i="1" dirty="0" smtClean="0">
                        <a:latin typeface="Cambria Math" panose="02040503050406030204" pitchFamily="18" charset="0"/>
                      </a:rPr>
                      <m:t>𝐴</m:t>
                    </m:r>
                    <m:r>
                      <a:rPr lang="en-GB" i="0" dirty="0">
                        <a:latin typeface="Cambria Math" panose="02040503050406030204" pitchFamily="18" charset="0"/>
                      </a:rPr>
                      <m:t>=</m:t>
                    </m:r>
                    <m:d>
                      <m:dPr>
                        <m:begChr m:val="{"/>
                        <m:endChr m:val="}"/>
                        <m:ctrlPr>
                          <a:rPr lang="en-GB" i="1" dirty="0">
                            <a:latin typeface="Cambria Math" panose="02040503050406030204" pitchFamily="18" charset="0"/>
                          </a:rPr>
                        </m:ctrlPr>
                      </m:dPr>
                      <m:e>
                        <m:r>
                          <a:rPr lang="en-GB" i="0" dirty="0">
                            <a:latin typeface="Cambria Math" panose="02040503050406030204" pitchFamily="18" charset="0"/>
                          </a:rPr>
                          <m:t>1,7,3,24,999</m:t>
                        </m:r>
                      </m:e>
                    </m:d>
                  </m:oMath>
                </a14:m>
                <a:endParaRPr lang="en-GB" dirty="0"/>
              </a:p>
              <a:p>
                <a:pPr lvl="1"/>
                <a:r>
                  <a:rPr lang="en-GB" dirty="0"/>
                  <a:t>The elements often have some </a:t>
                </a:r>
                <a:r>
                  <a:rPr lang="en-GB" dirty="0">
                    <a:solidFill>
                      <a:schemeClr val="accent4"/>
                    </a:solidFill>
                  </a:rPr>
                  <a:t>shared characteristics</a:t>
                </a:r>
                <a:r>
                  <a:rPr lang="en-GB" dirty="0"/>
                  <a:t>, e.g.</a:t>
                </a:r>
                <a:br>
                  <a:rPr lang="en-GB" dirty="0"/>
                </a:br>
                <a14:m>
                  <m:oMath xmlns:m="http://schemas.openxmlformats.org/officeDocument/2006/math">
                    <m:r>
                      <a:rPr lang="en-GB" i="1" dirty="0" smtClean="0">
                        <a:latin typeface="Cambria Math" panose="02040503050406030204" pitchFamily="18" charset="0"/>
                      </a:rPr>
                      <m:t>𝐵</m:t>
                    </m:r>
                    <m:r>
                      <a:rPr lang="en-GB" i="0" dirty="0">
                        <a:latin typeface="Cambria Math" panose="02040503050406030204" pitchFamily="18" charset="0"/>
                      </a:rPr>
                      <m:t>=</m:t>
                    </m:r>
                    <m:d>
                      <m:dPr>
                        <m:begChr m:val="{"/>
                        <m:endChr m:val="}"/>
                        <m:ctrlPr>
                          <a:rPr lang="en-GB" i="1" dirty="0">
                            <a:latin typeface="Cambria Math" panose="02040503050406030204" pitchFamily="18" charset="0"/>
                          </a:rPr>
                        </m:ctrlPr>
                      </m:dPr>
                      <m:e>
                        <m:r>
                          <a:rPr lang="en-GB" i="1" dirty="0">
                            <a:latin typeface="Cambria Math" panose="02040503050406030204" pitchFamily="18" charset="0"/>
                          </a:rPr>
                          <m:t>𝑟</m:t>
                        </m:r>
                        <m:r>
                          <a:rPr lang="en-GB" i="0" dirty="0">
                            <a:latin typeface="Cambria Math" panose="02040503050406030204" pitchFamily="18" charset="0"/>
                          </a:rPr>
                          <m:t>∈</m:t>
                        </m:r>
                        <m:r>
                          <a:rPr lang="en-GB" i="0" dirty="0">
                            <a:latin typeface="Cambria Math" panose="02040503050406030204" pitchFamily="18" charset="0"/>
                          </a:rPr>
                          <m:t>ℝ</m:t>
                        </m:r>
                        <m:r>
                          <a:rPr lang="en-GB" i="0" dirty="0">
                            <a:latin typeface="Cambria Math" panose="02040503050406030204" pitchFamily="18" charset="0"/>
                          </a:rPr>
                          <m:t>:</m:t>
                        </m:r>
                        <m:r>
                          <a:rPr lang="en-GB" i="1" dirty="0">
                            <a:latin typeface="Cambria Math" panose="02040503050406030204" pitchFamily="18" charset="0"/>
                          </a:rPr>
                          <m:t>𝑟</m:t>
                        </m:r>
                        <m:r>
                          <a:rPr lang="en-GB" i="0" dirty="0">
                            <a:latin typeface="Cambria Math" panose="02040503050406030204" pitchFamily="18" charset="0"/>
                          </a:rPr>
                          <m:t>&gt;3</m:t>
                        </m:r>
                      </m:e>
                    </m:d>
                  </m:oMath>
                </a14:m>
                <a:r>
                  <a:rPr lang="en-GB" dirty="0"/>
                  <a:t> is the set of all </a:t>
                </a:r>
                <a:r>
                  <a:rPr lang="en-GB" dirty="0">
                    <a:solidFill>
                      <a:schemeClr val="accent4"/>
                    </a:solidFill>
                  </a:rPr>
                  <a:t>real numbers</a:t>
                </a:r>
                <a:r>
                  <a:rPr lang="en-GB" dirty="0"/>
                  <a:t> greater than 3</a:t>
                </a:r>
              </a:p>
              <a:p>
                <a:r>
                  <a:rPr lang="en-GB" dirty="0"/>
                  <a:t>The </a:t>
                </a:r>
                <a:r>
                  <a:rPr lang="en-GB" b="1" dirty="0">
                    <a:hlinkClick r:id="rId4"/>
                  </a:rPr>
                  <a:t>Cartesian product</a:t>
                </a:r>
                <a:r>
                  <a:rPr lang="en-GB" dirty="0"/>
                  <a:t> of </a:t>
                </a:r>
                <a14:m>
                  <m:oMath xmlns:m="http://schemas.openxmlformats.org/officeDocument/2006/math">
                    <m:r>
                      <a:rPr lang="en-GB" b="0" i="1" smtClean="0">
                        <a:latin typeface="Cambria Math" panose="02040503050406030204" pitchFamily="18" charset="0"/>
                      </a:rPr>
                      <m:t>𝑛</m:t>
                    </m:r>
                  </m:oMath>
                </a14:m>
                <a:r>
                  <a:rPr lang="en-GB" dirty="0"/>
                  <a:t> sets is the set of all </a:t>
                </a:r>
                <a14:m>
                  <m:oMath xmlns:m="http://schemas.openxmlformats.org/officeDocument/2006/math">
                    <m:r>
                      <a:rPr lang="en-GB" b="1" i="1" smtClean="0">
                        <a:solidFill>
                          <a:srgbClr val="59A8D1"/>
                        </a:solidFill>
                        <a:latin typeface="Cambria Math" panose="02040503050406030204" pitchFamily="18" charset="0"/>
                      </a:rPr>
                      <m:t>𝒏</m:t>
                    </m:r>
                  </m:oMath>
                </a14:m>
                <a:r>
                  <a:rPr lang="en-GB" b="1" dirty="0">
                    <a:hlinkClick r:id="rId5"/>
                  </a:rPr>
                  <a:t>-tuples</a:t>
                </a:r>
                <a:r>
                  <a:rPr lang="en-GB" dirty="0"/>
                  <a:t> with one component from each set.</a:t>
                </a:r>
              </a:p>
            </p:txBody>
          </p:sp>
        </mc:Choice>
        <mc:Fallback>
          <p:sp>
            <p:nvSpPr>
              <p:cNvPr id="3" name="Content Placeholder 2">
                <a:extLst>
                  <a:ext uri="{FF2B5EF4-FFF2-40B4-BE49-F238E27FC236}">
                    <a16:creationId xmlns:a16="http://schemas.microsoft.com/office/drawing/2014/main" id="{9B200579-20E1-4BA9-92C0-70F2B90DFF6A}"/>
                  </a:ext>
                </a:extLst>
              </p:cNvPr>
              <p:cNvSpPr>
                <a:spLocks noGrp="1" noRot="1" noChangeAspect="1" noMove="1" noResize="1" noEditPoints="1" noAdjustHandles="1" noChangeArrowheads="1" noChangeShapeType="1" noTextEdit="1"/>
              </p:cNvSpPr>
              <p:nvPr>
                <p:ph idx="1"/>
              </p:nvPr>
            </p:nvSpPr>
            <p:spPr>
              <a:blipFill>
                <a:blip r:embed="rId6"/>
                <a:stretch>
                  <a:fillRect l="-412" t="-1733" r="-176"/>
                </a:stretch>
              </a:blipFill>
            </p:spPr>
            <p:txBody>
              <a:bodyPr/>
              <a:lstStyle/>
              <a:p>
                <a:r>
                  <a:rPr lang="en-GB">
                    <a:noFill/>
                  </a:rPr>
                  <a:t> </a:t>
                </a:r>
              </a:p>
            </p:txBody>
          </p:sp>
        </mc:Fallback>
      </mc:AlternateContent>
    </p:spTree>
    <p:extLst>
      <p:ext uri="{BB962C8B-B14F-4D97-AF65-F5344CB8AC3E}">
        <p14:creationId xmlns:p14="http://schemas.microsoft.com/office/powerpoint/2010/main" val="386008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0764-0E4A-4635-BABA-258EE0958354}"/>
              </a:ext>
            </a:extLst>
          </p:cNvPr>
          <p:cNvSpPr>
            <a:spLocks noGrp="1"/>
          </p:cNvSpPr>
          <p:nvPr>
            <p:ph type="title"/>
          </p:nvPr>
        </p:nvSpPr>
        <p:spPr/>
        <p:txBody>
          <a:bodyPr/>
          <a:lstStyle/>
          <a:p>
            <a:r>
              <a:rPr lang="en-GB" b="1" dirty="0"/>
              <a:t>Functions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1446F75-FF28-469B-B418-F61F03DACB8F}"/>
                  </a:ext>
                </a:extLst>
              </p:cNvPr>
              <p:cNvSpPr>
                <a:spLocks noGrp="1"/>
              </p:cNvSpPr>
              <p:nvPr>
                <p:ph idx="1"/>
              </p:nvPr>
            </p:nvSpPr>
            <p:spPr/>
            <p:txBody>
              <a:bodyPr>
                <a:normAutofit fontScale="92500" lnSpcReduction="10000"/>
              </a:bodyPr>
              <a:lstStyle/>
              <a:p>
                <a:pPr marL="457200" indent="-457200"/>
                <a:r>
                  <a:rPr lang="en-GB" dirty="0"/>
                  <a:t>In mathematics, a </a:t>
                </a:r>
                <a:r>
                  <a:rPr lang="en-GB" b="1" dirty="0">
                    <a:hlinkClick r:id="rId3"/>
                  </a:rPr>
                  <a:t>function</a:t>
                </a:r>
                <a:r>
                  <a:rPr lang="en-GB" dirty="0"/>
                  <a:t> is a mapping from one set to another</a:t>
                </a:r>
              </a:p>
              <a:p>
                <a:pPr marL="457200" indent="-457200"/>
                <a:r>
                  <a:rPr lang="en-GB" dirty="0"/>
                  <a:t>If </a:t>
                </a:r>
                <a14:m>
                  <m:oMath xmlns:m="http://schemas.openxmlformats.org/officeDocument/2006/math">
                    <m:r>
                      <a:rPr lang="en-GB" i="1">
                        <a:latin typeface="Cambria Math" panose="02040503050406030204" pitchFamily="18" charset="0"/>
                      </a:rPr>
                      <m:t>𝑆</m:t>
                    </m:r>
                  </m:oMath>
                </a14:m>
                <a:r>
                  <a:rPr lang="en-GB" dirty="0"/>
                  <a:t> and </a:t>
                </a:r>
                <a14:m>
                  <m:oMath xmlns:m="http://schemas.openxmlformats.org/officeDocument/2006/math">
                    <m:r>
                      <a:rPr lang="en-GB" i="1">
                        <a:latin typeface="Cambria Math" panose="02040503050406030204" pitchFamily="18" charset="0"/>
                      </a:rPr>
                      <m:t>𝑇</m:t>
                    </m:r>
                  </m:oMath>
                </a14:m>
                <a:r>
                  <a:rPr lang="en-GB" dirty="0"/>
                  <a:t> are sets, then a function</a:t>
                </a:r>
                <a:br>
                  <a:rPr lang="en-GB" dirty="0"/>
                </a:br>
                <a14:m>
                  <m:oMath xmlns:m="http://schemas.openxmlformats.org/officeDocument/2006/math">
                    <m:r>
                      <a:rPr lang="en-GB" i="1">
                        <a:latin typeface="Cambria Math" panose="02040503050406030204" pitchFamily="18" charset="0"/>
                      </a:rPr>
                      <m:t>𝑓</m:t>
                    </m:r>
                    <m:r>
                      <a:rPr lang="en-GB" i="1">
                        <a:latin typeface="Cambria Math" panose="02040503050406030204" pitchFamily="18" charset="0"/>
                      </a:rPr>
                      <m:t> :</m:t>
                    </m:r>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𝑇</m:t>
                    </m:r>
                  </m:oMath>
                </a14:m>
                <a:br>
                  <a:rPr lang="en-GB" dirty="0"/>
                </a:br>
                <a:r>
                  <a:rPr lang="en-GB" dirty="0"/>
                  <a:t>maps each element of </a:t>
                </a:r>
                <a14:m>
                  <m:oMath xmlns:m="http://schemas.openxmlformats.org/officeDocument/2006/math">
                    <m:r>
                      <a:rPr lang="en-GB" i="1" dirty="0">
                        <a:latin typeface="Cambria Math" panose="02040503050406030204" pitchFamily="18" charset="0"/>
                      </a:rPr>
                      <m:t>𝑆</m:t>
                    </m:r>
                  </m:oMath>
                </a14:m>
                <a:r>
                  <a:rPr lang="en-GB" dirty="0"/>
                  <a:t> to an element of </a:t>
                </a:r>
                <a14:m>
                  <m:oMath xmlns:m="http://schemas.openxmlformats.org/officeDocument/2006/math">
                    <m:r>
                      <a:rPr lang="en-GB" i="1" dirty="0">
                        <a:latin typeface="Cambria Math" panose="02040503050406030204" pitchFamily="18" charset="0"/>
                      </a:rPr>
                      <m:t>𝑇</m:t>
                    </m:r>
                  </m:oMath>
                </a14:m>
                <a:br>
                  <a:rPr lang="en-GB" dirty="0"/>
                </a:br>
                <a14:m>
                  <m:oMath xmlns:m="http://schemas.openxmlformats.org/officeDocument/2006/math">
                    <m:r>
                      <a:rPr lang="en-GB" i="1">
                        <a:latin typeface="Cambria Math" panose="02040503050406030204" pitchFamily="18" charset="0"/>
                      </a:rPr>
                      <m:t>𝑠</m:t>
                    </m:r>
                    <m:r>
                      <a:rPr lang="en-GB" i="1">
                        <a:latin typeface="Cambria Math" panose="02040503050406030204" pitchFamily="18" charset="0"/>
                      </a:rPr>
                      <m:t>∈</m:t>
                    </m:r>
                    <m:r>
                      <a:rPr lang="en-GB" i="1">
                        <a:latin typeface="Cambria Math" panose="02040503050406030204" pitchFamily="18" charset="0"/>
                      </a:rPr>
                      <m:t>𝑆</m:t>
                    </m:r>
                    <m:r>
                      <a:rPr lang="en-GB" i="1">
                        <a:latin typeface="Cambria Math" panose="02040503050406030204" pitchFamily="18" charset="0"/>
                      </a:rPr>
                      <m:t>,  </m:t>
                    </m:r>
                    <m:r>
                      <a:rPr lang="en-GB" i="1">
                        <a:latin typeface="Cambria Math" panose="02040503050406030204" pitchFamily="18" charset="0"/>
                      </a:rPr>
                      <m:t>𝑓</m:t>
                    </m:r>
                    <m:d>
                      <m:dPr>
                        <m:ctrlPr>
                          <a:rPr lang="en-GB" i="1">
                            <a:latin typeface="Cambria Math" panose="02040503050406030204" pitchFamily="18" charset="0"/>
                          </a:rPr>
                        </m:ctrlPr>
                      </m:dPr>
                      <m:e>
                        <m:r>
                          <a:rPr lang="en-GB" i="1">
                            <a:latin typeface="Cambria Math" panose="02040503050406030204" pitchFamily="18" charset="0"/>
                          </a:rPr>
                          <m:t>𝑠</m:t>
                        </m:r>
                      </m:e>
                    </m:d>
                    <m:r>
                      <a:rPr lang="en-GB" i="1">
                        <a:latin typeface="Cambria Math" panose="02040503050406030204" pitchFamily="18" charset="0"/>
                      </a:rPr>
                      <m:t>∈</m:t>
                    </m:r>
                    <m:r>
                      <a:rPr lang="en-GB" i="1">
                        <a:latin typeface="Cambria Math" panose="02040503050406030204" pitchFamily="18" charset="0"/>
                      </a:rPr>
                      <m:t>𝑇</m:t>
                    </m:r>
                  </m:oMath>
                </a14:m>
                <a:endParaRPr lang="en-GB" dirty="0"/>
              </a:p>
              <a:p>
                <a:pPr marL="457200" indent="-457200"/>
                <a14:m>
                  <m:oMath xmlns:m="http://schemas.openxmlformats.org/officeDocument/2006/math">
                    <m:r>
                      <a:rPr lang="en-GB" i="1" dirty="0">
                        <a:latin typeface="Cambria Math" panose="02040503050406030204" pitchFamily="18" charset="0"/>
                      </a:rPr>
                      <m:t>𝑆</m:t>
                    </m:r>
                  </m:oMath>
                </a14:m>
                <a:r>
                  <a:rPr lang="en-GB" dirty="0"/>
                  <a:t> is called the </a:t>
                </a:r>
                <a:r>
                  <a:rPr lang="en-GB" b="1" dirty="0">
                    <a:hlinkClick r:id="rId4"/>
                  </a:rPr>
                  <a:t>domain</a:t>
                </a:r>
                <a:r>
                  <a:rPr lang="en-GB" dirty="0"/>
                  <a:t> of </a:t>
                </a:r>
                <a14:m>
                  <m:oMath xmlns:m="http://schemas.openxmlformats.org/officeDocument/2006/math">
                    <m:r>
                      <a:rPr lang="en-GB" i="1" dirty="0">
                        <a:latin typeface="Cambria Math" panose="02040503050406030204" pitchFamily="18" charset="0"/>
                      </a:rPr>
                      <m:t>𝑓</m:t>
                    </m:r>
                  </m:oMath>
                </a14:m>
                <a:r>
                  <a:rPr lang="en-GB" dirty="0"/>
                  <a:t>, and </a:t>
                </a:r>
                <a14:m>
                  <m:oMath xmlns:m="http://schemas.openxmlformats.org/officeDocument/2006/math">
                    <m:r>
                      <a:rPr lang="en-GB" i="1" dirty="0">
                        <a:latin typeface="Cambria Math" panose="02040503050406030204" pitchFamily="18" charset="0"/>
                      </a:rPr>
                      <m:t>𝑇</m:t>
                    </m:r>
                  </m:oMath>
                </a14:m>
                <a:r>
                  <a:rPr lang="en-GB" dirty="0"/>
                  <a:t> is the </a:t>
                </a:r>
                <a:r>
                  <a:rPr lang="en-GB" b="1" dirty="0">
                    <a:hlinkClick r:id="rId5"/>
                  </a:rPr>
                  <a:t>codomain</a:t>
                </a:r>
                <a:endParaRPr lang="en-GB" b="1" dirty="0"/>
              </a:p>
              <a:p>
                <a:pPr marL="457200" indent="-457200"/>
                <a:r>
                  <a:rPr lang="en-GB" dirty="0"/>
                  <a:t>Note</a:t>
                </a:r>
                <a:r>
                  <a:rPr lang="en-GB" b="1" dirty="0"/>
                  <a:t>: </a:t>
                </a:r>
                <a14:m>
                  <m:oMath xmlns:m="http://schemas.openxmlformats.org/officeDocument/2006/math">
                    <m:r>
                      <a:rPr lang="en-GB" i="1" dirty="0">
                        <a:latin typeface="Cambria Math" panose="02040503050406030204" pitchFamily="18" charset="0"/>
                      </a:rPr>
                      <m:t>𝑓</m:t>
                    </m:r>
                  </m:oMath>
                </a14:m>
                <a:r>
                  <a:rPr lang="en-GB" dirty="0"/>
                  <a:t> maps each element of </a:t>
                </a:r>
                <a14:m>
                  <m:oMath xmlns:m="http://schemas.openxmlformats.org/officeDocument/2006/math">
                    <m:r>
                      <a:rPr lang="en-GB" i="1" dirty="0">
                        <a:latin typeface="Cambria Math" panose="02040503050406030204" pitchFamily="18" charset="0"/>
                      </a:rPr>
                      <m:t>𝑆</m:t>
                    </m:r>
                  </m:oMath>
                </a14:m>
                <a:r>
                  <a:rPr lang="en-GB" dirty="0"/>
                  <a:t> to </a:t>
                </a:r>
                <a:r>
                  <a:rPr lang="en-GB" dirty="0">
                    <a:solidFill>
                      <a:schemeClr val="accent4"/>
                    </a:solidFill>
                  </a:rPr>
                  <a:t>one and only one </a:t>
                </a:r>
                <a:r>
                  <a:rPr lang="en-GB" dirty="0"/>
                  <a:t>element of </a:t>
                </a:r>
                <a14:m>
                  <m:oMath xmlns:m="http://schemas.openxmlformats.org/officeDocument/2006/math">
                    <m:r>
                      <a:rPr lang="en-GB" i="1" dirty="0">
                        <a:latin typeface="Cambria Math" panose="02040503050406030204" pitchFamily="18" charset="0"/>
                      </a:rPr>
                      <m:t>𝑇</m:t>
                    </m:r>
                  </m:oMath>
                </a14:m>
                <a:r>
                  <a:rPr lang="en-GB" dirty="0"/>
                  <a:t>; however it could map multiple elements of </a:t>
                </a:r>
                <a14:m>
                  <m:oMath xmlns:m="http://schemas.openxmlformats.org/officeDocument/2006/math">
                    <m:r>
                      <a:rPr lang="en-GB" i="1" dirty="0">
                        <a:latin typeface="Cambria Math" panose="02040503050406030204" pitchFamily="18" charset="0"/>
                      </a:rPr>
                      <m:t>𝑆</m:t>
                    </m:r>
                  </m:oMath>
                </a14:m>
                <a:r>
                  <a:rPr lang="en-GB" dirty="0"/>
                  <a:t> to the same element of </a:t>
                </a:r>
                <a14:m>
                  <m:oMath xmlns:m="http://schemas.openxmlformats.org/officeDocument/2006/math">
                    <m:r>
                      <a:rPr lang="en-GB" i="1" dirty="0">
                        <a:latin typeface="Cambria Math" panose="02040503050406030204" pitchFamily="18" charset="0"/>
                      </a:rPr>
                      <m:t>𝑇</m:t>
                    </m:r>
                  </m:oMath>
                </a14:m>
                <a:r>
                  <a:rPr lang="en-GB" b="1" dirty="0"/>
                  <a:t> </a:t>
                </a:r>
                <a:r>
                  <a:rPr lang="en-GB" dirty="0"/>
                  <a:t>(a </a:t>
                </a:r>
                <a:r>
                  <a:rPr lang="en-GB" dirty="0">
                    <a:solidFill>
                      <a:schemeClr val="accent2"/>
                    </a:solidFill>
                  </a:rPr>
                  <a:t>many-to-one</a:t>
                </a:r>
                <a:r>
                  <a:rPr lang="en-GB" dirty="0"/>
                  <a:t> mapping).</a:t>
                </a:r>
                <a:endParaRPr lang="en-GB" b="1" dirty="0"/>
              </a:p>
              <a:p>
                <a:endParaRPr lang="en-GB" dirty="0"/>
              </a:p>
            </p:txBody>
          </p:sp>
        </mc:Choice>
        <mc:Fallback xmlns="">
          <p:sp>
            <p:nvSpPr>
              <p:cNvPr id="5" name="Content Placeholder 4">
                <a:extLst>
                  <a:ext uri="{FF2B5EF4-FFF2-40B4-BE49-F238E27FC236}">
                    <a16:creationId xmlns:a16="http://schemas.microsoft.com/office/drawing/2014/main" id="{C1446F75-FF28-469B-B418-F61F03DACB8F}"/>
                  </a:ext>
                </a:extLst>
              </p:cNvPr>
              <p:cNvSpPr>
                <a:spLocks noGrp="1" noRot="1" noChangeAspect="1" noMove="1" noResize="1" noEditPoints="1" noAdjustHandles="1" noChangeArrowheads="1" noChangeShapeType="1" noTextEdit="1"/>
              </p:cNvSpPr>
              <p:nvPr>
                <p:ph idx="1"/>
              </p:nvPr>
            </p:nvSpPr>
            <p:spPr>
              <a:blipFill>
                <a:blip r:embed="rId6"/>
                <a:stretch>
                  <a:fillRect l="-941" t="-2400" r="-1471"/>
                </a:stretch>
              </a:blipFill>
            </p:spPr>
            <p:txBody>
              <a:bodyPr/>
              <a:lstStyle/>
              <a:p>
                <a:r>
                  <a:rPr lang="en-GB">
                    <a:noFill/>
                  </a:rPr>
                  <a:t> </a:t>
                </a:r>
              </a:p>
            </p:txBody>
          </p:sp>
        </mc:Fallback>
      </mc:AlternateContent>
    </p:spTree>
    <p:extLst>
      <p:ext uri="{BB962C8B-B14F-4D97-AF65-F5344CB8AC3E}">
        <p14:creationId xmlns:p14="http://schemas.microsoft.com/office/powerpoint/2010/main" val="382093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0764-0E4A-4635-BABA-258EE0958354}"/>
              </a:ext>
            </a:extLst>
          </p:cNvPr>
          <p:cNvSpPr>
            <a:spLocks noGrp="1"/>
          </p:cNvSpPr>
          <p:nvPr>
            <p:ph type="title"/>
          </p:nvPr>
        </p:nvSpPr>
        <p:spPr/>
        <p:txBody>
          <a:bodyPr/>
          <a:lstStyle/>
          <a:p>
            <a:r>
              <a:rPr lang="en-GB" b="1" dirty="0"/>
              <a:t>Functions vs functions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8F28374-45C4-459E-867E-1508FC4FFD11}"/>
                  </a:ext>
                </a:extLst>
              </p:cNvPr>
              <p:cNvSpPr>
                <a:spLocks noGrp="1"/>
              </p:cNvSpPr>
              <p:nvPr>
                <p:ph idx="1"/>
              </p:nvPr>
            </p:nvSpPr>
            <p:spPr/>
            <p:txBody>
              <a:bodyPr/>
              <a:lstStyle/>
              <a:p>
                <a:pPr marL="457200" indent="-457200"/>
                <a:r>
                  <a:rPr lang="en-GB" dirty="0"/>
                  <a:t>In mathematics:</a:t>
                </a:r>
                <a:br>
                  <a:rPr lang="en-GB" dirty="0"/>
                </a:br>
                <a14:m>
                  <m:oMath xmlns:m="http://schemas.openxmlformats.org/officeDocument/2006/math">
                    <m:r>
                      <a:rPr lang="en-GB" i="1">
                        <a:latin typeface="Cambria Math" panose="02040503050406030204" pitchFamily="18" charset="0"/>
                      </a:rPr>
                      <m:t>𝑓</m:t>
                    </m:r>
                    <m:r>
                      <a:rPr lang="en-GB" i="1">
                        <a:latin typeface="Cambria Math" panose="02040503050406030204" pitchFamily="18" charset="0"/>
                      </a:rPr>
                      <m:t> :</m:t>
                    </m:r>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𝑇</m:t>
                    </m:r>
                  </m:oMath>
                </a14:m>
                <a:endParaRPr lang="en-GB" dirty="0"/>
              </a:p>
              <a:p>
                <a:pPr marL="457200" indent="-457200"/>
                <a:r>
                  <a:rPr lang="en-GB" dirty="0"/>
                  <a:t>In code:</a:t>
                </a:r>
                <a:br>
                  <a:rPr lang="en-GB" dirty="0"/>
                </a:br>
                <a:r>
                  <a:rPr lang="en-GB" dirty="0"/>
                  <a:t>		</a:t>
                </a:r>
                <a:r>
                  <a:rPr lang="en-GB" dirty="0">
                    <a:latin typeface="Consolas" panose="020B0609020204030204" pitchFamily="49" charset="0"/>
                  </a:rPr>
                  <a:t>class S {…};</a:t>
                </a:r>
                <a:br>
                  <a:rPr lang="en-GB" dirty="0">
                    <a:latin typeface="Consolas" panose="020B0609020204030204" pitchFamily="49" charset="0"/>
                  </a:rPr>
                </a:br>
                <a:r>
                  <a:rPr lang="en-GB" dirty="0">
                    <a:latin typeface="Consolas" panose="020B0609020204030204" pitchFamily="49" charset="0"/>
                  </a:rPr>
                  <a:t>		class T {…};</a:t>
                </a:r>
                <a:br>
                  <a:rPr lang="en-GB" dirty="0">
                    <a:latin typeface="Consolas" panose="020B0609020204030204" pitchFamily="49" charset="0"/>
                  </a:rPr>
                </a:br>
                <a:r>
                  <a:rPr lang="en-GB" dirty="0">
                    <a:latin typeface="Consolas" panose="020B0609020204030204" pitchFamily="49" charset="0"/>
                  </a:rPr>
                  <a:t>		T f(S s) {…}</a:t>
                </a:r>
              </a:p>
              <a:p>
                <a:pPr marL="457200" indent="-457200"/>
                <a:r>
                  <a:rPr lang="en-GB" dirty="0"/>
                  <a:t>(Under the assumption that f is implemented to always give the same return value given the same argument – e.g. no internal or external state)</a:t>
                </a:r>
              </a:p>
              <a:p>
                <a:endParaRPr lang="en-GB" dirty="0"/>
              </a:p>
            </p:txBody>
          </p:sp>
        </mc:Choice>
        <mc:Fallback xmlns="">
          <p:sp>
            <p:nvSpPr>
              <p:cNvPr id="5" name="Content Placeholder 4">
                <a:extLst>
                  <a:ext uri="{FF2B5EF4-FFF2-40B4-BE49-F238E27FC236}">
                    <a16:creationId xmlns:a16="http://schemas.microsoft.com/office/drawing/2014/main" id="{D8F28374-45C4-459E-867E-1508FC4FFD11}"/>
                  </a:ext>
                </a:extLst>
              </p:cNvPr>
              <p:cNvSpPr>
                <a:spLocks noGrp="1" noRot="1" noChangeAspect="1" noMove="1" noResize="1" noEditPoints="1" noAdjustHandles="1" noChangeArrowheads="1" noChangeShapeType="1" noTextEdit="1"/>
              </p:cNvSpPr>
              <p:nvPr>
                <p:ph idx="1"/>
              </p:nvPr>
            </p:nvSpPr>
            <p:spPr>
              <a:blipFill>
                <a:blip r:embed="rId3"/>
                <a:stretch>
                  <a:fillRect l="-1059" t="-1733"/>
                </a:stretch>
              </a:blipFill>
            </p:spPr>
            <p:txBody>
              <a:bodyPr/>
              <a:lstStyle/>
              <a:p>
                <a:r>
                  <a:rPr lang="en-GB">
                    <a:noFill/>
                  </a:rPr>
                  <a:t> </a:t>
                </a:r>
              </a:p>
            </p:txBody>
          </p:sp>
        </mc:Fallback>
      </mc:AlternateContent>
    </p:spTree>
    <p:extLst>
      <p:ext uri="{BB962C8B-B14F-4D97-AF65-F5344CB8AC3E}">
        <p14:creationId xmlns:p14="http://schemas.microsoft.com/office/powerpoint/2010/main" val="153482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0764-0E4A-4635-BABA-258EE0958354}"/>
              </a:ext>
            </a:extLst>
          </p:cNvPr>
          <p:cNvSpPr>
            <a:spLocks noGrp="1"/>
          </p:cNvSpPr>
          <p:nvPr>
            <p:ph type="title"/>
          </p:nvPr>
        </p:nvSpPr>
        <p:spPr/>
        <p:txBody>
          <a:bodyPr/>
          <a:lstStyle/>
          <a:p>
            <a:r>
              <a:rPr lang="en-GB" b="1" dirty="0"/>
              <a:t>Functions vs functions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1FF2A95-A33D-46C9-AF2C-47829AEE0198}"/>
                  </a:ext>
                </a:extLst>
              </p:cNvPr>
              <p:cNvSpPr>
                <a:spLocks noGrp="1"/>
              </p:cNvSpPr>
              <p:nvPr>
                <p:ph idx="1"/>
              </p:nvPr>
            </p:nvSpPr>
            <p:spPr/>
            <p:txBody>
              <a:bodyPr/>
              <a:lstStyle/>
              <a:p>
                <a:pPr marL="457200" indent="-457200"/>
                <a:r>
                  <a:rPr lang="en-GB" dirty="0"/>
                  <a:t>In mathematics:</a:t>
                </a:r>
                <a:br>
                  <a:rPr lang="en-GB" dirty="0"/>
                </a:br>
                <a14:m>
                  <m:oMath xmlns:m="http://schemas.openxmlformats.org/officeDocument/2006/math">
                    <m:r>
                      <a:rPr lang="en-GB" i="1">
                        <a:latin typeface="Cambria Math" panose="02040503050406030204" pitchFamily="18" charset="0"/>
                      </a:rPr>
                      <m:t>𝑓</m:t>
                    </m:r>
                    <m:r>
                      <a:rPr lang="en-GB" i="1">
                        <a:latin typeface="Cambria Math" panose="02040503050406030204" pitchFamily="18" charset="0"/>
                      </a:rPr>
                      <m:t> :</m:t>
                    </m:r>
                    <m:r>
                      <a:rPr lang="en-GB" i="1">
                        <a:latin typeface="Cambria Math" panose="02040503050406030204" pitchFamily="18" charset="0"/>
                        <a:ea typeface="Cambria Math" panose="02040503050406030204" pitchFamily="18" charset="0"/>
                      </a:rPr>
                      <m:t>ℝ</m:t>
                    </m:r>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ℤ</m:t>
                    </m:r>
                  </m:oMath>
                </a14:m>
                <a:endParaRPr lang="en-GB" dirty="0"/>
              </a:p>
              <a:p>
                <a:pPr marL="457200" indent="-457200"/>
                <a:r>
                  <a:rPr lang="en-GB" dirty="0"/>
                  <a:t>In code:</a:t>
                </a:r>
                <a:br>
                  <a:rPr lang="en-GB" dirty="0">
                    <a:latin typeface="Consolas" panose="020B0609020204030204" pitchFamily="49" charset="0"/>
                  </a:rPr>
                </a:br>
                <a:r>
                  <a:rPr lang="en-GB" dirty="0">
                    <a:latin typeface="Consolas" panose="020B0609020204030204" pitchFamily="49" charset="0"/>
                  </a:rPr>
                  <a:t>				int f(float x) {…}</a:t>
                </a:r>
              </a:p>
              <a:p>
                <a:pPr marL="457200" indent="-457200"/>
                <a:r>
                  <a:rPr lang="en-GB" dirty="0"/>
                  <a:t>OK, so </a:t>
                </a:r>
                <a14:m>
                  <m:oMath xmlns:m="http://schemas.openxmlformats.org/officeDocument/2006/math">
                    <m:r>
                      <a:rPr lang="en-GB" i="1">
                        <a:latin typeface="Cambria Math" panose="02040503050406030204" pitchFamily="18" charset="0"/>
                        <a:ea typeface="Cambria Math" panose="02040503050406030204" pitchFamily="18" charset="0"/>
                      </a:rPr>
                      <m:t>ℤ</m:t>
                    </m:r>
                  </m:oMath>
                </a14:m>
                <a:r>
                  <a:rPr lang="en-GB" dirty="0"/>
                  <a:t> and </a:t>
                </a:r>
                <a:r>
                  <a:rPr lang="en-GB" dirty="0">
                    <a:latin typeface="Consolas" panose="020B0609020204030204" pitchFamily="49" charset="0"/>
                  </a:rPr>
                  <a:t>int</a:t>
                </a:r>
                <a:r>
                  <a:rPr lang="en-GB" dirty="0"/>
                  <a:t> aren’t really the same, nor are </a:t>
                </a:r>
                <a14:m>
                  <m:oMath xmlns:m="http://schemas.openxmlformats.org/officeDocument/2006/math">
                    <m:r>
                      <a:rPr lang="en-GB" i="1">
                        <a:latin typeface="Cambria Math" panose="02040503050406030204" pitchFamily="18" charset="0"/>
                        <a:ea typeface="Cambria Math" panose="02040503050406030204" pitchFamily="18" charset="0"/>
                      </a:rPr>
                      <m:t>ℝ</m:t>
                    </m:r>
                  </m:oMath>
                </a14:m>
                <a:r>
                  <a:rPr lang="en-GB" dirty="0"/>
                  <a:t> and </a:t>
                </a:r>
                <a:r>
                  <a:rPr lang="en-GB" dirty="0">
                    <a:latin typeface="Consolas" panose="020B0609020204030204" pitchFamily="49" charset="0"/>
                  </a:rPr>
                  <a:t>float</a:t>
                </a:r>
                <a:r>
                  <a:rPr lang="en-GB" dirty="0"/>
                  <a:t>, but close enough for computing…</a:t>
                </a:r>
              </a:p>
              <a:p>
                <a:endParaRPr lang="en-GB" dirty="0"/>
              </a:p>
            </p:txBody>
          </p:sp>
        </mc:Choice>
        <mc:Fallback xmlns="">
          <p:sp>
            <p:nvSpPr>
              <p:cNvPr id="5" name="Content Placeholder 4">
                <a:extLst>
                  <a:ext uri="{FF2B5EF4-FFF2-40B4-BE49-F238E27FC236}">
                    <a16:creationId xmlns:a16="http://schemas.microsoft.com/office/drawing/2014/main" id="{61FF2A95-A33D-46C9-AF2C-47829AEE0198}"/>
                  </a:ext>
                </a:extLst>
              </p:cNvPr>
              <p:cNvSpPr>
                <a:spLocks noGrp="1" noRot="1" noChangeAspect="1" noMove="1" noResize="1" noEditPoints="1" noAdjustHandles="1" noChangeArrowheads="1" noChangeShapeType="1" noTextEdit="1"/>
              </p:cNvSpPr>
              <p:nvPr>
                <p:ph idx="1"/>
              </p:nvPr>
            </p:nvSpPr>
            <p:spPr>
              <a:blipFill>
                <a:blip r:embed="rId3"/>
                <a:stretch>
                  <a:fillRect l="-1059" t="-1733"/>
                </a:stretch>
              </a:blipFill>
            </p:spPr>
            <p:txBody>
              <a:bodyPr/>
              <a:lstStyle/>
              <a:p>
                <a:r>
                  <a:rPr lang="en-GB">
                    <a:noFill/>
                  </a:rPr>
                  <a:t> </a:t>
                </a:r>
              </a:p>
            </p:txBody>
          </p:sp>
        </mc:Fallback>
      </mc:AlternateContent>
    </p:spTree>
    <p:extLst>
      <p:ext uri="{BB962C8B-B14F-4D97-AF65-F5344CB8AC3E}">
        <p14:creationId xmlns:p14="http://schemas.microsoft.com/office/powerpoint/2010/main" val="156087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0764-0E4A-4635-BABA-258EE0958354}"/>
              </a:ext>
            </a:extLst>
          </p:cNvPr>
          <p:cNvSpPr>
            <a:spLocks noGrp="1"/>
          </p:cNvSpPr>
          <p:nvPr>
            <p:ph type="title"/>
          </p:nvPr>
        </p:nvSpPr>
        <p:spPr/>
        <p:txBody>
          <a:bodyPr/>
          <a:lstStyle/>
          <a:p>
            <a:r>
              <a:rPr lang="en-GB" b="1" dirty="0"/>
              <a:t>Multiple arguments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3172C89-0531-4941-A82C-F19383A4F89C}"/>
                  </a:ext>
                </a:extLst>
              </p:cNvPr>
              <p:cNvSpPr>
                <a:spLocks noGrp="1"/>
              </p:cNvSpPr>
              <p:nvPr>
                <p:ph idx="1"/>
              </p:nvPr>
            </p:nvSpPr>
            <p:spPr/>
            <p:txBody>
              <a:bodyPr/>
              <a:lstStyle/>
              <a:p>
                <a:pPr marL="457200" indent="-457200"/>
                <a:r>
                  <a:rPr lang="en-GB" dirty="0"/>
                  <a:t>The domain of a function could be a Cartesian product:</a:t>
                </a:r>
                <a:br>
                  <a:rPr lang="en-GB" dirty="0"/>
                </a:br>
                <a14:m>
                  <m:oMath xmlns:m="http://schemas.openxmlformats.org/officeDocument/2006/math">
                    <m:r>
                      <a:rPr lang="en-GB" i="1">
                        <a:latin typeface="Cambria Math" panose="02040503050406030204" pitchFamily="18" charset="0"/>
                      </a:rPr>
                      <m:t>𝑓</m:t>
                    </m:r>
                    <m:r>
                      <a:rPr lang="en-GB" i="1">
                        <a:latin typeface="Cambria Math" panose="02040503050406030204" pitchFamily="18" charset="0"/>
                      </a:rPr>
                      <m:t> :</m:t>
                    </m:r>
                    <m:r>
                      <a:rPr lang="en-GB" i="1">
                        <a:latin typeface="Cambria Math" panose="02040503050406030204" pitchFamily="18" charset="0"/>
                      </a:rPr>
                      <m:t>𝐴</m:t>
                    </m:r>
                    <m:r>
                      <a:rPr lang="en-GB" i="1">
                        <a:latin typeface="Cambria Math" panose="02040503050406030204" pitchFamily="18" charset="0"/>
                      </a:rPr>
                      <m:t>×</m:t>
                    </m:r>
                    <m:r>
                      <a:rPr lang="en-GB" i="1">
                        <a:latin typeface="Cambria Math" panose="02040503050406030204" pitchFamily="18" charset="0"/>
                      </a:rPr>
                      <m:t>𝐵</m:t>
                    </m:r>
                    <m:r>
                      <a:rPr lang="en-GB" i="1">
                        <a:latin typeface="Cambria Math" panose="02040503050406030204" pitchFamily="18" charset="0"/>
                      </a:rPr>
                      <m:t>→</m:t>
                    </m:r>
                    <m:r>
                      <a:rPr lang="en-GB" i="1">
                        <a:latin typeface="Cambria Math" panose="02040503050406030204" pitchFamily="18" charset="0"/>
                      </a:rPr>
                      <m:t>𝐶</m:t>
                    </m:r>
                  </m:oMath>
                </a14:m>
                <a:endParaRPr lang="en-GB" dirty="0"/>
              </a:p>
              <a:p>
                <a:pPr marL="457200" indent="-457200"/>
                <a:r>
                  <a:rPr lang="en-GB" dirty="0"/>
                  <a:t>In code:</a:t>
                </a:r>
                <a:br>
                  <a:rPr lang="en-GB" dirty="0"/>
                </a:br>
                <a:r>
                  <a:rPr lang="en-GB" dirty="0">
                    <a:latin typeface="Consolas" panose="020B0609020204030204" pitchFamily="49" charset="0"/>
                  </a:rPr>
                  <a:t>				C f(A </a:t>
                </a:r>
                <a:r>
                  <a:rPr lang="en-GB" dirty="0" err="1">
                    <a:latin typeface="Consolas" panose="020B0609020204030204" pitchFamily="49" charset="0"/>
                  </a:rPr>
                  <a:t>a</a:t>
                </a:r>
                <a:r>
                  <a:rPr lang="en-GB" dirty="0">
                    <a:latin typeface="Consolas" panose="020B0609020204030204" pitchFamily="49" charset="0"/>
                  </a:rPr>
                  <a:t>, B b) {…}</a:t>
                </a:r>
              </a:p>
              <a:p>
                <a:endParaRPr lang="en-GB" dirty="0"/>
              </a:p>
            </p:txBody>
          </p:sp>
        </mc:Choice>
        <mc:Fallback xmlns="">
          <p:sp>
            <p:nvSpPr>
              <p:cNvPr id="5" name="Content Placeholder 4">
                <a:extLst>
                  <a:ext uri="{FF2B5EF4-FFF2-40B4-BE49-F238E27FC236}">
                    <a16:creationId xmlns:a16="http://schemas.microsoft.com/office/drawing/2014/main" id="{53172C89-0531-4941-A82C-F19383A4F89C}"/>
                  </a:ext>
                </a:extLst>
              </p:cNvPr>
              <p:cNvSpPr>
                <a:spLocks noGrp="1" noRot="1" noChangeAspect="1" noMove="1" noResize="1" noEditPoints="1" noAdjustHandles="1" noChangeArrowheads="1" noChangeShapeType="1" noTextEdit="1"/>
              </p:cNvSpPr>
              <p:nvPr>
                <p:ph idx="1"/>
              </p:nvPr>
            </p:nvSpPr>
            <p:spPr>
              <a:blipFill>
                <a:blip r:embed="rId2"/>
                <a:stretch>
                  <a:fillRect l="-1059" t="-1733"/>
                </a:stretch>
              </a:blipFill>
            </p:spPr>
            <p:txBody>
              <a:bodyPr/>
              <a:lstStyle/>
              <a:p>
                <a:r>
                  <a:rPr lang="en-GB">
                    <a:noFill/>
                  </a:rPr>
                  <a:t> </a:t>
                </a:r>
              </a:p>
            </p:txBody>
          </p:sp>
        </mc:Fallback>
      </mc:AlternateContent>
    </p:spTree>
    <p:extLst>
      <p:ext uri="{BB962C8B-B14F-4D97-AF65-F5344CB8AC3E}">
        <p14:creationId xmlns:p14="http://schemas.microsoft.com/office/powerpoint/2010/main" val="2916629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A73B-0D27-46BA-A35C-E92140ADD62C}"/>
              </a:ext>
            </a:extLst>
          </p:cNvPr>
          <p:cNvSpPr>
            <a:spLocks noGrp="1"/>
          </p:cNvSpPr>
          <p:nvPr>
            <p:ph type="title"/>
          </p:nvPr>
        </p:nvSpPr>
        <p:spPr/>
        <p:txBody>
          <a:bodyPr/>
          <a:lstStyle/>
          <a:p>
            <a:r>
              <a:rPr lang="en-GB" b="1" dirty="0"/>
              <a:t>Continuous vs. discrete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50EB6A-120A-4874-8CBC-EA9F332EE07B}"/>
                  </a:ext>
                </a:extLst>
              </p:cNvPr>
              <p:cNvSpPr>
                <a:spLocks noGrp="1"/>
              </p:cNvSpPr>
              <p:nvPr>
                <p:ph idx="1"/>
              </p:nvPr>
            </p:nvSpPr>
            <p:spPr/>
            <p:txBody>
              <a:bodyPr/>
              <a:lstStyle/>
              <a:p>
                <a:r>
                  <a:rPr lang="en-GB" dirty="0"/>
                  <a:t>Traditional mathematics is </a:t>
                </a:r>
                <a:r>
                  <a:rPr lang="en-GB" b="1" dirty="0">
                    <a:solidFill>
                      <a:srgbClr val="59A8D1"/>
                    </a:solidFill>
                  </a:rPr>
                  <a:t>continuous</a:t>
                </a:r>
                <a:r>
                  <a:rPr lang="en-GB" dirty="0"/>
                  <a:t>: functions can vary smoothly across the entire domain</a:t>
                </a:r>
              </a:p>
              <a:p>
                <a:r>
                  <a:rPr lang="en-GB" dirty="0"/>
                  <a:t>Computer science uses </a:t>
                </a:r>
                <a:r>
                  <a:rPr lang="en-GB" b="1" dirty="0">
                    <a:hlinkClick r:id="rId3"/>
                  </a:rPr>
                  <a:t>discrete mathematics</a:t>
                </a:r>
                <a:r>
                  <a:rPr lang="en-GB" dirty="0"/>
                  <a:t>, for objects that can only assume </a:t>
                </a:r>
                <a:r>
                  <a:rPr lang="en-GB" dirty="0">
                    <a:solidFill>
                      <a:schemeClr val="accent4"/>
                    </a:solidFill>
                  </a:rPr>
                  <a:t>distinct, separate values</a:t>
                </a:r>
              </a:p>
              <a:p>
                <a:pPr lvl="1"/>
                <a:r>
                  <a:rPr lang="en-GB" dirty="0"/>
                  <a:t>Computers can’t represent every value exactly, e.g. floats vs. </a:t>
                </a:r>
                <a14:m>
                  <m:oMath xmlns:m="http://schemas.openxmlformats.org/officeDocument/2006/math">
                    <m:r>
                      <a:rPr lang="en-GB" i="1">
                        <a:latin typeface="Cambria Math" panose="02040503050406030204" pitchFamily="18" charset="0"/>
                        <a:ea typeface="Cambria Math" panose="02040503050406030204" pitchFamily="18" charset="0"/>
                      </a:rPr>
                      <m:t>ℝ</m:t>
                    </m:r>
                  </m:oMath>
                </a14:m>
                <a:endParaRPr lang="en-GB" dirty="0"/>
              </a:p>
              <a:p>
                <a:pPr lvl="1"/>
                <a:r>
                  <a:rPr lang="en-GB" dirty="0"/>
                  <a:t>Even if they could, we couldn’t evaluate a function for e.g. every value of </a:t>
                </a:r>
                <a14:m>
                  <m:oMath xmlns:m="http://schemas.openxmlformats.org/officeDocument/2006/math">
                    <m:r>
                      <a:rPr lang="en-GB" i="1">
                        <a:latin typeface="Cambria Math" panose="02040503050406030204" pitchFamily="18" charset="0"/>
                        <a:ea typeface="Cambria Math" panose="02040503050406030204" pitchFamily="18" charset="0"/>
                      </a:rPr>
                      <m:t>ℝ</m:t>
                    </m:r>
                  </m:oMath>
                </a14:m>
                <a:r>
                  <a:rPr lang="en-GB" dirty="0"/>
                  <a:t>…</a:t>
                </a:r>
              </a:p>
              <a:p>
                <a:r>
                  <a:rPr lang="en-GB" dirty="0"/>
                  <a:t>Need to </a:t>
                </a:r>
                <a:r>
                  <a:rPr lang="en-GB" b="1" dirty="0">
                    <a:solidFill>
                      <a:schemeClr val="accent4"/>
                    </a:solidFill>
                  </a:rPr>
                  <a:t>discretise</a:t>
                </a:r>
                <a:r>
                  <a:rPr lang="en-GB" dirty="0"/>
                  <a:t> mathematical functions by evaluating them at representative intervals</a:t>
                </a:r>
              </a:p>
            </p:txBody>
          </p:sp>
        </mc:Choice>
        <mc:Fallback xmlns="">
          <p:sp>
            <p:nvSpPr>
              <p:cNvPr id="3" name="Content Placeholder 2">
                <a:extLst>
                  <a:ext uri="{FF2B5EF4-FFF2-40B4-BE49-F238E27FC236}">
                    <a16:creationId xmlns:a16="http://schemas.microsoft.com/office/drawing/2014/main" id="{6C50EB6A-120A-4874-8CBC-EA9F332EE07B}"/>
                  </a:ext>
                </a:extLst>
              </p:cNvPr>
              <p:cNvSpPr>
                <a:spLocks noGrp="1" noRot="1" noChangeAspect="1" noMove="1" noResize="1" noEditPoints="1" noAdjustHandles="1" noChangeArrowheads="1" noChangeShapeType="1" noTextEdit="1"/>
              </p:cNvSpPr>
              <p:nvPr>
                <p:ph idx="1"/>
              </p:nvPr>
            </p:nvSpPr>
            <p:spPr>
              <a:blipFill>
                <a:blip r:embed="rId4"/>
                <a:stretch>
                  <a:fillRect l="-412" t="-1733" r="-1941"/>
                </a:stretch>
              </a:blipFill>
            </p:spPr>
            <p:txBody>
              <a:bodyPr/>
              <a:lstStyle/>
              <a:p>
                <a:r>
                  <a:rPr lang="en-GB">
                    <a:noFill/>
                  </a:rPr>
                  <a:t> </a:t>
                </a:r>
              </a:p>
            </p:txBody>
          </p:sp>
        </mc:Fallback>
      </mc:AlternateContent>
      <p:sp>
        <p:nvSpPr>
          <p:cNvPr id="4" name="Speech Bubble: Rectangle 3">
            <a:extLst>
              <a:ext uri="{FF2B5EF4-FFF2-40B4-BE49-F238E27FC236}">
                <a16:creationId xmlns:a16="http://schemas.microsoft.com/office/drawing/2014/main" id="{758ECD69-976B-4088-9B02-4D7F207E9A8A}"/>
              </a:ext>
            </a:extLst>
          </p:cNvPr>
          <p:cNvSpPr/>
          <p:nvPr/>
        </p:nvSpPr>
        <p:spPr>
          <a:xfrm>
            <a:off x="7811429" y="5961720"/>
            <a:ext cx="2780371" cy="524107"/>
          </a:xfrm>
          <a:prstGeom prst="wedgeRectCallout">
            <a:avLst>
              <a:gd name="adj1" fmla="val -73813"/>
              <a:gd name="adj2" fmla="val -89982"/>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Similar to </a:t>
            </a:r>
            <a:r>
              <a:rPr lang="en-GB" b="1" dirty="0">
                <a:hlinkClick r:id="rId5"/>
              </a:rPr>
              <a:t>sampling</a:t>
            </a:r>
            <a:r>
              <a:rPr lang="en-GB" dirty="0"/>
              <a:t> in signal processing</a:t>
            </a:r>
            <a:endParaRPr lang="en-GB" b="1" dirty="0"/>
          </a:p>
        </p:txBody>
      </p:sp>
    </p:spTree>
    <p:extLst>
      <p:ext uri="{BB962C8B-B14F-4D97-AF65-F5344CB8AC3E}">
        <p14:creationId xmlns:p14="http://schemas.microsoft.com/office/powerpoint/2010/main" val="215693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DB7E-4658-4823-88F3-CCC2728BD362}"/>
              </a:ext>
            </a:extLst>
          </p:cNvPr>
          <p:cNvSpPr>
            <a:spLocks noGrp="1"/>
          </p:cNvSpPr>
          <p:nvPr>
            <p:ph type="title"/>
          </p:nvPr>
        </p:nvSpPr>
        <p:spPr/>
        <p:txBody>
          <a:bodyPr/>
          <a:lstStyle/>
          <a:p>
            <a:r>
              <a:rPr lang="en-GB" b="1" dirty="0"/>
              <a:t>Drawing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C006ED-B456-493E-A44A-6A3894940388}"/>
                  </a:ext>
                </a:extLst>
              </p:cNvPr>
              <p:cNvSpPr>
                <a:spLocks noGrp="1"/>
              </p:cNvSpPr>
              <p:nvPr>
                <p:ph idx="1"/>
              </p:nvPr>
            </p:nvSpPr>
            <p:spPr/>
            <p:txBody>
              <a:bodyPr/>
              <a:lstStyle/>
              <a:p>
                <a:pPr marL="457200" indent="-457200"/>
                <a:r>
                  <a:rPr lang="en-GB" sz="3200" dirty="0"/>
                  <a:t>For a function </a:t>
                </a:r>
                <a14:m>
                  <m:oMath xmlns:m="http://schemas.openxmlformats.org/officeDocument/2006/math">
                    <m:r>
                      <a:rPr lang="en-GB" sz="3200" i="1" dirty="0">
                        <a:latin typeface="Cambria Math" panose="02040503050406030204" pitchFamily="18" charset="0"/>
                      </a:rPr>
                      <m:t>𝑓</m:t>
                    </m:r>
                    <m:r>
                      <a:rPr lang="en-GB" sz="3200" i="1" dirty="0">
                        <a:latin typeface="Cambria Math" panose="02040503050406030204" pitchFamily="18" charset="0"/>
                      </a:rPr>
                      <m:t> : </m:t>
                    </m:r>
                    <m:r>
                      <a:rPr lang="en-GB" sz="3200" i="1" dirty="0">
                        <a:latin typeface="Cambria Math" panose="02040503050406030204" pitchFamily="18" charset="0"/>
                        <a:ea typeface="Cambria Math" panose="02040503050406030204" pitchFamily="18" charset="0"/>
                      </a:rPr>
                      <m:t>ℝ</m:t>
                    </m:r>
                    <m:r>
                      <a:rPr lang="en-GB" sz="3200" i="1" dirty="0">
                        <a:latin typeface="Cambria Math" panose="02040503050406030204" pitchFamily="18" charset="0"/>
                        <a:ea typeface="Cambria Math" panose="02040503050406030204" pitchFamily="18" charset="0"/>
                      </a:rPr>
                      <m:t>→</m:t>
                    </m:r>
                    <m:r>
                      <a:rPr lang="en-GB" sz="3200" i="1" dirty="0">
                        <a:latin typeface="Cambria Math" panose="02040503050406030204" pitchFamily="18" charset="0"/>
                        <a:ea typeface="Cambria Math" panose="02040503050406030204" pitchFamily="18" charset="0"/>
                      </a:rPr>
                      <m:t>ℝ</m:t>
                    </m:r>
                  </m:oMath>
                </a14:m>
                <a:r>
                  <a:rPr lang="en-GB" sz="3200" dirty="0"/>
                  <a:t> we can plot the </a:t>
                </a:r>
                <a:r>
                  <a:rPr lang="en-GB" sz="3200" dirty="0">
                    <a:hlinkClick r:id="rId3"/>
                  </a:rPr>
                  <a:t>graph</a:t>
                </a:r>
                <a:br>
                  <a:rPr lang="en-GB" sz="3200" dirty="0"/>
                </a:br>
                <a14:m>
                  <m:oMath xmlns:m="http://schemas.openxmlformats.org/officeDocument/2006/math">
                    <m:r>
                      <a:rPr lang="en-GB" sz="3200" i="1">
                        <a:latin typeface="Cambria Math" panose="02040503050406030204" pitchFamily="18" charset="0"/>
                      </a:rPr>
                      <m:t>𝑦</m:t>
                    </m:r>
                    <m:r>
                      <a:rPr lang="en-GB" sz="3200" i="1">
                        <a:latin typeface="Cambria Math" panose="02040503050406030204" pitchFamily="18" charset="0"/>
                      </a:rPr>
                      <m:t>=</m:t>
                    </m:r>
                    <m:r>
                      <a:rPr lang="en-GB" sz="3200" i="1">
                        <a:latin typeface="Cambria Math" panose="02040503050406030204" pitchFamily="18" charset="0"/>
                      </a:rPr>
                      <m:t>𝑓</m:t>
                    </m:r>
                    <m:d>
                      <m:dPr>
                        <m:ctrlPr>
                          <a:rPr lang="en-GB" sz="3200" i="1">
                            <a:latin typeface="Cambria Math" panose="02040503050406030204" pitchFamily="18" charset="0"/>
                          </a:rPr>
                        </m:ctrlPr>
                      </m:dPr>
                      <m:e>
                        <m:r>
                          <a:rPr lang="en-GB" sz="3200" i="1">
                            <a:latin typeface="Cambria Math" panose="02040503050406030204" pitchFamily="18" charset="0"/>
                          </a:rPr>
                          <m:t>𝑥</m:t>
                        </m:r>
                      </m:e>
                    </m:d>
                  </m:oMath>
                </a14:m>
                <a:endParaRPr lang="en-GB" sz="3200" dirty="0"/>
              </a:p>
              <a:p>
                <a:pPr marL="457200" indent="-457200"/>
                <a:r>
                  <a:rPr lang="en-GB" sz="3200" dirty="0"/>
                  <a:t>Formed of the points </a:t>
                </a:r>
                <a14:m>
                  <m:oMath xmlns:m="http://schemas.openxmlformats.org/officeDocument/2006/math">
                    <m:r>
                      <a:rPr lang="en-GB" sz="3200" i="1">
                        <a:latin typeface="Cambria Math" panose="02040503050406030204" pitchFamily="18" charset="0"/>
                      </a:rPr>
                      <m:t>(</m:t>
                    </m:r>
                    <m:r>
                      <a:rPr lang="en-GB" sz="3200" i="1">
                        <a:latin typeface="Cambria Math" panose="02040503050406030204" pitchFamily="18" charset="0"/>
                      </a:rPr>
                      <m:t>𝑥</m:t>
                    </m:r>
                    <m:r>
                      <a:rPr lang="en-GB" sz="3200" i="1">
                        <a:latin typeface="Cambria Math" panose="02040503050406030204" pitchFamily="18" charset="0"/>
                      </a:rPr>
                      <m:t>, </m:t>
                    </m:r>
                    <m:r>
                      <a:rPr lang="en-GB" sz="3200" i="1">
                        <a:latin typeface="Cambria Math" panose="02040503050406030204" pitchFamily="18" charset="0"/>
                      </a:rPr>
                      <m:t>𝑓</m:t>
                    </m:r>
                    <m:d>
                      <m:dPr>
                        <m:ctrlPr>
                          <a:rPr lang="en-GB" sz="3200" i="1">
                            <a:latin typeface="Cambria Math" panose="02040503050406030204" pitchFamily="18" charset="0"/>
                          </a:rPr>
                        </m:ctrlPr>
                      </m:dPr>
                      <m:e>
                        <m:r>
                          <a:rPr lang="en-GB" sz="3200" i="1">
                            <a:latin typeface="Cambria Math" panose="02040503050406030204" pitchFamily="18" charset="0"/>
                          </a:rPr>
                          <m:t>𝑥</m:t>
                        </m:r>
                      </m:e>
                    </m:d>
                    <m:r>
                      <a:rPr lang="en-GB" sz="3200" i="1">
                        <a:latin typeface="Cambria Math" panose="02040503050406030204" pitchFamily="18" charset="0"/>
                      </a:rPr>
                      <m:t>)</m:t>
                    </m:r>
                  </m:oMath>
                </a14:m>
                <a:r>
                  <a:rPr lang="en-GB" sz="3200" dirty="0"/>
                  <a:t> for </a:t>
                </a:r>
                <a14:m>
                  <m:oMath xmlns:m="http://schemas.openxmlformats.org/officeDocument/2006/math">
                    <m:r>
                      <a:rPr lang="en-GB" sz="3200" i="1" dirty="0">
                        <a:latin typeface="Cambria Math" panose="02040503050406030204" pitchFamily="18" charset="0"/>
                      </a:rPr>
                      <m:t>𝑥</m:t>
                    </m:r>
                  </m:oMath>
                </a14:m>
                <a:r>
                  <a:rPr lang="en-GB" sz="3200" dirty="0"/>
                  <a:t> in some range</a:t>
                </a:r>
              </a:p>
              <a:p>
                <a:pPr marL="457200" indent="-457200"/>
                <a:r>
                  <a:rPr lang="en-GB" sz="3200" dirty="0"/>
                  <a:t>Note: only one point per </a:t>
                </a:r>
                <a14:m>
                  <m:oMath xmlns:m="http://schemas.openxmlformats.org/officeDocument/2006/math">
                    <m:r>
                      <a:rPr lang="en-GB" sz="3200" i="1" dirty="0">
                        <a:latin typeface="Cambria Math" panose="02040503050406030204" pitchFamily="18" charset="0"/>
                      </a:rPr>
                      <m:t>𝑥</m:t>
                    </m:r>
                  </m:oMath>
                </a14:m>
                <a:r>
                  <a:rPr lang="en-GB" sz="3200" dirty="0"/>
                  <a:t> value, since </a:t>
                </a:r>
                <a14:m>
                  <m:oMath xmlns:m="http://schemas.openxmlformats.org/officeDocument/2006/math">
                    <m:r>
                      <a:rPr lang="en-GB" sz="3200" i="1">
                        <a:latin typeface="Cambria Math" panose="02040503050406030204" pitchFamily="18" charset="0"/>
                      </a:rPr>
                      <m:t>𝑓</m:t>
                    </m:r>
                  </m:oMath>
                </a14:m>
                <a:r>
                  <a:rPr lang="en-GB" sz="3200" dirty="0"/>
                  <a:t> maps each </a:t>
                </a:r>
                <a14:m>
                  <m:oMath xmlns:m="http://schemas.openxmlformats.org/officeDocument/2006/math">
                    <m:r>
                      <a:rPr lang="en-GB" sz="3200" i="1" dirty="0">
                        <a:latin typeface="Cambria Math" panose="02040503050406030204" pitchFamily="18" charset="0"/>
                      </a:rPr>
                      <m:t>𝑥</m:t>
                    </m:r>
                  </m:oMath>
                </a14:m>
                <a:r>
                  <a:rPr lang="en-GB" sz="3200" dirty="0"/>
                  <a:t> to one and </a:t>
                </a:r>
                <a:r>
                  <a:rPr lang="en-GB" sz="3200" b="1" dirty="0">
                    <a:solidFill>
                      <a:schemeClr val="accent4"/>
                    </a:solidFill>
                  </a:rPr>
                  <a:t>only one </a:t>
                </a:r>
                <a14:m>
                  <m:oMath xmlns:m="http://schemas.openxmlformats.org/officeDocument/2006/math">
                    <m:r>
                      <a:rPr lang="en-GB" sz="3200" i="1">
                        <a:latin typeface="Cambria Math" panose="02040503050406030204" pitchFamily="18" charset="0"/>
                      </a:rPr>
                      <m:t>𝑦</m:t>
                    </m:r>
                  </m:oMath>
                </a14:m>
                <a:r>
                  <a:rPr lang="en-GB" sz="3200" dirty="0"/>
                  <a:t> value</a:t>
                </a:r>
              </a:p>
              <a:p>
                <a:pPr marL="457200" indent="-457200"/>
                <a:r>
                  <a:rPr lang="en-GB" sz="3200" dirty="0"/>
                  <a:t>Build a picture of a continuous shape by considering the value of </a:t>
                </a:r>
                <a14:m>
                  <m:oMath xmlns:m="http://schemas.openxmlformats.org/officeDocument/2006/math">
                    <m:r>
                      <a:rPr lang="en-GB" sz="3200" i="1">
                        <a:latin typeface="Cambria Math" panose="02040503050406030204" pitchFamily="18" charset="0"/>
                      </a:rPr>
                      <m:t>𝑓</m:t>
                    </m:r>
                    <m:d>
                      <m:dPr>
                        <m:ctrlPr>
                          <a:rPr lang="en-GB" sz="3200" i="1">
                            <a:latin typeface="Cambria Math" panose="02040503050406030204" pitchFamily="18" charset="0"/>
                          </a:rPr>
                        </m:ctrlPr>
                      </m:dPr>
                      <m:e>
                        <m:r>
                          <a:rPr lang="en-GB" sz="3200" i="1">
                            <a:latin typeface="Cambria Math" panose="02040503050406030204" pitchFamily="18" charset="0"/>
                          </a:rPr>
                          <m:t>𝑥</m:t>
                        </m:r>
                      </m:e>
                    </m:d>
                  </m:oMath>
                </a14:m>
                <a:r>
                  <a:rPr lang="en-GB" sz="3200" dirty="0"/>
                  <a:t> for values of </a:t>
                </a:r>
                <a14:m>
                  <m:oMath xmlns:m="http://schemas.openxmlformats.org/officeDocument/2006/math">
                    <m:r>
                      <a:rPr lang="en-GB" sz="3200" i="1">
                        <a:latin typeface="Cambria Math" panose="02040503050406030204" pitchFamily="18" charset="0"/>
                      </a:rPr>
                      <m:t>𝑥</m:t>
                    </m:r>
                  </m:oMath>
                </a14:m>
                <a:r>
                  <a:rPr lang="en-GB" sz="3200" dirty="0"/>
                  <a:t> at various intervals…</a:t>
                </a:r>
              </a:p>
              <a:p>
                <a:pPr marL="0" indent="0">
                  <a:buNone/>
                </a:pPr>
                <a:endParaRPr lang="en-GB" sz="3200" dirty="0"/>
              </a:p>
              <a:p>
                <a:pPr marL="68580" indent="0">
                  <a:buNone/>
                </a:pPr>
                <a:endParaRPr lang="en-GB" dirty="0"/>
              </a:p>
            </p:txBody>
          </p:sp>
        </mc:Choice>
        <mc:Fallback xmlns="">
          <p:sp>
            <p:nvSpPr>
              <p:cNvPr id="3" name="Content Placeholder 2">
                <a:extLst>
                  <a:ext uri="{FF2B5EF4-FFF2-40B4-BE49-F238E27FC236}">
                    <a16:creationId xmlns:a16="http://schemas.microsoft.com/office/drawing/2014/main" id="{B6C006ED-B456-493E-A44A-6A3894940388}"/>
                  </a:ext>
                </a:extLst>
              </p:cNvPr>
              <p:cNvSpPr>
                <a:spLocks noGrp="1" noRot="1" noChangeAspect="1" noMove="1" noResize="1" noEditPoints="1" noAdjustHandles="1" noChangeArrowheads="1" noChangeShapeType="1" noTextEdit="1"/>
              </p:cNvSpPr>
              <p:nvPr>
                <p:ph idx="1"/>
              </p:nvPr>
            </p:nvSpPr>
            <p:spPr>
              <a:blipFill>
                <a:blip r:embed="rId4"/>
                <a:stretch>
                  <a:fillRect l="-1176" t="-1733"/>
                </a:stretch>
              </a:blipFill>
            </p:spPr>
            <p:txBody>
              <a:bodyPr/>
              <a:lstStyle/>
              <a:p>
                <a:r>
                  <a:rPr lang="en-GB">
                    <a:noFill/>
                  </a:rPr>
                  <a:t> </a:t>
                </a:r>
              </a:p>
            </p:txBody>
          </p:sp>
        </mc:Fallback>
      </mc:AlternateContent>
    </p:spTree>
    <p:extLst>
      <p:ext uri="{BB962C8B-B14F-4D97-AF65-F5344CB8AC3E}">
        <p14:creationId xmlns:p14="http://schemas.microsoft.com/office/powerpoint/2010/main" val="1613715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Geometry">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9A8D1"/>
      </a:hlink>
      <a:folHlink>
        <a:srgbClr val="56C7AA"/>
      </a:folHlink>
    </a:clrScheme>
    <a:fontScheme name="Geometry">
      <a:majorFont>
        <a:latin typeface="Arial Nova Light"/>
        <a:ea typeface=""/>
        <a:cs typeface=""/>
      </a:majorFont>
      <a:minorFont>
        <a:latin typeface="Arial Nova"/>
        <a:ea typeface=""/>
        <a:cs typeface=""/>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lnDef>
      <a:spPr>
        <a:ln w="63500">
          <a:solidFill>
            <a:srgbClr val="FFFF00">
              <a:alpha val="65000"/>
            </a:srgbClr>
          </a:solidFill>
          <a:prstDash val="solid"/>
          <a:headEnd type="triangle" w="lg" len="lg"/>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763</Words>
  <Application>Microsoft Office PowerPoint</Application>
  <PresentationFormat>Widescreen</PresentationFormat>
  <Paragraphs>94</Paragraphs>
  <Slides>12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Nova</vt:lpstr>
      <vt:lpstr>Arial Nova Light</vt:lpstr>
      <vt:lpstr>Cambria Math</vt:lpstr>
      <vt:lpstr>Consolas</vt:lpstr>
      <vt:lpstr>Wingdings</vt:lpstr>
      <vt:lpstr>Wingdings 2</vt:lpstr>
      <vt:lpstr>Wingdings 3</vt:lpstr>
      <vt:lpstr>Nightfall design template</vt:lpstr>
      <vt:lpstr>Week 2: Geometry I Part 3: Functions and Discretisation</vt:lpstr>
      <vt:lpstr>Objectives</vt:lpstr>
      <vt:lpstr>Recap: sets</vt:lpstr>
      <vt:lpstr>Functions</vt:lpstr>
      <vt:lpstr>Functions vs functions</vt:lpstr>
      <vt:lpstr>Functions vs functions</vt:lpstr>
      <vt:lpstr>Multiple arguments</vt:lpstr>
      <vt:lpstr>Continuous vs. discrete</vt:lpstr>
      <vt:lpstr>Drawing functions</vt:lpstr>
      <vt:lpstr>Drawing functions</vt:lpstr>
      <vt:lpstr>Drawing functions</vt:lpstr>
      <vt:lpstr>Butterflies and beyond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Geometry I Part 3: Functions and Discretisation</dc:title>
  <dc:creator>Bergel, Kate</dc:creator>
  <cp:lastModifiedBy>Bergel, Kate</cp:lastModifiedBy>
  <cp:revision>6</cp:revision>
  <dcterms:created xsi:type="dcterms:W3CDTF">2020-08-06T19:08:59Z</dcterms:created>
  <dcterms:modified xsi:type="dcterms:W3CDTF">2020-08-07T06:39:31Z</dcterms:modified>
</cp:coreProperties>
</file>