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0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3107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8292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076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544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308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826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739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067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4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94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968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3820-900F-4324-A386-F59ABEFDB1E4}" type="datetimeFigureOut">
              <a:rPr lang="en-GB" smtClean="0"/>
              <a:pPr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1A88-66CC-42AF-8FC4-BC27B9094F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22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.ezproxy.falmouth.ac.uk/citation.cfm?id=1274969&amp;CFID=847729908&amp;CFTOKEN=82475301" TargetMode="External"/><Relationship Id="rId7" Type="http://schemas.openxmlformats.org/officeDocument/2006/relationships/hyperlink" Target="http://ieeexplore.ieee.org.ezproxy.falmouth.ac.uk/document/7320415/" TargetMode="External"/><Relationship Id="rId2" Type="http://schemas.openxmlformats.org/officeDocument/2006/relationships/hyperlink" Target="http://dl.acm.org.ezproxy.falmouth.ac.uk/citation.cfm?id=1878453&amp;CFID=847729908&amp;CFTOKEN=824753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eeexplore.ieee.org.ezproxy.falmouth.ac.uk/document/7100629/" TargetMode="External"/><Relationship Id="rId5" Type="http://schemas.openxmlformats.org/officeDocument/2006/relationships/hyperlink" Target="http://ieeexplore.ieee.org.ezproxy.falmouth.ac.uk/document/6781336/" TargetMode="External"/><Relationship Id="rId4" Type="http://schemas.openxmlformats.org/officeDocument/2006/relationships/hyperlink" Target="http://ieeexplore.ieee.org.ezproxy.falmouth.ac.uk/document/691662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458" y="3131389"/>
            <a:ext cx="9144000" cy="2932982"/>
          </a:xfrm>
        </p:spPr>
        <p:txBody>
          <a:bodyPr>
            <a:normAutofit fontScale="90000"/>
          </a:bodyPr>
          <a:lstStyle/>
          <a:p>
            <a:r>
              <a:rPr lang="en-GB" sz="4400" b="1" dirty="0" smtClean="0"/>
              <a:t>Can </a:t>
            </a:r>
            <a:r>
              <a:rPr lang="en-GB" sz="4400" b="1" dirty="0"/>
              <a:t>the way that user stories are </a:t>
            </a:r>
            <a:r>
              <a:rPr lang="en-GB" sz="4400" b="1" dirty="0" smtClean="0"/>
              <a:t>prioritised and allocated </a:t>
            </a:r>
            <a:r>
              <a:rPr lang="en-GB" sz="4400" b="1" dirty="0"/>
              <a:t>I.E. "MoSCoW method" </a:t>
            </a:r>
            <a:r>
              <a:rPr lang="en-GB" sz="4400" b="1" dirty="0" smtClean="0"/>
              <a:t>have </a:t>
            </a:r>
            <a:r>
              <a:rPr lang="en-GB" sz="4400" b="1" dirty="0"/>
              <a:t>an impact on the </a:t>
            </a:r>
            <a:r>
              <a:rPr lang="en-GB" sz="4400" b="1" dirty="0" smtClean="0"/>
              <a:t>length of a sprint in </a:t>
            </a:r>
            <a:r>
              <a:rPr lang="en-GB" sz="4400" b="1" dirty="0"/>
              <a:t>the video games industry</a:t>
            </a:r>
            <a:r>
              <a:rPr lang="en-GB" sz="4400" b="1" dirty="0" smtClean="0"/>
              <a:t>?</a:t>
            </a:r>
            <a:br>
              <a:rPr lang="en-GB" sz="4400" b="1" dirty="0" smtClean="0"/>
            </a:br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GB" sz="2800" dirty="0" smtClean="0"/>
              <a:t>As User Stories are the way that jobs are presented to the developers on a project, I feel that they are an integral part of Agile Development practice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2919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Key Research Findings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4" y="1816999"/>
            <a:ext cx="10893725" cy="435133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b="1" dirty="0" smtClean="0"/>
              <a:t>4 Different types of Prioritisation Methods used in Agile Development</a:t>
            </a:r>
          </a:p>
          <a:p>
            <a:pPr algn="ctr">
              <a:buNone/>
            </a:pPr>
            <a:r>
              <a:rPr lang="en-GB" dirty="0" smtClean="0"/>
              <a:t>Validated Learning, Walking Skeleton, MoSCoW, Business Value Based</a:t>
            </a:r>
          </a:p>
          <a:p>
            <a:pPr algn="ctr">
              <a:buNone/>
            </a:pPr>
            <a:r>
              <a:rPr lang="en-GB" b="1" dirty="0" smtClean="0"/>
              <a:t>12 Factors to take into account when creating effective User Stories</a:t>
            </a:r>
          </a:p>
          <a:p>
            <a:pPr algn="ctr">
              <a:buNone/>
            </a:pPr>
            <a:r>
              <a:rPr lang="en-GB" dirty="0" smtClean="0"/>
              <a:t>Complexity, Required Technical Ability, Timely Delivery</a:t>
            </a:r>
          </a:p>
          <a:p>
            <a:pPr algn="ctr">
              <a:buNone/>
            </a:pPr>
            <a:r>
              <a:rPr lang="en-GB" b="1" dirty="0" smtClean="0"/>
              <a:t>User Story development practices currently found in the video game industry are considered very outdated</a:t>
            </a:r>
          </a:p>
          <a:p>
            <a:pPr algn="ctr">
              <a:buNone/>
            </a:pPr>
            <a:r>
              <a:rPr lang="en-GB" dirty="0" smtClean="0"/>
              <a:t>Still employ methodologies built for a team of 10 people</a:t>
            </a:r>
          </a:p>
          <a:p>
            <a:pPr algn="ctr">
              <a:buNone/>
            </a:pPr>
            <a:r>
              <a:rPr lang="en-GB" b="1" dirty="0" smtClean="0"/>
              <a:t>There are many existing User Story Quality Frameworks</a:t>
            </a:r>
          </a:p>
          <a:p>
            <a:pPr algn="ctr">
              <a:buNone/>
            </a:pPr>
            <a:r>
              <a:rPr lang="en-GB" dirty="0" smtClean="0"/>
              <a:t>Although they are hardly employed in actual development practice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7785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470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3268" y="267419"/>
            <a:ext cx="1070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+mj-lt"/>
              </a:rPr>
              <a:t>How Findings Apply to Working Practice</a:t>
            </a:r>
            <a:endParaRPr lang="en-GB" sz="4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819" y="1647645"/>
            <a:ext cx="99807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Be more mindful of how User Stories are distributed amongst team members</a:t>
            </a:r>
          </a:p>
          <a:p>
            <a:pPr algn="ctr"/>
            <a:r>
              <a:rPr lang="en-GB" sz="3600" b="1" dirty="0" smtClean="0"/>
              <a:t>Look more carefully at how I construct User stories in projects I take part in.</a:t>
            </a:r>
          </a:p>
          <a:p>
            <a:pPr algn="ctr"/>
            <a:r>
              <a:rPr lang="en-GB" sz="3600" b="1" dirty="0" smtClean="0"/>
              <a:t>Employ existing US Construction methods that I find to be effective</a:t>
            </a:r>
          </a:p>
          <a:p>
            <a:pPr algn="ctr"/>
            <a:endParaRPr lang="en-GB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sz="3600" b="1" dirty="0"/>
          </a:p>
        </p:txBody>
      </p:sp>
    </p:spTree>
    <p:extLst>
      <p:ext uri="{BB962C8B-B14F-4D97-AF65-F5344CB8AC3E}">
        <p14:creationId xmlns="" xmlns:p14="http://schemas.microsoft.com/office/powerpoint/2010/main" val="360695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Sources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Source 1 - </a:t>
            </a:r>
            <a:r>
              <a:rPr lang="en-GB" dirty="0" smtClean="0">
                <a:hlinkClick r:id="rId2"/>
              </a:rPr>
              <a:t>http://dl.acm.org.ezproxy.falmouth.ac.uk/citation.cfm?id=1878453&amp;CFID=847729908&amp;CFTOKEN=82475301</a:t>
            </a:r>
            <a:r>
              <a:rPr lang="en-GB" dirty="0" smtClean="0"/>
              <a:t> Fabio </a:t>
            </a:r>
            <a:r>
              <a:rPr lang="en-GB" dirty="0" err="1" smtClean="0"/>
              <a:t>Petrillo</a:t>
            </a:r>
            <a:r>
              <a:rPr lang="en-GB" dirty="0" smtClean="0"/>
              <a:t> and Marcelo </a:t>
            </a:r>
            <a:r>
              <a:rPr lang="en-GB" dirty="0" err="1" smtClean="0"/>
              <a:t>Pimenta</a:t>
            </a:r>
            <a:r>
              <a:rPr lang="en-GB" dirty="0" smtClean="0"/>
              <a:t>. </a:t>
            </a:r>
            <a:r>
              <a:rPr lang="en-GB" b="1" dirty="0" smtClean="0"/>
              <a:t>"Is agility out there?: agile practices in game development"</a:t>
            </a:r>
            <a:r>
              <a:rPr lang="en-GB" dirty="0" smtClean="0"/>
              <a:t> presented at the 28th ACM International Conference on Design of Communication, Federal University of Rio Grande do </a:t>
            </a:r>
            <a:r>
              <a:rPr lang="en-GB" dirty="0" err="1" smtClean="0"/>
              <a:t>Sul</a:t>
            </a:r>
            <a:r>
              <a:rPr lang="en-GB" dirty="0" smtClean="0"/>
              <a:t> (UFRGS), Porto </a:t>
            </a:r>
            <a:r>
              <a:rPr lang="en-GB" dirty="0" err="1" smtClean="0"/>
              <a:t>Alegre</a:t>
            </a:r>
            <a:r>
              <a:rPr lang="en-GB" dirty="0" smtClean="0"/>
              <a:t>, Brazil, 2010, pages 9-15</a:t>
            </a:r>
          </a:p>
          <a:p>
            <a:r>
              <a:rPr lang="en-GB" dirty="0" smtClean="0"/>
              <a:t>Source 2 - </a:t>
            </a:r>
            <a:r>
              <a:rPr lang="en-GB" dirty="0" smtClean="0">
                <a:hlinkClick r:id="rId3"/>
              </a:rPr>
              <a:t>http://dl.acm.org.ezproxy.falmouth.ac.uk/citation.cfm?id=1274969&amp;CFID=847729908&amp;CFTOKEN=82475301</a:t>
            </a:r>
            <a:r>
              <a:rPr lang="en-GB" dirty="0" smtClean="0"/>
              <a:t> </a:t>
            </a:r>
            <a:r>
              <a:rPr lang="en-GB" dirty="0" err="1" smtClean="0"/>
              <a:t>Elina</a:t>
            </a:r>
            <a:r>
              <a:rPr lang="en-GB" dirty="0" smtClean="0"/>
              <a:t> M. I. </a:t>
            </a:r>
            <a:r>
              <a:rPr lang="en-GB" dirty="0" err="1" smtClean="0"/>
              <a:t>Koivisto</a:t>
            </a:r>
            <a:r>
              <a:rPr lang="en-GB" dirty="0" smtClean="0"/>
              <a:t> and </a:t>
            </a:r>
            <a:r>
              <a:rPr lang="en-GB" dirty="0" err="1" smtClean="0"/>
              <a:t>Riku</a:t>
            </a:r>
            <a:r>
              <a:rPr lang="en-GB" dirty="0" smtClean="0"/>
              <a:t> </a:t>
            </a:r>
            <a:r>
              <a:rPr lang="en-GB" dirty="0" err="1" smtClean="0"/>
              <a:t>Suomela</a:t>
            </a:r>
            <a:r>
              <a:rPr lang="en-GB" dirty="0" smtClean="0"/>
              <a:t>. </a:t>
            </a:r>
            <a:r>
              <a:rPr lang="en-GB" b="1" dirty="0" smtClean="0"/>
              <a:t>"Using prototypes in early pervasive game development"</a:t>
            </a:r>
            <a:r>
              <a:rPr lang="en-GB" dirty="0" smtClean="0"/>
              <a:t> presented at the 2007 ACM SIGGRAPH symposium on Video games, Nokia Research </a:t>
            </a:r>
            <a:r>
              <a:rPr lang="en-GB" dirty="0" err="1" smtClean="0"/>
              <a:t>Center</a:t>
            </a:r>
            <a:r>
              <a:rPr lang="en-GB" dirty="0" smtClean="0"/>
              <a:t>, Tampere Finland, 2007, pages 149-156</a:t>
            </a:r>
          </a:p>
          <a:p>
            <a:r>
              <a:rPr lang="en-GB" dirty="0" smtClean="0"/>
              <a:t>Source 3 - </a:t>
            </a:r>
            <a:r>
              <a:rPr lang="en-GB" dirty="0" smtClean="0">
                <a:hlinkClick r:id="rId4"/>
              </a:rPr>
              <a:t>http://ieeexplore.ieee.org.ezproxy.falmouth.ac.uk/document/6916626/</a:t>
            </a:r>
            <a:r>
              <a:rPr lang="en-GB" dirty="0" smtClean="0"/>
              <a:t> </a:t>
            </a:r>
            <a:r>
              <a:rPr lang="en-GB" dirty="0" err="1" smtClean="0"/>
              <a:t>Rula</a:t>
            </a:r>
            <a:r>
              <a:rPr lang="en-GB" dirty="0" smtClean="0"/>
              <a:t> Al-</a:t>
            </a:r>
            <a:r>
              <a:rPr lang="en-GB" dirty="0" err="1" smtClean="0"/>
              <a:t>azawi</a:t>
            </a:r>
            <a:r>
              <a:rPr lang="en-GB" dirty="0" smtClean="0"/>
              <a:t>, Aladdin </a:t>
            </a:r>
            <a:r>
              <a:rPr lang="en-GB" dirty="0" err="1" smtClean="0"/>
              <a:t>Ayesh</a:t>
            </a:r>
            <a:r>
              <a:rPr lang="en-GB" dirty="0" smtClean="0"/>
              <a:t> and </a:t>
            </a:r>
            <a:r>
              <a:rPr lang="en-GB" dirty="0" err="1" smtClean="0"/>
              <a:t>Mohaned</a:t>
            </a:r>
            <a:r>
              <a:rPr lang="en-GB" dirty="0" smtClean="0"/>
              <a:t> Al. </a:t>
            </a:r>
            <a:r>
              <a:rPr lang="en-GB" dirty="0" err="1" smtClean="0"/>
              <a:t>Obaidy</a:t>
            </a:r>
            <a:r>
              <a:rPr lang="en-GB" dirty="0" smtClean="0"/>
              <a:t> </a:t>
            </a:r>
            <a:r>
              <a:rPr lang="en-GB" b="1" dirty="0" smtClean="0"/>
              <a:t>"Towards Agent-based Agile approach for Game Development Methodology"</a:t>
            </a:r>
            <a:r>
              <a:rPr lang="en-GB" dirty="0" smtClean="0"/>
              <a:t> presented at 2014 World Congress on Computer Applications and Information Systems (WCCAIS), El </a:t>
            </a:r>
            <a:r>
              <a:rPr lang="en-GB" dirty="0" err="1" smtClean="0"/>
              <a:t>Mouradi</a:t>
            </a:r>
            <a:r>
              <a:rPr lang="en-GB" dirty="0" smtClean="0"/>
              <a:t> </a:t>
            </a:r>
            <a:r>
              <a:rPr lang="en-GB" dirty="0" err="1" smtClean="0"/>
              <a:t>Hammamet</a:t>
            </a:r>
            <a:r>
              <a:rPr lang="en-GB" dirty="0" smtClean="0"/>
              <a:t> 5 </a:t>
            </a:r>
            <a:r>
              <a:rPr lang="en-GB" dirty="0" err="1" smtClean="0"/>
              <a:t>Yasmine</a:t>
            </a:r>
            <a:r>
              <a:rPr lang="en-GB" dirty="0" smtClean="0"/>
              <a:t> </a:t>
            </a:r>
            <a:r>
              <a:rPr lang="en-GB" dirty="0" err="1" smtClean="0"/>
              <a:t>Hammamet</a:t>
            </a:r>
            <a:r>
              <a:rPr lang="en-GB" dirty="0" smtClean="0"/>
              <a:t>, </a:t>
            </a:r>
            <a:r>
              <a:rPr lang="en-GB" dirty="0" err="1" smtClean="0"/>
              <a:t>Hammamet</a:t>
            </a:r>
            <a:r>
              <a:rPr lang="en-GB" dirty="0" smtClean="0"/>
              <a:t>, Tunisia, 2014</a:t>
            </a:r>
          </a:p>
          <a:p>
            <a:r>
              <a:rPr lang="en-GB" dirty="0" smtClean="0"/>
              <a:t>Source 4 - </a:t>
            </a:r>
            <a:r>
              <a:rPr lang="en-GB" dirty="0" smtClean="0">
                <a:hlinkClick r:id="rId5"/>
              </a:rPr>
              <a:t>http://ieeexplore.ieee.org.ezproxy.falmouth.ac.uk/document/6781336/</a:t>
            </a:r>
            <a:r>
              <a:rPr lang="en-GB" dirty="0" smtClean="0"/>
              <a:t> </a:t>
            </a:r>
            <a:r>
              <a:rPr lang="en-GB" dirty="0" err="1" smtClean="0"/>
              <a:t>Rashmi</a:t>
            </a:r>
            <a:r>
              <a:rPr lang="en-GB" dirty="0" smtClean="0"/>
              <a:t> </a:t>
            </a:r>
            <a:r>
              <a:rPr lang="en-GB" dirty="0" err="1" smtClean="0"/>
              <a:t>Popli</a:t>
            </a:r>
            <a:r>
              <a:rPr lang="en-GB" dirty="0" smtClean="0"/>
              <a:t>, </a:t>
            </a:r>
            <a:r>
              <a:rPr lang="en-GB" dirty="0" err="1" smtClean="0"/>
              <a:t>Naresh</a:t>
            </a:r>
            <a:r>
              <a:rPr lang="en-GB" dirty="0" smtClean="0"/>
              <a:t> </a:t>
            </a:r>
            <a:r>
              <a:rPr lang="en-GB" dirty="0" err="1" smtClean="0"/>
              <a:t>Chauhan</a:t>
            </a:r>
            <a:r>
              <a:rPr lang="en-GB" dirty="0" smtClean="0"/>
              <a:t>, </a:t>
            </a:r>
            <a:r>
              <a:rPr lang="en-GB" dirty="0" err="1" smtClean="0"/>
              <a:t>Hemant</a:t>
            </a:r>
            <a:r>
              <a:rPr lang="en-GB" dirty="0" smtClean="0"/>
              <a:t> Sharma. </a:t>
            </a:r>
            <a:r>
              <a:rPr lang="en-GB" b="1" dirty="0" smtClean="0"/>
              <a:t>"Prioritising user stories in agile environment"</a:t>
            </a:r>
            <a:r>
              <a:rPr lang="en-GB" dirty="0" smtClean="0"/>
              <a:t> Issues and Challenges in Intelligent Computing Techniques (ICICT), 2014 International Conference on, 7-8 Feb 2014</a:t>
            </a:r>
          </a:p>
          <a:p>
            <a:r>
              <a:rPr lang="en-GB" dirty="0" smtClean="0"/>
              <a:t>Source 5 - </a:t>
            </a:r>
            <a:r>
              <a:rPr lang="en-GB" dirty="0" smtClean="0">
                <a:hlinkClick r:id="rId6"/>
              </a:rPr>
              <a:t>http://ieeexplore.ieee.org.ezproxy.falmouth.ac.uk/document/7100629/</a:t>
            </a:r>
            <a:r>
              <a:rPr lang="en-GB" dirty="0" smtClean="0"/>
              <a:t> </a:t>
            </a:r>
            <a:r>
              <a:rPr lang="en-GB" dirty="0" err="1" smtClean="0"/>
              <a:t>Vinod</a:t>
            </a:r>
            <a:r>
              <a:rPr lang="en-GB" dirty="0" smtClean="0"/>
              <a:t> Kumar </a:t>
            </a:r>
            <a:r>
              <a:rPr lang="en-GB" dirty="0" err="1" smtClean="0"/>
              <a:t>Chauhan</a:t>
            </a:r>
            <a:r>
              <a:rPr lang="en-GB" dirty="0" smtClean="0"/>
              <a:t>. </a:t>
            </a:r>
            <a:r>
              <a:rPr lang="en-GB" b="1" dirty="0" smtClean="0"/>
              <a:t>"How to reduce user story reopen count in Scrum development?"</a:t>
            </a:r>
            <a:r>
              <a:rPr lang="en-GB" dirty="0" smtClean="0"/>
              <a:t> presented at Computing for Sustainable Global Development (</a:t>
            </a:r>
            <a:r>
              <a:rPr lang="en-GB" dirty="0" err="1" smtClean="0"/>
              <a:t>INDIACom</a:t>
            </a:r>
            <a:r>
              <a:rPr lang="en-GB" dirty="0" smtClean="0"/>
              <a:t>), 2015 2nd International Conference on, 11-13th March 2014</a:t>
            </a:r>
          </a:p>
          <a:p>
            <a:r>
              <a:rPr lang="en-GB" dirty="0" smtClean="0"/>
              <a:t>Source 6 - </a:t>
            </a:r>
            <a:r>
              <a:rPr lang="en-GB" dirty="0" smtClean="0">
                <a:hlinkClick r:id="rId7"/>
              </a:rPr>
              <a:t>http://ieeexplore.ieee.org.ezproxy.falmouth.ac.uk/document/7320415/</a:t>
            </a:r>
            <a:r>
              <a:rPr lang="en-GB" dirty="0" smtClean="0"/>
              <a:t> </a:t>
            </a:r>
            <a:r>
              <a:rPr lang="en-GB" dirty="0" err="1" smtClean="0"/>
              <a:t>Garm</a:t>
            </a:r>
            <a:r>
              <a:rPr lang="en-GB" dirty="0" smtClean="0"/>
              <a:t> </a:t>
            </a:r>
            <a:r>
              <a:rPr lang="en-GB" dirty="0" err="1" smtClean="0"/>
              <a:t>Lucassen</a:t>
            </a:r>
            <a:r>
              <a:rPr lang="en-GB" dirty="0" smtClean="0"/>
              <a:t>, </a:t>
            </a:r>
            <a:r>
              <a:rPr lang="en-GB" dirty="0" err="1" smtClean="0"/>
              <a:t>Fabiano</a:t>
            </a:r>
            <a:r>
              <a:rPr lang="en-GB" dirty="0" smtClean="0"/>
              <a:t> </a:t>
            </a:r>
            <a:r>
              <a:rPr lang="en-GB" dirty="0" err="1" smtClean="0"/>
              <a:t>Dalpiaz</a:t>
            </a:r>
            <a:r>
              <a:rPr lang="en-GB" dirty="0" smtClean="0"/>
              <a:t>, Jan </a:t>
            </a:r>
            <a:r>
              <a:rPr lang="en-GB" dirty="0" err="1" smtClean="0"/>
              <a:t>Martijn</a:t>
            </a:r>
            <a:r>
              <a:rPr lang="en-GB" dirty="0" smtClean="0"/>
              <a:t> E.M. van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Werf</a:t>
            </a:r>
            <a:r>
              <a:rPr lang="en-GB" dirty="0" smtClean="0"/>
              <a:t>, </a:t>
            </a:r>
            <a:r>
              <a:rPr lang="en-GB" dirty="0" err="1" smtClean="0"/>
              <a:t>Sjaak</a:t>
            </a:r>
            <a:r>
              <a:rPr lang="en-GB" dirty="0" smtClean="0"/>
              <a:t> </a:t>
            </a:r>
            <a:r>
              <a:rPr lang="en-GB" dirty="0" err="1" smtClean="0"/>
              <a:t>Brinkkemper</a:t>
            </a:r>
            <a:r>
              <a:rPr lang="en-GB" dirty="0" smtClean="0"/>
              <a:t>. </a:t>
            </a:r>
            <a:r>
              <a:rPr lang="en-GB" b="1" dirty="0" smtClean="0"/>
              <a:t>"Forging high-quality User Stories: Towards a discipline for Agile </a:t>
            </a:r>
            <a:r>
              <a:rPr lang="en-GB" b="1" dirty="0" err="1" smtClean="0"/>
              <a:t>Requirements"</a:t>
            </a:r>
            <a:r>
              <a:rPr lang="en-GB" dirty="0" err="1" smtClean="0"/>
              <a:t>presented</a:t>
            </a:r>
            <a:r>
              <a:rPr lang="en-GB" dirty="0" smtClean="0"/>
              <a:t> at Requirements Engineering Conference (RE), 2015 IEEE 23rd International, 24-28 Aug. 2015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165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Can the way that user stories are prioritised and allocated I.E. "MoSCoW method" have an impact on the length of a sprint in the video games industry?  As User Stories are the way that jobs are presented to the developers on a project, I feel that they are an integral part of Agile Development practice </vt:lpstr>
      <vt:lpstr>Key Research Findings </vt:lpstr>
      <vt:lpstr>Slide 3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the amount of test cycles per day affect the progress of agile game development?</dc:title>
  <dc:creator>Kieran</dc:creator>
  <cp:lastModifiedBy>Jack</cp:lastModifiedBy>
  <cp:revision>19</cp:revision>
  <dcterms:created xsi:type="dcterms:W3CDTF">2016-10-31T19:51:12Z</dcterms:created>
  <dcterms:modified xsi:type="dcterms:W3CDTF">2016-11-01T12:56:16Z</dcterms:modified>
</cp:coreProperties>
</file>