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0" r:id="rId3"/>
    <p:sldId id="261" r:id="rId4"/>
    <p:sldId id="262" r:id="rId5"/>
    <p:sldId id="267" r:id="rId6"/>
    <p:sldId id="268" r:id="rId7"/>
    <p:sldId id="26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i Section" id="{4E040E1A-BD93-4DE7-A4CA-8CF0C6C1B45B}">
          <p14:sldIdLst>
            <p14:sldId id="266"/>
            <p14:sldId id="260"/>
            <p14:sldId id="261"/>
            <p14:sldId id="262"/>
          </p14:sldIdLst>
        </p14:section>
        <p14:section name="Maddie Section" id="{0FCA074A-8B6E-41F0-B4E8-458B352647D6}">
          <p14:sldIdLst>
            <p14:sldId id="267"/>
            <p14:sldId id="268"/>
            <p14:sldId id="269"/>
          </p14:sldIdLst>
        </p14:section>
        <p14:section name="Rick Section" id="{7CD4D865-EEE8-45FC-827C-1700A4686DE1}">
          <p14:sldIdLst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 autoAdjust="0"/>
  </p:normalViewPr>
  <p:slideViewPr>
    <p:cSldViewPr snapToGrid="0">
      <p:cViewPr varScale="1">
        <p:scale>
          <a:sx n="120" d="100"/>
          <a:sy n="120" d="100"/>
        </p:scale>
        <p:origin x="-165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3840" y="719642"/>
            <a:ext cx="4806163" cy="1478570"/>
          </a:xfrm>
        </p:spPr>
        <p:txBody>
          <a:bodyPr/>
          <a:lstStyle/>
          <a:p>
            <a:r>
              <a:rPr lang="en-GB" dirty="0" smtClean="0"/>
              <a:t>Agile presentation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082996" y="3160644"/>
            <a:ext cx="330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Alastair, Warwick, </a:t>
            </a:r>
            <a:r>
              <a:rPr lang="en-GB" dirty="0" err="1" smtClean="0"/>
              <a:t>Maddie</a:t>
            </a:r>
            <a:r>
              <a:rPr lang="en-GB" dirty="0" smtClean="0"/>
              <a:t>, Angus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6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1559" y="318370"/>
            <a:ext cx="8229600" cy="1143000"/>
          </a:xfrm>
        </p:spPr>
        <p:txBody>
          <a:bodyPr/>
          <a:lstStyle/>
          <a:p>
            <a:r>
              <a:rPr lang="en-GB" dirty="0" smtClean="0"/>
              <a:t>Documentation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31559" y="1643932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Ever-changing</a:t>
            </a:r>
          </a:p>
          <a:p>
            <a:pPr lvl="1"/>
            <a:r>
              <a:rPr lang="en-GB" dirty="0" smtClean="0"/>
              <a:t>Needs to be regularly updated</a:t>
            </a:r>
          </a:p>
          <a:p>
            <a:pPr lvl="1"/>
            <a:r>
              <a:rPr lang="en-GB" dirty="0" smtClean="0"/>
              <a:t>User stories</a:t>
            </a:r>
          </a:p>
          <a:p>
            <a:r>
              <a:rPr lang="en-GB" dirty="0" smtClean="0"/>
              <a:t>UML</a:t>
            </a:r>
            <a:endParaRPr lang="en-GB" dirty="0"/>
          </a:p>
          <a:p>
            <a:pPr lvl="1"/>
            <a:r>
              <a:rPr lang="en-GB" dirty="0" smtClean="0"/>
              <a:t>Used primarily to model parts</a:t>
            </a:r>
          </a:p>
          <a:p>
            <a:r>
              <a:rPr lang="en-GB" dirty="0" smtClean="0"/>
              <a:t>Custom code </a:t>
            </a:r>
          </a:p>
          <a:p>
            <a:pPr lvl="1"/>
            <a:r>
              <a:rPr lang="en-GB" dirty="0" smtClean="0"/>
              <a:t>API’s</a:t>
            </a:r>
          </a:p>
          <a:p>
            <a:pPr lvl="1"/>
            <a:r>
              <a:rPr lang="en-GB" dirty="0" smtClean="0"/>
              <a:t>Programming style</a:t>
            </a:r>
          </a:p>
          <a:p>
            <a:pPr lvl="1"/>
            <a:r>
              <a:rPr lang="en-GB" dirty="0" smtClean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100675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682" y="1203890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/>
              <a:t>My essay question is:</a:t>
            </a:r>
            <a:br>
              <a:rPr lang="en-GB" sz="3600" dirty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600" dirty="0"/>
              <a:t>What communication difficulties does a distributed development team face using Agile, furthermore what methods are there to improve this?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18333" y="962610"/>
            <a:ext cx="9638564" cy="4273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dirty="0" smtClean="0">
                <a:solidFill>
                  <a:schemeClr val="tx1"/>
                </a:solidFill>
              </a:rPr>
              <a:t>How my research question relates to Agile in game development:</a:t>
            </a:r>
            <a:endParaRPr lang="en-GB" sz="2000" dirty="0" smtClean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One key principle is that Agile requires regular communication between team members in order to function effectively.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 smtClean="0">
                <a:solidFill>
                  <a:schemeClr val="tx1"/>
                </a:solidFill>
              </a:rPr>
              <a:t>However as our teams are going to be distributed over the holidays</a:t>
            </a:r>
            <a:r>
              <a:rPr lang="en-GB" sz="2000" smtClean="0">
                <a:solidFill>
                  <a:schemeClr val="tx1"/>
                </a:solidFill>
              </a:rPr>
              <a:t>, </a:t>
            </a:r>
            <a:r>
              <a:rPr lang="en-GB" sz="2000" smtClean="0">
                <a:solidFill>
                  <a:schemeClr val="tx1"/>
                </a:solidFill>
              </a:rPr>
              <a:t>I </a:t>
            </a:r>
            <a:r>
              <a:rPr lang="en-GB" sz="2000" dirty="0" smtClean="0">
                <a:solidFill>
                  <a:schemeClr val="tx1"/>
                </a:solidFill>
              </a:rPr>
              <a:t>have decided to research what methods are available to improve this communication when daily meetings are not possible.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4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528" y="335699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373992" y="436710"/>
            <a:ext cx="105795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+mj-lt"/>
            </a:endParaRPr>
          </a:p>
          <a:p>
            <a:endParaRPr lang="en-GB" dirty="0" smtClean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Some key </a:t>
            </a:r>
            <a:r>
              <a:rPr lang="en-GB" sz="2400" dirty="0">
                <a:latin typeface="+mj-lt"/>
              </a:rPr>
              <a:t>findings from my research come up with a few different solutions to managing a </a:t>
            </a:r>
            <a:r>
              <a:rPr lang="en-GB" sz="2400" dirty="0" smtClean="0">
                <a:latin typeface="+mj-lt"/>
              </a:rPr>
              <a:t>Distributed </a:t>
            </a:r>
            <a:r>
              <a:rPr lang="en-GB" sz="2400" dirty="0">
                <a:latin typeface="+mj-lt"/>
              </a:rPr>
              <a:t>S</a:t>
            </a:r>
            <a:r>
              <a:rPr lang="en-GB" sz="2400" dirty="0" smtClean="0">
                <a:latin typeface="+mj-lt"/>
              </a:rPr>
              <a:t>oftware Development </a:t>
            </a:r>
            <a:r>
              <a:rPr lang="en-GB" sz="2400" dirty="0">
                <a:latin typeface="+mj-lt"/>
              </a:rPr>
              <a:t>team, </a:t>
            </a:r>
            <a:r>
              <a:rPr lang="en-GB" sz="2400" dirty="0" smtClean="0">
                <a:latin typeface="+mj-lt"/>
              </a:rPr>
              <a:t>One example is: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T</a:t>
            </a:r>
            <a:r>
              <a:rPr lang="en-GB" sz="2400" dirty="0" smtClean="0">
                <a:latin typeface="+mj-lt"/>
              </a:rPr>
              <a:t>he paper </a:t>
            </a:r>
            <a:r>
              <a:rPr lang="en-GB" sz="2400" b="1" i="1" dirty="0" smtClean="0"/>
              <a:t>Agile Communication Model for Distributed Software Development </a:t>
            </a:r>
            <a:r>
              <a:rPr lang="en-GB" sz="2400" i="1" dirty="0" smtClean="0"/>
              <a:t> </a:t>
            </a:r>
            <a:r>
              <a:rPr lang="en-GB" sz="2400" dirty="0" smtClean="0">
                <a:latin typeface="+mj-lt"/>
              </a:rPr>
              <a:t>comes up with an interesting method to help tackle this issue.</a:t>
            </a:r>
          </a:p>
          <a:p>
            <a:endParaRPr lang="en-GB" dirty="0" smtClean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3992" y="341487"/>
            <a:ext cx="8993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smtClean="0">
                <a:latin typeface="+mj-lt"/>
              </a:rPr>
              <a:t>How I will attempt to answer the research question:</a:t>
            </a:r>
            <a:endParaRPr lang="en-GB" sz="32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1064" y="2996952"/>
            <a:ext cx="65204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In this model they propose intra and inter pair programming among distributed members</a:t>
            </a:r>
            <a:r>
              <a:rPr lang="en-GB" sz="2400" dirty="0" smtClean="0">
                <a:latin typeface="+mj-lt"/>
              </a:rPr>
              <a:t>.</a:t>
            </a:r>
          </a:p>
          <a:p>
            <a:endParaRPr lang="en-GB" sz="2400" dirty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>
                <a:latin typeface="+mj-lt"/>
              </a:rPr>
              <a:t>One person from one team location can be paired with another person from another team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>
                <a:latin typeface="+mj-lt"/>
              </a:rPr>
              <a:t>The pairs rotate every phase of the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400" dirty="0">
                <a:latin typeface="+mj-lt"/>
              </a:rPr>
              <a:t>This lets one person share the details of what the other distributed team is working on</a:t>
            </a:r>
          </a:p>
          <a:p>
            <a:endParaRPr lang="en-GB" dirty="0"/>
          </a:p>
        </p:txBody>
      </p:sp>
      <p:pic>
        <p:nvPicPr>
          <p:cNvPr id="1026" name="Picture 2" descr="C:\Users\Alastair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30" y="3217435"/>
            <a:ext cx="3097273" cy="218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3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Agile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My questions is:</a:t>
            </a:r>
          </a:p>
          <a:p>
            <a:pPr marL="0" indent="0">
              <a:buNone/>
            </a:pPr>
            <a:r>
              <a:rPr lang="en-GB" sz="3600" dirty="0" smtClean="0"/>
              <a:t>    Are burndown charts suitable for use in Agile 	game development?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330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metrics are designed for enterprise software				    so I want to look at their suitability for games 		           development </a:t>
            </a:r>
          </a:p>
          <a:p>
            <a:r>
              <a:rPr lang="en-GB" dirty="0" smtClean="0"/>
              <a:t>Also looking at designing or altering metrics to use alongside/in a burndown chart</a:t>
            </a:r>
          </a:p>
          <a:p>
            <a:r>
              <a:rPr lang="en-GB" dirty="0" smtClean="0"/>
              <a:t>“Measurement drives behaviour” – Hartmann &amp; </a:t>
            </a:r>
            <a:r>
              <a:rPr lang="en-GB" dirty="0" err="1" smtClean="0"/>
              <a:t>Dymond</a:t>
            </a:r>
            <a:endParaRPr lang="en-GB" dirty="0" smtClean="0"/>
          </a:p>
          <a:p>
            <a:pPr lvl="1"/>
            <a:r>
              <a:rPr lang="en-GB" dirty="0" smtClean="0"/>
              <a:t>Altering the metric may effect the software produced</a:t>
            </a:r>
          </a:p>
          <a:p>
            <a:pPr marL="457200" lvl="1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050" y="787142"/>
            <a:ext cx="4178128" cy="29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385" y="2034745"/>
            <a:ext cx="8163696" cy="3698789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Burndown charts appear to be commonly used in Agile</a:t>
            </a:r>
          </a:p>
          <a:p>
            <a:r>
              <a:rPr lang="en-GB" dirty="0" smtClean="0"/>
              <a:t>My chosen papers suggest they’re most helpful in enterprise software </a:t>
            </a:r>
          </a:p>
          <a:p>
            <a:r>
              <a:rPr lang="en-GB" smtClean="0"/>
              <a:t>In practise </a:t>
            </a:r>
            <a:r>
              <a:rPr lang="en-GB" dirty="0" smtClean="0"/>
              <a:t>user stories may be reopened and more may be added in some software development processes making burndown charts less useful</a:t>
            </a:r>
          </a:p>
          <a:p>
            <a:r>
              <a:rPr lang="en-GB" dirty="0" smtClean="0"/>
              <a:t>Games development is likely to reopen and add many more user stories 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8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06122" y="600810"/>
            <a:ext cx="8229600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Just how easy is it to integrate a new member into an agile team and how can this process be improved?</a:t>
            </a:r>
            <a:endParaRPr lang="en-GB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95778" y="2184986"/>
            <a:ext cx="8229600" cy="3921299"/>
          </a:xfrm>
        </p:spPr>
        <p:txBody>
          <a:bodyPr/>
          <a:lstStyle/>
          <a:p>
            <a:r>
              <a:rPr lang="en-GB" dirty="0" smtClean="0"/>
              <a:t>Communication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73752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55412" y="286565"/>
            <a:ext cx="8229600" cy="1143000"/>
          </a:xfrm>
        </p:spPr>
        <p:txBody>
          <a:bodyPr/>
          <a:lstStyle/>
          <a:p>
            <a:r>
              <a:rPr lang="en-GB" dirty="0" smtClean="0"/>
              <a:t>Communication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55412" y="161212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Third party tool’s</a:t>
            </a:r>
          </a:p>
          <a:p>
            <a:pPr lvl="1"/>
            <a:r>
              <a:rPr lang="en-GB" dirty="0" smtClean="0"/>
              <a:t>Slack</a:t>
            </a:r>
          </a:p>
          <a:p>
            <a:pPr lvl="1"/>
            <a:r>
              <a:rPr lang="en-GB" dirty="0" smtClean="0"/>
              <a:t>Email</a:t>
            </a:r>
          </a:p>
          <a:p>
            <a:pPr lvl="1"/>
            <a:r>
              <a:rPr lang="en-GB" dirty="0" smtClean="0"/>
              <a:t>Scheduling system</a:t>
            </a:r>
          </a:p>
          <a:p>
            <a:pPr lvl="1"/>
            <a:r>
              <a:rPr lang="en-GB" dirty="0" smtClean="0"/>
              <a:t>International</a:t>
            </a:r>
          </a:p>
          <a:p>
            <a:pPr lvl="2"/>
            <a:r>
              <a:rPr lang="en-GB" dirty="0" smtClean="0"/>
              <a:t>“</a:t>
            </a:r>
            <a:r>
              <a:rPr lang="en-GB" dirty="0"/>
              <a:t>Android </a:t>
            </a:r>
            <a:r>
              <a:rPr lang="en-GB" dirty="0" smtClean="0"/>
              <a:t>applications. Android </a:t>
            </a:r>
            <a:r>
              <a:rPr lang="en-GB" dirty="0"/>
              <a:t>phones are not widespread in India and </a:t>
            </a:r>
            <a:r>
              <a:rPr lang="en-GB" dirty="0" smtClean="0"/>
              <a:t>Senegal. However</a:t>
            </a:r>
            <a:r>
              <a:rPr lang="en-GB" dirty="0"/>
              <a:t>, we decided to go with Android as all </a:t>
            </a:r>
            <a:r>
              <a:rPr lang="en-GB" dirty="0" smtClean="0"/>
              <a:t>students were </a:t>
            </a:r>
            <a:r>
              <a:rPr lang="en-GB" dirty="0"/>
              <a:t>particularly excited to learn and use this </a:t>
            </a:r>
            <a:r>
              <a:rPr lang="en-GB" dirty="0" smtClean="0"/>
              <a:t>development platform.”</a:t>
            </a:r>
            <a:r>
              <a:rPr lang="en-GB" dirty="0"/>
              <a:t> </a:t>
            </a:r>
            <a:r>
              <a:rPr lang="en-GB" dirty="0" err="1"/>
              <a:t>Christelle</a:t>
            </a:r>
            <a:r>
              <a:rPr lang="en-GB" dirty="0"/>
              <a:t> </a:t>
            </a:r>
            <a:r>
              <a:rPr lang="en-GB" dirty="0" err="1"/>
              <a:t>Scharff</a:t>
            </a:r>
            <a:endParaRPr lang="en-GB" dirty="0"/>
          </a:p>
          <a:p>
            <a:r>
              <a:rPr lang="en-GB" dirty="0" smtClean="0"/>
              <a:t>Face to face</a:t>
            </a:r>
          </a:p>
          <a:p>
            <a:pPr lvl="1"/>
            <a:r>
              <a:rPr lang="en-GB" dirty="0" smtClean="0"/>
              <a:t>Scrum meeting</a:t>
            </a:r>
          </a:p>
          <a:p>
            <a:pPr lvl="1"/>
            <a:r>
              <a:rPr lang="en-GB" dirty="0" smtClean="0"/>
              <a:t>Extra time with more experienced programmers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</TotalTime>
  <Words>367</Words>
  <Application>Microsoft Office PowerPoint</Application>
  <PresentationFormat>Custom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Agile presentation</vt:lpstr>
      <vt:lpstr>PowerPoint Presentation</vt:lpstr>
      <vt:lpstr>PowerPoint Presentation</vt:lpstr>
      <vt:lpstr>PowerPoint Presentation</vt:lpstr>
      <vt:lpstr>Agile Metrics</vt:lpstr>
      <vt:lpstr>Agile Metrics</vt:lpstr>
      <vt:lpstr>Agile Metrics</vt:lpstr>
      <vt:lpstr>Just how easy is it to integrate a new member into an agile team and how can this process be improved?</vt:lpstr>
      <vt:lpstr>Communication</vt:lpstr>
      <vt:lpstr>Documentation</vt:lpstr>
    </vt:vector>
  </TitlesOfParts>
  <Company>IT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Metrics</dc:title>
  <dc:creator>MADELEINE KAY</dc:creator>
  <cp:lastModifiedBy>Alastair Rayner</cp:lastModifiedBy>
  <cp:revision>15</cp:revision>
  <dcterms:created xsi:type="dcterms:W3CDTF">2016-03-24T11:53:42Z</dcterms:created>
  <dcterms:modified xsi:type="dcterms:W3CDTF">2016-03-24T14:36:33Z</dcterms:modified>
</cp:coreProperties>
</file>