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2" r:id="rId4"/>
    <p:sldId id="267" r:id="rId5"/>
    <p:sldId id="268" r:id="rId6"/>
    <p:sldId id="269" r:id="rId7"/>
    <p:sldId id="270" r:id="rId8"/>
    <p:sldId id="256" r:id="rId9"/>
    <p:sldId id="257" r:id="rId10"/>
    <p:sldId id="258" r:id="rId11"/>
    <p:sldId id="263" r:id="rId12"/>
    <p:sldId id="25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5386-136F-4161-86A9-974030F8FC79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F4C64-F99F-4053-B869-BD1D61827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7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6610" TargetMode="External"/><Relationship Id="rId2" Type="http://schemas.openxmlformats.org/officeDocument/2006/relationships/hyperlink" Target="http://www.tandfonline.com/doi/abs/10.1201/1078.10580530/46108.23.3.20060601/93703.2?journalCode=uism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remer.cpsc.ucalgary.ca/courses/seng403/W2013/papers/05GameDevelopment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.ezproxy.falmouth.ac.uk/document/6092605/" TargetMode="External"/><Relationship Id="rId2" Type="http://schemas.openxmlformats.org/officeDocument/2006/relationships/hyperlink" Target="https://www.computer.org/csdl/proceedings/euromicro/2004/2199/00/219903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.ezproxy.falmouth.ac.uk/document/749853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.ezproxy.falmouth.ac.uk/document/6986024/" TargetMode="External"/><Relationship Id="rId2" Type="http://schemas.openxmlformats.org/officeDocument/2006/relationships/hyperlink" Target="http://ieeexplore.ieee.org.ezproxy.falmouth.ac.uk/stamp/stamp.jsp?arnumber=74241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ube.com/docs/Intro_to_Agile.pdf" TargetMode="External"/><Relationship Id="rId2" Type="http://schemas.openxmlformats.org/officeDocument/2006/relationships/hyperlink" Target="http://ieeexplore.ieee.org.ezproxy.falmouth.ac.uk/document/12012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.uk/books?hl=en&amp;lr=&amp;id=i39yimbrzh4C&amp;oi=fnd&amp;pg=PT15&amp;dq=agile+game+development+loops&amp;ots=Y6Y1a3W38Z&amp;sig=dWxJyDC6lhkYv1Ufuh0zU6dFidU#v=onepage&amp;q&amp;f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32" y="3143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impact of the Agile </a:t>
            </a:r>
            <a:r>
              <a:rPr lang="en-GB" dirty="0" smtClean="0"/>
              <a:t>philosophy </a:t>
            </a:r>
            <a:r>
              <a:rPr lang="en-GB" dirty="0"/>
              <a:t>to the morale of a </a:t>
            </a:r>
            <a:r>
              <a:rPr lang="en-GB" dirty="0" smtClean="0"/>
              <a:t>team during the pre-production and implementation phase 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5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having more than one are you forcing this?</a:t>
            </a:r>
          </a:p>
          <a:p>
            <a:r>
              <a:rPr lang="en-GB" dirty="0"/>
              <a:t>Will it make parts of the team cut corners and lower quality because they are aiming for so many test cycles?</a:t>
            </a:r>
          </a:p>
          <a:p>
            <a:r>
              <a:rPr lang="en-GB" dirty="0"/>
              <a:t>Is this beneficial to a team as different areas in game development can take more time than others?</a:t>
            </a:r>
          </a:p>
          <a:p>
            <a:r>
              <a:rPr lang="en-GB" dirty="0"/>
              <a:t>Is running more than one cycle beneficial to spot errors more quickly or does it hinder the teams progress?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5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Deeper understanding into this part to clarify the topic </a:t>
            </a:r>
          </a:p>
          <a:p>
            <a:r>
              <a:rPr lang="en-GB" dirty="0" smtClean="0"/>
              <a:t>To have this question as one paper rather than points in multiple papers</a:t>
            </a:r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89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/>
              </a:rPr>
              <a:t>http://www.tandfonline.com/doi/abs/10.1201/1078.10580530/46108.23.3.20060601/93703.2?journalCode=uism20</a:t>
            </a:r>
            <a:endParaRPr lang="en-GB" dirty="0"/>
          </a:p>
          <a:p>
            <a:r>
              <a:rPr lang="en-GB" u="sng" dirty="0">
                <a:hlinkClick r:id="rId3"/>
              </a:rPr>
              <a:t>https://arxiv.org/abs/1409.6610</a:t>
            </a:r>
            <a:endParaRPr lang="en-GB" dirty="0"/>
          </a:p>
          <a:p>
            <a:r>
              <a:rPr lang="en-GB" u="sng" dirty="0">
                <a:hlinkClick r:id="rId4"/>
              </a:rPr>
              <a:t>http://kremer.cpsc.ucalgary.ca/courses/seng403/W2013/papers/05GameDevelopment.pdf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8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458" y="3131389"/>
            <a:ext cx="9144000" cy="2932982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/>
              <a:t>Can </a:t>
            </a:r>
            <a:r>
              <a:rPr lang="en-GB" sz="4400" b="1" dirty="0"/>
              <a:t>the way that user stories are </a:t>
            </a:r>
            <a:r>
              <a:rPr lang="en-GB" sz="4400" b="1" dirty="0" smtClean="0"/>
              <a:t>prioritised and allocated </a:t>
            </a:r>
            <a:r>
              <a:rPr lang="en-GB" sz="4400" b="1" dirty="0"/>
              <a:t>I.E. "MoSCoW method" </a:t>
            </a:r>
            <a:r>
              <a:rPr lang="en-GB" sz="4400" b="1" dirty="0" smtClean="0"/>
              <a:t>have </a:t>
            </a:r>
            <a:r>
              <a:rPr lang="en-GB" sz="4400" b="1" dirty="0"/>
              <a:t>an impact on the </a:t>
            </a:r>
            <a:r>
              <a:rPr lang="en-GB" sz="4400" b="1" dirty="0" smtClean="0"/>
              <a:t>length of a sprint in </a:t>
            </a:r>
            <a:r>
              <a:rPr lang="en-GB" sz="4400" b="1" dirty="0"/>
              <a:t>the video games industry</a:t>
            </a:r>
            <a:r>
              <a:rPr lang="en-GB" sz="4400" b="1" dirty="0" smtClean="0"/>
              <a:t>?</a:t>
            </a:r>
            <a:br>
              <a:rPr lang="en-GB" sz="4400" b="1" dirty="0" smtClean="0"/>
            </a:b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2800" dirty="0" smtClean="0"/>
              <a:t>As User Stories are the way that jobs are presented to the developers on a project, I feel that they are an integral part of Agile Development practice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80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Key Research Findings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1816999"/>
            <a:ext cx="10893725" cy="435133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b="1" dirty="0" smtClean="0"/>
              <a:t>4 Different types of Prioritisation Methods used in Agile Development</a:t>
            </a:r>
          </a:p>
          <a:p>
            <a:pPr algn="ctr">
              <a:buNone/>
            </a:pPr>
            <a:r>
              <a:rPr lang="en-GB" dirty="0" smtClean="0"/>
              <a:t>Validated Learning, Walking Skeleton, MoSCoW, Business Value Based</a:t>
            </a:r>
          </a:p>
          <a:p>
            <a:pPr algn="ctr">
              <a:buNone/>
            </a:pPr>
            <a:r>
              <a:rPr lang="en-GB" b="1" dirty="0" smtClean="0"/>
              <a:t>12 Factors to take into account when creating effective User Stories</a:t>
            </a:r>
          </a:p>
          <a:p>
            <a:pPr algn="ctr">
              <a:buNone/>
            </a:pPr>
            <a:r>
              <a:rPr lang="en-GB" dirty="0" smtClean="0"/>
              <a:t>Complexity, Required Technical Ability, Timely Delivery</a:t>
            </a:r>
          </a:p>
          <a:p>
            <a:pPr algn="ctr">
              <a:buNone/>
            </a:pPr>
            <a:r>
              <a:rPr lang="en-GB" b="1" dirty="0" smtClean="0"/>
              <a:t>User Story development practices currently found in the video game industry are considered very outdated</a:t>
            </a:r>
          </a:p>
          <a:p>
            <a:pPr algn="ctr">
              <a:buNone/>
            </a:pPr>
            <a:r>
              <a:rPr lang="en-GB" dirty="0" smtClean="0"/>
              <a:t>Still employ methodologies built for a team of 10 people</a:t>
            </a:r>
          </a:p>
          <a:p>
            <a:pPr algn="ctr">
              <a:buNone/>
            </a:pPr>
            <a:r>
              <a:rPr lang="en-GB" b="1" dirty="0" smtClean="0"/>
              <a:t>There are many existing User Story Quality Frameworks</a:t>
            </a:r>
          </a:p>
          <a:p>
            <a:pPr algn="ctr">
              <a:buNone/>
            </a:pPr>
            <a:r>
              <a:rPr lang="en-GB" dirty="0" smtClean="0"/>
              <a:t>Although they are hardly employed in actual development practice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30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470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3268" y="267419"/>
            <a:ext cx="107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How Findings Apply to Working Practice</a:t>
            </a:r>
            <a:endParaRPr lang="en-GB" sz="4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819" y="1647645"/>
            <a:ext cx="99807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Be more mindful of how User Stories are distributed amongst team members</a:t>
            </a:r>
          </a:p>
          <a:p>
            <a:pPr algn="ctr"/>
            <a:r>
              <a:rPr lang="en-GB" sz="3600" b="1" dirty="0" smtClean="0"/>
              <a:t>Look more carefully at how I construct User stories in projects I take part in.</a:t>
            </a:r>
          </a:p>
          <a:p>
            <a:pPr algn="ctr"/>
            <a:r>
              <a:rPr lang="en-GB" sz="3600" b="1" dirty="0" smtClean="0"/>
              <a:t>Employ existing US Construction methods that I find to be effective</a:t>
            </a:r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4334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&amp; Morale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Improving Software Process in Agile Software Development Projects: Results from Two XP Case </a:t>
            </a:r>
            <a:r>
              <a:rPr lang="en-GB" dirty="0" smtClean="0"/>
              <a:t>Studies 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www.computer.org/csdl/proceedings/euromicro/2004/2199/00/21990310.pdf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Scrum </a:t>
            </a:r>
            <a:r>
              <a:rPr lang="en-GB" dirty="0"/>
              <a:t>+ Engineering Practices: Experiences of Three Microsoft </a:t>
            </a:r>
            <a:r>
              <a:rPr lang="en-GB" dirty="0" smtClean="0"/>
              <a:t>Teams - </a:t>
            </a:r>
            <a:r>
              <a:rPr lang="en-GB" dirty="0">
                <a:hlinkClick r:id="rId3"/>
              </a:rPr>
              <a:t>http://ieeexplore.ieee.org.ezproxy.falmouth.ac.uk/document/6092605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Team Performance in Software Development: Research Results versus Agile </a:t>
            </a:r>
            <a:r>
              <a:rPr lang="en-GB" dirty="0" smtClean="0"/>
              <a:t>Principles - </a:t>
            </a:r>
            <a:r>
              <a:rPr lang="en-GB" dirty="0">
                <a:hlinkClick r:id="rId4"/>
              </a:rPr>
              <a:t>http://ieeexplore.ieee.org.ezproxy.falmouth.ac.uk/document/7498535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08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Essay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4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Through my research I hope to explore how the various Agile development practices can impact the morale/motivation of team members, in the following </a:t>
            </a:r>
            <a:r>
              <a:rPr lang="en-GB" sz="2400" smtClean="0"/>
              <a:t>areas: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Initial Creation of User </a:t>
            </a:r>
            <a:r>
              <a:rPr lang="en-GB" sz="2400" dirty="0" smtClean="0"/>
              <a:t>stories</a:t>
            </a:r>
          </a:p>
          <a:p>
            <a:r>
              <a:rPr lang="en-GB" sz="2400" dirty="0" smtClean="0"/>
              <a:t>Work distribution though the use of User stories</a:t>
            </a:r>
          </a:p>
          <a:p>
            <a:r>
              <a:rPr lang="en-GB" sz="2400" dirty="0" smtClean="0"/>
              <a:t>Sprints and their reflective meetings</a:t>
            </a:r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3598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92" y="2484870"/>
            <a:ext cx="10515600" cy="14553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Can the agile principles be useful tools for university lecturers to facilitate learning in their courses?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2" y="686781"/>
            <a:ext cx="10515600" cy="5564390"/>
          </a:xfrm>
        </p:spPr>
        <p:txBody>
          <a:bodyPr/>
          <a:lstStyle/>
          <a:p>
            <a:r>
              <a:rPr lang="en-GB" dirty="0"/>
              <a:t>On the Integration of Agile Practices into Teaching: an approach to overcoming teaching and learning challenges of </a:t>
            </a:r>
            <a:r>
              <a:rPr lang="en-GB" dirty="0" smtClean="0"/>
              <a:t>programming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ieeexplore.ieee.org.ezproxy.falmouth.ac.uk/stamp/stamp.jsp?arnumber=7424100</a:t>
            </a:r>
            <a:endParaRPr lang="en-GB" dirty="0" smtClean="0"/>
          </a:p>
          <a:p>
            <a:endParaRPr lang="en-GB" dirty="0"/>
          </a:p>
          <a:p>
            <a:r>
              <a:rPr lang="en-GB" b="1" dirty="0"/>
              <a:t>The agility of agile methodology for teaching and learning activities</a:t>
            </a:r>
          </a:p>
          <a:p>
            <a:r>
              <a:rPr lang="en-GB" dirty="0">
                <a:hlinkClick r:id="rId3"/>
              </a:rPr>
              <a:t>http://ieeexplore.ieee.org.ezproxy.falmouth.ac.uk/document/6986024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b="1" dirty="0"/>
              <a:t>The agility of agile methodology for teaching and learning activities</a:t>
            </a:r>
          </a:p>
          <a:p>
            <a:r>
              <a:rPr lang="en-GB" dirty="0">
                <a:hlinkClick r:id="rId3"/>
              </a:rPr>
              <a:t>http://ieeexplore.ieee.org.ezproxy.falmouth.ac.uk/document/6986024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2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258"/>
            <a:ext cx="10515600" cy="5877705"/>
          </a:xfrm>
        </p:spPr>
        <p:txBody>
          <a:bodyPr/>
          <a:lstStyle/>
          <a:p>
            <a:r>
              <a:rPr lang="en-GB" dirty="0" smtClean="0"/>
              <a:t>Could the agile principles help improve the students perception of the course?</a:t>
            </a:r>
          </a:p>
          <a:p>
            <a:r>
              <a:rPr lang="en-GB" dirty="0" smtClean="0"/>
              <a:t>Could implementing the agile principles into a lecturers teaching help improve the organisation of the course?</a:t>
            </a:r>
          </a:p>
          <a:p>
            <a:r>
              <a:rPr lang="en-GB" dirty="0" smtClean="0"/>
              <a:t>Could the agile principles help improve students understanding of the subject?</a:t>
            </a:r>
          </a:p>
          <a:p>
            <a:r>
              <a:rPr lang="en-GB" dirty="0" smtClean="0"/>
              <a:t>Could the agile principles help to improve communication between members of the same faculty.</a:t>
            </a:r>
          </a:p>
          <a:p>
            <a:r>
              <a:rPr lang="en-GB" dirty="0" smtClean="0"/>
              <a:t>Could the agile principles help to improve </a:t>
            </a:r>
            <a:r>
              <a:rPr lang="en-GB" dirty="0" err="1" smtClean="0"/>
              <a:t>iinterfaculty</a:t>
            </a:r>
            <a:r>
              <a:rPr lang="en-GB" dirty="0" smtClean="0"/>
              <a:t> communication?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09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Deeper understanding of the agile principles</a:t>
            </a:r>
          </a:p>
          <a:p>
            <a:r>
              <a:rPr lang="en-GB" dirty="0" smtClean="0"/>
              <a:t>If I can have a deeper understanding of the agile principles within teaching, then it will be easier for me to critique others and help others improve.</a:t>
            </a:r>
          </a:p>
          <a:p>
            <a:r>
              <a:rPr lang="en-GB" dirty="0" smtClean="0"/>
              <a:t>If I can help others improve then I can focus on improving my own work in the </a:t>
            </a:r>
            <a:r>
              <a:rPr lang="en-GB" smtClean="0"/>
              <a:t>same way.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0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32" y="3143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Does the frequency of test cycles influent productivity of agile </a:t>
            </a:r>
            <a:r>
              <a:rPr lang="en-GB" dirty="0"/>
              <a:t>game development?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19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cycles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Everyday a company aims for at least one or more </a:t>
            </a:r>
          </a:p>
          <a:p>
            <a:r>
              <a:rPr lang="en-GB" dirty="0"/>
              <a:t>Design-Code-Test </a:t>
            </a:r>
          </a:p>
          <a:p>
            <a:r>
              <a:rPr lang="en-GB" dirty="0">
                <a:hlinkClick r:id="rId2"/>
              </a:rPr>
              <a:t>http://ieeexplore.ieee.org.ezproxy.falmouth.ac.uk/document/1201204/</a:t>
            </a:r>
            <a:endParaRPr lang="en-GB" dirty="0"/>
          </a:p>
          <a:p>
            <a:r>
              <a:rPr lang="en-GB" b="1" dirty="0"/>
              <a:t>New directions on agile methods: a comparative analysis</a:t>
            </a:r>
          </a:p>
          <a:p>
            <a:r>
              <a:rPr lang="en-GB" dirty="0">
                <a:hlinkClick r:id="rId3"/>
              </a:rPr>
              <a:t>http://www.danube.com/docs/Intro_to_Agile.pdf</a:t>
            </a:r>
            <a:endParaRPr lang="en-GB" dirty="0"/>
          </a:p>
          <a:p>
            <a:r>
              <a:rPr lang="en-GB" dirty="0"/>
              <a:t>Intro to agile explains about test cycles more in depth.</a:t>
            </a:r>
          </a:p>
          <a:p>
            <a:r>
              <a:rPr lang="en-GB" u="sng" dirty="0">
                <a:hlinkClick r:id="rId4"/>
              </a:rPr>
              <a:t>https://books.google.co.uk/books?hl=en&amp;lr=&amp;id=i39yimbrzh4C&amp;oi=fnd&amp;pg=PT15&amp;dq=agile+game+development+loops&amp;ots=Y6Y1a3W38Z&amp;sig=dWxJyDC6lhkYv1Ufuh0zU6dFidU#v=onepage&amp;q&amp;f=false</a:t>
            </a:r>
            <a:endParaRPr lang="en-GB" dirty="0"/>
          </a:p>
          <a:p>
            <a:r>
              <a:rPr lang="en-GB" dirty="0"/>
              <a:t>Has a section on process of cycles but don’t currently have access 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85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648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impact of the Agile philosophy to the morale of a team during the pre-production and implementation phase . </vt:lpstr>
      <vt:lpstr>Agile &amp; Morale</vt:lpstr>
      <vt:lpstr>Essay Objectives</vt:lpstr>
      <vt:lpstr>Can the agile principles be useful tools for university lecturers to facilitate learning in their courses?</vt:lpstr>
      <vt:lpstr>PowerPoint Presentation</vt:lpstr>
      <vt:lpstr>PowerPoint Presentation</vt:lpstr>
      <vt:lpstr>Outcomes</vt:lpstr>
      <vt:lpstr>Does the frequency of test cycles influent productivity of agile game development? </vt:lpstr>
      <vt:lpstr>Test cycles </vt:lpstr>
      <vt:lpstr>Effects </vt:lpstr>
      <vt:lpstr>Outcomes</vt:lpstr>
      <vt:lpstr>Other sources </vt:lpstr>
      <vt:lpstr>Can the way that user stories are prioritised and allocated I.E. "MoSCoW method" have an impact on the length of a sprint in the video games industry?  As User Stories are the way that jobs are presented to the developers on a project, I feel that they are an integral part of Agile Development practice </vt:lpstr>
      <vt:lpstr>Key Research Findings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KIERAN GOLDSWORTHY</cp:lastModifiedBy>
  <cp:revision>9</cp:revision>
  <dcterms:created xsi:type="dcterms:W3CDTF">2016-10-31T19:51:12Z</dcterms:created>
  <dcterms:modified xsi:type="dcterms:W3CDTF">2016-11-01T12:01:11Z</dcterms:modified>
</cp:coreProperties>
</file>