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1" r:id="rId6"/>
    <p:sldId id="263" r:id="rId7"/>
    <p:sldId id="265" r:id="rId8"/>
    <p:sldId id="260" r:id="rId9"/>
    <p:sldId id="25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latin typeface="Berlin Sans FB" panose="020E0602020502020306" pitchFamily="34" charset="0"/>
              </a:rPr>
              <a:t>Echo In The Dark</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Adrian Carter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Berlin Sans FB" panose="020E0602020502020306" pitchFamily="34" charset="0"/>
              </a:rPr>
              <a:t>Production Time and Costs</a:t>
            </a:r>
          </a:p>
        </p:txBody>
      </p:sp>
      <p:sp>
        <p:nvSpPr>
          <p:cNvPr id="3" name="Content Placeholder 2"/>
          <p:cNvSpPr>
            <a:spLocks noGrp="1"/>
          </p:cNvSpPr>
          <p:nvPr>
            <p:ph idx="1"/>
          </p:nvPr>
        </p:nvSpPr>
        <p:spPr>
          <a:xfrm>
            <a:off x="838200" y="1825624"/>
            <a:ext cx="10515600" cy="4732193"/>
          </a:xfrm>
        </p:spPr>
        <p:txBody>
          <a:bodyPr vert="horz" lIns="91440" tIns="45720" rIns="91440" bIns="45720" rtlCol="0" anchor="t">
            <a:normAutofit/>
          </a:bodyPr>
          <a:lstStyle/>
          <a:p>
            <a:r>
              <a:rPr lang="en-GB" dirty="0">
                <a:latin typeface="Consolas" panose="020B0609020204030204" pitchFamily="49" charset="0"/>
              </a:rPr>
              <a:t>I predict the game will take a year to make.</a:t>
            </a:r>
          </a:p>
          <a:p>
            <a:r>
              <a:rPr lang="en-GB" dirty="0">
                <a:latin typeface="Consolas" panose="020B0609020204030204" pitchFamily="49" charset="0"/>
              </a:rPr>
              <a:t>4 team members at £</a:t>
            </a:r>
            <a:r>
              <a:rPr lang="en-GB" b="1" dirty="0">
                <a:latin typeface="Consolas" panose="020B0609020204030204" pitchFamily="49" charset="0"/>
              </a:rPr>
              <a:t>30,000 </a:t>
            </a:r>
            <a:r>
              <a:rPr lang="en-GB" dirty="0">
                <a:latin typeface="Consolas" panose="020B0609020204030204" pitchFamily="49" charset="0"/>
              </a:rPr>
              <a:t>a year = £</a:t>
            </a:r>
            <a:r>
              <a:rPr lang="en-GB" b="1" dirty="0">
                <a:latin typeface="Consolas" panose="020B0609020204030204" pitchFamily="49" charset="0"/>
              </a:rPr>
              <a:t>120,000</a:t>
            </a:r>
            <a:r>
              <a:rPr lang="en-GB" dirty="0">
                <a:latin typeface="Consolas" panose="020B0609020204030204" pitchFamily="49" charset="0"/>
              </a:rPr>
              <a:t>.</a:t>
            </a:r>
          </a:p>
          <a:p>
            <a:r>
              <a:rPr lang="en-GB" dirty="0">
                <a:latin typeface="Consolas" panose="020B0609020204030204" pitchFamily="49" charset="0"/>
              </a:rPr>
              <a:t>£</a:t>
            </a:r>
            <a:r>
              <a:rPr lang="en-GB" b="1" dirty="0">
                <a:latin typeface="Consolas" panose="020B0609020204030204" pitchFamily="49" charset="0"/>
              </a:rPr>
              <a:t>5,000</a:t>
            </a:r>
            <a:r>
              <a:rPr lang="en-GB" dirty="0">
                <a:latin typeface="Consolas" panose="020B0609020204030204" pitchFamily="49" charset="0"/>
              </a:rPr>
              <a:t> for promotion and marketing.</a:t>
            </a:r>
          </a:p>
          <a:p>
            <a:r>
              <a:rPr lang="en-GB" dirty="0">
                <a:latin typeface="Consolas" panose="020B0609020204030204" pitchFamily="49" charset="0"/>
              </a:rPr>
              <a:t>£</a:t>
            </a:r>
            <a:r>
              <a:rPr lang="en-GB" b="1" dirty="0">
                <a:latin typeface="Consolas" panose="020B0609020204030204" pitchFamily="49" charset="0"/>
              </a:rPr>
              <a:t>1,000</a:t>
            </a:r>
            <a:r>
              <a:rPr lang="en-GB" dirty="0">
                <a:latin typeface="Consolas" panose="020B0609020204030204" pitchFamily="49" charset="0"/>
              </a:rPr>
              <a:t> a month for office upkeep = £</a:t>
            </a:r>
            <a:r>
              <a:rPr lang="en-GB" b="1" dirty="0">
                <a:latin typeface="Consolas" panose="020B0609020204030204" pitchFamily="49" charset="0"/>
              </a:rPr>
              <a:t>12,000</a:t>
            </a:r>
            <a:r>
              <a:rPr lang="en-GB" dirty="0">
                <a:latin typeface="Consolas" panose="020B0609020204030204" pitchFamily="49" charset="0"/>
              </a:rPr>
              <a:t>.</a:t>
            </a:r>
          </a:p>
          <a:p>
            <a:r>
              <a:rPr lang="en-GB" dirty="0">
                <a:latin typeface="Consolas" panose="020B0609020204030204" pitchFamily="49" charset="0"/>
              </a:rPr>
              <a:t>£</a:t>
            </a:r>
            <a:r>
              <a:rPr lang="en-GB" b="1" dirty="0">
                <a:latin typeface="Consolas" panose="020B0609020204030204" pitchFamily="49" charset="0"/>
              </a:rPr>
              <a:t>3,000</a:t>
            </a:r>
            <a:r>
              <a:rPr lang="en-GB" dirty="0">
                <a:latin typeface="Consolas" panose="020B0609020204030204" pitchFamily="49" charset="0"/>
              </a:rPr>
              <a:t> for computer software and hardware.</a:t>
            </a:r>
          </a:p>
          <a:p>
            <a:pPr marL="0" indent="0">
              <a:buNone/>
            </a:pPr>
            <a:r>
              <a:rPr lang="en-GB" dirty="0">
                <a:latin typeface="Consolas" panose="020B0609020204030204" pitchFamily="49" charset="0"/>
              </a:rPr>
              <a:t>Total: £</a:t>
            </a:r>
            <a:r>
              <a:rPr lang="en-GB" b="1" dirty="0">
                <a:latin typeface="Consolas" panose="020B0609020204030204" pitchFamily="49" charset="0"/>
              </a:rPr>
              <a:t>140,000</a:t>
            </a:r>
          </a:p>
          <a:p>
            <a:pPr marL="0" indent="0">
              <a:buNone/>
            </a:pPr>
            <a:endParaRPr lang="en-GB" dirty="0">
              <a:latin typeface="Consolas" panose="020B0609020204030204" pitchFamily="49" charset="0"/>
            </a:endParaRPr>
          </a:p>
          <a:p>
            <a:pPr marL="0" indent="0">
              <a:buNone/>
            </a:pPr>
            <a:r>
              <a:rPr lang="en-GB" dirty="0">
                <a:latin typeface="Consolas" panose="020B0609020204030204" pitchFamily="49" charset="0"/>
              </a:rPr>
              <a:t>To break even at RRP of £</a:t>
            </a:r>
            <a:r>
              <a:rPr lang="en-GB" b="1" dirty="0">
                <a:latin typeface="Consolas" panose="020B0609020204030204" pitchFamily="49" charset="0"/>
              </a:rPr>
              <a:t>6.99</a:t>
            </a:r>
            <a:r>
              <a:rPr lang="en-GB" dirty="0">
                <a:latin typeface="Consolas" panose="020B0609020204030204" pitchFamily="49" charset="0"/>
              </a:rPr>
              <a:t>, </a:t>
            </a:r>
            <a:r>
              <a:rPr lang="en-GB" b="1" dirty="0">
                <a:latin typeface="Consolas" panose="020B0609020204030204" pitchFamily="49" charset="0"/>
              </a:rPr>
              <a:t>20,029</a:t>
            </a:r>
            <a:r>
              <a:rPr lang="en-GB" dirty="0">
                <a:latin typeface="Consolas" panose="020B0609020204030204" pitchFamily="49" charset="0"/>
              </a:rPr>
              <a:t> units must be sold.</a:t>
            </a:r>
            <a:r>
              <a:rPr lang="en-GB" dirty="0">
                <a:latin typeface="Consolas" panose="020B0609020204030204" pitchFamily="49" charset="0"/>
                <a:cs typeface="Consolas"/>
              </a:rPr>
              <a:t> Planned for release on Steam and Itch.io. </a:t>
            </a:r>
          </a:p>
          <a:p>
            <a:endParaRPr lang="en-GB" dirty="0"/>
          </a:p>
          <a:p>
            <a:endParaRPr lang="en-GB" dirty="0"/>
          </a:p>
        </p:txBody>
      </p:sp>
    </p:spTree>
    <p:extLst>
      <p:ext uri="{BB962C8B-B14F-4D97-AF65-F5344CB8AC3E}">
        <p14:creationId xmlns:p14="http://schemas.microsoft.com/office/powerpoint/2010/main" val="56466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Synopsis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onsolas" panose="020B0609020204030204" pitchFamily="49" charset="0"/>
              </a:rPr>
              <a:t>Far in the future, Robots are mass produced on Space stations that orbit Earth.</a:t>
            </a:r>
          </a:p>
          <a:p>
            <a:r>
              <a:rPr lang="en-US" dirty="0">
                <a:latin typeface="Consolas" panose="020B0609020204030204" pitchFamily="49" charset="0"/>
              </a:rPr>
              <a:t>You play as a small defective engineering robot with malfunctioning optical sensors, discarded and doomed to be recycled.</a:t>
            </a:r>
          </a:p>
          <a:p>
            <a:r>
              <a:rPr lang="en-US" dirty="0">
                <a:latin typeface="Consolas" panose="020B0609020204030204" pitchFamily="49" charset="0"/>
              </a:rPr>
              <a:t>You escape destruction in the tutorial level and must use </a:t>
            </a:r>
            <a:r>
              <a:rPr lang="en-US" b="1" dirty="0">
                <a:latin typeface="Consolas" panose="020B0609020204030204" pitchFamily="49" charset="0"/>
              </a:rPr>
              <a:t>Sound Waves </a:t>
            </a:r>
            <a:r>
              <a:rPr lang="en-US" dirty="0">
                <a:latin typeface="Consolas" panose="020B0609020204030204" pitchFamily="49" charset="0"/>
              </a:rPr>
              <a:t>to guide your escape of the station.</a:t>
            </a:r>
          </a:p>
          <a:p>
            <a:endParaRPr dirty="0"/>
          </a:p>
        </p:txBody>
      </p:sp>
    </p:spTree>
    <p:extLst>
      <p:ext uri="{BB962C8B-B14F-4D97-AF65-F5344CB8AC3E}">
        <p14:creationId xmlns:p14="http://schemas.microsoft.com/office/powerpoint/2010/main" val="417718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Player Mechanics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onsolas" panose="020B0609020204030204" pitchFamily="49" charset="0"/>
              </a:rPr>
              <a:t>An intermittent pulse of sound projects in a cone from the front of the player every 2 seconds.</a:t>
            </a:r>
          </a:p>
          <a:p>
            <a:r>
              <a:rPr lang="en-US" dirty="0">
                <a:latin typeface="Consolas" panose="020B0609020204030204" pitchFamily="49" charset="0"/>
              </a:rPr>
              <a:t>Each pulse highlights empty space in the direction the player is facing (objects, walls and floors etc. will remain black)</a:t>
            </a:r>
          </a:p>
          <a:p>
            <a:r>
              <a:rPr lang="en-US" dirty="0">
                <a:latin typeface="Consolas" panose="020B0609020204030204" pitchFamily="49" charset="0"/>
              </a:rPr>
              <a:t>With physics based movement, the player controls thrusters on the character to change horizontal and vertical speed and momentum. </a:t>
            </a:r>
          </a:p>
          <a:p>
            <a:endParaRPr lang="en-US" dirty="0"/>
          </a:p>
        </p:txBody>
      </p:sp>
    </p:spTree>
    <p:extLst>
      <p:ext uri="{BB962C8B-B14F-4D97-AF65-F5344CB8AC3E}">
        <p14:creationId xmlns:p14="http://schemas.microsoft.com/office/powerpoint/2010/main" val="108864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Berlin Sans FB" panose="020E0602020502020306" pitchFamily="34" charset="0"/>
              </a:rPr>
              <a:t>Rules</a:t>
            </a:r>
          </a:p>
        </p:txBody>
      </p:sp>
      <p:sp>
        <p:nvSpPr>
          <p:cNvPr id="3" name="Content Placeholder 2"/>
          <p:cNvSpPr>
            <a:spLocks noGrp="1"/>
          </p:cNvSpPr>
          <p:nvPr>
            <p:ph idx="1"/>
          </p:nvPr>
        </p:nvSpPr>
        <p:spPr/>
        <p:txBody>
          <a:bodyPr/>
          <a:lstStyle/>
          <a:p>
            <a:r>
              <a:rPr lang="en-GB" dirty="0">
                <a:latin typeface="Consolas" panose="020B0609020204030204" pitchFamily="49" charset="0"/>
              </a:rPr>
              <a:t>Don’t bash into anything!</a:t>
            </a:r>
          </a:p>
          <a:p>
            <a:r>
              <a:rPr lang="en-GB" dirty="0">
                <a:latin typeface="Consolas" panose="020B0609020204030204" pitchFamily="49" charset="0"/>
              </a:rPr>
              <a:t>The robot is already damaged and thus very fragile, any collisions with enough force could make its reactor core go critical.</a:t>
            </a:r>
          </a:p>
          <a:p>
            <a:r>
              <a:rPr lang="en-GB" dirty="0">
                <a:latin typeface="Consolas" panose="020B0609020204030204" pitchFamily="49" charset="0"/>
              </a:rPr>
              <a:t>Escape as quickly as possible. Levels will be timed and extra points awarded based on how quickly you can find the exit. With limited vision, players will be forced to take risks to get the fastest times.</a:t>
            </a:r>
          </a:p>
        </p:txBody>
      </p:sp>
    </p:spTree>
    <p:extLst>
      <p:ext uri="{BB962C8B-B14F-4D97-AF65-F5344CB8AC3E}">
        <p14:creationId xmlns:p14="http://schemas.microsoft.com/office/powerpoint/2010/main" val="30240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Level Design</a:t>
            </a:r>
          </a:p>
        </p:txBody>
      </p:sp>
      <p:sp>
        <p:nvSpPr>
          <p:cNvPr id="3" name="Content Placeholder 2"/>
          <p:cNvSpPr>
            <a:spLocks noGrp="1"/>
          </p:cNvSpPr>
          <p:nvPr>
            <p:ph idx="1"/>
          </p:nvPr>
        </p:nvSpPr>
        <p:spPr>
          <a:xfrm>
            <a:off x="838200" y="1825625"/>
            <a:ext cx="5461000" cy="4852266"/>
          </a:xfrm>
        </p:spPr>
        <p:txBody>
          <a:bodyPr vert="horz" lIns="91440" tIns="45720" rIns="91440" bIns="45720" rtlCol="0" anchor="t">
            <a:normAutofit/>
          </a:bodyPr>
          <a:lstStyle/>
          <a:p>
            <a:r>
              <a:rPr lang="en-US" sz="2400" dirty="0">
                <a:latin typeface="Consolas" panose="020B0609020204030204" pitchFamily="49" charset="0"/>
              </a:rPr>
              <a:t>30 levels, different each play through.</a:t>
            </a:r>
          </a:p>
          <a:p>
            <a:r>
              <a:rPr lang="en-US" sz="2400" dirty="0">
                <a:latin typeface="Consolas" panose="020B0609020204030204" pitchFamily="49" charset="0"/>
              </a:rPr>
              <a:t>Each level procedurally generates 4 different connected rooms based on a 3x3 layout.</a:t>
            </a: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652"/>
          <a:stretch/>
        </p:blipFill>
        <p:spPr>
          <a:xfrm>
            <a:off x="6452087" y="455356"/>
            <a:ext cx="5440886" cy="2851261"/>
          </a:xfrm>
          <a:prstGeom prst="rect">
            <a:avLst/>
          </a:prstGeom>
        </p:spPr>
      </p:pic>
      <p:pic>
        <p:nvPicPr>
          <p:cNvPr id="6" name="Picture 5"/>
          <p:cNvPicPr>
            <a:picLocks noChangeAspect="1"/>
          </p:cNvPicPr>
          <p:nvPr/>
        </p:nvPicPr>
        <p:blipFill>
          <a:blip r:embed="rId3"/>
          <a:stretch>
            <a:fillRect/>
          </a:stretch>
        </p:blipFill>
        <p:spPr>
          <a:xfrm>
            <a:off x="6452087" y="3481011"/>
            <a:ext cx="5440886" cy="3059353"/>
          </a:xfrm>
          <a:prstGeom prst="rect">
            <a:avLst/>
          </a:prstGeom>
        </p:spPr>
      </p:pic>
    </p:spTree>
    <p:extLst>
      <p:ext uri="{BB962C8B-B14F-4D97-AF65-F5344CB8AC3E}">
        <p14:creationId xmlns:p14="http://schemas.microsoft.com/office/powerpoint/2010/main" val="332700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5"/>
            <a:ext cx="10515600" cy="829652"/>
          </a:xfrm>
        </p:spPr>
        <p:txBody>
          <a:bodyPr/>
          <a:lstStyle/>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046" y="365125"/>
            <a:ext cx="7871089" cy="5934225"/>
          </a:xfrm>
          <a:prstGeom prst="rect">
            <a:avLst/>
          </a:prstGeom>
        </p:spPr>
      </p:pic>
    </p:spTree>
    <p:extLst>
      <p:ext uri="{BB962C8B-B14F-4D97-AF65-F5344CB8AC3E}">
        <p14:creationId xmlns:p14="http://schemas.microsoft.com/office/powerpoint/2010/main" val="242657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Level Design</a:t>
            </a:r>
          </a:p>
        </p:txBody>
      </p:sp>
      <p:sp>
        <p:nvSpPr>
          <p:cNvPr id="3" name="Content Placeholder 2"/>
          <p:cNvSpPr>
            <a:spLocks noGrp="1"/>
          </p:cNvSpPr>
          <p:nvPr>
            <p:ph idx="1"/>
          </p:nvPr>
        </p:nvSpPr>
        <p:spPr>
          <a:xfrm>
            <a:off x="838200" y="1825624"/>
            <a:ext cx="5461000" cy="5032376"/>
          </a:xfrm>
        </p:spPr>
        <p:txBody>
          <a:bodyPr vert="horz" lIns="91440" tIns="45720" rIns="91440" bIns="45720" rtlCol="0" anchor="t">
            <a:normAutofit fontScale="85000" lnSpcReduction="20000"/>
          </a:bodyPr>
          <a:lstStyle/>
          <a:p>
            <a:r>
              <a:rPr lang="en-US" dirty="0">
                <a:latin typeface="Consolas" panose="020B0609020204030204" pitchFamily="49" charset="0"/>
              </a:rPr>
              <a:t>30 levels, different each play through.</a:t>
            </a:r>
          </a:p>
          <a:p>
            <a:r>
              <a:rPr lang="en-US" dirty="0">
                <a:latin typeface="Consolas" panose="020B0609020204030204" pitchFamily="49" charset="0"/>
              </a:rPr>
              <a:t>Each level procedurally generates 4 different connected rooms based on a 3x3 layout.</a:t>
            </a:r>
          </a:p>
          <a:p>
            <a:r>
              <a:rPr lang="en-US" dirty="0">
                <a:latin typeface="Consolas" panose="020B0609020204030204" pitchFamily="49" charset="0"/>
              </a:rPr>
              <a:t>Each individual room is designed with varying traps and moving obstacles to avoid. </a:t>
            </a:r>
          </a:p>
          <a:p>
            <a:r>
              <a:rPr lang="en-US" dirty="0">
                <a:latin typeface="Consolas" panose="020B0609020204030204" pitchFamily="49" charset="0"/>
              </a:rPr>
              <a:t>Later levels generate more difficult rooms to increase the challenge.</a:t>
            </a:r>
          </a:p>
          <a:p>
            <a:r>
              <a:rPr lang="en-US" dirty="0">
                <a:latin typeface="Consolas" panose="020B0609020204030204" pitchFamily="49" charset="0"/>
              </a:rPr>
              <a:t>Minimalist and atmospheric art style like in Limbo and Sunless Sea. Mostly in black and white.</a:t>
            </a: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652"/>
          <a:stretch/>
        </p:blipFill>
        <p:spPr>
          <a:xfrm>
            <a:off x="6452087" y="473829"/>
            <a:ext cx="5440886" cy="2851261"/>
          </a:xfrm>
          <a:prstGeom prst="rect">
            <a:avLst/>
          </a:prstGeom>
        </p:spPr>
      </p:pic>
      <p:pic>
        <p:nvPicPr>
          <p:cNvPr id="4" name="Picture 3"/>
          <p:cNvPicPr>
            <a:picLocks noChangeAspect="1"/>
          </p:cNvPicPr>
          <p:nvPr/>
        </p:nvPicPr>
        <p:blipFill>
          <a:blip r:embed="rId3"/>
          <a:stretch>
            <a:fillRect/>
          </a:stretch>
        </p:blipFill>
        <p:spPr>
          <a:xfrm>
            <a:off x="6452087" y="3493844"/>
            <a:ext cx="5440886" cy="3059353"/>
          </a:xfrm>
          <a:prstGeom prst="rect">
            <a:avLst/>
          </a:prstGeom>
        </p:spPr>
      </p:pic>
    </p:spTree>
    <p:extLst>
      <p:ext uri="{BB962C8B-B14F-4D97-AF65-F5344CB8AC3E}">
        <p14:creationId xmlns:p14="http://schemas.microsoft.com/office/powerpoint/2010/main" val="17208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onsolas" panose="020B0609020204030204" pitchFamily="49" charset="0"/>
              </a:rPr>
              <a:t>Difficult top down 2D game.</a:t>
            </a:r>
          </a:p>
          <a:p>
            <a:r>
              <a:rPr lang="en-US" dirty="0">
                <a:latin typeface="Consolas" panose="020B0609020204030204" pitchFamily="49" charset="0"/>
              </a:rPr>
              <a:t>Simple controls, hard to master.</a:t>
            </a:r>
          </a:p>
          <a:p>
            <a:r>
              <a:rPr lang="en-US" dirty="0">
                <a:latin typeface="Consolas" panose="020B0609020204030204" pitchFamily="49" charset="0"/>
              </a:rPr>
              <a:t>Jetpack-like 2D propulsion physics.</a:t>
            </a:r>
          </a:p>
          <a:p>
            <a:r>
              <a:rPr lang="en-US" dirty="0">
                <a:latin typeface="Consolas" panose="020B0609020204030204" pitchFamily="49" charset="0"/>
              </a:rPr>
              <a:t>Each pulse lights up the empty space in a cone of vision in front of the player. (like Daredevil)</a:t>
            </a:r>
          </a:p>
          <a:p>
            <a:r>
              <a:rPr lang="en-US" dirty="0">
                <a:latin typeface="Consolas" panose="020B0609020204030204" pitchFamily="49" charset="0"/>
              </a:rPr>
              <a:t>Procedurally Generated levels.</a:t>
            </a:r>
          </a:p>
          <a:p>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405418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Target Market</a:t>
            </a:r>
          </a:p>
        </p:txBody>
      </p:sp>
      <p:sp>
        <p:nvSpPr>
          <p:cNvPr id="3" name="Content Placeholder 2"/>
          <p:cNvSpPr>
            <a:spLocks noGrp="1"/>
          </p:cNvSpPr>
          <p:nvPr>
            <p:ph idx="1"/>
          </p:nvPr>
        </p:nvSpPr>
        <p:spPr>
          <a:xfrm>
            <a:off x="838200" y="1680909"/>
            <a:ext cx="10515600" cy="4351338"/>
          </a:xfrm>
        </p:spPr>
        <p:txBody>
          <a:bodyPr vert="horz" lIns="91440" tIns="45720" rIns="91440" bIns="45720" rtlCol="0" anchor="t">
            <a:normAutofit/>
          </a:bodyPr>
          <a:lstStyle/>
          <a:p>
            <a:r>
              <a:rPr lang="en-US" dirty="0">
                <a:latin typeface="Consolas" panose="020B0609020204030204" pitchFamily="49" charset="0"/>
              </a:rPr>
              <a:t>16 – 30 year olds.</a:t>
            </a:r>
          </a:p>
          <a:p>
            <a:r>
              <a:rPr lang="en-US" dirty="0">
                <a:latin typeface="Consolas" panose="020B0609020204030204" pitchFamily="49" charset="0"/>
              </a:rPr>
              <a:t>Hardcore Gamers with fast reflexes who enjoy a challenge.</a:t>
            </a:r>
          </a:p>
          <a:p>
            <a:r>
              <a:rPr lang="en-US" dirty="0" err="1">
                <a:latin typeface="Consolas" panose="020B0609020204030204" pitchFamily="49" charset="0"/>
              </a:rPr>
              <a:t>Speedrunners</a:t>
            </a:r>
            <a:r>
              <a:rPr lang="en-US" dirty="0">
                <a:latin typeface="Consolas" panose="020B0609020204030204" pitchFamily="49" charset="0"/>
              </a:rPr>
              <a:t>.</a:t>
            </a:r>
          </a:p>
          <a:p>
            <a:r>
              <a:rPr lang="en-US" dirty="0">
                <a:latin typeface="Consolas" panose="020B0609020204030204" pitchFamily="49" charset="0"/>
              </a:rPr>
              <a:t>Gamers who enjoy difficult games like Super Meat Boy and </a:t>
            </a:r>
            <a:r>
              <a:rPr lang="en-US" dirty="0" err="1">
                <a:latin typeface="Consolas" panose="020B0609020204030204" pitchFamily="49" charset="0"/>
              </a:rPr>
              <a:t>Spelunky</a:t>
            </a:r>
            <a:r>
              <a:rPr lang="en-US" dirty="0">
                <a:latin typeface="Consolas" panose="020B0609020204030204" pitchFamily="49" charset="0"/>
              </a:rPr>
              <a:t>.</a:t>
            </a:r>
          </a:p>
          <a:p>
            <a:endParaRPr lang="en-US" dirty="0"/>
          </a:p>
        </p:txBody>
      </p:sp>
      <p:pic>
        <p:nvPicPr>
          <p:cNvPr id="4" name="Picture 4" descr="smb.jpg">
            <a:extLst>
              <a:ext uri="{FF2B5EF4-FFF2-40B4-BE49-F238E27FC236}">
                <a16:creationId xmlns:a16="http://schemas.microsoft.com/office/drawing/2014/main" id="{0D43D19F-A1E5-476C-8772-4C2F36B01439}"/>
              </a:ext>
            </a:extLst>
          </p:cNvPr>
          <p:cNvPicPr>
            <a:picLocks noChangeAspect="1"/>
          </p:cNvPicPr>
          <p:nvPr/>
        </p:nvPicPr>
        <p:blipFill>
          <a:blip r:embed="rId2"/>
          <a:stretch>
            <a:fillRect/>
          </a:stretch>
        </p:blipFill>
        <p:spPr>
          <a:xfrm>
            <a:off x="1047750" y="4596394"/>
            <a:ext cx="3722914" cy="2092819"/>
          </a:xfrm>
          <a:prstGeom prst="rect">
            <a:avLst/>
          </a:prstGeom>
        </p:spPr>
      </p:pic>
      <p:pic>
        <p:nvPicPr>
          <p:cNvPr id="6" name="Picture 6" descr="spelunky.jpg">
            <a:extLst>
              <a:ext uri="{FF2B5EF4-FFF2-40B4-BE49-F238E27FC236}">
                <a16:creationId xmlns:a16="http://schemas.microsoft.com/office/drawing/2014/main" id="{794EBE64-737E-4D93-AE5D-64EA35368DD2}"/>
              </a:ext>
            </a:extLst>
          </p:cNvPr>
          <p:cNvPicPr>
            <a:picLocks noChangeAspect="1"/>
          </p:cNvPicPr>
          <p:nvPr/>
        </p:nvPicPr>
        <p:blipFill>
          <a:blip r:embed="rId3"/>
          <a:stretch>
            <a:fillRect/>
          </a:stretch>
        </p:blipFill>
        <p:spPr>
          <a:xfrm>
            <a:off x="5086350" y="4582398"/>
            <a:ext cx="3696510" cy="2077111"/>
          </a:xfrm>
          <a:prstGeom prst="rect">
            <a:avLst/>
          </a:prstGeom>
        </p:spPr>
      </p:pic>
    </p:spTree>
    <p:extLst>
      <p:ext uri="{BB962C8B-B14F-4D97-AF65-F5344CB8AC3E}">
        <p14:creationId xmlns:p14="http://schemas.microsoft.com/office/powerpoint/2010/main" val="20904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346</Words>
  <Application>Microsoft Office PowerPoint</Application>
  <PresentationFormat>Widescreen</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Echo In The Dark</vt:lpstr>
      <vt:lpstr>Synopsis</vt:lpstr>
      <vt:lpstr>Player Mechanics</vt:lpstr>
      <vt:lpstr>Rules</vt:lpstr>
      <vt:lpstr>Level Design</vt:lpstr>
      <vt:lpstr>PowerPoint Presentation</vt:lpstr>
      <vt:lpstr>Level Design</vt:lpstr>
      <vt:lpstr>Overview</vt:lpstr>
      <vt:lpstr>Target Market</vt:lpstr>
      <vt:lpstr>Production Time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In The Dark</dc:title>
  <dc:creator>ADRIAN CARTER</dc:creator>
  <cp:lastModifiedBy>ADRIAN CARTER</cp:lastModifiedBy>
  <cp:revision>16</cp:revision>
  <dcterms:modified xsi:type="dcterms:W3CDTF">2017-10-09T13:22:18Z</dcterms:modified>
</cp:coreProperties>
</file>