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31" r:id="rId9"/>
    <p:sldId id="332" r:id="rId10"/>
    <p:sldId id="329" r:id="rId11"/>
    <p:sldId id="330" r:id="rId12"/>
    <p:sldId id="333" r:id="rId13"/>
    <p:sldId id="334" r:id="rId14"/>
    <p:sldId id="33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062" autoAdjust="0"/>
  </p:normalViewPr>
  <p:slideViewPr>
    <p:cSldViewPr>
      <p:cViewPr varScale="1">
        <p:scale>
          <a:sx n="142" d="100"/>
          <a:sy n="142" d="100"/>
        </p:scale>
        <p:origin x="66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30/03/2020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10: Mixed Initiative PCG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COMP704: Machine Learning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83F8-9C8A-46DC-8C57-38613E2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Procedural personas for sentient sketchbook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liapis</a:t>
            </a:r>
            <a:r>
              <a:rPr lang="en-GB" dirty="0"/>
              <a:t>, </a:t>
            </a:r>
            <a:r>
              <a:rPr lang="en-GB" dirty="0" err="1"/>
              <a:t>holmgård</a:t>
            </a:r>
            <a:r>
              <a:rPr lang="en-GB" dirty="0"/>
              <a:t>, </a:t>
            </a:r>
            <a:r>
              <a:rPr lang="en-GB" dirty="0" err="1"/>
              <a:t>Yannakakis</a:t>
            </a:r>
            <a:r>
              <a:rPr lang="en-GB" dirty="0"/>
              <a:t>, </a:t>
            </a:r>
            <a:r>
              <a:rPr lang="en-GB" dirty="0" err="1"/>
              <a:t>Togelius</a:t>
            </a:r>
            <a:r>
              <a:rPr lang="en-GB" dirty="0"/>
              <a:t> 2015]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2E3D-D6A2-4AA0-9EBF-F1E5D068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Procedural personas: AI agents representing archetypal decision making styles</a:t>
            </a:r>
          </a:p>
          <a:p>
            <a:r>
              <a:rPr lang="en-GB" dirty="0"/>
              <a:t>E.g. monster killer, treasure hunter, speed runner, …</a:t>
            </a:r>
          </a:p>
          <a:p>
            <a:r>
              <a:rPr lang="en-GB" dirty="0"/>
              <a:t>Used in Sentient Sketchbook as critics: to evaluate content and make suggestions</a:t>
            </a:r>
          </a:p>
        </p:txBody>
      </p:sp>
    </p:spTree>
    <p:extLst>
      <p:ext uri="{BB962C8B-B14F-4D97-AF65-F5344CB8AC3E}">
        <p14:creationId xmlns:p14="http://schemas.microsoft.com/office/powerpoint/2010/main" val="6718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215B-E062-47BF-9E8F-53DA27EF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CD1F-0B49-46CF-8D8E-CC4435CA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https://youtu.be/DZxKj7w-osE</a:t>
            </a:r>
          </a:p>
        </p:txBody>
      </p:sp>
    </p:spTree>
    <p:extLst>
      <p:ext uri="{BB962C8B-B14F-4D97-AF65-F5344CB8AC3E}">
        <p14:creationId xmlns:p14="http://schemas.microsoft.com/office/powerpoint/2010/main" val="413410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55A8-E2C6-41AF-99A4-F54BA6BB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Ropossum</a:t>
            </a:r>
            <a:r>
              <a:rPr lang="en-GB" dirty="0"/>
              <a:t> [Shaker, Shaker &amp; </a:t>
            </a:r>
            <a:r>
              <a:rPr lang="en-GB" dirty="0" err="1"/>
              <a:t>Togelius</a:t>
            </a:r>
            <a:r>
              <a:rPr lang="en-GB" dirty="0"/>
              <a:t> 2013]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F95D-9663-45F8-9C84-4DC908F5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Mixed initiative tool for puzzle game level design</a:t>
            </a:r>
          </a:p>
          <a:p>
            <a:r>
              <a:rPr lang="en-GB" dirty="0"/>
              <a:t>AI agent for testing that levels are solvable</a:t>
            </a:r>
          </a:p>
          <a:p>
            <a:r>
              <a:rPr lang="en-GB" dirty="0"/>
              <a:t>Evolutionary algorithm for generating solvable levels</a:t>
            </a:r>
          </a:p>
        </p:txBody>
      </p:sp>
    </p:spTree>
    <p:extLst>
      <p:ext uri="{BB962C8B-B14F-4D97-AF65-F5344CB8AC3E}">
        <p14:creationId xmlns:p14="http://schemas.microsoft.com/office/powerpoint/2010/main" val="36918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58D1-029A-443E-80C3-A40679A2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A64-DFBE-492E-8D67-B598167D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https://youtu.be/FM3v0tbdKrs</a:t>
            </a:r>
          </a:p>
        </p:txBody>
      </p:sp>
    </p:spTree>
    <p:extLst>
      <p:ext uri="{BB962C8B-B14F-4D97-AF65-F5344CB8AC3E}">
        <p14:creationId xmlns:p14="http://schemas.microsoft.com/office/powerpoint/2010/main" val="105354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3419-608B-4C1E-9535-A0496B4C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Usefulness of mixed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2C89-56CA-4FA6-A52E-E5ECB819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make content creation easier and/or faster</a:t>
            </a:r>
          </a:p>
          <a:p>
            <a:r>
              <a:rPr lang="en-GB" dirty="0"/>
              <a:t>Can provide ideas to spark creativity</a:t>
            </a:r>
          </a:p>
          <a:p>
            <a:r>
              <a:rPr lang="en-GB" dirty="0"/>
              <a:t>Can provide tools to assess quality, playability etc</a:t>
            </a:r>
          </a:p>
          <a:p>
            <a:r>
              <a:rPr lang="en-GB" dirty="0"/>
              <a:t>Gives more control than pure PCG</a:t>
            </a:r>
          </a:p>
        </p:txBody>
      </p:sp>
    </p:spTree>
    <p:extLst>
      <p:ext uri="{BB962C8B-B14F-4D97-AF65-F5344CB8AC3E}">
        <p14:creationId xmlns:p14="http://schemas.microsoft.com/office/powerpoint/2010/main" val="12367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F50C-72F6-4147-8F22-B2F2C7B0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E190-D0AA-4CE3-BDA0-671C0ACC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Intersection of AI and HCI</a:t>
            </a:r>
          </a:p>
          <a:p>
            <a:r>
              <a:rPr lang="en-GB" dirty="0"/>
              <a:t>Systems where both the human user and an AI agent can take </a:t>
            </a:r>
            <a:r>
              <a:rPr lang="en-GB" b="1" dirty="0"/>
              <a:t>initiative</a:t>
            </a:r>
            <a:r>
              <a:rPr lang="en-GB" dirty="0"/>
              <a:t> i.e. decide what to do next</a:t>
            </a:r>
          </a:p>
          <a:p>
            <a:r>
              <a:rPr lang="en-GB" dirty="0"/>
              <a:t>Moving away from software as a </a:t>
            </a:r>
            <a:r>
              <a:rPr lang="en-GB" b="1" dirty="0"/>
              <a:t>tool</a:t>
            </a:r>
            <a:r>
              <a:rPr lang="en-GB" dirty="0"/>
              <a:t> and towards software as an </a:t>
            </a:r>
            <a:r>
              <a:rPr lang="en-GB" b="1" dirty="0"/>
              <a:t>assistant</a:t>
            </a:r>
          </a:p>
        </p:txBody>
      </p:sp>
    </p:spTree>
    <p:extLst>
      <p:ext uri="{BB962C8B-B14F-4D97-AF65-F5344CB8AC3E}">
        <p14:creationId xmlns:p14="http://schemas.microsoft.com/office/powerpoint/2010/main" val="42542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3AB1-AAFA-4679-9210-C21EFD0D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initiative for PCG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283D0-D229-4E20-AB40-F172DE48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4" y="3125821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7EBCF9-5DA7-4B77-A5B4-4CA75041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4" y="4277949"/>
            <a:ext cx="221714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62E76-3322-4F59-BB7A-3B311C6A293D}"/>
              </a:ext>
            </a:extLst>
          </p:cNvPr>
          <p:cNvCxnSpPr/>
          <p:nvPr/>
        </p:nvCxnSpPr>
        <p:spPr>
          <a:xfrm>
            <a:off x="1547664" y="2924944"/>
            <a:ext cx="61926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384F65-C5FF-497E-B252-D066FAB7260A}"/>
              </a:ext>
            </a:extLst>
          </p:cNvPr>
          <p:cNvSpPr txBox="1"/>
          <p:nvPr/>
        </p:nvSpPr>
        <p:spPr>
          <a:xfrm>
            <a:off x="276763" y="2348567"/>
            <a:ext cx="23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Content creation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8D53C-DDA0-416A-93AA-BDF72ADAC9B8}"/>
              </a:ext>
            </a:extLst>
          </p:cNvPr>
          <p:cNvSpPr txBox="1"/>
          <p:nvPr/>
        </p:nvSpPr>
        <p:spPr>
          <a:xfrm>
            <a:off x="7308304" y="234282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16569-E393-4CD9-9D94-40CDA5A7CDF8}"/>
              </a:ext>
            </a:extLst>
          </p:cNvPr>
          <p:cNvSpPr txBox="1"/>
          <p:nvPr/>
        </p:nvSpPr>
        <p:spPr>
          <a:xfrm>
            <a:off x="3579581" y="3322394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Mixed initiative tools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8C2282-58E9-4B02-BEDA-71C8548C68C6}"/>
              </a:ext>
            </a:extLst>
          </p:cNvPr>
          <p:cNvCxnSpPr>
            <a:stCxn id="13" idx="0"/>
          </p:cNvCxnSpPr>
          <p:nvPr/>
        </p:nvCxnSpPr>
        <p:spPr>
          <a:xfrm flipV="1">
            <a:off x="4644008" y="2996952"/>
            <a:ext cx="0" cy="32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circuit, sitting, table, store&#10;&#10;Description automatically generated">
            <a:extLst>
              <a:ext uri="{FF2B5EF4-FFF2-40B4-BE49-F238E27FC236}">
                <a16:creationId xmlns:a16="http://schemas.microsoft.com/office/drawing/2014/main" id="{0C9D5A84-079F-4613-B30B-F53B66D916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81" y="3325334"/>
            <a:ext cx="2634499" cy="1975874"/>
          </a:xfrm>
          <a:prstGeom prst="rect">
            <a:avLst/>
          </a:prstGeom>
        </p:spPr>
      </p:pic>
      <p:pic>
        <p:nvPicPr>
          <p:cNvPr id="16" name="Picture 15" descr="A painting of a sunset&#10;&#10;Description automatically generated">
            <a:extLst>
              <a:ext uri="{FF2B5EF4-FFF2-40B4-BE49-F238E27FC236}">
                <a16:creationId xmlns:a16="http://schemas.microsoft.com/office/drawing/2014/main" id="{A35C8D43-0E39-4D9D-8D07-A0665EE7B8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88" y="4950892"/>
            <a:ext cx="2634499" cy="14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19E8-A6C6-4ABE-B99C-CD8BB3DE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Tanagra [Smith, Whitehead &amp; </a:t>
            </a:r>
            <a:r>
              <a:rPr lang="en-GB" dirty="0" err="1"/>
              <a:t>Mateas</a:t>
            </a:r>
            <a:r>
              <a:rPr lang="en-GB" dirty="0"/>
              <a:t> 2010]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935A-4337-4C70-B53A-79837134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Mixed initiative tool for 2D platformer level design</a:t>
            </a:r>
          </a:p>
          <a:p>
            <a:r>
              <a:rPr lang="en-GB" dirty="0"/>
              <a:t>Uses planning and constraint solving to fill in the gaps in user-created levels</a:t>
            </a:r>
          </a:p>
          <a:p>
            <a:r>
              <a:rPr lang="en-GB" dirty="0"/>
              <a:t>Allows for direct manipulation of level pacing through “beats”</a:t>
            </a:r>
          </a:p>
        </p:txBody>
      </p:sp>
    </p:spTree>
    <p:extLst>
      <p:ext uri="{BB962C8B-B14F-4D97-AF65-F5344CB8AC3E}">
        <p14:creationId xmlns:p14="http://schemas.microsoft.com/office/powerpoint/2010/main" val="36211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B71F-E5C2-43EF-8DB5-11F55D45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BE7E-D216-41FE-A808-808FD78E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https://youtu.be/JaMr4_nEiYo</a:t>
            </a:r>
          </a:p>
        </p:txBody>
      </p:sp>
    </p:spTree>
    <p:extLst>
      <p:ext uri="{BB962C8B-B14F-4D97-AF65-F5344CB8AC3E}">
        <p14:creationId xmlns:p14="http://schemas.microsoft.com/office/powerpoint/2010/main" val="26345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0CE4-0DE6-44AD-8B83-A21A13FA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Sentient Sketchbook [</a:t>
            </a:r>
            <a:r>
              <a:rPr lang="en-GB" dirty="0" err="1"/>
              <a:t>Liapis</a:t>
            </a:r>
            <a:r>
              <a:rPr lang="en-GB" dirty="0"/>
              <a:t>, </a:t>
            </a:r>
            <a:r>
              <a:rPr lang="en-GB" dirty="0" err="1"/>
              <a:t>Yannakakis</a:t>
            </a:r>
            <a:r>
              <a:rPr lang="en-GB" dirty="0"/>
              <a:t> &amp; </a:t>
            </a:r>
            <a:r>
              <a:rPr lang="en-GB" dirty="0" err="1"/>
              <a:t>Togelius</a:t>
            </a:r>
            <a:r>
              <a:rPr lang="en-GB" dirty="0"/>
              <a:t> 2013]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F347-A13D-46B7-9674-5635FE0B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Mixed initiative tool for 2D top-down level design</a:t>
            </a:r>
          </a:p>
          <a:p>
            <a:r>
              <a:rPr lang="en-GB" dirty="0"/>
              <a:t>User sketches high-level design</a:t>
            </a:r>
          </a:p>
          <a:p>
            <a:r>
              <a:rPr lang="en-GB" dirty="0"/>
              <a:t>System provides analysis and makes suggestions (using evolutionary algorithms)</a:t>
            </a:r>
          </a:p>
        </p:txBody>
      </p:sp>
    </p:spTree>
    <p:extLst>
      <p:ext uri="{BB962C8B-B14F-4D97-AF65-F5344CB8AC3E}">
        <p14:creationId xmlns:p14="http://schemas.microsoft.com/office/powerpoint/2010/main" val="4015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E29-EB99-4E3D-8CC7-79BC4FE3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D5F5-F187-47CB-B817-8A5DA234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https://youtu.be/Eop1AuFcujE</a:t>
            </a:r>
          </a:p>
        </p:txBody>
      </p:sp>
    </p:spTree>
    <p:extLst>
      <p:ext uri="{BB962C8B-B14F-4D97-AF65-F5344CB8AC3E}">
        <p14:creationId xmlns:p14="http://schemas.microsoft.com/office/powerpoint/2010/main" val="334074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8FB6-E699-4C47-90EB-7FAD2F77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Sentient World [</a:t>
            </a:r>
            <a:r>
              <a:rPr lang="en-GB" dirty="0" err="1"/>
              <a:t>Liapis</a:t>
            </a:r>
            <a:r>
              <a:rPr lang="en-GB" dirty="0"/>
              <a:t>, </a:t>
            </a:r>
            <a:r>
              <a:rPr lang="en-GB" dirty="0" err="1"/>
              <a:t>Yannakakis</a:t>
            </a:r>
            <a:r>
              <a:rPr lang="en-GB" dirty="0"/>
              <a:t> &amp; </a:t>
            </a:r>
            <a:r>
              <a:rPr lang="en-GB" dirty="0" err="1"/>
              <a:t>Togelius</a:t>
            </a:r>
            <a:r>
              <a:rPr lang="en-GB" dirty="0"/>
              <a:t> 2013]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F606-1218-414F-878A-121F9DFE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Adaptation of Sentient Sketchbook to terrain generation</a:t>
            </a:r>
          </a:p>
          <a:p>
            <a:r>
              <a:rPr lang="en-GB" dirty="0"/>
              <a:t>User provides a rough sketch, AI agent suggests refinements</a:t>
            </a:r>
          </a:p>
          <a:p>
            <a:r>
              <a:rPr lang="en-GB" dirty="0"/>
              <a:t>Based on </a:t>
            </a:r>
            <a:r>
              <a:rPr lang="en-GB" b="1" dirty="0"/>
              <a:t>novelty search</a:t>
            </a:r>
          </a:p>
          <a:p>
            <a:pPr lvl="1"/>
            <a:r>
              <a:rPr lang="en-GB" dirty="0"/>
              <a:t>Population-based search algorithm that doesn’t try to find the optimum, but tries to find as diverse a population as possible</a:t>
            </a:r>
          </a:p>
        </p:txBody>
      </p:sp>
    </p:spTree>
    <p:extLst>
      <p:ext uri="{BB962C8B-B14F-4D97-AF65-F5344CB8AC3E}">
        <p14:creationId xmlns:p14="http://schemas.microsoft.com/office/powerpoint/2010/main" val="9011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2714-9439-476E-81E6-866A9823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0DB7-6EC6-4183-B370-95A547C9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https://youtu.be/hLsnSSYyg-A</a:t>
            </a:r>
          </a:p>
        </p:txBody>
      </p:sp>
    </p:spTree>
    <p:extLst>
      <p:ext uri="{BB962C8B-B14F-4D97-AF65-F5344CB8AC3E}">
        <p14:creationId xmlns:p14="http://schemas.microsoft.com/office/powerpoint/2010/main" val="27254858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343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10: Mixed Initiative PCG</vt:lpstr>
      <vt:lpstr>Mixed initiative</vt:lpstr>
      <vt:lpstr>Mixed initiative for PCG</vt:lpstr>
      <vt:lpstr>Tanagra [Smith, Whitehead &amp; Mateas 2010]</vt:lpstr>
      <vt:lpstr>PowerPoint Presentation</vt:lpstr>
      <vt:lpstr>Sentient Sketchbook [Liapis, Yannakakis &amp; Togelius 2013]</vt:lpstr>
      <vt:lpstr>PowerPoint Presentation</vt:lpstr>
      <vt:lpstr>Sentient World [Liapis, Yannakakis &amp; Togelius 2013]</vt:lpstr>
      <vt:lpstr>PowerPoint Presentation</vt:lpstr>
      <vt:lpstr>Procedural personas for sentient sketchbook [liapis, holmgård, Yannakakis, Togelius 2015]</vt:lpstr>
      <vt:lpstr>PowerPoint Presentation</vt:lpstr>
      <vt:lpstr>Ropossum [Shaker, Shaker &amp; Togelius 2013]</vt:lpstr>
      <vt:lpstr>PowerPoint Presentation</vt:lpstr>
      <vt:lpstr>Usefulness of mixed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7: Evolutionary Algorithms</dc:title>
  <dc:creator>Ed Powley</dc:creator>
  <cp:lastModifiedBy>Ed Powley</cp:lastModifiedBy>
  <cp:revision>13</cp:revision>
  <dcterms:created xsi:type="dcterms:W3CDTF">2020-03-10T00:29:49Z</dcterms:created>
  <dcterms:modified xsi:type="dcterms:W3CDTF">2020-03-30T23:54:10Z</dcterms:modified>
</cp:coreProperties>
</file>