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72" r:id="rId13"/>
    <p:sldId id="266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88062" autoAdjust="0"/>
  </p:normalViewPr>
  <p:slideViewPr>
    <p:cSldViewPr>
      <p:cViewPr varScale="1">
        <p:scale>
          <a:sx n="102" d="100"/>
          <a:sy n="102" d="100"/>
        </p:scale>
        <p:origin x="184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16/11/2020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jam.com/tutorials/wfc/" TargetMode="External"/><Relationship Id="rId2" Type="http://schemas.openxmlformats.org/officeDocument/2006/relationships/hyperlink" Target="https://github.com/mxgmn/WaveFunctionColla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karstalberg.com/game/wave/wa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9: Constraint </a:t>
            </a:r>
            <a:r>
              <a:rPr lang="en-GB" dirty="0" err="1"/>
              <a:t>SaTISFACTION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ttendance icon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6EFB-DF05-4F76-817F-999E383C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844825"/>
            <a:ext cx="8272211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Procedure </a:t>
            </a:r>
            <a:r>
              <a:rPr lang="en-GB" dirty="0" err="1"/>
              <a:t>SolveConstraintPropagation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	Repeat</a:t>
            </a:r>
          </a:p>
          <a:p>
            <a:pPr marL="0" indent="0">
              <a:buNone/>
            </a:pPr>
            <a:r>
              <a:rPr lang="en-GB" dirty="0"/>
              <a:t>		For each empty square</a:t>
            </a:r>
          </a:p>
          <a:p>
            <a:pPr marL="0" indent="0">
              <a:buNone/>
            </a:pPr>
            <a:r>
              <a:rPr lang="en-GB" dirty="0"/>
              <a:t>			Determine the list of possible numbers that could go in the square</a:t>
            </a:r>
          </a:p>
          <a:p>
            <a:pPr marL="0" indent="0">
              <a:buNone/>
            </a:pPr>
            <a:r>
              <a:rPr lang="en-GB" dirty="0"/>
              <a:t>			If the list is empty</a:t>
            </a:r>
          </a:p>
          <a:p>
            <a:pPr marL="0" indent="0">
              <a:buNone/>
            </a:pPr>
            <a:r>
              <a:rPr lang="en-GB" dirty="0"/>
              <a:t>				Return false </a:t>
            </a:r>
            <a:r>
              <a:rPr lang="en-GB" i="1" dirty="0"/>
              <a:t>// unsolvable</a:t>
            </a:r>
          </a:p>
          <a:p>
            <a:pPr marL="0" indent="0">
              <a:buNone/>
            </a:pPr>
            <a:r>
              <a:rPr lang="en-GB" dirty="0"/>
              <a:t>			Else if the list has a single element</a:t>
            </a:r>
          </a:p>
          <a:p>
            <a:pPr marL="0" indent="0">
              <a:buNone/>
            </a:pPr>
            <a:r>
              <a:rPr lang="en-GB" dirty="0"/>
              <a:t>				Fill in the number</a:t>
            </a:r>
          </a:p>
          <a:p>
            <a:pPr marL="0" indent="0">
              <a:buNone/>
            </a:pPr>
            <a:r>
              <a:rPr lang="en-GB" dirty="0"/>
              <a:t>			End If</a:t>
            </a:r>
          </a:p>
          <a:p>
            <a:pPr marL="0" indent="0">
              <a:buNone/>
            </a:pPr>
            <a:r>
              <a:rPr lang="en-GB" dirty="0"/>
              <a:t>		End For</a:t>
            </a:r>
          </a:p>
          <a:p>
            <a:pPr marL="0" indent="0">
              <a:buNone/>
            </a:pPr>
            <a:r>
              <a:rPr lang="en-GB" dirty="0"/>
              <a:t>	Until no changes are made</a:t>
            </a:r>
          </a:p>
          <a:p>
            <a:pPr marL="0" indent="0">
              <a:buNone/>
            </a:pPr>
            <a:r>
              <a:rPr lang="en-GB" dirty="0"/>
              <a:t>	Return true</a:t>
            </a:r>
          </a:p>
          <a:p>
            <a:pPr marL="0" indent="0">
              <a:buNone/>
            </a:pPr>
            <a:r>
              <a:rPr lang="en-GB" dirty="0"/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37139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A38A-71DA-4191-BBCF-88F8A56C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vs 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88E3-25B2-41A7-AA1C-1FD6BE69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Backtracking always finds a solution, but is inefficient</a:t>
            </a:r>
          </a:p>
          <a:p>
            <a:r>
              <a:rPr lang="en-GB" dirty="0"/>
              <a:t>Constraint propagation is efficient, but doesn’t always find a solution</a:t>
            </a:r>
          </a:p>
          <a:p>
            <a:r>
              <a:rPr lang="en-GB" dirty="0"/>
              <a:t>More sophisticated constraint propagation algorithms do exist</a:t>
            </a:r>
          </a:p>
          <a:p>
            <a:r>
              <a:rPr lang="en-GB" dirty="0"/>
              <a:t>We could also combine the two</a:t>
            </a:r>
          </a:p>
          <a:p>
            <a:pPr lvl="1"/>
            <a:r>
              <a:rPr lang="en-GB" dirty="0"/>
              <a:t>Use backtracking to “unstick” constraint propagation</a:t>
            </a:r>
          </a:p>
          <a:p>
            <a:pPr lvl="1"/>
            <a:r>
              <a:rPr lang="en-GB" dirty="0"/>
              <a:t>Use constraint propagation to narrow down the options that backtracking needs to consider</a:t>
            </a:r>
          </a:p>
        </p:txBody>
      </p:sp>
    </p:spTree>
    <p:extLst>
      <p:ext uri="{BB962C8B-B14F-4D97-AF65-F5344CB8AC3E}">
        <p14:creationId xmlns:p14="http://schemas.microsoft.com/office/powerpoint/2010/main" val="34944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4133-4FE8-7D4E-B49A-DA2D22B0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Sudoku</a:t>
            </a:r>
            <a:br>
              <a:rPr lang="en-US" dirty="0"/>
            </a:br>
            <a:r>
              <a:rPr lang="en-US" dirty="0"/>
              <a:t>Backtracking + constraint propagation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41195E-D043-D246-8CE2-1E5A6B2C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844825"/>
            <a:ext cx="4280121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Procedure </a:t>
            </a:r>
            <a:r>
              <a:rPr lang="en-GB" dirty="0" err="1"/>
              <a:t>SolveConstraintPropagation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	Repeat</a:t>
            </a:r>
          </a:p>
          <a:p>
            <a:pPr marL="0" indent="0">
              <a:buNone/>
            </a:pPr>
            <a:r>
              <a:rPr lang="en-GB" dirty="0"/>
              <a:t>		For each empty square</a:t>
            </a:r>
          </a:p>
          <a:p>
            <a:pPr marL="0" indent="0">
              <a:buNone/>
            </a:pPr>
            <a:r>
              <a:rPr lang="en-GB" dirty="0"/>
              <a:t>			Determine the list of possible numbers</a:t>
            </a:r>
          </a:p>
          <a:p>
            <a:pPr marL="0" indent="0">
              <a:buNone/>
            </a:pPr>
            <a:r>
              <a:rPr lang="en-GB" dirty="0"/>
              <a:t>			If the list is empty</a:t>
            </a:r>
          </a:p>
          <a:p>
            <a:pPr marL="0" indent="0">
              <a:buNone/>
            </a:pPr>
            <a:r>
              <a:rPr lang="en-GB" dirty="0"/>
              <a:t>				Return false </a:t>
            </a:r>
            <a:r>
              <a:rPr lang="en-GB" i="1" dirty="0"/>
              <a:t>// unsolvable</a:t>
            </a:r>
          </a:p>
          <a:p>
            <a:pPr marL="0" indent="0">
              <a:buNone/>
            </a:pPr>
            <a:r>
              <a:rPr lang="en-GB" dirty="0"/>
              <a:t>			Else if the list has a single element</a:t>
            </a:r>
          </a:p>
          <a:p>
            <a:pPr marL="0" indent="0">
              <a:buNone/>
            </a:pPr>
            <a:r>
              <a:rPr lang="en-GB" dirty="0"/>
              <a:t>				Fill in the number</a:t>
            </a:r>
          </a:p>
          <a:p>
            <a:pPr marL="0" indent="0">
              <a:buNone/>
            </a:pPr>
            <a:r>
              <a:rPr lang="en-GB" dirty="0"/>
              <a:t>			End If</a:t>
            </a:r>
          </a:p>
          <a:p>
            <a:pPr marL="0" indent="0">
              <a:buNone/>
            </a:pPr>
            <a:r>
              <a:rPr lang="en-GB" dirty="0"/>
              <a:t>		End For</a:t>
            </a:r>
          </a:p>
          <a:p>
            <a:pPr marL="0" indent="0">
              <a:buNone/>
            </a:pPr>
            <a:r>
              <a:rPr lang="en-GB" dirty="0"/>
              <a:t>	Until no changes are made</a:t>
            </a:r>
          </a:p>
          <a:p>
            <a:pPr marL="0" indent="0">
              <a:buNone/>
            </a:pPr>
            <a:r>
              <a:rPr lang="en-GB" dirty="0"/>
              <a:t>	If the puzzle is solved</a:t>
            </a:r>
          </a:p>
          <a:p>
            <a:pPr marL="0" indent="0">
              <a:buNone/>
            </a:pPr>
            <a:r>
              <a:rPr lang="en-GB" dirty="0"/>
              <a:t>		Return true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</a:t>
            </a:r>
            <a:r>
              <a:rPr lang="en-GB" dirty="0" err="1"/>
              <a:t>SolveBacktracking</a:t>
            </a:r>
            <a:r>
              <a:rPr lang="en-GB" dirty="0"/>
              <a:t>(first empty square)</a:t>
            </a:r>
          </a:p>
          <a:p>
            <a:pPr marL="0" indent="0">
              <a:buNone/>
            </a:pPr>
            <a:r>
              <a:rPr lang="en-GB" dirty="0"/>
              <a:t>End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068D7B-4C3B-2543-8D1A-B2D1F6367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916832"/>
                <a:ext cx="4280120" cy="43924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9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3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72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75000" indent="-202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0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93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20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42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65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87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0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Procedure </a:t>
                </a:r>
                <a:r>
                  <a:rPr lang="en-GB" dirty="0" err="1"/>
                  <a:t>SolveBacktracking</a:t>
                </a:r>
                <a:r>
                  <a:rPr lang="en-GB" dirty="0"/>
                  <a:t>(square)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=1,…,9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If square can have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Save the state of the board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Set value of square to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If </a:t>
                </a:r>
                <a:r>
                  <a:rPr lang="en-GB" dirty="0" err="1"/>
                  <a:t>SolveConstraintPropagation</a:t>
                </a:r>
                <a:r>
                  <a:rPr lang="en-GB" dirty="0"/>
                  <a:t>()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	Return true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End If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Restore the saved state of the board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End If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End For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Clear the value of square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Return false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End Procedure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068D7B-4C3B-2543-8D1A-B2D1F6367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6832"/>
                <a:ext cx="4280120" cy="4392487"/>
              </a:xfrm>
              <a:prstGeom prst="rect">
                <a:avLst/>
              </a:prstGeom>
              <a:blipFill>
                <a:blip r:embed="rId2"/>
                <a:stretch>
                  <a:fillRect l="-297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13282E-4CF2-FC4C-BE58-883E572B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987824" y="2276872"/>
            <a:ext cx="1728192" cy="367240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163200-9999-B64B-89CE-79B8BB2A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419872" y="2060848"/>
            <a:ext cx="2232248" cy="158417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4317-A748-439D-8CBB-8D55F4F9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9935-9E43-49C8-9CDD-F1F8B898C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C2D-42C7-47BC-A4EF-5CBB49B6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GB"/>
              <a:t>Wave Function Collapse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2950-9C81-404D-A7B7-22B935F5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r>
              <a:rPr lang="en-GB"/>
              <a:t>Procedural Content Generation algorithm</a:t>
            </a:r>
          </a:p>
          <a:p>
            <a:r>
              <a:rPr lang="en-GB"/>
              <a:t>Invented by Maxim Gumin in 2016</a:t>
            </a:r>
          </a:p>
          <a:p>
            <a:r>
              <a:rPr lang="en-GB"/>
              <a:t>Named after a concept from quantum mechanics</a:t>
            </a:r>
            <a:endParaRPr lang="en-GB" dirty="0"/>
          </a:p>
        </p:txBody>
      </p:sp>
      <p:pic>
        <p:nvPicPr>
          <p:cNvPr id="2050" name="Picture 2" descr="Examples of Wave Function Collapse generated content">
            <a:extLst>
              <a:ext uri="{FF2B5EF4-FFF2-40B4-BE49-F238E27FC236}">
                <a16:creationId xmlns:a16="http://schemas.microsoft.com/office/drawing/2014/main" id="{6CCEB8D3-B840-4817-B201-D8AFFEF7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74" y="1227130"/>
            <a:ext cx="4284625" cy="5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9B01-181C-4E04-93FE-29BE22CB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F8E6-9DF5-4FBD-B308-288B46AF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 is divided into cells, each of which has a state</a:t>
            </a:r>
          </a:p>
          <a:p>
            <a:pPr lvl="1"/>
            <a:r>
              <a:rPr lang="en-GB" dirty="0"/>
              <a:t>E.g. pixels with a colour; voxels with a 3D mesh from a modular kit</a:t>
            </a:r>
          </a:p>
          <a:p>
            <a:r>
              <a:rPr lang="en-GB" dirty="0"/>
              <a:t>Constraints on what cell states can neighbour each other are extracted from examples</a:t>
            </a:r>
          </a:p>
          <a:p>
            <a:pPr lvl="1"/>
            <a:r>
              <a:rPr lang="en-GB" dirty="0"/>
              <a:t>A basic form of machine learning</a:t>
            </a:r>
          </a:p>
          <a:p>
            <a:pPr lvl="1"/>
            <a:r>
              <a:rPr lang="en-GB" dirty="0"/>
              <a:t>Constraints are probabilistic – not just what is allowed next to a given cell, but what is more or less likely</a:t>
            </a:r>
          </a:p>
          <a:p>
            <a:r>
              <a:rPr lang="en-GB" dirty="0"/>
              <a:t>Each cell has a probability distribution over states</a:t>
            </a:r>
          </a:p>
          <a:p>
            <a:r>
              <a:rPr lang="en-GB" dirty="0"/>
              <a:t>A cell is chosen, its state is set according to its probabilities, neighbouring cells are updated according to constraints</a:t>
            </a:r>
          </a:p>
          <a:p>
            <a:r>
              <a:rPr lang="en-GB" dirty="0"/>
              <a:t>The algorithm backtracks if it gets stuck</a:t>
            </a:r>
          </a:p>
        </p:txBody>
      </p:sp>
    </p:spTree>
    <p:extLst>
      <p:ext uri="{BB962C8B-B14F-4D97-AF65-F5344CB8AC3E}">
        <p14:creationId xmlns:p14="http://schemas.microsoft.com/office/powerpoint/2010/main" val="225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78E-3D00-4A83-8D60-C5D41E63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next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cell is chosen which has minimal Shannon entropy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Lower Shannon entropy = less uncertainty about the possible value of the cell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 descr="Named after Claude Shannon (1916-2001), the “father of Information Theory”">
            <a:extLst>
              <a:ext uri="{FF2B5EF4-FFF2-40B4-BE49-F238E27FC236}">
                <a16:creationId xmlns:a16="http://schemas.microsoft.com/office/drawing/2014/main" id="{C8539E0A-2E24-4D8F-9F55-F2144F7B0AE3}"/>
              </a:ext>
            </a:extLst>
          </p:cNvPr>
          <p:cNvSpPr/>
          <p:nvPr/>
        </p:nvSpPr>
        <p:spPr>
          <a:xfrm>
            <a:off x="4427984" y="1124744"/>
            <a:ext cx="3312368" cy="864096"/>
          </a:xfrm>
          <a:prstGeom prst="wedgeRectCallout">
            <a:avLst>
              <a:gd name="adj1" fmla="val -69995"/>
              <a:gd name="adj2" fmla="val 230126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Named after Claude Shannon (1916-2001), the “father of Information Theory”</a:t>
            </a:r>
          </a:p>
        </p:txBody>
      </p:sp>
    </p:spTree>
    <p:extLst>
      <p:ext uri="{BB962C8B-B14F-4D97-AF65-F5344CB8AC3E}">
        <p14:creationId xmlns:p14="http://schemas.microsoft.com/office/powerpoint/2010/main" val="40108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2BF7-38B8-46DA-9772-9DD4A3DA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6FF5-4AB8-4341-AFA5-AE76B716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These are also available on </a:t>
            </a:r>
            <a:r>
              <a:rPr lang="en-GB" dirty="0" err="1">
                <a:solidFill>
                  <a:schemeClr val="tx1"/>
                </a:solidFill>
              </a:rPr>
              <a:t>LearningSpace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https://github.com/mxgmn/WaveFunctionCollapse</a:t>
            </a:r>
            <a:endParaRPr lang="en-GB" dirty="0">
              <a:solidFill>
                <a:srgbClr val="828282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http://www.procjam.com/tutorials/wfc/</a:t>
            </a:r>
            <a:endParaRPr lang="en-GB" dirty="0">
              <a:solidFill>
                <a:srgbClr val="82828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http://oskarstalberg.com/game/wave/wave.html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https://twitter.com/exutumno</a:t>
            </a:r>
          </a:p>
        </p:txBody>
      </p:sp>
    </p:spTree>
    <p:extLst>
      <p:ext uri="{BB962C8B-B14F-4D97-AF65-F5344CB8AC3E}">
        <p14:creationId xmlns:p14="http://schemas.microsoft.com/office/powerpoint/2010/main" val="232688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/>
              <a:t>A.M. Smith, M. </a:t>
            </a:r>
            <a:r>
              <a:rPr lang="en-GB" sz="1800" dirty="0" err="1"/>
              <a:t>Mateas</a:t>
            </a:r>
            <a:r>
              <a:rPr lang="en-GB" sz="1800" dirty="0"/>
              <a:t>. Answer Set Programming for Procedural Content Generation: A Design Space Approach, IEEE Transactions on Computational Intelligence and AI in Games, 2011.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0E0F-7D5A-46A8-9D55-9CF65F5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09686-2803-42AD-A321-48B17AFB1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42D1-9098-4A3F-BA4C-1A9649D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Constraint Satisfaction Problem (CSP) is defined by: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variables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domains, specifying what values each variable can take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constraints that the variables must satisfy</a:t>
                </a:r>
              </a:p>
              <a:p>
                <a:r>
                  <a:rPr lang="en-GB" dirty="0"/>
                  <a:t>A solution is an assignment of a value to every variable which satisfies all the constraints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</a:t>
            </a:r>
          </a:p>
        </p:txBody>
      </p:sp>
      <p:graphicFrame>
        <p:nvGraphicFramePr>
          <p:cNvPr id="4" name="Table 4" descr="An uncompleted Sudoku grid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308796"/>
              </p:ext>
            </p:extLst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D57AC-8B2D-423A-9CB9-7413E2E865BB}"/>
              </a:ext>
            </a:extLst>
          </p:cNvPr>
          <p:cNvSpPr txBox="1">
            <a:spLocks/>
          </p:cNvSpPr>
          <p:nvPr/>
        </p:nvSpPr>
        <p:spPr>
          <a:xfrm>
            <a:off x="435895" y="2180497"/>
            <a:ext cx="413610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9x9 grid</a:t>
            </a:r>
          </a:p>
          <a:p>
            <a:r>
              <a:rPr lang="en-GB" dirty="0"/>
              <a:t>Each square contains a number 1-9</a:t>
            </a:r>
          </a:p>
          <a:p>
            <a:r>
              <a:rPr lang="en-GB" dirty="0"/>
              <a:t>A number cannot appear more than once in any given row, column, or 3x3 square outlined in bold</a:t>
            </a:r>
          </a:p>
          <a:p>
            <a:r>
              <a:rPr lang="en-GB" dirty="0"/>
              <a:t>Some numbers are given – the puzzle is to fill in the rest</a:t>
            </a:r>
          </a:p>
          <a:p>
            <a:r>
              <a:rPr lang="en-GB" dirty="0"/>
              <a:t>A properly designed Sudoku puzzle has exactly one solution</a:t>
            </a:r>
          </a:p>
        </p:txBody>
      </p:sp>
    </p:spTree>
    <p:extLst>
      <p:ext uri="{BB962C8B-B14F-4D97-AF65-F5344CB8AC3E}">
        <p14:creationId xmlns:p14="http://schemas.microsoft.com/office/powerpoint/2010/main" val="19684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 as a CSP</a:t>
            </a:r>
          </a:p>
        </p:txBody>
      </p:sp>
      <p:graphicFrame>
        <p:nvGraphicFramePr>
          <p:cNvPr id="4" name="Table 4" descr="An uncompleted Sudoku grid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794853"/>
              </p:ext>
            </p:extLst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9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3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72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75000" indent="-202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0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93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20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42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65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87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0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Variables: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9,9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One variable per empty square</a:t>
                </a:r>
              </a:p>
              <a:p>
                <a:r>
                  <a:rPr lang="en-GB" dirty="0"/>
                  <a:t>All have the same 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1,…,9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Constraints: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 in the same 3x3 square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6EFB-DF05-4F76-817F-999E383C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an empty square</a:t>
            </a:r>
          </a:p>
          <a:p>
            <a:r>
              <a:rPr lang="en-GB" dirty="0"/>
              <a:t>Try a possible value for that empty square</a:t>
            </a:r>
          </a:p>
          <a:p>
            <a:r>
              <a:rPr lang="en-GB" dirty="0"/>
              <a:t>Try to solve the rest of the puzzle (recursively)</a:t>
            </a:r>
          </a:p>
          <a:p>
            <a:r>
              <a:rPr lang="en-GB" dirty="0"/>
              <a:t>If we run into a dead end, go back and try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16210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Procedure </a:t>
                </a:r>
                <a:r>
                  <a:rPr lang="en-GB" dirty="0" err="1"/>
                  <a:t>SolveBacktracking</a:t>
                </a:r>
                <a:r>
                  <a:rPr lang="en-GB" dirty="0"/>
                  <a:t>(square)</a:t>
                </a:r>
              </a:p>
              <a:p>
                <a:pPr marL="0" indent="0">
                  <a:buNone/>
                </a:pPr>
                <a:r>
                  <a:rPr lang="en-GB" dirty="0"/>
                  <a:t>	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=1,…,9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If square can have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Set value of square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If square is the last empty square or </a:t>
                </a:r>
                <a:r>
                  <a:rPr lang="en-GB" dirty="0" err="1"/>
                  <a:t>SolveBacktracking</a:t>
                </a:r>
                <a:r>
                  <a:rPr lang="en-GB" dirty="0"/>
                  <a:t>(</a:t>
                </a:r>
                <a:r>
                  <a:rPr lang="en-GB" dirty="0" err="1"/>
                  <a:t>next_empty_square</a:t>
                </a:r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			Return true</a:t>
                </a:r>
              </a:p>
              <a:p>
                <a:pPr marL="0" indent="0">
                  <a:buNone/>
                </a:pPr>
                <a:r>
                  <a:rPr lang="en-GB" dirty="0"/>
                  <a:t>			End If</a:t>
                </a:r>
              </a:p>
              <a:p>
                <a:pPr marL="0" indent="0">
                  <a:buNone/>
                </a:pPr>
                <a:r>
                  <a:rPr lang="en-GB" dirty="0"/>
                  <a:t>		End If</a:t>
                </a:r>
              </a:p>
              <a:p>
                <a:pPr marL="0" indent="0">
                  <a:buNone/>
                </a:pPr>
                <a:r>
                  <a:rPr lang="en-GB" dirty="0"/>
                  <a:t>	End For</a:t>
                </a:r>
              </a:p>
              <a:p>
                <a:pPr marL="0" indent="0">
                  <a:buNone/>
                </a:pPr>
                <a:r>
                  <a:rPr lang="en-GB" dirty="0"/>
                  <a:t>	Clear the value of square</a:t>
                </a:r>
              </a:p>
              <a:p>
                <a:pPr marL="0" indent="0">
                  <a:buNone/>
                </a:pPr>
                <a:r>
                  <a:rPr lang="en-GB" dirty="0"/>
                  <a:t>	Return false</a:t>
                </a:r>
              </a:p>
              <a:p>
                <a:pPr marL="0" indent="0">
                  <a:buNone/>
                </a:pPr>
                <a:r>
                  <a:rPr lang="en-GB" dirty="0"/>
                  <a:t>End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02F7-177E-4F62-8B42-7F1B3D5D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F1-2E6D-4D8A-95C1-EF9D1612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empty square keeps track of which numbers it could possibly contain</a:t>
            </a:r>
          </a:p>
          <a:p>
            <a:r>
              <a:rPr lang="en-GB" dirty="0"/>
              <a:t>Update every square</a:t>
            </a:r>
          </a:p>
          <a:p>
            <a:r>
              <a:rPr lang="en-GB" dirty="0"/>
              <a:t>If a square has only one possible number, fill it in</a:t>
            </a:r>
          </a:p>
          <a:p>
            <a:r>
              <a:rPr lang="en-GB" dirty="0"/>
              <a:t>Repeat until stuck</a:t>
            </a:r>
          </a:p>
        </p:txBody>
      </p:sp>
    </p:spTree>
    <p:extLst>
      <p:ext uri="{BB962C8B-B14F-4D97-AF65-F5344CB8AC3E}">
        <p14:creationId xmlns:p14="http://schemas.microsoft.com/office/powerpoint/2010/main" val="3697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On-screen Show (4:3)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Gill Sans MT</vt:lpstr>
      <vt:lpstr>Wingdings 2</vt:lpstr>
      <vt:lpstr>Dividend</vt:lpstr>
      <vt:lpstr>9: Constraint SaTISFACTION</vt:lpstr>
      <vt:lpstr>Paper Club</vt:lpstr>
      <vt:lpstr>Constraint Satisfaction Problems</vt:lpstr>
      <vt:lpstr>Constraint Satisfaction Problems (CSP)</vt:lpstr>
      <vt:lpstr>Sudoku</vt:lpstr>
      <vt:lpstr>Sudoku as a CSP</vt:lpstr>
      <vt:lpstr>Solving Sudoku Backtracking</vt:lpstr>
      <vt:lpstr>Solving Sudoku Backtracking</vt:lpstr>
      <vt:lpstr>Solving Sudoku Constraint Propagation</vt:lpstr>
      <vt:lpstr>Solving Sudoku Constraint Propagation</vt:lpstr>
      <vt:lpstr>Backtracking vs constraint propagation</vt:lpstr>
      <vt:lpstr>Solving Sudoku Backtracking + constraint propagation</vt:lpstr>
      <vt:lpstr>Wave Function Collapse</vt:lpstr>
      <vt:lpstr>Wave Function Collapse</vt:lpstr>
      <vt:lpstr>Wave Function Collapse The idea</vt:lpstr>
      <vt:lpstr>Choosing the next cell</vt:lpstr>
      <vt:lpstr>Wave Function Collapse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71</cp:revision>
  <dcterms:created xsi:type="dcterms:W3CDTF">2013-05-29T12:27:20Z</dcterms:created>
  <dcterms:modified xsi:type="dcterms:W3CDTF">2020-11-16T21:30:27Z</dcterms:modified>
</cp:coreProperties>
</file>