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2" r:id="rId10"/>
    <p:sldId id="301" r:id="rId11"/>
    <p:sldId id="30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88062" autoAdjust="0"/>
  </p:normalViewPr>
  <p:slideViewPr>
    <p:cSldViewPr>
      <p:cViewPr varScale="1">
        <p:scale>
          <a:sx n="93" d="100"/>
          <a:sy n="93" d="100"/>
        </p:scale>
        <p:origin x="72" y="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09/12/2019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12: Fuzzy Logic and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41CD-9490-4FDC-95EC-3478CD1F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C964-F21F-489B-BA46-76F7EE70C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C964-F21F-489B-BA46-76F7EE70C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34F578FC-9A70-480A-AF83-DB04E9B5AA1A}"/>
                  </a:ext>
                </a:extLst>
              </p:cNvPr>
              <p:cNvSpPr/>
              <p:nvPr/>
            </p:nvSpPr>
            <p:spPr>
              <a:xfrm>
                <a:off x="179512" y="1772816"/>
                <a:ext cx="3240360" cy="1080120"/>
              </a:xfrm>
              <a:prstGeom prst="wedgeRectCallout">
                <a:avLst>
                  <a:gd name="adj1" fmla="val 49170"/>
                  <a:gd name="adj2" fmla="val 142784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Posterior distribution:</a:t>
                </a:r>
              </a:p>
              <a:p>
                <a:pPr algn="ctr"/>
                <a:r>
                  <a:rPr lang="en-GB" dirty="0"/>
                  <a:t>Probability that we are in state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, given that we saw action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34F578FC-9A70-480A-AF83-DB04E9B5A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72816"/>
                <a:ext cx="3240360" cy="1080120"/>
              </a:xfrm>
              <a:prstGeom prst="wedgeRectCallout">
                <a:avLst>
                  <a:gd name="adj1" fmla="val 49170"/>
                  <a:gd name="adj2" fmla="val 142784"/>
                </a:avLst>
              </a:prstGeom>
              <a:blipFill>
                <a:blip r:embed="rId3"/>
                <a:stretch>
                  <a:fillRect l="-746" r="-27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44BCBBA-9438-4F06-9E4E-706D750FF482}"/>
                  </a:ext>
                </a:extLst>
              </p:cNvPr>
              <p:cNvSpPr/>
              <p:nvPr/>
            </p:nvSpPr>
            <p:spPr>
              <a:xfrm>
                <a:off x="3851920" y="1556792"/>
                <a:ext cx="3240360" cy="1259839"/>
              </a:xfrm>
              <a:prstGeom prst="wedgeRectCallout">
                <a:avLst>
                  <a:gd name="adj1" fmla="val -18109"/>
                  <a:gd name="adj2" fmla="val 10902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Opponent model:</a:t>
                </a:r>
              </a:p>
              <a:p>
                <a:pPr algn="ctr"/>
                <a:r>
                  <a:rPr lang="en-GB" dirty="0"/>
                  <a:t>Probability that agent would choose action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if it could see state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44BCBBA-9438-4F06-9E4E-706D750FF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556792"/>
                <a:ext cx="3240360" cy="1259839"/>
              </a:xfrm>
              <a:prstGeom prst="wedgeRectCallout">
                <a:avLst>
                  <a:gd name="adj1" fmla="val -18109"/>
                  <a:gd name="adj2" fmla="val 109029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53BD656D-1932-43C9-BD35-72D4B5D2697D}"/>
                  </a:ext>
                </a:extLst>
              </p:cNvPr>
              <p:cNvSpPr/>
              <p:nvPr/>
            </p:nvSpPr>
            <p:spPr>
              <a:xfrm>
                <a:off x="7020273" y="3068960"/>
                <a:ext cx="1944216" cy="989469"/>
              </a:xfrm>
              <a:prstGeom prst="wedgeRectCallout">
                <a:avLst>
                  <a:gd name="adj1" fmla="val -92244"/>
                  <a:gd name="adj2" fmla="val 1974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Prior distribution:</a:t>
                </a:r>
              </a:p>
              <a:p>
                <a:pPr algn="ctr"/>
                <a:r>
                  <a:rPr lang="en-GB" dirty="0"/>
                  <a:t>Probability that we were in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53BD656D-1932-43C9-BD35-72D4B5D26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3" y="3068960"/>
                <a:ext cx="1944216" cy="989469"/>
              </a:xfrm>
              <a:prstGeom prst="wedgeRectCallout">
                <a:avLst>
                  <a:gd name="adj1" fmla="val -92244"/>
                  <a:gd name="adj2" fmla="val 19749"/>
                </a:avLst>
              </a:prstGeom>
              <a:blipFill>
                <a:blip r:embed="rId5"/>
                <a:stretch>
                  <a:fillRect r="-3275" b="-47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2F023DAA-89A4-4593-A5F1-DB86C077CE15}"/>
                  </a:ext>
                </a:extLst>
              </p:cNvPr>
              <p:cNvSpPr/>
              <p:nvPr/>
            </p:nvSpPr>
            <p:spPr>
              <a:xfrm>
                <a:off x="3131840" y="5013176"/>
                <a:ext cx="3240360" cy="1728192"/>
              </a:xfrm>
              <a:prstGeom prst="wedgeRectCallout">
                <a:avLst>
                  <a:gd name="adj1" fmla="val 12408"/>
                  <a:gd name="adj2" fmla="val -80893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Normalising term to make all probabilities add to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2F023DAA-89A4-4593-A5F1-DB86C077C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013176"/>
                <a:ext cx="3240360" cy="1728192"/>
              </a:xfrm>
              <a:prstGeom prst="wedgeRectCallout">
                <a:avLst>
                  <a:gd name="adj1" fmla="val 12408"/>
                  <a:gd name="adj2" fmla="val -8089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2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C49E-51C9-4FDC-A8A3-180FA617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54AB-DA76-43BA-B774-7B6B0A0C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Bayesian inference relies on an </a:t>
            </a:r>
            <a:r>
              <a:rPr lang="en-GB" b="1" dirty="0"/>
              <a:t>opponent model</a:t>
            </a:r>
          </a:p>
          <a:p>
            <a:r>
              <a:rPr lang="en-GB" dirty="0"/>
              <a:t>Assumption of </a:t>
            </a:r>
            <a:r>
              <a:rPr lang="en-GB" b="1" dirty="0"/>
              <a:t>rationality</a:t>
            </a:r>
          </a:p>
          <a:p>
            <a:r>
              <a:rPr lang="en-GB" dirty="0"/>
              <a:t>However, if a rational agent knows that they are being observed and inferred upon, this might influence their behaviour…</a:t>
            </a:r>
          </a:p>
          <a:p>
            <a:r>
              <a:rPr lang="en-GB" b="1" dirty="0"/>
              <a:t>Bluffing</a:t>
            </a:r>
            <a:r>
              <a:rPr lang="en-GB" dirty="0"/>
              <a:t> refers to any behaviour deliberately meant to fool inference</a:t>
            </a:r>
          </a:p>
        </p:txBody>
      </p:sp>
    </p:spTree>
    <p:extLst>
      <p:ext uri="{BB962C8B-B14F-4D97-AF65-F5344CB8AC3E}">
        <p14:creationId xmlns:p14="http://schemas.microsoft.com/office/powerpoint/2010/main" val="220198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C1E2-54B8-4C02-B93E-1C2060FD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Fuzzy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1C77-3B5D-4B49-9968-553F5BE1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Boolean</a:t>
            </a:r>
            <a:r>
              <a:rPr lang="en-GB" dirty="0"/>
              <a:t> logic: variables are either </a:t>
            </a: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r>
              <a:rPr lang="en-GB" dirty="0"/>
              <a:t>Humans don’t tend to reason with hard Boolean logic – we use information that is </a:t>
            </a:r>
            <a:r>
              <a:rPr lang="en-GB" b="1" dirty="0"/>
              <a:t>vague</a:t>
            </a:r>
            <a:r>
              <a:rPr lang="en-GB" dirty="0"/>
              <a:t>, </a:t>
            </a:r>
            <a:r>
              <a:rPr lang="en-GB" b="1" dirty="0"/>
              <a:t>imprecise</a:t>
            </a:r>
            <a:r>
              <a:rPr lang="en-GB" dirty="0"/>
              <a:t> and </a:t>
            </a:r>
            <a:r>
              <a:rPr lang="en-GB" b="1" dirty="0"/>
              <a:t>uncertain</a:t>
            </a:r>
          </a:p>
          <a:p>
            <a:r>
              <a:rPr lang="en-GB" b="1" dirty="0"/>
              <a:t>Fuzzy logic </a:t>
            </a:r>
            <a:r>
              <a:rPr lang="en-GB" dirty="0"/>
              <a:t>was introduced in 1960s to model this</a:t>
            </a:r>
          </a:p>
          <a:p>
            <a:r>
              <a:rPr lang="en-GB" dirty="0"/>
              <a:t>Variables have a </a:t>
            </a:r>
            <a:r>
              <a:rPr lang="en-GB" b="1" dirty="0"/>
              <a:t>truth value </a:t>
            </a:r>
            <a:r>
              <a:rPr lang="en-GB" dirty="0"/>
              <a:t>between </a:t>
            </a:r>
            <a:r>
              <a:rPr lang="en-GB" b="1" dirty="0"/>
              <a:t>0 and 1</a:t>
            </a:r>
          </a:p>
          <a:p>
            <a:r>
              <a:rPr lang="en-GB" dirty="0"/>
              <a:t>Related to </a:t>
            </a:r>
            <a:r>
              <a:rPr lang="en-GB" b="1" dirty="0"/>
              <a:t>fuzzy set theory</a:t>
            </a:r>
            <a:r>
              <a:rPr lang="en-GB" dirty="0"/>
              <a:t>: instead of elements being either </a:t>
            </a:r>
            <a:r>
              <a:rPr lang="en-GB" b="1" dirty="0"/>
              <a:t>in or not in </a:t>
            </a:r>
            <a:r>
              <a:rPr lang="en-GB" dirty="0"/>
              <a:t>a set, they have a </a:t>
            </a:r>
            <a:r>
              <a:rPr lang="en-GB" b="1" dirty="0"/>
              <a:t>degree of membership </a:t>
            </a:r>
            <a:r>
              <a:rPr lang="en-GB" dirty="0"/>
              <a:t>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590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8F2F-12FD-4572-9B3C-D52312E1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Fuzzy logic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7226-9D6F-4A5B-9446-E740FCBD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8"/>
            <a:ext cx="8272211" cy="1013800"/>
          </a:xfrm>
        </p:spPr>
        <p:txBody>
          <a:bodyPr/>
          <a:lstStyle/>
          <a:p>
            <a:r>
              <a:rPr lang="en-GB" dirty="0"/>
              <a:t>“It is cold”, “it is warm”, “it is hot” are fuzzy statements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5BBB74-0AEC-463B-96DB-FB4766B8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6192688" cy="251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21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C925-C7D6-480D-BE9E-7DA17E08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Fuzzy Logical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00AD6-9373-43D5-A541-8A6F4B4F8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min(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max(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NOT(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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1−</m:t>
                    </m:r>
                    <m:r>
                      <a:rPr lang="en-GB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00AD6-9373-43D5-A541-8A6F4B4F8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4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932B-F469-4F97-858E-8FA7B90D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8F04-DF65-4A96-B497-9FCC4F44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fuzzy logic: values between 0 and 1</a:t>
            </a:r>
          </a:p>
          <a:p>
            <a:r>
              <a:rPr lang="en-GB" dirty="0"/>
              <a:t>Fuzzy logic models </a:t>
            </a:r>
            <a:r>
              <a:rPr lang="en-GB" b="1" dirty="0"/>
              <a:t>vagueness</a:t>
            </a:r>
          </a:p>
          <a:p>
            <a:r>
              <a:rPr lang="en-GB" dirty="0"/>
              <a:t>Probability models </a:t>
            </a:r>
            <a:r>
              <a:rPr lang="en-GB" b="1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174767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6B36-212E-4548-B98A-F14101FC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“logic”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B6D3-B3EF-46EE-B849-D9F426FC6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𝑁𝑂𝑇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B6D3-B3EF-46EE-B849-D9F426FC6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2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F001-F332-4C00-B771-E94CDE46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bELIEFS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8B84-022E-4D4E-B827-1DB12A6F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Recall: in a game of </a:t>
            </a:r>
            <a:r>
              <a:rPr lang="en-GB" b="1" dirty="0"/>
              <a:t>imperfect information</a:t>
            </a:r>
            <a:r>
              <a:rPr lang="en-GB" dirty="0"/>
              <a:t>, the </a:t>
            </a:r>
            <a:r>
              <a:rPr lang="en-GB" b="1" dirty="0"/>
              <a:t>state</a:t>
            </a:r>
            <a:r>
              <a:rPr lang="en-GB" dirty="0"/>
              <a:t> of the world is not known</a:t>
            </a:r>
          </a:p>
          <a:p>
            <a:r>
              <a:rPr lang="en-GB" dirty="0"/>
              <a:t>The </a:t>
            </a:r>
            <a:r>
              <a:rPr lang="en-GB" b="1" dirty="0"/>
              <a:t>information set </a:t>
            </a:r>
            <a:r>
              <a:rPr lang="en-GB" dirty="0"/>
              <a:t>is the set of all </a:t>
            </a:r>
            <a:r>
              <a:rPr lang="en-GB" b="1" dirty="0"/>
              <a:t>possible states</a:t>
            </a:r>
          </a:p>
          <a:p>
            <a:r>
              <a:rPr lang="en-GB" dirty="0"/>
              <a:t>Some states are </a:t>
            </a:r>
            <a:r>
              <a:rPr lang="en-GB" b="1" dirty="0"/>
              <a:t>more likely </a:t>
            </a:r>
            <a:r>
              <a:rPr lang="en-GB" dirty="0"/>
              <a:t>than others</a:t>
            </a:r>
          </a:p>
          <a:p>
            <a:r>
              <a:rPr lang="en-GB" dirty="0"/>
              <a:t>The agent’s </a:t>
            </a:r>
            <a:r>
              <a:rPr lang="en-GB" b="1" dirty="0"/>
              <a:t>beliefs</a:t>
            </a:r>
            <a:r>
              <a:rPr lang="en-GB" dirty="0"/>
              <a:t> can be modelled as a </a:t>
            </a:r>
            <a:r>
              <a:rPr lang="en-GB" b="1" dirty="0"/>
              <a:t>probability distribution </a:t>
            </a:r>
            <a:r>
              <a:rPr lang="en-GB" dirty="0"/>
              <a:t>over the information set</a:t>
            </a:r>
          </a:p>
          <a:p>
            <a:pPr lvl="1"/>
            <a:r>
              <a:rPr lang="en-GB" dirty="0"/>
              <a:t>A function assigning a probability to each state</a:t>
            </a:r>
          </a:p>
          <a:p>
            <a:pPr lvl="1"/>
            <a:r>
              <a:rPr lang="en-GB" dirty="0"/>
              <a:t>Probabilities add up to 1</a:t>
            </a:r>
          </a:p>
        </p:txBody>
      </p:sp>
    </p:spTree>
    <p:extLst>
      <p:ext uri="{BB962C8B-B14F-4D97-AF65-F5344CB8AC3E}">
        <p14:creationId xmlns:p14="http://schemas.microsoft.com/office/powerpoint/2010/main" val="39068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4262-3E6B-4471-B8A8-1F3973D6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00D5-F006-46E4-8275-169C0421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agent’s beliefs may </a:t>
            </a:r>
            <a:r>
              <a:rPr lang="en-GB" b="1" dirty="0"/>
              <a:t>change</a:t>
            </a:r>
            <a:r>
              <a:rPr lang="en-GB" dirty="0"/>
              <a:t> based on </a:t>
            </a:r>
            <a:r>
              <a:rPr lang="en-GB" b="1" dirty="0"/>
              <a:t>observing</a:t>
            </a:r>
            <a:r>
              <a:rPr lang="en-GB" dirty="0"/>
              <a:t> the game</a:t>
            </a:r>
          </a:p>
          <a:p>
            <a:r>
              <a:rPr lang="en-GB" dirty="0"/>
              <a:t>In particular, based on what </a:t>
            </a:r>
            <a:r>
              <a:rPr lang="en-GB" b="1" dirty="0"/>
              <a:t>actions other players </a:t>
            </a:r>
            <a:r>
              <a:rPr lang="en-GB" dirty="0"/>
              <a:t>choose</a:t>
            </a:r>
          </a:p>
          <a:p>
            <a:pPr lvl="1"/>
            <a:r>
              <a:rPr lang="en-GB" dirty="0"/>
              <a:t>E.g. in Poker, inferring what cards other players are likely to have based on their choices of bids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2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B434-51C7-41DB-9F7C-7C63DCC5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30A71-5112-47EF-A99E-251CD32FE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Given:</a:t>
                </a:r>
              </a:p>
              <a:p>
                <a:pPr lvl="1"/>
                <a:r>
                  <a:rPr lang="en-GB" b="1" dirty="0"/>
                  <a:t>Prior distribution</a:t>
                </a:r>
                <a:r>
                  <a:rPr lang="en-GB" dirty="0"/>
                  <a:t>: beliefs about what state we were in before we saw 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  <a:p>
                <a:pPr lvl="1"/>
                <a:r>
                  <a:rPr lang="en-GB" b="1" dirty="0"/>
                  <a:t>Opponent model</a:t>
                </a:r>
                <a:r>
                  <a:rPr lang="en-GB" dirty="0"/>
                  <a:t>: beliefs about how likely an agent is to choose a given action in a given state</a:t>
                </a:r>
              </a:p>
              <a:p>
                <a:r>
                  <a:rPr lang="en-GB" dirty="0"/>
                  <a:t>Can calculate:</a:t>
                </a:r>
              </a:p>
              <a:p>
                <a:pPr lvl="1"/>
                <a:r>
                  <a:rPr lang="en-GB" b="1" dirty="0"/>
                  <a:t>Posterior distribution</a:t>
                </a:r>
                <a:r>
                  <a:rPr lang="en-GB" dirty="0"/>
                  <a:t>: beliefs about what state we are in now that we have seen action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30A71-5112-47EF-A99E-251CD32FE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7" b="-2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6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456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Gill Sans MT</vt:lpstr>
      <vt:lpstr>Wingdings 2</vt:lpstr>
      <vt:lpstr>Dividend</vt:lpstr>
      <vt:lpstr>12: Fuzzy Logic and probability</vt:lpstr>
      <vt:lpstr>Fuzzy Logic</vt:lpstr>
      <vt:lpstr>Fuzzy logic example</vt:lpstr>
      <vt:lpstr>Fuzzy Logical operators</vt:lpstr>
      <vt:lpstr>Probability</vt:lpstr>
      <vt:lpstr>Probability “logic”</vt:lpstr>
      <vt:lpstr>bELIEFS</vt:lpstr>
      <vt:lpstr>Inference</vt:lpstr>
      <vt:lpstr>Bayesian inference</vt:lpstr>
      <vt:lpstr>Bayesian inference</vt:lpstr>
      <vt:lpstr>Bluffing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Ed Powley</cp:lastModifiedBy>
  <cp:revision>88</cp:revision>
  <dcterms:created xsi:type="dcterms:W3CDTF">2013-05-29T12:27:20Z</dcterms:created>
  <dcterms:modified xsi:type="dcterms:W3CDTF">2019-12-10T02:23:46Z</dcterms:modified>
</cp:coreProperties>
</file>