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304" r:id="rId3"/>
    <p:sldId id="306" r:id="rId4"/>
    <p:sldId id="307" r:id="rId5"/>
    <p:sldId id="308" r:id="rId6"/>
    <p:sldId id="309" r:id="rId7"/>
    <p:sldId id="305" r:id="rId8"/>
    <p:sldId id="310" r:id="rId9"/>
    <p:sldId id="311" r:id="rId10"/>
    <p:sldId id="312" r:id="rId11"/>
    <p:sldId id="316" r:id="rId12"/>
    <p:sldId id="313" r:id="rId13"/>
    <p:sldId id="314" r:id="rId14"/>
    <p:sldId id="315" r:id="rId15"/>
    <p:sldId id="317" r:id="rId16"/>
    <p:sldId id="318" r:id="rId17"/>
    <p:sldId id="320" r:id="rId18"/>
    <p:sldId id="321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eter Cowling" initials="PC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6" autoAdjust="0"/>
    <p:restoredTop sz="88062" autoAdjust="0"/>
  </p:normalViewPr>
  <p:slideViewPr>
    <p:cSldViewPr>
      <p:cViewPr>
        <p:scale>
          <a:sx n="125" d="100"/>
          <a:sy n="125" d="100"/>
        </p:scale>
        <p:origin x="1860" y="4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449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ECC77C-B9D4-426D-95E0-0F8EBBBBB3AC}" type="datetimeFigureOut">
              <a:rPr lang="en-GB" smtClean="0"/>
              <a:pPr/>
              <a:t>09/03/2020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054423-5237-4341-808D-8BAF58BC574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12771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054423-5237-4341-808D-8BAF58BC5748}" type="slidenum">
              <a:rPr lang="en-GB" smtClean="0"/>
              <a:pPr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75076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34900" y="3085765"/>
            <a:ext cx="8447150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5894" y="1020431"/>
            <a:ext cx="8245162" cy="1475013"/>
          </a:xfrm>
          <a:effectLst/>
        </p:spPr>
        <p:txBody>
          <a:bodyPr anchor="b">
            <a:normAutofit/>
          </a:bodyPr>
          <a:lstStyle>
            <a:lvl1pPr>
              <a:defRPr sz="27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5895" y="2495446"/>
            <a:ext cx="8245160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200" cap="all">
                <a:solidFill>
                  <a:schemeClr val="accent2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04463" y="5956138"/>
            <a:ext cx="21336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smtClean="0"/>
              <a:pPr/>
              <a:t>3/9/2020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5894" y="5951812"/>
            <a:ext cx="5187908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8725" y="5956138"/>
            <a:ext cx="76233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666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30214" y="614407"/>
            <a:ext cx="8482004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35894" y="702156"/>
            <a:ext cx="8272212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3/9/2020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761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1" y="599725"/>
            <a:ext cx="2180113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675727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3" y="675727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8"/>
            <a:ext cx="996106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DA879A6-0FD0-4734-A311-86BFCA472E6E}" type="datetimeFigureOut">
              <a:rPr lang="en-US" smtClean="0"/>
              <a:t>3/9/2020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3" y="5951812"/>
            <a:ext cx="592220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34962" y="5956138"/>
            <a:ext cx="873146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468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330214" y="614407"/>
            <a:ext cx="8482004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4" y="702156"/>
            <a:ext cx="8272212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895" y="2180497"/>
            <a:ext cx="8272211" cy="367830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18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3/9/2020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8725" y="5956138"/>
            <a:ext cx="789381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910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35863" y="5141975"/>
            <a:ext cx="8468145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5" y="3043911"/>
            <a:ext cx="8272211" cy="1497507"/>
          </a:xfrm>
        </p:spPr>
        <p:txBody>
          <a:bodyPr anchor="b">
            <a:normAutofit/>
          </a:bodyPr>
          <a:lstStyle>
            <a:lvl1pPr algn="l">
              <a:defRPr sz="27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5895" y="4541417"/>
            <a:ext cx="827221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 cap="all">
                <a:solidFill>
                  <a:schemeClr val="accent2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34E6425-0181-43F2-84FC-787E803FD2F8}" type="datetimeFigureOut">
              <a:rPr lang="en-US" smtClean="0"/>
              <a:t>3/9/2020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352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34487" y="606555"/>
            <a:ext cx="847502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5" y="729658"/>
            <a:ext cx="8272212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5895" y="2228004"/>
            <a:ext cx="4066793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1313" y="2228004"/>
            <a:ext cx="4066794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3/9/2020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339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334487" y="606555"/>
            <a:ext cx="847502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35895" y="729658"/>
            <a:ext cx="8272212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5415" y="2250893"/>
            <a:ext cx="3815306" cy="536005"/>
          </a:xfrm>
        </p:spPr>
        <p:txBody>
          <a:bodyPr anchor="b">
            <a:noAutofit/>
          </a:bodyPr>
          <a:lstStyle>
            <a:lvl1pPr marL="0" indent="0">
              <a:buNone/>
              <a:defRPr sz="1650" b="0">
                <a:solidFill>
                  <a:schemeClr val="accent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5896" y="2926053"/>
            <a:ext cx="4044825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2802" y="2250893"/>
            <a:ext cx="3815305" cy="553373"/>
          </a:xfrm>
        </p:spPr>
        <p:txBody>
          <a:bodyPr anchor="b">
            <a:noAutofit/>
          </a:bodyPr>
          <a:lstStyle>
            <a:lvl1pPr marL="0" indent="0">
              <a:buNone/>
              <a:defRPr sz="1650" b="0">
                <a:solidFill>
                  <a:schemeClr val="accent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3"/>
            <a:ext cx="4044825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3/9/2020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180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330512" y="606555"/>
            <a:ext cx="847502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31921" y="729658"/>
            <a:ext cx="8272212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3/9/2020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623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3/9/2020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65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335863" y="5141973"/>
            <a:ext cx="847365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4" y="5262296"/>
            <a:ext cx="3682084" cy="689514"/>
          </a:xfrm>
        </p:spPr>
        <p:txBody>
          <a:bodyPr anchor="ctr"/>
          <a:lstStyle>
            <a:lvl1pPr algn="l">
              <a:defRPr sz="15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862" y="601200"/>
            <a:ext cx="8469630" cy="4204800"/>
          </a:xfrm>
        </p:spPr>
        <p:txBody>
          <a:bodyPr anchor="ctr">
            <a:normAutofit/>
          </a:bodyPr>
          <a:lstStyle>
            <a:lvl1pPr>
              <a:defRPr sz="1500">
                <a:solidFill>
                  <a:schemeClr val="tx2"/>
                </a:solidFill>
              </a:defRPr>
            </a:lvl1pPr>
            <a:lvl2pPr>
              <a:defRPr sz="1350">
                <a:solidFill>
                  <a:schemeClr val="tx2"/>
                </a:solidFill>
              </a:defRPr>
            </a:lvl2pPr>
            <a:lvl3pPr>
              <a:defRPr sz="1200">
                <a:solidFill>
                  <a:schemeClr val="tx2"/>
                </a:solidFill>
              </a:defRPr>
            </a:lvl3pPr>
            <a:lvl4pPr>
              <a:defRPr sz="1050">
                <a:solidFill>
                  <a:schemeClr val="tx2"/>
                </a:solidFill>
              </a:defRPr>
            </a:lvl4pPr>
            <a:lvl5pPr>
              <a:defRPr sz="1050">
                <a:solidFill>
                  <a:schemeClr val="tx2"/>
                </a:solidFill>
              </a:defRPr>
            </a:lvl5pPr>
            <a:lvl6pPr>
              <a:defRPr sz="1050">
                <a:solidFill>
                  <a:schemeClr val="tx2"/>
                </a:solidFill>
              </a:defRPr>
            </a:lvl6pPr>
            <a:lvl7pPr>
              <a:defRPr sz="1050">
                <a:solidFill>
                  <a:schemeClr val="tx2"/>
                </a:solidFill>
              </a:defRPr>
            </a:lvl7pPr>
            <a:lvl8pPr>
              <a:defRPr sz="1050">
                <a:solidFill>
                  <a:schemeClr val="tx2"/>
                </a:solidFill>
              </a:defRPr>
            </a:lvl8pPr>
            <a:lvl9pPr>
              <a:defRPr sz="105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8" y="5262297"/>
            <a:ext cx="4402490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825">
                <a:solidFill>
                  <a:schemeClr val="bg1"/>
                </a:solidFill>
              </a:defRPr>
            </a:lvl1pPr>
            <a:lvl2pPr marL="342900" indent="0">
              <a:buNone/>
              <a:defRPr sz="825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6E86A4C-8E40-4F87-A4F0-01A0687C5742}" type="datetimeFigureOut">
              <a:rPr lang="en-US" smtClean="0"/>
              <a:t>3/9/2020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662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5" y="4693389"/>
            <a:ext cx="8272212" cy="566738"/>
          </a:xfrm>
        </p:spPr>
        <p:txBody>
          <a:bodyPr anchor="b">
            <a:normAutofit/>
          </a:bodyPr>
          <a:lstStyle>
            <a:lvl1pPr algn="l">
              <a:defRPr sz="18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5863" y="599725"/>
            <a:ext cx="8468144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5894" y="5260128"/>
            <a:ext cx="8272213" cy="598671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3/9/2020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734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5894" y="705124"/>
            <a:ext cx="8272212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5894" y="2336003"/>
            <a:ext cx="8272212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04464" y="5956138"/>
            <a:ext cx="21335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2"/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3/9/2020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5894" y="5951812"/>
            <a:ext cx="51879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18725" y="5956138"/>
            <a:ext cx="7893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34901" y="457200"/>
            <a:ext cx="277749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031610" y="453643"/>
            <a:ext cx="277749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181373" y="457200"/>
            <a:ext cx="277749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03069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1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9500" indent="-229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350" kern="1200">
          <a:solidFill>
            <a:schemeClr val="tx2"/>
          </a:solidFill>
          <a:latin typeface="+mn-lt"/>
          <a:ea typeface="+mn-ea"/>
          <a:cs typeface="+mn-cs"/>
        </a:defRPr>
      </a:lvl1pPr>
      <a:lvl2pPr marL="472500" indent="-229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2pPr>
      <a:lvl3pPr marL="675000" indent="-202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050" kern="1200">
          <a:solidFill>
            <a:schemeClr val="tx2"/>
          </a:solidFill>
          <a:latin typeface="+mn-lt"/>
          <a:ea typeface="+mn-ea"/>
          <a:cs typeface="+mn-cs"/>
        </a:defRPr>
      </a:lvl3pPr>
      <a:lvl4pPr marL="931500" indent="-175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4pPr>
      <a:lvl5pPr marL="1201500" indent="-175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5pPr>
      <a:lvl6pPr marL="1425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6pPr>
      <a:lvl7pPr marL="1650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7pPr>
      <a:lvl8pPr marL="1875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8pPr>
      <a:lvl9pPr marL="2100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711A6-3E98-4E50-A07E-5CA76090DF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7: Evolutionary Algorithms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200062-499F-44A8-A029-7048CE427D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COMP704: Machine Learning</a:t>
            </a:r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18749A2D-A15B-41CB-A118-AE605A3D57C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7835" y="5229200"/>
            <a:ext cx="1090752" cy="1090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8567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D4672-0FDA-439F-98B1-373915AA1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Initialisation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0D8BCAA-45DF-4A48-BA65-F5A6CBCD7581}"/>
              </a:ext>
            </a:extLst>
          </p:cNvPr>
          <p:cNvSpPr/>
          <p:nvPr/>
        </p:nvSpPr>
        <p:spPr>
          <a:xfrm>
            <a:off x="1619672" y="2274502"/>
            <a:ext cx="2160240" cy="50405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Initialise population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20FA0B0-1CCD-4F50-935C-069AD23C57DE}"/>
              </a:ext>
            </a:extLst>
          </p:cNvPr>
          <p:cNvSpPr/>
          <p:nvPr/>
        </p:nvSpPr>
        <p:spPr>
          <a:xfrm>
            <a:off x="1620000" y="3237792"/>
            <a:ext cx="2160240" cy="66322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Evaluate fitness of population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7788BA1-4D16-4A51-8EDF-718DC487AAEA}"/>
              </a:ext>
            </a:extLst>
          </p:cNvPr>
          <p:cNvSpPr/>
          <p:nvPr/>
        </p:nvSpPr>
        <p:spPr>
          <a:xfrm>
            <a:off x="1619672" y="4360246"/>
            <a:ext cx="2160240" cy="66322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Select parents for next generation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5B1CD4-B3BC-46E5-9662-220317ADCD20}"/>
              </a:ext>
            </a:extLst>
          </p:cNvPr>
          <p:cNvSpPr/>
          <p:nvPr/>
        </p:nvSpPr>
        <p:spPr>
          <a:xfrm>
            <a:off x="1620000" y="5479748"/>
            <a:ext cx="2160240" cy="66322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Breed offspring to form new population</a:t>
            </a:r>
          </a:p>
        </p:txBody>
      </p:sp>
      <p:sp>
        <p:nvSpPr>
          <p:cNvPr id="8" name="Flowchart: Decision 7">
            <a:extLst>
              <a:ext uri="{FF2B5EF4-FFF2-40B4-BE49-F238E27FC236}">
                <a16:creationId xmlns:a16="http://schemas.microsoft.com/office/drawing/2014/main" id="{D40A59F2-F67E-4496-813F-5FF44317C69A}"/>
              </a:ext>
            </a:extLst>
          </p:cNvPr>
          <p:cNvSpPr/>
          <p:nvPr/>
        </p:nvSpPr>
        <p:spPr>
          <a:xfrm>
            <a:off x="4716016" y="4221088"/>
            <a:ext cx="1728192" cy="941536"/>
          </a:xfrm>
          <a:prstGeom prst="flowChartDecision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Done?</a:t>
            </a:r>
          </a:p>
        </p:txBody>
      </p:sp>
      <p:sp>
        <p:nvSpPr>
          <p:cNvPr id="9" name="Flowchart: Terminator 8">
            <a:extLst>
              <a:ext uri="{FF2B5EF4-FFF2-40B4-BE49-F238E27FC236}">
                <a16:creationId xmlns:a16="http://schemas.microsoft.com/office/drawing/2014/main" id="{83E77220-8FF2-4815-99D4-7139E1C5F95E}"/>
              </a:ext>
            </a:extLst>
          </p:cNvPr>
          <p:cNvSpPr/>
          <p:nvPr/>
        </p:nvSpPr>
        <p:spPr>
          <a:xfrm>
            <a:off x="7380312" y="4475256"/>
            <a:ext cx="1224136" cy="432048"/>
          </a:xfrm>
          <a:prstGeom prst="flowChartTerminator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End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2E01016C-5698-4FE8-8A81-95CE899F3123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rot="16200000" flipH="1">
            <a:off x="2470339" y="3008011"/>
            <a:ext cx="459234" cy="328"/>
          </a:xfrm>
          <a:prstGeom prst="bentConnector3">
            <a:avLst/>
          </a:prstGeom>
          <a:ln w="381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D8A0D7E6-A078-42FA-9D20-77BFE9F7BBE8}"/>
              </a:ext>
            </a:extLst>
          </p:cNvPr>
          <p:cNvCxnSpPr>
            <a:stCxn id="5" idx="2"/>
            <a:endCxn id="6" idx="0"/>
          </p:cNvCxnSpPr>
          <p:nvPr/>
        </p:nvCxnSpPr>
        <p:spPr>
          <a:xfrm rot="5400000">
            <a:off x="2470339" y="4130465"/>
            <a:ext cx="459234" cy="328"/>
          </a:xfrm>
          <a:prstGeom prst="bentConnector3">
            <a:avLst/>
          </a:prstGeom>
          <a:ln w="381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AD1A3E8D-5926-46EC-BBA2-35CF67E6B0B5}"/>
              </a:ext>
            </a:extLst>
          </p:cNvPr>
          <p:cNvCxnSpPr>
            <a:stCxn id="6" idx="2"/>
            <a:endCxn id="7" idx="0"/>
          </p:cNvCxnSpPr>
          <p:nvPr/>
        </p:nvCxnSpPr>
        <p:spPr>
          <a:xfrm rot="16200000" flipH="1">
            <a:off x="2471815" y="5251443"/>
            <a:ext cx="456282" cy="328"/>
          </a:xfrm>
          <a:prstGeom prst="bentConnector3">
            <a:avLst/>
          </a:prstGeom>
          <a:ln w="381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A6A61284-D977-4320-AAF6-081DF1DDB8DD}"/>
              </a:ext>
            </a:extLst>
          </p:cNvPr>
          <p:cNvCxnSpPr>
            <a:cxnSpLocks/>
            <a:stCxn id="7" idx="3"/>
            <a:endCxn id="8" idx="2"/>
          </p:cNvCxnSpPr>
          <p:nvPr/>
        </p:nvCxnSpPr>
        <p:spPr>
          <a:xfrm flipV="1">
            <a:off x="3780240" y="5162624"/>
            <a:ext cx="1799872" cy="648734"/>
          </a:xfrm>
          <a:prstGeom prst="bentConnector2">
            <a:avLst/>
          </a:prstGeom>
          <a:ln w="381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E80CDC73-F0FB-4618-9565-553AD1D59A62}"/>
              </a:ext>
            </a:extLst>
          </p:cNvPr>
          <p:cNvCxnSpPr>
            <a:cxnSpLocks/>
            <a:stCxn id="8" idx="0"/>
            <a:endCxn id="5" idx="3"/>
          </p:cNvCxnSpPr>
          <p:nvPr/>
        </p:nvCxnSpPr>
        <p:spPr>
          <a:xfrm rot="16200000" flipV="1">
            <a:off x="4354333" y="2995309"/>
            <a:ext cx="651686" cy="1799872"/>
          </a:xfrm>
          <a:prstGeom prst="bentConnector2">
            <a:avLst/>
          </a:prstGeom>
          <a:ln w="381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470CE2F5-886F-4A37-8777-27E786E6C931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 flipV="1">
            <a:off x="6444208" y="4691280"/>
            <a:ext cx="936104" cy="576"/>
          </a:xfrm>
          <a:prstGeom prst="bentConnector3">
            <a:avLst/>
          </a:prstGeom>
          <a:ln w="381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0F744F7A-27CE-42AD-B01A-5D79E4A73F71}"/>
              </a:ext>
            </a:extLst>
          </p:cNvPr>
          <p:cNvSpPr txBox="1"/>
          <p:nvPr/>
        </p:nvSpPr>
        <p:spPr>
          <a:xfrm>
            <a:off x="6474400" y="4360246"/>
            <a:ext cx="492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2"/>
                </a:solidFill>
              </a:rPr>
              <a:t>Yes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C47147B-37DA-4A51-91EE-5FD2FC2835AB}"/>
              </a:ext>
            </a:extLst>
          </p:cNvPr>
          <p:cNvSpPr txBox="1"/>
          <p:nvPr/>
        </p:nvSpPr>
        <p:spPr>
          <a:xfrm>
            <a:off x="5551967" y="3780368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2"/>
                </a:solidFill>
              </a:rPr>
              <a:t>No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8D7BAA0C-4568-44FD-8477-E0B74DD978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1920" y="2132856"/>
            <a:ext cx="4566186" cy="4176464"/>
          </a:xfrm>
          <a:solidFill>
            <a:schemeClr val="bg1">
              <a:alpha val="50000"/>
            </a:schemeClr>
          </a:solidFill>
        </p:spPr>
        <p:txBody>
          <a:bodyPr/>
          <a:lstStyle/>
          <a:p>
            <a:r>
              <a:rPr lang="en-GB" dirty="0"/>
              <a:t>Often initialise the population with </a:t>
            </a:r>
            <a:r>
              <a:rPr lang="en-GB" b="1" dirty="0"/>
              <a:t>random</a:t>
            </a:r>
            <a:r>
              <a:rPr lang="en-GB" dirty="0"/>
              <a:t> individuals</a:t>
            </a:r>
          </a:p>
          <a:p>
            <a:r>
              <a:rPr lang="en-GB" dirty="0"/>
              <a:t>May also use </a:t>
            </a:r>
            <a:r>
              <a:rPr lang="en-GB" b="1" dirty="0"/>
              <a:t>known good </a:t>
            </a:r>
            <a:r>
              <a:rPr lang="en-GB" dirty="0"/>
              <a:t>individuals (though this can </a:t>
            </a:r>
            <a:r>
              <a:rPr lang="en-GB" b="1" dirty="0"/>
              <a:t>bias</a:t>
            </a:r>
            <a:r>
              <a:rPr lang="en-GB" dirty="0"/>
              <a:t> the search towards those solutions too much)</a:t>
            </a:r>
          </a:p>
        </p:txBody>
      </p:sp>
    </p:spTree>
    <p:extLst>
      <p:ext uri="{BB962C8B-B14F-4D97-AF65-F5344CB8AC3E}">
        <p14:creationId xmlns:p14="http://schemas.microsoft.com/office/powerpoint/2010/main" val="1230364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D4672-0FDA-439F-98B1-373915AA1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Stopping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0D8BCAA-45DF-4A48-BA65-F5A6CBCD7581}"/>
              </a:ext>
            </a:extLst>
          </p:cNvPr>
          <p:cNvSpPr/>
          <p:nvPr/>
        </p:nvSpPr>
        <p:spPr>
          <a:xfrm>
            <a:off x="1619672" y="2274502"/>
            <a:ext cx="2160240" cy="504056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/>
              <a:t>Initialise population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20FA0B0-1CCD-4F50-935C-069AD23C57DE}"/>
              </a:ext>
            </a:extLst>
          </p:cNvPr>
          <p:cNvSpPr/>
          <p:nvPr/>
        </p:nvSpPr>
        <p:spPr>
          <a:xfrm>
            <a:off x="1620000" y="3237792"/>
            <a:ext cx="2160240" cy="66322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/>
              <a:t>Evaluate fitness of population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7788BA1-4D16-4A51-8EDF-718DC487AAEA}"/>
              </a:ext>
            </a:extLst>
          </p:cNvPr>
          <p:cNvSpPr/>
          <p:nvPr/>
        </p:nvSpPr>
        <p:spPr>
          <a:xfrm>
            <a:off x="1619672" y="4360246"/>
            <a:ext cx="2160240" cy="66322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/>
              <a:t>Select parents for next generation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5B1CD4-B3BC-46E5-9662-220317ADCD20}"/>
              </a:ext>
            </a:extLst>
          </p:cNvPr>
          <p:cNvSpPr/>
          <p:nvPr/>
        </p:nvSpPr>
        <p:spPr>
          <a:xfrm>
            <a:off x="1620000" y="5479748"/>
            <a:ext cx="2160240" cy="66322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/>
              <a:t>Breed offspring to form new population</a:t>
            </a:r>
          </a:p>
        </p:txBody>
      </p:sp>
      <p:sp>
        <p:nvSpPr>
          <p:cNvPr id="8" name="Flowchart: Decision 7">
            <a:extLst>
              <a:ext uri="{FF2B5EF4-FFF2-40B4-BE49-F238E27FC236}">
                <a16:creationId xmlns:a16="http://schemas.microsoft.com/office/drawing/2014/main" id="{D40A59F2-F67E-4496-813F-5FF44317C69A}"/>
              </a:ext>
            </a:extLst>
          </p:cNvPr>
          <p:cNvSpPr/>
          <p:nvPr/>
        </p:nvSpPr>
        <p:spPr>
          <a:xfrm>
            <a:off x="4716016" y="4221088"/>
            <a:ext cx="1728192" cy="941536"/>
          </a:xfrm>
          <a:prstGeom prst="flowChartDecision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/>
              <a:t>Done?</a:t>
            </a:r>
          </a:p>
        </p:txBody>
      </p:sp>
      <p:sp>
        <p:nvSpPr>
          <p:cNvPr id="9" name="Flowchart: Terminator 8">
            <a:extLst>
              <a:ext uri="{FF2B5EF4-FFF2-40B4-BE49-F238E27FC236}">
                <a16:creationId xmlns:a16="http://schemas.microsoft.com/office/drawing/2014/main" id="{83E77220-8FF2-4815-99D4-7139E1C5F95E}"/>
              </a:ext>
            </a:extLst>
          </p:cNvPr>
          <p:cNvSpPr/>
          <p:nvPr/>
        </p:nvSpPr>
        <p:spPr>
          <a:xfrm>
            <a:off x="7380312" y="4475256"/>
            <a:ext cx="1224136" cy="432048"/>
          </a:xfrm>
          <a:prstGeom prst="flowChartTerminator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/>
              <a:t>End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2E01016C-5698-4FE8-8A81-95CE899F3123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rot="16200000" flipH="1">
            <a:off x="2470339" y="3008011"/>
            <a:ext cx="459234" cy="328"/>
          </a:xfrm>
          <a:prstGeom prst="bentConnector3">
            <a:avLst/>
          </a:prstGeom>
          <a:ln w="381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D8A0D7E6-A078-42FA-9D20-77BFE9F7BBE8}"/>
              </a:ext>
            </a:extLst>
          </p:cNvPr>
          <p:cNvCxnSpPr>
            <a:stCxn id="5" idx="2"/>
            <a:endCxn id="6" idx="0"/>
          </p:cNvCxnSpPr>
          <p:nvPr/>
        </p:nvCxnSpPr>
        <p:spPr>
          <a:xfrm rot="5400000">
            <a:off x="2470339" y="4130465"/>
            <a:ext cx="459234" cy="328"/>
          </a:xfrm>
          <a:prstGeom prst="bentConnector3">
            <a:avLst/>
          </a:prstGeom>
          <a:ln w="381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AD1A3E8D-5926-46EC-BBA2-35CF67E6B0B5}"/>
              </a:ext>
            </a:extLst>
          </p:cNvPr>
          <p:cNvCxnSpPr>
            <a:stCxn id="6" idx="2"/>
            <a:endCxn id="7" idx="0"/>
          </p:cNvCxnSpPr>
          <p:nvPr/>
        </p:nvCxnSpPr>
        <p:spPr>
          <a:xfrm rot="16200000" flipH="1">
            <a:off x="2471815" y="5251443"/>
            <a:ext cx="456282" cy="328"/>
          </a:xfrm>
          <a:prstGeom prst="bentConnector3">
            <a:avLst/>
          </a:prstGeom>
          <a:ln w="381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A6A61284-D977-4320-AAF6-081DF1DDB8DD}"/>
              </a:ext>
            </a:extLst>
          </p:cNvPr>
          <p:cNvCxnSpPr>
            <a:cxnSpLocks/>
            <a:stCxn id="7" idx="3"/>
            <a:endCxn id="8" idx="2"/>
          </p:cNvCxnSpPr>
          <p:nvPr/>
        </p:nvCxnSpPr>
        <p:spPr>
          <a:xfrm flipV="1">
            <a:off x="3780240" y="5162624"/>
            <a:ext cx="1799872" cy="648734"/>
          </a:xfrm>
          <a:prstGeom prst="bentConnector2">
            <a:avLst/>
          </a:prstGeom>
          <a:ln w="381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E80CDC73-F0FB-4618-9565-553AD1D59A62}"/>
              </a:ext>
            </a:extLst>
          </p:cNvPr>
          <p:cNvCxnSpPr>
            <a:cxnSpLocks/>
            <a:stCxn id="8" idx="0"/>
            <a:endCxn id="5" idx="3"/>
          </p:cNvCxnSpPr>
          <p:nvPr/>
        </p:nvCxnSpPr>
        <p:spPr>
          <a:xfrm rot="16200000" flipV="1">
            <a:off x="4354333" y="2995309"/>
            <a:ext cx="651686" cy="1799872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470CE2F5-886F-4A37-8777-27E786E6C931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 flipV="1">
            <a:off x="6444208" y="4691280"/>
            <a:ext cx="936104" cy="576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0F744F7A-27CE-42AD-B01A-5D79E4A73F71}"/>
              </a:ext>
            </a:extLst>
          </p:cNvPr>
          <p:cNvSpPr txBox="1"/>
          <p:nvPr/>
        </p:nvSpPr>
        <p:spPr>
          <a:xfrm>
            <a:off x="6474400" y="4360246"/>
            <a:ext cx="492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Yes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C47147B-37DA-4A51-91EE-5FD2FC2835AB}"/>
              </a:ext>
            </a:extLst>
          </p:cNvPr>
          <p:cNvSpPr txBox="1"/>
          <p:nvPr/>
        </p:nvSpPr>
        <p:spPr>
          <a:xfrm>
            <a:off x="5551967" y="3780368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No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8D7BAA0C-4568-44FD-8477-E0B74DD978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96264" y="1988840"/>
            <a:ext cx="4783850" cy="1293999"/>
          </a:xfrm>
          <a:solidFill>
            <a:schemeClr val="bg1">
              <a:alpha val="50000"/>
            </a:schemeClr>
          </a:solidFill>
        </p:spPr>
        <p:txBody>
          <a:bodyPr>
            <a:normAutofit fontScale="92500"/>
          </a:bodyPr>
          <a:lstStyle/>
          <a:p>
            <a:r>
              <a:rPr lang="en-GB" dirty="0"/>
              <a:t>Stop when a good enough solution has been found?</a:t>
            </a:r>
          </a:p>
          <a:p>
            <a:r>
              <a:rPr lang="en-GB" dirty="0"/>
              <a:t>Stop after a certain amount of time?</a:t>
            </a:r>
          </a:p>
        </p:txBody>
      </p:sp>
    </p:spTree>
    <p:extLst>
      <p:ext uri="{BB962C8B-B14F-4D97-AF65-F5344CB8AC3E}">
        <p14:creationId xmlns:p14="http://schemas.microsoft.com/office/powerpoint/2010/main" val="2003081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D4672-0FDA-439F-98B1-373915AA1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Fitness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0D8BCAA-45DF-4A48-BA65-F5A6CBCD7581}"/>
              </a:ext>
            </a:extLst>
          </p:cNvPr>
          <p:cNvSpPr/>
          <p:nvPr/>
        </p:nvSpPr>
        <p:spPr>
          <a:xfrm>
            <a:off x="1619672" y="2274502"/>
            <a:ext cx="2160240" cy="504056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/>
              <a:t>Initialise population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20FA0B0-1CCD-4F50-935C-069AD23C57DE}"/>
              </a:ext>
            </a:extLst>
          </p:cNvPr>
          <p:cNvSpPr/>
          <p:nvPr/>
        </p:nvSpPr>
        <p:spPr>
          <a:xfrm>
            <a:off x="1620000" y="3237792"/>
            <a:ext cx="2160240" cy="66322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/>
              <a:t>Evaluate fitness of population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7788BA1-4D16-4A51-8EDF-718DC487AAEA}"/>
              </a:ext>
            </a:extLst>
          </p:cNvPr>
          <p:cNvSpPr/>
          <p:nvPr/>
        </p:nvSpPr>
        <p:spPr>
          <a:xfrm>
            <a:off x="1619672" y="4360246"/>
            <a:ext cx="2160240" cy="66322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Select parents for next generation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5B1CD4-B3BC-46E5-9662-220317ADCD20}"/>
              </a:ext>
            </a:extLst>
          </p:cNvPr>
          <p:cNvSpPr/>
          <p:nvPr/>
        </p:nvSpPr>
        <p:spPr>
          <a:xfrm>
            <a:off x="1620000" y="5479748"/>
            <a:ext cx="2160240" cy="66322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Breed offspring to form new population</a:t>
            </a:r>
          </a:p>
        </p:txBody>
      </p:sp>
      <p:sp>
        <p:nvSpPr>
          <p:cNvPr id="8" name="Flowchart: Decision 7">
            <a:extLst>
              <a:ext uri="{FF2B5EF4-FFF2-40B4-BE49-F238E27FC236}">
                <a16:creationId xmlns:a16="http://schemas.microsoft.com/office/drawing/2014/main" id="{D40A59F2-F67E-4496-813F-5FF44317C69A}"/>
              </a:ext>
            </a:extLst>
          </p:cNvPr>
          <p:cNvSpPr/>
          <p:nvPr/>
        </p:nvSpPr>
        <p:spPr>
          <a:xfrm>
            <a:off x="4716016" y="4221088"/>
            <a:ext cx="1728192" cy="941536"/>
          </a:xfrm>
          <a:prstGeom prst="flowChartDecision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Done?</a:t>
            </a:r>
          </a:p>
        </p:txBody>
      </p:sp>
      <p:sp>
        <p:nvSpPr>
          <p:cNvPr id="9" name="Flowchart: Terminator 8">
            <a:extLst>
              <a:ext uri="{FF2B5EF4-FFF2-40B4-BE49-F238E27FC236}">
                <a16:creationId xmlns:a16="http://schemas.microsoft.com/office/drawing/2014/main" id="{83E77220-8FF2-4815-99D4-7139E1C5F95E}"/>
              </a:ext>
            </a:extLst>
          </p:cNvPr>
          <p:cNvSpPr/>
          <p:nvPr/>
        </p:nvSpPr>
        <p:spPr>
          <a:xfrm>
            <a:off x="7380312" y="4475256"/>
            <a:ext cx="1224136" cy="432048"/>
          </a:xfrm>
          <a:prstGeom prst="flowChartTerminator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End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2E01016C-5698-4FE8-8A81-95CE899F3123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rot="16200000" flipH="1">
            <a:off x="2470339" y="3008011"/>
            <a:ext cx="459234" cy="328"/>
          </a:xfrm>
          <a:prstGeom prst="bentConnector3">
            <a:avLst/>
          </a:prstGeom>
          <a:ln w="381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D8A0D7E6-A078-42FA-9D20-77BFE9F7BBE8}"/>
              </a:ext>
            </a:extLst>
          </p:cNvPr>
          <p:cNvCxnSpPr>
            <a:stCxn id="5" idx="2"/>
            <a:endCxn id="6" idx="0"/>
          </p:cNvCxnSpPr>
          <p:nvPr/>
        </p:nvCxnSpPr>
        <p:spPr>
          <a:xfrm rot="5400000">
            <a:off x="2470339" y="4130465"/>
            <a:ext cx="459234" cy="328"/>
          </a:xfrm>
          <a:prstGeom prst="bentConnector3">
            <a:avLst/>
          </a:prstGeom>
          <a:ln w="381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AD1A3E8D-5926-46EC-BBA2-35CF67E6B0B5}"/>
              </a:ext>
            </a:extLst>
          </p:cNvPr>
          <p:cNvCxnSpPr>
            <a:stCxn id="6" idx="2"/>
            <a:endCxn id="7" idx="0"/>
          </p:cNvCxnSpPr>
          <p:nvPr/>
        </p:nvCxnSpPr>
        <p:spPr>
          <a:xfrm rot="16200000" flipH="1">
            <a:off x="2471815" y="5251443"/>
            <a:ext cx="456282" cy="328"/>
          </a:xfrm>
          <a:prstGeom prst="bentConnector3">
            <a:avLst/>
          </a:prstGeom>
          <a:ln w="381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A6A61284-D977-4320-AAF6-081DF1DDB8DD}"/>
              </a:ext>
            </a:extLst>
          </p:cNvPr>
          <p:cNvCxnSpPr>
            <a:cxnSpLocks/>
            <a:stCxn id="7" idx="3"/>
            <a:endCxn id="8" idx="2"/>
          </p:cNvCxnSpPr>
          <p:nvPr/>
        </p:nvCxnSpPr>
        <p:spPr>
          <a:xfrm flipV="1">
            <a:off x="3780240" y="5162624"/>
            <a:ext cx="1799872" cy="648734"/>
          </a:xfrm>
          <a:prstGeom prst="bentConnector2">
            <a:avLst/>
          </a:prstGeom>
          <a:ln w="381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E80CDC73-F0FB-4618-9565-553AD1D59A62}"/>
              </a:ext>
            </a:extLst>
          </p:cNvPr>
          <p:cNvCxnSpPr>
            <a:cxnSpLocks/>
            <a:stCxn id="8" idx="0"/>
            <a:endCxn id="5" idx="3"/>
          </p:cNvCxnSpPr>
          <p:nvPr/>
        </p:nvCxnSpPr>
        <p:spPr>
          <a:xfrm rot="16200000" flipV="1">
            <a:off x="4354333" y="2995309"/>
            <a:ext cx="651686" cy="1799872"/>
          </a:xfrm>
          <a:prstGeom prst="bentConnector2">
            <a:avLst/>
          </a:prstGeom>
          <a:ln w="381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470CE2F5-886F-4A37-8777-27E786E6C931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 flipV="1">
            <a:off x="6444208" y="4691280"/>
            <a:ext cx="936104" cy="576"/>
          </a:xfrm>
          <a:prstGeom prst="bentConnector3">
            <a:avLst/>
          </a:prstGeom>
          <a:ln w="381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0F744F7A-27CE-42AD-B01A-5D79E4A73F71}"/>
              </a:ext>
            </a:extLst>
          </p:cNvPr>
          <p:cNvSpPr txBox="1"/>
          <p:nvPr/>
        </p:nvSpPr>
        <p:spPr>
          <a:xfrm>
            <a:off x="6474400" y="4360246"/>
            <a:ext cx="492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2"/>
                </a:solidFill>
              </a:rPr>
              <a:t>Yes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C47147B-37DA-4A51-91EE-5FD2FC2835AB}"/>
              </a:ext>
            </a:extLst>
          </p:cNvPr>
          <p:cNvSpPr txBox="1"/>
          <p:nvPr/>
        </p:nvSpPr>
        <p:spPr>
          <a:xfrm>
            <a:off x="5551967" y="3780368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2"/>
                </a:solidFill>
              </a:rPr>
              <a:t>No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8D7BAA0C-4568-44FD-8477-E0B74DD978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95936" y="1988840"/>
            <a:ext cx="4712170" cy="4464496"/>
          </a:xfrm>
          <a:solidFill>
            <a:schemeClr val="bg1">
              <a:alpha val="50000"/>
            </a:schemeClr>
          </a:solidFill>
        </p:spPr>
        <p:txBody>
          <a:bodyPr>
            <a:normAutofit/>
          </a:bodyPr>
          <a:lstStyle/>
          <a:p>
            <a:r>
              <a:rPr lang="en-GB" dirty="0"/>
              <a:t>Need a </a:t>
            </a:r>
            <a:r>
              <a:rPr lang="en-GB" b="1" dirty="0"/>
              <a:t>fitness function </a:t>
            </a:r>
            <a:r>
              <a:rPr lang="en-GB" dirty="0"/>
              <a:t>to evaluate individuals</a:t>
            </a:r>
          </a:p>
          <a:p>
            <a:r>
              <a:rPr lang="en-GB" dirty="0"/>
              <a:t>Fitness is a feature of the phenotype – probably have to map genotype to phenotype here</a:t>
            </a:r>
          </a:p>
        </p:txBody>
      </p:sp>
    </p:spTree>
    <p:extLst>
      <p:ext uri="{BB962C8B-B14F-4D97-AF65-F5344CB8AC3E}">
        <p14:creationId xmlns:p14="http://schemas.microsoft.com/office/powerpoint/2010/main" val="161534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D4672-0FDA-439F-98B1-373915AA1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Selection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0D8BCAA-45DF-4A48-BA65-F5A6CBCD7581}"/>
              </a:ext>
            </a:extLst>
          </p:cNvPr>
          <p:cNvSpPr/>
          <p:nvPr/>
        </p:nvSpPr>
        <p:spPr>
          <a:xfrm>
            <a:off x="1619672" y="2274502"/>
            <a:ext cx="2160240" cy="504056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/>
              <a:t>Initialise population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20FA0B0-1CCD-4F50-935C-069AD23C57DE}"/>
              </a:ext>
            </a:extLst>
          </p:cNvPr>
          <p:cNvSpPr/>
          <p:nvPr/>
        </p:nvSpPr>
        <p:spPr>
          <a:xfrm>
            <a:off x="1620000" y="3237792"/>
            <a:ext cx="2160240" cy="66322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/>
              <a:t>Evaluate fitness of population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7788BA1-4D16-4A51-8EDF-718DC487AAEA}"/>
              </a:ext>
            </a:extLst>
          </p:cNvPr>
          <p:cNvSpPr/>
          <p:nvPr/>
        </p:nvSpPr>
        <p:spPr>
          <a:xfrm>
            <a:off x="1619672" y="4360246"/>
            <a:ext cx="2160240" cy="66322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/>
              <a:t>Select parents for next generation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5B1CD4-B3BC-46E5-9662-220317ADCD20}"/>
              </a:ext>
            </a:extLst>
          </p:cNvPr>
          <p:cNvSpPr/>
          <p:nvPr/>
        </p:nvSpPr>
        <p:spPr>
          <a:xfrm>
            <a:off x="1620000" y="5479748"/>
            <a:ext cx="2160240" cy="66322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Breed offspring to form new population</a:t>
            </a:r>
          </a:p>
        </p:txBody>
      </p:sp>
      <p:sp>
        <p:nvSpPr>
          <p:cNvPr id="8" name="Flowchart: Decision 7">
            <a:extLst>
              <a:ext uri="{FF2B5EF4-FFF2-40B4-BE49-F238E27FC236}">
                <a16:creationId xmlns:a16="http://schemas.microsoft.com/office/drawing/2014/main" id="{D40A59F2-F67E-4496-813F-5FF44317C69A}"/>
              </a:ext>
            </a:extLst>
          </p:cNvPr>
          <p:cNvSpPr/>
          <p:nvPr/>
        </p:nvSpPr>
        <p:spPr>
          <a:xfrm>
            <a:off x="4716016" y="4221088"/>
            <a:ext cx="1728192" cy="941536"/>
          </a:xfrm>
          <a:prstGeom prst="flowChartDecision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Done?</a:t>
            </a:r>
          </a:p>
        </p:txBody>
      </p:sp>
      <p:sp>
        <p:nvSpPr>
          <p:cNvPr id="9" name="Flowchart: Terminator 8">
            <a:extLst>
              <a:ext uri="{FF2B5EF4-FFF2-40B4-BE49-F238E27FC236}">
                <a16:creationId xmlns:a16="http://schemas.microsoft.com/office/drawing/2014/main" id="{83E77220-8FF2-4815-99D4-7139E1C5F95E}"/>
              </a:ext>
            </a:extLst>
          </p:cNvPr>
          <p:cNvSpPr/>
          <p:nvPr/>
        </p:nvSpPr>
        <p:spPr>
          <a:xfrm>
            <a:off x="7380312" y="4475256"/>
            <a:ext cx="1224136" cy="432048"/>
          </a:xfrm>
          <a:prstGeom prst="flowChartTerminator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End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2E01016C-5698-4FE8-8A81-95CE899F3123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rot="16200000" flipH="1">
            <a:off x="2470339" y="3008011"/>
            <a:ext cx="459234" cy="328"/>
          </a:xfrm>
          <a:prstGeom prst="bentConnector3">
            <a:avLst/>
          </a:prstGeom>
          <a:ln w="381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D8A0D7E6-A078-42FA-9D20-77BFE9F7BBE8}"/>
              </a:ext>
            </a:extLst>
          </p:cNvPr>
          <p:cNvCxnSpPr>
            <a:stCxn id="5" idx="2"/>
            <a:endCxn id="6" idx="0"/>
          </p:cNvCxnSpPr>
          <p:nvPr/>
        </p:nvCxnSpPr>
        <p:spPr>
          <a:xfrm rot="5400000">
            <a:off x="2470339" y="4130465"/>
            <a:ext cx="459234" cy="328"/>
          </a:xfrm>
          <a:prstGeom prst="bentConnector3">
            <a:avLst/>
          </a:prstGeom>
          <a:ln w="381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AD1A3E8D-5926-46EC-BBA2-35CF67E6B0B5}"/>
              </a:ext>
            </a:extLst>
          </p:cNvPr>
          <p:cNvCxnSpPr>
            <a:stCxn id="6" idx="2"/>
            <a:endCxn id="7" idx="0"/>
          </p:cNvCxnSpPr>
          <p:nvPr/>
        </p:nvCxnSpPr>
        <p:spPr>
          <a:xfrm rot="16200000" flipH="1">
            <a:off x="2471815" y="5251443"/>
            <a:ext cx="456282" cy="328"/>
          </a:xfrm>
          <a:prstGeom prst="bentConnector3">
            <a:avLst/>
          </a:prstGeom>
          <a:ln w="381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A6A61284-D977-4320-AAF6-081DF1DDB8DD}"/>
              </a:ext>
            </a:extLst>
          </p:cNvPr>
          <p:cNvCxnSpPr>
            <a:cxnSpLocks/>
            <a:stCxn id="7" idx="3"/>
            <a:endCxn id="8" idx="2"/>
          </p:cNvCxnSpPr>
          <p:nvPr/>
        </p:nvCxnSpPr>
        <p:spPr>
          <a:xfrm flipV="1">
            <a:off x="3780240" y="5162624"/>
            <a:ext cx="1799872" cy="648734"/>
          </a:xfrm>
          <a:prstGeom prst="bentConnector2">
            <a:avLst/>
          </a:prstGeom>
          <a:ln w="381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E80CDC73-F0FB-4618-9565-553AD1D59A62}"/>
              </a:ext>
            </a:extLst>
          </p:cNvPr>
          <p:cNvCxnSpPr>
            <a:cxnSpLocks/>
            <a:stCxn id="8" idx="0"/>
            <a:endCxn id="5" idx="3"/>
          </p:cNvCxnSpPr>
          <p:nvPr/>
        </p:nvCxnSpPr>
        <p:spPr>
          <a:xfrm rot="16200000" flipV="1">
            <a:off x="4354333" y="2995309"/>
            <a:ext cx="651686" cy="1799872"/>
          </a:xfrm>
          <a:prstGeom prst="bentConnector2">
            <a:avLst/>
          </a:prstGeom>
          <a:ln w="381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470CE2F5-886F-4A37-8777-27E786E6C931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 flipV="1">
            <a:off x="6444208" y="4691280"/>
            <a:ext cx="936104" cy="576"/>
          </a:xfrm>
          <a:prstGeom prst="bentConnector3">
            <a:avLst/>
          </a:prstGeom>
          <a:ln w="381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0F744F7A-27CE-42AD-B01A-5D79E4A73F71}"/>
              </a:ext>
            </a:extLst>
          </p:cNvPr>
          <p:cNvSpPr txBox="1"/>
          <p:nvPr/>
        </p:nvSpPr>
        <p:spPr>
          <a:xfrm>
            <a:off x="6474400" y="4360246"/>
            <a:ext cx="492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2"/>
                </a:solidFill>
              </a:rPr>
              <a:t>Yes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C47147B-37DA-4A51-91EE-5FD2FC2835AB}"/>
              </a:ext>
            </a:extLst>
          </p:cNvPr>
          <p:cNvSpPr txBox="1"/>
          <p:nvPr/>
        </p:nvSpPr>
        <p:spPr>
          <a:xfrm>
            <a:off x="5551967" y="3780368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2"/>
                </a:solidFill>
              </a:rPr>
              <a:t>No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8D7BAA0C-4568-44FD-8477-E0B74DD978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95936" y="1988840"/>
            <a:ext cx="4712170" cy="4464496"/>
          </a:xfrm>
          <a:solidFill>
            <a:schemeClr val="bg1">
              <a:alpha val="50000"/>
            </a:schemeClr>
          </a:solidFill>
        </p:spPr>
        <p:txBody>
          <a:bodyPr>
            <a:normAutofit/>
          </a:bodyPr>
          <a:lstStyle/>
          <a:p>
            <a:r>
              <a:rPr lang="en-GB" b="1" dirty="0"/>
              <a:t>Deterministic</a:t>
            </a:r>
            <a:r>
              <a:rPr lang="en-GB" dirty="0"/>
              <a:t>: choose the top X% by fitness score</a:t>
            </a:r>
          </a:p>
          <a:p>
            <a:r>
              <a:rPr lang="en-GB" b="1" dirty="0"/>
              <a:t>Probabilistic</a:t>
            </a:r>
            <a:r>
              <a:rPr lang="en-GB" dirty="0"/>
              <a:t>: choose with probability proportional to fitness</a:t>
            </a:r>
          </a:p>
          <a:p>
            <a:r>
              <a:rPr lang="en-GB" b="1" dirty="0"/>
              <a:t>Tournament</a:t>
            </a:r>
            <a:r>
              <a:rPr lang="en-GB" dirty="0"/>
              <a:t>: choose n at random and take the fittest</a:t>
            </a:r>
          </a:p>
          <a:p>
            <a:r>
              <a:rPr lang="en-GB" b="1" dirty="0"/>
              <a:t>Artist as gardener</a:t>
            </a:r>
            <a:r>
              <a:rPr lang="en-GB" dirty="0"/>
              <a:t>: skip the fitness evaluation and ask a human user to choose</a:t>
            </a:r>
          </a:p>
        </p:txBody>
      </p:sp>
    </p:spTree>
    <p:extLst>
      <p:ext uri="{BB962C8B-B14F-4D97-AF65-F5344CB8AC3E}">
        <p14:creationId xmlns:p14="http://schemas.microsoft.com/office/powerpoint/2010/main" val="1589691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D4672-0FDA-439F-98B1-373915AA1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Reproduction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0D8BCAA-45DF-4A48-BA65-F5A6CBCD7581}"/>
              </a:ext>
            </a:extLst>
          </p:cNvPr>
          <p:cNvSpPr/>
          <p:nvPr/>
        </p:nvSpPr>
        <p:spPr>
          <a:xfrm>
            <a:off x="1619672" y="2274502"/>
            <a:ext cx="2160240" cy="504056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/>
              <a:t>Initialise population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20FA0B0-1CCD-4F50-935C-069AD23C57DE}"/>
              </a:ext>
            </a:extLst>
          </p:cNvPr>
          <p:cNvSpPr/>
          <p:nvPr/>
        </p:nvSpPr>
        <p:spPr>
          <a:xfrm>
            <a:off x="1620000" y="3237792"/>
            <a:ext cx="2160240" cy="66322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/>
              <a:t>Evaluate fitness of population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7788BA1-4D16-4A51-8EDF-718DC487AAEA}"/>
              </a:ext>
            </a:extLst>
          </p:cNvPr>
          <p:cNvSpPr/>
          <p:nvPr/>
        </p:nvSpPr>
        <p:spPr>
          <a:xfrm>
            <a:off x="1619672" y="4360246"/>
            <a:ext cx="2160240" cy="66322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/>
              <a:t>Select parents for next generation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5B1CD4-B3BC-46E5-9662-220317ADCD20}"/>
              </a:ext>
            </a:extLst>
          </p:cNvPr>
          <p:cNvSpPr/>
          <p:nvPr/>
        </p:nvSpPr>
        <p:spPr>
          <a:xfrm>
            <a:off x="1620000" y="5479748"/>
            <a:ext cx="2160240" cy="66322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/>
              <a:t>Breed offspring to form new population</a:t>
            </a:r>
          </a:p>
        </p:txBody>
      </p:sp>
      <p:sp>
        <p:nvSpPr>
          <p:cNvPr id="8" name="Flowchart: Decision 7">
            <a:extLst>
              <a:ext uri="{FF2B5EF4-FFF2-40B4-BE49-F238E27FC236}">
                <a16:creationId xmlns:a16="http://schemas.microsoft.com/office/drawing/2014/main" id="{D40A59F2-F67E-4496-813F-5FF44317C69A}"/>
              </a:ext>
            </a:extLst>
          </p:cNvPr>
          <p:cNvSpPr/>
          <p:nvPr/>
        </p:nvSpPr>
        <p:spPr>
          <a:xfrm>
            <a:off x="4716016" y="4221088"/>
            <a:ext cx="1728192" cy="941536"/>
          </a:xfrm>
          <a:prstGeom prst="flowChartDecision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Done?</a:t>
            </a:r>
          </a:p>
        </p:txBody>
      </p:sp>
      <p:sp>
        <p:nvSpPr>
          <p:cNvPr id="9" name="Flowchart: Terminator 8">
            <a:extLst>
              <a:ext uri="{FF2B5EF4-FFF2-40B4-BE49-F238E27FC236}">
                <a16:creationId xmlns:a16="http://schemas.microsoft.com/office/drawing/2014/main" id="{83E77220-8FF2-4815-99D4-7139E1C5F95E}"/>
              </a:ext>
            </a:extLst>
          </p:cNvPr>
          <p:cNvSpPr/>
          <p:nvPr/>
        </p:nvSpPr>
        <p:spPr>
          <a:xfrm>
            <a:off x="7380312" y="4475256"/>
            <a:ext cx="1224136" cy="432048"/>
          </a:xfrm>
          <a:prstGeom prst="flowChartTerminator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End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2E01016C-5698-4FE8-8A81-95CE899F3123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rot="16200000" flipH="1">
            <a:off x="2470339" y="3008011"/>
            <a:ext cx="459234" cy="328"/>
          </a:xfrm>
          <a:prstGeom prst="bentConnector3">
            <a:avLst/>
          </a:prstGeom>
          <a:ln w="381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D8A0D7E6-A078-42FA-9D20-77BFE9F7BBE8}"/>
              </a:ext>
            </a:extLst>
          </p:cNvPr>
          <p:cNvCxnSpPr>
            <a:stCxn id="5" idx="2"/>
            <a:endCxn id="6" idx="0"/>
          </p:cNvCxnSpPr>
          <p:nvPr/>
        </p:nvCxnSpPr>
        <p:spPr>
          <a:xfrm rot="5400000">
            <a:off x="2470339" y="4130465"/>
            <a:ext cx="459234" cy="328"/>
          </a:xfrm>
          <a:prstGeom prst="bentConnector3">
            <a:avLst/>
          </a:prstGeom>
          <a:ln w="381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AD1A3E8D-5926-46EC-BBA2-35CF67E6B0B5}"/>
              </a:ext>
            </a:extLst>
          </p:cNvPr>
          <p:cNvCxnSpPr>
            <a:stCxn id="6" idx="2"/>
            <a:endCxn id="7" idx="0"/>
          </p:cNvCxnSpPr>
          <p:nvPr/>
        </p:nvCxnSpPr>
        <p:spPr>
          <a:xfrm rot="16200000" flipH="1">
            <a:off x="2471815" y="5251443"/>
            <a:ext cx="456282" cy="328"/>
          </a:xfrm>
          <a:prstGeom prst="bentConnector3">
            <a:avLst/>
          </a:prstGeom>
          <a:ln w="381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A6A61284-D977-4320-AAF6-081DF1DDB8DD}"/>
              </a:ext>
            </a:extLst>
          </p:cNvPr>
          <p:cNvCxnSpPr>
            <a:cxnSpLocks/>
            <a:stCxn id="7" idx="3"/>
            <a:endCxn id="8" idx="2"/>
          </p:cNvCxnSpPr>
          <p:nvPr/>
        </p:nvCxnSpPr>
        <p:spPr>
          <a:xfrm flipV="1">
            <a:off x="3780240" y="5162624"/>
            <a:ext cx="1799872" cy="648734"/>
          </a:xfrm>
          <a:prstGeom prst="bentConnector2">
            <a:avLst/>
          </a:prstGeom>
          <a:ln w="381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E80CDC73-F0FB-4618-9565-553AD1D59A62}"/>
              </a:ext>
            </a:extLst>
          </p:cNvPr>
          <p:cNvCxnSpPr>
            <a:cxnSpLocks/>
            <a:stCxn id="8" idx="0"/>
            <a:endCxn id="5" idx="3"/>
          </p:cNvCxnSpPr>
          <p:nvPr/>
        </p:nvCxnSpPr>
        <p:spPr>
          <a:xfrm rot="16200000" flipV="1">
            <a:off x="4354333" y="2995309"/>
            <a:ext cx="651686" cy="1799872"/>
          </a:xfrm>
          <a:prstGeom prst="bentConnector2">
            <a:avLst/>
          </a:prstGeom>
          <a:ln w="381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470CE2F5-886F-4A37-8777-27E786E6C931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 flipV="1">
            <a:off x="6444208" y="4691280"/>
            <a:ext cx="936104" cy="576"/>
          </a:xfrm>
          <a:prstGeom prst="bentConnector3">
            <a:avLst/>
          </a:prstGeom>
          <a:ln w="381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0F744F7A-27CE-42AD-B01A-5D79E4A73F71}"/>
              </a:ext>
            </a:extLst>
          </p:cNvPr>
          <p:cNvSpPr txBox="1"/>
          <p:nvPr/>
        </p:nvSpPr>
        <p:spPr>
          <a:xfrm>
            <a:off x="6474400" y="4360246"/>
            <a:ext cx="492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2"/>
                </a:solidFill>
              </a:rPr>
              <a:t>Yes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C47147B-37DA-4A51-91EE-5FD2FC2835AB}"/>
              </a:ext>
            </a:extLst>
          </p:cNvPr>
          <p:cNvSpPr txBox="1"/>
          <p:nvPr/>
        </p:nvSpPr>
        <p:spPr>
          <a:xfrm>
            <a:off x="5551967" y="3780368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2"/>
                </a:solidFill>
              </a:rPr>
              <a:t>No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8D7BAA0C-4568-44FD-8477-E0B74DD978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95936" y="1988840"/>
            <a:ext cx="4712170" cy="4464496"/>
          </a:xfrm>
          <a:solidFill>
            <a:schemeClr val="bg1">
              <a:alpha val="50000"/>
            </a:schemeClr>
          </a:solidFill>
        </p:spPr>
        <p:txBody>
          <a:bodyPr>
            <a:normAutofit/>
          </a:bodyPr>
          <a:lstStyle/>
          <a:p>
            <a:r>
              <a:rPr lang="en-GB" b="1" dirty="0"/>
              <a:t>Mutation</a:t>
            </a:r>
            <a:r>
              <a:rPr lang="en-GB" dirty="0"/>
              <a:t>: take one parent and change it slightly</a:t>
            </a:r>
          </a:p>
          <a:p>
            <a:r>
              <a:rPr lang="en-GB" b="1" dirty="0"/>
              <a:t>Crossover</a:t>
            </a:r>
            <a:r>
              <a:rPr lang="en-GB" dirty="0"/>
              <a:t>: take two parents and combine them</a:t>
            </a:r>
          </a:p>
          <a:p>
            <a:r>
              <a:rPr lang="en-GB" b="1" dirty="0"/>
              <a:t>Elitism</a:t>
            </a:r>
            <a:r>
              <a:rPr lang="en-GB" dirty="0"/>
              <a:t>: allow the fittest individuals in the current generation straight through to the next</a:t>
            </a:r>
          </a:p>
        </p:txBody>
      </p:sp>
    </p:spTree>
    <p:extLst>
      <p:ext uri="{BB962C8B-B14F-4D97-AF65-F5344CB8AC3E}">
        <p14:creationId xmlns:p14="http://schemas.microsoft.com/office/powerpoint/2010/main" val="2149605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2A1DB-9289-45A0-A269-B7F5F32B4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Mutation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8F4A5-770C-4A64-83C0-5236CDCC6F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895" y="3645024"/>
            <a:ext cx="8272211" cy="2510820"/>
          </a:xfrm>
        </p:spPr>
        <p:txBody>
          <a:bodyPr/>
          <a:lstStyle/>
          <a:p>
            <a:r>
              <a:rPr lang="en-GB" dirty="0"/>
              <a:t>One parent</a:t>
            </a:r>
          </a:p>
          <a:p>
            <a:r>
              <a:rPr lang="en-GB" dirty="0"/>
              <a:t>Make a </a:t>
            </a:r>
            <a:r>
              <a:rPr lang="en-GB" b="1" dirty="0"/>
              <a:t>small random change </a:t>
            </a:r>
            <a:r>
              <a:rPr lang="en-GB" dirty="0"/>
              <a:t>to the genotype</a:t>
            </a:r>
          </a:p>
          <a:p>
            <a:r>
              <a:rPr lang="en-GB" dirty="0"/>
              <a:t>E.g. if genotype is a binary string, flip a bit</a:t>
            </a:r>
          </a:p>
          <a:p>
            <a:r>
              <a:rPr lang="en-GB" dirty="0"/>
              <a:t>(Or flip X% of bits, or flip each bit with probability P)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B09E52-F99E-42A4-8FAD-7A5B913FBEF1}"/>
              </a:ext>
            </a:extLst>
          </p:cNvPr>
          <p:cNvSpPr txBox="1"/>
          <p:nvPr/>
        </p:nvSpPr>
        <p:spPr>
          <a:xfrm>
            <a:off x="755576" y="2132856"/>
            <a:ext cx="76328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latin typeface="Consolas" panose="020B0609020204030204" pitchFamily="49" charset="0"/>
              </a:rPr>
              <a:t>0 0 1 1 1 0 1 0 0 1 1 0 1 0 </a:t>
            </a:r>
            <a:r>
              <a:rPr lang="en-GB" sz="2400" dirty="0">
                <a:solidFill>
                  <a:schemeClr val="accent3"/>
                </a:solidFill>
                <a:latin typeface="Consolas" panose="020B0609020204030204" pitchFamily="49" charset="0"/>
              </a:rPr>
              <a:t>0</a:t>
            </a:r>
            <a:r>
              <a:rPr lang="en-GB" sz="2400" dirty="0">
                <a:latin typeface="Consolas" panose="020B0609020204030204" pitchFamily="49" charset="0"/>
              </a:rPr>
              <a:t> 1 0 1 0 1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EF399C-753E-4924-8E7F-38F8171F3FD5}"/>
              </a:ext>
            </a:extLst>
          </p:cNvPr>
          <p:cNvSpPr txBox="1"/>
          <p:nvPr/>
        </p:nvSpPr>
        <p:spPr>
          <a:xfrm>
            <a:off x="755576" y="3017533"/>
            <a:ext cx="76328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latin typeface="Consolas" panose="020B0609020204030204" pitchFamily="49" charset="0"/>
              </a:rPr>
              <a:t>0 0 1 1 1 0 1 0 0 1 1 0 1 0 </a:t>
            </a:r>
            <a:r>
              <a:rPr lang="en-GB" sz="2400" dirty="0">
                <a:solidFill>
                  <a:schemeClr val="accent3"/>
                </a:solidFill>
                <a:latin typeface="Consolas" panose="020B0609020204030204" pitchFamily="49" charset="0"/>
              </a:rPr>
              <a:t>1</a:t>
            </a:r>
            <a:r>
              <a:rPr lang="en-GB" sz="2400" dirty="0">
                <a:latin typeface="Consolas" panose="020B0609020204030204" pitchFamily="49" charset="0"/>
              </a:rPr>
              <a:t> 1 0 1 0 1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6F13F67-5E8F-452E-9FD2-7C5340EAB86D}"/>
              </a:ext>
            </a:extLst>
          </p:cNvPr>
          <p:cNvCxnSpPr/>
          <p:nvPr/>
        </p:nvCxnSpPr>
        <p:spPr>
          <a:xfrm>
            <a:off x="6084168" y="2594521"/>
            <a:ext cx="0" cy="423012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7598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2A1DB-9289-45A0-A269-B7F5F32B4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Crossover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8F4A5-770C-4A64-83C0-5236CDCC6F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895" y="3645024"/>
            <a:ext cx="8272211" cy="2510820"/>
          </a:xfrm>
        </p:spPr>
        <p:txBody>
          <a:bodyPr/>
          <a:lstStyle/>
          <a:p>
            <a:r>
              <a:rPr lang="en-GB" dirty="0"/>
              <a:t>Two parents</a:t>
            </a:r>
          </a:p>
          <a:p>
            <a:r>
              <a:rPr lang="en-GB" b="1" dirty="0"/>
              <a:t>Split</a:t>
            </a:r>
            <a:r>
              <a:rPr lang="en-GB" dirty="0"/>
              <a:t> the genotype at a random </a:t>
            </a:r>
            <a:r>
              <a:rPr lang="en-GB" b="1" dirty="0"/>
              <a:t>crossover point</a:t>
            </a:r>
          </a:p>
          <a:p>
            <a:r>
              <a:rPr lang="en-GB" b="1" dirty="0"/>
              <a:t>Combine</a:t>
            </a:r>
            <a:r>
              <a:rPr lang="en-GB" dirty="0"/>
              <a:t> part of the first parent and part of the second parent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B09E52-F99E-42A4-8FAD-7A5B913FBEF1}"/>
              </a:ext>
            </a:extLst>
          </p:cNvPr>
          <p:cNvSpPr txBox="1"/>
          <p:nvPr/>
        </p:nvSpPr>
        <p:spPr>
          <a:xfrm>
            <a:off x="683569" y="2132856"/>
            <a:ext cx="39604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chemeClr val="accent3"/>
                </a:solidFill>
                <a:latin typeface="Consolas" panose="020B0609020204030204" pitchFamily="49" charset="0"/>
              </a:rPr>
              <a:t>00111010011010010101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EF399C-753E-4924-8E7F-38F8171F3FD5}"/>
              </a:ext>
            </a:extLst>
          </p:cNvPr>
          <p:cNvSpPr txBox="1"/>
          <p:nvPr/>
        </p:nvSpPr>
        <p:spPr>
          <a:xfrm>
            <a:off x="755576" y="3017533"/>
            <a:ext cx="76328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chemeClr val="accent3"/>
                </a:solidFill>
                <a:latin typeface="Consolas" panose="020B0609020204030204" pitchFamily="49" charset="0"/>
              </a:rPr>
              <a:t>001110100110</a:t>
            </a:r>
            <a:r>
              <a:rPr lang="en-GB" sz="2400" dirty="0">
                <a:solidFill>
                  <a:schemeClr val="accent6"/>
                </a:solidFill>
                <a:latin typeface="Consolas" panose="020B0609020204030204" pitchFamily="49" charset="0"/>
              </a:rPr>
              <a:t>00110110</a:t>
            </a:r>
            <a:endParaRPr lang="en-GB" sz="24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3CA494-79CD-4599-B580-237C410C84E8}"/>
              </a:ext>
            </a:extLst>
          </p:cNvPr>
          <p:cNvSpPr txBox="1"/>
          <p:nvPr/>
        </p:nvSpPr>
        <p:spPr>
          <a:xfrm>
            <a:off x="4499992" y="2133106"/>
            <a:ext cx="39604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chemeClr val="accent6"/>
                </a:solidFill>
                <a:latin typeface="Consolas" panose="020B0609020204030204" pitchFamily="49" charset="0"/>
              </a:rPr>
              <a:t>10011010101000110110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6BFB599-DA85-4190-8F40-997A6454C6FA}"/>
              </a:ext>
            </a:extLst>
          </p:cNvPr>
          <p:cNvCxnSpPr>
            <a:cxnSpLocks/>
          </p:cNvCxnSpPr>
          <p:nvPr/>
        </p:nvCxnSpPr>
        <p:spPr>
          <a:xfrm>
            <a:off x="3003064" y="2132856"/>
            <a:ext cx="0" cy="461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290800C-52AB-494C-8653-11B1AA4F44FE}"/>
              </a:ext>
            </a:extLst>
          </p:cNvPr>
          <p:cNvCxnSpPr>
            <a:cxnSpLocks/>
          </p:cNvCxnSpPr>
          <p:nvPr/>
        </p:nvCxnSpPr>
        <p:spPr>
          <a:xfrm>
            <a:off x="6814408" y="2132856"/>
            <a:ext cx="0" cy="461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5A223A4-09CB-4311-AE95-257722BC0AE8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2663789" y="2594521"/>
            <a:ext cx="972107" cy="465403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BACBC37-6027-4956-992E-870C14D6886E}"/>
              </a:ext>
            </a:extLst>
          </p:cNvPr>
          <p:cNvCxnSpPr>
            <a:cxnSpLocks/>
          </p:cNvCxnSpPr>
          <p:nvPr/>
        </p:nvCxnSpPr>
        <p:spPr>
          <a:xfrm flipH="1">
            <a:off x="5796136" y="2619005"/>
            <a:ext cx="1224136" cy="440919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3266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/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ADDB9E1-AB12-462E-8E0D-83CA31C6E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14040EB-4842-44D5-9380-BDF41FB7BA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077" y="723899"/>
            <a:ext cx="277749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8F7DBB-42CC-4F3E-929D-1230BBE55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391" y="1209184"/>
            <a:ext cx="2316892" cy="4734416"/>
          </a:xfrm>
        </p:spPr>
        <p:txBody>
          <a:bodyPr anchor="ctr"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Why both?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C076E08-C160-41E7-8D09-E2436B5917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900" y="457200"/>
            <a:ext cx="277749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5A65B62-07C4-4876-A101-9C85F48A02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81372" y="457200"/>
            <a:ext cx="277749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02BCE7C-4E97-4627-9FD1-DD7B633E55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31610" y="453643"/>
            <a:ext cx="277749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3B339-883D-4B5E-99EC-11762B487E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1402" y="723900"/>
            <a:ext cx="5387698" cy="3252678"/>
          </a:xfrm>
        </p:spPr>
        <p:txBody>
          <a:bodyPr>
            <a:normAutofit/>
          </a:bodyPr>
          <a:lstStyle/>
          <a:p>
            <a:r>
              <a:rPr lang="en-GB" b="1" dirty="0"/>
              <a:t>Mutation</a:t>
            </a:r>
            <a:r>
              <a:rPr lang="en-GB" dirty="0"/>
              <a:t> helps avoid the problem of getting stuck in a </a:t>
            </a:r>
            <a:r>
              <a:rPr lang="en-GB" b="1" dirty="0"/>
              <a:t>local optimum </a:t>
            </a:r>
            <a:r>
              <a:rPr lang="en-GB" dirty="0"/>
              <a:t>– ensures </a:t>
            </a:r>
            <a:r>
              <a:rPr lang="en-GB" b="1" dirty="0"/>
              <a:t>diversity</a:t>
            </a:r>
          </a:p>
          <a:p>
            <a:r>
              <a:rPr lang="en-GB" b="1" dirty="0"/>
              <a:t>Crossover</a:t>
            </a:r>
            <a:r>
              <a:rPr lang="en-GB" dirty="0"/>
              <a:t> works to recombine “useful” parts of genotype into fitter individuals – “</a:t>
            </a:r>
            <a:r>
              <a:rPr lang="en-GB" b="1" dirty="0"/>
              <a:t>building block hypothesis</a:t>
            </a:r>
            <a:r>
              <a:rPr lang="en-GB" dirty="0"/>
              <a:t>”</a:t>
            </a:r>
          </a:p>
        </p:txBody>
      </p:sp>
      <p:pic>
        <p:nvPicPr>
          <p:cNvPr id="4" name="Picture 3" descr="A close up of a hanger&#10;&#10;Description automatically generated">
            <a:extLst>
              <a:ext uri="{FF2B5EF4-FFF2-40B4-BE49-F238E27FC236}">
                <a16:creationId xmlns:a16="http://schemas.microsoft.com/office/drawing/2014/main" id="{F8AEDF4F-2ED5-440A-B8CA-A4D09A4E05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1402" y="4253024"/>
            <a:ext cx="5387698" cy="1683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346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90D0B-62B4-4447-A558-5E3606A83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Workshop tomorrow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5014D-1BC4-406D-AD02-4FF0419F6F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Assignment support!</a:t>
            </a:r>
          </a:p>
        </p:txBody>
      </p:sp>
    </p:spTree>
    <p:extLst>
      <p:ext uri="{BB962C8B-B14F-4D97-AF65-F5344CB8AC3E}">
        <p14:creationId xmlns:p14="http://schemas.microsoft.com/office/powerpoint/2010/main" val="2805168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9ADDB9E1-AB12-462E-8E0D-83CA31C6E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214040EB-4842-44D5-9380-BDF41FB7BA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077" y="723899"/>
            <a:ext cx="277749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48C309-1650-43C7-A3B9-B7C3FA8BB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391" y="1209184"/>
            <a:ext cx="2316892" cy="4734416"/>
          </a:xfrm>
        </p:spPr>
        <p:txBody>
          <a:bodyPr anchor="ctr"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Biological evolution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C076E08-C160-41E7-8D09-E2436B5917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900" y="457200"/>
            <a:ext cx="277749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25A65B62-07C4-4876-A101-9C85F48A02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81372" y="457200"/>
            <a:ext cx="277749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D02BCE7C-4E97-4627-9FD1-DD7B633E55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31610" y="453643"/>
            <a:ext cx="277749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D717C-757F-4457-B683-7E1DD1FEB8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1402" y="723900"/>
            <a:ext cx="5387698" cy="325267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sz="2000" dirty="0"/>
              <a:t>Biological populations survive by </a:t>
            </a:r>
            <a:r>
              <a:rPr lang="en-GB" sz="2000" b="1" dirty="0"/>
              <a:t>reproduction</a:t>
            </a:r>
          </a:p>
          <a:p>
            <a:pPr>
              <a:lnSpc>
                <a:spcPct val="90000"/>
              </a:lnSpc>
            </a:pPr>
            <a:r>
              <a:rPr lang="en-GB" sz="2000" dirty="0"/>
              <a:t>When organisms reproduce, they copy themselves </a:t>
            </a:r>
            <a:r>
              <a:rPr lang="en-GB" sz="2000" b="1" dirty="0"/>
              <a:t>imperfectly</a:t>
            </a:r>
          </a:p>
          <a:p>
            <a:pPr>
              <a:lnSpc>
                <a:spcPct val="90000"/>
              </a:lnSpc>
            </a:pPr>
            <a:r>
              <a:rPr lang="en-GB" sz="2000" dirty="0"/>
              <a:t>Offspring take on </a:t>
            </a:r>
            <a:r>
              <a:rPr lang="en-GB" sz="2000" b="1" dirty="0"/>
              <a:t>traits</a:t>
            </a:r>
            <a:r>
              <a:rPr lang="en-GB" sz="2000" dirty="0"/>
              <a:t> from their </a:t>
            </a:r>
            <a:r>
              <a:rPr lang="en-GB" sz="2000" b="1" dirty="0"/>
              <a:t>parents</a:t>
            </a:r>
          </a:p>
          <a:p>
            <a:pPr>
              <a:lnSpc>
                <a:spcPct val="90000"/>
              </a:lnSpc>
            </a:pPr>
            <a:r>
              <a:rPr lang="en-GB" sz="2000" dirty="0"/>
              <a:t>If offspring </a:t>
            </a:r>
            <a:r>
              <a:rPr lang="en-GB" sz="2000" b="1" dirty="0"/>
              <a:t>survive</a:t>
            </a:r>
            <a:r>
              <a:rPr lang="en-GB" sz="2000" dirty="0"/>
              <a:t> long enough to reproduce, their traits are </a:t>
            </a:r>
            <a:r>
              <a:rPr lang="en-GB" sz="2000" b="1" dirty="0"/>
              <a:t>passed on</a:t>
            </a:r>
          </a:p>
          <a:p>
            <a:pPr>
              <a:lnSpc>
                <a:spcPct val="90000"/>
              </a:lnSpc>
            </a:pPr>
            <a:r>
              <a:rPr lang="en-GB" sz="2000" dirty="0"/>
              <a:t>“</a:t>
            </a:r>
            <a:r>
              <a:rPr lang="en-GB" sz="2000" b="1" dirty="0"/>
              <a:t>Survival of the fittest</a:t>
            </a:r>
            <a:r>
              <a:rPr lang="en-GB" sz="2000" dirty="0"/>
              <a:t>” – traits which are valuable for survival tend to propagate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B2EB9A8-2796-4922-A546-9F3D0BFBD3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21402" y="4253024"/>
            <a:ext cx="5387698" cy="2033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0395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CDB26-0C7D-4D26-A47A-ED8CA7222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894" y="702156"/>
            <a:ext cx="8272212" cy="1013800"/>
          </a:xfrm>
        </p:spPr>
        <p:txBody>
          <a:bodyPr>
            <a:normAutofit/>
          </a:bodyPr>
          <a:lstStyle/>
          <a:p>
            <a:r>
              <a:rPr lang="en-GB" dirty="0"/>
              <a:t>Genetics for Dummies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FF48D04A-B18A-4669-86FA-1F7C104C4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899" y="2180496"/>
            <a:ext cx="4053480" cy="4045683"/>
          </a:xfrm>
          <a:prstGeom prst="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6891E27-97E7-48DB-A8D3-00EEFBD664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12" r="3" b="3"/>
          <a:stretch/>
        </p:blipFill>
        <p:spPr bwMode="auto">
          <a:xfrm>
            <a:off x="492918" y="2361056"/>
            <a:ext cx="3721894" cy="3649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6250D-0F2C-4D3C-9B51-271DE2C319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1853" y="2180496"/>
            <a:ext cx="3956251" cy="4045683"/>
          </a:xfrm>
        </p:spPr>
        <p:txBody>
          <a:bodyPr>
            <a:normAutofit/>
          </a:bodyPr>
          <a:lstStyle/>
          <a:p>
            <a:r>
              <a:rPr lang="en-GB" b="1" dirty="0"/>
              <a:t>DNA</a:t>
            </a:r>
            <a:r>
              <a:rPr lang="en-GB" dirty="0"/>
              <a:t>: deoxyribonucleic acid</a:t>
            </a:r>
          </a:p>
          <a:p>
            <a:r>
              <a:rPr lang="en-GB" dirty="0"/>
              <a:t>A molecular string of </a:t>
            </a:r>
            <a:r>
              <a:rPr lang="en-GB" b="1" dirty="0"/>
              <a:t>base pairs</a:t>
            </a:r>
            <a:r>
              <a:rPr lang="en-GB" dirty="0"/>
              <a:t>: adenine-thymine, cytosine-guanine</a:t>
            </a:r>
          </a:p>
          <a:p>
            <a:r>
              <a:rPr lang="en-GB" dirty="0"/>
              <a:t>Essentially a </a:t>
            </a:r>
            <a:r>
              <a:rPr lang="en-GB" b="1" dirty="0"/>
              <a:t>string</a:t>
            </a:r>
            <a:r>
              <a:rPr lang="en-GB" dirty="0"/>
              <a:t> of characters </a:t>
            </a:r>
            <a:r>
              <a:rPr lang="en-GB" dirty="0">
                <a:latin typeface="Consolas" panose="020B0609020204030204" pitchFamily="49" charset="0"/>
              </a:rPr>
              <a:t>A C G T</a:t>
            </a:r>
          </a:p>
          <a:p>
            <a:r>
              <a:rPr lang="en-GB" dirty="0"/>
              <a:t>Grouped into </a:t>
            </a:r>
            <a:r>
              <a:rPr lang="en-GB" b="1" dirty="0"/>
              <a:t>genes</a:t>
            </a:r>
            <a:r>
              <a:rPr lang="en-GB" dirty="0"/>
              <a:t>, which in turn are grouped into </a:t>
            </a:r>
            <a:r>
              <a:rPr lang="en-GB" b="1" dirty="0"/>
              <a:t>chromosomes</a:t>
            </a:r>
          </a:p>
        </p:txBody>
      </p:sp>
    </p:spTree>
    <p:extLst>
      <p:ext uri="{BB962C8B-B14F-4D97-AF65-F5344CB8AC3E}">
        <p14:creationId xmlns:p14="http://schemas.microsoft.com/office/powerpoint/2010/main" val="1797017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C10D2-F10B-4EE3-A7DF-E0CD1B197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Genetics for Dummies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ECDC8F-46BE-43B2-A315-CC608585B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DNA constructs </a:t>
            </a:r>
            <a:r>
              <a:rPr lang="en-GB" b="1" dirty="0"/>
              <a:t>proteins</a:t>
            </a:r>
            <a:r>
              <a:rPr lang="en-GB" dirty="0"/>
              <a:t> through complex chemical reactions</a:t>
            </a:r>
          </a:p>
          <a:p>
            <a:r>
              <a:rPr lang="en-GB" dirty="0"/>
              <a:t>Proteins construct </a:t>
            </a:r>
            <a:r>
              <a:rPr lang="en-GB" b="1" dirty="0"/>
              <a:t>organisms</a:t>
            </a:r>
          </a:p>
          <a:p>
            <a:r>
              <a:rPr lang="en-GB" dirty="0"/>
              <a:t>DNA is </a:t>
            </a:r>
            <a:r>
              <a:rPr lang="en-GB" b="1" dirty="0"/>
              <a:t>copied</a:t>
            </a:r>
            <a:r>
              <a:rPr lang="en-GB" dirty="0"/>
              <a:t> when cells and organisms reproduce</a:t>
            </a:r>
          </a:p>
          <a:p>
            <a:r>
              <a:rPr lang="en-GB" dirty="0"/>
              <a:t>“Mistakes” sometimes happen during copying: this is called </a:t>
            </a:r>
            <a:r>
              <a:rPr lang="en-GB" b="1" dirty="0"/>
              <a:t>mutation</a:t>
            </a:r>
          </a:p>
          <a:p>
            <a:r>
              <a:rPr lang="en-GB" dirty="0"/>
              <a:t>In sexual reproduction, offspring take </a:t>
            </a:r>
            <a:r>
              <a:rPr lang="en-GB" b="1" dirty="0"/>
              <a:t>some genes from each parent</a:t>
            </a:r>
          </a:p>
        </p:txBody>
      </p:sp>
    </p:spTree>
    <p:extLst>
      <p:ext uri="{BB962C8B-B14F-4D97-AF65-F5344CB8AC3E}">
        <p14:creationId xmlns:p14="http://schemas.microsoft.com/office/powerpoint/2010/main" val="1792509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6DD1B-83DF-4583-97B9-3AAAF53A6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894" y="702156"/>
            <a:ext cx="8272212" cy="1013800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Genotypes and phenotypes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767440-D458-4E95-B54A-27D9E74B20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894" y="1988840"/>
            <a:ext cx="5418806" cy="416700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sz="1900" b="1" dirty="0"/>
              <a:t>Genotype</a:t>
            </a:r>
            <a:r>
              <a:rPr lang="en-GB" sz="1900" dirty="0"/>
              <a:t>: DNA</a:t>
            </a:r>
          </a:p>
          <a:p>
            <a:pPr>
              <a:lnSpc>
                <a:spcPct val="90000"/>
              </a:lnSpc>
            </a:pPr>
            <a:r>
              <a:rPr lang="en-GB" sz="1900" b="1" dirty="0"/>
              <a:t>Phenotype</a:t>
            </a:r>
            <a:r>
              <a:rPr lang="en-GB" sz="1900" dirty="0"/>
              <a:t>: organism</a:t>
            </a:r>
          </a:p>
          <a:p>
            <a:pPr>
              <a:lnSpc>
                <a:spcPct val="90000"/>
              </a:lnSpc>
            </a:pPr>
            <a:r>
              <a:rPr lang="en-GB" sz="1900" dirty="0"/>
              <a:t>Genotype dictates the form the phenotype takes</a:t>
            </a:r>
          </a:p>
          <a:p>
            <a:pPr>
              <a:lnSpc>
                <a:spcPct val="90000"/>
              </a:lnSpc>
            </a:pPr>
            <a:r>
              <a:rPr lang="en-GB" sz="1900" dirty="0"/>
              <a:t>Changes in the genotype cause changes in the phenotype</a:t>
            </a:r>
          </a:p>
          <a:p>
            <a:pPr>
              <a:lnSpc>
                <a:spcPct val="90000"/>
              </a:lnSpc>
            </a:pPr>
            <a:r>
              <a:rPr lang="en-GB" sz="1900" dirty="0"/>
              <a:t>This is a </a:t>
            </a:r>
            <a:r>
              <a:rPr lang="en-GB" sz="1900" b="1" dirty="0"/>
              <a:t>one-way mapping</a:t>
            </a:r>
            <a:r>
              <a:rPr lang="en-GB" sz="1900" dirty="0"/>
              <a:t>: changes in the phenotype do not change the genotype</a:t>
            </a:r>
          </a:p>
          <a:p>
            <a:pPr lvl="1">
              <a:lnSpc>
                <a:spcPct val="90000"/>
              </a:lnSpc>
            </a:pPr>
            <a:r>
              <a:rPr lang="en-GB" sz="1900" dirty="0"/>
              <a:t>Discredited theory of Lamarckian evolution</a:t>
            </a:r>
          </a:p>
          <a:p>
            <a:pPr>
              <a:lnSpc>
                <a:spcPct val="90000"/>
              </a:lnSpc>
            </a:pPr>
            <a:r>
              <a:rPr lang="en-GB" sz="1900" dirty="0"/>
              <a:t>Genotype is </a:t>
            </a:r>
            <a:r>
              <a:rPr lang="en-GB" sz="1900" b="1" dirty="0"/>
              <a:t>information</a:t>
            </a:r>
            <a:r>
              <a:rPr lang="en-GB" sz="1900" dirty="0"/>
              <a:t> (the sequence of base pairs in the genes)</a:t>
            </a:r>
          </a:p>
          <a:p>
            <a:pPr>
              <a:lnSpc>
                <a:spcPct val="90000"/>
              </a:lnSpc>
            </a:pPr>
            <a:r>
              <a:rPr lang="en-GB" sz="1900" dirty="0"/>
              <a:t>Phenotype is a </a:t>
            </a:r>
            <a:r>
              <a:rPr lang="en-GB" sz="1900" b="1" dirty="0"/>
              <a:t>physical organism</a:t>
            </a:r>
          </a:p>
        </p:txBody>
      </p:sp>
      <p:pic>
        <p:nvPicPr>
          <p:cNvPr id="3076" name="Picture 4" descr="Image result for british shorthair">
            <a:extLst>
              <a:ext uri="{FF2B5EF4-FFF2-40B4-BE49-F238E27FC236}">
                <a16:creationId xmlns:a16="http://schemas.microsoft.com/office/drawing/2014/main" id="{985813C9-1C22-4B24-8659-86D6F64584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60" r="11874"/>
          <a:stretch/>
        </p:blipFill>
        <p:spPr bwMode="auto">
          <a:xfrm>
            <a:off x="6038849" y="4187827"/>
            <a:ext cx="2774951" cy="2202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Image result for dna">
            <a:extLst>
              <a:ext uri="{FF2B5EF4-FFF2-40B4-BE49-F238E27FC236}">
                <a16:creationId xmlns:a16="http://schemas.microsoft.com/office/drawing/2014/main" id="{5A68CF6C-BE74-478B-86E1-0E389852F7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03" r="6136" b="1"/>
          <a:stretch/>
        </p:blipFill>
        <p:spPr bwMode="auto">
          <a:xfrm>
            <a:off x="5964553" y="1079127"/>
            <a:ext cx="2774951" cy="2202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rrow: Down 3">
            <a:extLst>
              <a:ext uri="{FF2B5EF4-FFF2-40B4-BE49-F238E27FC236}">
                <a16:creationId xmlns:a16="http://schemas.microsoft.com/office/drawing/2014/main" id="{A89F12AE-2F38-486C-8F83-D21206598815}"/>
              </a:ext>
            </a:extLst>
          </p:cNvPr>
          <p:cNvSpPr/>
          <p:nvPr/>
        </p:nvSpPr>
        <p:spPr>
          <a:xfrm>
            <a:off x="6955984" y="3428999"/>
            <a:ext cx="792088" cy="7588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2986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74005-0D66-4D47-94B6-52ABF4244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Fitness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BB2A7D-22B4-4EC0-9A70-E2B423D936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Fitness</a:t>
            </a:r>
            <a:r>
              <a:rPr lang="en-GB" dirty="0"/>
              <a:t> is a property of the </a:t>
            </a:r>
            <a:r>
              <a:rPr lang="en-GB" b="1" dirty="0"/>
              <a:t>phenotype</a:t>
            </a:r>
          </a:p>
          <a:p>
            <a:r>
              <a:rPr lang="en-GB" dirty="0"/>
              <a:t>In biology: how capable the organism is of surviving and reproducing</a:t>
            </a:r>
          </a:p>
          <a:p>
            <a:r>
              <a:rPr lang="en-GB" dirty="0"/>
              <a:t>This directly determines how likely its genes are to survive by being passed on</a:t>
            </a:r>
          </a:p>
          <a:p>
            <a:r>
              <a:rPr lang="en-GB" dirty="0"/>
              <a:t>Fitness is </a:t>
            </a:r>
            <a:r>
              <a:rPr lang="en-GB" b="1" dirty="0"/>
              <a:t>endogenous</a:t>
            </a:r>
            <a:r>
              <a:rPr lang="en-GB" dirty="0"/>
              <a:t>: a by-product of the environment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76658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FB9BF-8E3D-447E-A5B9-D97B4D8B1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Evolutionary algorithms (EAs)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6E71E-871E-4115-AF7F-B8950F045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Inspired by </a:t>
            </a:r>
            <a:r>
              <a:rPr lang="en-GB" dirty="0"/>
              <a:t>biological evolution</a:t>
            </a:r>
          </a:p>
          <a:p>
            <a:r>
              <a:rPr lang="en-GB" dirty="0"/>
              <a:t>A family of </a:t>
            </a:r>
            <a:r>
              <a:rPr lang="en-GB" b="1" dirty="0"/>
              <a:t>population-based search </a:t>
            </a:r>
            <a:r>
              <a:rPr lang="en-GB" dirty="0"/>
              <a:t>algorithms</a:t>
            </a:r>
          </a:p>
          <a:p>
            <a:r>
              <a:rPr lang="en-GB" b="1" dirty="0"/>
              <a:t>Genotype</a:t>
            </a:r>
            <a:r>
              <a:rPr lang="en-GB" dirty="0"/>
              <a:t>: search space representation</a:t>
            </a:r>
          </a:p>
          <a:p>
            <a:r>
              <a:rPr lang="en-GB" b="1" dirty="0"/>
              <a:t>Phenotype</a:t>
            </a:r>
            <a:r>
              <a:rPr lang="en-GB" dirty="0"/>
              <a:t>: solution space representation</a:t>
            </a:r>
          </a:p>
          <a:p>
            <a:r>
              <a:rPr lang="en-GB" dirty="0"/>
              <a:t>E.g. genotype is parameters to a content generator, phenotype is the generated content itself</a:t>
            </a:r>
          </a:p>
        </p:txBody>
      </p:sp>
    </p:spTree>
    <p:extLst>
      <p:ext uri="{BB962C8B-B14F-4D97-AF65-F5344CB8AC3E}">
        <p14:creationId xmlns:p14="http://schemas.microsoft.com/office/powerpoint/2010/main" val="1558191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DE0B6-F4D7-47FC-A7E6-96F107CFA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Fitness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8D00BF-E5CA-4D86-878C-1927B6621F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Fitness is still a property of the phenotype</a:t>
            </a:r>
          </a:p>
          <a:p>
            <a:r>
              <a:rPr lang="en-GB" dirty="0"/>
              <a:t>However in EAs, fitness is usually </a:t>
            </a:r>
            <a:r>
              <a:rPr lang="en-GB" b="1" dirty="0"/>
              <a:t>exogenous</a:t>
            </a:r>
            <a:r>
              <a:rPr lang="en-GB" dirty="0"/>
              <a:t> rather than endogenous</a:t>
            </a:r>
          </a:p>
          <a:p>
            <a:r>
              <a:rPr lang="en-GB" dirty="0"/>
              <a:t>Fitness is not a by-product of an environment, but is an explicit </a:t>
            </a:r>
            <a:r>
              <a:rPr lang="en-GB" b="1" dirty="0"/>
              <a:t>numerical function </a:t>
            </a:r>
            <a:r>
              <a:rPr lang="en-GB" dirty="0"/>
              <a:t>provided by the developer</a:t>
            </a:r>
          </a:p>
        </p:txBody>
      </p:sp>
    </p:spTree>
    <p:extLst>
      <p:ext uri="{BB962C8B-B14F-4D97-AF65-F5344CB8AC3E}">
        <p14:creationId xmlns:p14="http://schemas.microsoft.com/office/powerpoint/2010/main" val="2703709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D4672-0FDA-439F-98B1-373915AA1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Basic evolutionary algorithm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0D8BCAA-45DF-4A48-BA65-F5A6CBCD7581}"/>
              </a:ext>
            </a:extLst>
          </p:cNvPr>
          <p:cNvSpPr/>
          <p:nvPr/>
        </p:nvSpPr>
        <p:spPr>
          <a:xfrm>
            <a:off x="1619672" y="2274502"/>
            <a:ext cx="2160240" cy="50405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Initialise population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20FA0B0-1CCD-4F50-935C-069AD23C57DE}"/>
              </a:ext>
            </a:extLst>
          </p:cNvPr>
          <p:cNvSpPr/>
          <p:nvPr/>
        </p:nvSpPr>
        <p:spPr>
          <a:xfrm>
            <a:off x="1620000" y="3237792"/>
            <a:ext cx="2160240" cy="66322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Evaluate fitness of population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7788BA1-4D16-4A51-8EDF-718DC487AAEA}"/>
              </a:ext>
            </a:extLst>
          </p:cNvPr>
          <p:cNvSpPr/>
          <p:nvPr/>
        </p:nvSpPr>
        <p:spPr>
          <a:xfrm>
            <a:off x="1619672" y="4360246"/>
            <a:ext cx="2160240" cy="66322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Select parents for next generation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5B1CD4-B3BC-46E5-9662-220317ADCD20}"/>
              </a:ext>
            </a:extLst>
          </p:cNvPr>
          <p:cNvSpPr/>
          <p:nvPr/>
        </p:nvSpPr>
        <p:spPr>
          <a:xfrm>
            <a:off x="1620000" y="5479748"/>
            <a:ext cx="2160240" cy="66322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Breed offspring to form new population</a:t>
            </a:r>
          </a:p>
        </p:txBody>
      </p:sp>
      <p:sp>
        <p:nvSpPr>
          <p:cNvPr id="8" name="Flowchart: Decision 7">
            <a:extLst>
              <a:ext uri="{FF2B5EF4-FFF2-40B4-BE49-F238E27FC236}">
                <a16:creationId xmlns:a16="http://schemas.microsoft.com/office/drawing/2014/main" id="{D40A59F2-F67E-4496-813F-5FF44317C69A}"/>
              </a:ext>
            </a:extLst>
          </p:cNvPr>
          <p:cNvSpPr/>
          <p:nvPr/>
        </p:nvSpPr>
        <p:spPr>
          <a:xfrm>
            <a:off x="4716016" y="4221088"/>
            <a:ext cx="1728192" cy="941536"/>
          </a:xfrm>
          <a:prstGeom prst="flowChartDecision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Done?</a:t>
            </a:r>
          </a:p>
        </p:txBody>
      </p:sp>
      <p:sp>
        <p:nvSpPr>
          <p:cNvPr id="9" name="Flowchart: Terminator 8">
            <a:extLst>
              <a:ext uri="{FF2B5EF4-FFF2-40B4-BE49-F238E27FC236}">
                <a16:creationId xmlns:a16="http://schemas.microsoft.com/office/drawing/2014/main" id="{83E77220-8FF2-4815-99D4-7139E1C5F95E}"/>
              </a:ext>
            </a:extLst>
          </p:cNvPr>
          <p:cNvSpPr/>
          <p:nvPr/>
        </p:nvSpPr>
        <p:spPr>
          <a:xfrm>
            <a:off x="7380312" y="4475256"/>
            <a:ext cx="1224136" cy="432048"/>
          </a:xfrm>
          <a:prstGeom prst="flowChartTerminator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End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2E01016C-5698-4FE8-8A81-95CE899F3123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rot="16200000" flipH="1">
            <a:off x="2470339" y="3008011"/>
            <a:ext cx="459234" cy="328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D8A0D7E6-A078-42FA-9D20-77BFE9F7BBE8}"/>
              </a:ext>
            </a:extLst>
          </p:cNvPr>
          <p:cNvCxnSpPr>
            <a:stCxn id="5" idx="2"/>
            <a:endCxn id="6" idx="0"/>
          </p:cNvCxnSpPr>
          <p:nvPr/>
        </p:nvCxnSpPr>
        <p:spPr>
          <a:xfrm rot="5400000">
            <a:off x="2470339" y="4130465"/>
            <a:ext cx="459234" cy="328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AD1A3E8D-5926-46EC-BBA2-35CF67E6B0B5}"/>
              </a:ext>
            </a:extLst>
          </p:cNvPr>
          <p:cNvCxnSpPr>
            <a:stCxn id="6" idx="2"/>
            <a:endCxn id="7" idx="0"/>
          </p:cNvCxnSpPr>
          <p:nvPr/>
        </p:nvCxnSpPr>
        <p:spPr>
          <a:xfrm rot="16200000" flipH="1">
            <a:off x="2471815" y="5251443"/>
            <a:ext cx="456282" cy="328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A6A61284-D977-4320-AAF6-081DF1DDB8DD}"/>
              </a:ext>
            </a:extLst>
          </p:cNvPr>
          <p:cNvCxnSpPr>
            <a:cxnSpLocks/>
            <a:stCxn id="7" idx="3"/>
            <a:endCxn id="8" idx="2"/>
          </p:cNvCxnSpPr>
          <p:nvPr/>
        </p:nvCxnSpPr>
        <p:spPr>
          <a:xfrm flipV="1">
            <a:off x="3780240" y="5162624"/>
            <a:ext cx="1799872" cy="648734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E80CDC73-F0FB-4618-9565-553AD1D59A62}"/>
              </a:ext>
            </a:extLst>
          </p:cNvPr>
          <p:cNvCxnSpPr>
            <a:cxnSpLocks/>
            <a:stCxn id="8" idx="0"/>
            <a:endCxn id="5" idx="3"/>
          </p:cNvCxnSpPr>
          <p:nvPr/>
        </p:nvCxnSpPr>
        <p:spPr>
          <a:xfrm rot="16200000" flipV="1">
            <a:off x="4354333" y="2995309"/>
            <a:ext cx="651686" cy="1799872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470CE2F5-886F-4A37-8777-27E786E6C931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 flipV="1">
            <a:off x="6444208" y="4691280"/>
            <a:ext cx="936104" cy="576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0F744F7A-27CE-42AD-B01A-5D79E4A73F71}"/>
              </a:ext>
            </a:extLst>
          </p:cNvPr>
          <p:cNvSpPr txBox="1"/>
          <p:nvPr/>
        </p:nvSpPr>
        <p:spPr>
          <a:xfrm>
            <a:off x="6474400" y="4360246"/>
            <a:ext cx="492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Yes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C47147B-37DA-4A51-91EE-5FD2FC2835AB}"/>
              </a:ext>
            </a:extLst>
          </p:cNvPr>
          <p:cNvSpPr txBox="1"/>
          <p:nvPr/>
        </p:nvSpPr>
        <p:spPr>
          <a:xfrm>
            <a:off x="5551967" y="3780368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0113652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760</Words>
  <Application>Microsoft Office PowerPoint</Application>
  <PresentationFormat>On-screen Show (4:3)</PresentationFormat>
  <Paragraphs>130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Consolas</vt:lpstr>
      <vt:lpstr>Gill Sans MT</vt:lpstr>
      <vt:lpstr>Wingdings 2</vt:lpstr>
      <vt:lpstr>Dividend</vt:lpstr>
      <vt:lpstr>7: Evolutionary Algorithms</vt:lpstr>
      <vt:lpstr>Biological evolution</vt:lpstr>
      <vt:lpstr>Genetics for Dummies</vt:lpstr>
      <vt:lpstr>Genetics for Dummies</vt:lpstr>
      <vt:lpstr>Genotypes and phenotypes</vt:lpstr>
      <vt:lpstr>Fitness</vt:lpstr>
      <vt:lpstr>Evolutionary algorithms (EAs)</vt:lpstr>
      <vt:lpstr>Fitness</vt:lpstr>
      <vt:lpstr>Basic evolutionary algorithm</vt:lpstr>
      <vt:lpstr>Initialisation</vt:lpstr>
      <vt:lpstr>Stopping</vt:lpstr>
      <vt:lpstr>Fitness</vt:lpstr>
      <vt:lpstr>Selection</vt:lpstr>
      <vt:lpstr>Reproduction</vt:lpstr>
      <vt:lpstr>Mutation</vt:lpstr>
      <vt:lpstr>Crossover</vt:lpstr>
      <vt:lpstr>Why both?</vt:lpstr>
      <vt:lpstr>Workshop tomorrow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7: Evolutionary Algorithms</dc:title>
  <dc:creator>Ed Powley</dc:creator>
  <cp:lastModifiedBy>Ed Powley</cp:lastModifiedBy>
  <cp:revision>2</cp:revision>
  <dcterms:created xsi:type="dcterms:W3CDTF">2020-03-10T00:29:49Z</dcterms:created>
  <dcterms:modified xsi:type="dcterms:W3CDTF">2020-03-10T00:42:41Z</dcterms:modified>
</cp:coreProperties>
</file>