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467785"/>
            <a:ext cx="837454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128803" y="1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0" y="0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113463" y="4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3849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113588" y="10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0" y="1015199"/>
                </a:moveTo>
                <a:lnTo>
                  <a:pt x="0" y="0"/>
                </a:lnTo>
                <a:lnTo>
                  <a:pt x="1015199" y="0"/>
                </a:lnTo>
                <a:lnTo>
                  <a:pt x="0" y="1015199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6098378" y="9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8128789" y="101537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4">
                <a:moveTo>
                  <a:pt x="1015199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54895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181162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170273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D133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154757" y="3903682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0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9B25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4891594"/>
            <a:ext cx="9144000" cy="252095"/>
          </a:xfrm>
          <a:custGeom>
            <a:avLst/>
            <a:gdLst/>
            <a:ahLst/>
            <a:cxnLst/>
            <a:rect l="l" t="t" r="r" b="b"/>
            <a:pathLst>
              <a:path w="9144000" h="252095">
                <a:moveTo>
                  <a:pt x="9143999" y="251999"/>
                </a:moveTo>
                <a:lnTo>
                  <a:pt x="0" y="251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2519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1125" y="2218623"/>
            <a:ext cx="7801749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5249" y="1239708"/>
            <a:ext cx="8193500" cy="297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098378" y="4"/>
            <a:ext cx="3046095" cy="2030730"/>
            <a:chOff x="6098378" y="4"/>
            <a:chExt cx="3046095" cy="2030730"/>
          </a:xfrm>
        </p:grpSpPr>
        <p:sp>
          <p:nvSpPr>
            <p:cNvPr id="4" name="object 4"/>
            <p:cNvSpPr/>
            <p:nvPr/>
          </p:nvSpPr>
          <p:spPr>
            <a:xfrm>
              <a:off x="8128803" y="1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0" y="0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113463" y="4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113588" y="10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0" y="1015199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0" y="1015199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8378" y="9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128789" y="101537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4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02475" y="1373239"/>
            <a:ext cx="5010785" cy="130365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04"/>
              </a:spcBef>
            </a:pPr>
            <a:r>
              <a:rPr dirty="0" sz="4200" spc="-10">
                <a:solidFill>
                  <a:srgbClr val="FFFFFF"/>
                </a:solidFill>
                <a:latin typeface="Roboto"/>
                <a:cs typeface="Roboto"/>
              </a:rPr>
              <a:t>Proposal</a:t>
            </a:r>
            <a:r>
              <a:rPr dirty="0" sz="4200" spc="-5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4200" spc="-20">
                <a:solidFill>
                  <a:srgbClr val="FFFFFF"/>
                </a:solidFill>
                <a:latin typeface="Roboto"/>
                <a:cs typeface="Roboto"/>
              </a:rPr>
              <a:t>Preparation </a:t>
            </a:r>
            <a:r>
              <a:rPr dirty="0" sz="4200" spc="-102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4200" spc="-15">
                <a:solidFill>
                  <a:srgbClr val="FFFFFF"/>
                </a:solidFill>
                <a:latin typeface="Roboto"/>
                <a:cs typeface="Roboto"/>
              </a:rPr>
              <a:t>Workshop</a:t>
            </a:r>
            <a:endParaRPr sz="42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2625" y="2984107"/>
            <a:ext cx="278193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solidFill>
                  <a:srgbClr val="999999"/>
                </a:solidFill>
                <a:latin typeface="Roboto"/>
                <a:cs typeface="Roboto"/>
              </a:rPr>
              <a:t>GAM705:</a:t>
            </a:r>
            <a:r>
              <a:rPr dirty="0" sz="2100" spc="-40">
                <a:solidFill>
                  <a:srgbClr val="999999"/>
                </a:solidFill>
                <a:latin typeface="Roboto"/>
                <a:cs typeface="Roboto"/>
              </a:rPr>
              <a:t> </a:t>
            </a:r>
            <a:r>
              <a:rPr dirty="0" sz="2100" spc="-5">
                <a:solidFill>
                  <a:srgbClr val="999999"/>
                </a:solidFill>
                <a:latin typeface="Roboto"/>
                <a:cs typeface="Roboto"/>
              </a:rPr>
              <a:t>Major</a:t>
            </a:r>
            <a:r>
              <a:rPr dirty="0" sz="2100" spc="-35">
                <a:solidFill>
                  <a:srgbClr val="999999"/>
                </a:solidFill>
                <a:latin typeface="Roboto"/>
                <a:cs typeface="Roboto"/>
              </a:rPr>
              <a:t> </a:t>
            </a:r>
            <a:r>
              <a:rPr dirty="0" sz="2100" spc="-10">
                <a:solidFill>
                  <a:srgbClr val="999999"/>
                </a:solidFill>
                <a:latin typeface="Roboto"/>
                <a:cs typeface="Roboto"/>
              </a:rPr>
              <a:t>Project</a:t>
            </a:r>
            <a:endParaRPr sz="2100">
              <a:latin typeface="Roboto"/>
              <a:cs typeface="Roboto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25" y="4260924"/>
            <a:ext cx="2059775" cy="5702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66553" y="3898250"/>
            <a:ext cx="1736922" cy="932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302895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Pitch,</a:t>
            </a:r>
            <a:r>
              <a:rPr dirty="0" spc="-90"/>
              <a:t> </a:t>
            </a:r>
            <a:r>
              <a:rPr dirty="0" spc="-5"/>
              <a:t>please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29146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solidFill>
                  <a:srgbClr val="2A3890"/>
                </a:solidFill>
              </a:rPr>
              <a:t>Preparing</a:t>
            </a:r>
            <a:r>
              <a:rPr dirty="0" sz="3000" spc="-45">
                <a:solidFill>
                  <a:srgbClr val="2A3890"/>
                </a:solidFill>
              </a:rPr>
              <a:t> </a:t>
            </a:r>
            <a:r>
              <a:rPr dirty="0" sz="3000">
                <a:solidFill>
                  <a:srgbClr val="2A3890"/>
                </a:solidFill>
              </a:rPr>
              <a:t>a</a:t>
            </a:r>
            <a:r>
              <a:rPr dirty="0" sz="3000" spc="-45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Pitch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4725" y="1253750"/>
            <a:ext cx="4388485" cy="968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One of the most useful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general approaches </a:t>
            </a:r>
            <a:r>
              <a:rPr dirty="0" sz="1800" spc="-434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to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pitching</a:t>
            </a:r>
            <a:r>
              <a:rPr dirty="0" sz="1800" spc="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is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that of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Guy 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Kawasaki's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10-20-30</a:t>
            </a:r>
            <a:r>
              <a:rPr dirty="0" sz="1800" spc="-2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model</a:t>
            </a:r>
            <a:r>
              <a:rPr dirty="0" sz="180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dirty="0" sz="1800" spc="-2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pitching.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39400" y="410000"/>
            <a:ext cx="3100175" cy="28450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29146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solidFill>
                  <a:srgbClr val="2A3890"/>
                </a:solidFill>
              </a:rPr>
              <a:t>Preparing</a:t>
            </a:r>
            <a:r>
              <a:rPr dirty="0" sz="3000" spc="-45">
                <a:solidFill>
                  <a:srgbClr val="2A3890"/>
                </a:solidFill>
              </a:rPr>
              <a:t> </a:t>
            </a:r>
            <a:r>
              <a:rPr dirty="0" sz="3000">
                <a:solidFill>
                  <a:srgbClr val="2A3890"/>
                </a:solidFill>
              </a:rPr>
              <a:t>a</a:t>
            </a:r>
            <a:r>
              <a:rPr dirty="0" sz="3000" spc="-45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Pitch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4725" y="1253750"/>
            <a:ext cx="4417695" cy="2625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4290">
              <a:lnSpc>
                <a:spcPct val="114599"/>
              </a:lnSpc>
              <a:spcBef>
                <a:spcPts val="100"/>
              </a:spcBef>
            </a:pP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One of the most useful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general approaches </a:t>
            </a:r>
            <a:r>
              <a:rPr dirty="0" sz="1800" spc="-434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to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pitching</a:t>
            </a:r>
            <a:r>
              <a:rPr dirty="0" sz="1800" spc="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is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that of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Guy 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Kawasaki's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10-20-30</a:t>
            </a:r>
            <a:r>
              <a:rPr dirty="0" sz="1800" spc="-2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model</a:t>
            </a:r>
            <a:r>
              <a:rPr dirty="0" sz="180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dirty="0" sz="1800" spc="-2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pitching.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It</a:t>
            </a:r>
            <a:r>
              <a:rPr dirty="0" sz="1800" spc="-3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relies</a:t>
            </a:r>
            <a:r>
              <a:rPr dirty="0" sz="1800" spc="-2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on:</a:t>
            </a:r>
            <a:endParaRPr sz="18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189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10</a:t>
            </a:r>
            <a:r>
              <a:rPr dirty="0" sz="1800" spc="-4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slides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…</a:t>
            </a:r>
            <a:endParaRPr sz="18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…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that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will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take</a:t>
            </a:r>
            <a:r>
              <a:rPr dirty="0" sz="1800" spc="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20</a:t>
            </a:r>
            <a:r>
              <a:rPr dirty="0" sz="1800" spc="-1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minutes</a:t>
            </a:r>
            <a:r>
              <a:rPr dirty="0" sz="180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to present…</a:t>
            </a:r>
            <a:endParaRPr sz="18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using</a:t>
            </a:r>
            <a:r>
              <a:rPr dirty="0" sz="1800" spc="-2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30</a:t>
            </a:r>
            <a:r>
              <a:rPr dirty="0" sz="1800" spc="-2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point</a:t>
            </a:r>
            <a:r>
              <a:rPr dirty="0" sz="1800" spc="-2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b="1">
                <a:solidFill>
                  <a:srgbClr val="434343"/>
                </a:solidFill>
                <a:latin typeface="Roboto"/>
                <a:cs typeface="Roboto"/>
              </a:rPr>
              <a:t>fonts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39400" y="410000"/>
            <a:ext cx="3100175" cy="28450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29146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solidFill>
                  <a:srgbClr val="2A3890"/>
                </a:solidFill>
              </a:rPr>
              <a:t>Preparing</a:t>
            </a:r>
            <a:r>
              <a:rPr dirty="0" sz="3000" spc="-45">
                <a:solidFill>
                  <a:srgbClr val="2A3890"/>
                </a:solidFill>
              </a:rPr>
              <a:t> </a:t>
            </a:r>
            <a:r>
              <a:rPr dirty="0" sz="3000">
                <a:solidFill>
                  <a:srgbClr val="2A3890"/>
                </a:solidFill>
              </a:rPr>
              <a:t>a</a:t>
            </a:r>
            <a:r>
              <a:rPr dirty="0" sz="3000" spc="-45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Pitch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4725" y="1253750"/>
            <a:ext cx="6066790" cy="3140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682750">
              <a:lnSpc>
                <a:spcPct val="114599"/>
              </a:lnSpc>
              <a:spcBef>
                <a:spcPts val="100"/>
              </a:spcBef>
            </a:pP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One of the most useful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general approaches </a:t>
            </a:r>
            <a:r>
              <a:rPr dirty="0" sz="1800" spc="-434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to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pitching</a:t>
            </a:r>
            <a:r>
              <a:rPr dirty="0" sz="1800" spc="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is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that of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Guy 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Kawasaki's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10-20-30</a:t>
            </a:r>
            <a:r>
              <a:rPr dirty="0" sz="1800" spc="-2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model</a:t>
            </a:r>
            <a:r>
              <a:rPr dirty="0" sz="180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dirty="0" sz="1800" spc="-2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pitching.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It</a:t>
            </a:r>
            <a:r>
              <a:rPr dirty="0" sz="1800" spc="-3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relies</a:t>
            </a:r>
            <a:r>
              <a:rPr dirty="0" sz="1800" spc="-2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on:</a:t>
            </a:r>
            <a:endParaRPr sz="18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189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10</a:t>
            </a:r>
            <a:r>
              <a:rPr dirty="0" sz="1800" spc="-4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slides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…</a:t>
            </a:r>
            <a:endParaRPr sz="18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…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that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will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take</a:t>
            </a:r>
            <a:r>
              <a:rPr dirty="0" sz="1800" spc="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20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minutes</a:t>
            </a:r>
            <a:r>
              <a:rPr dirty="0" sz="180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to present…</a:t>
            </a:r>
            <a:endParaRPr sz="18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using</a:t>
            </a:r>
            <a:r>
              <a:rPr dirty="0" sz="1800" spc="-2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30</a:t>
            </a:r>
            <a:r>
              <a:rPr dirty="0" sz="1800" spc="-2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point</a:t>
            </a:r>
            <a:r>
              <a:rPr dirty="0" sz="1800" spc="-2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b="1">
                <a:solidFill>
                  <a:srgbClr val="434343"/>
                </a:solidFill>
                <a:latin typeface="Roboto"/>
                <a:cs typeface="Roboto"/>
              </a:rPr>
              <a:t>fonts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dirty="0" sz="1800" spc="-5" i="1">
                <a:solidFill>
                  <a:srgbClr val="434343"/>
                </a:solidFill>
                <a:latin typeface="Roboto"/>
                <a:cs typeface="Roboto"/>
              </a:rPr>
              <a:t>(Although</a:t>
            </a:r>
            <a:r>
              <a:rPr dirty="0" sz="1800" spc="-10" i="1">
                <a:solidFill>
                  <a:srgbClr val="434343"/>
                </a:solidFill>
                <a:latin typeface="Roboto"/>
                <a:cs typeface="Roboto"/>
              </a:rPr>
              <a:t> your </a:t>
            </a:r>
            <a:r>
              <a:rPr dirty="0" sz="1800" spc="-5" i="1">
                <a:solidFill>
                  <a:srgbClr val="434343"/>
                </a:solidFill>
                <a:latin typeface="Roboto"/>
                <a:cs typeface="Roboto"/>
              </a:rPr>
              <a:t>pitch should</a:t>
            </a:r>
            <a:r>
              <a:rPr dirty="0" sz="1800" spc="-10" i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i="1">
                <a:solidFill>
                  <a:srgbClr val="434343"/>
                </a:solidFill>
                <a:latin typeface="Roboto"/>
                <a:cs typeface="Roboto"/>
              </a:rPr>
              <a:t>only</a:t>
            </a:r>
            <a:r>
              <a:rPr dirty="0" sz="1800" spc="-10" i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i="1">
                <a:solidFill>
                  <a:srgbClr val="434343"/>
                </a:solidFill>
                <a:latin typeface="Roboto"/>
                <a:cs typeface="Roboto"/>
              </a:rPr>
              <a:t>be </a:t>
            </a:r>
            <a:r>
              <a:rPr dirty="0" sz="1800" spc="-10" i="1">
                <a:solidFill>
                  <a:srgbClr val="434343"/>
                </a:solidFill>
                <a:latin typeface="Roboto"/>
                <a:cs typeface="Roboto"/>
              </a:rPr>
              <a:t>around </a:t>
            </a:r>
            <a:r>
              <a:rPr dirty="0" sz="1800" spc="-5" i="1">
                <a:solidFill>
                  <a:srgbClr val="434343"/>
                </a:solidFill>
                <a:latin typeface="Roboto"/>
                <a:cs typeface="Roboto"/>
              </a:rPr>
              <a:t>10 minutes</a:t>
            </a:r>
            <a:r>
              <a:rPr dirty="0" sz="1800" spc="-10" i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i="1">
                <a:solidFill>
                  <a:srgbClr val="434343"/>
                </a:solidFill>
                <a:latin typeface="Roboto"/>
                <a:cs typeface="Roboto"/>
              </a:rPr>
              <a:t>long!)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39400" y="410000"/>
            <a:ext cx="3100175" cy="28450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6515734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2A3890"/>
                </a:solidFill>
              </a:rPr>
              <a:t>The</a:t>
            </a:r>
            <a:r>
              <a:rPr dirty="0" sz="3000" spc="-25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Slide</a:t>
            </a:r>
            <a:r>
              <a:rPr dirty="0" sz="3000" spc="-20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Deck,</a:t>
            </a:r>
            <a:r>
              <a:rPr dirty="0" sz="3000" spc="-25">
                <a:solidFill>
                  <a:srgbClr val="2A3890"/>
                </a:solidFill>
              </a:rPr>
              <a:t> </a:t>
            </a:r>
            <a:r>
              <a:rPr dirty="0" sz="3000" spc="-10">
                <a:solidFill>
                  <a:srgbClr val="2A3890"/>
                </a:solidFill>
              </a:rPr>
              <a:t>according</a:t>
            </a:r>
            <a:r>
              <a:rPr dirty="0" sz="3000" spc="-25">
                <a:solidFill>
                  <a:srgbClr val="2A3890"/>
                </a:solidFill>
              </a:rPr>
              <a:t> </a:t>
            </a:r>
            <a:r>
              <a:rPr dirty="0" sz="3000" spc="-15">
                <a:solidFill>
                  <a:srgbClr val="2A3890"/>
                </a:solidFill>
              </a:rPr>
              <a:t>to</a:t>
            </a:r>
            <a:r>
              <a:rPr dirty="0" sz="3000" spc="-20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Kawasaki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31711" y="1262387"/>
            <a:ext cx="7927975" cy="278765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522605" indent="-396875">
              <a:lnSpc>
                <a:spcPct val="100000"/>
              </a:lnSpc>
              <a:spcBef>
                <a:spcPts val="355"/>
              </a:spcBef>
              <a:buAutoNum type="arabicPeriod"/>
              <a:tabLst>
                <a:tab pos="522605" algn="l"/>
                <a:tab pos="523240" algn="l"/>
              </a:tabLst>
            </a:pPr>
            <a:r>
              <a:rPr dirty="0" sz="160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 deﬁnition of what the </a:t>
            </a:r>
            <a:r>
              <a:rPr dirty="0" sz="1600" spc="-10">
                <a:solidFill>
                  <a:srgbClr val="434343"/>
                </a:solidFill>
                <a:latin typeface="Roboto"/>
                <a:cs typeface="Roboto"/>
              </a:rPr>
              <a:t>problem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 is that </a:t>
            </a:r>
            <a:r>
              <a:rPr dirty="0" sz="1600" spc="-10">
                <a:solidFill>
                  <a:srgbClr val="434343"/>
                </a:solidFill>
                <a:latin typeface="Roboto"/>
                <a:cs typeface="Roboto"/>
              </a:rPr>
              <a:t>you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434343"/>
                </a:solidFill>
                <a:latin typeface="Roboto"/>
                <a:cs typeface="Roboto"/>
              </a:rPr>
              <a:t>are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 attempting </a:t>
            </a:r>
            <a:r>
              <a:rPr dirty="0" sz="1600" spc="-1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434343"/>
                </a:solidFill>
                <a:latin typeface="Roboto"/>
                <a:cs typeface="Roboto"/>
              </a:rPr>
              <a:t>solve</a:t>
            </a:r>
            <a:endParaRPr sz="1600">
              <a:latin typeface="Roboto"/>
              <a:cs typeface="Roboto"/>
            </a:endParaRPr>
          </a:p>
          <a:p>
            <a:pPr marL="522605" indent="-3968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22605" algn="l"/>
                <a:tab pos="523240" algn="l"/>
              </a:tabLst>
            </a:pPr>
            <a:r>
              <a:rPr dirty="0" sz="160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dirty="0" sz="16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slide</a:t>
            </a:r>
            <a:r>
              <a:rPr dirty="0" sz="16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that</a:t>
            </a:r>
            <a:r>
              <a:rPr dirty="0" sz="16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outlines</a:t>
            </a:r>
            <a:r>
              <a:rPr dirty="0" sz="16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what</a:t>
            </a:r>
            <a:r>
              <a:rPr dirty="0" sz="16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434343"/>
                </a:solidFill>
                <a:latin typeface="Roboto"/>
                <a:cs typeface="Roboto"/>
              </a:rPr>
              <a:t>your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solution</a:t>
            </a:r>
            <a:r>
              <a:rPr dirty="0" sz="16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is.</a:t>
            </a:r>
            <a:endParaRPr sz="1600">
              <a:latin typeface="Roboto"/>
              <a:cs typeface="Roboto"/>
            </a:endParaRPr>
          </a:p>
          <a:p>
            <a:pPr marL="522605" indent="-3968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22605" algn="l"/>
                <a:tab pos="523240" algn="l"/>
              </a:tabLst>
            </a:pPr>
            <a:r>
              <a:rPr dirty="0" sz="1600" spc="-20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dirty="0" sz="16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business model (how</a:t>
            </a:r>
            <a:r>
              <a:rPr dirty="0" sz="1600" spc="-10">
                <a:solidFill>
                  <a:srgbClr val="434343"/>
                </a:solidFill>
                <a:latin typeface="Roboto"/>
                <a:cs typeface="Roboto"/>
              </a:rPr>
              <a:t> revenue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 comes </a:t>
            </a:r>
            <a:r>
              <a:rPr dirty="0" sz="1600" spc="-10">
                <a:solidFill>
                  <a:srgbClr val="434343"/>
                </a:solidFill>
                <a:latin typeface="Roboto"/>
                <a:cs typeface="Roboto"/>
              </a:rPr>
              <a:t>into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business and what </a:t>
            </a:r>
            <a:r>
              <a:rPr dirty="0" sz="1600" spc="-10">
                <a:solidFill>
                  <a:srgbClr val="434343"/>
                </a:solidFill>
                <a:latin typeface="Roboto"/>
                <a:cs typeface="Roboto"/>
              </a:rPr>
              <a:t>to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be spent on).</a:t>
            </a:r>
            <a:endParaRPr sz="1600">
              <a:latin typeface="Roboto"/>
              <a:cs typeface="Roboto"/>
            </a:endParaRPr>
          </a:p>
          <a:p>
            <a:pPr marL="522605" indent="-3968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22605" algn="l"/>
                <a:tab pos="523240" algn="l"/>
              </a:tabLst>
            </a:pPr>
            <a:r>
              <a:rPr dirty="0" sz="1600" spc="-20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dirty="0" sz="16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technology and </a:t>
            </a:r>
            <a:r>
              <a:rPr dirty="0" sz="1600" spc="-15">
                <a:solidFill>
                  <a:srgbClr val="434343"/>
                </a:solidFill>
                <a:latin typeface="Roboto"/>
                <a:cs typeface="Roboto"/>
              </a:rPr>
              <a:t>‘secret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434343"/>
                </a:solidFill>
                <a:latin typeface="Roboto"/>
                <a:cs typeface="Roboto"/>
              </a:rPr>
              <a:t>sauce’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 (what </a:t>
            </a:r>
            <a:r>
              <a:rPr dirty="0" sz="1600" spc="-10">
                <a:solidFill>
                  <a:srgbClr val="434343"/>
                </a:solidFill>
                <a:latin typeface="Roboto"/>
                <a:cs typeface="Roboto"/>
              </a:rPr>
              <a:t>makes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434343"/>
                </a:solidFill>
                <a:latin typeface="Roboto"/>
                <a:cs typeface="Roboto"/>
              </a:rPr>
              <a:t>project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 distinct?).</a:t>
            </a:r>
            <a:endParaRPr sz="1600">
              <a:latin typeface="Roboto"/>
              <a:cs typeface="Roboto"/>
            </a:endParaRPr>
          </a:p>
          <a:p>
            <a:pPr marL="522605" indent="-3968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22605" algn="l"/>
                <a:tab pos="523240" algn="l"/>
              </a:tabLst>
            </a:pP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The </a:t>
            </a:r>
            <a:r>
              <a:rPr dirty="0" sz="1600" spc="-10">
                <a:solidFill>
                  <a:srgbClr val="434343"/>
                </a:solidFill>
                <a:latin typeface="Roboto"/>
                <a:cs typeface="Roboto"/>
              </a:rPr>
              <a:t>markets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434343"/>
                </a:solidFill>
                <a:latin typeface="Roboto"/>
                <a:cs typeface="Roboto"/>
              </a:rPr>
              <a:t>you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 will serve and the sales </a:t>
            </a:r>
            <a:r>
              <a:rPr dirty="0" sz="1600" spc="-10">
                <a:solidFill>
                  <a:srgbClr val="434343"/>
                </a:solidFill>
                <a:latin typeface="Roboto"/>
                <a:cs typeface="Roboto"/>
              </a:rPr>
              <a:t>you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 expect </a:t>
            </a:r>
            <a:r>
              <a:rPr dirty="0" sz="1600" spc="-1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434343"/>
                </a:solidFill>
                <a:latin typeface="Roboto"/>
                <a:cs typeface="Roboto"/>
              </a:rPr>
              <a:t>generate.</a:t>
            </a:r>
            <a:endParaRPr sz="1600">
              <a:latin typeface="Roboto"/>
              <a:cs typeface="Roboto"/>
            </a:endParaRPr>
          </a:p>
          <a:p>
            <a:pPr marL="522605" indent="-3968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22605" algn="l"/>
                <a:tab pos="523240" algn="l"/>
              </a:tabLst>
            </a:pPr>
            <a:r>
              <a:rPr dirty="0" sz="160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dirty="0" sz="16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slide</a:t>
            </a:r>
            <a:r>
              <a:rPr dirty="0" sz="16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that</a:t>
            </a:r>
            <a:r>
              <a:rPr dirty="0" sz="16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outlines</a:t>
            </a:r>
            <a:r>
              <a:rPr dirty="0" sz="1600" spc="-10">
                <a:solidFill>
                  <a:srgbClr val="434343"/>
                </a:solidFill>
                <a:latin typeface="Roboto"/>
                <a:cs typeface="Roboto"/>
              </a:rPr>
              <a:t> your competitors</a:t>
            </a:r>
            <a:endParaRPr sz="1600">
              <a:latin typeface="Roboto"/>
              <a:cs typeface="Roboto"/>
            </a:endParaRPr>
          </a:p>
          <a:p>
            <a:pPr marL="522605" indent="-3968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22605" algn="l"/>
                <a:tab pos="523240" algn="l"/>
              </a:tabLst>
            </a:pPr>
            <a:r>
              <a:rPr dirty="0" sz="1600" spc="-15">
                <a:solidFill>
                  <a:srgbClr val="434343"/>
                </a:solidFill>
                <a:latin typeface="Roboto"/>
                <a:cs typeface="Roboto"/>
              </a:rPr>
              <a:t>Key </a:t>
            </a:r>
            <a:r>
              <a:rPr dirty="0" sz="1600" spc="-10">
                <a:solidFill>
                  <a:srgbClr val="434343"/>
                </a:solidFill>
                <a:latin typeface="Roboto"/>
                <a:cs typeface="Roboto"/>
              </a:rPr>
              <a:t>players</a:t>
            </a:r>
            <a:r>
              <a:rPr dirty="0" sz="16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in</a:t>
            </a:r>
            <a:r>
              <a:rPr dirty="0" sz="16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dirty="0" sz="16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team</a:t>
            </a:r>
            <a:endParaRPr sz="1600">
              <a:latin typeface="Roboto"/>
              <a:cs typeface="Roboto"/>
            </a:endParaRPr>
          </a:p>
          <a:p>
            <a:pPr marL="522605" indent="-3968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22605" algn="l"/>
                <a:tab pos="523240" algn="l"/>
              </a:tabLst>
            </a:pPr>
            <a:r>
              <a:rPr dirty="0" sz="160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 slide of </a:t>
            </a:r>
            <a:r>
              <a:rPr dirty="0" sz="1600" spc="-10">
                <a:solidFill>
                  <a:srgbClr val="434343"/>
                </a:solidFill>
                <a:latin typeface="Roboto"/>
                <a:cs typeface="Roboto"/>
              </a:rPr>
              <a:t>project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 plans</a:t>
            </a:r>
            <a:r>
              <a:rPr dirty="0" sz="16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and </a:t>
            </a:r>
            <a:r>
              <a:rPr dirty="0" sz="1600" spc="-10">
                <a:solidFill>
                  <a:srgbClr val="434343"/>
                </a:solidFill>
                <a:latin typeface="Roboto"/>
                <a:cs typeface="Roboto"/>
              </a:rPr>
              <a:t>milestones,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 what will</a:t>
            </a:r>
            <a:r>
              <a:rPr dirty="0" sz="16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be done by when</a:t>
            </a:r>
            <a:endParaRPr sz="1600">
              <a:latin typeface="Roboto"/>
              <a:cs typeface="Roboto"/>
            </a:endParaRPr>
          </a:p>
          <a:p>
            <a:pPr marL="522605" indent="-3968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22605" algn="l"/>
                <a:tab pos="523240" algn="l"/>
              </a:tabLst>
            </a:pPr>
            <a:r>
              <a:rPr dirty="0" sz="160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dirty="0" sz="16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slide</a:t>
            </a:r>
            <a:r>
              <a:rPr dirty="0" sz="16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of </a:t>
            </a:r>
            <a:r>
              <a:rPr dirty="0" sz="1600" spc="-10">
                <a:solidFill>
                  <a:srgbClr val="434343"/>
                </a:solidFill>
                <a:latin typeface="Roboto"/>
                <a:cs typeface="Roboto"/>
              </a:rPr>
              <a:t>where you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434343"/>
                </a:solidFill>
                <a:latin typeface="Roboto"/>
                <a:cs typeface="Roboto"/>
              </a:rPr>
              <a:t>are currently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at</a:t>
            </a:r>
            <a:endParaRPr sz="1600">
              <a:latin typeface="Roboto"/>
              <a:cs typeface="Roboto"/>
            </a:endParaRPr>
          </a:p>
          <a:p>
            <a:pPr marL="522605" indent="-510540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22605" algn="l"/>
                <a:tab pos="523240" algn="l"/>
              </a:tabLst>
            </a:pPr>
            <a:r>
              <a:rPr dirty="0" sz="160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dirty="0" sz="1600" spc="-4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summary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41656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0">
                <a:solidFill>
                  <a:srgbClr val="2A3890"/>
                </a:solidFill>
              </a:rPr>
              <a:t>Towards</a:t>
            </a:r>
            <a:r>
              <a:rPr dirty="0" sz="3000" spc="-40">
                <a:solidFill>
                  <a:srgbClr val="2A3890"/>
                </a:solidFill>
              </a:rPr>
              <a:t> </a:t>
            </a:r>
            <a:r>
              <a:rPr dirty="0" sz="3000" spc="-10">
                <a:solidFill>
                  <a:srgbClr val="2A3890"/>
                </a:solidFill>
              </a:rPr>
              <a:t>your</a:t>
            </a:r>
            <a:r>
              <a:rPr dirty="0" sz="3000" spc="-30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Slide</a:t>
            </a:r>
            <a:r>
              <a:rPr dirty="0" sz="3000" spc="-30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Deck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4725" y="1253750"/>
            <a:ext cx="6697980" cy="654050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Although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Kawasaki's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format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may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not be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ideal for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all situations,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it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follows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fairly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standard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underlying</a:t>
            </a:r>
            <a:r>
              <a:rPr dirty="0" sz="1800" spc="3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business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planning model</a:t>
            </a:r>
            <a:r>
              <a:rPr dirty="0" sz="1800" spc="5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of: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41656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0">
                <a:solidFill>
                  <a:srgbClr val="2A3890"/>
                </a:solidFill>
              </a:rPr>
              <a:t>Towards</a:t>
            </a:r>
            <a:r>
              <a:rPr dirty="0" sz="3000" spc="-40">
                <a:solidFill>
                  <a:srgbClr val="2A3890"/>
                </a:solidFill>
              </a:rPr>
              <a:t> </a:t>
            </a:r>
            <a:r>
              <a:rPr dirty="0" sz="3000" spc="-10">
                <a:solidFill>
                  <a:srgbClr val="2A3890"/>
                </a:solidFill>
              </a:rPr>
              <a:t>your</a:t>
            </a:r>
            <a:r>
              <a:rPr dirty="0" sz="3000" spc="-30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Slide</a:t>
            </a:r>
            <a:r>
              <a:rPr dirty="0" sz="3000" spc="-30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Deck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4725" y="1253750"/>
            <a:ext cx="6697980" cy="2425700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Although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Kawasaki's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format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may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not be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ideal for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all situations,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it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follows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fairly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standard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underlying</a:t>
            </a:r>
            <a:r>
              <a:rPr dirty="0" sz="1800" spc="3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business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planning model</a:t>
            </a:r>
            <a:r>
              <a:rPr dirty="0" sz="1800" spc="5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of: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Where</a:t>
            </a:r>
            <a:r>
              <a:rPr dirty="0" sz="1800" spc="-2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are</a:t>
            </a:r>
            <a:r>
              <a:rPr dirty="0" sz="1800" spc="-2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you</a:t>
            </a:r>
            <a:r>
              <a:rPr dirty="0" sz="1800" spc="-2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now?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434343"/>
              </a:buClr>
              <a:buFont typeface="Arial"/>
              <a:buChar char="●"/>
            </a:pPr>
            <a:endParaRPr sz="21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Where</a:t>
            </a:r>
            <a:r>
              <a:rPr dirty="0" sz="1800" spc="-2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do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you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want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go?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434343"/>
              </a:buClr>
              <a:buFont typeface="Arial"/>
              <a:buChar char="●"/>
            </a:pPr>
            <a:endParaRPr sz="21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How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are you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going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to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get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there?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4895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3903669"/>
            <a:ext cx="9144000" cy="1240155"/>
            <a:chOff x="0" y="3903669"/>
            <a:chExt cx="9144000" cy="1240155"/>
          </a:xfrm>
        </p:grpSpPr>
        <p:sp>
          <p:nvSpPr>
            <p:cNvPr id="4" name="object 4"/>
            <p:cNvSpPr/>
            <p:nvPr/>
          </p:nvSpPr>
          <p:spPr>
            <a:xfrm>
              <a:off x="6181162" y="3903669"/>
              <a:ext cx="989330" cy="988060"/>
            </a:xfrm>
            <a:custGeom>
              <a:avLst/>
              <a:gdLst/>
              <a:ahLst/>
              <a:cxnLst/>
              <a:rect l="l" t="t" r="r" b="b"/>
              <a:pathLst>
                <a:path w="989329" h="988060">
                  <a:moveTo>
                    <a:pt x="989099" y="987899"/>
                  </a:moveTo>
                  <a:lnTo>
                    <a:pt x="0" y="987899"/>
                  </a:lnTo>
                  <a:lnTo>
                    <a:pt x="989099" y="0"/>
                  </a:lnTo>
                  <a:lnTo>
                    <a:pt x="989099" y="987899"/>
                  </a:lnTo>
                  <a:close/>
                </a:path>
              </a:pathLst>
            </a:custGeom>
            <a:solidFill>
              <a:srgbClr val="F062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170273" y="3903669"/>
              <a:ext cx="989330" cy="988060"/>
            </a:xfrm>
            <a:custGeom>
              <a:avLst/>
              <a:gdLst/>
              <a:ahLst/>
              <a:cxnLst/>
              <a:rect l="l" t="t" r="r" b="b"/>
              <a:pathLst>
                <a:path w="989329" h="988060">
                  <a:moveTo>
                    <a:pt x="989099" y="987899"/>
                  </a:moveTo>
                  <a:lnTo>
                    <a:pt x="0" y="987899"/>
                  </a:lnTo>
                  <a:lnTo>
                    <a:pt x="0" y="0"/>
                  </a:lnTo>
                  <a:lnTo>
                    <a:pt x="989099" y="0"/>
                  </a:lnTo>
                  <a:lnTo>
                    <a:pt x="989099" y="987899"/>
                  </a:lnTo>
                  <a:close/>
                </a:path>
              </a:pathLst>
            </a:custGeom>
            <a:solidFill>
              <a:srgbClr val="D1336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154757" y="3903682"/>
              <a:ext cx="989330" cy="988060"/>
            </a:xfrm>
            <a:custGeom>
              <a:avLst/>
              <a:gdLst/>
              <a:ahLst/>
              <a:cxnLst/>
              <a:rect l="l" t="t" r="r" b="b"/>
              <a:pathLst>
                <a:path w="989329" h="988060">
                  <a:moveTo>
                    <a:pt x="989099" y="987899"/>
                  </a:moveTo>
                  <a:lnTo>
                    <a:pt x="0" y="0"/>
                  </a:lnTo>
                  <a:lnTo>
                    <a:pt x="989099" y="0"/>
                  </a:lnTo>
                  <a:lnTo>
                    <a:pt x="989099" y="987899"/>
                  </a:lnTo>
                  <a:close/>
                </a:path>
              </a:pathLst>
            </a:custGeom>
            <a:solidFill>
              <a:srgbClr val="9B25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4891594"/>
              <a:ext cx="9144000" cy="252095"/>
            </a:xfrm>
            <a:custGeom>
              <a:avLst/>
              <a:gdLst/>
              <a:ahLst/>
              <a:cxnLst/>
              <a:rect l="l" t="t" r="r" b="b"/>
              <a:pathLst>
                <a:path w="9144000" h="252095">
                  <a:moveTo>
                    <a:pt x="9143999" y="251999"/>
                  </a:moveTo>
                  <a:lnTo>
                    <a:pt x="0" y="251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2519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84725" y="467785"/>
            <a:ext cx="41656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0">
                <a:solidFill>
                  <a:srgbClr val="2A3890"/>
                </a:solidFill>
                <a:latin typeface="Roboto"/>
                <a:cs typeface="Roboto"/>
              </a:rPr>
              <a:t>Towards</a:t>
            </a:r>
            <a:r>
              <a:rPr dirty="0" sz="3000" spc="-4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dirty="0" sz="3000" spc="-10">
                <a:solidFill>
                  <a:srgbClr val="2A3890"/>
                </a:solidFill>
                <a:latin typeface="Roboto"/>
                <a:cs typeface="Roboto"/>
              </a:rPr>
              <a:t>your</a:t>
            </a:r>
            <a:r>
              <a:rPr dirty="0" sz="3000" spc="-3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dirty="0" sz="3000" spc="-5">
                <a:solidFill>
                  <a:srgbClr val="2A3890"/>
                </a:solidFill>
                <a:latin typeface="Roboto"/>
                <a:cs typeface="Roboto"/>
              </a:rPr>
              <a:t>Slide</a:t>
            </a:r>
            <a:r>
              <a:rPr dirty="0" sz="3000" spc="-3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dirty="0" sz="3000" spc="-5">
                <a:solidFill>
                  <a:srgbClr val="2A3890"/>
                </a:solidFill>
                <a:latin typeface="Roboto"/>
                <a:cs typeface="Roboto"/>
              </a:rPr>
              <a:t>Deck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725" y="1253750"/>
            <a:ext cx="4883150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It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challenges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you,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as the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pitch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434343"/>
                </a:solidFill>
                <a:latin typeface="Roboto"/>
                <a:cs typeface="Roboto"/>
              </a:rPr>
              <a:t>creator,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dirty="0" sz="1800" spc="4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answer </a:t>
            </a:r>
            <a:r>
              <a:rPr dirty="0" sz="1800" spc="-434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b="1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lot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of potentially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 hard </a:t>
            </a:r>
            <a:r>
              <a:rPr dirty="0" sz="1800" b="1">
                <a:solidFill>
                  <a:srgbClr val="434343"/>
                </a:solidFill>
                <a:latin typeface="Roboto"/>
                <a:cs typeface="Roboto"/>
              </a:rPr>
              <a:t>questions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,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such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as: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41656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0">
                <a:solidFill>
                  <a:srgbClr val="2A3890"/>
                </a:solidFill>
              </a:rPr>
              <a:t>Towards</a:t>
            </a:r>
            <a:r>
              <a:rPr dirty="0" sz="3000" spc="-40">
                <a:solidFill>
                  <a:srgbClr val="2A3890"/>
                </a:solidFill>
              </a:rPr>
              <a:t> </a:t>
            </a:r>
            <a:r>
              <a:rPr dirty="0" sz="3000" spc="-10">
                <a:solidFill>
                  <a:srgbClr val="2A3890"/>
                </a:solidFill>
              </a:rPr>
              <a:t>your</a:t>
            </a:r>
            <a:r>
              <a:rPr dirty="0" sz="3000" spc="-30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Slide</a:t>
            </a:r>
            <a:r>
              <a:rPr dirty="0" sz="3000" spc="-30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Deck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4725" y="1253750"/>
            <a:ext cx="4883150" cy="2111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It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challenges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you,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as the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pitch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434343"/>
                </a:solidFill>
                <a:latin typeface="Roboto"/>
                <a:cs typeface="Roboto"/>
              </a:rPr>
              <a:t>creator,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dirty="0" sz="1800" spc="4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answer </a:t>
            </a:r>
            <a:r>
              <a:rPr dirty="0" sz="1800" spc="-434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b="1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lot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of potentially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 hard </a:t>
            </a:r>
            <a:r>
              <a:rPr dirty="0" sz="1800" b="1">
                <a:solidFill>
                  <a:srgbClr val="434343"/>
                </a:solidFill>
                <a:latin typeface="Roboto"/>
                <a:cs typeface="Roboto"/>
              </a:rPr>
              <a:t>questions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,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such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as:</a:t>
            </a:r>
            <a:endParaRPr sz="18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189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Where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do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dirty="0" sz="1800" spc="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customers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come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from?</a:t>
            </a:r>
            <a:endParaRPr sz="18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What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will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they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spend</a:t>
            </a:r>
            <a:r>
              <a:rPr dirty="0" sz="1800" spc="2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money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on,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why?</a:t>
            </a:r>
            <a:endParaRPr sz="18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Who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competitors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actually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are?</a:t>
            </a:r>
            <a:endParaRPr sz="18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When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will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dirty="0" sz="1800" spc="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idea</a:t>
            </a:r>
            <a:r>
              <a:rPr dirty="0" sz="1800" spc="-1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be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ready?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41656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0">
                <a:solidFill>
                  <a:srgbClr val="2A3890"/>
                </a:solidFill>
              </a:rPr>
              <a:t>Towards</a:t>
            </a:r>
            <a:r>
              <a:rPr dirty="0" sz="3000" spc="-40">
                <a:solidFill>
                  <a:srgbClr val="2A3890"/>
                </a:solidFill>
              </a:rPr>
              <a:t> </a:t>
            </a:r>
            <a:r>
              <a:rPr dirty="0" sz="3000" spc="-10">
                <a:solidFill>
                  <a:srgbClr val="2A3890"/>
                </a:solidFill>
              </a:rPr>
              <a:t>your</a:t>
            </a:r>
            <a:r>
              <a:rPr dirty="0" sz="3000" spc="-30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Slide</a:t>
            </a:r>
            <a:r>
              <a:rPr dirty="0" sz="3000" spc="-30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Deck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4725" y="1253750"/>
            <a:ext cx="6194425" cy="3254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315720">
              <a:lnSpc>
                <a:spcPct val="114599"/>
              </a:lnSpc>
              <a:spcBef>
                <a:spcPts val="100"/>
              </a:spcBef>
            </a:pP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It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challenges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you,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as the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pitch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434343"/>
                </a:solidFill>
                <a:latin typeface="Roboto"/>
                <a:cs typeface="Roboto"/>
              </a:rPr>
              <a:t>creator,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dirty="0" sz="1800" spc="4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answer </a:t>
            </a:r>
            <a:r>
              <a:rPr dirty="0" sz="1800" spc="-434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b="1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lot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of potentially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 hard </a:t>
            </a:r>
            <a:r>
              <a:rPr dirty="0" sz="1800" b="1">
                <a:solidFill>
                  <a:srgbClr val="434343"/>
                </a:solidFill>
                <a:latin typeface="Roboto"/>
                <a:cs typeface="Roboto"/>
              </a:rPr>
              <a:t>questions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,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such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as:</a:t>
            </a:r>
            <a:endParaRPr sz="18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189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Where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do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dirty="0" sz="1800" spc="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customers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come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from?</a:t>
            </a:r>
            <a:endParaRPr sz="18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What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will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they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spend</a:t>
            </a:r>
            <a:r>
              <a:rPr dirty="0" sz="1800" spc="2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money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on,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why?</a:t>
            </a:r>
            <a:endParaRPr sz="18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Who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competitors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actually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are?</a:t>
            </a:r>
            <a:endParaRPr sz="18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When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will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dirty="0" sz="1800" spc="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idea</a:t>
            </a:r>
            <a:r>
              <a:rPr dirty="0" sz="1800" spc="-1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be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ready?</a:t>
            </a:r>
            <a:endParaRPr sz="1800">
              <a:latin typeface="Roboto"/>
              <a:cs typeface="Roboto"/>
            </a:endParaRPr>
          </a:p>
          <a:p>
            <a:pPr marL="12700" marR="5080">
              <a:lnSpc>
                <a:spcPct val="114599"/>
              </a:lnSpc>
              <a:spcBef>
                <a:spcPts val="1575"/>
              </a:spcBef>
            </a:pPr>
            <a:r>
              <a:rPr dirty="0" sz="1800" spc="-5" i="1">
                <a:solidFill>
                  <a:srgbClr val="434343"/>
                </a:solidFill>
                <a:latin typeface="Roboto"/>
                <a:cs typeface="Roboto"/>
              </a:rPr>
              <a:t>(Recall </a:t>
            </a:r>
            <a:r>
              <a:rPr dirty="0" sz="1800" spc="-15" i="1">
                <a:solidFill>
                  <a:srgbClr val="434343"/>
                </a:solidFill>
                <a:latin typeface="Roboto"/>
                <a:cs typeface="Roboto"/>
              </a:rPr>
              <a:t>Kawasaki’s </a:t>
            </a:r>
            <a:r>
              <a:rPr dirty="0" sz="1800" spc="-5" i="1">
                <a:solidFill>
                  <a:srgbClr val="434343"/>
                </a:solidFill>
                <a:latin typeface="Roboto"/>
                <a:cs typeface="Roboto"/>
              </a:rPr>
              <a:t>model is aimed </a:t>
            </a:r>
            <a:r>
              <a:rPr dirty="0" sz="1800" spc="-10" i="1">
                <a:solidFill>
                  <a:srgbClr val="434343"/>
                </a:solidFill>
                <a:latin typeface="Roboto"/>
                <a:cs typeface="Roboto"/>
              </a:rPr>
              <a:t>towards </a:t>
            </a:r>
            <a:r>
              <a:rPr dirty="0" sz="1800" spc="-5" i="1">
                <a:solidFill>
                  <a:srgbClr val="434343"/>
                </a:solidFill>
                <a:latin typeface="Roboto"/>
                <a:cs typeface="Roboto"/>
              </a:rPr>
              <a:t>getting funding for </a:t>
            </a:r>
            <a:r>
              <a:rPr dirty="0" sz="1800" spc="-430" i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i="1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dirty="0" sz="1800" spc="-10" i="1">
                <a:solidFill>
                  <a:srgbClr val="434343"/>
                </a:solidFill>
                <a:latin typeface="Roboto"/>
                <a:cs typeface="Roboto"/>
              </a:rPr>
              <a:t> project,</a:t>
            </a:r>
            <a:r>
              <a:rPr dirty="0" sz="1800" spc="-5" i="1">
                <a:solidFill>
                  <a:srgbClr val="434343"/>
                </a:solidFill>
                <a:latin typeface="Roboto"/>
                <a:cs typeface="Roboto"/>
              </a:rPr>
              <a:t> or ensuring its viability: this could help </a:t>
            </a:r>
            <a:r>
              <a:rPr dirty="0" sz="1800" spc="-10" i="1">
                <a:solidFill>
                  <a:srgbClr val="434343"/>
                </a:solidFill>
                <a:latin typeface="Roboto"/>
                <a:cs typeface="Roboto"/>
              </a:rPr>
              <a:t>you</a:t>
            </a:r>
            <a:r>
              <a:rPr dirty="0" sz="1800" spc="-5" i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 i="1">
                <a:solidFill>
                  <a:srgbClr val="434343"/>
                </a:solidFill>
                <a:latin typeface="Roboto"/>
                <a:cs typeface="Roboto"/>
              </a:rPr>
              <a:t>foresee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800" i="1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dirty="0" sz="1800" spc="-5" i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 i="1">
                <a:solidFill>
                  <a:srgbClr val="434343"/>
                </a:solidFill>
                <a:latin typeface="Roboto"/>
                <a:cs typeface="Roboto"/>
              </a:rPr>
              <a:t>marketisation</a:t>
            </a:r>
            <a:r>
              <a:rPr dirty="0" sz="1800" spc="-5" i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 i="1">
                <a:solidFill>
                  <a:srgbClr val="434343"/>
                </a:solidFill>
                <a:latin typeface="Roboto"/>
                <a:cs typeface="Roboto"/>
              </a:rPr>
              <a:t>strategy</a:t>
            </a:r>
            <a:r>
              <a:rPr dirty="0" sz="1800" i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i="1">
                <a:solidFill>
                  <a:srgbClr val="434343"/>
                </a:solidFill>
                <a:latin typeface="Roboto"/>
                <a:cs typeface="Roboto"/>
              </a:rPr>
              <a:t>for </a:t>
            </a:r>
            <a:r>
              <a:rPr dirty="0" sz="1800" spc="-10" i="1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dirty="0" sz="1800" i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 i="1">
                <a:solidFill>
                  <a:srgbClr val="434343"/>
                </a:solidFill>
                <a:latin typeface="Roboto"/>
                <a:cs typeface="Roboto"/>
              </a:rPr>
              <a:t>project.)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7325" y="1899536"/>
            <a:ext cx="2781935" cy="1303655"/>
          </a:xfrm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04"/>
              </a:spcBef>
            </a:pPr>
            <a:r>
              <a:rPr dirty="0" spc="-5"/>
              <a:t>Outline of </a:t>
            </a:r>
            <a:r>
              <a:rPr dirty="0"/>
              <a:t> </a:t>
            </a:r>
            <a:r>
              <a:rPr dirty="0" spc="-10"/>
              <a:t>the</a:t>
            </a:r>
            <a:r>
              <a:rPr dirty="0" spc="-100"/>
              <a:t> </a:t>
            </a:r>
            <a:r>
              <a:rPr dirty="0" spc="-5"/>
              <a:t>Session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75846" y="1827097"/>
            <a:ext cx="226123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-10">
                <a:solidFill>
                  <a:srgbClr val="FFFFFF"/>
                </a:solidFill>
                <a:latin typeface="Roboto"/>
                <a:cs typeface="Roboto"/>
              </a:rPr>
              <a:t>Preparing</a:t>
            </a:r>
            <a:r>
              <a:rPr dirty="0" sz="1600" spc="-2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dirty="0" sz="16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Roboto"/>
                <a:cs typeface="Roboto"/>
              </a:rPr>
              <a:t>Proposal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5846" y="2379547"/>
            <a:ext cx="19177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-10">
                <a:solidFill>
                  <a:srgbClr val="FFFFFF"/>
                </a:solidFill>
                <a:latin typeface="Roboto"/>
                <a:cs typeface="Roboto"/>
              </a:rPr>
              <a:t>Preparing</a:t>
            </a:r>
            <a:r>
              <a:rPr dirty="0" sz="1600" spc="-3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dirty="0" sz="16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Roboto"/>
                <a:cs typeface="Roboto"/>
              </a:rPr>
              <a:t>Pitch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5846" y="2931997"/>
            <a:ext cx="128778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-10">
                <a:solidFill>
                  <a:srgbClr val="FFFFFF"/>
                </a:solidFill>
                <a:latin typeface="Roboto"/>
                <a:cs typeface="Roboto"/>
              </a:rPr>
              <a:t>Workshop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41656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0">
                <a:solidFill>
                  <a:srgbClr val="2A3890"/>
                </a:solidFill>
              </a:rPr>
              <a:t>Towards</a:t>
            </a:r>
            <a:r>
              <a:rPr dirty="0" sz="3000" spc="-40">
                <a:solidFill>
                  <a:srgbClr val="2A3890"/>
                </a:solidFill>
              </a:rPr>
              <a:t> </a:t>
            </a:r>
            <a:r>
              <a:rPr dirty="0" sz="3000" spc="-10">
                <a:solidFill>
                  <a:srgbClr val="2A3890"/>
                </a:solidFill>
              </a:rPr>
              <a:t>your</a:t>
            </a:r>
            <a:r>
              <a:rPr dirty="0" sz="3000" spc="-30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Slide</a:t>
            </a:r>
            <a:r>
              <a:rPr dirty="0" sz="3000" spc="-30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Deck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4725" y="1293755"/>
            <a:ext cx="5724525" cy="1442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Some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of the slides</a:t>
            </a:r>
            <a:r>
              <a:rPr dirty="0" sz="1800" spc="2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might not be 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relevant</a:t>
            </a:r>
            <a:r>
              <a:rPr dirty="0" sz="1800" spc="1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project.</a:t>
            </a:r>
            <a:endParaRPr sz="1800">
              <a:latin typeface="Roboto"/>
              <a:cs typeface="Roboto"/>
            </a:endParaRPr>
          </a:p>
          <a:p>
            <a:pPr marL="12700" marR="296545">
              <a:lnSpc>
                <a:spcPct val="114599"/>
              </a:lnSpc>
              <a:spcBef>
                <a:spcPts val="1575"/>
              </a:spcBef>
            </a:pP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If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you feel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that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this is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the case,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feel free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dirty="0" sz="1800" spc="7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change the </a:t>
            </a:r>
            <a:r>
              <a:rPr dirty="0" sz="1800" spc="-434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structure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but we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encourage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you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dirty="0" sz="1800" spc="2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discuss this with </a:t>
            </a:r>
            <a:r>
              <a:rPr dirty="0" sz="180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your project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 supervisor</a:t>
            </a:r>
            <a:r>
              <a:rPr dirty="0" sz="1800" spc="1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ﬁrst.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44761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2A3890"/>
                </a:solidFill>
              </a:rPr>
              <a:t>Good</a:t>
            </a:r>
            <a:r>
              <a:rPr dirty="0" sz="3000" spc="-30">
                <a:solidFill>
                  <a:srgbClr val="2A3890"/>
                </a:solidFill>
              </a:rPr>
              <a:t> </a:t>
            </a:r>
            <a:r>
              <a:rPr dirty="0" sz="3000" spc="-15">
                <a:solidFill>
                  <a:srgbClr val="2A3890"/>
                </a:solidFill>
              </a:rPr>
              <a:t>Practices</a:t>
            </a:r>
            <a:r>
              <a:rPr dirty="0" sz="3000" spc="-35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in</a:t>
            </a:r>
            <a:r>
              <a:rPr dirty="0" sz="3000" spc="-35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Pitching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249" y="1239708"/>
            <a:ext cx="4787265" cy="85725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20">
                <a:solidFill>
                  <a:srgbClr val="434343"/>
                </a:solidFill>
                <a:latin typeface="Roboto"/>
                <a:cs typeface="Roboto"/>
              </a:rPr>
              <a:t>Transmit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dirty="0" sz="1800" spc="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enthusiasm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for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idea:</a:t>
            </a:r>
            <a:endParaRPr sz="1800">
              <a:latin typeface="Roboto"/>
              <a:cs typeface="Roboto"/>
            </a:endParaRPr>
          </a:p>
          <a:p>
            <a:pPr lvl="1" marL="836294" marR="5080" indent="-336550">
              <a:lnSpc>
                <a:spcPct val="116100"/>
              </a:lnSpc>
              <a:spcBef>
                <a:spcPts val="6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20">
                <a:solidFill>
                  <a:srgbClr val="434343"/>
                </a:solidFill>
                <a:latin typeface="Roboto"/>
                <a:cs typeface="Roboto"/>
              </a:rPr>
              <a:t>You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should aim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to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get your audience on board and </a:t>
            </a:r>
            <a:r>
              <a:rPr dirty="0" sz="1400" spc="-33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share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your passion for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the idea.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4950" y="410000"/>
            <a:ext cx="2597349" cy="189082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44761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2A3890"/>
                </a:solidFill>
              </a:rPr>
              <a:t>Good</a:t>
            </a:r>
            <a:r>
              <a:rPr dirty="0" sz="3000" spc="-30">
                <a:solidFill>
                  <a:srgbClr val="2A3890"/>
                </a:solidFill>
              </a:rPr>
              <a:t> </a:t>
            </a:r>
            <a:r>
              <a:rPr dirty="0" sz="3000" spc="-15">
                <a:solidFill>
                  <a:srgbClr val="2A3890"/>
                </a:solidFill>
              </a:rPr>
              <a:t>Practices</a:t>
            </a:r>
            <a:r>
              <a:rPr dirty="0" sz="3000" spc="-35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in</a:t>
            </a:r>
            <a:r>
              <a:rPr dirty="0" sz="3000" spc="-35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Pitching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249" y="1239708"/>
            <a:ext cx="5614670" cy="166687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20">
                <a:solidFill>
                  <a:srgbClr val="434343"/>
                </a:solidFill>
                <a:latin typeface="Roboto"/>
                <a:cs typeface="Roboto"/>
              </a:rPr>
              <a:t>Transmit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dirty="0" sz="1800" spc="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enthusiasm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for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idea:</a:t>
            </a:r>
            <a:endParaRPr sz="1800">
              <a:latin typeface="Roboto"/>
              <a:cs typeface="Roboto"/>
            </a:endParaRPr>
          </a:p>
          <a:p>
            <a:pPr lvl="1" marL="836294" marR="832485" indent="-336550">
              <a:lnSpc>
                <a:spcPct val="116100"/>
              </a:lnSpc>
              <a:spcBef>
                <a:spcPts val="6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20">
                <a:solidFill>
                  <a:srgbClr val="434343"/>
                </a:solidFill>
                <a:latin typeface="Roboto"/>
                <a:cs typeface="Roboto"/>
              </a:rPr>
              <a:t>You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should aim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to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get your audience on board and </a:t>
            </a:r>
            <a:r>
              <a:rPr dirty="0" sz="1400" spc="-33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share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your passion for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the idea.</a:t>
            </a:r>
            <a:endParaRPr sz="1400">
              <a:latin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434343"/>
              </a:buClr>
              <a:buFont typeface="Arial"/>
              <a:buChar char="○"/>
            </a:pPr>
            <a:endParaRPr sz="165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Get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audience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 involved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from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beginning:</a:t>
            </a:r>
            <a:endParaRPr sz="1800">
              <a:latin typeface="Roboto"/>
              <a:cs typeface="Roboto"/>
            </a:endParaRPr>
          </a:p>
          <a:p>
            <a:pPr lvl="1" marL="836294" indent="-336550">
              <a:lnSpc>
                <a:spcPct val="100000"/>
              </a:lnSpc>
              <a:spcBef>
                <a:spcPts val="334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Present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problem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and let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them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wonder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about the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solution.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4950" y="410000"/>
            <a:ext cx="2597349" cy="189082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44761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2A3890"/>
                </a:solidFill>
              </a:rPr>
              <a:t>Good</a:t>
            </a:r>
            <a:r>
              <a:rPr dirty="0" sz="3000" spc="-30">
                <a:solidFill>
                  <a:srgbClr val="2A3890"/>
                </a:solidFill>
              </a:rPr>
              <a:t> </a:t>
            </a:r>
            <a:r>
              <a:rPr dirty="0" sz="3000" spc="-15">
                <a:solidFill>
                  <a:srgbClr val="2A3890"/>
                </a:solidFill>
              </a:rPr>
              <a:t>Practices</a:t>
            </a:r>
            <a:r>
              <a:rPr dirty="0" sz="3000" spc="-35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in</a:t>
            </a:r>
            <a:r>
              <a:rPr dirty="0" sz="3000" spc="-35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Pitching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249" y="1239708"/>
            <a:ext cx="5831205" cy="247650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20">
                <a:solidFill>
                  <a:srgbClr val="434343"/>
                </a:solidFill>
                <a:latin typeface="Roboto"/>
                <a:cs typeface="Roboto"/>
              </a:rPr>
              <a:t>Transmit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dirty="0" sz="1800" spc="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enthusiasm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for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idea:</a:t>
            </a:r>
            <a:endParaRPr sz="1800">
              <a:latin typeface="Roboto"/>
              <a:cs typeface="Roboto"/>
            </a:endParaRPr>
          </a:p>
          <a:p>
            <a:pPr lvl="1" marL="836294" marR="1048385" indent="-336550">
              <a:lnSpc>
                <a:spcPct val="116100"/>
              </a:lnSpc>
              <a:spcBef>
                <a:spcPts val="6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20">
                <a:solidFill>
                  <a:srgbClr val="434343"/>
                </a:solidFill>
                <a:latin typeface="Roboto"/>
                <a:cs typeface="Roboto"/>
              </a:rPr>
              <a:t>You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should aim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to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get your audience on board and </a:t>
            </a:r>
            <a:r>
              <a:rPr dirty="0" sz="1400" spc="-33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share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your passion for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the idea.</a:t>
            </a:r>
            <a:endParaRPr sz="1400">
              <a:latin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434343"/>
              </a:buClr>
              <a:buFont typeface="Arial"/>
              <a:buChar char="○"/>
            </a:pPr>
            <a:endParaRPr sz="165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Get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audience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 involved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from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beginning:</a:t>
            </a:r>
            <a:endParaRPr sz="1800">
              <a:latin typeface="Roboto"/>
              <a:cs typeface="Roboto"/>
            </a:endParaRPr>
          </a:p>
          <a:p>
            <a:pPr lvl="1" marL="836294" indent="-336550">
              <a:lnSpc>
                <a:spcPct val="100000"/>
              </a:lnSpc>
              <a:spcBef>
                <a:spcPts val="334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Present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problem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and let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them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wonder about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solution.</a:t>
            </a:r>
            <a:endParaRPr sz="1400">
              <a:latin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434343"/>
              </a:buClr>
              <a:buFont typeface="Arial"/>
              <a:buChar char="○"/>
            </a:pPr>
            <a:endParaRPr sz="165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20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discourse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should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be</a:t>
            </a:r>
            <a:r>
              <a:rPr dirty="0" sz="1800" spc="4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30" b="1">
                <a:solidFill>
                  <a:srgbClr val="434343"/>
                </a:solidFill>
                <a:latin typeface="Roboto"/>
                <a:cs typeface="Roboto"/>
              </a:rPr>
              <a:t>clear,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 direct,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fresh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…</a:t>
            </a:r>
            <a:endParaRPr sz="1800">
              <a:latin typeface="Roboto"/>
              <a:cs typeface="Roboto"/>
            </a:endParaRPr>
          </a:p>
          <a:p>
            <a:pPr lvl="1" marL="836294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…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While</a:t>
            </a:r>
            <a:r>
              <a:rPr dirty="0" sz="14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avoiding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being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434343"/>
                </a:solidFill>
                <a:latin typeface="Roboto"/>
                <a:cs typeface="Roboto"/>
              </a:rPr>
              <a:t>shallow,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confusing,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or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needlessly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comic.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4950" y="410000"/>
            <a:ext cx="2597349" cy="189082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44761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2A3890"/>
                </a:solidFill>
              </a:rPr>
              <a:t>Good</a:t>
            </a:r>
            <a:r>
              <a:rPr dirty="0" sz="3000" spc="-30">
                <a:solidFill>
                  <a:srgbClr val="2A3890"/>
                </a:solidFill>
              </a:rPr>
              <a:t> </a:t>
            </a:r>
            <a:r>
              <a:rPr dirty="0" sz="3000" spc="-15">
                <a:solidFill>
                  <a:srgbClr val="2A3890"/>
                </a:solidFill>
              </a:rPr>
              <a:t>Practices</a:t>
            </a:r>
            <a:r>
              <a:rPr dirty="0" sz="3000" spc="-35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in</a:t>
            </a:r>
            <a:r>
              <a:rPr dirty="0" sz="3000" spc="-35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Pitching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249" y="1239708"/>
            <a:ext cx="5831205" cy="328612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20">
                <a:solidFill>
                  <a:srgbClr val="434343"/>
                </a:solidFill>
                <a:latin typeface="Roboto"/>
                <a:cs typeface="Roboto"/>
              </a:rPr>
              <a:t>Transmit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dirty="0" sz="1800" spc="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enthusiasm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for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idea:</a:t>
            </a:r>
            <a:endParaRPr sz="1800">
              <a:latin typeface="Roboto"/>
              <a:cs typeface="Roboto"/>
            </a:endParaRPr>
          </a:p>
          <a:p>
            <a:pPr lvl="1" marL="836294" marR="1048385" indent="-336550">
              <a:lnSpc>
                <a:spcPct val="116100"/>
              </a:lnSpc>
              <a:spcBef>
                <a:spcPts val="6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20">
                <a:solidFill>
                  <a:srgbClr val="434343"/>
                </a:solidFill>
                <a:latin typeface="Roboto"/>
                <a:cs typeface="Roboto"/>
              </a:rPr>
              <a:t>You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should aim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to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get your audience on board and </a:t>
            </a:r>
            <a:r>
              <a:rPr dirty="0" sz="1400" spc="-33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share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your passion for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the idea.</a:t>
            </a:r>
            <a:endParaRPr sz="1400">
              <a:latin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434343"/>
              </a:buClr>
              <a:buFont typeface="Arial"/>
              <a:buChar char="○"/>
            </a:pPr>
            <a:endParaRPr sz="165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Get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audience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 involved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from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beginning:</a:t>
            </a:r>
            <a:endParaRPr sz="1800">
              <a:latin typeface="Roboto"/>
              <a:cs typeface="Roboto"/>
            </a:endParaRPr>
          </a:p>
          <a:p>
            <a:pPr lvl="1" marL="836294" indent="-336550">
              <a:lnSpc>
                <a:spcPct val="100000"/>
              </a:lnSpc>
              <a:spcBef>
                <a:spcPts val="334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Present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problem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and let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them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wonder about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solution.</a:t>
            </a:r>
            <a:endParaRPr sz="1400">
              <a:latin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434343"/>
              </a:buClr>
              <a:buFont typeface="Arial"/>
              <a:buChar char="○"/>
            </a:pPr>
            <a:endParaRPr sz="165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20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discourse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should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be</a:t>
            </a:r>
            <a:r>
              <a:rPr dirty="0" sz="1800" spc="4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30" b="1">
                <a:solidFill>
                  <a:srgbClr val="434343"/>
                </a:solidFill>
                <a:latin typeface="Roboto"/>
                <a:cs typeface="Roboto"/>
              </a:rPr>
              <a:t>clear,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 direct,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fresh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…</a:t>
            </a:r>
            <a:endParaRPr sz="1800">
              <a:latin typeface="Roboto"/>
              <a:cs typeface="Roboto"/>
            </a:endParaRPr>
          </a:p>
          <a:p>
            <a:pPr lvl="1" marL="836294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…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While</a:t>
            </a:r>
            <a:r>
              <a:rPr dirty="0" sz="14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avoiding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being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434343"/>
                </a:solidFill>
                <a:latin typeface="Roboto"/>
                <a:cs typeface="Roboto"/>
              </a:rPr>
              <a:t>shallow,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confusing,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or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needlessly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comic.</a:t>
            </a:r>
            <a:endParaRPr sz="1400">
              <a:latin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434343"/>
              </a:buClr>
              <a:buFont typeface="Arial"/>
              <a:buChar char="○"/>
            </a:pPr>
            <a:endParaRPr sz="165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Know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dirty="0" sz="1800" spc="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narrative</a:t>
            </a:r>
            <a:r>
              <a:rPr dirty="0" sz="1800" spc="-1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your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pitch:</a:t>
            </a:r>
            <a:endParaRPr sz="1800">
              <a:latin typeface="Roboto"/>
              <a:cs typeface="Roboto"/>
            </a:endParaRPr>
          </a:p>
          <a:p>
            <a:pPr lvl="1" marL="836294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20">
                <a:solidFill>
                  <a:srgbClr val="434343"/>
                </a:solidFill>
                <a:latin typeface="Roboto"/>
                <a:cs typeface="Roboto"/>
              </a:rPr>
              <a:t>Tell</a:t>
            </a:r>
            <a:r>
              <a:rPr dirty="0" sz="1400" spc="-2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dirty="0" sz="1400" spc="-2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audience</a:t>
            </a:r>
            <a:r>
              <a:rPr dirty="0" sz="1400" spc="-2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dirty="0" sz="1400" spc="-2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“story”.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4950" y="410000"/>
            <a:ext cx="2597349" cy="189082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42259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2A3890"/>
                </a:solidFill>
              </a:rPr>
              <a:t>Bad</a:t>
            </a:r>
            <a:r>
              <a:rPr dirty="0" sz="3000" spc="-30">
                <a:solidFill>
                  <a:srgbClr val="2A3890"/>
                </a:solidFill>
              </a:rPr>
              <a:t> </a:t>
            </a:r>
            <a:r>
              <a:rPr dirty="0" sz="3000" spc="-15">
                <a:solidFill>
                  <a:srgbClr val="2A3890"/>
                </a:solidFill>
              </a:rPr>
              <a:t>Practices</a:t>
            </a:r>
            <a:r>
              <a:rPr dirty="0" sz="3000" spc="-35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in</a:t>
            </a:r>
            <a:r>
              <a:rPr dirty="0" sz="3000" spc="-35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Pitching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249" y="1239708"/>
            <a:ext cx="4865370" cy="85725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25" b="1">
                <a:solidFill>
                  <a:srgbClr val="434343"/>
                </a:solidFill>
                <a:latin typeface="Roboto"/>
                <a:cs typeface="Roboto"/>
              </a:rPr>
              <a:t>Don’t</a:t>
            </a:r>
            <a:r>
              <a:rPr dirty="0" sz="1800" spc="-1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just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 read</a:t>
            </a:r>
            <a:r>
              <a:rPr dirty="0" sz="1800" spc="1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slides,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add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value to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them.</a:t>
            </a:r>
            <a:endParaRPr sz="1800">
              <a:latin typeface="Roboto"/>
              <a:cs typeface="Roboto"/>
            </a:endParaRPr>
          </a:p>
          <a:p>
            <a:pPr lvl="1" marL="836294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Text-to-speech tools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are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already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widely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available.</a:t>
            </a:r>
            <a:endParaRPr sz="1400">
              <a:latin typeface="Roboto"/>
              <a:cs typeface="Roboto"/>
            </a:endParaRPr>
          </a:p>
          <a:p>
            <a:pPr lvl="1" marL="836294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Recall</a:t>
            </a:r>
            <a:r>
              <a:rPr dirty="0" sz="1400" spc="-2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that</a:t>
            </a:r>
            <a:r>
              <a:rPr dirty="0" sz="1400" spc="-2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pitching</a:t>
            </a:r>
            <a:r>
              <a:rPr dirty="0" sz="1400" spc="-2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≠</a:t>
            </a:r>
            <a:r>
              <a:rPr dirty="0" sz="1400" spc="-2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lecturing!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6975" y="410000"/>
            <a:ext cx="2425324" cy="18594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42259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2A3890"/>
                </a:solidFill>
              </a:rPr>
              <a:t>Bad</a:t>
            </a:r>
            <a:r>
              <a:rPr dirty="0" sz="3000" spc="-30">
                <a:solidFill>
                  <a:srgbClr val="2A3890"/>
                </a:solidFill>
              </a:rPr>
              <a:t> </a:t>
            </a:r>
            <a:r>
              <a:rPr dirty="0" sz="3000" spc="-15">
                <a:solidFill>
                  <a:srgbClr val="2A3890"/>
                </a:solidFill>
              </a:rPr>
              <a:t>Practices</a:t>
            </a:r>
            <a:r>
              <a:rPr dirty="0" sz="3000" spc="-35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in</a:t>
            </a:r>
            <a:r>
              <a:rPr dirty="0" sz="3000" spc="-35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Pitching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249" y="1239708"/>
            <a:ext cx="5457190" cy="191452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25" b="1">
                <a:solidFill>
                  <a:srgbClr val="434343"/>
                </a:solidFill>
                <a:latin typeface="Roboto"/>
                <a:cs typeface="Roboto"/>
              </a:rPr>
              <a:t>Don’t</a:t>
            </a:r>
            <a:r>
              <a:rPr dirty="0" sz="1800" spc="-1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just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 read</a:t>
            </a:r>
            <a:r>
              <a:rPr dirty="0" sz="1800" spc="1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slides,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add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value to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them.</a:t>
            </a:r>
            <a:endParaRPr sz="1800">
              <a:latin typeface="Roboto"/>
              <a:cs typeface="Roboto"/>
            </a:endParaRPr>
          </a:p>
          <a:p>
            <a:pPr lvl="1" marL="836294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Text-to-speech tools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are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already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widely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available.</a:t>
            </a:r>
            <a:endParaRPr sz="1400">
              <a:latin typeface="Roboto"/>
              <a:cs typeface="Roboto"/>
            </a:endParaRPr>
          </a:p>
          <a:p>
            <a:pPr lvl="1" marL="836294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Recall</a:t>
            </a:r>
            <a:r>
              <a:rPr dirty="0" sz="1400" spc="-2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that</a:t>
            </a:r>
            <a:r>
              <a:rPr dirty="0" sz="1400" spc="-2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pitching</a:t>
            </a:r>
            <a:r>
              <a:rPr dirty="0" sz="1400" spc="-2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≠</a:t>
            </a:r>
            <a:r>
              <a:rPr dirty="0" sz="1400" spc="-2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lecturing!</a:t>
            </a:r>
            <a:endParaRPr sz="1400">
              <a:latin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434343"/>
              </a:buClr>
              <a:buFont typeface="Arial"/>
              <a:buChar char="○"/>
            </a:pPr>
            <a:endParaRPr sz="165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15" b="1">
                <a:solidFill>
                  <a:srgbClr val="434343"/>
                </a:solidFill>
                <a:latin typeface="Roboto"/>
                <a:cs typeface="Roboto"/>
              </a:rPr>
              <a:t>Avoid</a:t>
            </a:r>
            <a:r>
              <a:rPr dirty="0" sz="1800" spc="-2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walls</a:t>
            </a:r>
            <a:r>
              <a:rPr dirty="0" sz="1800" spc="-1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dirty="0" sz="1800" spc="-2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text</a:t>
            </a:r>
            <a:r>
              <a:rPr dirty="0" sz="1800" spc="1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in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slides.</a:t>
            </a:r>
            <a:endParaRPr sz="1800">
              <a:latin typeface="Roboto"/>
              <a:cs typeface="Roboto"/>
            </a:endParaRPr>
          </a:p>
          <a:p>
            <a:pPr lvl="1" marL="836294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20">
                <a:solidFill>
                  <a:srgbClr val="434343"/>
                </a:solidFill>
                <a:latin typeface="Roboto"/>
                <a:cs typeface="Roboto"/>
              </a:rPr>
              <a:t>You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want people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listening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to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you, and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not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reading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the slide.</a:t>
            </a:r>
            <a:endParaRPr sz="1400">
              <a:latin typeface="Roboto"/>
              <a:cs typeface="Roboto"/>
            </a:endParaRPr>
          </a:p>
          <a:p>
            <a:pPr lvl="1" marL="836294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Fewer key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concepts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stick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easier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than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huge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paragraphs.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6975" y="410000"/>
            <a:ext cx="2425324" cy="18594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42259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2A3890"/>
                </a:solidFill>
              </a:rPr>
              <a:t>Bad</a:t>
            </a:r>
            <a:r>
              <a:rPr dirty="0" sz="3000" spc="-30">
                <a:solidFill>
                  <a:srgbClr val="2A3890"/>
                </a:solidFill>
              </a:rPr>
              <a:t> </a:t>
            </a:r>
            <a:r>
              <a:rPr dirty="0" sz="3000" spc="-15">
                <a:solidFill>
                  <a:srgbClr val="2A3890"/>
                </a:solidFill>
              </a:rPr>
              <a:t>Practices</a:t>
            </a:r>
            <a:r>
              <a:rPr dirty="0" sz="3000" spc="-35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in</a:t>
            </a:r>
            <a:r>
              <a:rPr dirty="0" sz="3000" spc="-35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Pitching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249" y="1239708"/>
            <a:ext cx="5457190" cy="297180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25" b="1">
                <a:solidFill>
                  <a:srgbClr val="434343"/>
                </a:solidFill>
                <a:latin typeface="Roboto"/>
                <a:cs typeface="Roboto"/>
              </a:rPr>
              <a:t>Don’t</a:t>
            </a:r>
            <a:r>
              <a:rPr dirty="0" sz="1800" spc="-1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just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 read</a:t>
            </a:r>
            <a:r>
              <a:rPr dirty="0" sz="1800" spc="1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slides,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add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value to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them.</a:t>
            </a:r>
            <a:endParaRPr sz="1800">
              <a:latin typeface="Roboto"/>
              <a:cs typeface="Roboto"/>
            </a:endParaRPr>
          </a:p>
          <a:p>
            <a:pPr lvl="1" marL="836294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Text-to-speech tools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are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already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widely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available.</a:t>
            </a:r>
            <a:endParaRPr sz="1400">
              <a:latin typeface="Roboto"/>
              <a:cs typeface="Roboto"/>
            </a:endParaRPr>
          </a:p>
          <a:p>
            <a:pPr lvl="1" marL="836294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Recall</a:t>
            </a:r>
            <a:r>
              <a:rPr dirty="0" sz="1400" spc="-2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that</a:t>
            </a:r>
            <a:r>
              <a:rPr dirty="0" sz="1400" spc="-2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pitching</a:t>
            </a:r>
            <a:r>
              <a:rPr dirty="0" sz="1400" spc="-2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≠</a:t>
            </a:r>
            <a:r>
              <a:rPr dirty="0" sz="1400" spc="-2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lecturing!</a:t>
            </a:r>
            <a:endParaRPr sz="1400">
              <a:latin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434343"/>
              </a:buClr>
              <a:buFont typeface="Arial"/>
              <a:buChar char="○"/>
            </a:pPr>
            <a:endParaRPr sz="165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15" b="1">
                <a:solidFill>
                  <a:srgbClr val="434343"/>
                </a:solidFill>
                <a:latin typeface="Roboto"/>
                <a:cs typeface="Roboto"/>
              </a:rPr>
              <a:t>Avoid</a:t>
            </a:r>
            <a:r>
              <a:rPr dirty="0" sz="1800" spc="-2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walls</a:t>
            </a:r>
            <a:r>
              <a:rPr dirty="0" sz="1800" spc="-1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dirty="0" sz="1800" spc="-2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text</a:t>
            </a:r>
            <a:r>
              <a:rPr dirty="0" sz="1800" spc="1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in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slides.</a:t>
            </a:r>
            <a:endParaRPr sz="1800">
              <a:latin typeface="Roboto"/>
              <a:cs typeface="Roboto"/>
            </a:endParaRPr>
          </a:p>
          <a:p>
            <a:pPr lvl="1" marL="836294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20">
                <a:solidFill>
                  <a:srgbClr val="434343"/>
                </a:solidFill>
                <a:latin typeface="Roboto"/>
                <a:cs typeface="Roboto"/>
              </a:rPr>
              <a:t>You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want people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listening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to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you, and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not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reading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the slide.</a:t>
            </a:r>
            <a:endParaRPr sz="1400">
              <a:latin typeface="Roboto"/>
              <a:cs typeface="Roboto"/>
            </a:endParaRPr>
          </a:p>
          <a:p>
            <a:pPr lvl="1" marL="836294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Fewer key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concepts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stick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easier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than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huge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paragraphs.</a:t>
            </a:r>
            <a:endParaRPr sz="1400">
              <a:latin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434343"/>
              </a:buClr>
              <a:buFont typeface="Arial"/>
              <a:buChar char="○"/>
            </a:pPr>
            <a:endParaRPr sz="165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25" b="1">
                <a:solidFill>
                  <a:srgbClr val="434343"/>
                </a:solidFill>
                <a:latin typeface="Roboto"/>
                <a:cs typeface="Roboto"/>
              </a:rPr>
              <a:t>Don’t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rush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b="1">
                <a:solidFill>
                  <a:srgbClr val="434343"/>
                </a:solidFill>
                <a:latin typeface="Roboto"/>
                <a:cs typeface="Roboto"/>
              </a:rPr>
              <a:t>it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take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your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time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if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you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need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it.</a:t>
            </a:r>
            <a:endParaRPr sz="1800">
              <a:latin typeface="Roboto"/>
              <a:cs typeface="Roboto"/>
            </a:endParaRPr>
          </a:p>
          <a:p>
            <a:pPr lvl="1" marL="836294" marR="23495" indent="-336550">
              <a:lnSpc>
                <a:spcPct val="116100"/>
              </a:lnSpc>
              <a:spcBef>
                <a:spcPts val="6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For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example, use 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a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rhetoric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question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take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 deep 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breath, </a:t>
            </a:r>
            <a:r>
              <a:rPr dirty="0" sz="1400" spc="-33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or</a:t>
            </a:r>
            <a:r>
              <a:rPr dirty="0" sz="14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Roboto"/>
                <a:cs typeface="Roboto"/>
              </a:rPr>
              <a:t>drink some </a:t>
            </a:r>
            <a:r>
              <a:rPr dirty="0" sz="1400" spc="-20">
                <a:solidFill>
                  <a:srgbClr val="434343"/>
                </a:solidFill>
                <a:latin typeface="Roboto"/>
                <a:cs typeface="Roboto"/>
              </a:rPr>
              <a:t>water.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6975" y="410000"/>
            <a:ext cx="2425324" cy="18594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267081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394716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Project</a:t>
            </a:r>
            <a:r>
              <a:rPr dirty="0" spc="-95"/>
              <a:t> </a:t>
            </a:r>
            <a:r>
              <a:rPr dirty="0" spc="-10"/>
              <a:t>Proposal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485076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solidFill>
                  <a:srgbClr val="2A3890"/>
                </a:solidFill>
              </a:rPr>
              <a:t>Preparing</a:t>
            </a:r>
            <a:r>
              <a:rPr dirty="0" sz="3000" spc="-25">
                <a:solidFill>
                  <a:srgbClr val="2A3890"/>
                </a:solidFill>
              </a:rPr>
              <a:t> </a:t>
            </a:r>
            <a:r>
              <a:rPr dirty="0" sz="3000">
                <a:solidFill>
                  <a:srgbClr val="2A3890"/>
                </a:solidFill>
              </a:rPr>
              <a:t>a</a:t>
            </a:r>
            <a:r>
              <a:rPr dirty="0" sz="3000" spc="-25">
                <a:solidFill>
                  <a:srgbClr val="2A3890"/>
                </a:solidFill>
              </a:rPr>
              <a:t> </a:t>
            </a:r>
            <a:r>
              <a:rPr dirty="0" sz="3000" spc="-10">
                <a:solidFill>
                  <a:srgbClr val="2A3890"/>
                </a:solidFill>
              </a:rPr>
              <a:t>Project</a:t>
            </a:r>
            <a:r>
              <a:rPr dirty="0" sz="3000" spc="-20">
                <a:solidFill>
                  <a:srgbClr val="2A3890"/>
                </a:solidFill>
              </a:rPr>
              <a:t> </a:t>
            </a:r>
            <a:r>
              <a:rPr dirty="0" sz="3000" spc="-10">
                <a:solidFill>
                  <a:srgbClr val="2A3890"/>
                </a:solidFill>
              </a:rPr>
              <a:t>Proposal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4725" y="1253750"/>
            <a:ext cx="3990340" cy="2425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66775">
              <a:lnSpc>
                <a:spcPct val="114599"/>
              </a:lnSpc>
              <a:spcBef>
                <a:spcPts val="100"/>
              </a:spcBef>
            </a:pP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According to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BJ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Fogg, </a:t>
            </a:r>
            <a:r>
              <a:rPr dirty="0" sz="1800" spc="-20">
                <a:solidFill>
                  <a:srgbClr val="434343"/>
                </a:solidFill>
                <a:latin typeface="Roboto"/>
                <a:cs typeface="Roboto"/>
              </a:rPr>
              <a:t>founder, </a:t>
            </a:r>
            <a:r>
              <a:rPr dirty="0" sz="1800" spc="-434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and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director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of the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Stanford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Behavior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Design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Lab: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Roboto"/>
              <a:cs typeface="Roboto"/>
            </a:endParaRPr>
          </a:p>
          <a:p>
            <a:pPr marL="469900" marR="5080">
              <a:lnSpc>
                <a:spcPct val="114599"/>
              </a:lnSpc>
            </a:pP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"</a:t>
            </a:r>
            <a:r>
              <a:rPr dirty="0" sz="1800" spc="-5" i="1">
                <a:solidFill>
                  <a:srgbClr val="434343"/>
                </a:solidFill>
                <a:latin typeface="Roboto"/>
                <a:cs typeface="Roboto"/>
              </a:rPr>
              <a:t>Sharing ideas early and often is </a:t>
            </a:r>
            <a:r>
              <a:rPr dirty="0" sz="1800" i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i="1">
                <a:solidFill>
                  <a:srgbClr val="434343"/>
                </a:solidFill>
                <a:latin typeface="Roboto"/>
                <a:cs typeface="Roboto"/>
              </a:rPr>
              <a:t>one</a:t>
            </a:r>
            <a:r>
              <a:rPr dirty="0" sz="1800" spc="90" i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5" i="1">
                <a:solidFill>
                  <a:srgbClr val="434343"/>
                </a:solidFill>
                <a:latin typeface="Roboto"/>
                <a:cs typeface="Roboto"/>
              </a:rPr>
              <a:t>key</a:t>
            </a:r>
            <a:r>
              <a:rPr dirty="0" sz="1800" spc="95" i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 i="1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dirty="0" sz="1800" spc="95" i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i="1">
                <a:solidFill>
                  <a:srgbClr val="434343"/>
                </a:solidFill>
                <a:latin typeface="Roboto"/>
                <a:cs typeface="Roboto"/>
              </a:rPr>
              <a:t>success</a:t>
            </a:r>
            <a:r>
              <a:rPr dirty="0" sz="1800" spc="90" i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i="1">
                <a:solidFill>
                  <a:srgbClr val="434343"/>
                </a:solidFill>
                <a:latin typeface="Roboto"/>
                <a:cs typeface="Roboto"/>
              </a:rPr>
              <a:t>for</a:t>
            </a:r>
            <a:r>
              <a:rPr dirty="0" sz="1800" spc="95" i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i="1">
                <a:solidFill>
                  <a:srgbClr val="434343"/>
                </a:solidFill>
                <a:latin typeface="Roboto"/>
                <a:cs typeface="Roboto"/>
              </a:rPr>
              <a:t>designers </a:t>
            </a:r>
            <a:r>
              <a:rPr dirty="0" sz="1800" i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i="1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dirty="0" sz="1800" spc="-20" i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i="1">
                <a:solidFill>
                  <a:srgbClr val="434343"/>
                </a:solidFill>
                <a:latin typeface="Roboto"/>
                <a:cs typeface="Roboto"/>
              </a:rPr>
              <a:t>end-user</a:t>
            </a:r>
            <a:r>
              <a:rPr dirty="0" sz="1800" spc="-15" i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 i="1">
                <a:solidFill>
                  <a:srgbClr val="434343"/>
                </a:solidFill>
                <a:latin typeface="Roboto"/>
                <a:cs typeface="Roboto"/>
              </a:rPr>
              <a:t>products</a:t>
            </a:r>
            <a:r>
              <a:rPr dirty="0" sz="1800" spc="-15" i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i="1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dirty="0" sz="1800" spc="-20" i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i="1">
                <a:solidFill>
                  <a:srgbClr val="434343"/>
                </a:solidFill>
                <a:latin typeface="Roboto"/>
                <a:cs typeface="Roboto"/>
              </a:rPr>
              <a:t>services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".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7923" y="1229875"/>
            <a:ext cx="4014377" cy="2287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485076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solidFill>
                  <a:srgbClr val="2A3890"/>
                </a:solidFill>
              </a:rPr>
              <a:t>Preparing</a:t>
            </a:r>
            <a:r>
              <a:rPr dirty="0" sz="3000" spc="-25">
                <a:solidFill>
                  <a:srgbClr val="2A3890"/>
                </a:solidFill>
              </a:rPr>
              <a:t> </a:t>
            </a:r>
            <a:r>
              <a:rPr dirty="0" sz="3000">
                <a:solidFill>
                  <a:srgbClr val="2A3890"/>
                </a:solidFill>
              </a:rPr>
              <a:t>a</a:t>
            </a:r>
            <a:r>
              <a:rPr dirty="0" sz="3000" spc="-25">
                <a:solidFill>
                  <a:srgbClr val="2A3890"/>
                </a:solidFill>
              </a:rPr>
              <a:t> </a:t>
            </a:r>
            <a:r>
              <a:rPr dirty="0" sz="3000" spc="-10">
                <a:solidFill>
                  <a:srgbClr val="2A3890"/>
                </a:solidFill>
              </a:rPr>
              <a:t>Project</a:t>
            </a:r>
            <a:r>
              <a:rPr dirty="0" sz="3000" spc="-20">
                <a:solidFill>
                  <a:srgbClr val="2A3890"/>
                </a:solidFill>
              </a:rPr>
              <a:t> </a:t>
            </a:r>
            <a:r>
              <a:rPr dirty="0" sz="3000" spc="-10">
                <a:solidFill>
                  <a:srgbClr val="2A3890"/>
                </a:solidFill>
              </a:rPr>
              <a:t>Proposal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4725" y="1293755"/>
            <a:ext cx="6570980" cy="1128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Fogg developed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dirty="0" sz="1800" spc="2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conceptual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design document structure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: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Articulate</a:t>
            </a:r>
            <a:r>
              <a:rPr dirty="0" sz="1800" spc="-2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all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information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needed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fully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understand</a:t>
            </a:r>
            <a:endParaRPr sz="1800">
              <a:latin typeface="Roboto"/>
              <a:cs typeface="Roboto"/>
            </a:endParaRPr>
          </a:p>
          <a:p>
            <a:pPr marL="469900">
              <a:lnSpc>
                <a:spcPct val="100000"/>
              </a:lnSpc>
              <a:spcBef>
                <a:spcPts val="315"/>
              </a:spcBef>
            </a:pP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product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(i.e.; 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artifact)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in 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structured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and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logical sequence.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485076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solidFill>
                  <a:srgbClr val="2A3890"/>
                </a:solidFill>
              </a:rPr>
              <a:t>Preparing</a:t>
            </a:r>
            <a:r>
              <a:rPr dirty="0" sz="3000" spc="-25">
                <a:solidFill>
                  <a:srgbClr val="2A3890"/>
                </a:solidFill>
              </a:rPr>
              <a:t> </a:t>
            </a:r>
            <a:r>
              <a:rPr dirty="0" sz="3000">
                <a:solidFill>
                  <a:srgbClr val="2A3890"/>
                </a:solidFill>
              </a:rPr>
              <a:t>a</a:t>
            </a:r>
            <a:r>
              <a:rPr dirty="0" sz="3000" spc="-25">
                <a:solidFill>
                  <a:srgbClr val="2A3890"/>
                </a:solidFill>
              </a:rPr>
              <a:t> </a:t>
            </a:r>
            <a:r>
              <a:rPr dirty="0" sz="3000" spc="-10">
                <a:solidFill>
                  <a:srgbClr val="2A3890"/>
                </a:solidFill>
              </a:rPr>
              <a:t>Project</a:t>
            </a:r>
            <a:r>
              <a:rPr dirty="0" sz="3000" spc="-20">
                <a:solidFill>
                  <a:srgbClr val="2A3890"/>
                </a:solidFill>
              </a:rPr>
              <a:t> </a:t>
            </a:r>
            <a:r>
              <a:rPr dirty="0" sz="3000" spc="-10">
                <a:solidFill>
                  <a:srgbClr val="2A3890"/>
                </a:solidFill>
              </a:rPr>
              <a:t>Proposal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4725" y="1293755"/>
            <a:ext cx="6682740" cy="2585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Fogg developed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dirty="0" sz="1800" spc="2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conceptual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design document structure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: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Articulate</a:t>
            </a:r>
            <a:r>
              <a:rPr dirty="0" sz="1800" spc="-2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all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information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needed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fully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understand</a:t>
            </a:r>
            <a:endParaRPr sz="1800">
              <a:latin typeface="Roboto"/>
              <a:cs typeface="Roboto"/>
            </a:endParaRPr>
          </a:p>
          <a:p>
            <a:pPr marL="469900">
              <a:lnSpc>
                <a:spcPct val="100000"/>
              </a:lnSpc>
              <a:spcBef>
                <a:spcPts val="315"/>
              </a:spcBef>
            </a:pP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product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(i.e.; 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artifact)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in 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structured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and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logical sequence.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>
              <a:latin typeface="Roboto"/>
              <a:cs typeface="Roboto"/>
            </a:endParaRPr>
          </a:p>
          <a:p>
            <a:pPr marL="12700" marR="5080">
              <a:lnSpc>
                <a:spcPct val="114599"/>
              </a:lnSpc>
            </a:pP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This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document is</a:t>
            </a:r>
            <a:r>
              <a:rPr dirty="0" sz="1800" spc="3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non-trivial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in its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creation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but once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complete, 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should</a:t>
            </a:r>
            <a:r>
              <a:rPr dirty="0" sz="1800" spc="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help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5" b="1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 solidify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the concept</a:t>
            </a:r>
            <a:r>
              <a:rPr dirty="0" sz="1800" spc="2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in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your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own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mind and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ease the </a:t>
            </a:r>
            <a:r>
              <a:rPr dirty="0" sz="1800" spc="-43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process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of communicating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concept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stakeholders.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67748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2A3890"/>
                </a:solidFill>
              </a:rPr>
              <a:t>BJ</a:t>
            </a:r>
            <a:r>
              <a:rPr dirty="0" sz="3000" spc="-20">
                <a:solidFill>
                  <a:srgbClr val="2A3890"/>
                </a:solidFill>
              </a:rPr>
              <a:t> </a:t>
            </a:r>
            <a:r>
              <a:rPr dirty="0" sz="3000" spc="-40">
                <a:solidFill>
                  <a:srgbClr val="2A3890"/>
                </a:solidFill>
              </a:rPr>
              <a:t>Fogg’s</a:t>
            </a:r>
            <a:r>
              <a:rPr dirty="0" sz="3000" spc="-25">
                <a:solidFill>
                  <a:srgbClr val="2A3890"/>
                </a:solidFill>
              </a:rPr>
              <a:t> </a:t>
            </a:r>
            <a:r>
              <a:rPr dirty="0" sz="3000" spc="-10">
                <a:solidFill>
                  <a:srgbClr val="2A3890"/>
                </a:solidFill>
              </a:rPr>
              <a:t>Conceptual</a:t>
            </a:r>
            <a:r>
              <a:rPr dirty="0" sz="3000" spc="-20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Design</a:t>
            </a:r>
            <a:r>
              <a:rPr dirty="0" sz="3000" spc="-25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Document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31711" y="1338587"/>
            <a:ext cx="4635500" cy="306387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522605" indent="-396875">
              <a:lnSpc>
                <a:spcPct val="100000"/>
              </a:lnSpc>
              <a:spcBef>
                <a:spcPts val="355"/>
              </a:spcBef>
              <a:buAutoNum type="arabicPeriod"/>
              <a:tabLst>
                <a:tab pos="522605" algn="l"/>
                <a:tab pos="523240" algn="l"/>
              </a:tabLst>
            </a:pP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Title</a:t>
            </a:r>
            <a:r>
              <a:rPr dirty="0" sz="1600" spc="-2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dirty="0" sz="1600" spc="-2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434343"/>
                </a:solidFill>
                <a:latin typeface="Roboto"/>
                <a:cs typeface="Roboto"/>
              </a:rPr>
              <a:t>overview</a:t>
            </a:r>
            <a:endParaRPr sz="1600">
              <a:latin typeface="Roboto"/>
              <a:cs typeface="Roboto"/>
            </a:endParaRPr>
          </a:p>
          <a:p>
            <a:pPr marL="522605" indent="-3968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22605" algn="l"/>
                <a:tab pos="523240" algn="l"/>
              </a:tabLst>
            </a:pP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User</a:t>
            </a:r>
            <a:r>
              <a:rPr dirty="0" sz="1600" spc="-2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description</a:t>
            </a:r>
            <a:r>
              <a:rPr dirty="0" sz="1600" spc="-2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(incl.</a:t>
            </a:r>
            <a:r>
              <a:rPr dirty="0" sz="1600" spc="-2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personas)</a:t>
            </a:r>
            <a:endParaRPr sz="1600">
              <a:latin typeface="Roboto"/>
              <a:cs typeface="Roboto"/>
            </a:endParaRPr>
          </a:p>
          <a:p>
            <a:pPr marL="522605" indent="-3968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22605" algn="l"/>
                <a:tab pos="523240" algn="l"/>
              </a:tabLst>
            </a:pP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Storyboards</a:t>
            </a:r>
            <a:r>
              <a:rPr dirty="0" sz="1600" spc="-3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dirty="0" sz="1600" spc="-2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user</a:t>
            </a:r>
            <a:r>
              <a:rPr dirty="0" sz="1600" spc="-2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experience</a:t>
            </a:r>
            <a:endParaRPr sz="1600">
              <a:latin typeface="Roboto"/>
              <a:cs typeface="Roboto"/>
            </a:endParaRPr>
          </a:p>
          <a:p>
            <a:pPr marL="522605" indent="-3968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22605" algn="l"/>
                <a:tab pos="523240" algn="l"/>
              </a:tabLst>
            </a:pPr>
            <a:r>
              <a:rPr dirty="0" sz="1600" spc="-10">
                <a:solidFill>
                  <a:srgbClr val="434343"/>
                </a:solidFill>
                <a:latin typeface="Roboto"/>
                <a:cs typeface="Roboto"/>
              </a:rPr>
              <a:t>Prototypes</a:t>
            </a:r>
            <a:endParaRPr sz="1600">
              <a:latin typeface="Roboto"/>
              <a:cs typeface="Roboto"/>
            </a:endParaRPr>
          </a:p>
          <a:p>
            <a:pPr marL="522605" indent="-3968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22605" algn="l"/>
                <a:tab pos="523240" algn="l"/>
              </a:tabLst>
            </a:pPr>
            <a:r>
              <a:rPr dirty="0" sz="1600" spc="-10">
                <a:solidFill>
                  <a:srgbClr val="434343"/>
                </a:solidFill>
                <a:latin typeface="Roboto"/>
                <a:cs typeface="Roboto"/>
              </a:rPr>
              <a:t>Features</a:t>
            </a:r>
            <a:r>
              <a:rPr dirty="0" sz="1600" spc="-3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dirty="0" sz="1600" spc="-3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functionality</a:t>
            </a:r>
            <a:endParaRPr sz="1600">
              <a:latin typeface="Roboto"/>
              <a:cs typeface="Roboto"/>
            </a:endParaRPr>
          </a:p>
          <a:p>
            <a:pPr marL="522605" indent="-3968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22605" algn="l"/>
                <a:tab pos="523240" algn="l"/>
              </a:tabLst>
            </a:pP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dirty="0" sz="16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justiﬁcation</a:t>
            </a:r>
            <a:r>
              <a:rPr dirty="0" sz="16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for</a:t>
            </a:r>
            <a:r>
              <a:rPr dirty="0" sz="16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design</a:t>
            </a:r>
            <a:r>
              <a:rPr dirty="0" sz="16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434343"/>
                </a:solidFill>
                <a:latin typeface="Roboto"/>
                <a:cs typeface="Roboto"/>
              </a:rPr>
              <a:t>(theor.</a:t>
            </a:r>
            <a:r>
              <a:rPr dirty="0" sz="16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dirty="0" sz="1600" spc="-10">
                <a:solidFill>
                  <a:srgbClr val="434343"/>
                </a:solidFill>
                <a:latin typeface="Roboto"/>
                <a:cs typeface="Roboto"/>
              </a:rPr>
              <a:t> pract.)</a:t>
            </a:r>
            <a:endParaRPr sz="1600">
              <a:latin typeface="Roboto"/>
              <a:cs typeface="Roboto"/>
            </a:endParaRPr>
          </a:p>
          <a:p>
            <a:pPr marL="522605" indent="-3968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22605" algn="l"/>
                <a:tab pos="523240" algn="l"/>
              </a:tabLst>
            </a:pP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Results</a:t>
            </a:r>
            <a:r>
              <a:rPr dirty="0" sz="1600" spc="-2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dirty="0" sz="16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user</a:t>
            </a:r>
            <a:r>
              <a:rPr dirty="0" sz="16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testing</a:t>
            </a:r>
            <a:r>
              <a:rPr dirty="0" sz="16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(preliminary</a:t>
            </a:r>
            <a:r>
              <a:rPr dirty="0" sz="16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user</a:t>
            </a:r>
            <a:r>
              <a:rPr dirty="0" sz="16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test.)</a:t>
            </a:r>
            <a:endParaRPr sz="1600">
              <a:latin typeface="Roboto"/>
              <a:cs typeface="Roboto"/>
            </a:endParaRPr>
          </a:p>
          <a:p>
            <a:pPr marL="522605" indent="-3968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22605" algn="l"/>
                <a:tab pos="523240" algn="l"/>
              </a:tabLst>
            </a:pP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Shortcomings</a:t>
            </a:r>
            <a:r>
              <a:rPr dirty="0" sz="1600" spc="-2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dirty="0" sz="1600" spc="-2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design</a:t>
            </a:r>
            <a:endParaRPr sz="1600">
              <a:latin typeface="Roboto"/>
              <a:cs typeface="Roboto"/>
            </a:endParaRPr>
          </a:p>
          <a:p>
            <a:pPr marL="522605" indent="-3968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22605" algn="l"/>
                <a:tab pos="523240" algn="l"/>
              </a:tabLst>
            </a:pP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Expansion</a:t>
            </a:r>
            <a:r>
              <a:rPr dirty="0" sz="1600" spc="-2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434343"/>
                </a:solidFill>
                <a:latin typeface="Roboto"/>
                <a:cs typeface="Roboto"/>
              </a:rPr>
              <a:t>–</a:t>
            </a:r>
            <a:r>
              <a:rPr dirty="0" sz="1600" spc="-2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434343"/>
                </a:solidFill>
                <a:latin typeface="Roboto"/>
                <a:cs typeface="Roboto"/>
              </a:rPr>
              <a:t>stretch</a:t>
            </a:r>
            <a:r>
              <a:rPr dirty="0" sz="1600" spc="-2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goals</a:t>
            </a:r>
            <a:endParaRPr sz="1600">
              <a:latin typeface="Roboto"/>
              <a:cs typeface="Roboto"/>
            </a:endParaRPr>
          </a:p>
          <a:p>
            <a:pPr marL="522605" indent="-510540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22605" algn="l"/>
                <a:tab pos="523240" algn="l"/>
              </a:tabLst>
            </a:pP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Next</a:t>
            </a:r>
            <a:r>
              <a:rPr dirty="0" sz="16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steps</a:t>
            </a:r>
            <a:r>
              <a:rPr dirty="0" sz="16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in</a:t>
            </a:r>
            <a:r>
              <a:rPr dirty="0" sz="16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dirty="0" sz="160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design</a:t>
            </a:r>
            <a:r>
              <a:rPr dirty="0" sz="1600" spc="-10">
                <a:solidFill>
                  <a:srgbClr val="434343"/>
                </a:solidFill>
                <a:latin typeface="Roboto"/>
                <a:cs typeface="Roboto"/>
              </a:rPr>
              <a:t> process</a:t>
            </a:r>
            <a:endParaRPr sz="1600">
              <a:latin typeface="Roboto"/>
              <a:cs typeface="Roboto"/>
            </a:endParaRPr>
          </a:p>
          <a:p>
            <a:pPr marL="522605" indent="-510540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22605" algn="l"/>
                <a:tab pos="523240" algn="l"/>
              </a:tabLst>
            </a:pPr>
            <a:r>
              <a:rPr dirty="0" sz="1600" spc="-5">
                <a:solidFill>
                  <a:srgbClr val="434343"/>
                </a:solidFill>
                <a:latin typeface="Roboto"/>
                <a:cs typeface="Roboto"/>
              </a:rPr>
              <a:t>Summary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4428" y="1489180"/>
            <a:ext cx="1666634" cy="16108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377634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2A3890"/>
                </a:solidFill>
              </a:rPr>
              <a:t>Distilling</a:t>
            </a:r>
            <a:r>
              <a:rPr dirty="0" sz="3000" spc="-55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the</a:t>
            </a:r>
            <a:r>
              <a:rPr dirty="0" sz="3000" spc="-50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Elements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4725" y="1293755"/>
            <a:ext cx="7012940" cy="1128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project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may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not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need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all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the elements: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“Storyboards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and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user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experience”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for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an algorithm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comparison?</a:t>
            </a:r>
            <a:endParaRPr sz="18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“User 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description”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for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 a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theoretical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analysis of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ﬂow theory?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377634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2A3890"/>
                </a:solidFill>
              </a:rPr>
              <a:t>Distilling</a:t>
            </a:r>
            <a:r>
              <a:rPr dirty="0" sz="3000" spc="-55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the</a:t>
            </a:r>
            <a:r>
              <a:rPr dirty="0" sz="3000" spc="-50">
                <a:solidFill>
                  <a:srgbClr val="2A3890"/>
                </a:solidFill>
              </a:rPr>
              <a:t> </a:t>
            </a:r>
            <a:r>
              <a:rPr dirty="0" sz="3000" spc="-5">
                <a:solidFill>
                  <a:srgbClr val="2A3890"/>
                </a:solidFill>
              </a:rPr>
              <a:t>Elements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4725" y="1293755"/>
            <a:ext cx="7012940" cy="2471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434343"/>
                </a:solidFill>
                <a:latin typeface="Roboto"/>
                <a:cs typeface="Roboto"/>
              </a:rPr>
              <a:t>Your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project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may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not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need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all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the elements: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“Storyboards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and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user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experience”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for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an algorithm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comparison?</a:t>
            </a:r>
            <a:endParaRPr sz="18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“User 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description”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for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 a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theoretical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analysis of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ﬂow theory?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34343"/>
              </a:buClr>
              <a:buFont typeface="Arial"/>
              <a:buChar char="●"/>
            </a:pPr>
            <a:endParaRPr sz="14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But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some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elements</a:t>
            </a:r>
            <a:r>
              <a:rPr dirty="0" sz="1800" spc="3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might simply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434343"/>
                </a:solidFill>
                <a:latin typeface="Roboto"/>
                <a:cs typeface="Roboto"/>
              </a:rPr>
              <a:t>need</a:t>
            </a:r>
            <a:r>
              <a:rPr dirty="0" sz="1800" spc="-10" b="1">
                <a:solidFill>
                  <a:srgbClr val="434343"/>
                </a:solidFill>
                <a:latin typeface="Roboto"/>
                <a:cs typeface="Roboto"/>
              </a:rPr>
              <a:t> rephrasing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“Prototypes”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for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 artwork</a:t>
            </a:r>
            <a:r>
              <a:rPr dirty="0" sz="1800" spc="3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→</a:t>
            </a:r>
            <a:r>
              <a:rPr dirty="0" sz="18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“Sketches”</a:t>
            </a:r>
            <a:r>
              <a:rPr dirty="0" sz="1800" spc="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/ 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“Moodboards”?</a:t>
            </a:r>
            <a:endParaRPr sz="18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“User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testing”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for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5">
                <a:solidFill>
                  <a:srgbClr val="434343"/>
                </a:solidFill>
                <a:latin typeface="Roboto"/>
                <a:cs typeface="Roboto"/>
              </a:rPr>
              <a:t>IA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engine</a:t>
            </a:r>
            <a:r>
              <a:rPr dirty="0" sz="1800" spc="4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→</a:t>
            </a:r>
            <a:r>
              <a:rPr dirty="0" sz="1800" spc="-6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Why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do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users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need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dirty="0" sz="1800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Roboto"/>
                <a:cs typeface="Roboto"/>
              </a:rPr>
              <a:t>new </a:t>
            </a:r>
            <a:r>
              <a:rPr dirty="0" sz="1800" spc="-15">
                <a:solidFill>
                  <a:srgbClr val="434343"/>
                </a:solidFill>
                <a:latin typeface="Roboto"/>
                <a:cs typeface="Roboto"/>
              </a:rPr>
              <a:t>IA?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2021-06-02T13:54:08Z</dcterms:created>
  <dcterms:modified xsi:type="dcterms:W3CDTF">2021-06-02T13:54:08Z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