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83" r:id="rId9"/>
    <p:sldId id="31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3" r:id="rId19"/>
    <p:sldId id="310" r:id="rId20"/>
    <p:sldId id="311" r:id="rId21"/>
    <p:sldId id="274" r:id="rId22"/>
    <p:sldId id="281" r:id="rId23"/>
    <p:sldId id="275" r:id="rId24"/>
    <p:sldId id="276" r:id="rId25"/>
    <p:sldId id="277" r:id="rId26"/>
    <p:sldId id="278" r:id="rId27"/>
    <p:sldId id="279" r:id="rId28"/>
    <p:sldId id="280" r:id="rId29"/>
    <p:sldId id="284" r:id="rId30"/>
    <p:sldId id="285" r:id="rId31"/>
    <p:sldId id="286" r:id="rId32"/>
    <p:sldId id="287" r:id="rId33"/>
    <p:sldId id="289" r:id="rId34"/>
    <p:sldId id="262" r:id="rId35"/>
    <p:sldId id="291" r:id="rId36"/>
    <p:sldId id="292" r:id="rId37"/>
    <p:sldId id="295" r:id="rId38"/>
    <p:sldId id="296" r:id="rId39"/>
    <p:sldId id="298" r:id="rId40"/>
    <p:sldId id="301" r:id="rId41"/>
    <p:sldId id="302" r:id="rId42"/>
    <p:sldId id="306" r:id="rId43"/>
    <p:sldId id="282" r:id="rId44"/>
    <p:sldId id="309" r:id="rId4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57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75" y="1373239"/>
            <a:ext cx="7539049" cy="1303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021" y="1447587"/>
            <a:ext cx="3191510" cy="3063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125" y="2218623"/>
            <a:ext cx="780174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239708"/>
            <a:ext cx="8193500" cy="340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5" y="1373239"/>
            <a:ext cx="2236470" cy="1303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-5" dirty="0">
                <a:solidFill>
                  <a:srgbClr val="FFFFFF"/>
                </a:solidFill>
                <a:latin typeface="Roboto"/>
                <a:cs typeface="Roboto"/>
              </a:rPr>
              <a:t>Module </a:t>
            </a:r>
            <a:r>
              <a:rPr sz="4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Roboto"/>
                <a:cs typeface="Roboto"/>
              </a:rPr>
              <a:t>Induction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25" y="2984107"/>
            <a:ext cx="27819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999999"/>
                </a:solidFill>
                <a:latin typeface="Roboto"/>
                <a:cs typeface="Roboto"/>
              </a:rPr>
              <a:t>GAM705:</a:t>
            </a:r>
            <a:r>
              <a:rPr sz="2100" spc="-40" dirty="0">
                <a:solidFill>
                  <a:srgbClr val="999999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999999"/>
                </a:solidFill>
                <a:latin typeface="Roboto"/>
                <a:cs typeface="Roboto"/>
              </a:rPr>
              <a:t>Major</a:t>
            </a:r>
            <a:r>
              <a:rPr sz="2100" spc="-35" dirty="0">
                <a:solidFill>
                  <a:srgbClr val="999999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999999"/>
                </a:solidFill>
                <a:latin typeface="Roboto"/>
                <a:cs typeface="Roboto"/>
              </a:rPr>
              <a:t>Project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25" y="4260924"/>
            <a:ext cx="2059775" cy="570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6553" y="3898250"/>
            <a:ext cx="1736922" cy="932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4940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Many</a:t>
            </a:r>
            <a:r>
              <a:rPr spc="-35" dirty="0"/>
              <a:t> </a:t>
            </a:r>
            <a:r>
              <a:rPr spc="-10" dirty="0"/>
              <a:t>Kinds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0" dirty="0"/>
              <a:t>Projects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The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Spectrum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of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sz="1400" spc="-55" dirty="0">
                <a:latin typeface="Roboto"/>
                <a:cs typeface="Roboto"/>
              </a:rPr>
              <a:t>T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aditional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Roboto"/>
                <a:cs typeface="Roboto"/>
              </a:rPr>
              <a:t>P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actice</a:t>
            </a:r>
            <a:r>
              <a:rPr sz="1400" spc="5" dirty="0">
                <a:latin typeface="Roboto"/>
                <a:cs typeface="Roboto"/>
              </a:rPr>
              <a:t>-</a:t>
            </a:r>
            <a:r>
              <a:rPr sz="1400" i="1" spc="-5" dirty="0">
                <a:latin typeface="Roboto"/>
                <a:cs typeface="Roboto"/>
              </a:rPr>
              <a:t>led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</a:t>
            </a:r>
            <a:r>
              <a:rPr sz="1400" spc="-50" dirty="0">
                <a:latin typeface="Roboto"/>
                <a:cs typeface="Roboto"/>
              </a:rPr>
              <a:t> </a:t>
            </a:r>
            <a:r>
              <a:rPr sz="1400" i="1" spc="-5" dirty="0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3424" y="1273924"/>
            <a:ext cx="1094740" cy="1104265"/>
          </a:xfrm>
          <a:custGeom>
            <a:avLst/>
            <a:gdLst/>
            <a:ahLst/>
            <a:cxnLst/>
            <a:rect l="l" t="t" r="r" b="b"/>
            <a:pathLst>
              <a:path w="1094739" h="1104264">
                <a:moveTo>
                  <a:pt x="0" y="114899"/>
                </a:moveTo>
                <a:lnTo>
                  <a:pt x="9029" y="70175"/>
                </a:lnTo>
                <a:lnTo>
                  <a:pt x="33653" y="33653"/>
                </a:lnTo>
                <a:lnTo>
                  <a:pt x="70175" y="9029"/>
                </a:lnTo>
                <a:lnTo>
                  <a:pt x="114899" y="0"/>
                </a:lnTo>
                <a:lnTo>
                  <a:pt x="182449" y="0"/>
                </a:lnTo>
                <a:lnTo>
                  <a:pt x="456124" y="0"/>
                </a:lnTo>
                <a:lnTo>
                  <a:pt x="979799" y="0"/>
                </a:lnTo>
                <a:lnTo>
                  <a:pt x="1002320" y="2228"/>
                </a:lnTo>
                <a:lnTo>
                  <a:pt x="1043546" y="19304"/>
                </a:lnTo>
                <a:lnTo>
                  <a:pt x="1075395" y="51153"/>
                </a:lnTo>
                <a:lnTo>
                  <a:pt x="1092471" y="92379"/>
                </a:lnTo>
                <a:lnTo>
                  <a:pt x="1094699" y="114899"/>
                </a:lnTo>
                <a:lnTo>
                  <a:pt x="1094699" y="402149"/>
                </a:lnTo>
                <a:lnTo>
                  <a:pt x="1094699" y="574499"/>
                </a:lnTo>
                <a:lnTo>
                  <a:pt x="1085670" y="619224"/>
                </a:lnTo>
                <a:lnTo>
                  <a:pt x="1061046" y="655746"/>
                </a:lnTo>
                <a:lnTo>
                  <a:pt x="1024524" y="680370"/>
                </a:lnTo>
                <a:lnTo>
                  <a:pt x="979799" y="689399"/>
                </a:lnTo>
                <a:lnTo>
                  <a:pt x="456124" y="689399"/>
                </a:lnTo>
                <a:lnTo>
                  <a:pt x="292470" y="1104073"/>
                </a:lnTo>
                <a:lnTo>
                  <a:pt x="182449" y="689399"/>
                </a:lnTo>
                <a:lnTo>
                  <a:pt x="114899" y="689399"/>
                </a:lnTo>
                <a:lnTo>
                  <a:pt x="70175" y="680370"/>
                </a:lnTo>
                <a:lnTo>
                  <a:pt x="33653" y="655746"/>
                </a:lnTo>
                <a:lnTo>
                  <a:pt x="9029" y="619224"/>
                </a:lnTo>
                <a:lnTo>
                  <a:pt x="0" y="574499"/>
                </a:lnTo>
                <a:lnTo>
                  <a:pt x="0" y="402149"/>
                </a:lnTo>
                <a:lnTo>
                  <a:pt x="0" y="114899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i="1" spc="-5" dirty="0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5" name="object 25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marL="635" algn="ctr">
              <a:lnSpc>
                <a:spcPts val="1664"/>
              </a:lnSpc>
            </a:pPr>
            <a:r>
              <a:rPr sz="1400" i="1" spc="-5" dirty="0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0" name="object 30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The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Spectrum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of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sz="1400" spc="-55" dirty="0">
                <a:latin typeface="Roboto"/>
                <a:cs typeface="Roboto"/>
              </a:rPr>
              <a:t>T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aditional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Roboto"/>
                <a:cs typeface="Roboto"/>
              </a:rPr>
              <a:t>P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actice</a:t>
            </a:r>
            <a:r>
              <a:rPr sz="1400" spc="5" dirty="0">
                <a:latin typeface="Roboto"/>
                <a:cs typeface="Roboto"/>
              </a:rPr>
              <a:t>-</a:t>
            </a:r>
            <a:r>
              <a:rPr sz="1400" i="1" spc="-5" dirty="0">
                <a:latin typeface="Roboto"/>
                <a:cs typeface="Roboto"/>
              </a:rPr>
              <a:t>led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</a:t>
            </a:r>
            <a:r>
              <a:rPr sz="1400" spc="-50" dirty="0">
                <a:latin typeface="Roboto"/>
                <a:cs typeface="Roboto"/>
              </a:rPr>
              <a:t> </a:t>
            </a:r>
            <a:r>
              <a:rPr sz="1400" i="1" spc="-5" dirty="0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15400" y="1269162"/>
            <a:ext cx="2307590" cy="1828800"/>
            <a:chOff x="1415400" y="1269162"/>
            <a:chExt cx="2307590" cy="1828800"/>
          </a:xfrm>
        </p:grpSpPr>
        <p:sp>
          <p:nvSpPr>
            <p:cNvPr id="22" name="object 22"/>
            <p:cNvSpPr/>
            <p:nvPr/>
          </p:nvSpPr>
          <p:spPr>
            <a:xfrm>
              <a:off x="1424925" y="1904199"/>
              <a:ext cx="1198880" cy="1184275"/>
            </a:xfrm>
            <a:custGeom>
              <a:avLst/>
              <a:gdLst/>
              <a:ahLst/>
              <a:cxnLst/>
              <a:rect l="l" t="t" r="r" b="b"/>
              <a:pathLst>
                <a:path w="1198880" h="1184275">
                  <a:moveTo>
                    <a:pt x="0" y="592049"/>
                  </a:moveTo>
                  <a:lnTo>
                    <a:pt x="1986" y="543492"/>
                  </a:lnTo>
                  <a:lnTo>
                    <a:pt x="7843" y="496016"/>
                  </a:lnTo>
                  <a:lnTo>
                    <a:pt x="17415" y="449773"/>
                  </a:lnTo>
                  <a:lnTo>
                    <a:pt x="30550" y="404916"/>
                  </a:lnTo>
                  <a:lnTo>
                    <a:pt x="47092" y="361597"/>
                  </a:lnTo>
                  <a:lnTo>
                    <a:pt x="66887" y="319968"/>
                  </a:lnTo>
                  <a:lnTo>
                    <a:pt x="89781" y="280183"/>
                  </a:lnTo>
                  <a:lnTo>
                    <a:pt x="115620" y="242392"/>
                  </a:lnTo>
                  <a:lnTo>
                    <a:pt x="144250" y="206750"/>
                  </a:lnTo>
                  <a:lnTo>
                    <a:pt x="175516" y="173407"/>
                  </a:lnTo>
                  <a:lnTo>
                    <a:pt x="209264" y="142516"/>
                  </a:lnTo>
                  <a:lnTo>
                    <a:pt x="245340" y="114231"/>
                  </a:lnTo>
                  <a:lnTo>
                    <a:pt x="283590" y="88702"/>
                  </a:lnTo>
                  <a:lnTo>
                    <a:pt x="323860" y="66083"/>
                  </a:lnTo>
                  <a:lnTo>
                    <a:pt x="365994" y="46526"/>
                  </a:lnTo>
                  <a:lnTo>
                    <a:pt x="409840" y="30183"/>
                  </a:lnTo>
                  <a:lnTo>
                    <a:pt x="455243" y="17206"/>
                  </a:lnTo>
                  <a:lnTo>
                    <a:pt x="502048" y="7748"/>
                  </a:lnTo>
                  <a:lnTo>
                    <a:pt x="550102" y="1962"/>
                  </a:lnTo>
                  <a:lnTo>
                    <a:pt x="599249" y="0"/>
                  </a:lnTo>
                  <a:lnTo>
                    <a:pt x="651939" y="2291"/>
                  </a:lnTo>
                  <a:lnTo>
                    <a:pt x="703871" y="9090"/>
                  </a:lnTo>
                  <a:lnTo>
                    <a:pt x="754769" y="20283"/>
                  </a:lnTo>
                  <a:lnTo>
                    <a:pt x="804356" y="35759"/>
                  </a:lnTo>
                  <a:lnTo>
                    <a:pt x="852358" y="55403"/>
                  </a:lnTo>
                  <a:lnTo>
                    <a:pt x="898497" y="79102"/>
                  </a:lnTo>
                  <a:lnTo>
                    <a:pt x="942498" y="106745"/>
                  </a:lnTo>
                  <a:lnTo>
                    <a:pt x="984086" y="138218"/>
                  </a:lnTo>
                  <a:lnTo>
                    <a:pt x="1022983" y="173407"/>
                  </a:lnTo>
                  <a:lnTo>
                    <a:pt x="1058601" y="211837"/>
                  </a:lnTo>
                  <a:lnTo>
                    <a:pt x="1090456" y="252925"/>
                  </a:lnTo>
                  <a:lnTo>
                    <a:pt x="1118435" y="296397"/>
                  </a:lnTo>
                  <a:lnTo>
                    <a:pt x="1142423" y="341982"/>
                  </a:lnTo>
                  <a:lnTo>
                    <a:pt x="1162305" y="389407"/>
                  </a:lnTo>
                  <a:lnTo>
                    <a:pt x="1177969" y="438399"/>
                  </a:lnTo>
                  <a:lnTo>
                    <a:pt x="1189299" y="488685"/>
                  </a:lnTo>
                  <a:lnTo>
                    <a:pt x="1196180" y="539993"/>
                  </a:lnTo>
                  <a:lnTo>
                    <a:pt x="1198499" y="592049"/>
                  </a:lnTo>
                  <a:lnTo>
                    <a:pt x="1196513" y="640607"/>
                  </a:lnTo>
                  <a:lnTo>
                    <a:pt x="1190656" y="688083"/>
                  </a:lnTo>
                  <a:lnTo>
                    <a:pt x="1181084" y="734326"/>
                  </a:lnTo>
                  <a:lnTo>
                    <a:pt x="1167949" y="779183"/>
                  </a:lnTo>
                  <a:lnTo>
                    <a:pt x="1151407" y="822502"/>
                  </a:lnTo>
                  <a:lnTo>
                    <a:pt x="1131612" y="864131"/>
                  </a:lnTo>
                  <a:lnTo>
                    <a:pt x="1108718" y="903916"/>
                  </a:lnTo>
                  <a:lnTo>
                    <a:pt x="1082879" y="941707"/>
                  </a:lnTo>
                  <a:lnTo>
                    <a:pt x="1054249" y="977349"/>
                  </a:lnTo>
                  <a:lnTo>
                    <a:pt x="1022983" y="1010692"/>
                  </a:lnTo>
                  <a:lnTo>
                    <a:pt x="989235" y="1041583"/>
                  </a:lnTo>
                  <a:lnTo>
                    <a:pt x="953159" y="1069868"/>
                  </a:lnTo>
                  <a:lnTo>
                    <a:pt x="914909" y="1095397"/>
                  </a:lnTo>
                  <a:lnTo>
                    <a:pt x="874639" y="1118016"/>
                  </a:lnTo>
                  <a:lnTo>
                    <a:pt x="832505" y="1137573"/>
                  </a:lnTo>
                  <a:lnTo>
                    <a:pt x="788659" y="1153916"/>
                  </a:lnTo>
                  <a:lnTo>
                    <a:pt x="743256" y="1166893"/>
                  </a:lnTo>
                  <a:lnTo>
                    <a:pt x="696451" y="1176351"/>
                  </a:lnTo>
                  <a:lnTo>
                    <a:pt x="648397" y="1182137"/>
                  </a:lnTo>
                  <a:lnTo>
                    <a:pt x="599249" y="1184099"/>
                  </a:lnTo>
                  <a:lnTo>
                    <a:pt x="550102" y="1182137"/>
                  </a:lnTo>
                  <a:lnTo>
                    <a:pt x="502048" y="1176351"/>
                  </a:lnTo>
                  <a:lnTo>
                    <a:pt x="455243" y="1166893"/>
                  </a:lnTo>
                  <a:lnTo>
                    <a:pt x="409840" y="1153916"/>
                  </a:lnTo>
                  <a:lnTo>
                    <a:pt x="365994" y="1137573"/>
                  </a:lnTo>
                  <a:lnTo>
                    <a:pt x="323860" y="1118016"/>
                  </a:lnTo>
                  <a:lnTo>
                    <a:pt x="283590" y="1095397"/>
                  </a:lnTo>
                  <a:lnTo>
                    <a:pt x="245340" y="1069868"/>
                  </a:lnTo>
                  <a:lnTo>
                    <a:pt x="209264" y="1041583"/>
                  </a:lnTo>
                  <a:lnTo>
                    <a:pt x="175516" y="1010692"/>
                  </a:lnTo>
                  <a:lnTo>
                    <a:pt x="144250" y="977349"/>
                  </a:lnTo>
                  <a:lnTo>
                    <a:pt x="115620" y="941707"/>
                  </a:lnTo>
                  <a:lnTo>
                    <a:pt x="89781" y="903916"/>
                  </a:lnTo>
                  <a:lnTo>
                    <a:pt x="66887" y="864131"/>
                  </a:lnTo>
                  <a:lnTo>
                    <a:pt x="47092" y="822502"/>
                  </a:lnTo>
                  <a:lnTo>
                    <a:pt x="30550" y="779183"/>
                  </a:lnTo>
                  <a:lnTo>
                    <a:pt x="17415" y="734326"/>
                  </a:lnTo>
                  <a:lnTo>
                    <a:pt x="7843" y="688083"/>
                  </a:lnTo>
                  <a:lnTo>
                    <a:pt x="1986" y="640607"/>
                  </a:lnTo>
                  <a:lnTo>
                    <a:pt x="0" y="592049"/>
                  </a:lnTo>
                  <a:close/>
                </a:path>
              </a:pathLst>
            </a:custGeom>
            <a:ln w="19049">
              <a:solidFill>
                <a:srgbClr val="43434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3425" y="1273924"/>
              <a:ext cx="1094740" cy="1104265"/>
            </a:xfrm>
            <a:custGeom>
              <a:avLst/>
              <a:gdLst/>
              <a:ahLst/>
              <a:cxnLst/>
              <a:rect l="l" t="t" r="r" b="b"/>
              <a:pathLst>
                <a:path w="1094739" h="11042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92470" y="1104073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5000" y="4042247"/>
            <a:ext cx="531558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10" dirty="0">
                <a:latin typeface="Roboto"/>
                <a:cs typeface="Roboto"/>
              </a:rPr>
              <a:t>Purely theoretical research: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Roboto"/>
                <a:cs typeface="Roboto"/>
              </a:rPr>
              <a:t>Ex: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Studying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game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decision</a:t>
            </a:r>
            <a:r>
              <a:rPr sz="1600" spc="-10" dirty="0">
                <a:latin typeface="Roboto"/>
                <a:cs typeface="Roboto"/>
              </a:rPr>
              <a:t> graphs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using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modal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logic.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i="1" spc="-5" dirty="0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8" name="object 28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marL="635" algn="ctr">
              <a:lnSpc>
                <a:spcPts val="1664"/>
              </a:lnSpc>
            </a:pPr>
            <a:r>
              <a:rPr sz="1400" i="1" spc="-5" dirty="0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3" name="object 33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The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Spectrum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of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sz="1400" spc="-55" dirty="0">
                <a:latin typeface="Roboto"/>
                <a:cs typeface="Roboto"/>
              </a:rPr>
              <a:t>T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aditional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Roboto"/>
                <a:cs typeface="Roboto"/>
              </a:rPr>
              <a:t>P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actice</a:t>
            </a:r>
            <a:r>
              <a:rPr sz="1400" spc="5" dirty="0">
                <a:latin typeface="Roboto"/>
                <a:cs typeface="Roboto"/>
              </a:rPr>
              <a:t>-</a:t>
            </a:r>
            <a:r>
              <a:rPr sz="1400" i="1" spc="-5" dirty="0">
                <a:latin typeface="Roboto"/>
                <a:cs typeface="Roboto"/>
              </a:rPr>
              <a:t>led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</a:t>
            </a:r>
            <a:r>
              <a:rPr sz="1400" spc="-50" dirty="0">
                <a:latin typeface="Roboto"/>
                <a:cs typeface="Roboto"/>
              </a:rPr>
              <a:t> </a:t>
            </a:r>
            <a:r>
              <a:rPr sz="1400" i="1" spc="-5" dirty="0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3424" y="1273924"/>
            <a:ext cx="1094740" cy="1104265"/>
          </a:xfrm>
          <a:custGeom>
            <a:avLst/>
            <a:gdLst/>
            <a:ahLst/>
            <a:cxnLst/>
            <a:rect l="l" t="t" r="r" b="b"/>
            <a:pathLst>
              <a:path w="1094739" h="1104264">
                <a:moveTo>
                  <a:pt x="0" y="114899"/>
                </a:moveTo>
                <a:lnTo>
                  <a:pt x="9029" y="70175"/>
                </a:lnTo>
                <a:lnTo>
                  <a:pt x="33653" y="33653"/>
                </a:lnTo>
                <a:lnTo>
                  <a:pt x="70175" y="9029"/>
                </a:lnTo>
                <a:lnTo>
                  <a:pt x="114899" y="0"/>
                </a:lnTo>
                <a:lnTo>
                  <a:pt x="182449" y="0"/>
                </a:lnTo>
                <a:lnTo>
                  <a:pt x="456124" y="0"/>
                </a:lnTo>
                <a:lnTo>
                  <a:pt x="979799" y="0"/>
                </a:lnTo>
                <a:lnTo>
                  <a:pt x="1002320" y="2228"/>
                </a:lnTo>
                <a:lnTo>
                  <a:pt x="1043546" y="19304"/>
                </a:lnTo>
                <a:lnTo>
                  <a:pt x="1075395" y="51153"/>
                </a:lnTo>
                <a:lnTo>
                  <a:pt x="1092471" y="92379"/>
                </a:lnTo>
                <a:lnTo>
                  <a:pt x="1094699" y="114899"/>
                </a:lnTo>
                <a:lnTo>
                  <a:pt x="1094699" y="402149"/>
                </a:lnTo>
                <a:lnTo>
                  <a:pt x="1094699" y="574499"/>
                </a:lnTo>
                <a:lnTo>
                  <a:pt x="1085670" y="619224"/>
                </a:lnTo>
                <a:lnTo>
                  <a:pt x="1061046" y="655746"/>
                </a:lnTo>
                <a:lnTo>
                  <a:pt x="1024524" y="680370"/>
                </a:lnTo>
                <a:lnTo>
                  <a:pt x="979799" y="689399"/>
                </a:lnTo>
                <a:lnTo>
                  <a:pt x="456124" y="689399"/>
                </a:lnTo>
                <a:lnTo>
                  <a:pt x="292470" y="1104073"/>
                </a:lnTo>
                <a:lnTo>
                  <a:pt x="182449" y="689399"/>
                </a:lnTo>
                <a:lnTo>
                  <a:pt x="114899" y="689399"/>
                </a:lnTo>
                <a:lnTo>
                  <a:pt x="70175" y="680370"/>
                </a:lnTo>
                <a:lnTo>
                  <a:pt x="33653" y="655746"/>
                </a:lnTo>
                <a:lnTo>
                  <a:pt x="9029" y="619224"/>
                </a:lnTo>
                <a:lnTo>
                  <a:pt x="0" y="574499"/>
                </a:lnTo>
                <a:lnTo>
                  <a:pt x="0" y="402149"/>
                </a:lnTo>
                <a:lnTo>
                  <a:pt x="0" y="114899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i="1" spc="-5" dirty="0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5" name="object 25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marL="635" algn="ctr">
              <a:lnSpc>
                <a:spcPts val="1664"/>
              </a:lnSpc>
            </a:pPr>
            <a:r>
              <a:rPr sz="1400" i="1" spc="-5" dirty="0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0" name="object 30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24925" y="1904200"/>
            <a:ext cx="3255010" cy="1184275"/>
          </a:xfrm>
          <a:custGeom>
            <a:avLst/>
            <a:gdLst/>
            <a:ahLst/>
            <a:cxnLst/>
            <a:rect l="l" t="t" r="r" b="b"/>
            <a:pathLst>
              <a:path w="3255010" h="1184275">
                <a:moveTo>
                  <a:pt x="0" y="592049"/>
                </a:moveTo>
                <a:lnTo>
                  <a:pt x="1427" y="567023"/>
                </a:lnTo>
                <a:lnTo>
                  <a:pt x="5672" y="542261"/>
                </a:lnTo>
                <a:lnTo>
                  <a:pt x="22388" y="493613"/>
                </a:lnTo>
                <a:lnTo>
                  <a:pt x="49696" y="446271"/>
                </a:lnTo>
                <a:lnTo>
                  <a:pt x="87143" y="400400"/>
                </a:lnTo>
                <a:lnTo>
                  <a:pt x="134279" y="356162"/>
                </a:lnTo>
                <a:lnTo>
                  <a:pt x="190651" y="313724"/>
                </a:lnTo>
                <a:lnTo>
                  <a:pt x="255808" y="273249"/>
                </a:lnTo>
                <a:lnTo>
                  <a:pt x="291539" y="253799"/>
                </a:lnTo>
                <a:lnTo>
                  <a:pt x="329298" y="234901"/>
                </a:lnTo>
                <a:lnTo>
                  <a:pt x="369026" y="216576"/>
                </a:lnTo>
                <a:lnTo>
                  <a:pt x="410668" y="198846"/>
                </a:lnTo>
                <a:lnTo>
                  <a:pt x="454167" y="181729"/>
                </a:lnTo>
                <a:lnTo>
                  <a:pt x="499467" y="165246"/>
                </a:lnTo>
                <a:lnTo>
                  <a:pt x="546511" y="149419"/>
                </a:lnTo>
                <a:lnTo>
                  <a:pt x="595243" y="134268"/>
                </a:lnTo>
                <a:lnTo>
                  <a:pt x="645607" y="119813"/>
                </a:lnTo>
                <a:lnTo>
                  <a:pt x="697545" y="106075"/>
                </a:lnTo>
                <a:lnTo>
                  <a:pt x="751002" y="93074"/>
                </a:lnTo>
                <a:lnTo>
                  <a:pt x="805920" y="80832"/>
                </a:lnTo>
                <a:lnTo>
                  <a:pt x="862245" y="69367"/>
                </a:lnTo>
                <a:lnTo>
                  <a:pt x="919918" y="58702"/>
                </a:lnTo>
                <a:lnTo>
                  <a:pt x="978883" y="48857"/>
                </a:lnTo>
                <a:lnTo>
                  <a:pt x="1039085" y="39851"/>
                </a:lnTo>
                <a:lnTo>
                  <a:pt x="1100466" y="31706"/>
                </a:lnTo>
                <a:lnTo>
                  <a:pt x="1162970" y="24443"/>
                </a:lnTo>
                <a:lnTo>
                  <a:pt x="1226540" y="18081"/>
                </a:lnTo>
                <a:lnTo>
                  <a:pt x="1291121" y="12642"/>
                </a:lnTo>
                <a:lnTo>
                  <a:pt x="1356655" y="8145"/>
                </a:lnTo>
                <a:lnTo>
                  <a:pt x="1423087" y="4612"/>
                </a:lnTo>
                <a:lnTo>
                  <a:pt x="1490359" y="2063"/>
                </a:lnTo>
                <a:lnTo>
                  <a:pt x="1558415" y="519"/>
                </a:lnTo>
                <a:lnTo>
                  <a:pt x="1627199" y="0"/>
                </a:lnTo>
                <a:lnTo>
                  <a:pt x="1695984" y="519"/>
                </a:lnTo>
                <a:lnTo>
                  <a:pt x="1764040" y="2063"/>
                </a:lnTo>
                <a:lnTo>
                  <a:pt x="1831312" y="4612"/>
                </a:lnTo>
                <a:lnTo>
                  <a:pt x="1897743" y="8145"/>
                </a:lnTo>
                <a:lnTo>
                  <a:pt x="1963278" y="12642"/>
                </a:lnTo>
                <a:lnTo>
                  <a:pt x="2027859" y="18081"/>
                </a:lnTo>
                <a:lnTo>
                  <a:pt x="2091429" y="24443"/>
                </a:lnTo>
                <a:lnTo>
                  <a:pt x="2153933" y="31706"/>
                </a:lnTo>
                <a:lnTo>
                  <a:pt x="2215314" y="39851"/>
                </a:lnTo>
                <a:lnTo>
                  <a:pt x="2275516" y="48857"/>
                </a:lnTo>
                <a:lnTo>
                  <a:pt x="2334481" y="58702"/>
                </a:lnTo>
                <a:lnTo>
                  <a:pt x="2392154" y="69367"/>
                </a:lnTo>
                <a:lnTo>
                  <a:pt x="2448478" y="80832"/>
                </a:lnTo>
                <a:lnTo>
                  <a:pt x="2503397" y="93074"/>
                </a:lnTo>
                <a:lnTo>
                  <a:pt x="2556854" y="106075"/>
                </a:lnTo>
                <a:lnTo>
                  <a:pt x="2608792" y="119813"/>
                </a:lnTo>
                <a:lnTo>
                  <a:pt x="2659156" y="134268"/>
                </a:lnTo>
                <a:lnTo>
                  <a:pt x="2707888" y="149419"/>
                </a:lnTo>
                <a:lnTo>
                  <a:pt x="2754932" y="165246"/>
                </a:lnTo>
                <a:lnTo>
                  <a:pt x="2800232" y="181729"/>
                </a:lnTo>
                <a:lnTo>
                  <a:pt x="2843731" y="198846"/>
                </a:lnTo>
                <a:lnTo>
                  <a:pt x="2885373" y="216576"/>
                </a:lnTo>
                <a:lnTo>
                  <a:pt x="2925101" y="234901"/>
                </a:lnTo>
                <a:lnTo>
                  <a:pt x="2962860" y="253799"/>
                </a:lnTo>
                <a:lnTo>
                  <a:pt x="2998591" y="273249"/>
                </a:lnTo>
                <a:lnTo>
                  <a:pt x="3032239" y="293230"/>
                </a:lnTo>
                <a:lnTo>
                  <a:pt x="3093060" y="334708"/>
                </a:lnTo>
                <a:lnTo>
                  <a:pt x="3144870" y="378066"/>
                </a:lnTo>
                <a:lnTo>
                  <a:pt x="3187219" y="423141"/>
                </a:lnTo>
                <a:lnTo>
                  <a:pt x="3219653" y="469769"/>
                </a:lnTo>
                <a:lnTo>
                  <a:pt x="3241721" y="517784"/>
                </a:lnTo>
                <a:lnTo>
                  <a:pt x="3252972" y="567023"/>
                </a:lnTo>
                <a:lnTo>
                  <a:pt x="3254399" y="592049"/>
                </a:lnTo>
                <a:lnTo>
                  <a:pt x="3248727" y="641838"/>
                </a:lnTo>
                <a:lnTo>
                  <a:pt x="3232011" y="690486"/>
                </a:lnTo>
                <a:lnTo>
                  <a:pt x="3204703" y="737828"/>
                </a:lnTo>
                <a:lnTo>
                  <a:pt x="3167256" y="783699"/>
                </a:lnTo>
                <a:lnTo>
                  <a:pt x="3120120" y="827937"/>
                </a:lnTo>
                <a:lnTo>
                  <a:pt x="3063748" y="870375"/>
                </a:lnTo>
                <a:lnTo>
                  <a:pt x="2998591" y="910850"/>
                </a:lnTo>
                <a:lnTo>
                  <a:pt x="2962860" y="930300"/>
                </a:lnTo>
                <a:lnTo>
                  <a:pt x="2925101" y="949198"/>
                </a:lnTo>
                <a:lnTo>
                  <a:pt x="2885373" y="967523"/>
                </a:lnTo>
                <a:lnTo>
                  <a:pt x="2843731" y="985253"/>
                </a:lnTo>
                <a:lnTo>
                  <a:pt x="2800232" y="1002370"/>
                </a:lnTo>
                <a:lnTo>
                  <a:pt x="2754932" y="1018853"/>
                </a:lnTo>
                <a:lnTo>
                  <a:pt x="2707888" y="1034680"/>
                </a:lnTo>
                <a:lnTo>
                  <a:pt x="2659156" y="1049831"/>
                </a:lnTo>
                <a:lnTo>
                  <a:pt x="2608792" y="1064286"/>
                </a:lnTo>
                <a:lnTo>
                  <a:pt x="2556854" y="1078024"/>
                </a:lnTo>
                <a:lnTo>
                  <a:pt x="2503397" y="1091025"/>
                </a:lnTo>
                <a:lnTo>
                  <a:pt x="2448478" y="1103267"/>
                </a:lnTo>
                <a:lnTo>
                  <a:pt x="2392154" y="1114732"/>
                </a:lnTo>
                <a:lnTo>
                  <a:pt x="2334481" y="1125397"/>
                </a:lnTo>
                <a:lnTo>
                  <a:pt x="2275516" y="1135242"/>
                </a:lnTo>
                <a:lnTo>
                  <a:pt x="2215314" y="1144248"/>
                </a:lnTo>
                <a:lnTo>
                  <a:pt x="2153933" y="1152393"/>
                </a:lnTo>
                <a:lnTo>
                  <a:pt x="2091429" y="1159656"/>
                </a:lnTo>
                <a:lnTo>
                  <a:pt x="2027859" y="1166018"/>
                </a:lnTo>
                <a:lnTo>
                  <a:pt x="1963278" y="1171457"/>
                </a:lnTo>
                <a:lnTo>
                  <a:pt x="1897743" y="1175954"/>
                </a:lnTo>
                <a:lnTo>
                  <a:pt x="1831312" y="1179487"/>
                </a:lnTo>
                <a:lnTo>
                  <a:pt x="1764040" y="1182036"/>
                </a:lnTo>
                <a:lnTo>
                  <a:pt x="1695984" y="1183580"/>
                </a:lnTo>
                <a:lnTo>
                  <a:pt x="1627199" y="1184099"/>
                </a:lnTo>
                <a:lnTo>
                  <a:pt x="1558415" y="1183580"/>
                </a:lnTo>
                <a:lnTo>
                  <a:pt x="1490359" y="1182036"/>
                </a:lnTo>
                <a:lnTo>
                  <a:pt x="1423087" y="1179487"/>
                </a:lnTo>
                <a:lnTo>
                  <a:pt x="1356655" y="1175954"/>
                </a:lnTo>
                <a:lnTo>
                  <a:pt x="1291121" y="1171457"/>
                </a:lnTo>
                <a:lnTo>
                  <a:pt x="1226540" y="1166018"/>
                </a:lnTo>
                <a:lnTo>
                  <a:pt x="1162970" y="1159656"/>
                </a:lnTo>
                <a:lnTo>
                  <a:pt x="1100466" y="1152393"/>
                </a:lnTo>
                <a:lnTo>
                  <a:pt x="1039085" y="1144248"/>
                </a:lnTo>
                <a:lnTo>
                  <a:pt x="978883" y="1135242"/>
                </a:lnTo>
                <a:lnTo>
                  <a:pt x="919918" y="1125397"/>
                </a:lnTo>
                <a:lnTo>
                  <a:pt x="862245" y="1114732"/>
                </a:lnTo>
                <a:lnTo>
                  <a:pt x="805920" y="1103267"/>
                </a:lnTo>
                <a:lnTo>
                  <a:pt x="751002" y="1091025"/>
                </a:lnTo>
                <a:lnTo>
                  <a:pt x="697545" y="1078024"/>
                </a:lnTo>
                <a:lnTo>
                  <a:pt x="645607" y="1064286"/>
                </a:lnTo>
                <a:lnTo>
                  <a:pt x="595243" y="1049831"/>
                </a:lnTo>
                <a:lnTo>
                  <a:pt x="546511" y="1034680"/>
                </a:lnTo>
                <a:lnTo>
                  <a:pt x="499467" y="1018853"/>
                </a:lnTo>
                <a:lnTo>
                  <a:pt x="454167" y="1002370"/>
                </a:lnTo>
                <a:lnTo>
                  <a:pt x="410668" y="985253"/>
                </a:lnTo>
                <a:lnTo>
                  <a:pt x="369026" y="967523"/>
                </a:lnTo>
                <a:lnTo>
                  <a:pt x="329298" y="949198"/>
                </a:lnTo>
                <a:lnTo>
                  <a:pt x="291539" y="930300"/>
                </a:lnTo>
                <a:lnTo>
                  <a:pt x="255808" y="910850"/>
                </a:lnTo>
                <a:lnTo>
                  <a:pt x="222160" y="890868"/>
                </a:lnTo>
                <a:lnTo>
                  <a:pt x="161339" y="849391"/>
                </a:lnTo>
                <a:lnTo>
                  <a:pt x="109529" y="806033"/>
                </a:lnTo>
                <a:lnTo>
                  <a:pt x="67180" y="760958"/>
                </a:lnTo>
                <a:lnTo>
                  <a:pt x="34746" y="714330"/>
                </a:lnTo>
                <a:lnTo>
                  <a:pt x="12678" y="666315"/>
                </a:lnTo>
                <a:lnTo>
                  <a:pt x="1427" y="617076"/>
                </a:lnTo>
                <a:lnTo>
                  <a:pt x="0" y="592049"/>
                </a:lnTo>
                <a:close/>
              </a:path>
            </a:pathLst>
          </a:custGeom>
          <a:ln w="19049">
            <a:solidFill>
              <a:srgbClr val="43434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5000" y="4042247"/>
            <a:ext cx="483044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Roboto"/>
                <a:cs typeface="Roboto"/>
              </a:rPr>
              <a:t>Design</a:t>
            </a:r>
            <a:r>
              <a:rPr sz="1600" i="1" spc="-15" dirty="0">
                <a:latin typeface="Roboto"/>
                <a:cs typeface="Roboto"/>
              </a:rPr>
              <a:t> </a:t>
            </a:r>
            <a:r>
              <a:rPr sz="1600" i="1" spc="-5" dirty="0">
                <a:latin typeface="Roboto"/>
                <a:cs typeface="Roboto"/>
              </a:rPr>
              <a:t>and</a:t>
            </a:r>
            <a:r>
              <a:rPr sz="1600" i="1" spc="-15" dirty="0">
                <a:latin typeface="Roboto"/>
                <a:cs typeface="Roboto"/>
              </a:rPr>
              <a:t> </a:t>
            </a:r>
            <a:r>
              <a:rPr sz="1600" i="1" spc="-10" dirty="0">
                <a:latin typeface="Roboto"/>
                <a:cs typeface="Roboto"/>
              </a:rPr>
              <a:t>effect </a:t>
            </a:r>
            <a:r>
              <a:rPr sz="1600" i="1" spc="-5" dirty="0">
                <a:latin typeface="Roboto"/>
                <a:cs typeface="Roboto"/>
              </a:rPr>
              <a:t>measuring</a:t>
            </a:r>
            <a:r>
              <a:rPr sz="1600" i="1" spc="-15" dirty="0">
                <a:latin typeface="Roboto"/>
                <a:cs typeface="Roboto"/>
              </a:rPr>
              <a:t> </a:t>
            </a:r>
            <a:r>
              <a:rPr sz="1600" i="1" spc="-10" dirty="0">
                <a:latin typeface="Roboto"/>
                <a:cs typeface="Roboto"/>
              </a:rPr>
              <a:t>through </a:t>
            </a:r>
            <a:r>
              <a:rPr sz="1600" i="1" spc="-5" dirty="0">
                <a:latin typeface="Roboto"/>
                <a:cs typeface="Roboto"/>
              </a:rPr>
              <a:t>experimentation: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Roboto"/>
                <a:cs typeface="Roboto"/>
              </a:rPr>
              <a:t>Ex: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A/B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test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measuring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player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engagement.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The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Spectrum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of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sz="1400" spc="-55" dirty="0">
                <a:latin typeface="Roboto"/>
                <a:cs typeface="Roboto"/>
              </a:rPr>
              <a:t>T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aditional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Roboto"/>
                <a:cs typeface="Roboto"/>
              </a:rPr>
              <a:t>P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actice</a:t>
            </a:r>
            <a:r>
              <a:rPr sz="1400" spc="5" dirty="0">
                <a:latin typeface="Roboto"/>
                <a:cs typeface="Roboto"/>
              </a:rPr>
              <a:t>-</a:t>
            </a:r>
            <a:r>
              <a:rPr sz="1400" i="1" spc="-5" dirty="0">
                <a:latin typeface="Roboto"/>
                <a:cs typeface="Roboto"/>
              </a:rPr>
              <a:t>led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</a:t>
            </a:r>
            <a:r>
              <a:rPr sz="1400" spc="-50" dirty="0">
                <a:latin typeface="Roboto"/>
                <a:cs typeface="Roboto"/>
              </a:rPr>
              <a:t> </a:t>
            </a:r>
            <a:r>
              <a:rPr sz="1400" i="1" spc="-5" dirty="0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3424" y="1273924"/>
            <a:ext cx="1094740" cy="1104265"/>
          </a:xfrm>
          <a:custGeom>
            <a:avLst/>
            <a:gdLst/>
            <a:ahLst/>
            <a:cxnLst/>
            <a:rect l="l" t="t" r="r" b="b"/>
            <a:pathLst>
              <a:path w="1094739" h="1104264">
                <a:moveTo>
                  <a:pt x="0" y="114899"/>
                </a:moveTo>
                <a:lnTo>
                  <a:pt x="9029" y="70175"/>
                </a:lnTo>
                <a:lnTo>
                  <a:pt x="33653" y="33653"/>
                </a:lnTo>
                <a:lnTo>
                  <a:pt x="70175" y="9029"/>
                </a:lnTo>
                <a:lnTo>
                  <a:pt x="114899" y="0"/>
                </a:lnTo>
                <a:lnTo>
                  <a:pt x="182449" y="0"/>
                </a:lnTo>
                <a:lnTo>
                  <a:pt x="456124" y="0"/>
                </a:lnTo>
                <a:lnTo>
                  <a:pt x="979799" y="0"/>
                </a:lnTo>
                <a:lnTo>
                  <a:pt x="1002320" y="2228"/>
                </a:lnTo>
                <a:lnTo>
                  <a:pt x="1043546" y="19304"/>
                </a:lnTo>
                <a:lnTo>
                  <a:pt x="1075395" y="51153"/>
                </a:lnTo>
                <a:lnTo>
                  <a:pt x="1092471" y="92379"/>
                </a:lnTo>
                <a:lnTo>
                  <a:pt x="1094699" y="114899"/>
                </a:lnTo>
                <a:lnTo>
                  <a:pt x="1094699" y="402149"/>
                </a:lnTo>
                <a:lnTo>
                  <a:pt x="1094699" y="574499"/>
                </a:lnTo>
                <a:lnTo>
                  <a:pt x="1085670" y="619224"/>
                </a:lnTo>
                <a:lnTo>
                  <a:pt x="1061046" y="655746"/>
                </a:lnTo>
                <a:lnTo>
                  <a:pt x="1024524" y="680370"/>
                </a:lnTo>
                <a:lnTo>
                  <a:pt x="979799" y="689399"/>
                </a:lnTo>
                <a:lnTo>
                  <a:pt x="456124" y="689399"/>
                </a:lnTo>
                <a:lnTo>
                  <a:pt x="292470" y="1104073"/>
                </a:lnTo>
                <a:lnTo>
                  <a:pt x="182449" y="689399"/>
                </a:lnTo>
                <a:lnTo>
                  <a:pt x="114899" y="689399"/>
                </a:lnTo>
                <a:lnTo>
                  <a:pt x="70175" y="680370"/>
                </a:lnTo>
                <a:lnTo>
                  <a:pt x="33653" y="655746"/>
                </a:lnTo>
                <a:lnTo>
                  <a:pt x="9029" y="619224"/>
                </a:lnTo>
                <a:lnTo>
                  <a:pt x="0" y="574499"/>
                </a:lnTo>
                <a:lnTo>
                  <a:pt x="0" y="402149"/>
                </a:lnTo>
                <a:lnTo>
                  <a:pt x="0" y="114899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i="1" spc="-5" dirty="0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5" name="object 25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marL="635" algn="ctr">
              <a:lnSpc>
                <a:spcPts val="1664"/>
              </a:lnSpc>
            </a:pPr>
            <a:r>
              <a:rPr sz="1400" i="1" spc="-5" dirty="0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0" name="object 30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22999" y="1905524"/>
            <a:ext cx="3255010" cy="1184275"/>
          </a:xfrm>
          <a:custGeom>
            <a:avLst/>
            <a:gdLst/>
            <a:ahLst/>
            <a:cxnLst/>
            <a:rect l="l" t="t" r="r" b="b"/>
            <a:pathLst>
              <a:path w="3255009" h="1184275">
                <a:moveTo>
                  <a:pt x="0" y="592049"/>
                </a:moveTo>
                <a:lnTo>
                  <a:pt x="1427" y="567023"/>
                </a:lnTo>
                <a:lnTo>
                  <a:pt x="5672" y="542261"/>
                </a:lnTo>
                <a:lnTo>
                  <a:pt x="22388" y="493613"/>
                </a:lnTo>
                <a:lnTo>
                  <a:pt x="49696" y="446271"/>
                </a:lnTo>
                <a:lnTo>
                  <a:pt x="87143" y="400400"/>
                </a:lnTo>
                <a:lnTo>
                  <a:pt x="134279" y="356162"/>
                </a:lnTo>
                <a:lnTo>
                  <a:pt x="190651" y="313724"/>
                </a:lnTo>
                <a:lnTo>
                  <a:pt x="255808" y="273249"/>
                </a:lnTo>
                <a:lnTo>
                  <a:pt x="291539" y="253799"/>
                </a:lnTo>
                <a:lnTo>
                  <a:pt x="329298" y="234901"/>
                </a:lnTo>
                <a:lnTo>
                  <a:pt x="369026" y="216576"/>
                </a:lnTo>
                <a:lnTo>
                  <a:pt x="410668" y="198846"/>
                </a:lnTo>
                <a:lnTo>
                  <a:pt x="454167" y="181729"/>
                </a:lnTo>
                <a:lnTo>
                  <a:pt x="499467" y="165246"/>
                </a:lnTo>
                <a:lnTo>
                  <a:pt x="546511" y="149419"/>
                </a:lnTo>
                <a:lnTo>
                  <a:pt x="595243" y="134268"/>
                </a:lnTo>
                <a:lnTo>
                  <a:pt x="645607" y="119813"/>
                </a:lnTo>
                <a:lnTo>
                  <a:pt x="697545" y="106075"/>
                </a:lnTo>
                <a:lnTo>
                  <a:pt x="751002" y="93074"/>
                </a:lnTo>
                <a:lnTo>
                  <a:pt x="805920" y="80832"/>
                </a:lnTo>
                <a:lnTo>
                  <a:pt x="862245" y="69367"/>
                </a:lnTo>
                <a:lnTo>
                  <a:pt x="919918" y="58702"/>
                </a:lnTo>
                <a:lnTo>
                  <a:pt x="978883" y="48857"/>
                </a:lnTo>
                <a:lnTo>
                  <a:pt x="1039085" y="39851"/>
                </a:lnTo>
                <a:lnTo>
                  <a:pt x="1100466" y="31706"/>
                </a:lnTo>
                <a:lnTo>
                  <a:pt x="1162970" y="24443"/>
                </a:lnTo>
                <a:lnTo>
                  <a:pt x="1226540" y="18081"/>
                </a:lnTo>
                <a:lnTo>
                  <a:pt x="1291121" y="12642"/>
                </a:lnTo>
                <a:lnTo>
                  <a:pt x="1356655" y="8145"/>
                </a:lnTo>
                <a:lnTo>
                  <a:pt x="1423087" y="4612"/>
                </a:lnTo>
                <a:lnTo>
                  <a:pt x="1490359" y="2063"/>
                </a:lnTo>
                <a:lnTo>
                  <a:pt x="1558415" y="519"/>
                </a:lnTo>
                <a:lnTo>
                  <a:pt x="1627199" y="0"/>
                </a:lnTo>
                <a:lnTo>
                  <a:pt x="1695984" y="519"/>
                </a:lnTo>
                <a:lnTo>
                  <a:pt x="1764040" y="2063"/>
                </a:lnTo>
                <a:lnTo>
                  <a:pt x="1831312" y="4612"/>
                </a:lnTo>
                <a:lnTo>
                  <a:pt x="1897743" y="8145"/>
                </a:lnTo>
                <a:lnTo>
                  <a:pt x="1963278" y="12642"/>
                </a:lnTo>
                <a:lnTo>
                  <a:pt x="2027859" y="18081"/>
                </a:lnTo>
                <a:lnTo>
                  <a:pt x="2091429" y="24443"/>
                </a:lnTo>
                <a:lnTo>
                  <a:pt x="2153933" y="31706"/>
                </a:lnTo>
                <a:lnTo>
                  <a:pt x="2215314" y="39851"/>
                </a:lnTo>
                <a:lnTo>
                  <a:pt x="2275516" y="48857"/>
                </a:lnTo>
                <a:lnTo>
                  <a:pt x="2334481" y="58702"/>
                </a:lnTo>
                <a:lnTo>
                  <a:pt x="2392154" y="69367"/>
                </a:lnTo>
                <a:lnTo>
                  <a:pt x="2448478" y="80832"/>
                </a:lnTo>
                <a:lnTo>
                  <a:pt x="2503397" y="93074"/>
                </a:lnTo>
                <a:lnTo>
                  <a:pt x="2556854" y="106075"/>
                </a:lnTo>
                <a:lnTo>
                  <a:pt x="2608792" y="119813"/>
                </a:lnTo>
                <a:lnTo>
                  <a:pt x="2659156" y="134268"/>
                </a:lnTo>
                <a:lnTo>
                  <a:pt x="2707888" y="149419"/>
                </a:lnTo>
                <a:lnTo>
                  <a:pt x="2754932" y="165246"/>
                </a:lnTo>
                <a:lnTo>
                  <a:pt x="2800232" y="181729"/>
                </a:lnTo>
                <a:lnTo>
                  <a:pt x="2843731" y="198846"/>
                </a:lnTo>
                <a:lnTo>
                  <a:pt x="2885373" y="216576"/>
                </a:lnTo>
                <a:lnTo>
                  <a:pt x="2925101" y="234901"/>
                </a:lnTo>
                <a:lnTo>
                  <a:pt x="2962860" y="253799"/>
                </a:lnTo>
                <a:lnTo>
                  <a:pt x="2998591" y="273249"/>
                </a:lnTo>
                <a:lnTo>
                  <a:pt x="3032239" y="293230"/>
                </a:lnTo>
                <a:lnTo>
                  <a:pt x="3093060" y="334708"/>
                </a:lnTo>
                <a:lnTo>
                  <a:pt x="3144870" y="378066"/>
                </a:lnTo>
                <a:lnTo>
                  <a:pt x="3187219" y="423141"/>
                </a:lnTo>
                <a:lnTo>
                  <a:pt x="3219653" y="469769"/>
                </a:lnTo>
                <a:lnTo>
                  <a:pt x="3241721" y="517784"/>
                </a:lnTo>
                <a:lnTo>
                  <a:pt x="3252972" y="567023"/>
                </a:lnTo>
                <a:lnTo>
                  <a:pt x="3254399" y="592049"/>
                </a:lnTo>
                <a:lnTo>
                  <a:pt x="3248727" y="641838"/>
                </a:lnTo>
                <a:lnTo>
                  <a:pt x="3232011" y="690486"/>
                </a:lnTo>
                <a:lnTo>
                  <a:pt x="3204703" y="737828"/>
                </a:lnTo>
                <a:lnTo>
                  <a:pt x="3167256" y="783699"/>
                </a:lnTo>
                <a:lnTo>
                  <a:pt x="3120120" y="827937"/>
                </a:lnTo>
                <a:lnTo>
                  <a:pt x="3063748" y="870375"/>
                </a:lnTo>
                <a:lnTo>
                  <a:pt x="2998591" y="910850"/>
                </a:lnTo>
                <a:lnTo>
                  <a:pt x="2962860" y="930300"/>
                </a:lnTo>
                <a:lnTo>
                  <a:pt x="2925101" y="949198"/>
                </a:lnTo>
                <a:lnTo>
                  <a:pt x="2885373" y="967523"/>
                </a:lnTo>
                <a:lnTo>
                  <a:pt x="2843731" y="985253"/>
                </a:lnTo>
                <a:lnTo>
                  <a:pt x="2800232" y="1002370"/>
                </a:lnTo>
                <a:lnTo>
                  <a:pt x="2754932" y="1018853"/>
                </a:lnTo>
                <a:lnTo>
                  <a:pt x="2707888" y="1034680"/>
                </a:lnTo>
                <a:lnTo>
                  <a:pt x="2659156" y="1049831"/>
                </a:lnTo>
                <a:lnTo>
                  <a:pt x="2608792" y="1064286"/>
                </a:lnTo>
                <a:lnTo>
                  <a:pt x="2556854" y="1078024"/>
                </a:lnTo>
                <a:lnTo>
                  <a:pt x="2503397" y="1091025"/>
                </a:lnTo>
                <a:lnTo>
                  <a:pt x="2448478" y="1103267"/>
                </a:lnTo>
                <a:lnTo>
                  <a:pt x="2392154" y="1114732"/>
                </a:lnTo>
                <a:lnTo>
                  <a:pt x="2334481" y="1125397"/>
                </a:lnTo>
                <a:lnTo>
                  <a:pt x="2275516" y="1135242"/>
                </a:lnTo>
                <a:lnTo>
                  <a:pt x="2215314" y="1144248"/>
                </a:lnTo>
                <a:lnTo>
                  <a:pt x="2153933" y="1152393"/>
                </a:lnTo>
                <a:lnTo>
                  <a:pt x="2091429" y="1159656"/>
                </a:lnTo>
                <a:lnTo>
                  <a:pt x="2027859" y="1166018"/>
                </a:lnTo>
                <a:lnTo>
                  <a:pt x="1963278" y="1171457"/>
                </a:lnTo>
                <a:lnTo>
                  <a:pt x="1897743" y="1175954"/>
                </a:lnTo>
                <a:lnTo>
                  <a:pt x="1831312" y="1179487"/>
                </a:lnTo>
                <a:lnTo>
                  <a:pt x="1764040" y="1182036"/>
                </a:lnTo>
                <a:lnTo>
                  <a:pt x="1695984" y="1183580"/>
                </a:lnTo>
                <a:lnTo>
                  <a:pt x="1627199" y="1184099"/>
                </a:lnTo>
                <a:lnTo>
                  <a:pt x="1558415" y="1183580"/>
                </a:lnTo>
                <a:lnTo>
                  <a:pt x="1490359" y="1182036"/>
                </a:lnTo>
                <a:lnTo>
                  <a:pt x="1423087" y="1179487"/>
                </a:lnTo>
                <a:lnTo>
                  <a:pt x="1356655" y="1175954"/>
                </a:lnTo>
                <a:lnTo>
                  <a:pt x="1291121" y="1171457"/>
                </a:lnTo>
                <a:lnTo>
                  <a:pt x="1226540" y="1166018"/>
                </a:lnTo>
                <a:lnTo>
                  <a:pt x="1162970" y="1159656"/>
                </a:lnTo>
                <a:lnTo>
                  <a:pt x="1100466" y="1152393"/>
                </a:lnTo>
                <a:lnTo>
                  <a:pt x="1039085" y="1144248"/>
                </a:lnTo>
                <a:lnTo>
                  <a:pt x="978883" y="1135242"/>
                </a:lnTo>
                <a:lnTo>
                  <a:pt x="919918" y="1125397"/>
                </a:lnTo>
                <a:lnTo>
                  <a:pt x="862245" y="1114732"/>
                </a:lnTo>
                <a:lnTo>
                  <a:pt x="805920" y="1103267"/>
                </a:lnTo>
                <a:lnTo>
                  <a:pt x="751002" y="1091025"/>
                </a:lnTo>
                <a:lnTo>
                  <a:pt x="697545" y="1078024"/>
                </a:lnTo>
                <a:lnTo>
                  <a:pt x="645607" y="1064286"/>
                </a:lnTo>
                <a:lnTo>
                  <a:pt x="595243" y="1049831"/>
                </a:lnTo>
                <a:lnTo>
                  <a:pt x="546511" y="1034680"/>
                </a:lnTo>
                <a:lnTo>
                  <a:pt x="499467" y="1018853"/>
                </a:lnTo>
                <a:lnTo>
                  <a:pt x="454167" y="1002370"/>
                </a:lnTo>
                <a:lnTo>
                  <a:pt x="410668" y="985253"/>
                </a:lnTo>
                <a:lnTo>
                  <a:pt x="369026" y="967523"/>
                </a:lnTo>
                <a:lnTo>
                  <a:pt x="329298" y="949198"/>
                </a:lnTo>
                <a:lnTo>
                  <a:pt x="291539" y="930300"/>
                </a:lnTo>
                <a:lnTo>
                  <a:pt x="255808" y="910850"/>
                </a:lnTo>
                <a:lnTo>
                  <a:pt x="222160" y="890868"/>
                </a:lnTo>
                <a:lnTo>
                  <a:pt x="161339" y="849391"/>
                </a:lnTo>
                <a:lnTo>
                  <a:pt x="109529" y="806033"/>
                </a:lnTo>
                <a:lnTo>
                  <a:pt x="67180" y="760958"/>
                </a:lnTo>
                <a:lnTo>
                  <a:pt x="34746" y="714330"/>
                </a:lnTo>
                <a:lnTo>
                  <a:pt x="12678" y="666315"/>
                </a:lnTo>
                <a:lnTo>
                  <a:pt x="1427" y="617076"/>
                </a:lnTo>
                <a:lnTo>
                  <a:pt x="0" y="592049"/>
                </a:lnTo>
                <a:close/>
              </a:path>
            </a:pathLst>
          </a:custGeom>
          <a:ln w="19049">
            <a:solidFill>
              <a:srgbClr val="43434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5000" y="4042247"/>
            <a:ext cx="559117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Roboto"/>
                <a:cs typeface="Roboto"/>
              </a:rPr>
              <a:t>Documenting</a:t>
            </a:r>
            <a:r>
              <a:rPr sz="1600" i="1" spc="-10" dirty="0">
                <a:latin typeface="Roboto"/>
                <a:cs typeface="Roboto"/>
              </a:rPr>
              <a:t> </a:t>
            </a:r>
            <a:r>
              <a:rPr sz="1600" i="1" spc="-5" dirty="0">
                <a:latin typeface="Roboto"/>
                <a:cs typeface="Roboto"/>
              </a:rPr>
              <a:t>the</a:t>
            </a:r>
            <a:r>
              <a:rPr sz="1600" i="1" spc="-10" dirty="0">
                <a:latin typeface="Roboto"/>
                <a:cs typeface="Roboto"/>
              </a:rPr>
              <a:t> process </a:t>
            </a:r>
            <a:r>
              <a:rPr sz="1600" i="1" spc="-5" dirty="0">
                <a:latin typeface="Roboto"/>
                <a:cs typeface="Roboto"/>
              </a:rPr>
              <a:t>of</a:t>
            </a:r>
            <a:r>
              <a:rPr sz="1600" i="1" spc="-10" dirty="0">
                <a:latin typeface="Roboto"/>
                <a:cs typeface="Roboto"/>
              </a:rPr>
              <a:t> creation: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Roboto"/>
                <a:cs typeface="Roboto"/>
              </a:rPr>
              <a:t>Ex: Using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real-world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stop-motion</a:t>
            </a:r>
            <a:r>
              <a:rPr sz="1600" spc="-5" dirty="0">
                <a:latin typeface="Roboto"/>
                <a:cs typeface="Roboto"/>
              </a:rPr>
              <a:t> for</a:t>
            </a:r>
            <a:r>
              <a:rPr sz="1600" dirty="0">
                <a:latin typeface="Roboto"/>
                <a:cs typeface="Roboto"/>
              </a:rPr>
              <a:t> a </a:t>
            </a:r>
            <a:r>
              <a:rPr sz="1600" spc="-5" dirty="0">
                <a:latin typeface="Roboto"/>
                <a:cs typeface="Roboto"/>
              </a:rPr>
              <a:t>2D game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graphics.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0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The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Spectrum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of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Research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7" y="2250887"/>
            <a:ext cx="1311910" cy="490855"/>
            <a:chOff x="306937" y="2250887"/>
            <a:chExt cx="1311910" cy="490855"/>
          </a:xfrm>
        </p:grpSpPr>
        <p:sp>
          <p:nvSpPr>
            <p:cNvPr id="4" name="object 4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5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5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7156" y="2266888"/>
            <a:ext cx="9105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7630" marR="5080" indent="-7556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Theo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etical 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72212" y="2250887"/>
            <a:ext cx="1311910" cy="490855"/>
            <a:chOff x="7272212" y="2250887"/>
            <a:chExt cx="1311910" cy="490855"/>
          </a:xfrm>
        </p:grpSpPr>
        <p:sp>
          <p:nvSpPr>
            <p:cNvPr id="8" name="object 8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1222098" y="481199"/>
                  </a:move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6975" y="2255649"/>
              <a:ext cx="1302385" cy="481330"/>
            </a:xfrm>
            <a:custGeom>
              <a:avLst/>
              <a:gdLst/>
              <a:ahLst/>
              <a:cxnLst/>
              <a:rect l="l" t="t" r="r" b="b"/>
              <a:pathLst>
                <a:path w="1302384" h="481330">
                  <a:moveTo>
                    <a:pt x="0" y="80201"/>
                  </a:moveTo>
                  <a:lnTo>
                    <a:pt x="6302" y="48983"/>
                  </a:lnTo>
                  <a:lnTo>
                    <a:pt x="23490" y="23490"/>
                  </a:lnTo>
                  <a:lnTo>
                    <a:pt x="48983" y="6302"/>
                  </a:lnTo>
                  <a:lnTo>
                    <a:pt x="80201" y="0"/>
                  </a:lnTo>
                  <a:lnTo>
                    <a:pt x="1222098" y="0"/>
                  </a:lnTo>
                  <a:lnTo>
                    <a:pt x="1266594" y="13474"/>
                  </a:lnTo>
                  <a:lnTo>
                    <a:pt x="1296194" y="49509"/>
                  </a:lnTo>
                  <a:lnTo>
                    <a:pt x="1302299" y="80201"/>
                  </a:lnTo>
                  <a:lnTo>
                    <a:pt x="1302299" y="400998"/>
                  </a:lnTo>
                  <a:lnTo>
                    <a:pt x="1295997" y="432216"/>
                  </a:lnTo>
                  <a:lnTo>
                    <a:pt x="1278809" y="457709"/>
                  </a:lnTo>
                  <a:lnTo>
                    <a:pt x="1253316" y="474897"/>
                  </a:lnTo>
                  <a:lnTo>
                    <a:pt x="1222098" y="481199"/>
                  </a:lnTo>
                  <a:lnTo>
                    <a:pt x="80201" y="481199"/>
                  </a:lnTo>
                  <a:lnTo>
                    <a:pt x="48983" y="474897"/>
                  </a:lnTo>
                  <a:lnTo>
                    <a:pt x="23490" y="457709"/>
                  </a:lnTo>
                  <a:lnTo>
                    <a:pt x="6302" y="432216"/>
                  </a:lnTo>
                  <a:lnTo>
                    <a:pt x="0" y="400998"/>
                  </a:lnTo>
                  <a:lnTo>
                    <a:pt x="0" y="802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92042" y="2371663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962" y="2378237"/>
            <a:ext cx="5578475" cy="1184275"/>
            <a:chOff x="1523962" y="2378237"/>
            <a:chExt cx="5578475" cy="1184275"/>
          </a:xfrm>
        </p:grpSpPr>
        <p:sp>
          <p:nvSpPr>
            <p:cNvPr id="12" name="object 12"/>
            <p:cNvSpPr/>
            <p:nvPr/>
          </p:nvSpPr>
          <p:spPr>
            <a:xfrm>
              <a:off x="1528724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456124" y="311398"/>
                  </a:move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close/>
                </a:path>
                <a:path w="1094739" h="840104">
                  <a:moveTo>
                    <a:pt x="1006599" y="839998"/>
                  </a:move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399498"/>
                  </a:ln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006599" y="311398"/>
                  </a:lnTo>
                  <a:lnTo>
                    <a:pt x="1055477" y="326200"/>
                  </a:lnTo>
                  <a:lnTo>
                    <a:pt x="1087993" y="365783"/>
                  </a:lnTo>
                  <a:lnTo>
                    <a:pt x="1094699" y="39949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8725" y="2717726"/>
              <a:ext cx="1094740" cy="840105"/>
            </a:xfrm>
            <a:custGeom>
              <a:avLst/>
              <a:gdLst/>
              <a:ahLst/>
              <a:cxnLst/>
              <a:rect l="l" t="t" r="r" b="b"/>
              <a:pathLst>
                <a:path w="1094739" h="840104">
                  <a:moveTo>
                    <a:pt x="0" y="399498"/>
                  </a:moveTo>
                  <a:lnTo>
                    <a:pt x="6923" y="365205"/>
                  </a:lnTo>
                  <a:lnTo>
                    <a:pt x="25803" y="337202"/>
                  </a:lnTo>
                  <a:lnTo>
                    <a:pt x="53807" y="318321"/>
                  </a:lnTo>
                  <a:lnTo>
                    <a:pt x="88099" y="311398"/>
                  </a:lnTo>
                  <a:lnTo>
                    <a:pt x="182449" y="311398"/>
                  </a:lnTo>
                  <a:lnTo>
                    <a:pt x="518997" y="0"/>
                  </a:lnTo>
                  <a:lnTo>
                    <a:pt x="456124" y="311398"/>
                  </a:lnTo>
                  <a:lnTo>
                    <a:pt x="1006599" y="311398"/>
                  </a:lnTo>
                  <a:lnTo>
                    <a:pt x="1023867" y="313106"/>
                  </a:lnTo>
                  <a:lnTo>
                    <a:pt x="1068895" y="337202"/>
                  </a:lnTo>
                  <a:lnTo>
                    <a:pt x="1092991" y="382230"/>
                  </a:lnTo>
                  <a:lnTo>
                    <a:pt x="1094699" y="399498"/>
                  </a:lnTo>
                  <a:lnTo>
                    <a:pt x="1094699" y="531648"/>
                  </a:lnTo>
                  <a:lnTo>
                    <a:pt x="1094699" y="751898"/>
                  </a:lnTo>
                  <a:lnTo>
                    <a:pt x="1087776" y="786190"/>
                  </a:lnTo>
                  <a:lnTo>
                    <a:pt x="1068896" y="814194"/>
                  </a:lnTo>
                  <a:lnTo>
                    <a:pt x="1040892" y="833074"/>
                  </a:lnTo>
                  <a:lnTo>
                    <a:pt x="1006599" y="839998"/>
                  </a:lnTo>
                  <a:lnTo>
                    <a:pt x="456124" y="839998"/>
                  </a:lnTo>
                  <a:lnTo>
                    <a:pt x="182449" y="839998"/>
                  </a:lnTo>
                  <a:lnTo>
                    <a:pt x="88099" y="839998"/>
                  </a:lnTo>
                  <a:lnTo>
                    <a:pt x="53807" y="833074"/>
                  </a:lnTo>
                  <a:lnTo>
                    <a:pt x="25803" y="814194"/>
                  </a:lnTo>
                  <a:lnTo>
                    <a:pt x="6923" y="786190"/>
                  </a:lnTo>
                  <a:lnTo>
                    <a:pt x="0" y="751898"/>
                  </a:lnTo>
                  <a:lnTo>
                    <a:pt x="0" y="531648"/>
                  </a:lnTo>
                  <a:lnTo>
                    <a:pt x="0" y="399498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5191049" y="226499"/>
                  </a:move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3337" y="2383000"/>
              <a:ext cx="5304790" cy="226695"/>
            </a:xfrm>
            <a:custGeom>
              <a:avLst/>
              <a:gdLst/>
              <a:ahLst/>
              <a:cxnLst/>
              <a:rect l="l" t="t" r="r" b="b"/>
              <a:pathLst>
                <a:path w="5304790" h="226694">
                  <a:moveTo>
                    <a:pt x="0" y="113249"/>
                  </a:moveTo>
                  <a:lnTo>
                    <a:pt x="113249" y="0"/>
                  </a:lnTo>
                  <a:lnTo>
                    <a:pt x="113249" y="56624"/>
                  </a:lnTo>
                  <a:lnTo>
                    <a:pt x="5191049" y="56624"/>
                  </a:lnTo>
                  <a:lnTo>
                    <a:pt x="5191049" y="0"/>
                  </a:lnTo>
                  <a:lnTo>
                    <a:pt x="5304299" y="113249"/>
                  </a:lnTo>
                  <a:lnTo>
                    <a:pt x="5191049" y="226499"/>
                  </a:lnTo>
                  <a:lnTo>
                    <a:pt x="5191049" y="169874"/>
                  </a:lnTo>
                  <a:lnTo>
                    <a:pt x="113249" y="169874"/>
                  </a:lnTo>
                  <a:lnTo>
                    <a:pt x="113249" y="226499"/>
                  </a:lnTo>
                  <a:lnTo>
                    <a:pt x="0" y="1132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5112" y="3064063"/>
            <a:ext cx="859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2865" marR="5080" indent="-50800">
              <a:lnSpc>
                <a:spcPts val="1650"/>
              </a:lnSpc>
              <a:spcBef>
                <a:spcPts val="180"/>
              </a:spcBef>
            </a:pPr>
            <a:r>
              <a:rPr sz="1400" spc="-55" dirty="0">
                <a:latin typeface="Roboto"/>
                <a:cs typeface="Roboto"/>
              </a:rPr>
              <a:t>T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aditional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3199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4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6712" y="3064063"/>
            <a:ext cx="9544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Roboto"/>
                <a:cs typeface="Roboto"/>
              </a:rPr>
              <a:t>P</a:t>
            </a:r>
            <a:r>
              <a:rPr sz="1400" spc="-30" dirty="0">
                <a:latin typeface="Roboto"/>
                <a:cs typeface="Roboto"/>
              </a:rPr>
              <a:t>r</a:t>
            </a:r>
            <a:r>
              <a:rPr sz="1400" spc="-5" dirty="0">
                <a:latin typeface="Roboto"/>
                <a:cs typeface="Roboto"/>
              </a:rPr>
              <a:t>actice</a:t>
            </a:r>
            <a:r>
              <a:rPr sz="1400" spc="5" dirty="0">
                <a:latin typeface="Roboto"/>
                <a:cs typeface="Roboto"/>
              </a:rPr>
              <a:t>-</a:t>
            </a:r>
            <a:r>
              <a:rPr sz="1400" i="1" spc="-5" dirty="0">
                <a:latin typeface="Roboto"/>
                <a:cs typeface="Roboto"/>
              </a:rPr>
              <a:t>led  </a:t>
            </a: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800" y="2717726"/>
            <a:ext cx="1301115" cy="840105"/>
          </a:xfrm>
          <a:custGeom>
            <a:avLst/>
            <a:gdLst/>
            <a:ahLst/>
            <a:cxnLst/>
            <a:rect l="l" t="t" r="r" b="b"/>
            <a:pathLst>
              <a:path w="1301115" h="840104">
                <a:moveTo>
                  <a:pt x="0" y="399498"/>
                </a:moveTo>
                <a:lnTo>
                  <a:pt x="6923" y="365205"/>
                </a:lnTo>
                <a:lnTo>
                  <a:pt x="25803" y="337202"/>
                </a:lnTo>
                <a:lnTo>
                  <a:pt x="53807" y="318321"/>
                </a:lnTo>
                <a:lnTo>
                  <a:pt x="88099" y="311398"/>
                </a:lnTo>
                <a:lnTo>
                  <a:pt x="216849" y="311398"/>
                </a:lnTo>
                <a:lnTo>
                  <a:pt x="616851" y="0"/>
                </a:lnTo>
                <a:lnTo>
                  <a:pt x="542124" y="311398"/>
                </a:lnTo>
                <a:lnTo>
                  <a:pt x="1212999" y="311398"/>
                </a:lnTo>
                <a:lnTo>
                  <a:pt x="1230267" y="313106"/>
                </a:lnTo>
                <a:lnTo>
                  <a:pt x="1275295" y="337202"/>
                </a:lnTo>
                <a:lnTo>
                  <a:pt x="1299391" y="382230"/>
                </a:lnTo>
                <a:lnTo>
                  <a:pt x="1301099" y="399498"/>
                </a:lnTo>
                <a:lnTo>
                  <a:pt x="1301099" y="531648"/>
                </a:lnTo>
                <a:lnTo>
                  <a:pt x="1301099" y="751898"/>
                </a:lnTo>
                <a:lnTo>
                  <a:pt x="1294176" y="786190"/>
                </a:lnTo>
                <a:lnTo>
                  <a:pt x="1275296" y="814194"/>
                </a:lnTo>
                <a:lnTo>
                  <a:pt x="1247292" y="833074"/>
                </a:lnTo>
                <a:lnTo>
                  <a:pt x="1212999" y="839998"/>
                </a:lnTo>
                <a:lnTo>
                  <a:pt x="542124" y="839998"/>
                </a:lnTo>
                <a:lnTo>
                  <a:pt x="216849" y="839998"/>
                </a:lnTo>
                <a:lnTo>
                  <a:pt x="88099" y="839998"/>
                </a:lnTo>
                <a:lnTo>
                  <a:pt x="53807" y="833074"/>
                </a:lnTo>
                <a:lnTo>
                  <a:pt x="25803" y="814194"/>
                </a:lnTo>
                <a:lnTo>
                  <a:pt x="6923" y="786190"/>
                </a:lnTo>
                <a:lnTo>
                  <a:pt x="0" y="751898"/>
                </a:lnTo>
                <a:lnTo>
                  <a:pt x="0" y="531648"/>
                </a:lnTo>
                <a:lnTo>
                  <a:pt x="0" y="399498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30080" y="3064063"/>
            <a:ext cx="9004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</a:t>
            </a:r>
            <a:r>
              <a:rPr sz="1400" spc="-50" dirty="0">
                <a:latin typeface="Roboto"/>
                <a:cs typeface="Roboto"/>
              </a:rPr>
              <a:t> </a:t>
            </a:r>
            <a:r>
              <a:rPr sz="1400" i="1" spc="-5" dirty="0">
                <a:latin typeface="Roboto"/>
                <a:cs typeface="Roboto"/>
              </a:rPr>
              <a:t>as</a:t>
            </a:r>
            <a:endParaRPr sz="1400">
              <a:latin typeface="Roboto"/>
              <a:cs typeface="Roboto"/>
            </a:endParaRPr>
          </a:p>
          <a:p>
            <a:pPr marL="82550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3424" y="1273924"/>
            <a:ext cx="1094740" cy="1104265"/>
          </a:xfrm>
          <a:custGeom>
            <a:avLst/>
            <a:gdLst/>
            <a:ahLst/>
            <a:cxnLst/>
            <a:rect l="l" t="t" r="r" b="b"/>
            <a:pathLst>
              <a:path w="1094739" h="1104264">
                <a:moveTo>
                  <a:pt x="0" y="114899"/>
                </a:moveTo>
                <a:lnTo>
                  <a:pt x="9029" y="70175"/>
                </a:lnTo>
                <a:lnTo>
                  <a:pt x="33653" y="33653"/>
                </a:lnTo>
                <a:lnTo>
                  <a:pt x="70175" y="9029"/>
                </a:lnTo>
                <a:lnTo>
                  <a:pt x="114899" y="0"/>
                </a:lnTo>
                <a:lnTo>
                  <a:pt x="182449" y="0"/>
                </a:lnTo>
                <a:lnTo>
                  <a:pt x="456124" y="0"/>
                </a:lnTo>
                <a:lnTo>
                  <a:pt x="979799" y="0"/>
                </a:lnTo>
                <a:lnTo>
                  <a:pt x="1002320" y="2228"/>
                </a:lnTo>
                <a:lnTo>
                  <a:pt x="1043546" y="19304"/>
                </a:lnTo>
                <a:lnTo>
                  <a:pt x="1075395" y="51153"/>
                </a:lnTo>
                <a:lnTo>
                  <a:pt x="1092471" y="92379"/>
                </a:lnTo>
                <a:lnTo>
                  <a:pt x="1094699" y="114899"/>
                </a:lnTo>
                <a:lnTo>
                  <a:pt x="1094699" y="402149"/>
                </a:lnTo>
                <a:lnTo>
                  <a:pt x="1094699" y="574499"/>
                </a:lnTo>
                <a:lnTo>
                  <a:pt x="1085670" y="619224"/>
                </a:lnTo>
                <a:lnTo>
                  <a:pt x="1061046" y="655746"/>
                </a:lnTo>
                <a:lnTo>
                  <a:pt x="1024524" y="680370"/>
                </a:lnTo>
                <a:lnTo>
                  <a:pt x="979799" y="689399"/>
                </a:lnTo>
                <a:lnTo>
                  <a:pt x="456124" y="689399"/>
                </a:lnTo>
                <a:lnTo>
                  <a:pt x="292470" y="1104073"/>
                </a:lnTo>
                <a:lnTo>
                  <a:pt x="182449" y="689399"/>
                </a:lnTo>
                <a:lnTo>
                  <a:pt x="114899" y="689399"/>
                </a:lnTo>
                <a:lnTo>
                  <a:pt x="70175" y="680370"/>
                </a:lnTo>
                <a:lnTo>
                  <a:pt x="33653" y="655746"/>
                </a:lnTo>
                <a:lnTo>
                  <a:pt x="9029" y="619224"/>
                </a:lnTo>
                <a:lnTo>
                  <a:pt x="0" y="574499"/>
                </a:lnTo>
                <a:lnTo>
                  <a:pt x="0" y="402149"/>
                </a:lnTo>
                <a:lnTo>
                  <a:pt x="0" y="114899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65884" y="1284487"/>
            <a:ext cx="809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Research-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139" y="1494037"/>
            <a:ext cx="72580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i="1" spc="-5" dirty="0">
                <a:latin typeface="Roboto"/>
                <a:cs typeface="Roboto"/>
              </a:rPr>
              <a:t>informed</a:t>
            </a:r>
            <a:endParaRPr sz="1400">
              <a:latin typeface="Roboto"/>
              <a:cs typeface="Roboto"/>
            </a:endParaRPr>
          </a:p>
          <a:p>
            <a:pPr marL="38735">
              <a:lnSpc>
                <a:spcPts val="1664"/>
              </a:lnSpc>
            </a:pPr>
            <a:r>
              <a:rPr sz="1400" spc="-10" dirty="0">
                <a:latin typeface="Roboto"/>
                <a:cs typeface="Roboto"/>
              </a:rPr>
              <a:t>Practice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74637" y="1232787"/>
            <a:ext cx="1104265" cy="1164590"/>
            <a:chOff x="4674637" y="1232787"/>
            <a:chExt cx="1104265" cy="1164590"/>
          </a:xfrm>
        </p:grpSpPr>
        <p:sp>
          <p:nvSpPr>
            <p:cNvPr id="25" name="object 25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979799" y="689399"/>
                  </a:move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114899"/>
                  </a:ln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979799" y="0"/>
                  </a:lnTo>
                  <a:lnTo>
                    <a:pt x="1023770" y="8746"/>
                  </a:lnTo>
                  <a:lnTo>
                    <a:pt x="1061046" y="33653"/>
                  </a:lnTo>
                  <a:lnTo>
                    <a:pt x="1085953" y="70929"/>
                  </a:lnTo>
                  <a:lnTo>
                    <a:pt x="1094699" y="11489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close/>
                </a:path>
                <a:path w="1094739" h="1155064">
                  <a:moveTo>
                    <a:pt x="284238" y="1154572"/>
                  </a:moveTo>
                  <a:lnTo>
                    <a:pt x="182449" y="689399"/>
                  </a:lnTo>
                  <a:lnTo>
                    <a:pt x="456124" y="689399"/>
                  </a:lnTo>
                  <a:lnTo>
                    <a:pt x="284238" y="115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79400" y="1237550"/>
              <a:ext cx="1094740" cy="1155065"/>
            </a:xfrm>
            <a:custGeom>
              <a:avLst/>
              <a:gdLst/>
              <a:ahLst/>
              <a:cxnLst/>
              <a:rect l="l" t="t" r="r" b="b"/>
              <a:pathLst>
                <a:path w="1094739" h="1155064">
                  <a:moveTo>
                    <a:pt x="0" y="114899"/>
                  </a:moveTo>
                  <a:lnTo>
                    <a:pt x="9029" y="70175"/>
                  </a:lnTo>
                  <a:lnTo>
                    <a:pt x="33653" y="33653"/>
                  </a:lnTo>
                  <a:lnTo>
                    <a:pt x="70175" y="9029"/>
                  </a:lnTo>
                  <a:lnTo>
                    <a:pt x="1148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979799" y="0"/>
                  </a:lnTo>
                  <a:lnTo>
                    <a:pt x="1002320" y="2228"/>
                  </a:lnTo>
                  <a:lnTo>
                    <a:pt x="1043546" y="19304"/>
                  </a:lnTo>
                  <a:lnTo>
                    <a:pt x="1075395" y="51153"/>
                  </a:lnTo>
                  <a:lnTo>
                    <a:pt x="1092471" y="92379"/>
                  </a:lnTo>
                  <a:lnTo>
                    <a:pt x="1094699" y="114899"/>
                  </a:lnTo>
                  <a:lnTo>
                    <a:pt x="1094699" y="402149"/>
                  </a:lnTo>
                  <a:lnTo>
                    <a:pt x="1094699" y="574499"/>
                  </a:lnTo>
                  <a:lnTo>
                    <a:pt x="1085670" y="619224"/>
                  </a:lnTo>
                  <a:lnTo>
                    <a:pt x="1061046" y="655746"/>
                  </a:lnTo>
                  <a:lnTo>
                    <a:pt x="1024524" y="680370"/>
                  </a:lnTo>
                  <a:lnTo>
                    <a:pt x="979799" y="689399"/>
                  </a:lnTo>
                  <a:lnTo>
                    <a:pt x="456124" y="689399"/>
                  </a:lnTo>
                  <a:lnTo>
                    <a:pt x="284238" y="1154572"/>
                  </a:lnTo>
                  <a:lnTo>
                    <a:pt x="182449" y="689399"/>
                  </a:lnTo>
                  <a:lnTo>
                    <a:pt x="114899" y="689399"/>
                  </a:lnTo>
                  <a:lnTo>
                    <a:pt x="70175" y="680370"/>
                  </a:lnTo>
                  <a:lnTo>
                    <a:pt x="33653" y="655746"/>
                  </a:lnTo>
                  <a:lnTo>
                    <a:pt x="9029" y="619224"/>
                  </a:lnTo>
                  <a:lnTo>
                    <a:pt x="0" y="574499"/>
                  </a:lnTo>
                  <a:lnTo>
                    <a:pt x="0" y="402149"/>
                  </a:lnTo>
                  <a:lnTo>
                    <a:pt x="0" y="1148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66154" y="1248112"/>
            <a:ext cx="7207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Practice-</a:t>
            </a:r>
            <a:endParaRPr sz="1400">
              <a:latin typeface="Roboto"/>
              <a:cs typeface="Roboto"/>
            </a:endParaRPr>
          </a:p>
          <a:p>
            <a:pPr marL="635" algn="ctr">
              <a:lnSpc>
                <a:spcPts val="1664"/>
              </a:lnSpc>
            </a:pPr>
            <a:r>
              <a:rPr sz="1400" i="1" spc="-5" dirty="0">
                <a:latin typeface="Roboto"/>
                <a:cs typeface="Roboto"/>
              </a:rPr>
              <a:t>based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6371" y="1667212"/>
            <a:ext cx="760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Research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22987" y="1393587"/>
            <a:ext cx="1104265" cy="961390"/>
            <a:chOff x="6522987" y="1393587"/>
            <a:chExt cx="1104265" cy="961390"/>
          </a:xfrm>
        </p:grpSpPr>
        <p:sp>
          <p:nvSpPr>
            <p:cNvPr id="30" name="object 30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1006599" y="528599"/>
                  </a:move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88099"/>
                  </a:ln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006599" y="0"/>
                  </a:lnTo>
                  <a:lnTo>
                    <a:pt x="1055477" y="14801"/>
                  </a:lnTo>
                  <a:lnTo>
                    <a:pt x="1087993" y="54385"/>
                  </a:lnTo>
                  <a:lnTo>
                    <a:pt x="1094699" y="8809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close/>
                </a:path>
                <a:path w="1094740" h="951864">
                  <a:moveTo>
                    <a:pt x="172195" y="951347"/>
                  </a:moveTo>
                  <a:lnTo>
                    <a:pt x="182449" y="528599"/>
                  </a:lnTo>
                  <a:lnTo>
                    <a:pt x="456124" y="528599"/>
                  </a:lnTo>
                  <a:lnTo>
                    <a:pt x="172195" y="951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27749" y="1398350"/>
              <a:ext cx="1094740" cy="951865"/>
            </a:xfrm>
            <a:custGeom>
              <a:avLst/>
              <a:gdLst/>
              <a:ahLst/>
              <a:cxnLst/>
              <a:rect l="l" t="t" r="r" b="b"/>
              <a:pathLst>
                <a:path w="1094740" h="951864">
                  <a:moveTo>
                    <a:pt x="0" y="88099"/>
                  </a:moveTo>
                  <a:lnTo>
                    <a:pt x="6923" y="53807"/>
                  </a:lnTo>
                  <a:lnTo>
                    <a:pt x="25803" y="25803"/>
                  </a:lnTo>
                  <a:lnTo>
                    <a:pt x="53807" y="6923"/>
                  </a:lnTo>
                  <a:lnTo>
                    <a:pt x="88099" y="0"/>
                  </a:lnTo>
                  <a:lnTo>
                    <a:pt x="182449" y="0"/>
                  </a:lnTo>
                  <a:lnTo>
                    <a:pt x="456124" y="0"/>
                  </a:lnTo>
                  <a:lnTo>
                    <a:pt x="1006599" y="0"/>
                  </a:lnTo>
                  <a:lnTo>
                    <a:pt x="1023867" y="1708"/>
                  </a:lnTo>
                  <a:lnTo>
                    <a:pt x="1068895" y="25803"/>
                  </a:lnTo>
                  <a:lnTo>
                    <a:pt x="1092991" y="70832"/>
                  </a:lnTo>
                  <a:lnTo>
                    <a:pt x="1094699" y="88099"/>
                  </a:lnTo>
                  <a:lnTo>
                    <a:pt x="1094699" y="308349"/>
                  </a:lnTo>
                  <a:lnTo>
                    <a:pt x="1094699" y="440499"/>
                  </a:lnTo>
                  <a:lnTo>
                    <a:pt x="1087776" y="474792"/>
                  </a:lnTo>
                  <a:lnTo>
                    <a:pt x="1068896" y="502796"/>
                  </a:lnTo>
                  <a:lnTo>
                    <a:pt x="1040892" y="521676"/>
                  </a:lnTo>
                  <a:lnTo>
                    <a:pt x="1006599" y="528599"/>
                  </a:lnTo>
                  <a:lnTo>
                    <a:pt x="456124" y="528599"/>
                  </a:lnTo>
                  <a:lnTo>
                    <a:pt x="172195" y="951347"/>
                  </a:lnTo>
                  <a:lnTo>
                    <a:pt x="182449" y="528599"/>
                  </a:lnTo>
                  <a:lnTo>
                    <a:pt x="88099" y="528599"/>
                  </a:lnTo>
                  <a:lnTo>
                    <a:pt x="53807" y="521676"/>
                  </a:lnTo>
                  <a:lnTo>
                    <a:pt x="25803" y="502796"/>
                  </a:lnTo>
                  <a:lnTo>
                    <a:pt x="6923" y="474792"/>
                  </a:lnTo>
                  <a:lnTo>
                    <a:pt x="0" y="440499"/>
                  </a:lnTo>
                  <a:lnTo>
                    <a:pt x="0" y="308349"/>
                  </a:lnTo>
                  <a:lnTo>
                    <a:pt x="0" y="880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00360" y="1538063"/>
            <a:ext cx="748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"/>
                <a:cs typeface="Roboto"/>
              </a:rPr>
              <a:t>Invention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000" y="4042247"/>
            <a:ext cx="480377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10" dirty="0">
                <a:latin typeface="Roboto"/>
                <a:cs typeface="Roboto"/>
              </a:rPr>
              <a:t>Creation</a:t>
            </a:r>
            <a:r>
              <a:rPr sz="1600" i="1" spc="-5" dirty="0">
                <a:latin typeface="Roboto"/>
                <a:cs typeface="Roboto"/>
              </a:rPr>
              <a:t> of </a:t>
            </a:r>
            <a:r>
              <a:rPr sz="1600" i="1" dirty="0">
                <a:latin typeface="Roboto"/>
                <a:cs typeface="Roboto"/>
              </a:rPr>
              <a:t>a</a:t>
            </a:r>
            <a:r>
              <a:rPr sz="1600" i="1" spc="-5" dirty="0">
                <a:latin typeface="Roboto"/>
                <a:cs typeface="Roboto"/>
              </a:rPr>
              <a:t> </a:t>
            </a:r>
            <a:r>
              <a:rPr sz="1600" i="1" spc="-10" dirty="0">
                <a:latin typeface="Roboto"/>
                <a:cs typeface="Roboto"/>
              </a:rPr>
              <a:t>brand-new</a:t>
            </a:r>
            <a:r>
              <a:rPr sz="1600" i="1" spc="-5" dirty="0">
                <a:latin typeface="Roboto"/>
                <a:cs typeface="Roboto"/>
              </a:rPr>
              <a:t> artifact: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Roboto"/>
                <a:cs typeface="Roboto"/>
              </a:rPr>
              <a:t>Ex: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Original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soundtrack </a:t>
            </a:r>
            <a:r>
              <a:rPr sz="1600" spc="-5" dirty="0">
                <a:latin typeface="Roboto"/>
                <a:cs typeface="Roboto"/>
              </a:rPr>
              <a:t>composition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for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game.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47000" y="1905524"/>
            <a:ext cx="1198880" cy="1184275"/>
          </a:xfrm>
          <a:custGeom>
            <a:avLst/>
            <a:gdLst/>
            <a:ahLst/>
            <a:cxnLst/>
            <a:rect l="l" t="t" r="r" b="b"/>
            <a:pathLst>
              <a:path w="1198879" h="1184275">
                <a:moveTo>
                  <a:pt x="0" y="592049"/>
                </a:moveTo>
                <a:lnTo>
                  <a:pt x="1986" y="543492"/>
                </a:lnTo>
                <a:lnTo>
                  <a:pt x="7843" y="496016"/>
                </a:lnTo>
                <a:lnTo>
                  <a:pt x="17415" y="449773"/>
                </a:lnTo>
                <a:lnTo>
                  <a:pt x="30550" y="404916"/>
                </a:lnTo>
                <a:lnTo>
                  <a:pt x="47092" y="361597"/>
                </a:lnTo>
                <a:lnTo>
                  <a:pt x="66887" y="319968"/>
                </a:lnTo>
                <a:lnTo>
                  <a:pt x="89781" y="280183"/>
                </a:lnTo>
                <a:lnTo>
                  <a:pt x="115620" y="242392"/>
                </a:lnTo>
                <a:lnTo>
                  <a:pt x="144250" y="206750"/>
                </a:lnTo>
                <a:lnTo>
                  <a:pt x="175516" y="173407"/>
                </a:lnTo>
                <a:lnTo>
                  <a:pt x="209264" y="142516"/>
                </a:lnTo>
                <a:lnTo>
                  <a:pt x="245340" y="114231"/>
                </a:lnTo>
                <a:lnTo>
                  <a:pt x="283590" y="88702"/>
                </a:lnTo>
                <a:lnTo>
                  <a:pt x="323860" y="66083"/>
                </a:lnTo>
                <a:lnTo>
                  <a:pt x="365994" y="46526"/>
                </a:lnTo>
                <a:lnTo>
                  <a:pt x="409840" y="30183"/>
                </a:lnTo>
                <a:lnTo>
                  <a:pt x="455243" y="17206"/>
                </a:lnTo>
                <a:lnTo>
                  <a:pt x="502048" y="7748"/>
                </a:lnTo>
                <a:lnTo>
                  <a:pt x="550102" y="1962"/>
                </a:lnTo>
                <a:lnTo>
                  <a:pt x="599249" y="0"/>
                </a:lnTo>
                <a:lnTo>
                  <a:pt x="651939" y="2291"/>
                </a:lnTo>
                <a:lnTo>
                  <a:pt x="703871" y="9090"/>
                </a:lnTo>
                <a:lnTo>
                  <a:pt x="754769" y="20283"/>
                </a:lnTo>
                <a:lnTo>
                  <a:pt x="804356" y="35759"/>
                </a:lnTo>
                <a:lnTo>
                  <a:pt x="852358" y="55403"/>
                </a:lnTo>
                <a:lnTo>
                  <a:pt x="898497" y="79102"/>
                </a:lnTo>
                <a:lnTo>
                  <a:pt x="942498" y="106745"/>
                </a:lnTo>
                <a:lnTo>
                  <a:pt x="984086" y="138218"/>
                </a:lnTo>
                <a:lnTo>
                  <a:pt x="1022983" y="173407"/>
                </a:lnTo>
                <a:lnTo>
                  <a:pt x="1058601" y="211837"/>
                </a:lnTo>
                <a:lnTo>
                  <a:pt x="1090456" y="252925"/>
                </a:lnTo>
                <a:lnTo>
                  <a:pt x="1118435" y="296397"/>
                </a:lnTo>
                <a:lnTo>
                  <a:pt x="1142423" y="341982"/>
                </a:lnTo>
                <a:lnTo>
                  <a:pt x="1162305" y="389407"/>
                </a:lnTo>
                <a:lnTo>
                  <a:pt x="1177969" y="438399"/>
                </a:lnTo>
                <a:lnTo>
                  <a:pt x="1189299" y="488685"/>
                </a:lnTo>
                <a:lnTo>
                  <a:pt x="1196180" y="539993"/>
                </a:lnTo>
                <a:lnTo>
                  <a:pt x="1198499" y="592049"/>
                </a:lnTo>
                <a:lnTo>
                  <a:pt x="1196513" y="640607"/>
                </a:lnTo>
                <a:lnTo>
                  <a:pt x="1190656" y="688083"/>
                </a:lnTo>
                <a:lnTo>
                  <a:pt x="1181084" y="734326"/>
                </a:lnTo>
                <a:lnTo>
                  <a:pt x="1167949" y="779183"/>
                </a:lnTo>
                <a:lnTo>
                  <a:pt x="1151407" y="822502"/>
                </a:lnTo>
                <a:lnTo>
                  <a:pt x="1131612" y="864131"/>
                </a:lnTo>
                <a:lnTo>
                  <a:pt x="1108718" y="903916"/>
                </a:lnTo>
                <a:lnTo>
                  <a:pt x="1082879" y="941707"/>
                </a:lnTo>
                <a:lnTo>
                  <a:pt x="1054249" y="977349"/>
                </a:lnTo>
                <a:lnTo>
                  <a:pt x="1022983" y="1010692"/>
                </a:lnTo>
                <a:lnTo>
                  <a:pt x="989235" y="1041583"/>
                </a:lnTo>
                <a:lnTo>
                  <a:pt x="953159" y="1069868"/>
                </a:lnTo>
                <a:lnTo>
                  <a:pt x="914909" y="1095397"/>
                </a:lnTo>
                <a:lnTo>
                  <a:pt x="874639" y="1118016"/>
                </a:lnTo>
                <a:lnTo>
                  <a:pt x="832504" y="1137573"/>
                </a:lnTo>
                <a:lnTo>
                  <a:pt x="788659" y="1153916"/>
                </a:lnTo>
                <a:lnTo>
                  <a:pt x="743256" y="1166893"/>
                </a:lnTo>
                <a:lnTo>
                  <a:pt x="696451" y="1176351"/>
                </a:lnTo>
                <a:lnTo>
                  <a:pt x="648397" y="1182137"/>
                </a:lnTo>
                <a:lnTo>
                  <a:pt x="599249" y="1184099"/>
                </a:lnTo>
                <a:lnTo>
                  <a:pt x="550102" y="1182137"/>
                </a:lnTo>
                <a:lnTo>
                  <a:pt x="502048" y="1176351"/>
                </a:lnTo>
                <a:lnTo>
                  <a:pt x="455243" y="1166893"/>
                </a:lnTo>
                <a:lnTo>
                  <a:pt x="409840" y="1153916"/>
                </a:lnTo>
                <a:lnTo>
                  <a:pt x="365994" y="1137573"/>
                </a:lnTo>
                <a:lnTo>
                  <a:pt x="323860" y="1118016"/>
                </a:lnTo>
                <a:lnTo>
                  <a:pt x="283590" y="1095397"/>
                </a:lnTo>
                <a:lnTo>
                  <a:pt x="245340" y="1069868"/>
                </a:lnTo>
                <a:lnTo>
                  <a:pt x="209264" y="1041583"/>
                </a:lnTo>
                <a:lnTo>
                  <a:pt x="175516" y="1010692"/>
                </a:lnTo>
                <a:lnTo>
                  <a:pt x="144250" y="977349"/>
                </a:lnTo>
                <a:lnTo>
                  <a:pt x="115620" y="941707"/>
                </a:lnTo>
                <a:lnTo>
                  <a:pt x="89781" y="903916"/>
                </a:lnTo>
                <a:lnTo>
                  <a:pt x="66887" y="864131"/>
                </a:lnTo>
                <a:lnTo>
                  <a:pt x="47092" y="822502"/>
                </a:lnTo>
                <a:lnTo>
                  <a:pt x="30550" y="779183"/>
                </a:lnTo>
                <a:lnTo>
                  <a:pt x="17415" y="734326"/>
                </a:lnTo>
                <a:lnTo>
                  <a:pt x="7843" y="688083"/>
                </a:lnTo>
                <a:lnTo>
                  <a:pt x="1986" y="640607"/>
                </a:lnTo>
                <a:lnTo>
                  <a:pt x="0" y="592049"/>
                </a:lnTo>
                <a:close/>
              </a:path>
            </a:pathLst>
          </a:custGeom>
          <a:ln w="19049">
            <a:solidFill>
              <a:srgbClr val="43434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29730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Assessment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692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Submissions</a:t>
            </a:r>
            <a:r>
              <a:rPr sz="3000" spc="-45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and</a:t>
            </a:r>
            <a:r>
              <a:rPr sz="3000" spc="-5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Deadlines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3400" y="1047750"/>
            <a:ext cx="7214870" cy="324511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MyFalmouth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is the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place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check for</a:t>
            </a:r>
            <a:r>
              <a:rPr sz="18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oﬃcial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summative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deadlines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!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2</a:t>
            </a: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0</a:t>
            </a:r>
            <a:r>
              <a:rPr lang="en-GB" sz="1400" spc="-5" baseline="30000" dirty="0">
                <a:solidFill>
                  <a:srgbClr val="434343"/>
                </a:solidFill>
                <a:latin typeface="Roboto"/>
                <a:cs typeface="Roboto"/>
              </a:rPr>
              <a:t>th</a:t>
            </a: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August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→</a:t>
            </a:r>
            <a:r>
              <a:rPr sz="14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Summative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Deadline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(week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12)</a:t>
            </a:r>
            <a:endParaRPr lang="en-GB" sz="1400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Students with ECs/ADs can find their adjusted dates on </a:t>
            </a:r>
            <a:r>
              <a:rPr lang="en-GB" sz="1400" spc="-5" dirty="0" err="1">
                <a:solidFill>
                  <a:srgbClr val="434343"/>
                </a:solidFill>
                <a:latin typeface="Roboto"/>
                <a:cs typeface="Roboto"/>
              </a:rPr>
              <a:t>MyFalmouth</a:t>
            </a:r>
            <a:endParaRPr lang="en-GB" sz="1400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pc="-10" dirty="0">
                <a:solidFill>
                  <a:srgbClr val="434343"/>
                </a:solidFill>
                <a:latin typeface="Roboto"/>
                <a:cs typeface="Roboto"/>
              </a:rPr>
              <a:t>There are two </a:t>
            </a:r>
            <a:r>
              <a:rPr lang="en-GB" b="1" spc="-10" dirty="0">
                <a:solidFill>
                  <a:srgbClr val="434343"/>
                </a:solidFill>
                <a:latin typeface="Roboto"/>
                <a:cs typeface="Roboto"/>
              </a:rPr>
              <a:t>assessed presentations </a:t>
            </a:r>
            <a:r>
              <a:rPr lang="en-GB" spc="-10" dirty="0">
                <a:solidFill>
                  <a:srgbClr val="434343"/>
                </a:solidFill>
                <a:latin typeface="Roboto"/>
                <a:cs typeface="Roboto"/>
              </a:rPr>
              <a:t>(oral </a:t>
            </a:r>
            <a:r>
              <a:rPr lang="en-GB" spc="-10" dirty="0" err="1">
                <a:solidFill>
                  <a:srgbClr val="434343"/>
                </a:solidFill>
                <a:latin typeface="Roboto"/>
                <a:cs typeface="Roboto"/>
              </a:rPr>
              <a:t>defenses</a:t>
            </a:r>
            <a:r>
              <a:rPr lang="en-GB" spc="-10" dirty="0">
                <a:solidFill>
                  <a:srgbClr val="434343"/>
                </a:solidFill>
                <a:latin typeface="Roboto"/>
                <a:cs typeface="Roboto"/>
              </a:rPr>
              <a:t>)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You will present to your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supervisor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,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other tutors 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and your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fellow students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21</a:t>
            </a:r>
            <a:r>
              <a:rPr lang="en-US" sz="1400" spc="-5" baseline="30000" dirty="0">
                <a:solidFill>
                  <a:srgbClr val="434343"/>
                </a:solidFill>
                <a:latin typeface="Roboto"/>
                <a:cs typeface="Roboto"/>
              </a:rPr>
              <a:t>st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/22</a:t>
            </a:r>
            <a:r>
              <a:rPr lang="en-US" sz="1400" spc="-5" baseline="30000" dirty="0">
                <a:solidFill>
                  <a:srgbClr val="434343"/>
                </a:solidFill>
                <a:latin typeface="Roboto"/>
                <a:cs typeface="Roboto"/>
              </a:rPr>
              <a:t>nd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June </a:t>
            </a:r>
            <a:r>
              <a:rPr lang="en-US" sz="1400" dirty="0">
                <a:solidFill>
                  <a:srgbClr val="434343"/>
                </a:solidFill>
                <a:latin typeface="Arial"/>
                <a:cs typeface="Arial"/>
              </a:rPr>
              <a:t>→</a:t>
            </a:r>
            <a:r>
              <a:rPr lang="en-US" sz="14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Proposal Pitches (week</a:t>
            </a:r>
            <a:r>
              <a:rPr lang="en-US"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4)</a:t>
            </a:r>
            <a:endParaRPr lang="en-US" sz="14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23</a:t>
            </a:r>
            <a:r>
              <a:rPr lang="en-US" sz="1400" spc="-5" baseline="30000" dirty="0">
                <a:solidFill>
                  <a:srgbClr val="434343"/>
                </a:solidFill>
                <a:latin typeface="Roboto"/>
                <a:cs typeface="Roboto"/>
              </a:rPr>
              <a:t>rd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/24</a:t>
            </a:r>
            <a:r>
              <a:rPr lang="en-US" sz="1400" spc="-5" baseline="30000" dirty="0">
                <a:solidFill>
                  <a:srgbClr val="434343"/>
                </a:solidFill>
                <a:latin typeface="Roboto"/>
                <a:cs typeface="Roboto"/>
              </a:rPr>
              <a:t>th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August</a:t>
            </a:r>
            <a:r>
              <a:rPr lang="en-US"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US" sz="1400" dirty="0">
                <a:solidFill>
                  <a:srgbClr val="434343"/>
                </a:solidFill>
                <a:latin typeface="Arial"/>
                <a:cs typeface="Arial"/>
              </a:rPr>
              <a:t>→</a:t>
            </a:r>
            <a:r>
              <a:rPr lang="en-US" sz="14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Final </a:t>
            </a:r>
            <a:r>
              <a:rPr lang="en-US" sz="1400" spc="-10" dirty="0">
                <a:solidFill>
                  <a:srgbClr val="434343"/>
                </a:solidFill>
                <a:latin typeface="Roboto"/>
                <a:cs typeface="Roboto"/>
              </a:rPr>
              <a:t>Presentations</a:t>
            </a:r>
            <a:r>
              <a:rPr lang="en-US"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US" sz="1400" spc="-10" dirty="0">
                <a:solidFill>
                  <a:srgbClr val="434343"/>
                </a:solidFill>
                <a:latin typeface="Roboto"/>
                <a:cs typeface="Roboto"/>
              </a:rPr>
              <a:t>(Oral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US" sz="1400" spc="-10" dirty="0">
                <a:solidFill>
                  <a:srgbClr val="434343"/>
                </a:solidFill>
                <a:latin typeface="Roboto"/>
                <a:cs typeface="Roboto"/>
              </a:rPr>
              <a:t>defense)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(week 13)</a:t>
            </a:r>
            <a:endParaRPr lang="en-US" sz="14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GB" spc="-10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-10" dirty="0">
                <a:solidFill>
                  <a:srgbClr val="434343"/>
                </a:solidFill>
                <a:latin typeface="Roboto"/>
                <a:cs typeface="Roboto"/>
              </a:rPr>
              <a:t>Formative </a:t>
            </a:r>
            <a:r>
              <a:rPr lang="en-US" spc="-5" dirty="0">
                <a:solidFill>
                  <a:srgbClr val="434343"/>
                </a:solidFill>
                <a:latin typeface="Roboto"/>
                <a:cs typeface="Roboto"/>
              </a:rPr>
              <a:t>s</a:t>
            </a:r>
            <a:r>
              <a:rPr lang="en-US" sz="1800" spc="-5" dirty="0">
                <a:solidFill>
                  <a:srgbClr val="434343"/>
                </a:solidFill>
                <a:latin typeface="Roboto"/>
                <a:cs typeface="Roboto"/>
              </a:rPr>
              <a:t>essions (See</a:t>
            </a:r>
            <a:r>
              <a:rPr lang="en-US" sz="1800" spc="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US" sz="1800" b="1" spc="-5" dirty="0" err="1">
                <a:solidFill>
                  <a:srgbClr val="434343"/>
                </a:solidFill>
                <a:latin typeface="Roboto"/>
                <a:cs typeface="Roboto"/>
              </a:rPr>
              <a:t>MyTimetable</a:t>
            </a:r>
            <a:r>
              <a:rPr lang="en-US" sz="1800" spc="-5" dirty="0">
                <a:solidFill>
                  <a:srgbClr val="434343"/>
                </a:solidFill>
                <a:latin typeface="Roboto"/>
                <a:cs typeface="Roboto"/>
              </a:rPr>
              <a:t>):</a:t>
            </a:r>
            <a:endParaRPr lang="en-US"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Group supervision meetings: every 2 weeks, starting today</a:t>
            </a:r>
            <a:endParaRPr lang="en-US" sz="14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Peer</a:t>
            </a:r>
            <a:r>
              <a:rPr lang="en-US"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US" sz="1400" spc="-10" dirty="0">
                <a:solidFill>
                  <a:srgbClr val="434343"/>
                </a:solidFill>
                <a:latin typeface="Roboto"/>
                <a:cs typeface="Roboto"/>
              </a:rPr>
              <a:t>review: 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2</a:t>
            </a:r>
            <a:r>
              <a:rPr lang="en-US" sz="1400" spc="-5" baseline="30000" dirty="0">
                <a:solidFill>
                  <a:srgbClr val="434343"/>
                </a:solidFill>
                <a:latin typeface="Roboto"/>
                <a:cs typeface="Roboto"/>
              </a:rPr>
              <a:t>nd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August (week 10)</a:t>
            </a:r>
            <a:endParaRPr lang="en-US" sz="14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589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Submission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Format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93755"/>
            <a:ext cx="6715759" cy="327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Final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artefact</a:t>
            </a:r>
            <a:r>
              <a:rPr sz="1800" b="1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(Orientative: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discuss with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supervisor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):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500" dirty="0">
              <a:latin typeface="Roboto"/>
              <a:cs typeface="Roboto"/>
            </a:endParaRP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In the case of </a:t>
            </a:r>
            <a:r>
              <a:rPr sz="1400" b="1" spc="-10" dirty="0">
                <a:solidFill>
                  <a:srgbClr val="434343"/>
                </a:solidFill>
                <a:latin typeface="Roboto"/>
                <a:cs typeface="Roboto"/>
              </a:rPr>
              <a:t>theoretical </a:t>
            </a:r>
            <a:r>
              <a:rPr sz="1400" b="1" spc="-5" dirty="0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, the main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artefact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will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academic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dissertation,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following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proper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format.</a:t>
            </a:r>
            <a:endParaRPr sz="14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34343"/>
              </a:buClr>
              <a:buFont typeface="Arial"/>
              <a:buChar char="○"/>
            </a:pPr>
            <a:endParaRPr sz="1450" dirty="0">
              <a:latin typeface="Roboto"/>
              <a:cs typeface="Roboto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If project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involves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Roboto"/>
                <a:cs typeface="Roboto"/>
              </a:rPr>
              <a:t>novel</a:t>
            </a:r>
            <a:r>
              <a:rPr sz="1400" b="1" spc="-5" dirty="0">
                <a:solidFill>
                  <a:srgbClr val="434343"/>
                </a:solidFill>
                <a:latin typeface="Roboto"/>
                <a:cs typeface="Roboto"/>
              </a:rPr>
              <a:t> use of</a:t>
            </a:r>
            <a:r>
              <a:rPr sz="14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b="1" spc="-5" dirty="0">
                <a:solidFill>
                  <a:srgbClr val="434343"/>
                </a:solidFill>
                <a:latin typeface="Roboto"/>
                <a:cs typeface="Roboto"/>
              </a:rPr>
              <a:t>algorithms </a:t>
            </a:r>
            <a:r>
              <a:rPr sz="1400" b="1" dirty="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sz="1400" b="1" spc="-5" dirty="0">
                <a:solidFill>
                  <a:srgbClr val="434343"/>
                </a:solidFill>
                <a:latin typeface="Roboto"/>
                <a:cs typeface="Roboto"/>
              </a:rPr>
              <a:t> coding techniques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,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there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should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brief academic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report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providing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context,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relevance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and 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novelty.</a:t>
            </a:r>
            <a:endParaRPr sz="14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434343"/>
              </a:buClr>
              <a:buFont typeface="Arial"/>
              <a:buChar char="○"/>
            </a:pPr>
            <a:endParaRPr sz="165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If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400" b="1" spc="-5" dirty="0">
                <a:solidFill>
                  <a:srgbClr val="434343"/>
                </a:solidFill>
                <a:latin typeface="Roboto"/>
                <a:cs typeface="Roboto"/>
              </a:rPr>
              <a:t>game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is 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part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of the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main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deliverable,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the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deliverable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should</a:t>
            </a:r>
            <a:endParaRPr sz="1400" dirty="0">
              <a:latin typeface="Roboto"/>
              <a:cs typeface="Roboto"/>
            </a:endParaRPr>
          </a:p>
          <a:p>
            <a:pPr marL="836294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be an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executable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build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(and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may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include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journal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/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report).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Roboto"/>
              <a:cs typeface="Roboto"/>
            </a:endParaRPr>
          </a:p>
          <a:p>
            <a:pPr marL="836294" marR="958850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In the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case of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Roboto"/>
                <a:cs typeface="Roboto"/>
              </a:rPr>
              <a:t>practice-based</a:t>
            </a:r>
            <a:r>
              <a:rPr sz="14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Roboto"/>
                <a:cs typeface="Roboto"/>
              </a:rPr>
              <a:t>res.</a:t>
            </a:r>
            <a:r>
              <a:rPr sz="14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434343"/>
                </a:solidFill>
                <a:latin typeface="Roboto"/>
                <a:cs typeface="Roboto"/>
              </a:rPr>
              <a:t>/ </a:t>
            </a:r>
            <a:r>
              <a:rPr sz="1400" b="1" spc="-5" dirty="0">
                <a:solidFill>
                  <a:srgbClr val="434343"/>
                </a:solidFill>
                <a:latin typeface="Roboto"/>
                <a:cs typeface="Roboto"/>
              </a:rPr>
              <a:t>invention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main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deliverable </a:t>
            </a:r>
            <a:r>
              <a:rPr sz="1400" spc="-3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portfolio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(may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include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journal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report).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589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Submission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Format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93755"/>
            <a:ext cx="8135351" cy="3001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b="1" spc="-5" dirty="0">
                <a:solidFill>
                  <a:srgbClr val="434343"/>
                </a:solidFill>
                <a:latin typeface="Roboto"/>
                <a:cs typeface="Roboto"/>
              </a:rPr>
              <a:t>Proposal Presentation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500" dirty="0">
              <a:latin typeface="Roboto"/>
              <a:cs typeface="Roboto"/>
            </a:endParaRP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Worth </a:t>
            </a:r>
            <a:r>
              <a:rPr lang="en-GB" sz="1400" b="1" spc="-5" dirty="0">
                <a:solidFill>
                  <a:srgbClr val="434343"/>
                </a:solidFill>
                <a:latin typeface="Roboto"/>
                <a:cs typeface="Roboto"/>
              </a:rPr>
              <a:t>20%</a:t>
            </a: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 of the module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b="1" spc="-5" dirty="0">
                <a:solidFill>
                  <a:srgbClr val="434343"/>
                </a:solidFill>
                <a:latin typeface="Roboto"/>
                <a:cs typeface="Roboto"/>
              </a:rPr>
              <a:t>10 minute </a:t>
            </a: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presentation + 5 minute Q&amp;A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What is your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? What is your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artefact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?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What is the wider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context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of your project within your specialism?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What key ideas / results (from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academic research 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or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industry practice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) is your project built upon?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What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questions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are you seeking to answer?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Who is the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audience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for your artefact, and what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does it fulfil for them?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What are the key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legal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,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social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,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ethical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, and/or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professional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issues?</a:t>
            </a:r>
            <a:endParaRPr lang="en-GB" sz="1400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endParaRPr lang="en-GB" sz="1400" spc="-5" dirty="0">
              <a:solidFill>
                <a:srgbClr val="434343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10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325" y="1899536"/>
            <a:ext cx="2781935" cy="130869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-5" dirty="0">
                <a:solidFill>
                  <a:srgbClr val="FFFFFF"/>
                </a:solidFill>
                <a:latin typeface="Roboto"/>
                <a:cs typeface="Roboto"/>
              </a:rPr>
              <a:t>Outline of </a:t>
            </a:r>
            <a:r>
              <a:rPr sz="4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4200" spc="-10" dirty="0">
                <a:solidFill>
                  <a:srgbClr val="FFFFFF"/>
                </a:solidFill>
                <a:latin typeface="Roboto"/>
                <a:cs typeface="Roboto"/>
              </a:rPr>
              <a:t>this part</a:t>
            </a:r>
            <a:endParaRPr sz="42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5846" y="1417522"/>
            <a:ext cx="19996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Aim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Structure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5846" y="1969972"/>
            <a:ext cx="2639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Different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Kinds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5846" y="2522422"/>
            <a:ext cx="3100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Assessment</a:t>
            </a:r>
            <a:r>
              <a:rPr sz="16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Submissions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5846" y="3074872"/>
            <a:ext cx="2157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Where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ﬁnd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what?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5846" y="3627322"/>
            <a:ext cx="848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35" dirty="0">
                <a:solidFill>
                  <a:srgbClr val="FFFFFF"/>
                </a:solidFill>
                <a:latin typeface="Roboto"/>
                <a:cs typeface="Roboto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Qs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589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Submission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Format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93755"/>
            <a:ext cx="8135351" cy="2502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b="1" spc="-5" dirty="0">
                <a:solidFill>
                  <a:srgbClr val="434343"/>
                </a:solidFill>
                <a:latin typeface="Roboto"/>
                <a:cs typeface="Roboto"/>
              </a:rPr>
              <a:t>Final Presentation (aka oral </a:t>
            </a:r>
            <a:r>
              <a:rPr lang="en-GB" sz="1800" b="1" spc="-5" dirty="0" err="1">
                <a:solidFill>
                  <a:srgbClr val="434343"/>
                </a:solidFill>
                <a:latin typeface="Roboto"/>
                <a:cs typeface="Roboto"/>
              </a:rPr>
              <a:t>defense</a:t>
            </a:r>
            <a:r>
              <a:rPr lang="en-GB" sz="1800" b="1" spc="-5" dirty="0">
                <a:solidFill>
                  <a:srgbClr val="434343"/>
                </a:solidFill>
                <a:latin typeface="Roboto"/>
                <a:cs typeface="Roboto"/>
              </a:rPr>
              <a:t>, aka viva)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500" dirty="0">
              <a:latin typeface="Roboto"/>
              <a:cs typeface="Roboto"/>
            </a:endParaRP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Along with the artefact itself, worth </a:t>
            </a:r>
            <a:r>
              <a:rPr lang="en-GB" sz="1400" b="1" spc="-5" dirty="0">
                <a:solidFill>
                  <a:srgbClr val="434343"/>
                </a:solidFill>
                <a:latin typeface="Roboto"/>
                <a:cs typeface="Roboto"/>
              </a:rPr>
              <a:t>80%</a:t>
            </a: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 of the module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b="1" spc="-5" dirty="0">
                <a:solidFill>
                  <a:srgbClr val="434343"/>
                </a:solidFill>
                <a:latin typeface="Roboto"/>
                <a:cs typeface="Roboto"/>
              </a:rPr>
              <a:t>15 minute </a:t>
            </a: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presentation + 5 minute Q&amp;A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What did you do / make / write? Give a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demo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if appropriate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How did you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approach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the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development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of the project?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What questions did you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answer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?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Does your artefact fulfil the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 you identified for your target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audience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? 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What are the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wider implications and value 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of your work?</a:t>
            </a:r>
          </a:p>
          <a:p>
            <a:pPr marL="836294" marR="136334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What potential is there for </a:t>
            </a:r>
            <a:r>
              <a:rPr lang="en-US" sz="1400" b="1" spc="-5" dirty="0">
                <a:solidFill>
                  <a:srgbClr val="434343"/>
                </a:solidFill>
                <a:latin typeface="Roboto"/>
                <a:cs typeface="Roboto"/>
              </a:rPr>
              <a:t>future work</a:t>
            </a: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?</a:t>
            </a:r>
            <a:endParaRPr lang="en-GB" sz="1400" spc="-5" dirty="0">
              <a:solidFill>
                <a:srgbClr val="434343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45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52843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It’s</a:t>
            </a:r>
            <a:r>
              <a:rPr spc="-30" dirty="0"/>
              <a:t> </a:t>
            </a:r>
            <a:r>
              <a:rPr spc="-10" dirty="0"/>
              <a:t>dangerous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spc="-5" dirty="0"/>
              <a:t>go</a:t>
            </a:r>
            <a:r>
              <a:rPr spc="-20" dirty="0"/>
              <a:t> </a:t>
            </a:r>
            <a:r>
              <a:rPr spc="-5" dirty="0"/>
              <a:t>alone...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7206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890"/>
                </a:solidFill>
              </a:rPr>
              <a:t>Where</a:t>
            </a:r>
            <a:r>
              <a:rPr sz="3000" spc="-40" dirty="0">
                <a:solidFill>
                  <a:srgbClr val="2A3890"/>
                </a:solidFill>
              </a:rPr>
              <a:t> </a:t>
            </a:r>
            <a:r>
              <a:rPr sz="3000" spc="-15" dirty="0">
                <a:solidFill>
                  <a:srgbClr val="2A3890"/>
                </a:solidFill>
              </a:rPr>
              <a:t>to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ﬁnd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lang="en-GB" sz="3000" spc="-5" dirty="0">
                <a:solidFill>
                  <a:srgbClr val="2A3890"/>
                </a:solidFill>
              </a:rPr>
              <a:t>information</a:t>
            </a:r>
            <a:r>
              <a:rPr sz="3000" spc="-5" dirty="0">
                <a:solidFill>
                  <a:srgbClr val="2A3890"/>
                </a:solidFill>
              </a:rPr>
              <a:t>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4249151" cy="342997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MyFalmouth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Oﬃcial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summative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deadline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date</a:t>
            </a:r>
            <a:endParaRPr sz="14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MyTimetable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  <a:p>
            <a:pPr marL="836294" marR="137287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spc="-10" dirty="0">
                <a:solidFill>
                  <a:srgbClr val="434343"/>
                </a:solidFill>
                <a:latin typeface="Roboto"/>
                <a:cs typeface="Roboto"/>
              </a:rPr>
              <a:t>Dates and times of scheduled sessions</a:t>
            </a:r>
            <a:endParaRPr sz="14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Learning</a:t>
            </a:r>
            <a:r>
              <a:rPr sz="1800" b="1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Space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Formative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deadlines, submission links, video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lectures,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resources...</a:t>
            </a:r>
            <a:endParaRPr lang="en-GB" sz="1400" spc="-10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spc="-10" dirty="0">
                <a:solidFill>
                  <a:srgbClr val="434343"/>
                </a:solidFill>
                <a:latin typeface="Roboto"/>
                <a:cs typeface="Roboto"/>
              </a:rPr>
              <a:t>The </a:t>
            </a:r>
            <a:r>
              <a:rPr lang="en-GB" sz="1400" b="1" spc="-10" dirty="0">
                <a:solidFill>
                  <a:srgbClr val="434343"/>
                </a:solidFill>
                <a:latin typeface="Roboto"/>
                <a:cs typeface="Roboto"/>
              </a:rPr>
              <a:t>project handbook </a:t>
            </a:r>
            <a:r>
              <a:rPr lang="en-GB" sz="1400" spc="-10" dirty="0">
                <a:solidFill>
                  <a:srgbClr val="434343"/>
                </a:solidFill>
                <a:latin typeface="Roboto"/>
                <a:cs typeface="Roboto"/>
              </a:rPr>
              <a:t>– formal assessment brief with deliverables and marking criteria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4974" y="410000"/>
            <a:ext cx="3647324" cy="31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39586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890"/>
                </a:solidFill>
              </a:rPr>
              <a:t>Where</a:t>
            </a:r>
            <a:r>
              <a:rPr sz="3000" spc="-40" dirty="0">
                <a:solidFill>
                  <a:srgbClr val="2A3890"/>
                </a:solidFill>
              </a:rPr>
              <a:t> </a:t>
            </a:r>
            <a:r>
              <a:rPr sz="3000" spc="-15" dirty="0">
                <a:solidFill>
                  <a:srgbClr val="2A3890"/>
                </a:solidFill>
              </a:rPr>
              <a:t>to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ﬁnd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lang="en-GB" sz="3000" spc="-5" dirty="0">
                <a:solidFill>
                  <a:srgbClr val="2A3890"/>
                </a:solidFill>
              </a:rPr>
              <a:t>support</a:t>
            </a:r>
            <a:r>
              <a:rPr sz="3000" spc="-5" dirty="0">
                <a:solidFill>
                  <a:srgbClr val="2A3890"/>
                </a:solidFill>
              </a:rPr>
              <a:t>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96419"/>
            <a:ext cx="4336415" cy="366273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b="1" spc="-10" dirty="0">
                <a:solidFill>
                  <a:srgbClr val="434343"/>
                </a:solidFill>
                <a:latin typeface="Roboto"/>
                <a:cs typeface="Roboto"/>
              </a:rPr>
              <a:t>Your supervisor</a:t>
            </a:r>
            <a:r>
              <a:rPr lang="en-US" sz="18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lang="en-US"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Feedback and guidance on your project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Do reach out between supervision meetings if you need to (though be aware of summer holidays affecting availability)</a:t>
            </a:r>
            <a:endParaRPr lang="en-US" sz="14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b="1" spc="-10" dirty="0">
                <a:solidFill>
                  <a:srgbClr val="434343"/>
                </a:solidFill>
                <a:latin typeface="Roboto"/>
                <a:cs typeface="Roboto"/>
              </a:rPr>
              <a:t>Technicians</a:t>
            </a:r>
            <a:r>
              <a:rPr lang="en-US" sz="18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lang="en-US"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Available during studio practice sessions, as well as via teams/discord/email</a:t>
            </a: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b="1" spc="-5" dirty="0">
                <a:solidFill>
                  <a:srgbClr val="434343"/>
                </a:solidFill>
                <a:latin typeface="Roboto"/>
                <a:cs typeface="Roboto"/>
              </a:rPr>
              <a:t>Module leader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Questions about assessment </a:t>
            </a:r>
            <a:r>
              <a:rPr lang="en-US" sz="1400" spc="-5" dirty="0" err="1">
                <a:solidFill>
                  <a:srgbClr val="434343"/>
                </a:solidFill>
                <a:latin typeface="Roboto"/>
                <a:cs typeface="Roboto"/>
              </a:rPr>
              <a:t>etc</a:t>
            </a:r>
            <a:endParaRPr lang="en-US" sz="1400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"/>
                <a:cs typeface="Roboto"/>
              </a:rPr>
              <a:t>Additional support and guidance</a:t>
            </a: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b="1" spc="-5" dirty="0">
                <a:solidFill>
                  <a:srgbClr val="434343"/>
                </a:solidFill>
                <a:latin typeface="Roboto"/>
                <a:cs typeface="Roboto"/>
              </a:rPr>
              <a:t>Your peers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spc="-10" dirty="0">
                <a:solidFill>
                  <a:srgbClr val="434343"/>
                </a:solidFill>
                <a:latin typeface="Roboto"/>
                <a:cs typeface="Roboto"/>
              </a:rPr>
              <a:t>Support each other!</a:t>
            </a: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spc="-10" dirty="0">
                <a:solidFill>
                  <a:srgbClr val="434343"/>
                </a:solidFill>
                <a:latin typeface="Roboto"/>
                <a:cs typeface="Roboto"/>
              </a:rPr>
              <a:t>Give feedback in group supervisions etc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852369-01CD-41C9-9B05-CA949244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4877"/>
            <a:ext cx="3958675" cy="22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6217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Frequently</a:t>
            </a:r>
            <a:r>
              <a:rPr spc="-35" dirty="0"/>
              <a:t> </a:t>
            </a:r>
            <a:r>
              <a:rPr spc="-15" dirty="0"/>
              <a:t>Asked</a:t>
            </a:r>
            <a:r>
              <a:rPr spc="-35" dirty="0"/>
              <a:t> </a:t>
            </a:r>
            <a:r>
              <a:rPr spc="-5" dirty="0"/>
              <a:t>Questions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1848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2A3890"/>
                </a:solidFill>
              </a:rPr>
              <a:t>FAQs</a:t>
            </a:r>
            <a:r>
              <a:rPr sz="3000" spc="-9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(1/3)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7494270" cy="2905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my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project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group project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(e</a:t>
            </a:r>
            <a:r>
              <a:rPr lang="en-GB" sz="1800" spc="-5" dirty="0">
                <a:solidFill>
                  <a:srgbClr val="434343"/>
                </a:solidFill>
                <a:latin typeface="Roboto"/>
                <a:cs typeface="Roboto"/>
              </a:rPr>
              <a:t>.g.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game)?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Yes,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but you must identify your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role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and contributions within the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project.</a:t>
            </a:r>
            <a:endParaRPr sz="1400" dirty="0">
              <a:latin typeface="Roboto"/>
              <a:cs typeface="Roboto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I.e.;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you will not be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graded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by the game as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whole, but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rather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by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your work in it.</a:t>
            </a:r>
            <a:endParaRPr sz="1400" dirty="0">
              <a:latin typeface="Roboto"/>
              <a:cs typeface="Roboto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■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my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follow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up </a:t>
            </a:r>
            <a:r>
              <a:rPr sz="1800" b="1" spc="-15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an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existing project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?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Yes,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but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must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b="1" spc="-5" dirty="0">
                <a:solidFill>
                  <a:srgbClr val="434343"/>
                </a:solidFill>
                <a:latin typeface="Roboto"/>
                <a:cs typeface="Roboto"/>
              </a:rPr>
              <a:t>signiﬁcantly</a:t>
            </a:r>
            <a:r>
              <a:rPr sz="14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expand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during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module:</a:t>
            </a:r>
            <a:endParaRPr sz="1400" dirty="0">
              <a:latin typeface="Roboto"/>
              <a:cs typeface="Roboto"/>
            </a:endParaRPr>
          </a:p>
          <a:p>
            <a:pPr marL="1293495" marR="1701164" lvl="2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game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already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in beta that only needs minor tweaks and </a:t>
            </a:r>
            <a:r>
              <a:rPr sz="1400" spc="-3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reﬁnements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would not be enough as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major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project.</a:t>
            </a:r>
            <a:endParaRPr sz="1400" dirty="0">
              <a:latin typeface="Roboto"/>
              <a:cs typeface="Roboto"/>
            </a:endParaRPr>
          </a:p>
          <a:p>
            <a:pPr marL="1293495" marR="1724660" lvl="2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prototype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draft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previous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module that you want </a:t>
            </a:r>
            <a:r>
              <a:rPr sz="1400" spc="-3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400" i="1" spc="-5" dirty="0">
                <a:solidFill>
                  <a:srgbClr val="434343"/>
                </a:solidFill>
                <a:latin typeface="Roboto"/>
                <a:cs typeface="Roboto"/>
              </a:rPr>
              <a:t>signiﬁcantly</a:t>
            </a:r>
            <a:r>
              <a:rPr sz="1400" i="1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expand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work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on could do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it.</a:t>
            </a:r>
            <a:endParaRPr sz="1400" dirty="0">
              <a:latin typeface="Roboto"/>
              <a:cs typeface="Roboto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Speak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supervisor!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1848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2A3890"/>
                </a:solidFill>
              </a:rPr>
              <a:t>FAQs</a:t>
            </a:r>
            <a:r>
              <a:rPr sz="3000" spc="-9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(2/3)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7564755" cy="31527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I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to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write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GB" sz="1800" b="1" spc="-5" dirty="0">
                <a:solidFill>
                  <a:srgbClr val="434343"/>
                </a:solidFill>
                <a:latin typeface="Roboto"/>
                <a:cs typeface="Roboto"/>
              </a:rPr>
              <a:t>journal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report</a:t>
            </a:r>
            <a:r>
              <a:rPr lang="en-GB" sz="1800" b="1" dirty="0">
                <a:solidFill>
                  <a:srgbClr val="434343"/>
                </a:solidFill>
                <a:latin typeface="Roboto"/>
                <a:cs typeface="Roboto"/>
              </a:rPr>
              <a:t> / thesis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?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Depends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kind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project:</a:t>
            </a:r>
            <a:endParaRPr sz="1400" dirty="0">
              <a:latin typeface="Roboto"/>
              <a:cs typeface="Roboto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Developing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game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or associated assets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does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not</a:t>
            </a:r>
            <a:r>
              <a:rPr sz="1400" spc="6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i="1" spc="-5" dirty="0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sz="1400" i="1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report…</a:t>
            </a:r>
            <a:endParaRPr sz="1400" dirty="0">
              <a:latin typeface="Roboto"/>
              <a:cs typeface="Roboto"/>
            </a:endParaRPr>
          </a:p>
          <a:p>
            <a:pPr marL="1293495" marR="5080" lvl="2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Unless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there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is something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speciﬁc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(question) you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researching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by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developing </a:t>
            </a:r>
            <a:r>
              <a:rPr sz="1400" spc="-3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game (comparing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development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techniques, design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decisions, etc).</a:t>
            </a:r>
            <a:endParaRPr sz="1400" dirty="0">
              <a:latin typeface="Roboto"/>
              <a:cs typeface="Roboto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■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so,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how</a:t>
            </a:r>
            <a:r>
              <a:rPr sz="18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long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be?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Depends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whether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it has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art</a:t>
            </a:r>
            <a:r>
              <a:rPr lang="en-GB" sz="1400" dirty="0">
                <a:solidFill>
                  <a:srgbClr val="434343"/>
                </a:solidFill>
                <a:latin typeface="Roboto"/>
                <a:cs typeface="Roboto"/>
              </a:rPr>
              <a:t>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fact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attached,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well as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its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goal:</a:t>
            </a:r>
            <a:endParaRPr sz="1400" dirty="0">
              <a:latin typeface="Roboto"/>
              <a:cs typeface="Roboto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purely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theoretical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GB" sz="1400" spc="-10" dirty="0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more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comprehensive</a:t>
            </a:r>
            <a:endParaRPr sz="1400" dirty="0">
              <a:latin typeface="Roboto"/>
              <a:cs typeface="Roboto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Potentially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publishable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paper</a:t>
            </a:r>
            <a:endParaRPr sz="1400" dirty="0">
              <a:latin typeface="Roboto"/>
              <a:cs typeface="Roboto"/>
            </a:endParaRPr>
          </a:p>
          <a:p>
            <a:pPr marL="1293495" marR="2214880" lvl="2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practice-based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project can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have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 shorter report / </a:t>
            </a:r>
            <a:r>
              <a:rPr sz="1400" spc="-3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research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journal</a:t>
            </a: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, or no written component at all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1848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2A3890"/>
                </a:solidFill>
              </a:rPr>
              <a:t>FAQs</a:t>
            </a:r>
            <a:r>
              <a:rPr sz="3000" spc="-9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(3/3)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7389495" cy="336444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I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need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 have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an</a:t>
            </a:r>
            <a:r>
              <a:rPr sz="1800" spc="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art</a:t>
            </a:r>
            <a:r>
              <a:rPr lang="en-GB" sz="1800" b="1" dirty="0">
                <a:solidFill>
                  <a:srgbClr val="434343"/>
                </a:solidFill>
                <a:latin typeface="Roboto"/>
                <a:cs typeface="Roboto"/>
              </a:rPr>
              <a:t>e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fact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as </a:t>
            </a:r>
            <a:r>
              <a:rPr sz="1800" spc="5" dirty="0">
                <a:solidFill>
                  <a:srgbClr val="434343"/>
                </a:solidFill>
                <a:latin typeface="Roboto"/>
                <a:cs typeface="Roboto"/>
              </a:rPr>
              <a:t>part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of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my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project?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Yes, but what constitutes an “artefact” is flexible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400" dirty="0">
              <a:latin typeface="Roboto"/>
              <a:cs typeface="Roboto"/>
            </a:endParaRPr>
          </a:p>
          <a:p>
            <a:pPr marL="1293495" marR="5080" lvl="2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lang="en-GB" sz="1400" dirty="0">
                <a:solidFill>
                  <a:srgbClr val="434343"/>
                </a:solidFill>
                <a:latin typeface="Roboto"/>
                <a:cs typeface="Roboto"/>
              </a:rPr>
              <a:t>For a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purely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theoretical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project, </a:t>
            </a:r>
            <a:r>
              <a:rPr lang="en-GB" sz="1400" spc="-5" dirty="0">
                <a:solidFill>
                  <a:srgbClr val="434343"/>
                </a:solidFill>
                <a:latin typeface="Roboto"/>
                <a:cs typeface="Roboto"/>
              </a:rPr>
              <a:t>the “artefact” can be a written thesis for example</a:t>
            </a:r>
            <a:endParaRPr sz="1400" dirty="0">
              <a:latin typeface="Roboto"/>
              <a:cs typeface="Roboto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■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I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need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to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do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sz="1800" spc="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oral defense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of my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project?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Yes: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regardless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of what kind of project, you will need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present and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defend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it.</a:t>
            </a:r>
            <a:endParaRPr sz="1400" dirty="0">
              <a:latin typeface="Roboto"/>
              <a:cs typeface="Roboto"/>
            </a:endParaRPr>
          </a:p>
          <a:p>
            <a:pPr marL="836294" marR="738505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This means you will be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asked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questions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regarding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the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rationale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behind the </a:t>
            </a:r>
            <a:r>
              <a:rPr sz="1400" spc="-3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project,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any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you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have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(or should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have)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done, etc.</a:t>
            </a:r>
            <a:endParaRPr sz="1400" dirty="0">
              <a:latin typeface="Roboto"/>
              <a:cs typeface="Roboto"/>
            </a:endParaRPr>
          </a:p>
          <a:p>
            <a:pPr marL="836294" marR="1663700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Documenting your project,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even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if you 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don’t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submit any written </a:t>
            </a:r>
            <a:r>
              <a:rPr sz="1400" spc="-3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GB" sz="1400" dirty="0">
                <a:solidFill>
                  <a:srgbClr val="434343"/>
                </a:solidFill>
                <a:latin typeface="Roboto"/>
                <a:cs typeface="Roboto"/>
              </a:rPr>
              <a:t>re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port,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will help you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keep track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of this</a:t>
            </a:r>
            <a:endParaRPr sz="1400" dirty="0">
              <a:latin typeface="Roboto"/>
              <a:cs typeface="Roboto"/>
            </a:endParaRPr>
          </a:p>
          <a:p>
            <a:pPr marL="1293495" marR="2063750" lvl="2" indent="-336550">
              <a:lnSpc>
                <a:spcPct val="116100"/>
              </a:lnSpc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Even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if based on pure invention,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research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should be </a:t>
            </a:r>
            <a:r>
              <a:rPr sz="1400" spc="-3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replicable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and understandable by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anyone.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26708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2475" y="1373239"/>
            <a:ext cx="5010785" cy="66748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-10" dirty="0">
                <a:solidFill>
                  <a:srgbClr val="FFFFFF"/>
                </a:solidFill>
                <a:latin typeface="Roboto"/>
                <a:cs typeface="Roboto"/>
              </a:rPr>
              <a:t>Proposal</a:t>
            </a:r>
            <a:r>
              <a:rPr sz="42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Roboto"/>
                <a:cs typeface="Roboto"/>
              </a:rPr>
              <a:t>Preparation</a:t>
            </a:r>
            <a:endParaRPr sz="42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625" y="2984107"/>
            <a:ext cx="27819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999999"/>
                </a:solidFill>
                <a:latin typeface="Roboto"/>
                <a:cs typeface="Roboto"/>
              </a:rPr>
              <a:t>GAM705:</a:t>
            </a:r>
            <a:r>
              <a:rPr sz="2100" spc="-40" dirty="0">
                <a:solidFill>
                  <a:srgbClr val="999999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999999"/>
                </a:solidFill>
                <a:latin typeface="Roboto"/>
                <a:cs typeface="Roboto"/>
              </a:rPr>
              <a:t>Major</a:t>
            </a:r>
            <a:r>
              <a:rPr sz="2100" spc="-35" dirty="0">
                <a:solidFill>
                  <a:srgbClr val="999999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999999"/>
                </a:solidFill>
                <a:latin typeface="Roboto"/>
                <a:cs typeface="Roboto"/>
              </a:rPr>
              <a:t>Project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25" y="4260924"/>
            <a:ext cx="2059775" cy="5702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6553" y="3898250"/>
            <a:ext cx="1736922" cy="93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531948"/>
            <a:ext cx="2200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-5" dirty="0"/>
              <a:t>Staff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777021" y="1447587"/>
            <a:ext cx="3191510" cy="318228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GB" spc="-5" dirty="0"/>
              <a:t>Ed Powley (Module Leader)</a:t>
            </a:r>
          </a:p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GB" spc="-5" dirty="0"/>
              <a:t>Joseph Walton-Rivers</a:t>
            </a:r>
          </a:p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GB" spc="-5" dirty="0"/>
              <a:t>Matt Watkins</a:t>
            </a:r>
          </a:p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GB" spc="-5" dirty="0"/>
              <a:t>Jeff Howard</a:t>
            </a:r>
          </a:p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GB" spc="-5" dirty="0"/>
              <a:t>Rory Summerley</a:t>
            </a:r>
          </a:p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GB" spc="-5" dirty="0"/>
              <a:t>Michael Boylan</a:t>
            </a:r>
          </a:p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GB" spc="-5" dirty="0"/>
              <a:t>William Pryn</a:t>
            </a:r>
            <a:endParaRPr dirty="0"/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Char char="●"/>
            </a:pPr>
            <a:endParaRPr sz="1800" dirty="0"/>
          </a:p>
          <a:p>
            <a:pPr marL="363855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pc="-5" dirty="0"/>
              <a:t>Matt</a:t>
            </a:r>
            <a:r>
              <a:rPr spc="-40" dirty="0"/>
              <a:t> </a:t>
            </a:r>
            <a:r>
              <a:rPr spc="-5" dirty="0"/>
              <a:t>Irwin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pc="-10" dirty="0"/>
              <a:t>Archie</a:t>
            </a:r>
            <a:r>
              <a:rPr spc="-30" dirty="0"/>
              <a:t> </a:t>
            </a:r>
            <a:r>
              <a:rPr spc="-10" dirty="0"/>
              <a:t>Andrews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pc="-5" dirty="0" err="1"/>
              <a:t>Miche</a:t>
            </a:r>
            <a:r>
              <a:rPr lang="en-GB" spc="-5" dirty="0"/>
              <a:t>a</a:t>
            </a:r>
            <a:r>
              <a:rPr spc="-5" dirty="0"/>
              <a:t>l</a:t>
            </a:r>
            <a:r>
              <a:rPr lang="en-GB" spc="-5" dirty="0"/>
              <a:t> (Moon)</a:t>
            </a:r>
            <a:r>
              <a:rPr spc="-45" dirty="0"/>
              <a:t> </a:t>
            </a:r>
            <a:r>
              <a:rPr spc="-15" dirty="0"/>
              <a:t>Gray</a:t>
            </a:r>
          </a:p>
        </p:txBody>
      </p:sp>
      <p:sp>
        <p:nvSpPr>
          <p:cNvPr id="4" name="object 4"/>
          <p:cNvSpPr/>
          <p:nvPr/>
        </p:nvSpPr>
        <p:spPr>
          <a:xfrm>
            <a:off x="4115199" y="1428999"/>
            <a:ext cx="298450" cy="1913889"/>
          </a:xfrm>
          <a:custGeom>
            <a:avLst/>
            <a:gdLst/>
            <a:ahLst/>
            <a:cxnLst/>
            <a:rect l="l" t="t" r="r" b="b"/>
            <a:pathLst>
              <a:path w="298450" h="1913889">
                <a:moveTo>
                  <a:pt x="0" y="0"/>
                </a:moveTo>
                <a:lnTo>
                  <a:pt x="29194" y="2888"/>
                </a:lnTo>
                <a:lnTo>
                  <a:pt x="57000" y="11338"/>
                </a:lnTo>
                <a:lnTo>
                  <a:pt x="105323" y="43626"/>
                </a:lnTo>
                <a:lnTo>
                  <a:pt x="137611" y="91949"/>
                </a:lnTo>
                <a:lnTo>
                  <a:pt x="148949" y="148949"/>
                </a:lnTo>
                <a:lnTo>
                  <a:pt x="148949" y="807749"/>
                </a:lnTo>
                <a:lnTo>
                  <a:pt x="156543" y="854829"/>
                </a:lnTo>
                <a:lnTo>
                  <a:pt x="177688" y="895717"/>
                </a:lnTo>
                <a:lnTo>
                  <a:pt x="209931" y="927961"/>
                </a:lnTo>
                <a:lnTo>
                  <a:pt x="250820" y="949106"/>
                </a:lnTo>
                <a:lnTo>
                  <a:pt x="297899" y="956699"/>
                </a:lnTo>
                <a:lnTo>
                  <a:pt x="250820" y="964293"/>
                </a:lnTo>
                <a:lnTo>
                  <a:pt x="209931" y="985438"/>
                </a:lnTo>
                <a:lnTo>
                  <a:pt x="177688" y="1017682"/>
                </a:lnTo>
                <a:lnTo>
                  <a:pt x="156543" y="1058570"/>
                </a:lnTo>
                <a:lnTo>
                  <a:pt x="148949" y="1105649"/>
                </a:lnTo>
                <a:lnTo>
                  <a:pt x="148949" y="1764449"/>
                </a:lnTo>
                <a:lnTo>
                  <a:pt x="141356" y="1811529"/>
                </a:lnTo>
                <a:lnTo>
                  <a:pt x="120211" y="1852417"/>
                </a:lnTo>
                <a:lnTo>
                  <a:pt x="87968" y="1884661"/>
                </a:lnTo>
                <a:lnTo>
                  <a:pt x="47079" y="1905806"/>
                </a:lnTo>
                <a:lnTo>
                  <a:pt x="0" y="1913399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5025" y="2241047"/>
            <a:ext cx="1603376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>
                <a:solidFill>
                  <a:srgbClr val="FFFFFF"/>
                </a:solidFill>
                <a:latin typeface="Roboto"/>
                <a:cs typeface="Roboto"/>
              </a:rPr>
              <a:t>Supervisors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5199" y="3679199"/>
            <a:ext cx="298450" cy="887094"/>
          </a:xfrm>
          <a:custGeom>
            <a:avLst/>
            <a:gdLst/>
            <a:ahLst/>
            <a:cxnLst/>
            <a:rect l="l" t="t" r="r" b="b"/>
            <a:pathLst>
              <a:path w="298450" h="887095">
                <a:moveTo>
                  <a:pt x="0" y="0"/>
                </a:moveTo>
                <a:lnTo>
                  <a:pt x="29194" y="2888"/>
                </a:lnTo>
                <a:lnTo>
                  <a:pt x="57000" y="11338"/>
                </a:lnTo>
                <a:lnTo>
                  <a:pt x="105323" y="43626"/>
                </a:lnTo>
                <a:lnTo>
                  <a:pt x="137611" y="91949"/>
                </a:lnTo>
                <a:lnTo>
                  <a:pt x="148949" y="148949"/>
                </a:lnTo>
                <a:lnTo>
                  <a:pt x="148949" y="294299"/>
                </a:lnTo>
                <a:lnTo>
                  <a:pt x="156543" y="341379"/>
                </a:lnTo>
                <a:lnTo>
                  <a:pt x="177688" y="382268"/>
                </a:lnTo>
                <a:lnTo>
                  <a:pt x="209931" y="414511"/>
                </a:lnTo>
                <a:lnTo>
                  <a:pt x="250820" y="435656"/>
                </a:lnTo>
                <a:lnTo>
                  <a:pt x="297899" y="443249"/>
                </a:lnTo>
                <a:lnTo>
                  <a:pt x="250820" y="450843"/>
                </a:lnTo>
                <a:lnTo>
                  <a:pt x="209931" y="471988"/>
                </a:lnTo>
                <a:lnTo>
                  <a:pt x="177688" y="504231"/>
                </a:lnTo>
                <a:lnTo>
                  <a:pt x="156543" y="545120"/>
                </a:lnTo>
                <a:lnTo>
                  <a:pt x="148949" y="592199"/>
                </a:lnTo>
                <a:lnTo>
                  <a:pt x="148949" y="737549"/>
                </a:lnTo>
                <a:lnTo>
                  <a:pt x="141356" y="784629"/>
                </a:lnTo>
                <a:lnTo>
                  <a:pt x="120211" y="825518"/>
                </a:lnTo>
                <a:lnTo>
                  <a:pt x="87968" y="857761"/>
                </a:lnTo>
                <a:lnTo>
                  <a:pt x="47079" y="878906"/>
                </a:lnTo>
                <a:lnTo>
                  <a:pt x="0" y="886499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45025" y="3977797"/>
            <a:ext cx="2410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5" dirty="0">
                <a:solidFill>
                  <a:srgbClr val="FFFFFF"/>
                </a:solidFill>
                <a:latin typeface="Roboto"/>
                <a:cs typeface="Roboto"/>
              </a:rPr>
              <a:t>Technicians</a:t>
            </a:r>
            <a:endParaRPr sz="16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325" y="1899536"/>
            <a:ext cx="2781935" cy="130869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pc="-5" dirty="0"/>
              <a:t>Outline of </a:t>
            </a:r>
            <a:r>
              <a:rPr dirty="0"/>
              <a:t> </a:t>
            </a:r>
            <a:r>
              <a:rPr lang="en-GB" spc="-10" dirty="0"/>
              <a:t>this part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75846" y="1827097"/>
            <a:ext cx="2261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Preparing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Proposal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5846" y="2379547"/>
            <a:ext cx="1917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Preparing</a:t>
            </a:r>
            <a:r>
              <a:rPr sz="16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Pitch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5846" y="2931997"/>
            <a:ext cx="1287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Workshop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3947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Project</a:t>
            </a:r>
            <a:r>
              <a:rPr spc="-95" dirty="0"/>
              <a:t> </a:t>
            </a:r>
            <a:r>
              <a:rPr spc="-10" dirty="0"/>
              <a:t>Proposal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850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890"/>
                </a:solidFill>
              </a:rPr>
              <a:t>Preparing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dirty="0">
                <a:solidFill>
                  <a:srgbClr val="2A3890"/>
                </a:solidFill>
              </a:rPr>
              <a:t>a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Project</a:t>
            </a:r>
            <a:r>
              <a:rPr sz="3000" spc="-2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Proposal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399034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6775">
              <a:lnSpc>
                <a:spcPct val="114599"/>
              </a:lnSpc>
              <a:spcBef>
                <a:spcPts val="100"/>
              </a:spcBef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According to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BJ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Fogg,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founder, </a:t>
            </a:r>
            <a:r>
              <a:rPr sz="1800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and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director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of the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Stanford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Behavior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Design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Lab: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Roboto"/>
              <a:cs typeface="Roboto"/>
            </a:endParaRPr>
          </a:p>
          <a:p>
            <a:pPr marL="469900" marR="5080">
              <a:lnSpc>
                <a:spcPct val="114599"/>
              </a:lnSpc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"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Sharing ideas early and often is </a:t>
            </a:r>
            <a:r>
              <a:rPr sz="1800" i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one</a:t>
            </a:r>
            <a:r>
              <a:rPr sz="1800" i="1" spc="9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15" dirty="0">
                <a:solidFill>
                  <a:srgbClr val="434343"/>
                </a:solidFill>
                <a:latin typeface="Roboto"/>
                <a:cs typeface="Roboto"/>
              </a:rPr>
              <a:t>key</a:t>
            </a:r>
            <a:r>
              <a:rPr sz="1800" i="1" spc="9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i="1" spc="9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success</a:t>
            </a:r>
            <a:r>
              <a:rPr sz="1800" i="1" spc="9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800" i="1" spc="9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designers </a:t>
            </a:r>
            <a:r>
              <a:rPr sz="1800" i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i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end-user</a:t>
            </a:r>
            <a:r>
              <a:rPr sz="1800" i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products</a:t>
            </a:r>
            <a:r>
              <a:rPr sz="1800" i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i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dirty="0">
                <a:solidFill>
                  <a:srgbClr val="434343"/>
                </a:solidFill>
                <a:latin typeface="Roboto"/>
                <a:cs typeface="Roboto"/>
              </a:rPr>
              <a:t>services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".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923" y="1229875"/>
            <a:ext cx="4014377" cy="2287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850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890"/>
                </a:solidFill>
              </a:rPr>
              <a:t>Preparing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dirty="0">
                <a:solidFill>
                  <a:srgbClr val="2A3890"/>
                </a:solidFill>
              </a:rPr>
              <a:t>a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Project</a:t>
            </a:r>
            <a:r>
              <a:rPr sz="3000" spc="-2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Proposal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93755"/>
            <a:ext cx="668274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Fogg developed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conceptual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design document structure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Roboto"/>
              <a:cs typeface="Roboto"/>
            </a:endParaRP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n-GB" sz="1800" dirty="0">
                <a:solidFill>
                  <a:srgbClr val="434343"/>
                </a:solidFill>
                <a:latin typeface="Roboto"/>
                <a:cs typeface="Roboto"/>
              </a:rPr>
              <a:t>	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Articulate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information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needed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fully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understand</a:t>
            </a:r>
            <a:endParaRPr sz="1800" dirty="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product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(i.e.;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artifact)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in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structured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logical sequence.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document is</a:t>
            </a:r>
            <a:r>
              <a:rPr sz="1800" spc="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non-trivial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in its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creation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but once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complete,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sz="18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help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5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solidify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the concept</a:t>
            </a:r>
            <a:r>
              <a:rPr sz="1800" b="1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in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own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mind 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ease the </a:t>
            </a:r>
            <a:r>
              <a:rPr sz="1800" spc="-4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process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of communicating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concept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stakeholders.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6774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BJ</a:t>
            </a:r>
            <a:r>
              <a:rPr sz="3000" spc="-20" dirty="0">
                <a:solidFill>
                  <a:srgbClr val="2A3890"/>
                </a:solidFill>
              </a:rPr>
              <a:t> </a:t>
            </a:r>
            <a:r>
              <a:rPr sz="3000" spc="-40" dirty="0">
                <a:solidFill>
                  <a:srgbClr val="2A3890"/>
                </a:solidFill>
              </a:rPr>
              <a:t>Fogg’s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Conceptual</a:t>
            </a:r>
            <a:r>
              <a:rPr sz="3000" spc="-2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Design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Document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31711" y="1338587"/>
            <a:ext cx="4635500" cy="30638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22605" indent="-396875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Title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overview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User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description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(incl.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personas)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Storyboards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user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experience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Prototypes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Features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functionality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justiﬁcation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design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(theor.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pract.)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Results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user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testing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(preliminary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user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test.)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Shortcomings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design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Expansion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–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stretch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goals</a:t>
            </a:r>
            <a:endParaRPr sz="1600">
              <a:latin typeface="Roboto"/>
              <a:cs typeface="Roboto"/>
            </a:endParaRPr>
          </a:p>
          <a:p>
            <a:pPr marL="522605" indent="-5105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Next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steps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design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process</a:t>
            </a:r>
            <a:endParaRPr sz="1600">
              <a:latin typeface="Roboto"/>
              <a:cs typeface="Roboto"/>
            </a:endParaRPr>
          </a:p>
          <a:p>
            <a:pPr marL="522605" indent="-5105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Summary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4428" y="1489180"/>
            <a:ext cx="1666634" cy="16108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3776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Distilling</a:t>
            </a:r>
            <a:r>
              <a:rPr sz="3000" spc="-5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the</a:t>
            </a:r>
            <a:r>
              <a:rPr sz="3000" spc="-5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Elements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93755"/>
            <a:ext cx="7012940" cy="247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project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may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not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need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 elements: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“Storyboards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and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user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experience”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an algorithm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comparison?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“User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description”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for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a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theoretical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analysis of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ﬂow theory?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But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some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elements</a:t>
            </a:r>
            <a:r>
              <a:rPr sz="1800" spc="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might simply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rephrasing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“Prototypes”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artwork</a:t>
            </a:r>
            <a:r>
              <a:rPr sz="1800" spc="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→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“Sketches”</a:t>
            </a:r>
            <a:r>
              <a:rPr sz="18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/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“Moodboards”?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“User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testing”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GB" sz="1800" spc="5" dirty="0">
                <a:solidFill>
                  <a:srgbClr val="434343"/>
                </a:solidFill>
                <a:latin typeface="Roboto"/>
                <a:cs typeface="Roboto"/>
              </a:rPr>
              <a:t>AI system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→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Why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users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new </a:t>
            </a:r>
            <a:r>
              <a:rPr lang="en-GB" sz="1800" spc="-15" dirty="0">
                <a:solidFill>
                  <a:srgbClr val="434343"/>
                </a:solidFill>
                <a:latin typeface="Roboto"/>
                <a:cs typeface="Roboto"/>
              </a:rPr>
              <a:t>AI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?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4" y="2218623"/>
            <a:ext cx="41294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/>
              <a:t>Preparing a Pitch</a:t>
            </a:r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2914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890"/>
                </a:solidFill>
              </a:rPr>
              <a:t>Preparing</a:t>
            </a:r>
            <a:r>
              <a:rPr sz="3000" spc="-45" dirty="0">
                <a:solidFill>
                  <a:srgbClr val="2A3890"/>
                </a:solidFill>
              </a:rPr>
              <a:t> </a:t>
            </a:r>
            <a:r>
              <a:rPr sz="3000" dirty="0">
                <a:solidFill>
                  <a:srgbClr val="2A3890"/>
                </a:solidFill>
              </a:rPr>
              <a:t>a</a:t>
            </a:r>
            <a:r>
              <a:rPr sz="3000" spc="-4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Pitch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6066790" cy="3435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275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One of the most useful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general approaches </a:t>
            </a:r>
            <a:r>
              <a:rPr sz="1800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pitching</a:t>
            </a:r>
            <a:r>
              <a:rPr sz="1800" b="1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that of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Guy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Kawasaki's</a:t>
            </a:r>
            <a:endParaRPr sz="18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10-20-30</a:t>
            </a:r>
            <a:r>
              <a:rPr sz="18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model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pitching.</a:t>
            </a:r>
            <a:endParaRPr sz="18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8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relies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on: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10</a:t>
            </a:r>
            <a:r>
              <a:rPr sz="1800" b="1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slides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take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20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minutes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 present…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30</a:t>
            </a:r>
            <a:r>
              <a:rPr sz="18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point</a:t>
            </a:r>
            <a:r>
              <a:rPr sz="18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fonts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.</a:t>
            </a:r>
            <a:endParaRPr sz="18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(Although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 your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pitch should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only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around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10 minutes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long</a:t>
            </a:r>
            <a:br>
              <a:rPr lang="en-GB" sz="1800" i="1" spc="-5" dirty="0">
                <a:solidFill>
                  <a:srgbClr val="434343"/>
                </a:solidFill>
                <a:latin typeface="Roboto"/>
                <a:cs typeface="Roboto"/>
              </a:rPr>
            </a:br>
            <a:r>
              <a:rPr lang="en-GB" sz="1800" i="1" spc="-5" dirty="0">
                <a:solidFill>
                  <a:srgbClr val="434343"/>
                </a:solidFill>
                <a:latin typeface="Roboto"/>
                <a:cs typeface="Roboto"/>
              </a:rPr>
              <a:t>-- so this should probably be more like a 5-10-30 model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!)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400" y="410000"/>
            <a:ext cx="3100175" cy="2845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65157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The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Slide</a:t>
            </a:r>
            <a:r>
              <a:rPr sz="3000" spc="-2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Deck,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according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15" dirty="0">
                <a:solidFill>
                  <a:srgbClr val="2A3890"/>
                </a:solidFill>
              </a:rPr>
              <a:t>to</a:t>
            </a:r>
            <a:r>
              <a:rPr sz="3000" spc="-2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Kawasaki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31711" y="1262387"/>
            <a:ext cx="7927975" cy="27876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22605" indent="-396875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deﬁnition of what the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problem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is that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attempting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solve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slide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outlines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what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solution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is.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business model (how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revenue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comes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into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business and what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be spent on).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technology and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‘secret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sauce’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(what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makes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distinct?).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markets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will serve and the sales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expect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generate.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slide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outlines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your competitors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Key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players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team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slide of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plans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and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milestones,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what will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be done by when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slide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of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where you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are currently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at</a:t>
            </a:r>
            <a:endParaRPr sz="1600">
              <a:latin typeface="Roboto"/>
              <a:cs typeface="Roboto"/>
            </a:endParaRPr>
          </a:p>
          <a:p>
            <a:pPr marL="522605" indent="-5105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6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summary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165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2A3890"/>
                </a:solidFill>
              </a:rPr>
              <a:t>Towards</a:t>
            </a:r>
            <a:r>
              <a:rPr sz="3000" spc="-4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your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Slide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Deck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6697980" cy="2425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Although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Kawasaki's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format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may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not be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ideal for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all situations,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follows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fairly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standard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underlying</a:t>
            </a:r>
            <a:r>
              <a:rPr sz="1800" spc="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business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planning model</a:t>
            </a:r>
            <a:r>
              <a:rPr sz="1800" b="1" spc="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of: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Where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now?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34343"/>
              </a:buClr>
              <a:buFont typeface="Arial"/>
              <a:buChar char="●"/>
            </a:pPr>
            <a:endParaRPr sz="21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Where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want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go?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Arial"/>
              <a:buChar char="●"/>
            </a:pPr>
            <a:endParaRPr sz="21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How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are you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going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to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get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there?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4284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Aim</a:t>
            </a:r>
            <a:r>
              <a:rPr spc="-45" dirty="0"/>
              <a:t> </a:t>
            </a:r>
            <a:r>
              <a:rPr spc="-10" dirty="0"/>
              <a:t>and</a:t>
            </a:r>
            <a:r>
              <a:rPr spc="-5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165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2A3890"/>
                </a:solidFill>
              </a:rPr>
              <a:t>Towards</a:t>
            </a:r>
            <a:r>
              <a:rPr sz="3000" spc="-4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your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Slide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Deck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6194425" cy="325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572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challenges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you,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as the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pitch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creator,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spc="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answer </a:t>
            </a:r>
            <a:r>
              <a:rPr sz="1800" b="1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lot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of potentially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hard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questions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such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as: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Where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customers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come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from?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What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they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spend</a:t>
            </a:r>
            <a:r>
              <a:rPr sz="18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money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on,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why?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Who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competitors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actually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are?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When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idea</a:t>
            </a:r>
            <a:r>
              <a:rPr sz="18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ready?</a:t>
            </a:r>
            <a:endParaRPr sz="1800" dirty="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(Recall </a:t>
            </a:r>
            <a:r>
              <a:rPr sz="1800" i="1" spc="-15" dirty="0">
                <a:solidFill>
                  <a:srgbClr val="434343"/>
                </a:solidFill>
                <a:latin typeface="Roboto"/>
                <a:cs typeface="Roboto"/>
              </a:rPr>
              <a:t>Kawasaki’s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model is aimed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towards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getting funding for </a:t>
            </a:r>
            <a:r>
              <a:rPr sz="1800" i="1" spc="-4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 project,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 or ensuring its viability: this could help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foresee</a:t>
            </a:r>
            <a:endParaRPr sz="18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marketisation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strategy</a:t>
            </a:r>
            <a:r>
              <a:rPr sz="1800" i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for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i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i="1" spc="-10" dirty="0">
                <a:solidFill>
                  <a:srgbClr val="434343"/>
                </a:solidFill>
                <a:latin typeface="Roboto"/>
                <a:cs typeface="Roboto"/>
              </a:rPr>
              <a:t>project.)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165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2A3890"/>
                </a:solidFill>
              </a:rPr>
              <a:t>Towards</a:t>
            </a:r>
            <a:r>
              <a:rPr sz="3000" spc="-4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your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Slide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Deck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93755"/>
            <a:ext cx="572452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Some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of the slides</a:t>
            </a:r>
            <a:r>
              <a:rPr sz="18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might not be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relevant</a:t>
            </a:r>
            <a:r>
              <a:rPr sz="1800" b="1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project.</a:t>
            </a:r>
            <a:endParaRPr sz="1800">
              <a:latin typeface="Roboto"/>
              <a:cs typeface="Roboto"/>
            </a:endParaRPr>
          </a:p>
          <a:p>
            <a:pPr marL="12700" marR="296545">
              <a:lnSpc>
                <a:spcPct val="114599"/>
              </a:lnSpc>
              <a:spcBef>
                <a:spcPts val="1575"/>
              </a:spcBef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you feel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that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this is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 case,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feel free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spc="7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change the </a:t>
            </a:r>
            <a:r>
              <a:rPr sz="1800" b="1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structure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but we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encourage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discuss this with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your project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supervisor</a:t>
            </a:r>
            <a:r>
              <a:rPr sz="1800" b="1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ﬁrst.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476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Good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5" dirty="0">
                <a:solidFill>
                  <a:srgbClr val="2A3890"/>
                </a:solidFill>
              </a:rPr>
              <a:t>Practices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in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Pitching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5831205" cy="3286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Transmit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enthusiasm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idea:</a:t>
            </a:r>
            <a:endParaRPr sz="1800" dirty="0">
              <a:latin typeface="Roboto"/>
              <a:cs typeface="Roboto"/>
            </a:endParaRPr>
          </a:p>
          <a:p>
            <a:pPr marL="836294" marR="1048385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You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should aim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get your audience on board and </a:t>
            </a:r>
            <a:r>
              <a:rPr sz="1400" spc="-3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share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your passion for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the idea.</a:t>
            </a:r>
            <a:endParaRPr sz="14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Get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audience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involved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beginning: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Present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problem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and let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them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wonder about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sz="14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discourse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sz="1800" spc="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30" dirty="0">
                <a:solidFill>
                  <a:srgbClr val="434343"/>
                </a:solidFill>
                <a:latin typeface="Roboto"/>
                <a:cs typeface="Roboto"/>
              </a:rPr>
              <a:t>clear,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direct,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fresh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While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avoiding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being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shallow,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confusing,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needlessly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comic.</a:t>
            </a:r>
            <a:endParaRPr sz="14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○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Know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narrative</a:t>
            </a:r>
            <a:r>
              <a:rPr sz="18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your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pitch: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Tell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audience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“story”.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950" y="410000"/>
            <a:ext cx="2597349" cy="1890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225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Bad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15" dirty="0">
                <a:solidFill>
                  <a:srgbClr val="2A3890"/>
                </a:solidFill>
              </a:rPr>
              <a:t>Practices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in</a:t>
            </a:r>
            <a:r>
              <a:rPr sz="3000" spc="-3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Pitching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5457190" cy="2971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25" dirty="0">
                <a:solidFill>
                  <a:srgbClr val="434343"/>
                </a:solidFill>
                <a:latin typeface="Roboto"/>
                <a:cs typeface="Roboto"/>
              </a:rPr>
              <a:t>Don’t</a:t>
            </a:r>
            <a:r>
              <a:rPr sz="18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just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read</a:t>
            </a:r>
            <a:r>
              <a:rPr sz="1800" b="1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slides,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add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value to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them.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Text-to-speech tools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already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widely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available.</a:t>
            </a:r>
            <a:endParaRPr sz="14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Recall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pitching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≠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lecturing!</a:t>
            </a:r>
            <a:endParaRPr sz="14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434343"/>
                </a:solidFill>
                <a:latin typeface="Roboto"/>
                <a:cs typeface="Roboto"/>
              </a:rPr>
              <a:t>Avoid</a:t>
            </a:r>
            <a:r>
              <a:rPr sz="18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walls</a:t>
            </a:r>
            <a:r>
              <a:rPr sz="18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text</a:t>
            </a:r>
            <a:r>
              <a:rPr sz="1800" b="1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slides.</a:t>
            </a:r>
            <a:endParaRPr sz="18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want people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listening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you, and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not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reading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the slide.</a:t>
            </a:r>
            <a:endParaRPr sz="1400" dirty="0">
              <a:latin typeface="Roboto"/>
              <a:cs typeface="Roboto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Fewer key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concepts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stick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easier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than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huge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paragraphs.</a:t>
            </a:r>
            <a:endParaRPr sz="14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25" dirty="0">
                <a:solidFill>
                  <a:srgbClr val="434343"/>
                </a:solidFill>
                <a:latin typeface="Roboto"/>
                <a:cs typeface="Roboto"/>
              </a:rPr>
              <a:t>Don’t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rush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take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time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if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it.</a:t>
            </a:r>
            <a:endParaRPr sz="1800" dirty="0">
              <a:latin typeface="Roboto"/>
              <a:cs typeface="Roboto"/>
            </a:endParaRPr>
          </a:p>
          <a:p>
            <a:pPr marL="836294" marR="23495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example, use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rhetoric</a:t>
            </a:r>
            <a:r>
              <a:rPr lang="en-GB" sz="1400" spc="-10" dirty="0">
                <a:solidFill>
                  <a:srgbClr val="434343"/>
                </a:solidFill>
                <a:latin typeface="Roboto"/>
                <a:cs typeface="Roboto"/>
              </a:rPr>
              <a:t>al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question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take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deep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breath, </a:t>
            </a:r>
            <a:r>
              <a:rPr sz="1400" spc="-3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drink some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water.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6975" y="410000"/>
            <a:ext cx="2425324" cy="185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26708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22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What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is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the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module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about?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047750"/>
            <a:ext cx="4957445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7340">
              <a:lnSpc>
                <a:spcPct val="114599"/>
              </a:lnSpc>
              <a:spcBef>
                <a:spcPts val="100"/>
              </a:spcBef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You’ll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exploring</a:t>
            </a:r>
            <a:r>
              <a:rPr sz="18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research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putting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into </a:t>
            </a:r>
            <a:r>
              <a:rPr sz="1800" spc="-4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practice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 context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of game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development.</a:t>
            </a:r>
            <a:endParaRPr sz="1800" dirty="0">
              <a:latin typeface="Roboto"/>
              <a:cs typeface="Roboto"/>
            </a:endParaRPr>
          </a:p>
          <a:p>
            <a:pPr marL="12700" marR="810895">
              <a:lnSpc>
                <a:spcPct val="114599"/>
              </a:lnSpc>
              <a:spcBef>
                <a:spcPts val="1575"/>
              </a:spcBef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Work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on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major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creative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piece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.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You’ll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sz="1800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expanding and consolidating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skills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through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an extended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project: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Expand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another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module’s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endParaRPr sz="1800" dirty="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(with </a:t>
            </a:r>
            <a:r>
              <a:rPr sz="1800" i="1" spc="-5" dirty="0">
                <a:solidFill>
                  <a:srgbClr val="434343"/>
                </a:solidFill>
                <a:latin typeface="Roboto"/>
                <a:cs typeface="Roboto"/>
              </a:rPr>
              <a:t>signiﬁcant</a:t>
            </a:r>
            <a:r>
              <a:rPr sz="1800" i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amount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original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content)</a:t>
            </a:r>
            <a:endParaRPr sz="1800" dirty="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Work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brand-new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endParaRPr lang="en-GB" sz="1800" spc="-10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spc="-10" dirty="0">
                <a:solidFill>
                  <a:srgbClr val="434343"/>
                </a:solidFill>
                <a:latin typeface="Roboto"/>
                <a:cs typeface="Roboto"/>
              </a:rPr>
              <a:t>Contribute to an ongoing external project (with </a:t>
            </a:r>
            <a:r>
              <a:rPr lang="en-GB" i="1" spc="-10" dirty="0">
                <a:solidFill>
                  <a:srgbClr val="434343"/>
                </a:solidFill>
                <a:latin typeface="Roboto"/>
                <a:cs typeface="Roboto"/>
              </a:rPr>
              <a:t>significant</a:t>
            </a:r>
            <a:r>
              <a:rPr lang="en-GB" spc="-10" dirty="0">
                <a:solidFill>
                  <a:srgbClr val="434343"/>
                </a:solidFill>
                <a:latin typeface="Roboto"/>
                <a:cs typeface="Roboto"/>
              </a:rPr>
              <a:t> personal contribution)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075" y="410000"/>
            <a:ext cx="3202227" cy="3202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522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What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is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the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module</a:t>
            </a:r>
            <a:r>
              <a:rPr sz="3000" spc="-25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about?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5242560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2796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You’ll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begin by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proposing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through </a:t>
            </a:r>
            <a:r>
              <a:rPr sz="1800" spc="-4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pitch and proposal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, and getting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green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light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from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staff members.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850" dirty="0">
              <a:latin typeface="Roboto"/>
              <a:cs typeface="Roboto"/>
            </a:endParaRPr>
          </a:p>
          <a:p>
            <a:pPr marL="379095" marR="421005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Research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will help guide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vision and will </a:t>
            </a:r>
            <a:r>
              <a:rPr sz="1800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help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you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foresee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scope and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viability.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850" dirty="0">
              <a:latin typeface="Roboto"/>
              <a:cs typeface="Roboto"/>
            </a:endParaRPr>
          </a:p>
          <a:p>
            <a:pPr marL="379095" marR="5080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Coming up with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solid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proposal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and plan is </a:t>
            </a:r>
            <a:r>
              <a:rPr sz="1800" b="1" spc="-15" dirty="0">
                <a:solidFill>
                  <a:srgbClr val="434343"/>
                </a:solidFill>
                <a:latin typeface="Roboto"/>
                <a:cs typeface="Roboto"/>
              </a:rPr>
              <a:t>key </a:t>
            </a:r>
            <a:r>
              <a:rPr sz="1800" b="1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ensuring that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will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achievable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within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 weeks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the module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runs.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9274" y="410000"/>
            <a:ext cx="2843023" cy="315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7015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890"/>
                </a:solidFill>
              </a:rPr>
              <a:t>Supervised</a:t>
            </a:r>
            <a:r>
              <a:rPr sz="3000" spc="-15" dirty="0">
                <a:solidFill>
                  <a:srgbClr val="2A3890"/>
                </a:solidFill>
              </a:rPr>
              <a:t> Practice</a:t>
            </a:r>
            <a:r>
              <a:rPr sz="3000" spc="-20" dirty="0">
                <a:solidFill>
                  <a:srgbClr val="2A3890"/>
                </a:solidFill>
              </a:rPr>
              <a:t> </a:t>
            </a:r>
            <a:r>
              <a:rPr sz="3000" spc="-5" dirty="0">
                <a:solidFill>
                  <a:srgbClr val="2A3890"/>
                </a:solidFill>
              </a:rPr>
              <a:t>of</a:t>
            </a:r>
            <a:r>
              <a:rPr sz="3000" spc="-10" dirty="0">
                <a:solidFill>
                  <a:srgbClr val="2A3890"/>
                </a:solidFill>
              </a:rPr>
              <a:t> Individual</a:t>
            </a:r>
            <a:r>
              <a:rPr sz="3000" spc="-20" dirty="0">
                <a:solidFill>
                  <a:srgbClr val="2A3890"/>
                </a:solidFill>
              </a:rPr>
              <a:t> </a:t>
            </a:r>
            <a:r>
              <a:rPr sz="3000" spc="-10" dirty="0">
                <a:solidFill>
                  <a:srgbClr val="2A3890"/>
                </a:solidFill>
              </a:rPr>
              <a:t>Projects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8" y="1253750"/>
            <a:ext cx="8059152" cy="342221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Major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Project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about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individual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work</a:t>
            </a:r>
            <a:endParaRPr sz="1800" dirty="0">
              <a:latin typeface="Roboto"/>
              <a:cs typeface="Roboto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(even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Roboto"/>
                <a:cs typeface="Roboto"/>
              </a:rPr>
              <a:t>it’s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Roboto"/>
                <a:cs typeface="Roboto"/>
              </a:rPr>
              <a:t>part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of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team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project).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Roboto"/>
              <a:cs typeface="Roboto"/>
            </a:endParaRPr>
          </a:p>
          <a:p>
            <a:pPr marL="379095" marR="46355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supervisor is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 mentor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/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advisor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but the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Major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Project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is based on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intellectual and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professional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independence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(self-directed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work).</a:t>
            </a:r>
            <a:endParaRPr lang="en-GB" sz="1800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9095" marR="46355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GB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9095" marR="46355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434343"/>
                </a:solidFill>
                <a:latin typeface="Roboto"/>
                <a:cs typeface="Roboto"/>
              </a:rPr>
              <a:t>We are here to support you, but the onus is on </a:t>
            </a:r>
            <a:r>
              <a:rPr lang="en-GB" sz="1800" b="1" spc="-5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lang="en-GB" sz="1800" spc="-5" dirty="0">
                <a:solidFill>
                  <a:srgbClr val="434343"/>
                </a:solidFill>
                <a:latin typeface="Roboto"/>
                <a:cs typeface="Roboto"/>
              </a:rPr>
              <a:t> to apply your specialist skills and direct your own work through the project.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●"/>
            </a:pPr>
            <a:endParaRPr sz="1850" dirty="0">
              <a:latin typeface="Roboto"/>
              <a:cs typeface="Roboto"/>
            </a:endParaRPr>
          </a:p>
          <a:p>
            <a:pPr marL="379095" marR="172085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Group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crits and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peer-reviews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will complement </a:t>
            </a:r>
            <a:r>
              <a:rPr sz="1800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 err="1">
                <a:solidFill>
                  <a:srgbClr val="434343"/>
                </a:solidFill>
                <a:latin typeface="Roboto"/>
                <a:cs typeface="Roboto"/>
              </a:rPr>
              <a:t>supervis</a:t>
            </a:r>
            <a:r>
              <a:rPr lang="en-GB" sz="1800" spc="-5" dirty="0">
                <a:solidFill>
                  <a:srgbClr val="434343"/>
                </a:solidFill>
                <a:latin typeface="Roboto"/>
                <a:cs typeface="Roboto"/>
              </a:rPr>
              <a:t>ion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through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additional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feedback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and guidance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from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peers.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50515"/>
            <a:ext cx="7015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>
                <a:solidFill>
                  <a:srgbClr val="2A3890"/>
                </a:solidFill>
              </a:rPr>
              <a:t>Module Roadmap</a:t>
            </a:r>
            <a:endParaRPr sz="3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36608D-35E3-4915-BBA7-CCEC0CF0E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93242"/>
              </p:ext>
            </p:extLst>
          </p:nvPr>
        </p:nvGraphicFramePr>
        <p:xfrm>
          <a:off x="266699" y="2038350"/>
          <a:ext cx="8610602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2354">
                  <a:extLst>
                    <a:ext uri="{9D8B030D-6E8A-4147-A177-3AD203B41FA5}">
                      <a16:colId xmlns:a16="http://schemas.microsoft.com/office/drawing/2014/main" val="1456848321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4259346200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130637558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2220839950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3216247721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2487894956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96206571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1817539003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1963471571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180459342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572156921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3374074736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val="138442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275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91C626-4CB6-4ECA-9186-09E8A538BDC9}"/>
              </a:ext>
            </a:extLst>
          </p:cNvPr>
          <p:cNvSpPr txBox="1"/>
          <p:nvPr/>
        </p:nvSpPr>
        <p:spPr>
          <a:xfrm>
            <a:off x="3126540" y="1125035"/>
            <a:ext cx="289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 supervision meetings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D1951-D38D-4D41-9949-FDB228E991A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72000" y="1494367"/>
            <a:ext cx="0" cy="54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841A87-2DFD-43E6-B7EB-67801C840E6B}"/>
              </a:ext>
            </a:extLst>
          </p:cNvPr>
          <p:cNvCxnSpPr>
            <a:cxnSpLocks/>
          </p:cNvCxnSpPr>
          <p:nvPr/>
        </p:nvCxnSpPr>
        <p:spPr>
          <a:xfrm>
            <a:off x="609600" y="1718746"/>
            <a:ext cx="0" cy="319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255B6-A94D-4159-B6EE-675DC7866709}"/>
              </a:ext>
            </a:extLst>
          </p:cNvPr>
          <p:cNvCxnSpPr>
            <a:cxnSpLocks/>
          </p:cNvCxnSpPr>
          <p:nvPr/>
        </p:nvCxnSpPr>
        <p:spPr>
          <a:xfrm>
            <a:off x="1905000" y="1718746"/>
            <a:ext cx="0" cy="319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3966A7-70EF-44FE-A309-5628EBFAE707}"/>
              </a:ext>
            </a:extLst>
          </p:cNvPr>
          <p:cNvCxnSpPr>
            <a:cxnSpLocks/>
          </p:cNvCxnSpPr>
          <p:nvPr/>
        </p:nvCxnSpPr>
        <p:spPr>
          <a:xfrm>
            <a:off x="3276600" y="1718746"/>
            <a:ext cx="0" cy="319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69B0C-148D-4FA5-9851-769489405A23}"/>
              </a:ext>
            </a:extLst>
          </p:cNvPr>
          <p:cNvCxnSpPr>
            <a:cxnSpLocks/>
          </p:cNvCxnSpPr>
          <p:nvPr/>
        </p:nvCxnSpPr>
        <p:spPr>
          <a:xfrm>
            <a:off x="5867400" y="1718746"/>
            <a:ext cx="0" cy="319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420136-94F8-4368-AE8A-B94CBD67187C}"/>
              </a:ext>
            </a:extLst>
          </p:cNvPr>
          <p:cNvCxnSpPr>
            <a:cxnSpLocks/>
          </p:cNvCxnSpPr>
          <p:nvPr/>
        </p:nvCxnSpPr>
        <p:spPr>
          <a:xfrm>
            <a:off x="7239000" y="1718746"/>
            <a:ext cx="0" cy="319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807A28-8671-412E-BD86-A296DFCE7EDC}"/>
              </a:ext>
            </a:extLst>
          </p:cNvPr>
          <p:cNvCxnSpPr/>
          <p:nvPr/>
        </p:nvCxnSpPr>
        <p:spPr>
          <a:xfrm>
            <a:off x="609600" y="1724034"/>
            <a:ext cx="6629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8104B43-0AEF-4739-8CF3-A8202375F05A}"/>
              </a:ext>
            </a:extLst>
          </p:cNvPr>
          <p:cNvSpPr/>
          <p:nvPr/>
        </p:nvSpPr>
        <p:spPr>
          <a:xfrm>
            <a:off x="422825" y="1312235"/>
            <a:ext cx="148675" cy="685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193B22-18DD-4B25-8824-AFBBBA52709C}"/>
              </a:ext>
            </a:extLst>
          </p:cNvPr>
          <p:cNvSpPr txBox="1"/>
          <p:nvPr/>
        </p:nvSpPr>
        <p:spPr>
          <a:xfrm>
            <a:off x="152400" y="980082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</a:p>
        </p:txBody>
      </p:sp>
      <p:sp>
        <p:nvSpPr>
          <p:cNvPr id="33" name="Callout: Up Arrow 32">
            <a:extLst>
              <a:ext uri="{FF2B5EF4-FFF2-40B4-BE49-F238E27FC236}">
                <a16:creationId xmlns:a16="http://schemas.microsoft.com/office/drawing/2014/main" id="{A5FCB8F1-D0A0-4AC6-A165-8E813B2AD201}"/>
              </a:ext>
            </a:extLst>
          </p:cNvPr>
          <p:cNvSpPr/>
          <p:nvPr/>
        </p:nvSpPr>
        <p:spPr>
          <a:xfrm>
            <a:off x="7162800" y="2581644"/>
            <a:ext cx="1524000" cy="1219200"/>
          </a:xfrm>
          <a:prstGeom prst="upArrowCallout">
            <a:avLst>
              <a:gd name="adj1" fmla="val 18726"/>
              <a:gd name="adj2" fmla="val 19011"/>
              <a:gd name="adj3" fmla="val 17871"/>
              <a:gd name="adj4" fmla="val 67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Formal submission deadline</a:t>
            </a:r>
          </a:p>
        </p:txBody>
      </p:sp>
      <p:sp>
        <p:nvSpPr>
          <p:cNvPr id="34" name="Callout: Up Arrow 33">
            <a:extLst>
              <a:ext uri="{FF2B5EF4-FFF2-40B4-BE49-F238E27FC236}">
                <a16:creationId xmlns:a16="http://schemas.microsoft.com/office/drawing/2014/main" id="{4BA6B384-A1BC-40DC-97CB-E7FE33E2A6EF}"/>
              </a:ext>
            </a:extLst>
          </p:cNvPr>
          <p:cNvSpPr/>
          <p:nvPr/>
        </p:nvSpPr>
        <p:spPr>
          <a:xfrm>
            <a:off x="1828800" y="2571750"/>
            <a:ext cx="1524000" cy="1219200"/>
          </a:xfrm>
          <a:prstGeom prst="upArrowCallout">
            <a:avLst>
              <a:gd name="adj1" fmla="val 18726"/>
              <a:gd name="adj2" fmla="val 19011"/>
              <a:gd name="adj3" fmla="val 17871"/>
              <a:gd name="adj4" fmla="val 67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Proposal presentation</a:t>
            </a:r>
          </a:p>
        </p:txBody>
      </p:sp>
      <p:sp>
        <p:nvSpPr>
          <p:cNvPr id="35" name="Callout: Up Arrow 34">
            <a:extLst>
              <a:ext uri="{FF2B5EF4-FFF2-40B4-BE49-F238E27FC236}">
                <a16:creationId xmlns:a16="http://schemas.microsoft.com/office/drawing/2014/main" id="{87D3C9AA-9A36-4D4D-9BFC-C7102E68D5E3}"/>
              </a:ext>
            </a:extLst>
          </p:cNvPr>
          <p:cNvSpPr/>
          <p:nvPr/>
        </p:nvSpPr>
        <p:spPr>
          <a:xfrm>
            <a:off x="6096000" y="2571751"/>
            <a:ext cx="990598" cy="990600"/>
          </a:xfrm>
          <a:prstGeom prst="upArrowCallout">
            <a:avLst>
              <a:gd name="adj1" fmla="val 18726"/>
              <a:gd name="adj2" fmla="val 19011"/>
              <a:gd name="adj3" fmla="val 17871"/>
              <a:gd name="adj4" fmla="val 67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Peer review</a:t>
            </a: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A350F174-F89F-4855-9D1E-E44C3DFEB7FF}"/>
              </a:ext>
            </a:extLst>
          </p:cNvPr>
          <p:cNvSpPr/>
          <p:nvPr/>
        </p:nvSpPr>
        <p:spPr>
          <a:xfrm>
            <a:off x="7620000" y="913382"/>
            <a:ext cx="1456604" cy="1124968"/>
          </a:xfrm>
          <a:prstGeom prst="downArrowCallout">
            <a:avLst>
              <a:gd name="adj1" fmla="val 17583"/>
              <a:gd name="adj2" fmla="val 17892"/>
              <a:gd name="adj3" fmla="val 19128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093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 animBg="1"/>
      <p:bldP spid="31" grpId="0"/>
      <p:bldP spid="33" grpId="0" animBg="1"/>
      <p:bldP spid="34" grpId="0" animBg="1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17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10" dirty="0">
                <a:solidFill>
                  <a:srgbClr val="2A3890"/>
                </a:solidFill>
              </a:rPr>
              <a:t>Timetabled sessions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123950"/>
            <a:ext cx="7906751" cy="322460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434343"/>
                </a:solidFill>
                <a:latin typeface="Roboto"/>
                <a:cs typeface="Roboto"/>
              </a:rPr>
              <a:t>As always, check </a:t>
            </a:r>
            <a:r>
              <a:rPr lang="en-GB" sz="1800" b="1" spc="-5" dirty="0" err="1">
                <a:solidFill>
                  <a:srgbClr val="434343"/>
                </a:solidFill>
                <a:latin typeface="Roboto"/>
                <a:cs typeface="Roboto"/>
              </a:rPr>
              <a:t>MyTimetable</a:t>
            </a:r>
            <a:r>
              <a:rPr lang="en-GB" sz="1800" spc="-5" dirty="0">
                <a:solidFill>
                  <a:srgbClr val="434343"/>
                </a:solidFill>
                <a:latin typeface="Roboto"/>
                <a:cs typeface="Roboto"/>
              </a:rPr>
              <a:t> for timetable information</a:t>
            </a:r>
            <a:endParaRPr lang="en-GB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GB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pc="-5" dirty="0">
                <a:solidFill>
                  <a:srgbClr val="434343"/>
                </a:solidFill>
                <a:latin typeface="Roboto"/>
                <a:cs typeface="Roboto"/>
              </a:rPr>
              <a:t>Some sessions (e.g. supervision meetings) are </a:t>
            </a:r>
            <a:r>
              <a:rPr lang="en-GB" b="1" spc="-5" dirty="0">
                <a:solidFill>
                  <a:srgbClr val="434343"/>
                </a:solidFill>
                <a:latin typeface="Roboto"/>
                <a:cs typeface="Roboto"/>
              </a:rPr>
              <a:t>online</a:t>
            </a:r>
            <a:r>
              <a:rPr lang="en-GB" spc="-5" dirty="0">
                <a:solidFill>
                  <a:srgbClr val="434343"/>
                </a:solidFill>
                <a:latin typeface="Roboto"/>
                <a:cs typeface="Roboto"/>
              </a:rPr>
              <a:t> only</a:t>
            </a:r>
            <a:endParaRPr lang="en-GB" sz="1800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GB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pc="-5" dirty="0">
                <a:solidFill>
                  <a:srgbClr val="434343"/>
                </a:solidFill>
                <a:latin typeface="Roboto"/>
                <a:cs typeface="Roboto"/>
              </a:rPr>
              <a:t>Other sessions (e.g. studio practice, presentation seminars) are </a:t>
            </a:r>
            <a:r>
              <a:rPr lang="en-GB" b="1" spc="-5" dirty="0">
                <a:solidFill>
                  <a:srgbClr val="434343"/>
                </a:solidFill>
                <a:latin typeface="Roboto"/>
                <a:cs typeface="Roboto"/>
              </a:rPr>
              <a:t>hybrid</a:t>
            </a:r>
            <a:r>
              <a:rPr lang="en-GB" spc="-5" dirty="0">
                <a:solidFill>
                  <a:srgbClr val="434343"/>
                </a:solidFill>
                <a:latin typeface="Roboto"/>
                <a:cs typeface="Roboto"/>
              </a:rPr>
              <a:t> – you may attend either on campus or online</a:t>
            </a:r>
          </a:p>
          <a:p>
            <a:pPr marL="12065">
              <a:lnSpc>
                <a:spcPct val="100000"/>
              </a:lnSpc>
              <a:spcBef>
                <a:spcPts val="525"/>
              </a:spcBef>
              <a:tabLst>
                <a:tab pos="379095" algn="l"/>
                <a:tab pos="379730" algn="l"/>
              </a:tabLst>
            </a:pPr>
            <a:endParaRPr lang="en-GB" sz="1800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pc="-5" dirty="0">
                <a:solidFill>
                  <a:srgbClr val="434343"/>
                </a:solidFill>
                <a:latin typeface="Roboto"/>
                <a:cs typeface="Roboto"/>
              </a:rPr>
              <a:t>Also check </a:t>
            </a:r>
            <a:r>
              <a:rPr lang="en-GB" spc="-5" dirty="0" err="1">
                <a:solidFill>
                  <a:srgbClr val="434343"/>
                </a:solidFill>
                <a:latin typeface="Roboto"/>
                <a:cs typeface="Roboto"/>
              </a:rPr>
              <a:t>LearningSpace</a:t>
            </a:r>
            <a:r>
              <a:rPr lang="en-GB" spc="-5" dirty="0">
                <a:solidFill>
                  <a:srgbClr val="434343"/>
                </a:solidFill>
                <a:latin typeface="Roboto"/>
                <a:cs typeface="Roboto"/>
              </a:rPr>
              <a:t> for asynchronous video</a:t>
            </a:r>
            <a:br>
              <a:rPr lang="en-GB" spc="-5" dirty="0">
                <a:solidFill>
                  <a:srgbClr val="434343"/>
                </a:solidFill>
                <a:latin typeface="Roboto"/>
                <a:cs typeface="Roboto"/>
              </a:rPr>
            </a:br>
            <a:r>
              <a:rPr lang="en-GB" spc="-5" dirty="0">
                <a:solidFill>
                  <a:srgbClr val="434343"/>
                </a:solidFill>
                <a:latin typeface="Roboto"/>
                <a:cs typeface="Roboto"/>
              </a:rPr>
              <a:t>lectures and other useful resources</a:t>
            </a:r>
            <a:endParaRPr lang="en-GB" sz="1800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2276</Words>
  <Application>Microsoft Office PowerPoint</Application>
  <PresentationFormat>On-screen Show (16:9)</PresentationFormat>
  <Paragraphs>359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The Staff</vt:lpstr>
      <vt:lpstr>Aim and Structure</vt:lpstr>
      <vt:lpstr>What is the module about?</vt:lpstr>
      <vt:lpstr>What is the module about?</vt:lpstr>
      <vt:lpstr>Supervised Practice of Individual Projects</vt:lpstr>
      <vt:lpstr>Module Roadmap</vt:lpstr>
      <vt:lpstr>Timetabled sessions</vt:lpstr>
      <vt:lpstr>Many Kinds of Projects</vt:lpstr>
      <vt:lpstr>The Spectrum of Research</vt:lpstr>
      <vt:lpstr>The Spectrum of Research</vt:lpstr>
      <vt:lpstr>The Spectrum of Research</vt:lpstr>
      <vt:lpstr>The Spectrum of Research</vt:lpstr>
      <vt:lpstr>The Spectrum of Research</vt:lpstr>
      <vt:lpstr>Assessment</vt:lpstr>
      <vt:lpstr>Submissions and Deadlines</vt:lpstr>
      <vt:lpstr>Submission Format</vt:lpstr>
      <vt:lpstr>Submission Format</vt:lpstr>
      <vt:lpstr>Submission Format</vt:lpstr>
      <vt:lpstr>It’s dangerous to go alone...</vt:lpstr>
      <vt:lpstr>Where to ﬁnd information?</vt:lpstr>
      <vt:lpstr>Where to ﬁnd support?</vt:lpstr>
      <vt:lpstr>Frequently Asked Questions</vt:lpstr>
      <vt:lpstr>FAQs (1/3)</vt:lpstr>
      <vt:lpstr>FAQs (2/3)</vt:lpstr>
      <vt:lpstr>FAQs (3/3)</vt:lpstr>
      <vt:lpstr>Questions?</vt:lpstr>
      <vt:lpstr>PowerPoint Presentation</vt:lpstr>
      <vt:lpstr>Outline of  this part</vt:lpstr>
      <vt:lpstr>Project Proposal</vt:lpstr>
      <vt:lpstr>Preparing a Project Proposal</vt:lpstr>
      <vt:lpstr>Preparing a Project Proposal</vt:lpstr>
      <vt:lpstr>BJ Fogg’s Conceptual Design Document</vt:lpstr>
      <vt:lpstr>Distilling the Elements</vt:lpstr>
      <vt:lpstr>Preparing a Pitch</vt:lpstr>
      <vt:lpstr>Preparing a Pitch</vt:lpstr>
      <vt:lpstr>The Slide Deck, according to Kawasaki</vt:lpstr>
      <vt:lpstr>Towards your Slide Deck</vt:lpstr>
      <vt:lpstr>Towards your Slide Deck</vt:lpstr>
      <vt:lpstr>Towards your Slide Deck</vt:lpstr>
      <vt:lpstr>Good Practices in Pitching</vt:lpstr>
      <vt:lpstr>Bad Practices in Pitching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powley</dc:creator>
  <cp:lastModifiedBy>ed powley</cp:lastModifiedBy>
  <cp:revision>13</cp:revision>
  <dcterms:created xsi:type="dcterms:W3CDTF">2021-06-02T13:55:10Z</dcterms:created>
  <dcterms:modified xsi:type="dcterms:W3CDTF">2021-06-02T22:34:59Z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