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59"/>
  </p:notesMasterIdLst>
  <p:sldIdLst>
    <p:sldId id="256" r:id="rId4"/>
    <p:sldId id="320" r:id="rId5"/>
    <p:sldId id="327" r:id="rId6"/>
    <p:sldId id="328" r:id="rId7"/>
    <p:sldId id="329" r:id="rId8"/>
    <p:sldId id="330" r:id="rId9"/>
    <p:sldId id="326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319" r:id="rId20"/>
    <p:sldId id="282" r:id="rId21"/>
    <p:sldId id="286" r:id="rId22"/>
    <p:sldId id="284" r:id="rId23"/>
    <p:sldId id="288" r:id="rId24"/>
    <p:sldId id="314" r:id="rId25"/>
    <p:sldId id="287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315" r:id="rId34"/>
    <p:sldId id="299" r:id="rId35"/>
    <p:sldId id="297" r:id="rId36"/>
    <p:sldId id="298" r:id="rId37"/>
    <p:sldId id="325" r:id="rId38"/>
    <p:sldId id="300" r:id="rId39"/>
    <p:sldId id="311" r:id="rId40"/>
    <p:sldId id="303" r:id="rId41"/>
    <p:sldId id="304" r:id="rId42"/>
    <p:sldId id="316" r:id="rId43"/>
    <p:sldId id="280" r:id="rId44"/>
    <p:sldId id="317" r:id="rId45"/>
    <p:sldId id="321" r:id="rId46"/>
    <p:sldId id="332" r:id="rId47"/>
    <p:sldId id="333" r:id="rId48"/>
    <p:sldId id="322" r:id="rId49"/>
    <p:sldId id="323" r:id="rId50"/>
    <p:sldId id="259" r:id="rId51"/>
    <p:sldId id="263" r:id="rId52"/>
    <p:sldId id="324" r:id="rId53"/>
    <p:sldId id="264" r:id="rId54"/>
    <p:sldId id="260" r:id="rId55"/>
    <p:sldId id="262" r:id="rId56"/>
    <p:sldId id="285" r:id="rId57"/>
    <p:sldId id="283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Cowling" initials="P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88074" autoAdjust="0"/>
  </p:normalViewPr>
  <p:slideViewPr>
    <p:cSldViewPr>
      <p:cViewPr varScale="1">
        <p:scale>
          <a:sx n="142" d="100"/>
          <a:sy n="142" d="100"/>
        </p:scale>
        <p:origin x="2268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4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d\Dropbox\work\Experiments%20old\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epowley_local\My%20Dropbox\work%20bradford\Experiments%20current\tciaig_2011\phantom_444_strength\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d\Dropbox\BoincServer\results\Spades_AIF_Strength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d\Dropbox\BoincServer\results\Spades_AIF_Strengt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errBars>
            <c:errBarType val="both"/>
            <c:errValType val="cust"/>
            <c:noEndCap val="0"/>
            <c:plus>
              <c:numRef>
                <c:f>Aggregated!$B$20:$F$20</c:f>
                <c:numCache>
                  <c:formatCode>General</c:formatCode>
                  <c:ptCount val="5"/>
                  <c:pt idx="0">
                    <c:v>9.7297169222838598E-3</c:v>
                  </c:pt>
                  <c:pt idx="2">
                    <c:v>1.0511438642801242E-2</c:v>
                  </c:pt>
                  <c:pt idx="4">
                    <c:v>1.0817414259741309E-2</c:v>
                  </c:pt>
                </c:numCache>
              </c:numRef>
            </c:plus>
            <c:minus>
              <c:numRef>
                <c:f>Aggregated!$B$19:$F$19</c:f>
                <c:numCache>
                  <c:formatCode>General</c:formatCode>
                  <c:ptCount val="5"/>
                  <c:pt idx="0">
                    <c:v>9.8796817158015617E-3</c:v>
                  </c:pt>
                  <c:pt idx="2">
                    <c:v>1.0420842588643175E-2</c:v>
                  </c:pt>
                  <c:pt idx="4">
                    <c:v>1.0794706902444938E-2</c:v>
                  </c:pt>
                </c:numCache>
              </c:numRef>
            </c:minus>
          </c:errBars>
          <c:cat>
            <c:strRef>
              <c:f>Aggregated!$B$15:$F$15</c:f>
              <c:strCache>
                <c:ptCount val="5"/>
                <c:pt idx="0">
                  <c:v>Cheating</c:v>
                </c:pt>
                <c:pt idx="2">
                  <c:v>Determinization</c:v>
                </c:pt>
                <c:pt idx="4">
                  <c:v>ISMCTS</c:v>
                </c:pt>
              </c:strCache>
            </c:strRef>
          </c:cat>
          <c:val>
            <c:numRef>
              <c:f>Aggregated!$B$18:$F$18</c:f>
              <c:numCache>
                <c:formatCode>General</c:formatCode>
                <c:ptCount val="5"/>
                <c:pt idx="0">
                  <c:v>0.71280193236714984</c:v>
                </c:pt>
                <c:pt idx="2">
                  <c:v>0.37137681159420299</c:v>
                </c:pt>
                <c:pt idx="4">
                  <c:v>0.4677536231884058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EE-49BD-AD23-C0FE2EBF40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25384800"/>
        <c:axId val="525391464"/>
      </c:barChart>
      <c:catAx>
        <c:axId val="5253848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525391464"/>
        <c:crosses val="autoZero"/>
        <c:auto val="1"/>
        <c:lblAlgn val="ctr"/>
        <c:lblOffset val="100"/>
        <c:noMultiLvlLbl val="0"/>
      </c:catAx>
      <c:valAx>
        <c:axId val="525391464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5253848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errBars>
            <c:errBarType val="both"/>
            <c:errValType val="cust"/>
            <c:noEndCap val="0"/>
            <c:plus>
              <c:numRef>
                <c:f>Aggregated!$B$20:$G$20</c:f>
                <c:numCache>
                  <c:formatCode>General</c:formatCode>
                  <c:ptCount val="6"/>
                  <c:pt idx="0">
                    <c:v>6.4799276120632888E-3</c:v>
                  </c:pt>
                  <c:pt idx="1">
                    <c:v>6.1824113445513324E-3</c:v>
                  </c:pt>
                  <c:pt idx="2">
                    <c:v>6.538757412964895E-3</c:v>
                  </c:pt>
                  <c:pt idx="3">
                    <c:v>6.4588031848711929E-3</c:v>
                  </c:pt>
                  <c:pt idx="4">
                    <c:v>6.4344348325445239E-3</c:v>
                  </c:pt>
                  <c:pt idx="5">
                    <c:v>6.5266481332059171E-3</c:v>
                  </c:pt>
                </c:numCache>
              </c:numRef>
            </c:plus>
            <c:minus>
              <c:numRef>
                <c:f>Aggregated!$B$19:$G$19</c:f>
                <c:numCache>
                  <c:formatCode>General</c:formatCode>
                  <c:ptCount val="6"/>
                  <c:pt idx="0">
                    <c:v>6.4934373340461721E-3</c:v>
                  </c:pt>
                  <c:pt idx="1">
                    <c:v>6.222115248043612E-3</c:v>
                  </c:pt>
                  <c:pt idx="2">
                    <c:v>6.4874116649308892E-3</c:v>
                  </c:pt>
                  <c:pt idx="3">
                    <c:v>6.4393069495670176E-3</c:v>
                  </c:pt>
                  <c:pt idx="4">
                    <c:v>6.36527422794597E-3</c:v>
                  </c:pt>
                  <c:pt idx="5">
                    <c:v>6.5253051739510024E-3</c:v>
                  </c:pt>
                </c:numCache>
              </c:numRef>
            </c:minus>
          </c:errBars>
          <c:cat>
            <c:strRef>
              <c:f>Aggregated!$B$15:$G$15</c:f>
              <c:strCache>
                <c:ptCount val="6"/>
                <c:pt idx="0">
                  <c:v>Cheating UCT</c:v>
                </c:pt>
                <c:pt idx="1">
                  <c:v>Cheating ensemble UCT</c:v>
                </c:pt>
                <c:pt idx="2">
                  <c:v>Determinized UCT</c:v>
                </c:pt>
                <c:pt idx="3">
                  <c:v>SO-ISUCT</c:v>
                </c:pt>
                <c:pt idx="4">
                  <c:v>SO-ISUCT+POM</c:v>
                </c:pt>
                <c:pt idx="5">
                  <c:v>MO-ISUCT</c:v>
                </c:pt>
              </c:strCache>
            </c:strRef>
          </c:cat>
          <c:val>
            <c:numRef>
              <c:f>Aggregated!$B$18:$G$18</c:f>
              <c:numCache>
                <c:formatCode>General</c:formatCode>
                <c:ptCount val="6"/>
                <c:pt idx="0">
                  <c:v>0.55279257074952692</c:v>
                </c:pt>
                <c:pt idx="1">
                  <c:v>0.65512081334448391</c:v>
                </c:pt>
                <c:pt idx="2">
                  <c:v>0.47136379644303572</c:v>
                </c:pt>
                <c:pt idx="3">
                  <c:v>0.42385943279901367</c:v>
                </c:pt>
                <c:pt idx="4">
                  <c:v>0.40196035242290751</c:v>
                </c:pt>
                <c:pt idx="5">
                  <c:v>0.49475724733456705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97-4AB4-B8CA-C541DE50E6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525388328"/>
        <c:axId val="525382840"/>
      </c:barChart>
      <c:catAx>
        <c:axId val="5253883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525382840"/>
        <c:crosses val="autoZero"/>
        <c:auto val="1"/>
        <c:lblAlgn val="ctr"/>
        <c:lblOffset val="100"/>
        <c:noMultiLvlLbl val="0"/>
      </c:catAx>
      <c:valAx>
        <c:axId val="525382840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52538832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ISMCTS without knowledge vs default opponent</c:v>
                </c:pt>
              </c:strCache>
            </c:strRef>
          </c:tx>
          <c:errBars>
            <c:errDir val="y"/>
            <c:errBarType val="both"/>
            <c:errValType val="cust"/>
            <c:noEndCap val="0"/>
            <c:plus>
              <c:numRef>
                <c:f>Sheet1!$B$14:$E$14</c:f>
                <c:numCache>
                  <c:formatCode>General</c:formatCode>
                  <c:ptCount val="4"/>
                  <c:pt idx="0">
                    <c:v>3.0939746606100219E-2</c:v>
                  </c:pt>
                  <c:pt idx="1">
                    <c:v>3.063682271846925E-2</c:v>
                  </c:pt>
                  <c:pt idx="2">
                    <c:v>2.9737215098492926E-2</c:v>
                  </c:pt>
                  <c:pt idx="3">
                    <c:v>2.9904026191948312E-2</c:v>
                  </c:pt>
                </c:numCache>
              </c:numRef>
            </c:plus>
            <c:minus>
              <c:numRef>
                <c:f>Sheet1!$B$26:$E$26</c:f>
                <c:numCache>
                  <c:formatCode>General</c:formatCode>
                  <c:ptCount val="4"/>
                  <c:pt idx="0">
                    <c:v>3.1353035107644985E-2</c:v>
                  </c:pt>
                  <c:pt idx="1">
                    <c:v>3.1185994140775278E-2</c:v>
                  </c:pt>
                  <c:pt idx="2">
                    <c:v>3.0582087779104324E-2</c:v>
                  </c:pt>
                  <c:pt idx="3">
                    <c:v>3.0701551146159911E-2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Sheet1!$B$1:$E$1</c:f>
              <c:numCache>
                <c:formatCode>General</c:formatCode>
                <c:ptCount val="4"/>
                <c:pt idx="0">
                  <c:v>1200</c:v>
                </c:pt>
                <c:pt idx="1">
                  <c:v>1700</c:v>
                </c:pt>
                <c:pt idx="2">
                  <c:v>2600</c:v>
                </c:pt>
                <c:pt idx="3">
                  <c:v>5000</c:v>
                </c:pt>
              </c:numCache>
            </c:numRef>
          </c:xVal>
          <c:yVal>
            <c:numRef>
              <c:f>Sheet1!$B$2:$E$2</c:f>
              <c:numCache>
                <c:formatCode>General</c:formatCode>
                <c:ptCount val="4"/>
                <c:pt idx="0">
                  <c:v>0.56999999999999995</c:v>
                </c:pt>
                <c:pt idx="1">
                  <c:v>0.59349999999999992</c:v>
                </c:pt>
                <c:pt idx="2">
                  <c:v>0.64300000000000013</c:v>
                </c:pt>
                <c:pt idx="3">
                  <c:v>0.63500000000000012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9CF-4144-809E-679060BEB4B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ISMCTS without knowledge vs hardest opponent</c:v>
                </c:pt>
              </c:strCache>
            </c:strRef>
          </c:tx>
          <c:errBars>
            <c:errDir val="y"/>
            <c:errBarType val="both"/>
            <c:errValType val="cust"/>
            <c:noEndCap val="0"/>
            <c:plus>
              <c:numRef>
                <c:f>Sheet1!$B$15:$E$15</c:f>
                <c:numCache>
                  <c:formatCode>General</c:formatCode>
                  <c:ptCount val="4"/>
                  <c:pt idx="0">
                    <c:v>3.1228111462323856E-2</c:v>
                  </c:pt>
                  <c:pt idx="1">
                    <c:v>3.1385475765613631E-2</c:v>
                  </c:pt>
                  <c:pt idx="2">
                    <c:v>3.1485745587944605E-2</c:v>
                  </c:pt>
                  <c:pt idx="3">
                    <c:v>3.1453716661527534E-2</c:v>
                  </c:pt>
                </c:numCache>
              </c:numRef>
            </c:plus>
            <c:minus>
              <c:numRef>
                <c:f>Sheet1!$B$27:$E$27</c:f>
                <c:numCache>
                  <c:formatCode>General</c:formatCode>
                  <c:ptCount val="4"/>
                  <c:pt idx="0">
                    <c:v>3.0708485691746275E-2</c:v>
                  </c:pt>
                  <c:pt idx="1">
                    <c:v>3.1007624819754782E-2</c:v>
                  </c:pt>
                  <c:pt idx="2">
                    <c:v>3.1332265526058063E-2</c:v>
                  </c:pt>
                  <c:pt idx="3">
                    <c:v>3.1447813746685933E-2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Sheet1!$B$1:$E$1</c:f>
              <c:numCache>
                <c:formatCode>General</c:formatCode>
                <c:ptCount val="4"/>
                <c:pt idx="0">
                  <c:v>1200</c:v>
                </c:pt>
                <c:pt idx="1">
                  <c:v>1700</c:v>
                </c:pt>
                <c:pt idx="2">
                  <c:v>2600</c:v>
                </c:pt>
                <c:pt idx="3">
                  <c:v>5000</c:v>
                </c:pt>
              </c:numCache>
            </c:numRef>
          </c:xVal>
          <c:yVal>
            <c:numRef>
              <c:f>Sheet1!$B$3:$E$3</c:f>
              <c:numCache>
                <c:formatCode>General</c:formatCode>
                <c:ptCount val="4"/>
                <c:pt idx="0">
                  <c:v>0.41200000000000003</c:v>
                </c:pt>
                <c:pt idx="1">
                  <c:v>0.43600000000000005</c:v>
                </c:pt>
                <c:pt idx="2">
                  <c:v>0.47450000000000003</c:v>
                </c:pt>
                <c:pt idx="3">
                  <c:v>0.49900000000000005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9CF-4144-809E-679060BEB4B6}"/>
            </c:ext>
          </c:extLst>
        </c:ser>
        <c:ser>
          <c:idx val="4"/>
          <c:order val="2"/>
          <c:spPr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Sheet1!$G$1:$H$1</c:f>
              <c:numCache>
                <c:formatCode>General</c:formatCode>
                <c:ptCount val="2"/>
                <c:pt idx="0">
                  <c:v>1000</c:v>
                </c:pt>
                <c:pt idx="1">
                  <c:v>5000</c:v>
                </c:pt>
              </c:numCache>
            </c:numRef>
          </c:xVal>
          <c:yVal>
            <c:numRef>
              <c:f>Sheet1!$G$2:$H$2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9CF-4144-809E-679060BEB4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382448"/>
        <c:axId val="525391072"/>
      </c:scatterChart>
      <c:valAx>
        <c:axId val="525382448"/>
        <c:scaling>
          <c:orientation val="minMax"/>
          <c:max val="5000"/>
          <c:min val="1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MCTS iterations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25391072"/>
        <c:crosses val="autoZero"/>
        <c:crossBetween val="midCat"/>
      </c:valAx>
      <c:valAx>
        <c:axId val="525391072"/>
        <c:scaling>
          <c:orientation val="minMax"/>
          <c:max val="0.70000000000000018"/>
          <c:min val="0.30000000000000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MCTS win rate</a:t>
                </a:r>
              </a:p>
            </c:rich>
          </c:tx>
          <c:overlay val="0"/>
        </c:title>
        <c:numFmt formatCode="0%" sourceLinked="0"/>
        <c:majorTickMark val="out"/>
        <c:minorTickMark val="none"/>
        <c:tickLblPos val="nextTo"/>
        <c:crossAx val="525382448"/>
        <c:crosses val="autoZero"/>
        <c:crossBetween val="midCat"/>
      </c:valAx>
    </c:plotArea>
    <c:legend>
      <c:legendPos val="r"/>
      <c:legendEntry>
        <c:idx val="2"/>
        <c:delete val="1"/>
      </c:legendEntry>
      <c:layout>
        <c:manualLayout>
          <c:xMode val="edge"/>
          <c:yMode val="edge"/>
          <c:x val="0.44883964135932647"/>
          <c:y val="0.68003751007722768"/>
          <c:w val="0.5072554659168832"/>
          <c:h val="0.16869493133241609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ISMCTS without knowledge vs default opponent</c:v>
                </c:pt>
              </c:strCache>
            </c:strRef>
          </c:tx>
          <c:errBars>
            <c:errDir val="y"/>
            <c:errBarType val="both"/>
            <c:errValType val="cust"/>
            <c:noEndCap val="0"/>
            <c:plus>
              <c:numRef>
                <c:f>Sheet1!$B$14:$E$14</c:f>
                <c:numCache>
                  <c:formatCode>General</c:formatCode>
                  <c:ptCount val="4"/>
                  <c:pt idx="0">
                    <c:v>3.0939746606100219E-2</c:v>
                  </c:pt>
                  <c:pt idx="1">
                    <c:v>3.063682271846925E-2</c:v>
                  </c:pt>
                  <c:pt idx="2">
                    <c:v>2.9737215098492926E-2</c:v>
                  </c:pt>
                  <c:pt idx="3">
                    <c:v>2.9904026191948312E-2</c:v>
                  </c:pt>
                </c:numCache>
              </c:numRef>
            </c:plus>
            <c:minus>
              <c:numRef>
                <c:f>Sheet1!$B$26:$E$26</c:f>
                <c:numCache>
                  <c:formatCode>General</c:formatCode>
                  <c:ptCount val="4"/>
                  <c:pt idx="0">
                    <c:v>3.1353035107644985E-2</c:v>
                  </c:pt>
                  <c:pt idx="1">
                    <c:v>3.1185994140775278E-2</c:v>
                  </c:pt>
                  <c:pt idx="2">
                    <c:v>3.0582087779104324E-2</c:v>
                  </c:pt>
                  <c:pt idx="3">
                    <c:v>3.0701551146159911E-2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Sheet1!$B$1:$E$1</c:f>
              <c:numCache>
                <c:formatCode>General</c:formatCode>
                <c:ptCount val="4"/>
                <c:pt idx="0">
                  <c:v>1200</c:v>
                </c:pt>
                <c:pt idx="1">
                  <c:v>1700</c:v>
                </c:pt>
                <c:pt idx="2">
                  <c:v>2600</c:v>
                </c:pt>
                <c:pt idx="3">
                  <c:v>5000</c:v>
                </c:pt>
              </c:numCache>
            </c:numRef>
          </c:xVal>
          <c:yVal>
            <c:numRef>
              <c:f>Sheet1!$B$2:$E$2</c:f>
              <c:numCache>
                <c:formatCode>General</c:formatCode>
                <c:ptCount val="4"/>
                <c:pt idx="0">
                  <c:v>0.56999999999999995</c:v>
                </c:pt>
                <c:pt idx="1">
                  <c:v>0.59349999999999992</c:v>
                </c:pt>
                <c:pt idx="2">
                  <c:v>0.64300000000000013</c:v>
                </c:pt>
                <c:pt idx="3">
                  <c:v>0.63500000000000012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FB4-4948-86C5-FFE23D282BF3}"/>
            </c:ext>
          </c:extLst>
        </c:ser>
        <c:ser>
          <c:idx val="2"/>
          <c:order val="1"/>
          <c:tx>
            <c:strRef>
              <c:f>Sheet1!$A$4</c:f>
              <c:strCache>
                <c:ptCount val="1"/>
                <c:pt idx="0">
                  <c:v>ISMCTS with knowledge vs default opponent</c:v>
                </c:pt>
              </c:strCache>
            </c:strRef>
          </c:tx>
          <c:errBars>
            <c:errDir val="y"/>
            <c:errBarType val="both"/>
            <c:errValType val="cust"/>
            <c:noEndCap val="0"/>
            <c:plus>
              <c:numRef>
                <c:f>Sheet1!$B$16:$E$16</c:f>
                <c:numCache>
                  <c:formatCode>General</c:formatCode>
                  <c:ptCount val="4"/>
                  <c:pt idx="0">
                    <c:v>3.0722428650929112E-2</c:v>
                  </c:pt>
                  <c:pt idx="1">
                    <c:v>3.063682271846925E-2</c:v>
                  </c:pt>
                  <c:pt idx="2">
                    <c:v>2.9944337866355537E-2</c:v>
                  </c:pt>
                  <c:pt idx="3">
                    <c:v>2.9758556006790775E-2</c:v>
                  </c:pt>
                </c:numCache>
              </c:numRef>
            </c:plus>
            <c:minus>
              <c:numRef>
                <c:f>Sheet1!$B$28:$E$28</c:f>
                <c:numCache>
                  <c:formatCode>General</c:formatCode>
                  <c:ptCount val="4"/>
                  <c:pt idx="0">
                    <c:v>3.1236145714792947E-2</c:v>
                  </c:pt>
                  <c:pt idx="1">
                    <c:v>3.1185994140775278E-2</c:v>
                  </c:pt>
                  <c:pt idx="2">
                    <c:v>3.0730028309476579E-2</c:v>
                  </c:pt>
                  <c:pt idx="3">
                    <c:v>3.0597509347807361E-2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Sheet1!$B$11:$E$11</c:f>
              <c:numCache>
                <c:formatCode>General</c:formatCode>
                <c:ptCount val="4"/>
                <c:pt idx="0">
                  <c:v>1190</c:v>
                </c:pt>
                <c:pt idx="1">
                  <c:v>1690</c:v>
                </c:pt>
                <c:pt idx="2">
                  <c:v>2590</c:v>
                </c:pt>
                <c:pt idx="3">
                  <c:v>4990</c:v>
                </c:pt>
              </c:numCache>
            </c:numRef>
          </c:xVal>
          <c:yVal>
            <c:numRef>
              <c:f>Sheet1!$B$4:$E$4</c:f>
              <c:numCache>
                <c:formatCode>General</c:formatCode>
                <c:ptCount val="4"/>
                <c:pt idx="0">
                  <c:v>0.58699999999999997</c:v>
                </c:pt>
                <c:pt idx="1">
                  <c:v>0.59349999999999992</c:v>
                </c:pt>
                <c:pt idx="2">
                  <c:v>0.63300000000000012</c:v>
                </c:pt>
                <c:pt idx="3">
                  <c:v>0.64200000000000013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FB4-4948-86C5-FFE23D282BF3}"/>
            </c:ext>
          </c:extLst>
        </c:ser>
        <c:ser>
          <c:idx val="1"/>
          <c:order val="2"/>
          <c:tx>
            <c:strRef>
              <c:f>Sheet1!$A$3</c:f>
              <c:strCache>
                <c:ptCount val="1"/>
                <c:pt idx="0">
                  <c:v>ISMCTS without knowledge vs hardest opponent</c:v>
                </c:pt>
              </c:strCache>
            </c:strRef>
          </c:tx>
          <c:errBars>
            <c:errDir val="y"/>
            <c:errBarType val="both"/>
            <c:errValType val="cust"/>
            <c:noEndCap val="0"/>
            <c:plus>
              <c:numRef>
                <c:f>Sheet1!$B$15:$E$15</c:f>
                <c:numCache>
                  <c:formatCode>General</c:formatCode>
                  <c:ptCount val="4"/>
                  <c:pt idx="0">
                    <c:v>3.1228111462323856E-2</c:v>
                  </c:pt>
                  <c:pt idx="1">
                    <c:v>3.1385475765613631E-2</c:v>
                  </c:pt>
                  <c:pt idx="2">
                    <c:v>3.1485745587944605E-2</c:v>
                  </c:pt>
                  <c:pt idx="3">
                    <c:v>3.1453716661527534E-2</c:v>
                  </c:pt>
                </c:numCache>
              </c:numRef>
            </c:plus>
            <c:minus>
              <c:numRef>
                <c:f>Sheet1!$B$27:$E$27</c:f>
                <c:numCache>
                  <c:formatCode>General</c:formatCode>
                  <c:ptCount val="4"/>
                  <c:pt idx="0">
                    <c:v>3.0708485691746275E-2</c:v>
                  </c:pt>
                  <c:pt idx="1">
                    <c:v>3.1007624819754782E-2</c:v>
                  </c:pt>
                  <c:pt idx="2">
                    <c:v>3.1332265526058063E-2</c:v>
                  </c:pt>
                  <c:pt idx="3">
                    <c:v>3.1447813746685933E-2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Sheet1!$B$1:$E$1</c:f>
              <c:numCache>
                <c:formatCode>General</c:formatCode>
                <c:ptCount val="4"/>
                <c:pt idx="0">
                  <c:v>1200</c:v>
                </c:pt>
                <c:pt idx="1">
                  <c:v>1700</c:v>
                </c:pt>
                <c:pt idx="2">
                  <c:v>2600</c:v>
                </c:pt>
                <c:pt idx="3">
                  <c:v>5000</c:v>
                </c:pt>
              </c:numCache>
            </c:numRef>
          </c:xVal>
          <c:yVal>
            <c:numRef>
              <c:f>Sheet1!$B$3:$E$3</c:f>
              <c:numCache>
                <c:formatCode>General</c:formatCode>
                <c:ptCount val="4"/>
                <c:pt idx="0">
                  <c:v>0.41200000000000003</c:v>
                </c:pt>
                <c:pt idx="1">
                  <c:v>0.43600000000000005</c:v>
                </c:pt>
                <c:pt idx="2">
                  <c:v>0.47450000000000003</c:v>
                </c:pt>
                <c:pt idx="3">
                  <c:v>0.49900000000000005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FB4-4948-86C5-FFE23D282BF3}"/>
            </c:ext>
          </c:extLst>
        </c:ser>
        <c:ser>
          <c:idx val="4"/>
          <c:order val="3"/>
          <c:spPr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Sheet1!$G$1:$H$1</c:f>
              <c:numCache>
                <c:formatCode>General</c:formatCode>
                <c:ptCount val="2"/>
                <c:pt idx="0">
                  <c:v>1000</c:v>
                </c:pt>
                <c:pt idx="1">
                  <c:v>5000</c:v>
                </c:pt>
              </c:numCache>
            </c:numRef>
          </c:xVal>
          <c:yVal>
            <c:numRef>
              <c:f>Sheet1!$G$2:$H$2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FB4-4948-86C5-FFE23D282BF3}"/>
            </c:ext>
          </c:extLst>
        </c:ser>
        <c:ser>
          <c:idx val="3"/>
          <c:order val="4"/>
          <c:tx>
            <c:strRef>
              <c:f>Sheet1!$A$5</c:f>
              <c:strCache>
                <c:ptCount val="1"/>
                <c:pt idx="0">
                  <c:v>ISMCTS with knowledge vs hardest opponent</c:v>
                </c:pt>
              </c:strCache>
            </c:strRef>
          </c:tx>
          <c:marker>
            <c:symbol val="circle"/>
            <c:size val="7"/>
          </c:marker>
          <c:errBars>
            <c:errDir val="y"/>
            <c:errBarType val="both"/>
            <c:errValType val="cust"/>
            <c:noEndCap val="0"/>
            <c:plus>
              <c:numRef>
                <c:f>Sheet1!$B$17:$E$17</c:f>
                <c:numCache>
                  <c:formatCode>General</c:formatCode>
                  <c:ptCount val="4"/>
                  <c:pt idx="0">
                    <c:v>3.1404567522149658E-2</c:v>
                  </c:pt>
                  <c:pt idx="1">
                    <c:v>3.1485745587944605E-2</c:v>
                  </c:pt>
                  <c:pt idx="2">
                    <c:v>3.1475811579331339E-2</c:v>
                  </c:pt>
                  <c:pt idx="3">
                    <c:v>3.1482219779292671E-2</c:v>
                  </c:pt>
                </c:numCache>
              </c:numRef>
            </c:plus>
            <c:minus>
              <c:numRef>
                <c:f>Sheet1!$B$29:$E$29</c:f>
                <c:numCache>
                  <c:formatCode>General</c:formatCode>
                  <c:ptCount val="4"/>
                  <c:pt idx="0">
                    <c:v>3.1050339649555177E-2</c:v>
                  </c:pt>
                  <c:pt idx="1">
                    <c:v>3.1332265526058063E-2</c:v>
                  </c:pt>
                  <c:pt idx="2">
                    <c:v>3.1410879191439596E-2</c:v>
                  </c:pt>
                  <c:pt idx="3">
                    <c:v>3.138777214550293E-2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Sheet1!$B$11:$E$11</c:f>
              <c:numCache>
                <c:formatCode>General</c:formatCode>
                <c:ptCount val="4"/>
                <c:pt idx="0">
                  <c:v>1190</c:v>
                </c:pt>
                <c:pt idx="1">
                  <c:v>1690</c:v>
                </c:pt>
                <c:pt idx="2">
                  <c:v>2590</c:v>
                </c:pt>
                <c:pt idx="3">
                  <c:v>4990</c:v>
                </c:pt>
              </c:numCache>
            </c:numRef>
          </c:xVal>
          <c:yVal>
            <c:numRef>
              <c:f>Sheet1!$B$5:$E$5</c:f>
              <c:numCache>
                <c:formatCode>General</c:formatCode>
                <c:ptCount val="4"/>
                <c:pt idx="0">
                  <c:v>0.4405</c:v>
                </c:pt>
                <c:pt idx="1">
                  <c:v>0.47400000000000003</c:v>
                </c:pt>
                <c:pt idx="2">
                  <c:v>0.4895000000000001</c:v>
                </c:pt>
                <c:pt idx="3">
                  <c:v>0.4840000000000001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FB4-4948-86C5-FFE23D282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385976"/>
        <c:axId val="525393032"/>
      </c:scatterChart>
      <c:valAx>
        <c:axId val="525385976"/>
        <c:scaling>
          <c:orientation val="minMax"/>
          <c:max val="5000"/>
          <c:min val="1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MCTS iterations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25393032"/>
        <c:crosses val="autoZero"/>
        <c:crossBetween val="midCat"/>
      </c:valAx>
      <c:valAx>
        <c:axId val="525393032"/>
        <c:scaling>
          <c:orientation val="minMax"/>
          <c:max val="0.70000000000000018"/>
          <c:min val="0.30000000000000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MCTS win rate</a:t>
                </a:r>
              </a:p>
            </c:rich>
          </c:tx>
          <c:overlay val="0"/>
        </c:title>
        <c:numFmt formatCode="0%" sourceLinked="0"/>
        <c:majorTickMark val="out"/>
        <c:minorTickMark val="none"/>
        <c:tickLblPos val="nextTo"/>
        <c:crossAx val="525385976"/>
        <c:crosses val="autoZero"/>
        <c:crossBetween val="midCat"/>
      </c:valAx>
    </c:plotArea>
    <c:legend>
      <c:legendPos val="r"/>
      <c:legendEntry>
        <c:idx val="3"/>
        <c:delete val="1"/>
      </c:legendEntry>
      <c:layout>
        <c:manualLayout>
          <c:xMode val="edge"/>
          <c:yMode val="edge"/>
          <c:x val="0.44883964135932647"/>
          <c:y val="0.6280311802962063"/>
          <c:w val="0.5072554659168832"/>
          <c:h val="0.22070126111343757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CC77C-B9D4-426D-95E0-0F8EBBBBB3AC}" type="datetimeFigureOut">
              <a:rPr lang="en-GB" smtClean="0"/>
              <a:pPr/>
              <a:t>08/09/2020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54423-5237-4341-808D-8BAF58BC57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27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6DA2FD-A1F2-418B-B2E0-04A17302CBB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00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6DA2FD-A1F2-418B-B2E0-04A17302CBB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558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</a:t>
            </a:r>
            <a:r>
              <a:rPr lang="en-US" baseline="0" dirty="0"/>
              <a:t> to make the simple point that there are two reasons for pulling an arm – that it looks good based on the evidence so far (=exploitation) and that you don’t know enough to know whether it might be good (exploration).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26A204-7F09-4070-AEEB-C3E8501214F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8291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6DA2FD-A1F2-418B-B2E0-04A17302CBB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006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Tree policy is learned</a:t>
            </a:r>
          </a:p>
          <a:p>
            <a:r>
              <a:rPr lang="en-GB" dirty="0"/>
              <a:t>Default policy is unlearned e.g. random</a:t>
            </a:r>
          </a:p>
          <a:p>
            <a:r>
              <a:rPr lang="en-GB" dirty="0"/>
              <a:t>As search progresses, tree policy improves, and makes up more of the </a:t>
            </a:r>
            <a:r>
              <a:rPr lang="en-GB" dirty="0" err="1"/>
              <a:t>playout</a:t>
            </a:r>
            <a:r>
              <a:rPr lang="en-GB" dirty="0"/>
              <a:t> policy =&gt; closer approximation to oracle 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054423-5237-4341-808D-8BAF58BC574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002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B2E3-0220-4648-B287-4F53FE1B11D2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293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B2E3-0220-4648-B287-4F53FE1B11D2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476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B2E3-0220-4648-B287-4F53FE1B11D2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723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08/09/2020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39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08/09/2020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27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08/09/2020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687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5956138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6233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66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2180497"/>
            <a:ext cx="8272211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10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4E6425-0181-43F2-84FC-787E803FD2F8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52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39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2250893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2250893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80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23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59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5262297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E86A4C-8E40-4F87-A4F0-01A0687C5742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6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08/09/2020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4464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526012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34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61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DA879A6-0FD0-4734-A311-86BFCA472E6E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683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CBD9-727D-FF4F-8437-F3EC7DE46046}" type="datetime4">
              <a:rPr lang="en-GB" smtClean="0"/>
              <a:t>08 September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04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2968-3CCC-2141-A424-3F8AE79A6B03}" type="datetime4">
              <a:rPr lang="en-GB" smtClean="0"/>
              <a:t>08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67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21A8-3CF4-114E-A8EB-C23A42D95D51}" type="datetime4">
              <a:rPr lang="en-GB" smtClean="0"/>
              <a:t>08 September 2020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03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12B6-B7A3-7F4C-8755-871C89F1B127}" type="datetime4">
              <a:rPr lang="en-GB" smtClean="0"/>
              <a:t>08 September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149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960D6-2325-9A49-AB30-3D31D99874E7}" type="datetime4">
              <a:rPr lang="en-GB" smtClean="0"/>
              <a:t>08 September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585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8B7D-D86C-8642-830F-1BB9EE49D6D2}" type="datetime4">
              <a:rPr lang="en-GB" smtClean="0"/>
              <a:t>08 September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262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1932-1CA3-4D4A-8773-15A56ECE808D}" type="datetime4">
              <a:rPr lang="en-GB" smtClean="0"/>
              <a:t>08 September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2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08/09/2020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9983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5633-CAB3-0448-9D69-C34707A9600E}" type="datetime4">
              <a:rPr lang="en-GB" smtClean="0"/>
              <a:t>08 September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5942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2CDB-7D1E-0245-B156-F7415AAB3D72}" type="datetime4">
              <a:rPr lang="en-GB" smtClean="0"/>
              <a:t>08 September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298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1B78-97D1-8A45-B261-C553F71ADCC2}" type="datetime4">
              <a:rPr lang="en-GB" smtClean="0"/>
              <a:t>08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850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F731-0C69-9A4E-A3DA-0E606EF046C3}" type="datetime4">
              <a:rPr lang="en-GB" smtClean="0"/>
              <a:t>08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4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08/09/2020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59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08/09/2020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67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08/09/2020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04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08/09/2020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7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08/09/2020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7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08/09/2020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63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27022-ED44-4BDE-B086-01FF5659223C}" type="datetimeFigureOut">
              <a:rPr lang="en-GB" smtClean="0"/>
              <a:pPr/>
              <a:t>08/09/2020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15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306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F33BA2F-4F70-1E4A-A874-2B561737B144}" type="datetime4">
              <a:rPr lang="en-GB" smtClean="0"/>
              <a:t>08 September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Powley, Cowling and Whitehouse - Memory Bounded MCTS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4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0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12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gif"/><Relationship Id="rId4" Type="http://schemas.openxmlformats.org/officeDocument/2006/relationships/image" Target="../media/image26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www.math.uwaterloo.ca/tsp/pubs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11A6-3E98-4E50-A07E-5CA76090D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5: Monte Carlo Tree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00062-499F-44A8-A029-7048CE427D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COMP702: Classical Artificial Intelligence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8749A2D-A15B-41CB-A118-AE605A3D57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35" y="5229200"/>
            <a:ext cx="1090752" cy="109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56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2805960"/>
                <a:ext cx="9144000" cy="2092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GB" sz="4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4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GB" sz="4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GB" sz="4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4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0" lang="en-GB" sz="4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kumimoji="0" lang="en-GB" sz="4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GB" sz="4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𝑘</m:t>
                      </m:r>
                      <m:rad>
                        <m:radPr>
                          <m:degHide m:val="on"/>
                          <m:ctrlPr>
                            <a:rPr kumimoji="0" lang="en-GB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7964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GB" sz="4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7964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kumimoji="0" lang="en-GB" sz="4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GB" sz="4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kumimoji="0" lang="en-GB" sz="4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kumimoji="0" lang="en-GB" sz="4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4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0" lang="en-GB" sz="4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kumimoji="0" lang="en-GB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05960"/>
                <a:ext cx="9144000" cy="2092817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Upper Confidence Bound (UCB1)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00811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Balance </a:t>
            </a:r>
            <a:r>
              <a:rPr lang="en-GB" b="1" dirty="0">
                <a:solidFill>
                  <a:srgbClr val="00B050"/>
                </a:solidFill>
              </a:rPr>
              <a:t>exploitation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/>
              <a:t>with </a:t>
            </a:r>
            <a:r>
              <a:rPr lang="en-GB" b="1" dirty="0">
                <a:solidFill>
                  <a:schemeClr val="accent6"/>
                </a:solidFill>
              </a:rPr>
              <a:t>exploration</a:t>
            </a:r>
          </a:p>
          <a:p>
            <a:r>
              <a:rPr lang="en-GB" dirty="0"/>
              <a:t>Select the arm that maximises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248279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Total reward from this arm so far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98179" y="223285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Total number of trials so far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88224" y="4437112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Number of times this arm has been selected so far</a:t>
            </a:r>
          </a:p>
        </p:txBody>
      </p:sp>
      <p:sp>
        <p:nvSpPr>
          <p:cNvPr id="9" name="Left Brace 8"/>
          <p:cNvSpPr/>
          <p:nvPr/>
        </p:nvSpPr>
        <p:spPr>
          <a:xfrm rot="16200000">
            <a:off x="3151359" y="4687379"/>
            <a:ext cx="288032" cy="825058"/>
          </a:xfrm>
          <a:prstGeom prst="leftBrace">
            <a:avLst>
              <a:gd name="adj1" fmla="val 75674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Left Brace 9"/>
          <p:cNvSpPr/>
          <p:nvPr/>
        </p:nvSpPr>
        <p:spPr>
          <a:xfrm rot="16200000">
            <a:off x="5197550" y="4354750"/>
            <a:ext cx="288032" cy="1539133"/>
          </a:xfrm>
          <a:prstGeom prst="leftBrace">
            <a:avLst>
              <a:gd name="adj1" fmla="val 75674"/>
              <a:gd name="adj2" fmla="val 50000"/>
            </a:avLst>
          </a:prstGeom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47207" y="5268333"/>
            <a:ext cx="130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Exploitation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16459" y="5301208"/>
            <a:ext cx="12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Exploration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06591" y="3109238"/>
            <a:ext cx="681233" cy="324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940152" y="4437112"/>
            <a:ext cx="64807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156176" y="2805960"/>
            <a:ext cx="504056" cy="585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9512" y="6381328"/>
            <a:ext cx="8784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 Auer, N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Cesa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-Bianchi, P Fischer. Finite-time analysis of the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multiarmed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bandit problem. </a:t>
            </a:r>
            <a:r>
              <a:rPr kumimoji="0" lang="en-GB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 Learning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47(2):235-256, 2002.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635897" y="4437113"/>
            <a:ext cx="2934248" cy="216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319972" y="4230319"/>
            <a:ext cx="36004" cy="1574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84487" y="5805265"/>
            <a:ext cx="167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Tuning constant</a:t>
            </a:r>
          </a:p>
        </p:txBody>
      </p:sp>
    </p:spTree>
    <p:extLst>
      <p:ext uri="{BB962C8B-B14F-4D97-AF65-F5344CB8AC3E}">
        <p14:creationId xmlns:p14="http://schemas.microsoft.com/office/powerpoint/2010/main" val="405688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  <p:bldP spid="5" grpId="0"/>
      <p:bldP spid="7" grpId="0"/>
      <p:bldP spid="8" grpId="0"/>
      <p:bldP spid="9" grpId="0" animBg="1"/>
      <p:bldP spid="10" grpId="0" animBg="1"/>
      <p:bldP spid="11" grpId="0"/>
      <p:bldP spid="12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Monte Carlo Tree Search (MCTS)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912" y="1600200"/>
            <a:ext cx="4906888" cy="4525963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Iteratively build a partial search tree, one node per iteration</a:t>
            </a:r>
          </a:p>
          <a:p>
            <a:r>
              <a:rPr lang="en-GB" dirty="0"/>
              <a:t>Monte Carlo evaluation (random </a:t>
            </a:r>
            <a:r>
              <a:rPr lang="en-GB" dirty="0" err="1"/>
              <a:t>playouts</a:t>
            </a:r>
            <a:r>
              <a:rPr lang="en-GB" dirty="0"/>
              <a:t>) for nonterminal states</a:t>
            </a:r>
          </a:p>
          <a:p>
            <a:r>
              <a:rPr lang="en-GB" b="1" dirty="0"/>
              <a:t>Asymmetric</a:t>
            </a:r>
            <a:endParaRPr lang="en-GB" dirty="0"/>
          </a:p>
          <a:p>
            <a:pPr lvl="1"/>
            <a:r>
              <a:rPr lang="en-GB" dirty="0"/>
              <a:t>balance exploitation with exploration</a:t>
            </a:r>
          </a:p>
          <a:p>
            <a:r>
              <a:rPr lang="en-GB" b="1" dirty="0"/>
              <a:t>Anytime</a:t>
            </a:r>
            <a:endParaRPr lang="en-GB" dirty="0"/>
          </a:p>
          <a:p>
            <a:pPr lvl="1"/>
            <a:r>
              <a:rPr lang="en-GB" dirty="0"/>
              <a:t>can do as many (or as few) iterations as we want</a:t>
            </a:r>
          </a:p>
          <a:p>
            <a:r>
              <a:rPr lang="en-GB" b="1" dirty="0" err="1"/>
              <a:t>Aheuristic</a:t>
            </a:r>
            <a:endParaRPr lang="en-GB" dirty="0"/>
          </a:p>
          <a:p>
            <a:pPr lvl="1"/>
            <a:r>
              <a:rPr lang="en-GB" dirty="0"/>
              <a:t>Monte Carlo evaluation requires only a forward model</a:t>
            </a:r>
          </a:p>
        </p:txBody>
      </p:sp>
      <p:pic>
        <p:nvPicPr>
          <p:cNvPr id="1026" name="Picture 2" descr="http://www.mcts.ai/resources/images/mcts-tree-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3261232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54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136904" cy="355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644008" y="3598416"/>
            <a:ext cx="172819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 a Monte Carlo simulation</a:t>
            </a:r>
          </a:p>
        </p:txBody>
      </p:sp>
      <p:sp>
        <p:nvSpPr>
          <p:cNvPr id="7" name="Freeform 6"/>
          <p:cNvSpPr/>
          <p:nvPr/>
        </p:nvSpPr>
        <p:spPr>
          <a:xfrm>
            <a:off x="4160108" y="1342768"/>
            <a:ext cx="2257168" cy="3517556"/>
          </a:xfrm>
          <a:custGeom>
            <a:avLst/>
            <a:gdLst>
              <a:gd name="connsiteX0" fmla="*/ 172995 w 2257168"/>
              <a:gd name="connsiteY0" fmla="*/ 24713 h 3509318"/>
              <a:gd name="connsiteX1" fmla="*/ 172995 w 2257168"/>
              <a:gd name="connsiteY1" fmla="*/ 24713 h 3509318"/>
              <a:gd name="connsiteX2" fmla="*/ 74141 w 2257168"/>
              <a:gd name="connsiteY2" fmla="*/ 74140 h 3509318"/>
              <a:gd name="connsiteX3" fmla="*/ 16476 w 2257168"/>
              <a:gd name="connsiteY3" fmla="*/ 156518 h 3509318"/>
              <a:gd name="connsiteX4" fmla="*/ 8238 w 2257168"/>
              <a:gd name="connsiteY4" fmla="*/ 189470 h 3509318"/>
              <a:gd name="connsiteX5" fmla="*/ 0 w 2257168"/>
              <a:gd name="connsiteY5" fmla="*/ 214183 h 3509318"/>
              <a:gd name="connsiteX6" fmla="*/ 16476 w 2257168"/>
              <a:gd name="connsiteY6" fmla="*/ 304800 h 3509318"/>
              <a:gd name="connsiteX7" fmla="*/ 57665 w 2257168"/>
              <a:gd name="connsiteY7" fmla="*/ 345989 h 3509318"/>
              <a:gd name="connsiteX8" fmla="*/ 98854 w 2257168"/>
              <a:gd name="connsiteY8" fmla="*/ 395416 h 3509318"/>
              <a:gd name="connsiteX9" fmla="*/ 123568 w 2257168"/>
              <a:gd name="connsiteY9" fmla="*/ 411891 h 3509318"/>
              <a:gd name="connsiteX10" fmla="*/ 172995 w 2257168"/>
              <a:gd name="connsiteY10" fmla="*/ 461318 h 3509318"/>
              <a:gd name="connsiteX11" fmla="*/ 230660 w 2257168"/>
              <a:gd name="connsiteY11" fmla="*/ 486032 h 3509318"/>
              <a:gd name="connsiteX12" fmla="*/ 280087 w 2257168"/>
              <a:gd name="connsiteY12" fmla="*/ 518983 h 3509318"/>
              <a:gd name="connsiteX13" fmla="*/ 329514 w 2257168"/>
              <a:gd name="connsiteY13" fmla="*/ 535459 h 3509318"/>
              <a:gd name="connsiteX14" fmla="*/ 354227 w 2257168"/>
              <a:gd name="connsiteY14" fmla="*/ 551935 h 3509318"/>
              <a:gd name="connsiteX15" fmla="*/ 395416 w 2257168"/>
              <a:gd name="connsiteY15" fmla="*/ 576648 h 3509318"/>
              <a:gd name="connsiteX16" fmla="*/ 469557 w 2257168"/>
              <a:gd name="connsiteY16" fmla="*/ 1425146 h 3509318"/>
              <a:gd name="connsiteX17" fmla="*/ 436606 w 2257168"/>
              <a:gd name="connsiteY17" fmla="*/ 1499286 h 3509318"/>
              <a:gd name="connsiteX18" fmla="*/ 453081 w 2257168"/>
              <a:gd name="connsiteY18" fmla="*/ 1664043 h 3509318"/>
              <a:gd name="connsiteX19" fmla="*/ 469557 w 2257168"/>
              <a:gd name="connsiteY19" fmla="*/ 1696994 h 3509318"/>
              <a:gd name="connsiteX20" fmla="*/ 494270 w 2257168"/>
              <a:gd name="connsiteY20" fmla="*/ 1721708 h 3509318"/>
              <a:gd name="connsiteX21" fmla="*/ 535460 w 2257168"/>
              <a:gd name="connsiteY21" fmla="*/ 1795848 h 3509318"/>
              <a:gd name="connsiteX22" fmla="*/ 551935 w 2257168"/>
              <a:gd name="connsiteY22" fmla="*/ 1820562 h 3509318"/>
              <a:gd name="connsiteX23" fmla="*/ 568411 w 2257168"/>
              <a:gd name="connsiteY23" fmla="*/ 1845275 h 3509318"/>
              <a:gd name="connsiteX24" fmla="*/ 584887 w 2257168"/>
              <a:gd name="connsiteY24" fmla="*/ 1869989 h 3509318"/>
              <a:gd name="connsiteX25" fmla="*/ 749643 w 2257168"/>
              <a:gd name="connsiteY25" fmla="*/ 3509318 h 3509318"/>
              <a:gd name="connsiteX26" fmla="*/ 1968843 w 2257168"/>
              <a:gd name="connsiteY26" fmla="*/ 3501081 h 3509318"/>
              <a:gd name="connsiteX27" fmla="*/ 2257168 w 2257168"/>
              <a:gd name="connsiteY27" fmla="*/ 1005016 h 3509318"/>
              <a:gd name="connsiteX28" fmla="*/ 1993557 w 2257168"/>
              <a:gd name="connsiteY28" fmla="*/ 560173 h 3509318"/>
              <a:gd name="connsiteX29" fmla="*/ 1804087 w 2257168"/>
              <a:gd name="connsiteY29" fmla="*/ 0 h 3509318"/>
              <a:gd name="connsiteX30" fmla="*/ 172995 w 2257168"/>
              <a:gd name="connsiteY30" fmla="*/ 24713 h 3509318"/>
              <a:gd name="connsiteX0" fmla="*/ 172995 w 2257168"/>
              <a:gd name="connsiteY0" fmla="*/ 24713 h 3509318"/>
              <a:gd name="connsiteX1" fmla="*/ 172995 w 2257168"/>
              <a:gd name="connsiteY1" fmla="*/ 24713 h 3509318"/>
              <a:gd name="connsiteX2" fmla="*/ 74141 w 2257168"/>
              <a:gd name="connsiteY2" fmla="*/ 74140 h 3509318"/>
              <a:gd name="connsiteX3" fmla="*/ 16476 w 2257168"/>
              <a:gd name="connsiteY3" fmla="*/ 156518 h 3509318"/>
              <a:gd name="connsiteX4" fmla="*/ 8238 w 2257168"/>
              <a:gd name="connsiteY4" fmla="*/ 189470 h 3509318"/>
              <a:gd name="connsiteX5" fmla="*/ 0 w 2257168"/>
              <a:gd name="connsiteY5" fmla="*/ 214183 h 3509318"/>
              <a:gd name="connsiteX6" fmla="*/ 16476 w 2257168"/>
              <a:gd name="connsiteY6" fmla="*/ 304800 h 3509318"/>
              <a:gd name="connsiteX7" fmla="*/ 57665 w 2257168"/>
              <a:gd name="connsiteY7" fmla="*/ 345989 h 3509318"/>
              <a:gd name="connsiteX8" fmla="*/ 98854 w 2257168"/>
              <a:gd name="connsiteY8" fmla="*/ 395416 h 3509318"/>
              <a:gd name="connsiteX9" fmla="*/ 123568 w 2257168"/>
              <a:gd name="connsiteY9" fmla="*/ 411891 h 3509318"/>
              <a:gd name="connsiteX10" fmla="*/ 172995 w 2257168"/>
              <a:gd name="connsiteY10" fmla="*/ 461318 h 3509318"/>
              <a:gd name="connsiteX11" fmla="*/ 230660 w 2257168"/>
              <a:gd name="connsiteY11" fmla="*/ 486032 h 3509318"/>
              <a:gd name="connsiteX12" fmla="*/ 280087 w 2257168"/>
              <a:gd name="connsiteY12" fmla="*/ 518983 h 3509318"/>
              <a:gd name="connsiteX13" fmla="*/ 329514 w 2257168"/>
              <a:gd name="connsiteY13" fmla="*/ 535459 h 3509318"/>
              <a:gd name="connsiteX14" fmla="*/ 354227 w 2257168"/>
              <a:gd name="connsiteY14" fmla="*/ 551935 h 3509318"/>
              <a:gd name="connsiteX15" fmla="*/ 395416 w 2257168"/>
              <a:gd name="connsiteY15" fmla="*/ 576648 h 3509318"/>
              <a:gd name="connsiteX16" fmla="*/ 469557 w 2257168"/>
              <a:gd name="connsiteY16" fmla="*/ 1425146 h 3509318"/>
              <a:gd name="connsiteX17" fmla="*/ 436606 w 2257168"/>
              <a:gd name="connsiteY17" fmla="*/ 1499286 h 3509318"/>
              <a:gd name="connsiteX18" fmla="*/ 453081 w 2257168"/>
              <a:gd name="connsiteY18" fmla="*/ 1664043 h 3509318"/>
              <a:gd name="connsiteX19" fmla="*/ 469557 w 2257168"/>
              <a:gd name="connsiteY19" fmla="*/ 1696994 h 3509318"/>
              <a:gd name="connsiteX20" fmla="*/ 494270 w 2257168"/>
              <a:gd name="connsiteY20" fmla="*/ 1721708 h 3509318"/>
              <a:gd name="connsiteX21" fmla="*/ 535460 w 2257168"/>
              <a:gd name="connsiteY21" fmla="*/ 1795848 h 3509318"/>
              <a:gd name="connsiteX22" fmla="*/ 551935 w 2257168"/>
              <a:gd name="connsiteY22" fmla="*/ 1820562 h 3509318"/>
              <a:gd name="connsiteX23" fmla="*/ 568411 w 2257168"/>
              <a:gd name="connsiteY23" fmla="*/ 1845275 h 3509318"/>
              <a:gd name="connsiteX24" fmla="*/ 584887 w 2257168"/>
              <a:gd name="connsiteY24" fmla="*/ 1869989 h 3509318"/>
              <a:gd name="connsiteX25" fmla="*/ 568411 w 2257168"/>
              <a:gd name="connsiteY25" fmla="*/ 3509318 h 3509318"/>
              <a:gd name="connsiteX26" fmla="*/ 1968843 w 2257168"/>
              <a:gd name="connsiteY26" fmla="*/ 3501081 h 3509318"/>
              <a:gd name="connsiteX27" fmla="*/ 2257168 w 2257168"/>
              <a:gd name="connsiteY27" fmla="*/ 1005016 h 3509318"/>
              <a:gd name="connsiteX28" fmla="*/ 1993557 w 2257168"/>
              <a:gd name="connsiteY28" fmla="*/ 560173 h 3509318"/>
              <a:gd name="connsiteX29" fmla="*/ 1804087 w 2257168"/>
              <a:gd name="connsiteY29" fmla="*/ 0 h 3509318"/>
              <a:gd name="connsiteX30" fmla="*/ 172995 w 2257168"/>
              <a:gd name="connsiteY30" fmla="*/ 24713 h 3509318"/>
              <a:gd name="connsiteX0" fmla="*/ 172995 w 2257168"/>
              <a:gd name="connsiteY0" fmla="*/ 24713 h 3517556"/>
              <a:gd name="connsiteX1" fmla="*/ 172995 w 2257168"/>
              <a:gd name="connsiteY1" fmla="*/ 24713 h 3517556"/>
              <a:gd name="connsiteX2" fmla="*/ 74141 w 2257168"/>
              <a:gd name="connsiteY2" fmla="*/ 74140 h 3517556"/>
              <a:gd name="connsiteX3" fmla="*/ 16476 w 2257168"/>
              <a:gd name="connsiteY3" fmla="*/ 156518 h 3517556"/>
              <a:gd name="connsiteX4" fmla="*/ 8238 w 2257168"/>
              <a:gd name="connsiteY4" fmla="*/ 189470 h 3517556"/>
              <a:gd name="connsiteX5" fmla="*/ 0 w 2257168"/>
              <a:gd name="connsiteY5" fmla="*/ 214183 h 3517556"/>
              <a:gd name="connsiteX6" fmla="*/ 16476 w 2257168"/>
              <a:gd name="connsiteY6" fmla="*/ 304800 h 3517556"/>
              <a:gd name="connsiteX7" fmla="*/ 57665 w 2257168"/>
              <a:gd name="connsiteY7" fmla="*/ 345989 h 3517556"/>
              <a:gd name="connsiteX8" fmla="*/ 98854 w 2257168"/>
              <a:gd name="connsiteY8" fmla="*/ 395416 h 3517556"/>
              <a:gd name="connsiteX9" fmla="*/ 123568 w 2257168"/>
              <a:gd name="connsiteY9" fmla="*/ 411891 h 3517556"/>
              <a:gd name="connsiteX10" fmla="*/ 172995 w 2257168"/>
              <a:gd name="connsiteY10" fmla="*/ 461318 h 3517556"/>
              <a:gd name="connsiteX11" fmla="*/ 230660 w 2257168"/>
              <a:gd name="connsiteY11" fmla="*/ 486032 h 3517556"/>
              <a:gd name="connsiteX12" fmla="*/ 280087 w 2257168"/>
              <a:gd name="connsiteY12" fmla="*/ 518983 h 3517556"/>
              <a:gd name="connsiteX13" fmla="*/ 329514 w 2257168"/>
              <a:gd name="connsiteY13" fmla="*/ 535459 h 3517556"/>
              <a:gd name="connsiteX14" fmla="*/ 354227 w 2257168"/>
              <a:gd name="connsiteY14" fmla="*/ 551935 h 3517556"/>
              <a:gd name="connsiteX15" fmla="*/ 395416 w 2257168"/>
              <a:gd name="connsiteY15" fmla="*/ 576648 h 3517556"/>
              <a:gd name="connsiteX16" fmla="*/ 469557 w 2257168"/>
              <a:gd name="connsiteY16" fmla="*/ 1425146 h 3517556"/>
              <a:gd name="connsiteX17" fmla="*/ 436606 w 2257168"/>
              <a:gd name="connsiteY17" fmla="*/ 1499286 h 3517556"/>
              <a:gd name="connsiteX18" fmla="*/ 453081 w 2257168"/>
              <a:gd name="connsiteY18" fmla="*/ 1664043 h 3517556"/>
              <a:gd name="connsiteX19" fmla="*/ 469557 w 2257168"/>
              <a:gd name="connsiteY19" fmla="*/ 1696994 h 3517556"/>
              <a:gd name="connsiteX20" fmla="*/ 494270 w 2257168"/>
              <a:gd name="connsiteY20" fmla="*/ 1721708 h 3517556"/>
              <a:gd name="connsiteX21" fmla="*/ 535460 w 2257168"/>
              <a:gd name="connsiteY21" fmla="*/ 1795848 h 3517556"/>
              <a:gd name="connsiteX22" fmla="*/ 551935 w 2257168"/>
              <a:gd name="connsiteY22" fmla="*/ 1820562 h 3517556"/>
              <a:gd name="connsiteX23" fmla="*/ 568411 w 2257168"/>
              <a:gd name="connsiteY23" fmla="*/ 1845275 h 3517556"/>
              <a:gd name="connsiteX24" fmla="*/ 584887 w 2257168"/>
              <a:gd name="connsiteY24" fmla="*/ 1869989 h 3517556"/>
              <a:gd name="connsiteX25" fmla="*/ 568411 w 2257168"/>
              <a:gd name="connsiteY25" fmla="*/ 3509318 h 3517556"/>
              <a:gd name="connsiteX26" fmla="*/ 2125362 w 2257168"/>
              <a:gd name="connsiteY26" fmla="*/ 3517556 h 3517556"/>
              <a:gd name="connsiteX27" fmla="*/ 2257168 w 2257168"/>
              <a:gd name="connsiteY27" fmla="*/ 1005016 h 3517556"/>
              <a:gd name="connsiteX28" fmla="*/ 1993557 w 2257168"/>
              <a:gd name="connsiteY28" fmla="*/ 560173 h 3517556"/>
              <a:gd name="connsiteX29" fmla="*/ 1804087 w 2257168"/>
              <a:gd name="connsiteY29" fmla="*/ 0 h 3517556"/>
              <a:gd name="connsiteX30" fmla="*/ 172995 w 2257168"/>
              <a:gd name="connsiteY30" fmla="*/ 24713 h 3517556"/>
              <a:gd name="connsiteX0" fmla="*/ 172995 w 2257168"/>
              <a:gd name="connsiteY0" fmla="*/ 24713 h 3517556"/>
              <a:gd name="connsiteX1" fmla="*/ 172995 w 2257168"/>
              <a:gd name="connsiteY1" fmla="*/ 24713 h 3517556"/>
              <a:gd name="connsiteX2" fmla="*/ 74141 w 2257168"/>
              <a:gd name="connsiteY2" fmla="*/ 74140 h 3517556"/>
              <a:gd name="connsiteX3" fmla="*/ 16476 w 2257168"/>
              <a:gd name="connsiteY3" fmla="*/ 156518 h 3517556"/>
              <a:gd name="connsiteX4" fmla="*/ 8238 w 2257168"/>
              <a:gd name="connsiteY4" fmla="*/ 189470 h 3517556"/>
              <a:gd name="connsiteX5" fmla="*/ 0 w 2257168"/>
              <a:gd name="connsiteY5" fmla="*/ 214183 h 3517556"/>
              <a:gd name="connsiteX6" fmla="*/ 16476 w 2257168"/>
              <a:gd name="connsiteY6" fmla="*/ 304800 h 3517556"/>
              <a:gd name="connsiteX7" fmla="*/ 57665 w 2257168"/>
              <a:gd name="connsiteY7" fmla="*/ 345989 h 3517556"/>
              <a:gd name="connsiteX8" fmla="*/ 98854 w 2257168"/>
              <a:gd name="connsiteY8" fmla="*/ 395416 h 3517556"/>
              <a:gd name="connsiteX9" fmla="*/ 123568 w 2257168"/>
              <a:gd name="connsiteY9" fmla="*/ 411891 h 3517556"/>
              <a:gd name="connsiteX10" fmla="*/ 172995 w 2257168"/>
              <a:gd name="connsiteY10" fmla="*/ 461318 h 3517556"/>
              <a:gd name="connsiteX11" fmla="*/ 230660 w 2257168"/>
              <a:gd name="connsiteY11" fmla="*/ 486032 h 3517556"/>
              <a:gd name="connsiteX12" fmla="*/ 280087 w 2257168"/>
              <a:gd name="connsiteY12" fmla="*/ 518983 h 3517556"/>
              <a:gd name="connsiteX13" fmla="*/ 329514 w 2257168"/>
              <a:gd name="connsiteY13" fmla="*/ 535459 h 3517556"/>
              <a:gd name="connsiteX14" fmla="*/ 354227 w 2257168"/>
              <a:gd name="connsiteY14" fmla="*/ 551935 h 3517556"/>
              <a:gd name="connsiteX15" fmla="*/ 395416 w 2257168"/>
              <a:gd name="connsiteY15" fmla="*/ 576648 h 3517556"/>
              <a:gd name="connsiteX16" fmla="*/ 469557 w 2257168"/>
              <a:gd name="connsiteY16" fmla="*/ 1425146 h 3517556"/>
              <a:gd name="connsiteX17" fmla="*/ 436606 w 2257168"/>
              <a:gd name="connsiteY17" fmla="*/ 1499286 h 3517556"/>
              <a:gd name="connsiteX18" fmla="*/ 453081 w 2257168"/>
              <a:gd name="connsiteY18" fmla="*/ 1664043 h 3517556"/>
              <a:gd name="connsiteX19" fmla="*/ 469557 w 2257168"/>
              <a:gd name="connsiteY19" fmla="*/ 1696994 h 3517556"/>
              <a:gd name="connsiteX20" fmla="*/ 494270 w 2257168"/>
              <a:gd name="connsiteY20" fmla="*/ 1721708 h 3517556"/>
              <a:gd name="connsiteX21" fmla="*/ 535460 w 2257168"/>
              <a:gd name="connsiteY21" fmla="*/ 1795848 h 3517556"/>
              <a:gd name="connsiteX22" fmla="*/ 551935 w 2257168"/>
              <a:gd name="connsiteY22" fmla="*/ 1820562 h 3517556"/>
              <a:gd name="connsiteX23" fmla="*/ 568411 w 2257168"/>
              <a:gd name="connsiteY23" fmla="*/ 1845275 h 3517556"/>
              <a:gd name="connsiteX24" fmla="*/ 584887 w 2257168"/>
              <a:gd name="connsiteY24" fmla="*/ 1869989 h 3517556"/>
              <a:gd name="connsiteX25" fmla="*/ 568411 w 2257168"/>
              <a:gd name="connsiteY25" fmla="*/ 3509318 h 3517556"/>
              <a:gd name="connsiteX26" fmla="*/ 2125362 w 2257168"/>
              <a:gd name="connsiteY26" fmla="*/ 3517556 h 3517556"/>
              <a:gd name="connsiteX27" fmla="*/ 2257168 w 2257168"/>
              <a:gd name="connsiteY27" fmla="*/ 1005016 h 3517556"/>
              <a:gd name="connsiteX28" fmla="*/ 1993557 w 2257168"/>
              <a:gd name="connsiteY28" fmla="*/ 560173 h 3517556"/>
              <a:gd name="connsiteX29" fmla="*/ 1804087 w 2257168"/>
              <a:gd name="connsiteY29" fmla="*/ 0 h 3517556"/>
              <a:gd name="connsiteX30" fmla="*/ 172995 w 2257168"/>
              <a:gd name="connsiteY30" fmla="*/ 24713 h 351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257168" h="3517556">
                <a:moveTo>
                  <a:pt x="172995" y="24713"/>
                </a:moveTo>
                <a:lnTo>
                  <a:pt x="172995" y="24713"/>
                </a:lnTo>
                <a:cubicBezTo>
                  <a:pt x="140044" y="41189"/>
                  <a:pt x="94577" y="43487"/>
                  <a:pt x="74141" y="74140"/>
                </a:cubicBezTo>
                <a:cubicBezTo>
                  <a:pt x="33573" y="134991"/>
                  <a:pt x="53070" y="107726"/>
                  <a:pt x="16476" y="156518"/>
                </a:cubicBezTo>
                <a:cubicBezTo>
                  <a:pt x="13730" y="167502"/>
                  <a:pt x="11348" y="178584"/>
                  <a:pt x="8238" y="189470"/>
                </a:cubicBezTo>
                <a:cubicBezTo>
                  <a:pt x="5852" y="197819"/>
                  <a:pt x="0" y="205500"/>
                  <a:pt x="0" y="214183"/>
                </a:cubicBezTo>
                <a:cubicBezTo>
                  <a:pt x="0" y="231223"/>
                  <a:pt x="4891" y="281629"/>
                  <a:pt x="16476" y="304800"/>
                </a:cubicBezTo>
                <a:cubicBezTo>
                  <a:pt x="33736" y="339320"/>
                  <a:pt x="29421" y="322452"/>
                  <a:pt x="57665" y="345989"/>
                </a:cubicBezTo>
                <a:cubicBezTo>
                  <a:pt x="138645" y="413472"/>
                  <a:pt x="34046" y="330610"/>
                  <a:pt x="98854" y="395416"/>
                </a:cubicBezTo>
                <a:cubicBezTo>
                  <a:pt x="105855" y="402417"/>
                  <a:pt x="116168" y="405313"/>
                  <a:pt x="123568" y="411891"/>
                </a:cubicBezTo>
                <a:cubicBezTo>
                  <a:pt x="140983" y="427371"/>
                  <a:pt x="150891" y="453950"/>
                  <a:pt x="172995" y="461318"/>
                </a:cubicBezTo>
                <a:cubicBezTo>
                  <a:pt x="198561" y="469840"/>
                  <a:pt x="205211" y="470763"/>
                  <a:pt x="230660" y="486032"/>
                </a:cubicBezTo>
                <a:cubicBezTo>
                  <a:pt x="247639" y="496220"/>
                  <a:pt x="261302" y="512721"/>
                  <a:pt x="280087" y="518983"/>
                </a:cubicBezTo>
                <a:lnTo>
                  <a:pt x="329514" y="535459"/>
                </a:lnTo>
                <a:cubicBezTo>
                  <a:pt x="337752" y="540951"/>
                  <a:pt x="345631" y="547023"/>
                  <a:pt x="354227" y="551935"/>
                </a:cubicBezTo>
                <a:cubicBezTo>
                  <a:pt x="396724" y="576219"/>
                  <a:pt x="376574" y="557806"/>
                  <a:pt x="395416" y="576648"/>
                </a:cubicBezTo>
                <a:lnTo>
                  <a:pt x="469557" y="1425146"/>
                </a:lnTo>
                <a:cubicBezTo>
                  <a:pt x="458573" y="1449859"/>
                  <a:pt x="439828" y="1472434"/>
                  <a:pt x="436606" y="1499286"/>
                </a:cubicBezTo>
                <a:cubicBezTo>
                  <a:pt x="434679" y="1515346"/>
                  <a:pt x="436962" y="1621060"/>
                  <a:pt x="453081" y="1664043"/>
                </a:cubicBezTo>
                <a:cubicBezTo>
                  <a:pt x="457393" y="1675541"/>
                  <a:pt x="462419" y="1687001"/>
                  <a:pt x="469557" y="1696994"/>
                </a:cubicBezTo>
                <a:cubicBezTo>
                  <a:pt x="476328" y="1706474"/>
                  <a:pt x="486032" y="1713470"/>
                  <a:pt x="494270" y="1721708"/>
                </a:cubicBezTo>
                <a:cubicBezTo>
                  <a:pt x="508770" y="1765208"/>
                  <a:pt x="497690" y="1739193"/>
                  <a:pt x="535460" y="1795848"/>
                </a:cubicBezTo>
                <a:lnTo>
                  <a:pt x="551935" y="1820562"/>
                </a:lnTo>
                <a:lnTo>
                  <a:pt x="568411" y="1845275"/>
                </a:lnTo>
                <a:cubicBezTo>
                  <a:pt x="577517" y="1872594"/>
                  <a:pt x="567965" y="1869989"/>
                  <a:pt x="584887" y="1869989"/>
                </a:cubicBezTo>
                <a:lnTo>
                  <a:pt x="568411" y="3509318"/>
                </a:lnTo>
                <a:lnTo>
                  <a:pt x="2125362" y="3517556"/>
                </a:lnTo>
                <a:cubicBezTo>
                  <a:pt x="2276389" y="2712994"/>
                  <a:pt x="2213233" y="1842529"/>
                  <a:pt x="2257168" y="1005016"/>
                </a:cubicBezTo>
                <a:lnTo>
                  <a:pt x="1993557" y="560173"/>
                </a:lnTo>
                <a:lnTo>
                  <a:pt x="1804087" y="0"/>
                </a:lnTo>
                <a:lnTo>
                  <a:pt x="172995" y="247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Monte Carlo Tree Search (MCTS)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9712" y="3573016"/>
            <a:ext cx="648072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598416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Choose a node with unexpanded children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71800" y="359841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 a child to the selected node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16216" y="3573016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Update statistics for the visited nodes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7624" y="4878453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Repeat</a:t>
            </a:r>
          </a:p>
        </p:txBody>
      </p:sp>
      <p:sp>
        <p:nvSpPr>
          <p:cNvPr id="6" name="Freeform 5"/>
          <p:cNvSpPr/>
          <p:nvPr/>
        </p:nvSpPr>
        <p:spPr>
          <a:xfrm>
            <a:off x="2273643" y="1383957"/>
            <a:ext cx="2405449" cy="2982097"/>
          </a:xfrm>
          <a:custGeom>
            <a:avLst/>
            <a:gdLst>
              <a:gd name="connsiteX0" fmla="*/ 0 w 2405449"/>
              <a:gd name="connsiteY0" fmla="*/ 0 h 2982097"/>
              <a:gd name="connsiteX1" fmla="*/ 65903 w 2405449"/>
              <a:gd name="connsiteY1" fmla="*/ 469557 h 2982097"/>
              <a:gd name="connsiteX2" fmla="*/ 444843 w 2405449"/>
              <a:gd name="connsiteY2" fmla="*/ 1285102 h 2982097"/>
              <a:gd name="connsiteX3" fmla="*/ 477795 w 2405449"/>
              <a:gd name="connsiteY3" fmla="*/ 2982097 h 2982097"/>
              <a:gd name="connsiteX4" fmla="*/ 2405449 w 2405449"/>
              <a:gd name="connsiteY4" fmla="*/ 2973859 h 2982097"/>
              <a:gd name="connsiteX5" fmla="*/ 2372498 w 2405449"/>
              <a:gd name="connsiteY5" fmla="*/ 1565189 h 2982097"/>
              <a:gd name="connsiteX6" fmla="*/ 2026508 w 2405449"/>
              <a:gd name="connsiteY6" fmla="*/ 477794 h 2982097"/>
              <a:gd name="connsiteX7" fmla="*/ 1902941 w 2405449"/>
              <a:gd name="connsiteY7" fmla="*/ 0 h 2982097"/>
              <a:gd name="connsiteX8" fmla="*/ 0 w 2405449"/>
              <a:gd name="connsiteY8" fmla="*/ 0 h 298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05449" h="2982097">
                <a:moveTo>
                  <a:pt x="0" y="0"/>
                </a:moveTo>
                <a:lnTo>
                  <a:pt x="65903" y="469557"/>
                </a:lnTo>
                <a:lnTo>
                  <a:pt x="444843" y="1285102"/>
                </a:lnTo>
                <a:lnTo>
                  <a:pt x="477795" y="2982097"/>
                </a:lnTo>
                <a:lnTo>
                  <a:pt x="2405449" y="2973859"/>
                </a:lnTo>
                <a:lnTo>
                  <a:pt x="2372498" y="1565189"/>
                </a:lnTo>
                <a:lnTo>
                  <a:pt x="2026508" y="477794"/>
                </a:lnTo>
                <a:lnTo>
                  <a:pt x="190294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054513" y="1383957"/>
            <a:ext cx="2290417" cy="3253946"/>
          </a:xfrm>
          <a:custGeom>
            <a:avLst/>
            <a:gdLst>
              <a:gd name="connsiteX0" fmla="*/ 74438 w 2290417"/>
              <a:gd name="connsiteY0" fmla="*/ 16475 h 3253946"/>
              <a:gd name="connsiteX1" fmla="*/ 74438 w 2290417"/>
              <a:gd name="connsiteY1" fmla="*/ 16475 h 3253946"/>
              <a:gd name="connsiteX2" fmla="*/ 16773 w 2290417"/>
              <a:gd name="connsiteY2" fmla="*/ 57665 h 3253946"/>
              <a:gd name="connsiteX3" fmla="*/ 298 w 2290417"/>
              <a:gd name="connsiteY3" fmla="*/ 82378 h 3253946"/>
              <a:gd name="connsiteX4" fmla="*/ 25011 w 2290417"/>
              <a:gd name="connsiteY4" fmla="*/ 255373 h 3253946"/>
              <a:gd name="connsiteX5" fmla="*/ 41487 w 2290417"/>
              <a:gd name="connsiteY5" fmla="*/ 280086 h 3253946"/>
              <a:gd name="connsiteX6" fmla="*/ 66201 w 2290417"/>
              <a:gd name="connsiteY6" fmla="*/ 296562 h 3253946"/>
              <a:gd name="connsiteX7" fmla="*/ 132103 w 2290417"/>
              <a:gd name="connsiteY7" fmla="*/ 354227 h 3253946"/>
              <a:gd name="connsiteX8" fmla="*/ 156817 w 2290417"/>
              <a:gd name="connsiteY8" fmla="*/ 370702 h 3253946"/>
              <a:gd name="connsiteX9" fmla="*/ 222719 w 2290417"/>
              <a:gd name="connsiteY9" fmla="*/ 395416 h 3253946"/>
              <a:gd name="connsiteX10" fmla="*/ 494568 w 2290417"/>
              <a:gd name="connsiteY10" fmla="*/ 774357 h 3253946"/>
              <a:gd name="connsiteX11" fmla="*/ 379238 w 2290417"/>
              <a:gd name="connsiteY11" fmla="*/ 2998573 h 3253946"/>
              <a:gd name="connsiteX12" fmla="*/ 1227736 w 2290417"/>
              <a:gd name="connsiteY12" fmla="*/ 3253946 h 3253946"/>
              <a:gd name="connsiteX13" fmla="*/ 2290417 w 2290417"/>
              <a:gd name="connsiteY13" fmla="*/ 2817340 h 3253946"/>
              <a:gd name="connsiteX14" fmla="*/ 2133898 w 2290417"/>
              <a:gd name="connsiteY14" fmla="*/ 0 h 3253946"/>
              <a:gd name="connsiteX15" fmla="*/ 74438 w 2290417"/>
              <a:gd name="connsiteY15" fmla="*/ 16475 h 3253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90417" h="3253946">
                <a:moveTo>
                  <a:pt x="74438" y="16475"/>
                </a:moveTo>
                <a:lnTo>
                  <a:pt x="74438" y="16475"/>
                </a:lnTo>
                <a:cubicBezTo>
                  <a:pt x="55216" y="30205"/>
                  <a:pt x="34428" y="41971"/>
                  <a:pt x="16773" y="57665"/>
                </a:cubicBezTo>
                <a:cubicBezTo>
                  <a:pt x="9373" y="64242"/>
                  <a:pt x="847" y="72493"/>
                  <a:pt x="298" y="82378"/>
                </a:cubicBezTo>
                <a:cubicBezTo>
                  <a:pt x="-805" y="102234"/>
                  <a:pt x="-102" y="217705"/>
                  <a:pt x="25011" y="255373"/>
                </a:cubicBezTo>
                <a:cubicBezTo>
                  <a:pt x="30503" y="263611"/>
                  <a:pt x="34486" y="273085"/>
                  <a:pt x="41487" y="280086"/>
                </a:cubicBezTo>
                <a:cubicBezTo>
                  <a:pt x="48488" y="287087"/>
                  <a:pt x="57963" y="291070"/>
                  <a:pt x="66201" y="296562"/>
                </a:cubicBezTo>
                <a:cubicBezTo>
                  <a:pt x="93659" y="337750"/>
                  <a:pt x="74440" y="315785"/>
                  <a:pt x="132103" y="354227"/>
                </a:cubicBezTo>
                <a:cubicBezTo>
                  <a:pt x="140341" y="359719"/>
                  <a:pt x="147424" y="367571"/>
                  <a:pt x="156817" y="370702"/>
                </a:cubicBezTo>
                <a:cubicBezTo>
                  <a:pt x="212069" y="389120"/>
                  <a:pt x="190711" y="379411"/>
                  <a:pt x="222719" y="395416"/>
                </a:cubicBezTo>
                <a:lnTo>
                  <a:pt x="494568" y="774357"/>
                </a:lnTo>
                <a:lnTo>
                  <a:pt x="379238" y="2998573"/>
                </a:lnTo>
                <a:lnTo>
                  <a:pt x="1227736" y="3253946"/>
                </a:lnTo>
                <a:lnTo>
                  <a:pt x="2290417" y="2817340"/>
                </a:lnTo>
                <a:lnTo>
                  <a:pt x="2133898" y="0"/>
                </a:lnTo>
                <a:lnTo>
                  <a:pt x="74438" y="164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87240" y="1375719"/>
            <a:ext cx="8875528" cy="4333103"/>
          </a:xfrm>
          <a:custGeom>
            <a:avLst/>
            <a:gdLst>
              <a:gd name="connsiteX0" fmla="*/ 8224738 w 8875528"/>
              <a:gd name="connsiteY0" fmla="*/ 65903 h 4333103"/>
              <a:gd name="connsiteX1" fmla="*/ 8224738 w 8875528"/>
              <a:gd name="connsiteY1" fmla="*/ 65903 h 4333103"/>
              <a:gd name="connsiteX2" fmla="*/ 8158836 w 8875528"/>
              <a:gd name="connsiteY2" fmla="*/ 90616 h 4333103"/>
              <a:gd name="connsiteX3" fmla="*/ 8150598 w 8875528"/>
              <a:gd name="connsiteY3" fmla="*/ 115330 h 4333103"/>
              <a:gd name="connsiteX4" fmla="*/ 8134122 w 8875528"/>
              <a:gd name="connsiteY4" fmla="*/ 140043 h 4333103"/>
              <a:gd name="connsiteX5" fmla="*/ 8150598 w 8875528"/>
              <a:gd name="connsiteY5" fmla="*/ 329513 h 4333103"/>
              <a:gd name="connsiteX6" fmla="*/ 8158836 w 8875528"/>
              <a:gd name="connsiteY6" fmla="*/ 354227 h 4333103"/>
              <a:gd name="connsiteX7" fmla="*/ 8191787 w 8875528"/>
              <a:gd name="connsiteY7" fmla="*/ 428367 h 4333103"/>
              <a:gd name="connsiteX8" fmla="*/ 8200025 w 8875528"/>
              <a:gd name="connsiteY8" fmla="*/ 453081 h 4333103"/>
              <a:gd name="connsiteX9" fmla="*/ 8208263 w 8875528"/>
              <a:gd name="connsiteY9" fmla="*/ 477795 h 4333103"/>
              <a:gd name="connsiteX10" fmla="*/ 8356544 w 8875528"/>
              <a:gd name="connsiteY10" fmla="*/ 2323070 h 4333103"/>
              <a:gd name="connsiteX11" fmla="*/ 8290641 w 8875528"/>
              <a:gd name="connsiteY11" fmla="*/ 3303373 h 4333103"/>
              <a:gd name="connsiteX12" fmla="*/ 8216501 w 8875528"/>
              <a:gd name="connsiteY12" fmla="*/ 3336324 h 4333103"/>
              <a:gd name="connsiteX13" fmla="*/ 8167074 w 8875528"/>
              <a:gd name="connsiteY13" fmla="*/ 3352800 h 4333103"/>
              <a:gd name="connsiteX14" fmla="*/ 8142360 w 8875528"/>
              <a:gd name="connsiteY14" fmla="*/ 3361038 h 4333103"/>
              <a:gd name="connsiteX15" fmla="*/ 8109409 w 8875528"/>
              <a:gd name="connsiteY15" fmla="*/ 3369276 h 4333103"/>
              <a:gd name="connsiteX16" fmla="*/ 8027030 w 8875528"/>
              <a:gd name="connsiteY16" fmla="*/ 3393989 h 4333103"/>
              <a:gd name="connsiteX17" fmla="*/ 7977603 w 8875528"/>
              <a:gd name="connsiteY17" fmla="*/ 3402227 h 4333103"/>
              <a:gd name="connsiteX18" fmla="*/ 7516284 w 8875528"/>
              <a:gd name="connsiteY18" fmla="*/ 3410465 h 4333103"/>
              <a:gd name="connsiteX19" fmla="*/ 6593646 w 8875528"/>
              <a:gd name="connsiteY19" fmla="*/ 3418703 h 4333103"/>
              <a:gd name="connsiteX20" fmla="*/ 6527744 w 8875528"/>
              <a:gd name="connsiteY20" fmla="*/ 3426940 h 4333103"/>
              <a:gd name="connsiteX21" fmla="*/ 6470079 w 8875528"/>
              <a:gd name="connsiteY21" fmla="*/ 3435178 h 4333103"/>
              <a:gd name="connsiteX22" fmla="*/ 6255895 w 8875528"/>
              <a:gd name="connsiteY22" fmla="*/ 3443416 h 4333103"/>
              <a:gd name="connsiteX23" fmla="*/ 6222944 w 8875528"/>
              <a:gd name="connsiteY23" fmla="*/ 3451654 h 4333103"/>
              <a:gd name="connsiteX24" fmla="*/ 6165279 w 8875528"/>
              <a:gd name="connsiteY24" fmla="*/ 3468130 h 4333103"/>
              <a:gd name="connsiteX25" fmla="*/ 6140565 w 8875528"/>
              <a:gd name="connsiteY25" fmla="*/ 3468130 h 4333103"/>
              <a:gd name="connsiteX26" fmla="*/ 753019 w 8875528"/>
              <a:gd name="connsiteY26" fmla="*/ 3459892 h 4333103"/>
              <a:gd name="connsiteX27" fmla="*/ 703592 w 8875528"/>
              <a:gd name="connsiteY27" fmla="*/ 3328086 h 4333103"/>
              <a:gd name="connsiteX28" fmla="*/ 695355 w 8875528"/>
              <a:gd name="connsiteY28" fmla="*/ 3295135 h 4333103"/>
              <a:gd name="connsiteX29" fmla="*/ 687117 w 8875528"/>
              <a:gd name="connsiteY29" fmla="*/ 3220995 h 4333103"/>
              <a:gd name="connsiteX30" fmla="*/ 678879 w 8875528"/>
              <a:gd name="connsiteY30" fmla="*/ 3196281 h 4333103"/>
              <a:gd name="connsiteX31" fmla="*/ 670641 w 8875528"/>
              <a:gd name="connsiteY31" fmla="*/ 3130378 h 4333103"/>
              <a:gd name="connsiteX32" fmla="*/ 662403 w 8875528"/>
              <a:gd name="connsiteY32" fmla="*/ 2265405 h 4333103"/>
              <a:gd name="connsiteX33" fmla="*/ 654165 w 8875528"/>
              <a:gd name="connsiteY33" fmla="*/ 1820562 h 4333103"/>
              <a:gd name="connsiteX34" fmla="*/ 670641 w 8875528"/>
              <a:gd name="connsiteY34" fmla="*/ 1235676 h 4333103"/>
              <a:gd name="connsiteX35" fmla="*/ 678879 w 8875528"/>
              <a:gd name="connsiteY35" fmla="*/ 1202724 h 4333103"/>
              <a:gd name="connsiteX36" fmla="*/ 687117 w 8875528"/>
              <a:gd name="connsiteY36" fmla="*/ 1161535 h 4333103"/>
              <a:gd name="connsiteX37" fmla="*/ 703592 w 8875528"/>
              <a:gd name="connsiteY37" fmla="*/ 1070919 h 4333103"/>
              <a:gd name="connsiteX38" fmla="*/ 711830 w 8875528"/>
              <a:gd name="connsiteY38" fmla="*/ 1046205 h 4333103"/>
              <a:gd name="connsiteX39" fmla="*/ 720068 w 8875528"/>
              <a:gd name="connsiteY39" fmla="*/ 988540 h 4333103"/>
              <a:gd name="connsiteX40" fmla="*/ 753019 w 8875528"/>
              <a:gd name="connsiteY40" fmla="*/ 897924 h 4333103"/>
              <a:gd name="connsiteX41" fmla="*/ 769495 w 8875528"/>
              <a:gd name="connsiteY41" fmla="*/ 848497 h 4333103"/>
              <a:gd name="connsiteX42" fmla="*/ 802446 w 8875528"/>
              <a:gd name="connsiteY42" fmla="*/ 799070 h 4333103"/>
              <a:gd name="connsiteX43" fmla="*/ 818922 w 8875528"/>
              <a:gd name="connsiteY43" fmla="*/ 774357 h 4333103"/>
              <a:gd name="connsiteX44" fmla="*/ 835398 w 8875528"/>
              <a:gd name="connsiteY44" fmla="*/ 741405 h 4333103"/>
              <a:gd name="connsiteX45" fmla="*/ 860111 w 8875528"/>
              <a:gd name="connsiteY45" fmla="*/ 716692 h 4333103"/>
              <a:gd name="connsiteX46" fmla="*/ 884825 w 8875528"/>
              <a:gd name="connsiteY46" fmla="*/ 683740 h 4333103"/>
              <a:gd name="connsiteX47" fmla="*/ 901301 w 8875528"/>
              <a:gd name="connsiteY47" fmla="*/ 659027 h 4333103"/>
              <a:gd name="connsiteX48" fmla="*/ 926014 w 8875528"/>
              <a:gd name="connsiteY48" fmla="*/ 634313 h 4333103"/>
              <a:gd name="connsiteX49" fmla="*/ 958965 w 8875528"/>
              <a:gd name="connsiteY49" fmla="*/ 584886 h 4333103"/>
              <a:gd name="connsiteX50" fmla="*/ 1008392 w 8875528"/>
              <a:gd name="connsiteY50" fmla="*/ 543697 h 4333103"/>
              <a:gd name="connsiteX51" fmla="*/ 1049582 w 8875528"/>
              <a:gd name="connsiteY51" fmla="*/ 502508 h 4333103"/>
              <a:gd name="connsiteX52" fmla="*/ 1090771 w 8875528"/>
              <a:gd name="connsiteY52" fmla="*/ 444843 h 4333103"/>
              <a:gd name="connsiteX53" fmla="*/ 1107246 w 8875528"/>
              <a:gd name="connsiteY53" fmla="*/ 420130 h 4333103"/>
              <a:gd name="connsiteX54" fmla="*/ 1173149 w 8875528"/>
              <a:gd name="connsiteY54" fmla="*/ 345989 h 4333103"/>
              <a:gd name="connsiteX55" fmla="*/ 1189625 w 8875528"/>
              <a:gd name="connsiteY55" fmla="*/ 296562 h 4333103"/>
              <a:gd name="connsiteX56" fmla="*/ 1197863 w 8875528"/>
              <a:gd name="connsiteY56" fmla="*/ 271849 h 4333103"/>
              <a:gd name="connsiteX57" fmla="*/ 1206101 w 8875528"/>
              <a:gd name="connsiteY57" fmla="*/ 247135 h 4333103"/>
              <a:gd name="connsiteX58" fmla="*/ 1214338 w 8875528"/>
              <a:gd name="connsiteY58" fmla="*/ 222422 h 4333103"/>
              <a:gd name="connsiteX59" fmla="*/ 1197863 w 8875528"/>
              <a:gd name="connsiteY59" fmla="*/ 140043 h 4333103"/>
              <a:gd name="connsiteX60" fmla="*/ 1181387 w 8875528"/>
              <a:gd name="connsiteY60" fmla="*/ 115330 h 4333103"/>
              <a:gd name="connsiteX61" fmla="*/ 1173149 w 8875528"/>
              <a:gd name="connsiteY61" fmla="*/ 90616 h 4333103"/>
              <a:gd name="connsiteX62" fmla="*/ 1099009 w 8875528"/>
              <a:gd name="connsiteY62" fmla="*/ 32951 h 4333103"/>
              <a:gd name="connsiteX63" fmla="*/ 1074295 w 8875528"/>
              <a:gd name="connsiteY63" fmla="*/ 16476 h 4333103"/>
              <a:gd name="connsiteX64" fmla="*/ 1049582 w 8875528"/>
              <a:gd name="connsiteY64" fmla="*/ 0 h 4333103"/>
              <a:gd name="connsiteX65" fmla="*/ 390555 w 8875528"/>
              <a:gd name="connsiteY65" fmla="*/ 8238 h 4333103"/>
              <a:gd name="connsiteX66" fmla="*/ 365841 w 8875528"/>
              <a:gd name="connsiteY66" fmla="*/ 16476 h 4333103"/>
              <a:gd name="connsiteX67" fmla="*/ 291701 w 8875528"/>
              <a:gd name="connsiteY67" fmla="*/ 74140 h 4333103"/>
              <a:gd name="connsiteX68" fmla="*/ 258749 w 8875528"/>
              <a:gd name="connsiteY68" fmla="*/ 140043 h 4333103"/>
              <a:gd name="connsiteX69" fmla="*/ 234036 w 8875528"/>
              <a:gd name="connsiteY69" fmla="*/ 189470 h 4333103"/>
              <a:gd name="connsiteX70" fmla="*/ 217560 w 8875528"/>
              <a:gd name="connsiteY70" fmla="*/ 214184 h 4333103"/>
              <a:gd name="connsiteX71" fmla="*/ 184609 w 8875528"/>
              <a:gd name="connsiteY71" fmla="*/ 329513 h 4333103"/>
              <a:gd name="connsiteX72" fmla="*/ 168133 w 8875528"/>
              <a:gd name="connsiteY72" fmla="*/ 387178 h 4333103"/>
              <a:gd name="connsiteX73" fmla="*/ 151657 w 8875528"/>
              <a:gd name="connsiteY73" fmla="*/ 453081 h 4333103"/>
              <a:gd name="connsiteX74" fmla="*/ 143419 w 8875528"/>
              <a:gd name="connsiteY74" fmla="*/ 518984 h 4333103"/>
              <a:gd name="connsiteX75" fmla="*/ 126944 w 8875528"/>
              <a:gd name="connsiteY75" fmla="*/ 642551 h 4333103"/>
              <a:gd name="connsiteX76" fmla="*/ 118706 w 8875528"/>
              <a:gd name="connsiteY76" fmla="*/ 667265 h 4333103"/>
              <a:gd name="connsiteX77" fmla="*/ 126944 w 8875528"/>
              <a:gd name="connsiteY77" fmla="*/ 2875005 h 4333103"/>
              <a:gd name="connsiteX78" fmla="*/ 151657 w 8875528"/>
              <a:gd name="connsiteY78" fmla="*/ 3031524 h 4333103"/>
              <a:gd name="connsiteX79" fmla="*/ 159895 w 8875528"/>
              <a:gd name="connsiteY79" fmla="*/ 3064476 h 4333103"/>
              <a:gd name="connsiteX80" fmla="*/ 176371 w 8875528"/>
              <a:gd name="connsiteY80" fmla="*/ 3089189 h 4333103"/>
              <a:gd name="connsiteX81" fmla="*/ 192846 w 8875528"/>
              <a:gd name="connsiteY81" fmla="*/ 3130378 h 4333103"/>
              <a:gd name="connsiteX82" fmla="*/ 217560 w 8875528"/>
              <a:gd name="connsiteY82" fmla="*/ 3212757 h 4333103"/>
              <a:gd name="connsiteX83" fmla="*/ 234036 w 8875528"/>
              <a:gd name="connsiteY83" fmla="*/ 3245708 h 4333103"/>
              <a:gd name="connsiteX84" fmla="*/ 242274 w 8875528"/>
              <a:gd name="connsiteY84" fmla="*/ 3270422 h 4333103"/>
              <a:gd name="connsiteX85" fmla="*/ 250511 w 8875528"/>
              <a:gd name="connsiteY85" fmla="*/ 3303373 h 4333103"/>
              <a:gd name="connsiteX86" fmla="*/ 266987 w 8875528"/>
              <a:gd name="connsiteY86" fmla="*/ 3328086 h 4333103"/>
              <a:gd name="connsiteX87" fmla="*/ 291701 w 8875528"/>
              <a:gd name="connsiteY87" fmla="*/ 3377513 h 4333103"/>
              <a:gd name="connsiteX88" fmla="*/ 299938 w 8875528"/>
              <a:gd name="connsiteY88" fmla="*/ 3402227 h 4333103"/>
              <a:gd name="connsiteX89" fmla="*/ 332890 w 8875528"/>
              <a:gd name="connsiteY89" fmla="*/ 3459892 h 4333103"/>
              <a:gd name="connsiteX90" fmla="*/ 357603 w 8875528"/>
              <a:gd name="connsiteY90" fmla="*/ 3525795 h 4333103"/>
              <a:gd name="connsiteX91" fmla="*/ 390555 w 8875528"/>
              <a:gd name="connsiteY91" fmla="*/ 3591697 h 4333103"/>
              <a:gd name="connsiteX92" fmla="*/ 398792 w 8875528"/>
              <a:gd name="connsiteY92" fmla="*/ 3616411 h 4333103"/>
              <a:gd name="connsiteX93" fmla="*/ 431744 w 8875528"/>
              <a:gd name="connsiteY93" fmla="*/ 3665838 h 4333103"/>
              <a:gd name="connsiteX94" fmla="*/ 448219 w 8875528"/>
              <a:gd name="connsiteY94" fmla="*/ 3690551 h 4333103"/>
              <a:gd name="connsiteX95" fmla="*/ 505884 w 8875528"/>
              <a:gd name="connsiteY95" fmla="*/ 3748216 h 4333103"/>
              <a:gd name="connsiteX96" fmla="*/ 538836 w 8875528"/>
              <a:gd name="connsiteY96" fmla="*/ 3781167 h 4333103"/>
              <a:gd name="connsiteX97" fmla="*/ 563549 w 8875528"/>
              <a:gd name="connsiteY97" fmla="*/ 3814119 h 4333103"/>
              <a:gd name="connsiteX98" fmla="*/ 588263 w 8875528"/>
              <a:gd name="connsiteY98" fmla="*/ 3822357 h 4333103"/>
              <a:gd name="connsiteX99" fmla="*/ 654165 w 8875528"/>
              <a:gd name="connsiteY99" fmla="*/ 3871784 h 4333103"/>
              <a:gd name="connsiteX100" fmla="*/ 695355 w 8875528"/>
              <a:gd name="connsiteY100" fmla="*/ 3904735 h 4333103"/>
              <a:gd name="connsiteX101" fmla="*/ 818922 w 8875528"/>
              <a:gd name="connsiteY101" fmla="*/ 3962400 h 4333103"/>
              <a:gd name="connsiteX102" fmla="*/ 860111 w 8875528"/>
              <a:gd name="connsiteY102" fmla="*/ 3970638 h 4333103"/>
              <a:gd name="connsiteX103" fmla="*/ 909538 w 8875528"/>
              <a:gd name="connsiteY103" fmla="*/ 3995351 h 4333103"/>
              <a:gd name="connsiteX104" fmla="*/ 1000155 w 8875528"/>
              <a:gd name="connsiteY104" fmla="*/ 4028303 h 4333103"/>
              <a:gd name="connsiteX105" fmla="*/ 1074295 w 8875528"/>
              <a:gd name="connsiteY105" fmla="*/ 4044778 h 4333103"/>
              <a:gd name="connsiteX106" fmla="*/ 1123722 w 8875528"/>
              <a:gd name="connsiteY106" fmla="*/ 4069492 h 4333103"/>
              <a:gd name="connsiteX107" fmla="*/ 1181387 w 8875528"/>
              <a:gd name="connsiteY107" fmla="*/ 4077730 h 4333103"/>
              <a:gd name="connsiteX108" fmla="*/ 1313192 w 8875528"/>
              <a:gd name="connsiteY108" fmla="*/ 4110681 h 4333103"/>
              <a:gd name="connsiteX109" fmla="*/ 1379095 w 8875528"/>
              <a:gd name="connsiteY109" fmla="*/ 4127157 h 4333103"/>
              <a:gd name="connsiteX110" fmla="*/ 1436760 w 8875528"/>
              <a:gd name="connsiteY110" fmla="*/ 4143632 h 4333103"/>
              <a:gd name="connsiteX111" fmla="*/ 1510901 w 8875528"/>
              <a:gd name="connsiteY111" fmla="*/ 4151870 h 4333103"/>
              <a:gd name="connsiteX112" fmla="*/ 1650944 w 8875528"/>
              <a:gd name="connsiteY112" fmla="*/ 4201297 h 4333103"/>
              <a:gd name="connsiteX113" fmla="*/ 1716846 w 8875528"/>
              <a:gd name="connsiteY113" fmla="*/ 4209535 h 4333103"/>
              <a:gd name="connsiteX114" fmla="*/ 1790987 w 8875528"/>
              <a:gd name="connsiteY114" fmla="*/ 4226011 h 4333103"/>
              <a:gd name="connsiteX115" fmla="*/ 1856890 w 8875528"/>
              <a:gd name="connsiteY115" fmla="*/ 4242486 h 4333103"/>
              <a:gd name="connsiteX116" fmla="*/ 1947506 w 8875528"/>
              <a:gd name="connsiteY116" fmla="*/ 4250724 h 4333103"/>
              <a:gd name="connsiteX117" fmla="*/ 2112263 w 8875528"/>
              <a:gd name="connsiteY117" fmla="*/ 4283676 h 4333103"/>
              <a:gd name="connsiteX118" fmla="*/ 2186403 w 8875528"/>
              <a:gd name="connsiteY118" fmla="*/ 4291913 h 4333103"/>
              <a:gd name="connsiteX119" fmla="*/ 2268782 w 8875528"/>
              <a:gd name="connsiteY119" fmla="*/ 4316627 h 4333103"/>
              <a:gd name="connsiteX120" fmla="*/ 2433538 w 8875528"/>
              <a:gd name="connsiteY120" fmla="*/ 4333103 h 4333103"/>
              <a:gd name="connsiteX121" fmla="*/ 6099376 w 8875528"/>
              <a:gd name="connsiteY121" fmla="*/ 4324865 h 4333103"/>
              <a:gd name="connsiteX122" fmla="*/ 6198230 w 8875528"/>
              <a:gd name="connsiteY122" fmla="*/ 4300151 h 4333103"/>
              <a:gd name="connsiteX123" fmla="*/ 6272371 w 8875528"/>
              <a:gd name="connsiteY123" fmla="*/ 4291913 h 4333103"/>
              <a:gd name="connsiteX124" fmla="*/ 6527744 w 8875528"/>
              <a:gd name="connsiteY124" fmla="*/ 4258962 h 4333103"/>
              <a:gd name="connsiteX125" fmla="*/ 6593646 w 8875528"/>
              <a:gd name="connsiteY125" fmla="*/ 4250724 h 4333103"/>
              <a:gd name="connsiteX126" fmla="*/ 7211484 w 8875528"/>
              <a:gd name="connsiteY126" fmla="*/ 4242486 h 4333103"/>
              <a:gd name="connsiteX127" fmla="*/ 7516284 w 8875528"/>
              <a:gd name="connsiteY127" fmla="*/ 4234249 h 4333103"/>
              <a:gd name="connsiteX128" fmla="*/ 7557474 w 8875528"/>
              <a:gd name="connsiteY128" fmla="*/ 4217773 h 4333103"/>
              <a:gd name="connsiteX129" fmla="*/ 7664565 w 8875528"/>
              <a:gd name="connsiteY129" fmla="*/ 4201297 h 4333103"/>
              <a:gd name="connsiteX130" fmla="*/ 7705755 w 8875528"/>
              <a:gd name="connsiteY130" fmla="*/ 4184822 h 4333103"/>
              <a:gd name="connsiteX131" fmla="*/ 7738706 w 8875528"/>
              <a:gd name="connsiteY131" fmla="*/ 4168346 h 4333103"/>
              <a:gd name="connsiteX132" fmla="*/ 7763419 w 8875528"/>
              <a:gd name="connsiteY132" fmla="*/ 4160108 h 4333103"/>
              <a:gd name="connsiteX133" fmla="*/ 7804609 w 8875528"/>
              <a:gd name="connsiteY133" fmla="*/ 4143632 h 4333103"/>
              <a:gd name="connsiteX134" fmla="*/ 7870511 w 8875528"/>
              <a:gd name="connsiteY134" fmla="*/ 4118919 h 4333103"/>
              <a:gd name="connsiteX135" fmla="*/ 7895225 w 8875528"/>
              <a:gd name="connsiteY135" fmla="*/ 4102443 h 4333103"/>
              <a:gd name="connsiteX136" fmla="*/ 7936414 w 8875528"/>
              <a:gd name="connsiteY136" fmla="*/ 4094205 h 4333103"/>
              <a:gd name="connsiteX137" fmla="*/ 7985841 w 8875528"/>
              <a:gd name="connsiteY137" fmla="*/ 4077730 h 4333103"/>
              <a:gd name="connsiteX138" fmla="*/ 8018792 w 8875528"/>
              <a:gd name="connsiteY138" fmla="*/ 4061254 h 4333103"/>
              <a:gd name="connsiteX139" fmla="*/ 8059982 w 8875528"/>
              <a:gd name="connsiteY139" fmla="*/ 4053016 h 4333103"/>
              <a:gd name="connsiteX140" fmla="*/ 8092933 w 8875528"/>
              <a:gd name="connsiteY140" fmla="*/ 4044778 h 4333103"/>
              <a:gd name="connsiteX141" fmla="*/ 8134122 w 8875528"/>
              <a:gd name="connsiteY141" fmla="*/ 4028303 h 4333103"/>
              <a:gd name="connsiteX142" fmla="*/ 8200025 w 8875528"/>
              <a:gd name="connsiteY142" fmla="*/ 4003589 h 4333103"/>
              <a:gd name="connsiteX143" fmla="*/ 8224738 w 8875528"/>
              <a:gd name="connsiteY143" fmla="*/ 3987113 h 4333103"/>
              <a:gd name="connsiteX144" fmla="*/ 8290641 w 8875528"/>
              <a:gd name="connsiteY144" fmla="*/ 3962400 h 4333103"/>
              <a:gd name="connsiteX145" fmla="*/ 8315355 w 8875528"/>
              <a:gd name="connsiteY145" fmla="*/ 3945924 h 4333103"/>
              <a:gd name="connsiteX146" fmla="*/ 8348306 w 8875528"/>
              <a:gd name="connsiteY146" fmla="*/ 3929449 h 4333103"/>
              <a:gd name="connsiteX147" fmla="*/ 8397733 w 8875528"/>
              <a:gd name="connsiteY147" fmla="*/ 3896497 h 4333103"/>
              <a:gd name="connsiteX148" fmla="*/ 8471874 w 8875528"/>
              <a:gd name="connsiteY148" fmla="*/ 3855308 h 4333103"/>
              <a:gd name="connsiteX149" fmla="*/ 8537776 w 8875528"/>
              <a:gd name="connsiteY149" fmla="*/ 3822357 h 4333103"/>
              <a:gd name="connsiteX150" fmla="*/ 8611917 w 8875528"/>
              <a:gd name="connsiteY150" fmla="*/ 3748216 h 4333103"/>
              <a:gd name="connsiteX151" fmla="*/ 8661344 w 8875528"/>
              <a:gd name="connsiteY151" fmla="*/ 3690551 h 4333103"/>
              <a:gd name="connsiteX152" fmla="*/ 8677819 w 8875528"/>
              <a:gd name="connsiteY152" fmla="*/ 3665838 h 4333103"/>
              <a:gd name="connsiteX153" fmla="*/ 8702533 w 8875528"/>
              <a:gd name="connsiteY153" fmla="*/ 3632886 h 4333103"/>
              <a:gd name="connsiteX154" fmla="*/ 8727246 w 8875528"/>
              <a:gd name="connsiteY154" fmla="*/ 3591697 h 4333103"/>
              <a:gd name="connsiteX155" fmla="*/ 8751960 w 8875528"/>
              <a:gd name="connsiteY155" fmla="*/ 3566984 h 4333103"/>
              <a:gd name="connsiteX156" fmla="*/ 8768436 w 8875528"/>
              <a:gd name="connsiteY156" fmla="*/ 3534032 h 4333103"/>
              <a:gd name="connsiteX157" fmla="*/ 8801387 w 8875528"/>
              <a:gd name="connsiteY157" fmla="*/ 3476367 h 4333103"/>
              <a:gd name="connsiteX158" fmla="*/ 8826101 w 8875528"/>
              <a:gd name="connsiteY158" fmla="*/ 3410465 h 4333103"/>
              <a:gd name="connsiteX159" fmla="*/ 8842576 w 8875528"/>
              <a:gd name="connsiteY159" fmla="*/ 3385751 h 4333103"/>
              <a:gd name="connsiteX160" fmla="*/ 8859052 w 8875528"/>
              <a:gd name="connsiteY160" fmla="*/ 3319849 h 4333103"/>
              <a:gd name="connsiteX161" fmla="*/ 8875528 w 8875528"/>
              <a:gd name="connsiteY161" fmla="*/ 3155092 h 4333103"/>
              <a:gd name="connsiteX162" fmla="*/ 8867290 w 8875528"/>
              <a:gd name="connsiteY162" fmla="*/ 2619632 h 4333103"/>
              <a:gd name="connsiteX163" fmla="*/ 8859052 w 8875528"/>
              <a:gd name="connsiteY163" fmla="*/ 2545492 h 4333103"/>
              <a:gd name="connsiteX164" fmla="*/ 8842576 w 8875528"/>
              <a:gd name="connsiteY164" fmla="*/ 2372497 h 4333103"/>
              <a:gd name="connsiteX165" fmla="*/ 8834338 w 8875528"/>
              <a:gd name="connsiteY165" fmla="*/ 2092411 h 4333103"/>
              <a:gd name="connsiteX166" fmla="*/ 8826101 w 8875528"/>
              <a:gd name="connsiteY166" fmla="*/ 2042984 h 4333103"/>
              <a:gd name="connsiteX167" fmla="*/ 8817863 w 8875528"/>
              <a:gd name="connsiteY167" fmla="*/ 1935892 h 4333103"/>
              <a:gd name="connsiteX168" fmla="*/ 8809625 w 8875528"/>
              <a:gd name="connsiteY168" fmla="*/ 1853513 h 4333103"/>
              <a:gd name="connsiteX169" fmla="*/ 8801387 w 8875528"/>
              <a:gd name="connsiteY169" fmla="*/ 1136822 h 4333103"/>
              <a:gd name="connsiteX170" fmla="*/ 8784911 w 8875528"/>
              <a:gd name="connsiteY170" fmla="*/ 1070919 h 4333103"/>
              <a:gd name="connsiteX171" fmla="*/ 8776674 w 8875528"/>
              <a:gd name="connsiteY171" fmla="*/ 1021492 h 4333103"/>
              <a:gd name="connsiteX172" fmla="*/ 8768436 w 8875528"/>
              <a:gd name="connsiteY172" fmla="*/ 996778 h 4333103"/>
              <a:gd name="connsiteX173" fmla="*/ 8760198 w 8875528"/>
              <a:gd name="connsiteY173" fmla="*/ 963827 h 4333103"/>
              <a:gd name="connsiteX174" fmla="*/ 8751960 w 8875528"/>
              <a:gd name="connsiteY174" fmla="*/ 939113 h 4333103"/>
              <a:gd name="connsiteX175" fmla="*/ 8735484 w 8875528"/>
              <a:gd name="connsiteY175" fmla="*/ 873211 h 4333103"/>
              <a:gd name="connsiteX176" fmla="*/ 8710771 w 8875528"/>
              <a:gd name="connsiteY176" fmla="*/ 823784 h 4333103"/>
              <a:gd name="connsiteX177" fmla="*/ 8694295 w 8875528"/>
              <a:gd name="connsiteY177" fmla="*/ 741405 h 4333103"/>
              <a:gd name="connsiteX178" fmla="*/ 8686057 w 8875528"/>
              <a:gd name="connsiteY178" fmla="*/ 700216 h 4333103"/>
              <a:gd name="connsiteX179" fmla="*/ 8677819 w 8875528"/>
              <a:gd name="connsiteY179" fmla="*/ 642551 h 4333103"/>
              <a:gd name="connsiteX180" fmla="*/ 8661344 w 8875528"/>
              <a:gd name="connsiteY180" fmla="*/ 584886 h 4333103"/>
              <a:gd name="connsiteX181" fmla="*/ 8653106 w 8875528"/>
              <a:gd name="connsiteY181" fmla="*/ 543697 h 4333103"/>
              <a:gd name="connsiteX182" fmla="*/ 8636630 w 8875528"/>
              <a:gd name="connsiteY182" fmla="*/ 502508 h 4333103"/>
              <a:gd name="connsiteX183" fmla="*/ 8628392 w 8875528"/>
              <a:gd name="connsiteY183" fmla="*/ 453081 h 4333103"/>
              <a:gd name="connsiteX184" fmla="*/ 8611917 w 8875528"/>
              <a:gd name="connsiteY184" fmla="*/ 428367 h 4333103"/>
              <a:gd name="connsiteX185" fmla="*/ 8603679 w 8875528"/>
              <a:gd name="connsiteY185" fmla="*/ 387178 h 4333103"/>
              <a:gd name="connsiteX186" fmla="*/ 8587203 w 8875528"/>
              <a:gd name="connsiteY186" fmla="*/ 354227 h 4333103"/>
              <a:gd name="connsiteX187" fmla="*/ 8570728 w 8875528"/>
              <a:gd name="connsiteY187" fmla="*/ 313038 h 4333103"/>
              <a:gd name="connsiteX188" fmla="*/ 8546014 w 8875528"/>
              <a:gd name="connsiteY188" fmla="*/ 247135 h 4333103"/>
              <a:gd name="connsiteX189" fmla="*/ 8537776 w 8875528"/>
              <a:gd name="connsiteY189" fmla="*/ 205946 h 4333103"/>
              <a:gd name="connsiteX190" fmla="*/ 8488349 w 8875528"/>
              <a:gd name="connsiteY190" fmla="*/ 107092 h 4333103"/>
              <a:gd name="connsiteX191" fmla="*/ 8463636 w 8875528"/>
              <a:gd name="connsiteY191" fmla="*/ 90616 h 4333103"/>
              <a:gd name="connsiteX192" fmla="*/ 8389495 w 8875528"/>
              <a:gd name="connsiteY192" fmla="*/ 49427 h 4333103"/>
              <a:gd name="connsiteX193" fmla="*/ 8323592 w 8875528"/>
              <a:gd name="connsiteY193" fmla="*/ 49427 h 4333103"/>
              <a:gd name="connsiteX194" fmla="*/ 8323592 w 8875528"/>
              <a:gd name="connsiteY194" fmla="*/ 49427 h 4333103"/>
              <a:gd name="connsiteX195" fmla="*/ 8224738 w 8875528"/>
              <a:gd name="connsiteY195" fmla="*/ 65903 h 433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8875528" h="4333103">
                <a:moveTo>
                  <a:pt x="8224738" y="65903"/>
                </a:moveTo>
                <a:lnTo>
                  <a:pt x="8224738" y="65903"/>
                </a:lnTo>
                <a:cubicBezTo>
                  <a:pt x="8202771" y="74141"/>
                  <a:pt x="8178357" y="77602"/>
                  <a:pt x="8158836" y="90616"/>
                </a:cubicBezTo>
                <a:cubicBezTo>
                  <a:pt x="8151611" y="95433"/>
                  <a:pt x="8154481" y="107563"/>
                  <a:pt x="8150598" y="115330"/>
                </a:cubicBezTo>
                <a:cubicBezTo>
                  <a:pt x="8146170" y="124185"/>
                  <a:pt x="8139614" y="131805"/>
                  <a:pt x="8134122" y="140043"/>
                </a:cubicBezTo>
                <a:cubicBezTo>
                  <a:pt x="8139843" y="248736"/>
                  <a:pt x="8130363" y="258691"/>
                  <a:pt x="8150598" y="329513"/>
                </a:cubicBezTo>
                <a:cubicBezTo>
                  <a:pt x="8152984" y="337862"/>
                  <a:pt x="8154953" y="346460"/>
                  <a:pt x="8158836" y="354227"/>
                </a:cubicBezTo>
                <a:cubicBezTo>
                  <a:pt x="8198000" y="432556"/>
                  <a:pt x="8149279" y="300845"/>
                  <a:pt x="8191787" y="428367"/>
                </a:cubicBezTo>
                <a:lnTo>
                  <a:pt x="8200025" y="453081"/>
                </a:lnTo>
                <a:lnTo>
                  <a:pt x="8208263" y="477795"/>
                </a:lnTo>
                <a:lnTo>
                  <a:pt x="8356544" y="2323070"/>
                </a:lnTo>
                <a:lnTo>
                  <a:pt x="8290641" y="3303373"/>
                </a:lnTo>
                <a:cubicBezTo>
                  <a:pt x="8265928" y="3314357"/>
                  <a:pt x="8241611" y="3326280"/>
                  <a:pt x="8216501" y="3336324"/>
                </a:cubicBezTo>
                <a:cubicBezTo>
                  <a:pt x="8200376" y="3342774"/>
                  <a:pt x="8183550" y="3347308"/>
                  <a:pt x="8167074" y="3352800"/>
                </a:cubicBezTo>
                <a:cubicBezTo>
                  <a:pt x="8158836" y="3355546"/>
                  <a:pt x="8150784" y="3358932"/>
                  <a:pt x="8142360" y="3361038"/>
                </a:cubicBezTo>
                <a:cubicBezTo>
                  <a:pt x="8131376" y="3363784"/>
                  <a:pt x="8120253" y="3366023"/>
                  <a:pt x="8109409" y="3369276"/>
                </a:cubicBezTo>
                <a:cubicBezTo>
                  <a:pt x="8067384" y="3381883"/>
                  <a:pt x="8065002" y="3386394"/>
                  <a:pt x="8027030" y="3393989"/>
                </a:cubicBezTo>
                <a:cubicBezTo>
                  <a:pt x="8010651" y="3397265"/>
                  <a:pt x="7994297" y="3401688"/>
                  <a:pt x="7977603" y="3402227"/>
                </a:cubicBezTo>
                <a:cubicBezTo>
                  <a:pt x="7823885" y="3407186"/>
                  <a:pt x="7670071" y="3408634"/>
                  <a:pt x="7516284" y="3410465"/>
                </a:cubicBezTo>
                <a:lnTo>
                  <a:pt x="6593646" y="3418703"/>
                </a:lnTo>
                <a:lnTo>
                  <a:pt x="6527744" y="3426940"/>
                </a:lnTo>
                <a:cubicBezTo>
                  <a:pt x="6508497" y="3429506"/>
                  <a:pt x="6489460" y="3434003"/>
                  <a:pt x="6470079" y="3435178"/>
                </a:cubicBezTo>
                <a:cubicBezTo>
                  <a:pt x="6398762" y="3439500"/>
                  <a:pt x="6327290" y="3440670"/>
                  <a:pt x="6255895" y="3443416"/>
                </a:cubicBezTo>
                <a:cubicBezTo>
                  <a:pt x="6244911" y="3446162"/>
                  <a:pt x="6233830" y="3448544"/>
                  <a:pt x="6222944" y="3451654"/>
                </a:cubicBezTo>
                <a:cubicBezTo>
                  <a:pt x="6199474" y="3458360"/>
                  <a:pt x="6191029" y="3464451"/>
                  <a:pt x="6165279" y="3468130"/>
                </a:cubicBezTo>
                <a:cubicBezTo>
                  <a:pt x="6157124" y="3469295"/>
                  <a:pt x="6148803" y="3468130"/>
                  <a:pt x="6140565" y="3468130"/>
                </a:cubicBezTo>
                <a:lnTo>
                  <a:pt x="753019" y="3459892"/>
                </a:lnTo>
                <a:cubicBezTo>
                  <a:pt x="709943" y="3373739"/>
                  <a:pt x="726023" y="3417813"/>
                  <a:pt x="703592" y="3328086"/>
                </a:cubicBezTo>
                <a:lnTo>
                  <a:pt x="695355" y="3295135"/>
                </a:lnTo>
                <a:cubicBezTo>
                  <a:pt x="692609" y="3270422"/>
                  <a:pt x="691205" y="3245522"/>
                  <a:pt x="687117" y="3220995"/>
                </a:cubicBezTo>
                <a:cubicBezTo>
                  <a:pt x="685689" y="3212430"/>
                  <a:pt x="680432" y="3204825"/>
                  <a:pt x="678879" y="3196281"/>
                </a:cubicBezTo>
                <a:cubicBezTo>
                  <a:pt x="674919" y="3174499"/>
                  <a:pt x="673387" y="3152346"/>
                  <a:pt x="670641" y="3130378"/>
                </a:cubicBezTo>
                <a:cubicBezTo>
                  <a:pt x="667895" y="2842054"/>
                  <a:pt x="666030" y="2553720"/>
                  <a:pt x="662403" y="2265405"/>
                </a:cubicBezTo>
                <a:cubicBezTo>
                  <a:pt x="660538" y="2117110"/>
                  <a:pt x="654165" y="1968868"/>
                  <a:pt x="654165" y="1820562"/>
                </a:cubicBezTo>
                <a:cubicBezTo>
                  <a:pt x="654165" y="1804887"/>
                  <a:pt x="647165" y="1400007"/>
                  <a:pt x="670641" y="1235676"/>
                </a:cubicBezTo>
                <a:cubicBezTo>
                  <a:pt x="672242" y="1224468"/>
                  <a:pt x="676423" y="1213776"/>
                  <a:pt x="678879" y="1202724"/>
                </a:cubicBezTo>
                <a:cubicBezTo>
                  <a:pt x="681916" y="1189056"/>
                  <a:pt x="684612" y="1175311"/>
                  <a:pt x="687117" y="1161535"/>
                </a:cubicBezTo>
                <a:cubicBezTo>
                  <a:pt x="692011" y="1134621"/>
                  <a:pt x="696813" y="1098037"/>
                  <a:pt x="703592" y="1070919"/>
                </a:cubicBezTo>
                <a:cubicBezTo>
                  <a:pt x="705698" y="1062495"/>
                  <a:pt x="709084" y="1054443"/>
                  <a:pt x="711830" y="1046205"/>
                </a:cubicBezTo>
                <a:cubicBezTo>
                  <a:pt x="714576" y="1026983"/>
                  <a:pt x="715702" y="1007460"/>
                  <a:pt x="720068" y="988540"/>
                </a:cubicBezTo>
                <a:cubicBezTo>
                  <a:pt x="727657" y="955654"/>
                  <a:pt x="741643" y="929209"/>
                  <a:pt x="753019" y="897924"/>
                </a:cubicBezTo>
                <a:cubicBezTo>
                  <a:pt x="758954" y="881603"/>
                  <a:pt x="759862" y="862947"/>
                  <a:pt x="769495" y="848497"/>
                </a:cubicBezTo>
                <a:lnTo>
                  <a:pt x="802446" y="799070"/>
                </a:lnTo>
                <a:cubicBezTo>
                  <a:pt x="807938" y="790832"/>
                  <a:pt x="814494" y="783212"/>
                  <a:pt x="818922" y="774357"/>
                </a:cubicBezTo>
                <a:cubicBezTo>
                  <a:pt x="824414" y="763373"/>
                  <a:pt x="828260" y="751398"/>
                  <a:pt x="835398" y="741405"/>
                </a:cubicBezTo>
                <a:cubicBezTo>
                  <a:pt x="842169" y="731925"/>
                  <a:pt x="852529" y="725537"/>
                  <a:pt x="860111" y="716692"/>
                </a:cubicBezTo>
                <a:cubicBezTo>
                  <a:pt x="869046" y="706267"/>
                  <a:pt x="876845" y="694912"/>
                  <a:pt x="884825" y="683740"/>
                </a:cubicBezTo>
                <a:cubicBezTo>
                  <a:pt x="890580" y="675684"/>
                  <a:pt x="894963" y="666633"/>
                  <a:pt x="901301" y="659027"/>
                </a:cubicBezTo>
                <a:cubicBezTo>
                  <a:pt x="908759" y="650077"/>
                  <a:pt x="918862" y="643509"/>
                  <a:pt x="926014" y="634313"/>
                </a:cubicBezTo>
                <a:cubicBezTo>
                  <a:pt x="938171" y="618683"/>
                  <a:pt x="942489" y="595869"/>
                  <a:pt x="958965" y="584886"/>
                </a:cubicBezTo>
                <a:cubicBezTo>
                  <a:pt x="983268" y="568685"/>
                  <a:pt x="988568" y="567486"/>
                  <a:pt x="1008392" y="543697"/>
                </a:cubicBezTo>
                <a:cubicBezTo>
                  <a:pt x="1042714" y="502510"/>
                  <a:pt x="1004276" y="532712"/>
                  <a:pt x="1049582" y="502508"/>
                </a:cubicBezTo>
                <a:cubicBezTo>
                  <a:pt x="1080067" y="441536"/>
                  <a:pt x="1049025" y="494939"/>
                  <a:pt x="1090771" y="444843"/>
                </a:cubicBezTo>
                <a:cubicBezTo>
                  <a:pt x="1097109" y="437237"/>
                  <a:pt x="1100669" y="427530"/>
                  <a:pt x="1107246" y="420130"/>
                </a:cubicBezTo>
                <a:cubicBezTo>
                  <a:pt x="1123825" y="401479"/>
                  <a:pt x="1160683" y="374038"/>
                  <a:pt x="1173149" y="345989"/>
                </a:cubicBezTo>
                <a:cubicBezTo>
                  <a:pt x="1180202" y="330119"/>
                  <a:pt x="1184133" y="313038"/>
                  <a:pt x="1189625" y="296562"/>
                </a:cubicBezTo>
                <a:lnTo>
                  <a:pt x="1197863" y="271849"/>
                </a:lnTo>
                <a:lnTo>
                  <a:pt x="1206101" y="247135"/>
                </a:lnTo>
                <a:lnTo>
                  <a:pt x="1214338" y="222422"/>
                </a:lnTo>
                <a:cubicBezTo>
                  <a:pt x="1211302" y="201170"/>
                  <a:pt x="1209366" y="163048"/>
                  <a:pt x="1197863" y="140043"/>
                </a:cubicBezTo>
                <a:cubicBezTo>
                  <a:pt x="1193435" y="131188"/>
                  <a:pt x="1186879" y="123568"/>
                  <a:pt x="1181387" y="115330"/>
                </a:cubicBezTo>
                <a:cubicBezTo>
                  <a:pt x="1178641" y="107092"/>
                  <a:pt x="1177966" y="97841"/>
                  <a:pt x="1173149" y="90616"/>
                </a:cubicBezTo>
                <a:cubicBezTo>
                  <a:pt x="1157664" y="67388"/>
                  <a:pt x="1118645" y="46042"/>
                  <a:pt x="1099009" y="32951"/>
                </a:cubicBezTo>
                <a:lnTo>
                  <a:pt x="1074295" y="16476"/>
                </a:lnTo>
                <a:lnTo>
                  <a:pt x="1049582" y="0"/>
                </a:lnTo>
                <a:lnTo>
                  <a:pt x="390555" y="8238"/>
                </a:lnTo>
                <a:cubicBezTo>
                  <a:pt x="381874" y="8447"/>
                  <a:pt x="373432" y="12259"/>
                  <a:pt x="365841" y="16476"/>
                </a:cubicBezTo>
                <a:cubicBezTo>
                  <a:pt x="350201" y="25165"/>
                  <a:pt x="304835" y="53502"/>
                  <a:pt x="291701" y="74140"/>
                </a:cubicBezTo>
                <a:cubicBezTo>
                  <a:pt x="278515" y="94861"/>
                  <a:pt x="272372" y="119607"/>
                  <a:pt x="258749" y="140043"/>
                </a:cubicBezTo>
                <a:cubicBezTo>
                  <a:pt x="211527" y="210880"/>
                  <a:pt x="268147" y="121249"/>
                  <a:pt x="234036" y="189470"/>
                </a:cubicBezTo>
                <a:cubicBezTo>
                  <a:pt x="229608" y="198326"/>
                  <a:pt x="221581" y="205137"/>
                  <a:pt x="217560" y="214184"/>
                </a:cubicBezTo>
                <a:cubicBezTo>
                  <a:pt x="202702" y="247614"/>
                  <a:pt x="193850" y="295627"/>
                  <a:pt x="184609" y="329513"/>
                </a:cubicBezTo>
                <a:cubicBezTo>
                  <a:pt x="168094" y="390068"/>
                  <a:pt x="184600" y="313077"/>
                  <a:pt x="168133" y="387178"/>
                </a:cubicBezTo>
                <a:cubicBezTo>
                  <a:pt x="154878" y="446824"/>
                  <a:pt x="166378" y="408918"/>
                  <a:pt x="151657" y="453081"/>
                </a:cubicBezTo>
                <a:cubicBezTo>
                  <a:pt x="148911" y="475049"/>
                  <a:pt x="146006" y="496997"/>
                  <a:pt x="143419" y="518984"/>
                </a:cubicBezTo>
                <a:cubicBezTo>
                  <a:pt x="138956" y="556918"/>
                  <a:pt x="135496" y="604069"/>
                  <a:pt x="126944" y="642551"/>
                </a:cubicBezTo>
                <a:cubicBezTo>
                  <a:pt x="125060" y="651028"/>
                  <a:pt x="121452" y="659027"/>
                  <a:pt x="118706" y="667265"/>
                </a:cubicBezTo>
                <a:cubicBezTo>
                  <a:pt x="37566" y="1397505"/>
                  <a:pt x="-106071" y="2175989"/>
                  <a:pt x="126944" y="2875005"/>
                </a:cubicBezTo>
                <a:cubicBezTo>
                  <a:pt x="134482" y="2942845"/>
                  <a:pt x="134577" y="2963203"/>
                  <a:pt x="151657" y="3031524"/>
                </a:cubicBezTo>
                <a:cubicBezTo>
                  <a:pt x="154403" y="3042508"/>
                  <a:pt x="155435" y="3054069"/>
                  <a:pt x="159895" y="3064476"/>
                </a:cubicBezTo>
                <a:cubicBezTo>
                  <a:pt x="163795" y="3073576"/>
                  <a:pt x="171943" y="3080334"/>
                  <a:pt x="176371" y="3089189"/>
                </a:cubicBezTo>
                <a:cubicBezTo>
                  <a:pt x="182984" y="3102415"/>
                  <a:pt x="188170" y="3116350"/>
                  <a:pt x="192846" y="3130378"/>
                </a:cubicBezTo>
                <a:cubicBezTo>
                  <a:pt x="204670" y="3165851"/>
                  <a:pt x="198464" y="3174567"/>
                  <a:pt x="217560" y="3212757"/>
                </a:cubicBezTo>
                <a:cubicBezTo>
                  <a:pt x="223052" y="3223741"/>
                  <a:pt x="229199" y="3234421"/>
                  <a:pt x="234036" y="3245708"/>
                </a:cubicBezTo>
                <a:cubicBezTo>
                  <a:pt x="237457" y="3253689"/>
                  <a:pt x="239889" y="3262072"/>
                  <a:pt x="242274" y="3270422"/>
                </a:cubicBezTo>
                <a:cubicBezTo>
                  <a:pt x="245384" y="3281308"/>
                  <a:pt x="246051" y="3292967"/>
                  <a:pt x="250511" y="3303373"/>
                </a:cubicBezTo>
                <a:cubicBezTo>
                  <a:pt x="254411" y="3312473"/>
                  <a:pt x="261495" y="3319848"/>
                  <a:pt x="266987" y="3328086"/>
                </a:cubicBezTo>
                <a:cubicBezTo>
                  <a:pt x="287696" y="3390213"/>
                  <a:pt x="259759" y="3313628"/>
                  <a:pt x="291701" y="3377513"/>
                </a:cubicBezTo>
                <a:cubicBezTo>
                  <a:pt x="295584" y="3385280"/>
                  <a:pt x="296517" y="3394246"/>
                  <a:pt x="299938" y="3402227"/>
                </a:cubicBezTo>
                <a:cubicBezTo>
                  <a:pt x="312478" y="3431488"/>
                  <a:pt x="316346" y="3435075"/>
                  <a:pt x="332890" y="3459892"/>
                </a:cubicBezTo>
                <a:cubicBezTo>
                  <a:pt x="354035" y="3544471"/>
                  <a:pt x="325295" y="3439639"/>
                  <a:pt x="357603" y="3525795"/>
                </a:cubicBezTo>
                <a:cubicBezTo>
                  <a:pt x="380737" y="3587486"/>
                  <a:pt x="345023" y="3530989"/>
                  <a:pt x="390555" y="3591697"/>
                </a:cubicBezTo>
                <a:cubicBezTo>
                  <a:pt x="393301" y="3599935"/>
                  <a:pt x="394575" y="3608820"/>
                  <a:pt x="398792" y="3616411"/>
                </a:cubicBezTo>
                <a:cubicBezTo>
                  <a:pt x="408408" y="3633721"/>
                  <a:pt x="420760" y="3649362"/>
                  <a:pt x="431744" y="3665838"/>
                </a:cubicBezTo>
                <a:cubicBezTo>
                  <a:pt x="437236" y="3674076"/>
                  <a:pt x="441218" y="3683550"/>
                  <a:pt x="448219" y="3690551"/>
                </a:cubicBezTo>
                <a:lnTo>
                  <a:pt x="505884" y="3748216"/>
                </a:lnTo>
                <a:cubicBezTo>
                  <a:pt x="516868" y="3759200"/>
                  <a:pt x="529516" y="3768740"/>
                  <a:pt x="538836" y="3781167"/>
                </a:cubicBezTo>
                <a:cubicBezTo>
                  <a:pt x="547074" y="3792151"/>
                  <a:pt x="553002" y="3805329"/>
                  <a:pt x="563549" y="3814119"/>
                </a:cubicBezTo>
                <a:cubicBezTo>
                  <a:pt x="570220" y="3819678"/>
                  <a:pt x="580025" y="3819611"/>
                  <a:pt x="588263" y="3822357"/>
                </a:cubicBezTo>
                <a:lnTo>
                  <a:pt x="654165" y="3871784"/>
                </a:lnTo>
                <a:cubicBezTo>
                  <a:pt x="668102" y="3882504"/>
                  <a:pt x="679628" y="3896872"/>
                  <a:pt x="695355" y="3904735"/>
                </a:cubicBezTo>
                <a:cubicBezTo>
                  <a:pt x="718608" y="3916362"/>
                  <a:pt x="784077" y="3951946"/>
                  <a:pt x="818922" y="3962400"/>
                </a:cubicBezTo>
                <a:cubicBezTo>
                  <a:pt x="832333" y="3966423"/>
                  <a:pt x="846381" y="3967892"/>
                  <a:pt x="860111" y="3970638"/>
                </a:cubicBezTo>
                <a:cubicBezTo>
                  <a:pt x="876587" y="3978876"/>
                  <a:pt x="892769" y="3987729"/>
                  <a:pt x="909538" y="3995351"/>
                </a:cubicBezTo>
                <a:cubicBezTo>
                  <a:pt x="931039" y="4005124"/>
                  <a:pt x="978760" y="4022598"/>
                  <a:pt x="1000155" y="4028303"/>
                </a:cubicBezTo>
                <a:cubicBezTo>
                  <a:pt x="1024616" y="4034826"/>
                  <a:pt x="1049582" y="4039286"/>
                  <a:pt x="1074295" y="4044778"/>
                </a:cubicBezTo>
                <a:cubicBezTo>
                  <a:pt x="1090771" y="4053016"/>
                  <a:pt x="1106116" y="4064075"/>
                  <a:pt x="1123722" y="4069492"/>
                </a:cubicBezTo>
                <a:cubicBezTo>
                  <a:pt x="1142280" y="4075202"/>
                  <a:pt x="1162413" y="4073605"/>
                  <a:pt x="1181387" y="4077730"/>
                </a:cubicBezTo>
                <a:cubicBezTo>
                  <a:pt x="1225641" y="4087350"/>
                  <a:pt x="1269257" y="4099697"/>
                  <a:pt x="1313192" y="4110681"/>
                </a:cubicBezTo>
                <a:cubicBezTo>
                  <a:pt x="1335160" y="4116173"/>
                  <a:pt x="1357322" y="4120937"/>
                  <a:pt x="1379095" y="4127157"/>
                </a:cubicBezTo>
                <a:cubicBezTo>
                  <a:pt x="1398317" y="4132649"/>
                  <a:pt x="1417112" y="4139948"/>
                  <a:pt x="1436760" y="4143632"/>
                </a:cubicBezTo>
                <a:cubicBezTo>
                  <a:pt x="1461200" y="4148214"/>
                  <a:pt x="1486187" y="4149124"/>
                  <a:pt x="1510901" y="4151870"/>
                </a:cubicBezTo>
                <a:cubicBezTo>
                  <a:pt x="1566763" y="4175812"/>
                  <a:pt x="1587129" y="4187116"/>
                  <a:pt x="1650944" y="4201297"/>
                </a:cubicBezTo>
                <a:cubicBezTo>
                  <a:pt x="1672555" y="4206099"/>
                  <a:pt x="1695045" y="4205688"/>
                  <a:pt x="1716846" y="4209535"/>
                </a:cubicBezTo>
                <a:cubicBezTo>
                  <a:pt x="1741777" y="4213935"/>
                  <a:pt x="1766343" y="4220213"/>
                  <a:pt x="1790987" y="4226011"/>
                </a:cubicBezTo>
                <a:cubicBezTo>
                  <a:pt x="1813029" y="4231197"/>
                  <a:pt x="1834523" y="4238955"/>
                  <a:pt x="1856890" y="4242486"/>
                </a:cubicBezTo>
                <a:cubicBezTo>
                  <a:pt x="1886849" y="4247216"/>
                  <a:pt x="1917301" y="4247978"/>
                  <a:pt x="1947506" y="4250724"/>
                </a:cubicBezTo>
                <a:cubicBezTo>
                  <a:pt x="2009645" y="4264533"/>
                  <a:pt x="2047636" y="4273982"/>
                  <a:pt x="2112263" y="4283676"/>
                </a:cubicBezTo>
                <a:cubicBezTo>
                  <a:pt x="2136853" y="4287364"/>
                  <a:pt x="2161690" y="4289167"/>
                  <a:pt x="2186403" y="4291913"/>
                </a:cubicBezTo>
                <a:cubicBezTo>
                  <a:pt x="2213863" y="4300151"/>
                  <a:pt x="2240728" y="4310721"/>
                  <a:pt x="2268782" y="4316627"/>
                </a:cubicBezTo>
                <a:cubicBezTo>
                  <a:pt x="2286395" y="4320335"/>
                  <a:pt x="2423877" y="4332225"/>
                  <a:pt x="2433538" y="4333103"/>
                </a:cubicBezTo>
                <a:lnTo>
                  <a:pt x="6099376" y="4324865"/>
                </a:lnTo>
                <a:cubicBezTo>
                  <a:pt x="6133340" y="4324568"/>
                  <a:pt x="6164864" y="4306506"/>
                  <a:pt x="6198230" y="4300151"/>
                </a:cubicBezTo>
                <a:cubicBezTo>
                  <a:pt x="6222657" y="4295498"/>
                  <a:pt x="6247780" y="4295602"/>
                  <a:pt x="6272371" y="4291913"/>
                </a:cubicBezTo>
                <a:cubicBezTo>
                  <a:pt x="6710439" y="4226204"/>
                  <a:pt x="5805419" y="4349255"/>
                  <a:pt x="6527744" y="4258962"/>
                </a:cubicBezTo>
                <a:cubicBezTo>
                  <a:pt x="6549711" y="4256216"/>
                  <a:pt x="6571514" y="4251257"/>
                  <a:pt x="6593646" y="4250724"/>
                </a:cubicBezTo>
                <a:cubicBezTo>
                  <a:pt x="6799551" y="4245762"/>
                  <a:pt x="7005538" y="4245232"/>
                  <a:pt x="7211484" y="4242486"/>
                </a:cubicBezTo>
                <a:cubicBezTo>
                  <a:pt x="7313084" y="4239740"/>
                  <a:pt x="7414905" y="4241490"/>
                  <a:pt x="7516284" y="4234249"/>
                </a:cubicBezTo>
                <a:cubicBezTo>
                  <a:pt x="7531034" y="4233195"/>
                  <a:pt x="7543445" y="4222449"/>
                  <a:pt x="7557474" y="4217773"/>
                </a:cubicBezTo>
                <a:cubicBezTo>
                  <a:pt x="7593146" y="4205882"/>
                  <a:pt x="7626176" y="4205563"/>
                  <a:pt x="7664565" y="4201297"/>
                </a:cubicBezTo>
                <a:cubicBezTo>
                  <a:pt x="7678295" y="4195805"/>
                  <a:pt x="7692242" y="4190828"/>
                  <a:pt x="7705755" y="4184822"/>
                </a:cubicBezTo>
                <a:cubicBezTo>
                  <a:pt x="7716977" y="4179835"/>
                  <a:pt x="7727419" y="4173184"/>
                  <a:pt x="7738706" y="4168346"/>
                </a:cubicBezTo>
                <a:cubicBezTo>
                  <a:pt x="7746687" y="4164925"/>
                  <a:pt x="7755289" y="4163157"/>
                  <a:pt x="7763419" y="4160108"/>
                </a:cubicBezTo>
                <a:cubicBezTo>
                  <a:pt x="7777265" y="4154916"/>
                  <a:pt x="7790763" y="4148824"/>
                  <a:pt x="7804609" y="4143632"/>
                </a:cubicBezTo>
                <a:cubicBezTo>
                  <a:pt x="7833135" y="4132935"/>
                  <a:pt x="7838656" y="4134847"/>
                  <a:pt x="7870511" y="4118919"/>
                </a:cubicBezTo>
                <a:cubicBezTo>
                  <a:pt x="7879367" y="4114491"/>
                  <a:pt x="7885955" y="4105919"/>
                  <a:pt x="7895225" y="4102443"/>
                </a:cubicBezTo>
                <a:cubicBezTo>
                  <a:pt x="7908335" y="4097527"/>
                  <a:pt x="7922906" y="4097889"/>
                  <a:pt x="7936414" y="4094205"/>
                </a:cubicBezTo>
                <a:cubicBezTo>
                  <a:pt x="7953169" y="4089636"/>
                  <a:pt x="7969716" y="4084180"/>
                  <a:pt x="7985841" y="4077730"/>
                </a:cubicBezTo>
                <a:cubicBezTo>
                  <a:pt x="7997243" y="4073169"/>
                  <a:pt x="8007142" y="4065137"/>
                  <a:pt x="8018792" y="4061254"/>
                </a:cubicBezTo>
                <a:cubicBezTo>
                  <a:pt x="8032075" y="4056826"/>
                  <a:pt x="8046314" y="4056053"/>
                  <a:pt x="8059982" y="4053016"/>
                </a:cubicBezTo>
                <a:cubicBezTo>
                  <a:pt x="8071034" y="4050560"/>
                  <a:pt x="8082192" y="4048358"/>
                  <a:pt x="8092933" y="4044778"/>
                </a:cubicBezTo>
                <a:cubicBezTo>
                  <a:pt x="8106961" y="4040102"/>
                  <a:pt x="8120276" y="4033495"/>
                  <a:pt x="8134122" y="4028303"/>
                </a:cubicBezTo>
                <a:cubicBezTo>
                  <a:pt x="8162639" y="4017609"/>
                  <a:pt x="8168187" y="4019509"/>
                  <a:pt x="8200025" y="4003589"/>
                </a:cubicBezTo>
                <a:cubicBezTo>
                  <a:pt x="8208880" y="3999161"/>
                  <a:pt x="8215725" y="3991210"/>
                  <a:pt x="8224738" y="3987113"/>
                </a:cubicBezTo>
                <a:cubicBezTo>
                  <a:pt x="8246096" y="3977405"/>
                  <a:pt x="8269282" y="3972108"/>
                  <a:pt x="8290641" y="3962400"/>
                </a:cubicBezTo>
                <a:cubicBezTo>
                  <a:pt x="8299654" y="3958303"/>
                  <a:pt x="8306759" y="3950836"/>
                  <a:pt x="8315355" y="3945924"/>
                </a:cubicBezTo>
                <a:cubicBezTo>
                  <a:pt x="8326017" y="3939831"/>
                  <a:pt x="8337776" y="3935767"/>
                  <a:pt x="8348306" y="3929449"/>
                </a:cubicBezTo>
                <a:cubicBezTo>
                  <a:pt x="8365286" y="3919261"/>
                  <a:pt x="8378948" y="3902759"/>
                  <a:pt x="8397733" y="3896497"/>
                </a:cubicBezTo>
                <a:cubicBezTo>
                  <a:pt x="8451168" y="3878685"/>
                  <a:pt x="8392561" y="3900629"/>
                  <a:pt x="8471874" y="3855308"/>
                </a:cubicBezTo>
                <a:cubicBezTo>
                  <a:pt x="8493198" y="3843123"/>
                  <a:pt x="8518598" y="3837700"/>
                  <a:pt x="8537776" y="3822357"/>
                </a:cubicBezTo>
                <a:cubicBezTo>
                  <a:pt x="8606424" y="3767437"/>
                  <a:pt x="8554252" y="3814118"/>
                  <a:pt x="8611917" y="3748216"/>
                </a:cubicBezTo>
                <a:cubicBezTo>
                  <a:pt x="8658483" y="3694998"/>
                  <a:pt x="8615327" y="3754975"/>
                  <a:pt x="8661344" y="3690551"/>
                </a:cubicBezTo>
                <a:cubicBezTo>
                  <a:pt x="8667098" y="3682495"/>
                  <a:pt x="8672065" y="3673894"/>
                  <a:pt x="8677819" y="3665838"/>
                </a:cubicBezTo>
                <a:cubicBezTo>
                  <a:pt x="8685799" y="3654665"/>
                  <a:pt x="8694917" y="3644310"/>
                  <a:pt x="8702533" y="3632886"/>
                </a:cubicBezTo>
                <a:cubicBezTo>
                  <a:pt x="8711414" y="3619564"/>
                  <a:pt x="8717639" y="3604506"/>
                  <a:pt x="8727246" y="3591697"/>
                </a:cubicBezTo>
                <a:cubicBezTo>
                  <a:pt x="8734236" y="3582377"/>
                  <a:pt x="8743722" y="3575222"/>
                  <a:pt x="8751960" y="3566984"/>
                </a:cubicBezTo>
                <a:cubicBezTo>
                  <a:pt x="8757452" y="3556000"/>
                  <a:pt x="8762343" y="3544694"/>
                  <a:pt x="8768436" y="3534032"/>
                </a:cubicBezTo>
                <a:cubicBezTo>
                  <a:pt x="8792074" y="3492665"/>
                  <a:pt x="8780048" y="3526158"/>
                  <a:pt x="8801387" y="3476367"/>
                </a:cubicBezTo>
                <a:cubicBezTo>
                  <a:pt x="8822779" y="3426453"/>
                  <a:pt x="8791963" y="3478742"/>
                  <a:pt x="8826101" y="3410465"/>
                </a:cubicBezTo>
                <a:cubicBezTo>
                  <a:pt x="8830529" y="3401610"/>
                  <a:pt x="8837084" y="3393989"/>
                  <a:pt x="8842576" y="3385751"/>
                </a:cubicBezTo>
                <a:cubicBezTo>
                  <a:pt x="8848068" y="3363784"/>
                  <a:pt x="8856799" y="3342380"/>
                  <a:pt x="8859052" y="3319849"/>
                </a:cubicBezTo>
                <a:lnTo>
                  <a:pt x="8875528" y="3155092"/>
                </a:lnTo>
                <a:cubicBezTo>
                  <a:pt x="8872782" y="2976605"/>
                  <a:pt x="8872113" y="2798075"/>
                  <a:pt x="8867290" y="2619632"/>
                </a:cubicBezTo>
                <a:cubicBezTo>
                  <a:pt x="8866618" y="2594776"/>
                  <a:pt x="8861410" y="2570245"/>
                  <a:pt x="8859052" y="2545492"/>
                </a:cubicBezTo>
                <a:cubicBezTo>
                  <a:pt x="8838445" y="2329125"/>
                  <a:pt x="8862214" y="2549238"/>
                  <a:pt x="8842576" y="2372497"/>
                </a:cubicBezTo>
                <a:cubicBezTo>
                  <a:pt x="8839830" y="2279135"/>
                  <a:pt x="8839002" y="2185697"/>
                  <a:pt x="8834338" y="2092411"/>
                </a:cubicBezTo>
                <a:cubicBezTo>
                  <a:pt x="8833504" y="2075729"/>
                  <a:pt x="8827849" y="2059595"/>
                  <a:pt x="8826101" y="2042984"/>
                </a:cubicBezTo>
                <a:cubicBezTo>
                  <a:pt x="8822353" y="2007378"/>
                  <a:pt x="8820965" y="1971560"/>
                  <a:pt x="8817863" y="1935892"/>
                </a:cubicBezTo>
                <a:cubicBezTo>
                  <a:pt x="8815472" y="1908399"/>
                  <a:pt x="8812371" y="1880973"/>
                  <a:pt x="8809625" y="1853513"/>
                </a:cubicBezTo>
                <a:cubicBezTo>
                  <a:pt x="8806879" y="1614616"/>
                  <a:pt x="8808928" y="1375616"/>
                  <a:pt x="8801387" y="1136822"/>
                </a:cubicBezTo>
                <a:cubicBezTo>
                  <a:pt x="8800672" y="1114190"/>
                  <a:pt x="8788633" y="1093255"/>
                  <a:pt x="8784911" y="1070919"/>
                </a:cubicBezTo>
                <a:cubicBezTo>
                  <a:pt x="8782165" y="1054443"/>
                  <a:pt x="8780297" y="1037797"/>
                  <a:pt x="8776674" y="1021492"/>
                </a:cubicBezTo>
                <a:cubicBezTo>
                  <a:pt x="8774790" y="1013015"/>
                  <a:pt x="8770822" y="1005127"/>
                  <a:pt x="8768436" y="996778"/>
                </a:cubicBezTo>
                <a:cubicBezTo>
                  <a:pt x="8765326" y="985892"/>
                  <a:pt x="8763308" y="974713"/>
                  <a:pt x="8760198" y="963827"/>
                </a:cubicBezTo>
                <a:cubicBezTo>
                  <a:pt x="8757812" y="955478"/>
                  <a:pt x="8754245" y="947491"/>
                  <a:pt x="8751960" y="939113"/>
                </a:cubicBezTo>
                <a:cubicBezTo>
                  <a:pt x="8746002" y="917267"/>
                  <a:pt x="8748044" y="892052"/>
                  <a:pt x="8735484" y="873211"/>
                </a:cubicBezTo>
                <a:cubicBezTo>
                  <a:pt x="8720293" y="850424"/>
                  <a:pt x="8716789" y="849863"/>
                  <a:pt x="8710771" y="823784"/>
                </a:cubicBezTo>
                <a:cubicBezTo>
                  <a:pt x="8704474" y="796498"/>
                  <a:pt x="8699787" y="768865"/>
                  <a:pt x="8694295" y="741405"/>
                </a:cubicBezTo>
                <a:cubicBezTo>
                  <a:pt x="8691549" y="727675"/>
                  <a:pt x="8688037" y="714077"/>
                  <a:pt x="8686057" y="700216"/>
                </a:cubicBezTo>
                <a:cubicBezTo>
                  <a:pt x="8683311" y="680994"/>
                  <a:pt x="8681292" y="661655"/>
                  <a:pt x="8677819" y="642551"/>
                </a:cubicBezTo>
                <a:cubicBezTo>
                  <a:pt x="8667546" y="586049"/>
                  <a:pt x="8673108" y="631943"/>
                  <a:pt x="8661344" y="584886"/>
                </a:cubicBezTo>
                <a:cubicBezTo>
                  <a:pt x="8657948" y="571302"/>
                  <a:pt x="8657129" y="557108"/>
                  <a:pt x="8653106" y="543697"/>
                </a:cubicBezTo>
                <a:cubicBezTo>
                  <a:pt x="8648857" y="529533"/>
                  <a:pt x="8642122" y="516238"/>
                  <a:pt x="8636630" y="502508"/>
                </a:cubicBezTo>
                <a:cubicBezTo>
                  <a:pt x="8633884" y="486032"/>
                  <a:pt x="8633674" y="468927"/>
                  <a:pt x="8628392" y="453081"/>
                </a:cubicBezTo>
                <a:cubicBezTo>
                  <a:pt x="8625261" y="443688"/>
                  <a:pt x="8615393" y="437637"/>
                  <a:pt x="8611917" y="428367"/>
                </a:cubicBezTo>
                <a:cubicBezTo>
                  <a:pt x="8607001" y="415257"/>
                  <a:pt x="8608107" y="400461"/>
                  <a:pt x="8603679" y="387178"/>
                </a:cubicBezTo>
                <a:cubicBezTo>
                  <a:pt x="8599796" y="375528"/>
                  <a:pt x="8592190" y="365449"/>
                  <a:pt x="8587203" y="354227"/>
                </a:cubicBezTo>
                <a:cubicBezTo>
                  <a:pt x="8581197" y="340714"/>
                  <a:pt x="8575404" y="327066"/>
                  <a:pt x="8570728" y="313038"/>
                </a:cubicBezTo>
                <a:cubicBezTo>
                  <a:pt x="8548298" y="245745"/>
                  <a:pt x="8579716" y="314538"/>
                  <a:pt x="8546014" y="247135"/>
                </a:cubicBezTo>
                <a:cubicBezTo>
                  <a:pt x="8543268" y="233405"/>
                  <a:pt x="8541460" y="219454"/>
                  <a:pt x="8537776" y="205946"/>
                </a:cubicBezTo>
                <a:cubicBezTo>
                  <a:pt x="8530466" y="179141"/>
                  <a:pt x="8513346" y="123757"/>
                  <a:pt x="8488349" y="107092"/>
                </a:cubicBezTo>
                <a:cubicBezTo>
                  <a:pt x="8480111" y="101600"/>
                  <a:pt x="8471242" y="96954"/>
                  <a:pt x="8463636" y="90616"/>
                </a:cubicBezTo>
                <a:cubicBezTo>
                  <a:pt x="8435473" y="67147"/>
                  <a:pt x="8436809" y="49427"/>
                  <a:pt x="8389495" y="49427"/>
                </a:cubicBezTo>
                <a:lnTo>
                  <a:pt x="8323592" y="49427"/>
                </a:lnTo>
                <a:lnTo>
                  <a:pt x="8323592" y="49427"/>
                </a:lnTo>
                <a:lnTo>
                  <a:pt x="8224738" y="659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933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69" y="0"/>
            <a:ext cx="8229600" cy="1143000"/>
          </a:xfrm>
        </p:spPr>
        <p:txBody>
          <a:bodyPr/>
          <a:lstStyle/>
          <a:p>
            <a:r>
              <a:rPr lang="en-GB" dirty="0"/>
              <a:t>Game Decisions</a:t>
            </a:r>
          </a:p>
        </p:txBody>
      </p:sp>
      <p:sp>
        <p:nvSpPr>
          <p:cNvPr id="6" name="Oval 5"/>
          <p:cNvSpPr/>
          <p:nvPr/>
        </p:nvSpPr>
        <p:spPr>
          <a:xfrm>
            <a:off x="3435061" y="1088339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Current position</a:t>
            </a:r>
          </a:p>
        </p:txBody>
      </p:sp>
      <p:sp>
        <p:nvSpPr>
          <p:cNvPr id="8" name="Oval 7"/>
          <p:cNvSpPr/>
          <p:nvPr/>
        </p:nvSpPr>
        <p:spPr>
          <a:xfrm>
            <a:off x="482733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A</a:t>
            </a:r>
          </a:p>
        </p:txBody>
      </p:sp>
      <p:sp>
        <p:nvSpPr>
          <p:cNvPr id="9" name="Oval 8"/>
          <p:cNvSpPr/>
          <p:nvPr/>
        </p:nvSpPr>
        <p:spPr>
          <a:xfrm>
            <a:off x="3435061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B</a:t>
            </a:r>
          </a:p>
        </p:txBody>
      </p:sp>
      <p:sp>
        <p:nvSpPr>
          <p:cNvPr id="10" name="Oval 9"/>
          <p:cNvSpPr/>
          <p:nvPr/>
        </p:nvSpPr>
        <p:spPr>
          <a:xfrm>
            <a:off x="6387389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C</a:t>
            </a:r>
          </a:p>
        </p:txBody>
      </p:sp>
      <p:cxnSp>
        <p:nvCxnSpPr>
          <p:cNvPr id="7" name="Straight Arrow Connector 6"/>
          <p:cNvCxnSpPr>
            <a:stCxn id="6" idx="3"/>
            <a:endCxn id="8" idx="0"/>
          </p:cNvCxnSpPr>
          <p:nvPr/>
        </p:nvCxnSpPr>
        <p:spPr>
          <a:xfrm flipH="1">
            <a:off x="1778877" y="1739047"/>
            <a:ext cx="2035816" cy="8204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4"/>
            <a:endCxn id="9" idx="0"/>
          </p:cNvCxnSpPr>
          <p:nvPr/>
        </p:nvCxnSpPr>
        <p:spPr>
          <a:xfrm>
            <a:off x="4731205" y="1850691"/>
            <a:ext cx="0" cy="7087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10" idx="0"/>
          </p:cNvCxnSpPr>
          <p:nvPr/>
        </p:nvCxnSpPr>
        <p:spPr>
          <a:xfrm>
            <a:off x="5647717" y="1739047"/>
            <a:ext cx="2035816" cy="8204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84127" y="1939079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8442" y="200884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92532" y="1896094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C</a:t>
            </a:r>
          </a:p>
        </p:txBody>
      </p:sp>
      <p:cxnSp>
        <p:nvCxnSpPr>
          <p:cNvPr id="27" name="Straight Arrow Connector 26"/>
          <p:cNvCxnSpPr>
            <a:stCxn id="9" idx="4"/>
          </p:cNvCxnSpPr>
          <p:nvPr/>
        </p:nvCxnSpPr>
        <p:spPr>
          <a:xfrm flipH="1">
            <a:off x="4435578" y="3321835"/>
            <a:ext cx="295627" cy="395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479177" y="3717032"/>
            <a:ext cx="25202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435577" y="4077072"/>
            <a:ext cx="295627" cy="395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479176" y="4472269"/>
            <a:ext cx="25202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430035" y="4832309"/>
            <a:ext cx="295627" cy="395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73634" y="5227506"/>
            <a:ext cx="25202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384711" y="5587546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Terminal 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Win=1, Loss=0</a:t>
            </a:r>
          </a:p>
        </p:txBody>
      </p:sp>
      <p:sp>
        <p:nvSpPr>
          <p:cNvPr id="40" name="Left Brace 39"/>
          <p:cNvSpPr/>
          <p:nvPr/>
        </p:nvSpPr>
        <p:spPr>
          <a:xfrm>
            <a:off x="3923928" y="3321835"/>
            <a:ext cx="274853" cy="2265711"/>
          </a:xfrm>
          <a:prstGeom prst="leftBrace">
            <a:avLst>
              <a:gd name="adj1" fmla="val 54540"/>
              <a:gd name="adj2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062928" y="3321835"/>
            <a:ext cx="0" cy="226571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83768" y="4293096"/>
            <a:ext cx="157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Playout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policy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48064" y="4041710"/>
            <a:ext cx="2535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Reward signal for move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Win=1, Loss=0</a:t>
            </a:r>
          </a:p>
        </p:txBody>
      </p:sp>
    </p:spTree>
    <p:extLst>
      <p:ext uri="{BB962C8B-B14F-4D97-AF65-F5344CB8AC3E}">
        <p14:creationId xmlns:p14="http://schemas.microsoft.com/office/powerpoint/2010/main" val="289198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484127" y="1939079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A</a:t>
            </a:r>
          </a:p>
        </p:txBody>
      </p:sp>
      <p:sp>
        <p:nvSpPr>
          <p:cNvPr id="5" name="Oval 4"/>
          <p:cNvSpPr/>
          <p:nvPr/>
        </p:nvSpPr>
        <p:spPr>
          <a:xfrm>
            <a:off x="482733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A</a:t>
            </a:r>
          </a:p>
        </p:txBody>
      </p:sp>
      <p:cxnSp>
        <p:nvCxnSpPr>
          <p:cNvPr id="8" name="Straight Arrow Connector 7"/>
          <p:cNvCxnSpPr>
            <a:stCxn id="4" idx="3"/>
            <a:endCxn id="5" idx="0"/>
          </p:cNvCxnSpPr>
          <p:nvPr/>
        </p:nvCxnSpPr>
        <p:spPr>
          <a:xfrm flipH="1">
            <a:off x="1778877" y="1739047"/>
            <a:ext cx="2035816" cy="8204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GB" dirty="0"/>
              <a:t>Monte Carlo Tree Search (MCTS)</a:t>
            </a:r>
          </a:p>
        </p:txBody>
      </p:sp>
      <p:sp>
        <p:nvSpPr>
          <p:cNvPr id="4" name="Oval 3"/>
          <p:cNvSpPr/>
          <p:nvPr/>
        </p:nvSpPr>
        <p:spPr>
          <a:xfrm>
            <a:off x="3435061" y="1088339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Current position</a:t>
            </a:r>
          </a:p>
        </p:txBody>
      </p:sp>
      <p:sp>
        <p:nvSpPr>
          <p:cNvPr id="6" name="Oval 5"/>
          <p:cNvSpPr/>
          <p:nvPr/>
        </p:nvSpPr>
        <p:spPr>
          <a:xfrm>
            <a:off x="3435061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B</a:t>
            </a:r>
          </a:p>
        </p:txBody>
      </p:sp>
      <p:sp>
        <p:nvSpPr>
          <p:cNvPr id="7" name="Oval 6"/>
          <p:cNvSpPr/>
          <p:nvPr/>
        </p:nvSpPr>
        <p:spPr>
          <a:xfrm>
            <a:off x="6387389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C</a:t>
            </a:r>
          </a:p>
        </p:txBody>
      </p:sp>
      <p:cxnSp>
        <p:nvCxnSpPr>
          <p:cNvPr id="9" name="Straight Arrow Connector 8"/>
          <p:cNvCxnSpPr>
            <a:stCxn id="4" idx="4"/>
            <a:endCxn id="6" idx="0"/>
          </p:cNvCxnSpPr>
          <p:nvPr/>
        </p:nvCxnSpPr>
        <p:spPr>
          <a:xfrm>
            <a:off x="4731205" y="1850691"/>
            <a:ext cx="0" cy="7087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7" idx="0"/>
          </p:cNvCxnSpPr>
          <p:nvPr/>
        </p:nvCxnSpPr>
        <p:spPr>
          <a:xfrm>
            <a:off x="5647717" y="1739047"/>
            <a:ext cx="2035816" cy="8204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88442" y="200884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92532" y="1896094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C</a:t>
            </a:r>
          </a:p>
        </p:txBody>
      </p:sp>
      <p:cxnSp>
        <p:nvCxnSpPr>
          <p:cNvPr id="20" name="Straight Arrow Connector 19"/>
          <p:cNvCxnSpPr>
            <a:stCxn id="6" idx="4"/>
          </p:cNvCxnSpPr>
          <p:nvPr/>
        </p:nvCxnSpPr>
        <p:spPr>
          <a:xfrm flipH="1">
            <a:off x="4435578" y="3321835"/>
            <a:ext cx="295627" cy="395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139434" y="3717032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moves B,D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35896" y="3350156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32853" y="4179881"/>
            <a:ext cx="2221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Reward signal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Win=1, Loss=0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479176" y="4472269"/>
            <a:ext cx="25202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430035" y="4832309"/>
            <a:ext cx="295627" cy="395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473634" y="5227506"/>
            <a:ext cx="25202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384711" y="5587546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Terminal 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Win=1, Loss=0</a:t>
            </a:r>
          </a:p>
        </p:txBody>
      </p:sp>
      <p:sp>
        <p:nvSpPr>
          <p:cNvPr id="40" name="Left Brace 39"/>
          <p:cNvSpPr/>
          <p:nvPr/>
        </p:nvSpPr>
        <p:spPr>
          <a:xfrm>
            <a:off x="1652753" y="3358871"/>
            <a:ext cx="274853" cy="2265711"/>
          </a:xfrm>
          <a:prstGeom prst="leftBrace">
            <a:avLst>
              <a:gd name="adj1" fmla="val 54540"/>
              <a:gd name="adj2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8717" y="4311706"/>
            <a:ext cx="157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Playout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policy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5647717" y="2996952"/>
            <a:ext cx="1" cy="27363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eft Brace 42"/>
          <p:cNvSpPr/>
          <p:nvPr/>
        </p:nvSpPr>
        <p:spPr>
          <a:xfrm>
            <a:off x="2659358" y="3358871"/>
            <a:ext cx="274853" cy="739337"/>
          </a:xfrm>
          <a:prstGeom prst="leftBrace">
            <a:avLst>
              <a:gd name="adj1" fmla="val 54540"/>
              <a:gd name="adj2" fmla="val 48953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32461" y="3424644"/>
            <a:ext cx="829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Tree policy</a:t>
            </a:r>
          </a:p>
        </p:txBody>
      </p:sp>
      <p:sp>
        <p:nvSpPr>
          <p:cNvPr id="45" name="Left Brace 44"/>
          <p:cNvSpPr/>
          <p:nvPr/>
        </p:nvSpPr>
        <p:spPr>
          <a:xfrm>
            <a:off x="2676501" y="4098208"/>
            <a:ext cx="274853" cy="1526374"/>
          </a:xfrm>
          <a:prstGeom prst="leftBrace">
            <a:avLst>
              <a:gd name="adj1" fmla="val 54540"/>
              <a:gd name="adj2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49604" y="4544711"/>
            <a:ext cx="829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Default policy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436096" y="4009419"/>
            <a:ext cx="211622" cy="3556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76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/>
      <p:bldP spid="39" grpId="0" animBg="1"/>
      <p:bldP spid="40" grpId="0" animBg="1"/>
      <p:bldP spid="41" grpId="0"/>
      <p:bldP spid="43" grpId="0" animBg="1"/>
      <p:bldP spid="44" grpId="0"/>
      <p:bldP spid="45" grpId="0" animBg="1"/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Upper Confidence bound for Trees (UCT)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3"/>
          </a:xfrm>
        </p:spPr>
        <p:txBody>
          <a:bodyPr>
            <a:normAutofit/>
          </a:bodyPr>
          <a:lstStyle/>
          <a:p>
            <a:r>
              <a:rPr lang="en-GB" dirty="0"/>
              <a:t>Tree policy: UCB1</a:t>
            </a:r>
          </a:p>
          <a:p>
            <a:endParaRPr lang="en-GB" dirty="0"/>
          </a:p>
          <a:p>
            <a:r>
              <a:rPr lang="en-GB" dirty="0"/>
              <a:t>Default policy: uniform random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9512" y="6237312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Kocsis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C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Szepesvári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Bandit based Monte-Carlo planning. In </a:t>
            </a:r>
            <a:r>
              <a:rPr kumimoji="0" lang="en-GB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 Learning: ECML 2006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vol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4212 of </a:t>
            </a:r>
            <a:r>
              <a:rPr kumimoji="0" lang="en-GB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Lecture Notes in Artificial Intelligence,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282-293, 2006.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51920" y="1484784"/>
                <a:ext cx="2123728" cy="8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BBB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kumimoji="0" lang="en-GB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GB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𝑘</m:t>
                      </m:r>
                      <m:rad>
                        <m:radPr>
                          <m:degHide m:val="on"/>
                          <m:ctrlP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7964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GB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7964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kumimoji="0" lang="en-GB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GB" sz="16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kumimoji="0" lang="en-GB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kumimoji="0" lang="en-GB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0" lang="en-GB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484784"/>
                <a:ext cx="2123728" cy="819840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0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pic>
        <p:nvPicPr>
          <p:cNvPr id="4098" name="Picture 2" descr="http://farm2.staticflickr.com/1029/1140088598_ef96366216_z.jpg?zz=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5"/>
            <a:ext cx="7128792" cy="495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25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FD9B-FE35-43AC-80CC-45FB49AB6B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MCTS for games of imperfect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1A136-4D09-43DD-9EE4-A658F33A86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Peter I. Cowling, Edward J. Powley and Daniel Whitehouse.</a:t>
            </a:r>
          </a:p>
          <a:p>
            <a:r>
              <a:rPr lang="en-GB" dirty="0"/>
              <a:t>Information Set Monte Carlo Tree Search.</a:t>
            </a:r>
          </a:p>
          <a:p>
            <a:r>
              <a:rPr lang="en-GB" dirty="0"/>
              <a:t>IEEE Transactions on Computational Intelligence and AI in Games, 4(2):120–143, 2012.</a:t>
            </a:r>
          </a:p>
        </p:txBody>
      </p:sp>
    </p:spTree>
    <p:extLst>
      <p:ext uri="{BB962C8B-B14F-4D97-AF65-F5344CB8AC3E}">
        <p14:creationId xmlns:p14="http://schemas.microsoft.com/office/powerpoint/2010/main" val="3173882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Imperfect information</a:t>
            </a:r>
          </a:p>
        </p:txBody>
      </p:sp>
      <p:pic>
        <p:nvPicPr>
          <p:cNvPr id="4" name="Picture 2" descr="http://www.imapokerhustler.com/wp-content/uploads/2009/11/poker_car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53" y="3631520"/>
            <a:ext cx="2979528" cy="282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finalbossfight.co.uk/wp-content/uploads/2011/09/dic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4" t="18684" r="10761" b="16043"/>
          <a:stretch/>
        </p:blipFill>
        <p:spPr bwMode="auto">
          <a:xfrm>
            <a:off x="513230" y="1340768"/>
            <a:ext cx="3220996" cy="210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995935" y="1340768"/>
            <a:ext cx="4746017" cy="2108887"/>
          </a:xfrm>
        </p:spPr>
        <p:txBody>
          <a:bodyPr>
            <a:normAutofit/>
          </a:bodyPr>
          <a:lstStyle/>
          <a:p>
            <a:r>
              <a:rPr lang="en-GB" dirty="0" err="1"/>
              <a:t>Stochasticity</a:t>
            </a:r>
            <a:endParaRPr lang="en-GB" dirty="0"/>
          </a:p>
          <a:p>
            <a:r>
              <a:rPr lang="en-GB" dirty="0"/>
              <a:t>Information asymmetry</a:t>
            </a:r>
          </a:p>
          <a:p>
            <a:r>
              <a:rPr lang="en-GB" dirty="0"/>
              <a:t>Partial </a:t>
            </a:r>
            <a:r>
              <a:rPr lang="en-GB" dirty="0" err="1"/>
              <a:t>observability</a:t>
            </a:r>
            <a:endParaRPr lang="en-GB" dirty="0"/>
          </a:p>
        </p:txBody>
      </p:sp>
      <p:pic>
        <p:nvPicPr>
          <p:cNvPr id="1026" name="Picture 2" descr="http://www.sc2mapster.com/media/images/32/24/new_fog_of_war_thank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7" y="3735016"/>
            <a:ext cx="4799981" cy="269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01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0" y="1729851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1809750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2606675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3403600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200525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>
            <a:stCxn id="5" idx="2"/>
            <a:endCxn id="6" idx="7"/>
          </p:cNvCxnSpPr>
          <p:nvPr/>
        </p:nvCxnSpPr>
        <p:spPr>
          <a:xfrm rot="5400000">
            <a:off x="2270008" y="1594120"/>
            <a:ext cx="561299" cy="115661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7"/>
          </p:cNvCxnSpPr>
          <p:nvPr/>
        </p:nvCxnSpPr>
        <p:spPr>
          <a:xfrm rot="5400000">
            <a:off x="2668471" y="1992583"/>
            <a:ext cx="561299" cy="359685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9" idx="1"/>
          </p:cNvCxnSpPr>
          <p:nvPr/>
        </p:nvCxnSpPr>
        <p:spPr>
          <a:xfrm rot="16200000" flipH="1">
            <a:off x="2999581" y="2021157"/>
            <a:ext cx="561299" cy="302536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10" idx="1"/>
          </p:cNvCxnSpPr>
          <p:nvPr/>
        </p:nvCxnSpPr>
        <p:spPr>
          <a:xfrm rot="16200000" flipH="1">
            <a:off x="3398043" y="1622694"/>
            <a:ext cx="561299" cy="1099461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3335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15621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21717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cxnSp>
        <p:nvCxnSpPr>
          <p:cNvPr id="38" name="Straight Arrow Connector 37"/>
          <p:cNvCxnSpPr>
            <a:stCxn id="6" idx="4"/>
            <a:endCxn id="35" idx="0"/>
          </p:cNvCxnSpPr>
          <p:nvPr/>
        </p:nvCxnSpPr>
        <p:spPr>
          <a:xfrm rot="5400000">
            <a:off x="1307307" y="2722832"/>
            <a:ext cx="704849" cy="49053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4"/>
            <a:endCxn id="36" idx="0"/>
          </p:cNvCxnSpPr>
          <p:nvPr/>
        </p:nvCxnSpPr>
        <p:spPr>
          <a:xfrm rot="5400000">
            <a:off x="1421607" y="2837132"/>
            <a:ext cx="704849" cy="26193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4"/>
            <a:endCxn id="37" idx="0"/>
          </p:cNvCxnSpPr>
          <p:nvPr/>
        </p:nvCxnSpPr>
        <p:spPr>
          <a:xfrm rot="16200000" flipH="1">
            <a:off x="1726407" y="2794270"/>
            <a:ext cx="704849" cy="34766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809750" y="3139552"/>
            <a:ext cx="257175" cy="0"/>
          </a:xfrm>
          <a:prstGeom prst="line">
            <a:avLst/>
          </a:prstGeom>
          <a:ln w="19050">
            <a:solidFill>
              <a:schemeClr val="tx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572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10858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16954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cxnSp>
        <p:nvCxnSpPr>
          <p:cNvPr id="54" name="Straight Arrow Connector 53"/>
          <p:cNvCxnSpPr>
            <a:endCxn id="51" idx="0"/>
          </p:cNvCxnSpPr>
          <p:nvPr/>
        </p:nvCxnSpPr>
        <p:spPr>
          <a:xfrm rot="5400000">
            <a:off x="831057" y="3589608"/>
            <a:ext cx="704849" cy="49053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0"/>
          </p:cNvCxnSpPr>
          <p:nvPr/>
        </p:nvCxnSpPr>
        <p:spPr>
          <a:xfrm rot="5400000">
            <a:off x="945357" y="3703908"/>
            <a:ext cx="704849" cy="26193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3" idx="0"/>
          </p:cNvCxnSpPr>
          <p:nvPr/>
        </p:nvCxnSpPr>
        <p:spPr>
          <a:xfrm rot="16200000" flipH="1">
            <a:off x="1250157" y="3661046"/>
            <a:ext cx="704849" cy="34766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333500" y="4006328"/>
            <a:ext cx="257175" cy="0"/>
          </a:xfrm>
          <a:prstGeom prst="line">
            <a:avLst/>
          </a:prstGeom>
          <a:ln w="19050">
            <a:solidFill>
              <a:schemeClr val="tx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395141" y="1600200"/>
            <a:ext cx="172003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4 possible plays by me</a:t>
            </a:r>
          </a:p>
        </p:txBody>
      </p:sp>
      <p:sp>
        <p:nvSpPr>
          <p:cNvPr id="59" name="Right Brace 58"/>
          <p:cNvSpPr/>
          <p:nvPr/>
        </p:nvSpPr>
        <p:spPr>
          <a:xfrm>
            <a:off x="4833258" y="1637323"/>
            <a:ext cx="489856" cy="70212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5395141" y="2552700"/>
            <a:ext cx="270110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50 possible random card draws</a:t>
            </a:r>
          </a:p>
        </p:txBody>
      </p:sp>
      <p:sp>
        <p:nvSpPr>
          <p:cNvPr id="61" name="Right Brace 60"/>
          <p:cNvSpPr/>
          <p:nvPr/>
        </p:nvSpPr>
        <p:spPr>
          <a:xfrm>
            <a:off x="4833258" y="2539478"/>
            <a:ext cx="489856" cy="8001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/>
          <p:cNvSpPr txBox="1"/>
          <p:nvPr/>
        </p:nvSpPr>
        <p:spPr>
          <a:xfrm>
            <a:off x="5395141" y="3552825"/>
            <a:ext cx="270110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aseline="-25000" dirty="0"/>
              <a:t>40</a:t>
            </a:r>
            <a:r>
              <a:rPr lang="en-GB" sz="2400" dirty="0"/>
              <a:t>C</a:t>
            </a:r>
            <a:r>
              <a:rPr lang="en-GB" sz="2400" baseline="-25000" dirty="0"/>
              <a:t>3 </a:t>
            </a:r>
            <a:r>
              <a:rPr lang="en-GB" sz="2400" dirty="0"/>
              <a:t>= 9880 different opponent plays</a:t>
            </a:r>
            <a:endParaRPr lang="en-GB" sz="2400" baseline="-25000" dirty="0"/>
          </a:p>
        </p:txBody>
      </p:sp>
      <p:sp>
        <p:nvSpPr>
          <p:cNvPr id="63" name="Right Brace 62"/>
          <p:cNvSpPr/>
          <p:nvPr/>
        </p:nvSpPr>
        <p:spPr>
          <a:xfrm>
            <a:off x="4833258" y="3539603"/>
            <a:ext cx="489856" cy="8001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/>
          <p:cNvSpPr txBox="1"/>
          <p:nvPr/>
        </p:nvSpPr>
        <p:spPr>
          <a:xfrm>
            <a:off x="4833167" y="4543425"/>
            <a:ext cx="81515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4800" baseline="-25000" dirty="0"/>
              <a:t>...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An explosion in branching factor</a:t>
            </a:r>
          </a:p>
        </p:txBody>
      </p:sp>
    </p:spTree>
    <p:extLst>
      <p:ext uri="{BB962C8B-B14F-4D97-AF65-F5344CB8AC3E}">
        <p14:creationId xmlns:p14="http://schemas.microsoft.com/office/powerpoint/2010/main" val="294494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C710-2C1C-406F-8549-D6D032B55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Monte Carlo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C6580-23F2-4598-A572-F3C1C99628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426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C:\Users\Ed\Documents\My Dropbox\work bradford\presentations\AISB11\classic-cards\3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5181600"/>
            <a:ext cx="685800" cy="914400"/>
          </a:xfrm>
          <a:prstGeom prst="rect">
            <a:avLst/>
          </a:prstGeom>
          <a:noFill/>
        </p:spPr>
      </p:pic>
      <p:pic>
        <p:nvPicPr>
          <p:cNvPr id="3080" name="Picture 8" descr="C:\Users\Ed\Documents\My Dropbox\work bradford\presentations\AISB11\classic-cards\3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3276600"/>
            <a:ext cx="685800" cy="914400"/>
          </a:xfrm>
          <a:prstGeom prst="rect">
            <a:avLst/>
          </a:prstGeom>
          <a:noFill/>
        </p:spPr>
      </p:pic>
      <p:pic>
        <p:nvPicPr>
          <p:cNvPr id="3079" name="Picture 7" descr="C:\Users\Ed\Documents\My Dropbox\work bradford\presentations\AISB11\classic-cards\1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3276600"/>
            <a:ext cx="685800" cy="914400"/>
          </a:xfrm>
          <a:prstGeom prst="rect">
            <a:avLst/>
          </a:prstGeom>
          <a:noFill/>
        </p:spPr>
      </p:pic>
      <p:pic>
        <p:nvPicPr>
          <p:cNvPr id="3077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3276600"/>
            <a:ext cx="685800" cy="914400"/>
          </a:xfrm>
          <a:prstGeom prst="rect">
            <a:avLst/>
          </a:prstGeom>
          <a:noFill/>
        </p:spPr>
      </p:pic>
      <p:pic>
        <p:nvPicPr>
          <p:cNvPr id="3075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7400" y="3276600"/>
            <a:ext cx="685800" cy="914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Information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71600"/>
            <a:ext cx="8229600" cy="1295400"/>
          </a:xfrm>
        </p:spPr>
        <p:txBody>
          <a:bodyPr/>
          <a:lstStyle/>
          <a:p>
            <a:r>
              <a:rPr lang="en-GB" dirty="0"/>
              <a:t>Observation gives a </a:t>
            </a:r>
            <a:r>
              <a:rPr lang="en-GB" b="1" dirty="0">
                <a:solidFill>
                  <a:schemeClr val="accent1"/>
                </a:solidFill>
              </a:rPr>
              <a:t>set of possible states</a:t>
            </a:r>
            <a:r>
              <a:rPr lang="en-GB" dirty="0"/>
              <a:t>, one of which is the actual state of the game</a:t>
            </a:r>
          </a:p>
        </p:txBody>
      </p:sp>
      <p:pic>
        <p:nvPicPr>
          <p:cNvPr id="3074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09800" y="3276600"/>
            <a:ext cx="685800" cy="914400"/>
          </a:xfrm>
          <a:prstGeom prst="rect">
            <a:avLst/>
          </a:prstGeom>
          <a:noFill/>
        </p:spPr>
      </p:pic>
      <p:pic>
        <p:nvPicPr>
          <p:cNvPr id="3078" name="Picture 6" descr="C:\Users\Ed\Documents\My Dropbox\work bradford\presentations\AISB11\classic-cards\5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05200" y="3276600"/>
            <a:ext cx="685800" cy="914400"/>
          </a:xfrm>
          <a:prstGeom prst="rect">
            <a:avLst/>
          </a:prstGeom>
          <a:noFill/>
        </p:spPr>
      </p:pic>
      <p:pic>
        <p:nvPicPr>
          <p:cNvPr id="11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4495800"/>
            <a:ext cx="685800" cy="914400"/>
          </a:xfrm>
          <a:prstGeom prst="rect">
            <a:avLst/>
          </a:prstGeom>
          <a:noFill/>
        </p:spPr>
      </p:pic>
      <p:pic>
        <p:nvPicPr>
          <p:cNvPr id="12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7400" y="4495800"/>
            <a:ext cx="685800" cy="914400"/>
          </a:xfrm>
          <a:prstGeom prst="rect">
            <a:avLst/>
          </a:prstGeom>
          <a:noFill/>
        </p:spPr>
      </p:pic>
      <p:pic>
        <p:nvPicPr>
          <p:cNvPr id="13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09800" y="4495800"/>
            <a:ext cx="685800" cy="914400"/>
          </a:xfrm>
          <a:prstGeom prst="rect">
            <a:avLst/>
          </a:prstGeom>
          <a:noFill/>
        </p:spPr>
      </p:pic>
      <p:pic>
        <p:nvPicPr>
          <p:cNvPr id="3081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00400" y="4495800"/>
            <a:ext cx="685800" cy="927712"/>
          </a:xfrm>
          <a:prstGeom prst="rect">
            <a:avLst/>
          </a:prstGeom>
          <a:noFill/>
        </p:spPr>
      </p:pic>
      <p:pic>
        <p:nvPicPr>
          <p:cNvPr id="15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52800" y="4495800"/>
            <a:ext cx="685800" cy="927712"/>
          </a:xfrm>
          <a:prstGeom prst="rect">
            <a:avLst/>
          </a:prstGeom>
          <a:noFill/>
        </p:spPr>
      </p:pic>
      <p:pic>
        <p:nvPicPr>
          <p:cNvPr id="16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05200" y="4495800"/>
            <a:ext cx="685800" cy="92771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81000" y="3505200"/>
            <a:ext cx="135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Actual state: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1000" y="4724400"/>
            <a:ext cx="1390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Observation: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29200" y="2667000"/>
            <a:ext cx="1693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Information set:</a:t>
            </a:r>
          </a:p>
        </p:txBody>
      </p:sp>
      <p:pic>
        <p:nvPicPr>
          <p:cNvPr id="22" name="Picture 8" descr="C:\Users\Ed\Documents\My Dropbox\work bradford\presentations\AISB11\classic-cards\3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4114800"/>
            <a:ext cx="685800" cy="914400"/>
          </a:xfrm>
          <a:prstGeom prst="rect">
            <a:avLst/>
          </a:prstGeom>
          <a:noFill/>
        </p:spPr>
      </p:pic>
      <p:pic>
        <p:nvPicPr>
          <p:cNvPr id="23" name="Picture 7" descr="C:\Users\Ed\Documents\My Dropbox\work bradford\presentations\AISB11\classic-cards\1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4114800"/>
            <a:ext cx="685800" cy="914400"/>
          </a:xfrm>
          <a:prstGeom prst="rect">
            <a:avLst/>
          </a:prstGeom>
          <a:noFill/>
        </p:spPr>
      </p:pic>
      <p:pic>
        <p:nvPicPr>
          <p:cNvPr id="24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4114800"/>
            <a:ext cx="685800" cy="914400"/>
          </a:xfrm>
          <a:prstGeom prst="rect">
            <a:avLst/>
          </a:prstGeom>
          <a:noFill/>
        </p:spPr>
      </p:pic>
      <p:pic>
        <p:nvPicPr>
          <p:cNvPr id="25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7800" y="4114800"/>
            <a:ext cx="685800" cy="914400"/>
          </a:xfrm>
          <a:prstGeom prst="rect">
            <a:avLst/>
          </a:prstGeom>
          <a:noFill/>
        </p:spPr>
      </p:pic>
      <p:pic>
        <p:nvPicPr>
          <p:cNvPr id="26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10200" y="4114800"/>
            <a:ext cx="685800" cy="914400"/>
          </a:xfrm>
          <a:prstGeom prst="rect">
            <a:avLst/>
          </a:prstGeom>
          <a:noFill/>
        </p:spPr>
      </p:pic>
      <p:pic>
        <p:nvPicPr>
          <p:cNvPr id="27" name="Picture 6" descr="C:\Users\Ed\Documents\My Dropbox\work bradford\presentations\AISB11\classic-cards\5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05600" y="4114800"/>
            <a:ext cx="685800" cy="914400"/>
          </a:xfrm>
          <a:prstGeom prst="rect">
            <a:avLst/>
          </a:prstGeom>
          <a:noFill/>
        </p:spPr>
      </p:pic>
      <p:pic>
        <p:nvPicPr>
          <p:cNvPr id="29" name="Picture 7" descr="C:\Users\Ed\Documents\My Dropbox\work bradford\presentations\AISB11\classic-cards\1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5181600"/>
            <a:ext cx="685800" cy="914400"/>
          </a:xfrm>
          <a:prstGeom prst="rect">
            <a:avLst/>
          </a:prstGeom>
          <a:noFill/>
        </p:spPr>
      </p:pic>
      <p:pic>
        <p:nvPicPr>
          <p:cNvPr id="30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5181600"/>
            <a:ext cx="685800" cy="914400"/>
          </a:xfrm>
          <a:prstGeom prst="rect">
            <a:avLst/>
          </a:prstGeom>
          <a:noFill/>
        </p:spPr>
      </p:pic>
      <p:pic>
        <p:nvPicPr>
          <p:cNvPr id="31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7800" y="5181600"/>
            <a:ext cx="685800" cy="914400"/>
          </a:xfrm>
          <a:prstGeom prst="rect">
            <a:avLst/>
          </a:prstGeom>
          <a:noFill/>
        </p:spPr>
      </p:pic>
      <p:pic>
        <p:nvPicPr>
          <p:cNvPr id="32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10200" y="5181600"/>
            <a:ext cx="685800" cy="914400"/>
          </a:xfrm>
          <a:prstGeom prst="rect">
            <a:avLst/>
          </a:prstGeom>
          <a:noFill/>
        </p:spPr>
      </p:pic>
      <p:pic>
        <p:nvPicPr>
          <p:cNvPr id="36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3048000"/>
            <a:ext cx="685800" cy="914400"/>
          </a:xfrm>
          <a:prstGeom prst="rect">
            <a:avLst/>
          </a:prstGeom>
          <a:noFill/>
        </p:spPr>
      </p:pic>
      <p:pic>
        <p:nvPicPr>
          <p:cNvPr id="37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7800" y="3048000"/>
            <a:ext cx="685800" cy="914400"/>
          </a:xfrm>
          <a:prstGeom prst="rect">
            <a:avLst/>
          </a:prstGeom>
          <a:noFill/>
        </p:spPr>
      </p:pic>
      <p:pic>
        <p:nvPicPr>
          <p:cNvPr id="38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10200" y="3048000"/>
            <a:ext cx="685800" cy="914400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4724400" y="3048000"/>
            <a:ext cx="378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{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467600" y="3124200"/>
            <a:ext cx="338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,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467600" y="4191000"/>
            <a:ext cx="338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,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67600" y="5257800"/>
            <a:ext cx="11384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, ...}</a:t>
            </a:r>
          </a:p>
        </p:txBody>
      </p:sp>
      <p:pic>
        <p:nvPicPr>
          <p:cNvPr id="3082" name="Picture 10" descr="C:\Users\Ed\Documents\My Dropbox\work bradford\presentations\AISB11\classic-cards\23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00800" y="3048000"/>
            <a:ext cx="685800" cy="914400"/>
          </a:xfrm>
          <a:prstGeom prst="rect">
            <a:avLst/>
          </a:prstGeom>
          <a:noFill/>
        </p:spPr>
      </p:pic>
      <p:pic>
        <p:nvPicPr>
          <p:cNvPr id="3083" name="Picture 11" descr="C:\Users\Ed\Documents\My Dropbox\work bradford\presentations\AISB11\classic-cards\14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53200" y="3048000"/>
            <a:ext cx="685800" cy="914400"/>
          </a:xfrm>
          <a:prstGeom prst="rect">
            <a:avLst/>
          </a:prstGeom>
          <a:noFill/>
        </p:spPr>
      </p:pic>
      <p:pic>
        <p:nvPicPr>
          <p:cNvPr id="3084" name="Picture 12" descr="C:\Users\Ed\Documents\My Dropbox\work bradford\presentations\AISB11\classic-cards\4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05600" y="3048000"/>
            <a:ext cx="685800" cy="914400"/>
          </a:xfrm>
          <a:prstGeom prst="rect">
            <a:avLst/>
          </a:prstGeom>
          <a:noFill/>
        </p:spPr>
      </p:pic>
      <p:pic>
        <p:nvPicPr>
          <p:cNvPr id="3086" name="Picture 14" descr="C:\Users\Ed\Documents\My Dropbox\work bradford\presentations\AISB11\classic-cards\4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05600" y="5181600"/>
            <a:ext cx="685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652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  <p:bldP spid="18" grpId="0"/>
      <p:bldP spid="21" grpId="0"/>
      <p:bldP spid="40" grpId="0"/>
      <p:bldP spid="41" grpId="0"/>
      <p:bldP spid="42" grpId="0"/>
      <p:bldP spid="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>
            <a:normAutofit/>
          </a:bodyPr>
          <a:lstStyle/>
          <a:p>
            <a:pPr algn="ctr"/>
            <a:r>
              <a:rPr lang="en-GB" dirty="0" err="1"/>
              <a:t>Determinization</a:t>
            </a:r>
            <a:endParaRPr lang="en-GB" dirty="0"/>
          </a:p>
        </p:txBody>
      </p:sp>
      <p:pic>
        <p:nvPicPr>
          <p:cNvPr id="4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4167" y="1331610"/>
            <a:ext cx="685800" cy="914400"/>
          </a:xfrm>
          <a:prstGeom prst="rect">
            <a:avLst/>
          </a:prstGeom>
          <a:noFill/>
        </p:spPr>
      </p:pic>
      <p:pic>
        <p:nvPicPr>
          <p:cNvPr id="5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6567" y="1331610"/>
            <a:ext cx="685800" cy="914400"/>
          </a:xfrm>
          <a:prstGeom prst="rect">
            <a:avLst/>
          </a:prstGeom>
          <a:noFill/>
        </p:spPr>
      </p:pic>
      <p:pic>
        <p:nvPicPr>
          <p:cNvPr id="6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8967" y="1331610"/>
            <a:ext cx="685800" cy="914400"/>
          </a:xfrm>
          <a:prstGeom prst="rect">
            <a:avLst/>
          </a:prstGeom>
          <a:noFill/>
        </p:spPr>
      </p:pic>
      <p:pic>
        <p:nvPicPr>
          <p:cNvPr id="7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7100" y="1324954"/>
            <a:ext cx="685800" cy="927712"/>
          </a:xfrm>
          <a:prstGeom prst="rect">
            <a:avLst/>
          </a:prstGeom>
          <a:noFill/>
        </p:spPr>
      </p:pic>
      <p:pic>
        <p:nvPicPr>
          <p:cNvPr id="8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89500" y="1324954"/>
            <a:ext cx="685800" cy="927712"/>
          </a:xfrm>
          <a:prstGeom prst="rect">
            <a:avLst/>
          </a:prstGeom>
          <a:noFill/>
        </p:spPr>
      </p:pic>
      <p:pic>
        <p:nvPicPr>
          <p:cNvPr id="9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41900" y="1324954"/>
            <a:ext cx="685800" cy="927712"/>
          </a:xfrm>
          <a:prstGeom prst="rect">
            <a:avLst/>
          </a:prstGeom>
          <a:noFill/>
        </p:spPr>
      </p:pic>
      <p:grpSp>
        <p:nvGrpSpPr>
          <p:cNvPr id="29" name="Group 28"/>
          <p:cNvGrpSpPr/>
          <p:nvPr/>
        </p:nvGrpSpPr>
        <p:grpSpPr>
          <a:xfrm>
            <a:off x="4014778" y="3001354"/>
            <a:ext cx="1282700" cy="573630"/>
            <a:chOff x="4584700" y="3657600"/>
            <a:chExt cx="2044700" cy="914400"/>
          </a:xfrm>
        </p:grpSpPr>
        <p:pic>
          <p:nvPicPr>
            <p:cNvPr id="11" name="Picture 8" descr="C:\Users\Ed\Documents\My Dropbox\work bradford\presentations\AISB11\classic-cards\31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638800" y="36576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12" name="Picture 7" descr="C:\Users\Ed\Documents\My Dropbox\work bradford\presentations\AISB11\classic-cards\1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791200" y="36576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13" name="Picture 5" descr="C:\Users\Ed\Documents\My Dropbox\work bradford\presentations\AISB11\classic-cards\47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84700" y="36576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14" name="Picture 3" descr="C:\Users\Ed\Documents\My Dropbox\work bradford\presentations\AISB11\classic-cards\2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7100" y="36576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15" name="Picture 2" descr="C:\Users\Ed\Documents\My Dropbox\work bradford\presentations\AISB11\classic-cards\1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89500" y="36576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16" name="Picture 6" descr="C:\Users\Ed\Documents\My Dropbox\work bradford\presentations\AISB11\classic-cards\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943600" y="3657600"/>
              <a:ext cx="685800" cy="914400"/>
            </a:xfrm>
            <a:prstGeom prst="rect">
              <a:avLst/>
            </a:prstGeom>
            <a:noFill/>
          </p:spPr>
        </p:pic>
      </p:grpSp>
      <p:grpSp>
        <p:nvGrpSpPr>
          <p:cNvPr id="28" name="Group 27"/>
          <p:cNvGrpSpPr/>
          <p:nvPr/>
        </p:nvGrpSpPr>
        <p:grpSpPr>
          <a:xfrm>
            <a:off x="1160722" y="3001354"/>
            <a:ext cx="1282700" cy="573630"/>
            <a:chOff x="4584700" y="2590800"/>
            <a:chExt cx="2044700" cy="914400"/>
          </a:xfrm>
        </p:grpSpPr>
        <p:pic>
          <p:nvPicPr>
            <p:cNvPr id="21" name="Picture 5" descr="C:\Users\Ed\Documents\My Dropbox\work bradford\presentations\AISB11\classic-cards\47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847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2" name="Picture 3" descr="C:\Users\Ed\Documents\My Dropbox\work bradford\presentations\AISB11\classic-cards\2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71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3" name="Picture 2" descr="C:\Users\Ed\Documents\My Dropbox\work bradford\presentations\AISB11\classic-cards\1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895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4" name="Picture 10" descr="C:\Users\Ed\Documents\My Dropbox\work bradford\presentations\AISB11\classic-cards\23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6388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5" name="Picture 11" descr="C:\Users\Ed\Documents\My Dropbox\work bradford\presentations\AISB11\classic-cards\14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7912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6" name="Picture 12" descr="C:\Users\Ed\Documents\My Dropbox\work bradford\presentations\AISB11\classic-cards\4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943600" y="2590800"/>
              <a:ext cx="685800" cy="914400"/>
            </a:xfrm>
            <a:prstGeom prst="rect">
              <a:avLst/>
            </a:prstGeom>
            <a:noFill/>
          </p:spPr>
        </p:pic>
      </p:grpSp>
      <p:grpSp>
        <p:nvGrpSpPr>
          <p:cNvPr id="30" name="Group 29"/>
          <p:cNvGrpSpPr/>
          <p:nvPr/>
        </p:nvGrpSpPr>
        <p:grpSpPr>
          <a:xfrm>
            <a:off x="6418522" y="2991836"/>
            <a:ext cx="1282700" cy="573630"/>
            <a:chOff x="4584700" y="4724400"/>
            <a:chExt cx="2044700" cy="914400"/>
          </a:xfrm>
        </p:grpSpPr>
        <p:pic>
          <p:nvPicPr>
            <p:cNvPr id="10" name="Picture 13" descr="C:\Users\Ed\Documents\My Dropbox\work bradford\presentations\AISB11\classic-cards\34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6388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17" name="Picture 7" descr="C:\Users\Ed\Documents\My Dropbox\work bradford\presentations\AISB11\classic-cards\1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7912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18" name="Picture 5" descr="C:\Users\Ed\Documents\My Dropbox\work bradford\presentations\AISB11\classic-cards\47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847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19" name="Picture 3" descr="C:\Users\Ed\Documents\My Dropbox\work bradford\presentations\AISB11\classic-cards\2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71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0" name="Picture 2" descr="C:\Users\Ed\Documents\My Dropbox\work bradford\presentations\AISB11\classic-cards\1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895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7" name="Picture 14" descr="C:\Users\Ed\Documents\My Dropbox\work bradford\presentations\AISB11\classic-cards\4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943600" y="4724400"/>
              <a:ext cx="685800" cy="914400"/>
            </a:xfrm>
            <a:prstGeom prst="rect">
              <a:avLst/>
            </a:prstGeom>
            <a:noFill/>
          </p:spPr>
        </p:pic>
      </p:grpSp>
      <p:cxnSp>
        <p:nvCxnSpPr>
          <p:cNvPr id="32" name="Straight Arrow Connector 31"/>
          <p:cNvCxnSpPr/>
          <p:nvPr/>
        </p:nvCxnSpPr>
        <p:spPr>
          <a:xfrm flipH="1">
            <a:off x="2443422" y="2315554"/>
            <a:ext cx="1666961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676046" y="2315554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575300" y="2315554"/>
            <a:ext cx="938827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8" name="Group 767"/>
          <p:cNvGrpSpPr/>
          <p:nvPr/>
        </p:nvGrpSpPr>
        <p:grpSpPr>
          <a:xfrm>
            <a:off x="1060486" y="3736747"/>
            <a:ext cx="1189709" cy="255206"/>
            <a:chOff x="1181552" y="3326193"/>
            <a:chExt cx="1189709" cy="255206"/>
          </a:xfrm>
        </p:grpSpPr>
        <p:sp>
          <p:nvSpPr>
            <p:cNvPr id="88" name="Line 13"/>
            <p:cNvSpPr>
              <a:spLocks noChangeShapeType="1"/>
            </p:cNvSpPr>
            <p:nvPr/>
          </p:nvSpPr>
          <p:spPr bwMode="auto">
            <a:xfrm>
              <a:off x="1760521" y="3374047"/>
              <a:ext cx="610740" cy="20735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219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220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Line 221"/>
            <p:cNvSpPr>
              <a:spLocks noChangeShapeType="1"/>
            </p:cNvSpPr>
            <p:nvPr/>
          </p:nvSpPr>
          <p:spPr bwMode="auto">
            <a:xfrm flipH="1">
              <a:off x="1181552" y="3381892"/>
              <a:ext cx="547587" cy="199507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Line 222"/>
            <p:cNvSpPr>
              <a:spLocks noChangeShapeType="1"/>
            </p:cNvSpPr>
            <p:nvPr/>
          </p:nvSpPr>
          <p:spPr bwMode="auto">
            <a:xfrm>
              <a:off x="1760522" y="3428964"/>
              <a:ext cx="3922" cy="1524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767" name="Group 766"/>
          <p:cNvGrpSpPr/>
          <p:nvPr/>
        </p:nvGrpSpPr>
        <p:grpSpPr>
          <a:xfrm>
            <a:off x="457200" y="3991954"/>
            <a:ext cx="2395890" cy="1029275"/>
            <a:chOff x="578266" y="3581400"/>
            <a:chExt cx="2395890" cy="1029275"/>
          </a:xfrm>
        </p:grpSpPr>
        <p:sp>
          <p:nvSpPr>
            <p:cNvPr id="83" name="Line 8"/>
            <p:cNvSpPr>
              <a:spLocks noChangeShapeType="1"/>
            </p:cNvSpPr>
            <p:nvPr/>
          </p:nvSpPr>
          <p:spPr bwMode="auto">
            <a:xfrm flipH="1">
              <a:off x="888147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" name="Line 9"/>
            <p:cNvSpPr>
              <a:spLocks noChangeShapeType="1"/>
            </p:cNvSpPr>
            <p:nvPr/>
          </p:nvSpPr>
          <p:spPr bwMode="auto">
            <a:xfrm flipH="1">
              <a:off x="1490650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Line 10"/>
            <p:cNvSpPr>
              <a:spLocks noChangeShapeType="1"/>
            </p:cNvSpPr>
            <p:nvPr/>
          </p:nvSpPr>
          <p:spPr bwMode="auto">
            <a:xfrm flipH="1">
              <a:off x="1791901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Line 11"/>
            <p:cNvSpPr>
              <a:spLocks noChangeShapeType="1"/>
            </p:cNvSpPr>
            <p:nvPr/>
          </p:nvSpPr>
          <p:spPr bwMode="auto">
            <a:xfrm>
              <a:off x="2331643" y="4072502"/>
              <a:ext cx="1569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7" name="Line 12"/>
            <p:cNvSpPr>
              <a:spLocks noChangeShapeType="1"/>
            </p:cNvSpPr>
            <p:nvPr/>
          </p:nvSpPr>
          <p:spPr bwMode="auto">
            <a:xfrm>
              <a:off x="2022547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Line 14"/>
            <p:cNvSpPr>
              <a:spLocks noChangeShapeType="1"/>
            </p:cNvSpPr>
            <p:nvPr/>
          </p:nvSpPr>
          <p:spPr bwMode="auto">
            <a:xfrm flipH="1">
              <a:off x="633966" y="4436514"/>
              <a:ext cx="400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Line 15"/>
            <p:cNvSpPr>
              <a:spLocks noChangeShapeType="1"/>
            </p:cNvSpPr>
            <p:nvPr/>
          </p:nvSpPr>
          <p:spPr bwMode="auto">
            <a:xfrm flipH="1">
              <a:off x="761057" y="4159583"/>
              <a:ext cx="87080" cy="1270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792437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792437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880302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880302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705356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705356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792437" y="4381599"/>
              <a:ext cx="119245" cy="102771"/>
            </a:xfrm>
            <a:custGeom>
              <a:avLst/>
              <a:gdLst>
                <a:gd name="T0" fmla="*/ 0 w 152"/>
                <a:gd name="T1" fmla="*/ 0 h 131"/>
                <a:gd name="T2" fmla="*/ 152 w 152"/>
                <a:gd name="T3" fmla="*/ 0 h 131"/>
                <a:gd name="T4" fmla="*/ 71 w 152"/>
                <a:gd name="T5" fmla="*/ 131 h 131"/>
                <a:gd name="T6" fmla="*/ 0 w 15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0" y="0"/>
                  </a:moveTo>
                  <a:lnTo>
                    <a:pt x="152" y="0"/>
                  </a:lnTo>
                  <a:lnTo>
                    <a:pt x="7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792437" y="4381599"/>
              <a:ext cx="119245" cy="102771"/>
            </a:xfrm>
            <a:custGeom>
              <a:avLst/>
              <a:gdLst>
                <a:gd name="T0" fmla="*/ 0 w 152"/>
                <a:gd name="T1" fmla="*/ 0 h 131"/>
                <a:gd name="T2" fmla="*/ 152 w 152"/>
                <a:gd name="T3" fmla="*/ 0 h 131"/>
                <a:gd name="T4" fmla="*/ 71 w 152"/>
                <a:gd name="T5" fmla="*/ 131 h 131"/>
                <a:gd name="T6" fmla="*/ 0 w 15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0" y="0"/>
                  </a:moveTo>
                  <a:lnTo>
                    <a:pt x="152" y="0"/>
                  </a:lnTo>
                  <a:lnTo>
                    <a:pt x="7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610431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610431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967382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Freeform 27"/>
            <p:cNvSpPr>
              <a:spLocks/>
            </p:cNvSpPr>
            <p:nvPr/>
          </p:nvSpPr>
          <p:spPr bwMode="auto">
            <a:xfrm>
              <a:off x="967382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Freeform 28"/>
            <p:cNvSpPr>
              <a:spLocks/>
            </p:cNvSpPr>
            <p:nvPr/>
          </p:nvSpPr>
          <p:spPr bwMode="auto">
            <a:xfrm>
              <a:off x="728892" y="4500059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Freeform 29"/>
            <p:cNvSpPr>
              <a:spLocks/>
            </p:cNvSpPr>
            <p:nvPr/>
          </p:nvSpPr>
          <p:spPr bwMode="auto">
            <a:xfrm>
              <a:off x="728892" y="4500059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Freeform 30"/>
            <p:cNvSpPr>
              <a:spLocks/>
            </p:cNvSpPr>
            <p:nvPr/>
          </p:nvSpPr>
          <p:spPr bwMode="auto">
            <a:xfrm>
              <a:off x="578266" y="4500059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Freeform 31"/>
            <p:cNvSpPr>
              <a:spLocks/>
            </p:cNvSpPr>
            <p:nvPr/>
          </p:nvSpPr>
          <p:spPr bwMode="auto">
            <a:xfrm>
              <a:off x="578266" y="4500059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Freeform 32"/>
            <p:cNvSpPr>
              <a:spLocks/>
            </p:cNvSpPr>
            <p:nvPr/>
          </p:nvSpPr>
          <p:spPr bwMode="auto">
            <a:xfrm>
              <a:off x="880302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" name="Freeform 33"/>
            <p:cNvSpPr>
              <a:spLocks/>
            </p:cNvSpPr>
            <p:nvPr/>
          </p:nvSpPr>
          <p:spPr bwMode="auto">
            <a:xfrm>
              <a:off x="880302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Freeform 34"/>
            <p:cNvSpPr>
              <a:spLocks/>
            </p:cNvSpPr>
            <p:nvPr/>
          </p:nvSpPr>
          <p:spPr bwMode="auto">
            <a:xfrm>
              <a:off x="1030928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Freeform 35"/>
            <p:cNvSpPr>
              <a:spLocks/>
            </p:cNvSpPr>
            <p:nvPr/>
          </p:nvSpPr>
          <p:spPr bwMode="auto">
            <a:xfrm>
              <a:off x="1030928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Line 36"/>
            <p:cNvSpPr>
              <a:spLocks noChangeShapeType="1"/>
            </p:cNvSpPr>
            <p:nvPr/>
          </p:nvSpPr>
          <p:spPr bwMode="auto">
            <a:xfrm>
              <a:off x="871672" y="4183118"/>
              <a:ext cx="55700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Line 37"/>
            <p:cNvSpPr>
              <a:spLocks noChangeShapeType="1"/>
            </p:cNvSpPr>
            <p:nvPr/>
          </p:nvSpPr>
          <p:spPr bwMode="auto">
            <a:xfrm flipH="1">
              <a:off x="705356" y="4333743"/>
              <a:ext cx="23535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Line 38"/>
            <p:cNvSpPr>
              <a:spLocks noChangeShapeType="1"/>
            </p:cNvSpPr>
            <p:nvPr/>
          </p:nvSpPr>
          <p:spPr bwMode="auto">
            <a:xfrm flipH="1">
              <a:off x="880302" y="4333743"/>
              <a:ext cx="31380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Line 39"/>
            <p:cNvSpPr>
              <a:spLocks noChangeShapeType="1"/>
            </p:cNvSpPr>
            <p:nvPr/>
          </p:nvSpPr>
          <p:spPr bwMode="auto">
            <a:xfrm>
              <a:off x="967382" y="4333743"/>
              <a:ext cx="31380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Line 40"/>
            <p:cNvSpPr>
              <a:spLocks noChangeShapeType="1"/>
            </p:cNvSpPr>
            <p:nvPr/>
          </p:nvSpPr>
          <p:spPr bwMode="auto">
            <a:xfrm>
              <a:off x="689666" y="4452204"/>
              <a:ext cx="79235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Line 41"/>
            <p:cNvSpPr>
              <a:spLocks noChangeShapeType="1"/>
            </p:cNvSpPr>
            <p:nvPr/>
          </p:nvSpPr>
          <p:spPr bwMode="auto">
            <a:xfrm>
              <a:off x="863827" y="4452204"/>
              <a:ext cx="55700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" name="Line 42"/>
            <p:cNvSpPr>
              <a:spLocks noChangeShapeType="1"/>
            </p:cNvSpPr>
            <p:nvPr/>
          </p:nvSpPr>
          <p:spPr bwMode="auto">
            <a:xfrm>
              <a:off x="1046618" y="4460834"/>
              <a:ext cx="23535" cy="627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" name="Line 43"/>
            <p:cNvSpPr>
              <a:spLocks noChangeShapeType="1"/>
            </p:cNvSpPr>
            <p:nvPr/>
          </p:nvSpPr>
          <p:spPr bwMode="auto">
            <a:xfrm flipH="1">
              <a:off x="1237253" y="4436514"/>
              <a:ext cx="39225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" name="Line 44"/>
            <p:cNvSpPr>
              <a:spLocks noChangeShapeType="1"/>
            </p:cNvSpPr>
            <p:nvPr/>
          </p:nvSpPr>
          <p:spPr bwMode="auto">
            <a:xfrm flipH="1">
              <a:off x="1363559" y="4167428"/>
              <a:ext cx="957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" name="Freeform 45"/>
            <p:cNvSpPr>
              <a:spLocks/>
            </p:cNvSpPr>
            <p:nvPr/>
          </p:nvSpPr>
          <p:spPr bwMode="auto">
            <a:xfrm>
              <a:off x="139572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" name="Freeform 46"/>
            <p:cNvSpPr>
              <a:spLocks/>
            </p:cNvSpPr>
            <p:nvPr/>
          </p:nvSpPr>
          <p:spPr bwMode="auto">
            <a:xfrm>
              <a:off x="139572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" name="Freeform 47"/>
            <p:cNvSpPr>
              <a:spLocks/>
            </p:cNvSpPr>
            <p:nvPr/>
          </p:nvSpPr>
          <p:spPr bwMode="auto">
            <a:xfrm>
              <a:off x="148280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" name="Freeform 48"/>
            <p:cNvSpPr>
              <a:spLocks/>
            </p:cNvSpPr>
            <p:nvPr/>
          </p:nvSpPr>
          <p:spPr bwMode="auto">
            <a:xfrm>
              <a:off x="148280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" name="Freeform 49"/>
            <p:cNvSpPr>
              <a:spLocks/>
            </p:cNvSpPr>
            <p:nvPr/>
          </p:nvSpPr>
          <p:spPr bwMode="auto">
            <a:xfrm>
              <a:off x="1308644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0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5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" name="Freeform 50"/>
            <p:cNvSpPr>
              <a:spLocks/>
            </p:cNvSpPr>
            <p:nvPr/>
          </p:nvSpPr>
          <p:spPr bwMode="auto">
            <a:xfrm>
              <a:off x="1308644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0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5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" name="Freeform 51"/>
            <p:cNvSpPr>
              <a:spLocks/>
            </p:cNvSpPr>
            <p:nvPr/>
          </p:nvSpPr>
          <p:spPr bwMode="auto">
            <a:xfrm>
              <a:off x="139572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" name="Freeform 52"/>
            <p:cNvSpPr>
              <a:spLocks/>
            </p:cNvSpPr>
            <p:nvPr/>
          </p:nvSpPr>
          <p:spPr bwMode="auto">
            <a:xfrm>
              <a:off x="139572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" name="Freeform 53"/>
            <p:cNvSpPr>
              <a:spLocks/>
            </p:cNvSpPr>
            <p:nvPr/>
          </p:nvSpPr>
          <p:spPr bwMode="auto">
            <a:xfrm>
              <a:off x="121293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" name="Freeform 54"/>
            <p:cNvSpPr>
              <a:spLocks/>
            </p:cNvSpPr>
            <p:nvPr/>
          </p:nvSpPr>
          <p:spPr bwMode="auto">
            <a:xfrm>
              <a:off x="121293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" name="Freeform 55"/>
            <p:cNvSpPr>
              <a:spLocks/>
            </p:cNvSpPr>
            <p:nvPr/>
          </p:nvSpPr>
          <p:spPr bwMode="auto">
            <a:xfrm>
              <a:off x="1577730" y="4389444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" name="Freeform 56"/>
            <p:cNvSpPr>
              <a:spLocks/>
            </p:cNvSpPr>
            <p:nvPr/>
          </p:nvSpPr>
          <p:spPr bwMode="auto">
            <a:xfrm>
              <a:off x="1577730" y="4389444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" name="Freeform 57"/>
            <p:cNvSpPr>
              <a:spLocks/>
            </p:cNvSpPr>
            <p:nvPr/>
          </p:nvSpPr>
          <p:spPr bwMode="auto">
            <a:xfrm>
              <a:off x="133217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" name="Freeform 58"/>
            <p:cNvSpPr>
              <a:spLocks/>
            </p:cNvSpPr>
            <p:nvPr/>
          </p:nvSpPr>
          <p:spPr bwMode="auto">
            <a:xfrm>
              <a:off x="133217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" name="Freeform 59"/>
            <p:cNvSpPr>
              <a:spLocks/>
            </p:cNvSpPr>
            <p:nvPr/>
          </p:nvSpPr>
          <p:spPr bwMode="auto">
            <a:xfrm>
              <a:off x="1181553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" name="Freeform 60"/>
            <p:cNvSpPr>
              <a:spLocks/>
            </p:cNvSpPr>
            <p:nvPr/>
          </p:nvSpPr>
          <p:spPr bwMode="auto">
            <a:xfrm>
              <a:off x="1181553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" name="Freeform 61"/>
            <p:cNvSpPr>
              <a:spLocks/>
            </p:cNvSpPr>
            <p:nvPr/>
          </p:nvSpPr>
          <p:spPr bwMode="auto">
            <a:xfrm>
              <a:off x="148280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" name="Freeform 62"/>
            <p:cNvSpPr>
              <a:spLocks/>
            </p:cNvSpPr>
            <p:nvPr/>
          </p:nvSpPr>
          <p:spPr bwMode="auto">
            <a:xfrm>
              <a:off x="148280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" name="Freeform 63"/>
            <p:cNvSpPr>
              <a:spLocks/>
            </p:cNvSpPr>
            <p:nvPr/>
          </p:nvSpPr>
          <p:spPr bwMode="auto">
            <a:xfrm>
              <a:off x="1633430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" name="Freeform 64"/>
            <p:cNvSpPr>
              <a:spLocks/>
            </p:cNvSpPr>
            <p:nvPr/>
          </p:nvSpPr>
          <p:spPr bwMode="auto">
            <a:xfrm>
              <a:off x="1633430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" name="Line 65"/>
            <p:cNvSpPr>
              <a:spLocks noChangeShapeType="1"/>
            </p:cNvSpPr>
            <p:nvPr/>
          </p:nvSpPr>
          <p:spPr bwMode="auto">
            <a:xfrm>
              <a:off x="1474960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" name="Line 66"/>
            <p:cNvSpPr>
              <a:spLocks noChangeShapeType="1"/>
            </p:cNvSpPr>
            <p:nvPr/>
          </p:nvSpPr>
          <p:spPr bwMode="auto">
            <a:xfrm flipH="1">
              <a:off x="1308644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" name="Line 67"/>
            <p:cNvSpPr>
              <a:spLocks noChangeShapeType="1"/>
            </p:cNvSpPr>
            <p:nvPr/>
          </p:nvSpPr>
          <p:spPr bwMode="auto">
            <a:xfrm flipH="1">
              <a:off x="1482805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" name="Line 68"/>
            <p:cNvSpPr>
              <a:spLocks noChangeShapeType="1"/>
            </p:cNvSpPr>
            <p:nvPr/>
          </p:nvSpPr>
          <p:spPr bwMode="auto">
            <a:xfrm>
              <a:off x="1292169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" name="Line 69"/>
            <p:cNvSpPr>
              <a:spLocks noChangeShapeType="1"/>
            </p:cNvSpPr>
            <p:nvPr/>
          </p:nvSpPr>
          <p:spPr bwMode="auto">
            <a:xfrm>
              <a:off x="1474960" y="4460834"/>
              <a:ext cx="4785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" name="Line 70"/>
            <p:cNvSpPr>
              <a:spLocks noChangeShapeType="1"/>
            </p:cNvSpPr>
            <p:nvPr/>
          </p:nvSpPr>
          <p:spPr bwMode="auto">
            <a:xfrm>
              <a:off x="1649121" y="4460834"/>
              <a:ext cx="3216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" name="Line 71"/>
            <p:cNvSpPr>
              <a:spLocks noChangeShapeType="1"/>
            </p:cNvSpPr>
            <p:nvPr/>
          </p:nvSpPr>
          <p:spPr bwMode="auto">
            <a:xfrm flipH="1">
              <a:off x="1847601" y="4436514"/>
              <a:ext cx="400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" name="Line 72"/>
            <p:cNvSpPr>
              <a:spLocks noChangeShapeType="1"/>
            </p:cNvSpPr>
            <p:nvPr/>
          </p:nvSpPr>
          <p:spPr bwMode="auto">
            <a:xfrm flipH="1">
              <a:off x="1974692" y="4167428"/>
              <a:ext cx="870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" name="Freeform 73"/>
            <p:cNvSpPr>
              <a:spLocks/>
            </p:cNvSpPr>
            <p:nvPr/>
          </p:nvSpPr>
          <p:spPr bwMode="auto">
            <a:xfrm>
              <a:off x="2006072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" name="Freeform 74"/>
            <p:cNvSpPr>
              <a:spLocks/>
            </p:cNvSpPr>
            <p:nvPr/>
          </p:nvSpPr>
          <p:spPr bwMode="auto">
            <a:xfrm>
              <a:off x="2006072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0" name="Freeform 75"/>
            <p:cNvSpPr>
              <a:spLocks/>
            </p:cNvSpPr>
            <p:nvPr/>
          </p:nvSpPr>
          <p:spPr bwMode="auto">
            <a:xfrm>
              <a:off x="2093937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1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1" name="Freeform 76"/>
            <p:cNvSpPr>
              <a:spLocks/>
            </p:cNvSpPr>
            <p:nvPr/>
          </p:nvSpPr>
          <p:spPr bwMode="auto">
            <a:xfrm>
              <a:off x="2093937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1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2" name="Freeform 77"/>
            <p:cNvSpPr>
              <a:spLocks/>
            </p:cNvSpPr>
            <p:nvPr/>
          </p:nvSpPr>
          <p:spPr bwMode="auto">
            <a:xfrm>
              <a:off x="1918992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3" name="Freeform 78"/>
            <p:cNvSpPr>
              <a:spLocks/>
            </p:cNvSpPr>
            <p:nvPr/>
          </p:nvSpPr>
          <p:spPr bwMode="auto">
            <a:xfrm>
              <a:off x="1918992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4" name="Freeform 79"/>
            <p:cNvSpPr>
              <a:spLocks/>
            </p:cNvSpPr>
            <p:nvPr/>
          </p:nvSpPr>
          <p:spPr bwMode="auto">
            <a:xfrm>
              <a:off x="2006072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5" name="Freeform 80"/>
            <p:cNvSpPr>
              <a:spLocks/>
            </p:cNvSpPr>
            <p:nvPr/>
          </p:nvSpPr>
          <p:spPr bwMode="auto">
            <a:xfrm>
              <a:off x="2006072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6" name="Freeform 81"/>
            <p:cNvSpPr>
              <a:spLocks/>
            </p:cNvSpPr>
            <p:nvPr/>
          </p:nvSpPr>
          <p:spPr bwMode="auto">
            <a:xfrm>
              <a:off x="1824066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7" name="Freeform 82"/>
            <p:cNvSpPr>
              <a:spLocks/>
            </p:cNvSpPr>
            <p:nvPr/>
          </p:nvSpPr>
          <p:spPr bwMode="auto">
            <a:xfrm>
              <a:off x="1824066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8" name="Freeform 83"/>
            <p:cNvSpPr>
              <a:spLocks/>
            </p:cNvSpPr>
            <p:nvPr/>
          </p:nvSpPr>
          <p:spPr bwMode="auto">
            <a:xfrm>
              <a:off x="2181018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9" name="Freeform 84"/>
            <p:cNvSpPr>
              <a:spLocks/>
            </p:cNvSpPr>
            <p:nvPr/>
          </p:nvSpPr>
          <p:spPr bwMode="auto">
            <a:xfrm>
              <a:off x="2181018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0" name="Freeform 85"/>
            <p:cNvSpPr>
              <a:spLocks/>
            </p:cNvSpPr>
            <p:nvPr/>
          </p:nvSpPr>
          <p:spPr bwMode="auto">
            <a:xfrm>
              <a:off x="1943311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0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1" name="Freeform 86"/>
            <p:cNvSpPr>
              <a:spLocks/>
            </p:cNvSpPr>
            <p:nvPr/>
          </p:nvSpPr>
          <p:spPr bwMode="auto">
            <a:xfrm>
              <a:off x="1943311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0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2" name="Freeform 87"/>
            <p:cNvSpPr>
              <a:spLocks/>
            </p:cNvSpPr>
            <p:nvPr/>
          </p:nvSpPr>
          <p:spPr bwMode="auto">
            <a:xfrm>
              <a:off x="1791901" y="4507904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3" name="Freeform 88"/>
            <p:cNvSpPr>
              <a:spLocks/>
            </p:cNvSpPr>
            <p:nvPr/>
          </p:nvSpPr>
          <p:spPr bwMode="auto">
            <a:xfrm>
              <a:off x="1791901" y="4507904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4" name="Freeform 89"/>
            <p:cNvSpPr>
              <a:spLocks/>
            </p:cNvSpPr>
            <p:nvPr/>
          </p:nvSpPr>
          <p:spPr bwMode="auto">
            <a:xfrm>
              <a:off x="2093937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5" name="Freeform 90"/>
            <p:cNvSpPr>
              <a:spLocks/>
            </p:cNvSpPr>
            <p:nvPr/>
          </p:nvSpPr>
          <p:spPr bwMode="auto">
            <a:xfrm>
              <a:off x="2093937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6" name="Freeform 91"/>
            <p:cNvSpPr>
              <a:spLocks/>
            </p:cNvSpPr>
            <p:nvPr/>
          </p:nvSpPr>
          <p:spPr bwMode="auto">
            <a:xfrm>
              <a:off x="2244563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7" name="Freeform 92"/>
            <p:cNvSpPr>
              <a:spLocks/>
            </p:cNvSpPr>
            <p:nvPr/>
          </p:nvSpPr>
          <p:spPr bwMode="auto">
            <a:xfrm>
              <a:off x="2244563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8" name="Line 93"/>
            <p:cNvSpPr>
              <a:spLocks noChangeShapeType="1"/>
            </p:cNvSpPr>
            <p:nvPr/>
          </p:nvSpPr>
          <p:spPr bwMode="auto">
            <a:xfrm>
              <a:off x="2078247" y="4190963"/>
              <a:ext cx="54916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9" name="Line 94"/>
            <p:cNvSpPr>
              <a:spLocks noChangeShapeType="1"/>
            </p:cNvSpPr>
            <p:nvPr/>
          </p:nvSpPr>
          <p:spPr bwMode="auto">
            <a:xfrm flipH="1">
              <a:off x="1911147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0" name="Line 95"/>
            <p:cNvSpPr>
              <a:spLocks noChangeShapeType="1"/>
            </p:cNvSpPr>
            <p:nvPr/>
          </p:nvSpPr>
          <p:spPr bwMode="auto">
            <a:xfrm flipH="1">
              <a:off x="2093937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1" name="Line 96"/>
            <p:cNvSpPr>
              <a:spLocks noChangeShapeType="1"/>
            </p:cNvSpPr>
            <p:nvPr/>
          </p:nvSpPr>
          <p:spPr bwMode="auto">
            <a:xfrm>
              <a:off x="2181018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2" name="Line 97"/>
            <p:cNvSpPr>
              <a:spLocks noChangeShapeType="1"/>
            </p:cNvSpPr>
            <p:nvPr/>
          </p:nvSpPr>
          <p:spPr bwMode="auto">
            <a:xfrm>
              <a:off x="1903301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3" name="Line 98"/>
            <p:cNvSpPr>
              <a:spLocks noChangeShapeType="1"/>
            </p:cNvSpPr>
            <p:nvPr/>
          </p:nvSpPr>
          <p:spPr bwMode="auto">
            <a:xfrm>
              <a:off x="2078247" y="4460834"/>
              <a:ext cx="54916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4" name="Line 99"/>
            <p:cNvSpPr>
              <a:spLocks noChangeShapeType="1"/>
            </p:cNvSpPr>
            <p:nvPr/>
          </p:nvSpPr>
          <p:spPr bwMode="auto">
            <a:xfrm>
              <a:off x="2252408" y="4460834"/>
              <a:ext cx="31380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5" name="Line 100"/>
            <p:cNvSpPr>
              <a:spLocks noChangeShapeType="1"/>
            </p:cNvSpPr>
            <p:nvPr/>
          </p:nvSpPr>
          <p:spPr bwMode="auto">
            <a:xfrm flipH="1">
              <a:off x="2466579" y="4436514"/>
              <a:ext cx="313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6" name="Line 101"/>
            <p:cNvSpPr>
              <a:spLocks noChangeShapeType="1"/>
            </p:cNvSpPr>
            <p:nvPr/>
          </p:nvSpPr>
          <p:spPr bwMode="auto">
            <a:xfrm flipH="1">
              <a:off x="2593669" y="4167428"/>
              <a:ext cx="870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7" name="Freeform 102"/>
            <p:cNvSpPr>
              <a:spLocks/>
            </p:cNvSpPr>
            <p:nvPr/>
          </p:nvSpPr>
          <p:spPr bwMode="auto">
            <a:xfrm>
              <a:off x="261720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8" name="Freeform 103"/>
            <p:cNvSpPr>
              <a:spLocks/>
            </p:cNvSpPr>
            <p:nvPr/>
          </p:nvSpPr>
          <p:spPr bwMode="auto">
            <a:xfrm>
              <a:off x="261720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9" name="Freeform 104"/>
            <p:cNvSpPr>
              <a:spLocks/>
            </p:cNvSpPr>
            <p:nvPr/>
          </p:nvSpPr>
          <p:spPr bwMode="auto">
            <a:xfrm>
              <a:off x="2712915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0" name="Freeform 105"/>
            <p:cNvSpPr>
              <a:spLocks/>
            </p:cNvSpPr>
            <p:nvPr/>
          </p:nvSpPr>
          <p:spPr bwMode="auto">
            <a:xfrm>
              <a:off x="2712915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1" name="Freeform 106"/>
            <p:cNvSpPr>
              <a:spLocks/>
            </p:cNvSpPr>
            <p:nvPr/>
          </p:nvSpPr>
          <p:spPr bwMode="auto">
            <a:xfrm>
              <a:off x="253012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2" name="Freeform 107"/>
            <p:cNvSpPr>
              <a:spLocks/>
            </p:cNvSpPr>
            <p:nvPr/>
          </p:nvSpPr>
          <p:spPr bwMode="auto">
            <a:xfrm>
              <a:off x="253012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3" name="Freeform 108"/>
            <p:cNvSpPr>
              <a:spLocks/>
            </p:cNvSpPr>
            <p:nvPr/>
          </p:nvSpPr>
          <p:spPr bwMode="auto">
            <a:xfrm>
              <a:off x="261720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4" name="Freeform 109"/>
            <p:cNvSpPr>
              <a:spLocks/>
            </p:cNvSpPr>
            <p:nvPr/>
          </p:nvSpPr>
          <p:spPr bwMode="auto">
            <a:xfrm>
              <a:off x="261720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5" name="Freeform 110"/>
            <p:cNvSpPr>
              <a:spLocks/>
            </p:cNvSpPr>
            <p:nvPr/>
          </p:nvSpPr>
          <p:spPr bwMode="auto">
            <a:xfrm>
              <a:off x="2443044" y="4389444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0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6" name="Freeform 111"/>
            <p:cNvSpPr>
              <a:spLocks/>
            </p:cNvSpPr>
            <p:nvPr/>
          </p:nvSpPr>
          <p:spPr bwMode="auto">
            <a:xfrm>
              <a:off x="2443044" y="4389444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0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0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7" name="Freeform 112"/>
            <p:cNvSpPr>
              <a:spLocks/>
            </p:cNvSpPr>
            <p:nvPr/>
          </p:nvSpPr>
          <p:spPr bwMode="auto">
            <a:xfrm>
              <a:off x="2799995" y="4389444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7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8" name="Freeform 113"/>
            <p:cNvSpPr>
              <a:spLocks/>
            </p:cNvSpPr>
            <p:nvPr/>
          </p:nvSpPr>
          <p:spPr bwMode="auto">
            <a:xfrm>
              <a:off x="2799995" y="4389444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7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9" name="Freeform 114"/>
            <p:cNvSpPr>
              <a:spLocks/>
            </p:cNvSpPr>
            <p:nvPr/>
          </p:nvSpPr>
          <p:spPr bwMode="auto">
            <a:xfrm>
              <a:off x="255365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0" name="Freeform 115"/>
            <p:cNvSpPr>
              <a:spLocks/>
            </p:cNvSpPr>
            <p:nvPr/>
          </p:nvSpPr>
          <p:spPr bwMode="auto">
            <a:xfrm>
              <a:off x="255365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1" name="Freeform 116"/>
            <p:cNvSpPr>
              <a:spLocks/>
            </p:cNvSpPr>
            <p:nvPr/>
          </p:nvSpPr>
          <p:spPr bwMode="auto">
            <a:xfrm>
              <a:off x="2403034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2" name="Freeform 117"/>
            <p:cNvSpPr>
              <a:spLocks/>
            </p:cNvSpPr>
            <p:nvPr/>
          </p:nvSpPr>
          <p:spPr bwMode="auto">
            <a:xfrm>
              <a:off x="2403034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3" name="Freeform 118"/>
            <p:cNvSpPr>
              <a:spLocks/>
            </p:cNvSpPr>
            <p:nvPr/>
          </p:nvSpPr>
          <p:spPr bwMode="auto">
            <a:xfrm>
              <a:off x="270428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4" name="Freeform 119"/>
            <p:cNvSpPr>
              <a:spLocks/>
            </p:cNvSpPr>
            <p:nvPr/>
          </p:nvSpPr>
          <p:spPr bwMode="auto">
            <a:xfrm>
              <a:off x="270428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5" name="Freeform 120"/>
            <p:cNvSpPr>
              <a:spLocks/>
            </p:cNvSpPr>
            <p:nvPr/>
          </p:nvSpPr>
          <p:spPr bwMode="auto">
            <a:xfrm>
              <a:off x="2855695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6" name="Freeform 121"/>
            <p:cNvSpPr>
              <a:spLocks/>
            </p:cNvSpPr>
            <p:nvPr/>
          </p:nvSpPr>
          <p:spPr bwMode="auto">
            <a:xfrm>
              <a:off x="2855695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7" name="Line 122"/>
            <p:cNvSpPr>
              <a:spLocks noChangeShapeType="1"/>
            </p:cNvSpPr>
            <p:nvPr/>
          </p:nvSpPr>
          <p:spPr bwMode="auto">
            <a:xfrm>
              <a:off x="2696440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8" name="Line 123"/>
            <p:cNvSpPr>
              <a:spLocks noChangeShapeType="1"/>
            </p:cNvSpPr>
            <p:nvPr/>
          </p:nvSpPr>
          <p:spPr bwMode="auto">
            <a:xfrm flipH="1">
              <a:off x="2530124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9" name="Line 124"/>
            <p:cNvSpPr>
              <a:spLocks noChangeShapeType="1"/>
            </p:cNvSpPr>
            <p:nvPr/>
          </p:nvSpPr>
          <p:spPr bwMode="auto">
            <a:xfrm flipH="1">
              <a:off x="2712915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0" name="Line 125"/>
            <p:cNvSpPr>
              <a:spLocks noChangeShapeType="1"/>
            </p:cNvSpPr>
            <p:nvPr/>
          </p:nvSpPr>
          <p:spPr bwMode="auto">
            <a:xfrm>
              <a:off x="2799995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1" name="Line 126"/>
            <p:cNvSpPr>
              <a:spLocks noChangeShapeType="1"/>
            </p:cNvSpPr>
            <p:nvPr/>
          </p:nvSpPr>
          <p:spPr bwMode="auto">
            <a:xfrm>
              <a:off x="2514434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2" name="Line 127"/>
            <p:cNvSpPr>
              <a:spLocks noChangeShapeType="1"/>
            </p:cNvSpPr>
            <p:nvPr/>
          </p:nvSpPr>
          <p:spPr bwMode="auto">
            <a:xfrm>
              <a:off x="2696440" y="4460834"/>
              <a:ext cx="4785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3" name="Line 128"/>
            <p:cNvSpPr>
              <a:spLocks noChangeShapeType="1"/>
            </p:cNvSpPr>
            <p:nvPr/>
          </p:nvSpPr>
          <p:spPr bwMode="auto">
            <a:xfrm>
              <a:off x="2871385" y="4460834"/>
              <a:ext cx="31380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4" name="Line 129"/>
            <p:cNvSpPr>
              <a:spLocks noChangeShapeType="1"/>
            </p:cNvSpPr>
            <p:nvPr/>
          </p:nvSpPr>
          <p:spPr bwMode="auto">
            <a:xfrm flipH="1">
              <a:off x="943063" y="3898341"/>
              <a:ext cx="4001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" name="Line 130"/>
            <p:cNvSpPr>
              <a:spLocks noChangeShapeType="1"/>
            </p:cNvSpPr>
            <p:nvPr/>
          </p:nvSpPr>
          <p:spPr bwMode="auto">
            <a:xfrm flipH="1">
              <a:off x="1070153" y="3629255"/>
              <a:ext cx="9571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6" name="Freeform 131"/>
            <p:cNvSpPr>
              <a:spLocks/>
            </p:cNvSpPr>
            <p:nvPr/>
          </p:nvSpPr>
          <p:spPr bwMode="auto">
            <a:xfrm>
              <a:off x="1102318" y="3581400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7" name="Freeform 132"/>
            <p:cNvSpPr>
              <a:spLocks/>
            </p:cNvSpPr>
            <p:nvPr/>
          </p:nvSpPr>
          <p:spPr bwMode="auto">
            <a:xfrm>
              <a:off x="1102318" y="3581400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8" name="Freeform 133"/>
            <p:cNvSpPr>
              <a:spLocks/>
            </p:cNvSpPr>
            <p:nvPr/>
          </p:nvSpPr>
          <p:spPr bwMode="auto">
            <a:xfrm>
              <a:off x="1189398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9" name="Freeform 134"/>
            <p:cNvSpPr>
              <a:spLocks/>
            </p:cNvSpPr>
            <p:nvPr/>
          </p:nvSpPr>
          <p:spPr bwMode="auto">
            <a:xfrm>
              <a:off x="1189398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0" name="Freeform 135"/>
            <p:cNvSpPr>
              <a:spLocks/>
            </p:cNvSpPr>
            <p:nvPr/>
          </p:nvSpPr>
          <p:spPr bwMode="auto">
            <a:xfrm>
              <a:off x="1014453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" name="Freeform 136"/>
            <p:cNvSpPr>
              <a:spLocks/>
            </p:cNvSpPr>
            <p:nvPr/>
          </p:nvSpPr>
          <p:spPr bwMode="auto">
            <a:xfrm>
              <a:off x="1014453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" name="Freeform 137"/>
            <p:cNvSpPr>
              <a:spLocks/>
            </p:cNvSpPr>
            <p:nvPr/>
          </p:nvSpPr>
          <p:spPr bwMode="auto">
            <a:xfrm>
              <a:off x="1102318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" name="Freeform 138"/>
            <p:cNvSpPr>
              <a:spLocks/>
            </p:cNvSpPr>
            <p:nvPr/>
          </p:nvSpPr>
          <p:spPr bwMode="auto">
            <a:xfrm>
              <a:off x="1102318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" name="Freeform 139"/>
            <p:cNvSpPr>
              <a:spLocks/>
            </p:cNvSpPr>
            <p:nvPr/>
          </p:nvSpPr>
          <p:spPr bwMode="auto">
            <a:xfrm>
              <a:off x="919527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5" name="Freeform 140"/>
            <p:cNvSpPr>
              <a:spLocks/>
            </p:cNvSpPr>
            <p:nvPr/>
          </p:nvSpPr>
          <p:spPr bwMode="auto">
            <a:xfrm>
              <a:off x="919527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6" name="Freeform 141"/>
            <p:cNvSpPr>
              <a:spLocks/>
            </p:cNvSpPr>
            <p:nvPr/>
          </p:nvSpPr>
          <p:spPr bwMode="auto">
            <a:xfrm>
              <a:off x="1284324" y="3850486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7" name="Freeform 142"/>
            <p:cNvSpPr>
              <a:spLocks/>
            </p:cNvSpPr>
            <p:nvPr/>
          </p:nvSpPr>
          <p:spPr bwMode="auto">
            <a:xfrm>
              <a:off x="1284324" y="3850486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8" name="Freeform 143"/>
            <p:cNvSpPr>
              <a:spLocks/>
            </p:cNvSpPr>
            <p:nvPr/>
          </p:nvSpPr>
          <p:spPr bwMode="auto">
            <a:xfrm>
              <a:off x="1038773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9" name="Freeform 144"/>
            <p:cNvSpPr>
              <a:spLocks/>
            </p:cNvSpPr>
            <p:nvPr/>
          </p:nvSpPr>
          <p:spPr bwMode="auto">
            <a:xfrm>
              <a:off x="1038773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0" name="Freeform 145"/>
            <p:cNvSpPr>
              <a:spLocks/>
            </p:cNvSpPr>
            <p:nvPr/>
          </p:nvSpPr>
          <p:spPr bwMode="auto">
            <a:xfrm>
              <a:off x="88814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1" name="Freeform 146"/>
            <p:cNvSpPr>
              <a:spLocks/>
            </p:cNvSpPr>
            <p:nvPr/>
          </p:nvSpPr>
          <p:spPr bwMode="auto">
            <a:xfrm>
              <a:off x="88814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2" name="Freeform 147"/>
            <p:cNvSpPr>
              <a:spLocks/>
            </p:cNvSpPr>
            <p:nvPr/>
          </p:nvSpPr>
          <p:spPr bwMode="auto">
            <a:xfrm>
              <a:off x="118939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3" name="Freeform 148"/>
            <p:cNvSpPr>
              <a:spLocks/>
            </p:cNvSpPr>
            <p:nvPr/>
          </p:nvSpPr>
          <p:spPr bwMode="auto">
            <a:xfrm>
              <a:off x="118939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4" name="Freeform 149"/>
            <p:cNvSpPr>
              <a:spLocks/>
            </p:cNvSpPr>
            <p:nvPr/>
          </p:nvSpPr>
          <p:spPr bwMode="auto">
            <a:xfrm>
              <a:off x="134002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5" name="Freeform 150"/>
            <p:cNvSpPr>
              <a:spLocks/>
            </p:cNvSpPr>
            <p:nvPr/>
          </p:nvSpPr>
          <p:spPr bwMode="auto">
            <a:xfrm>
              <a:off x="134002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6" name="Line 151"/>
            <p:cNvSpPr>
              <a:spLocks noChangeShapeType="1"/>
            </p:cNvSpPr>
            <p:nvPr/>
          </p:nvSpPr>
          <p:spPr bwMode="auto">
            <a:xfrm>
              <a:off x="1181553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7" name="Line 152"/>
            <p:cNvSpPr>
              <a:spLocks noChangeShapeType="1"/>
            </p:cNvSpPr>
            <p:nvPr/>
          </p:nvSpPr>
          <p:spPr bwMode="auto">
            <a:xfrm flipH="1">
              <a:off x="1014453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8" name="Line 153"/>
            <p:cNvSpPr>
              <a:spLocks noChangeShapeType="1"/>
            </p:cNvSpPr>
            <p:nvPr/>
          </p:nvSpPr>
          <p:spPr bwMode="auto">
            <a:xfrm flipH="1">
              <a:off x="1189398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9" name="Line 154"/>
            <p:cNvSpPr>
              <a:spLocks noChangeShapeType="1"/>
            </p:cNvSpPr>
            <p:nvPr/>
          </p:nvSpPr>
          <p:spPr bwMode="auto">
            <a:xfrm>
              <a:off x="1284324" y="3795571"/>
              <a:ext cx="2432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0" name="Line 155"/>
            <p:cNvSpPr>
              <a:spLocks noChangeShapeType="1"/>
            </p:cNvSpPr>
            <p:nvPr/>
          </p:nvSpPr>
          <p:spPr bwMode="auto">
            <a:xfrm>
              <a:off x="998763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1" name="Line 156"/>
            <p:cNvSpPr>
              <a:spLocks noChangeShapeType="1"/>
            </p:cNvSpPr>
            <p:nvPr/>
          </p:nvSpPr>
          <p:spPr bwMode="auto">
            <a:xfrm>
              <a:off x="1181553" y="3921876"/>
              <a:ext cx="47071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2" name="Line 157"/>
            <p:cNvSpPr>
              <a:spLocks noChangeShapeType="1"/>
            </p:cNvSpPr>
            <p:nvPr/>
          </p:nvSpPr>
          <p:spPr bwMode="auto">
            <a:xfrm>
              <a:off x="1355714" y="3921876"/>
              <a:ext cx="3216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3" name="Freeform 158"/>
            <p:cNvSpPr>
              <a:spLocks/>
            </p:cNvSpPr>
            <p:nvPr/>
          </p:nvSpPr>
          <p:spPr bwMode="auto">
            <a:xfrm>
              <a:off x="1546350" y="3898341"/>
              <a:ext cx="40010" cy="118461"/>
            </a:xfrm>
            <a:custGeom>
              <a:avLst/>
              <a:gdLst>
                <a:gd name="T0" fmla="*/ 51 w 51"/>
                <a:gd name="T1" fmla="*/ 0 h 151"/>
                <a:gd name="T2" fmla="*/ 0 w 51"/>
                <a:gd name="T3" fmla="*/ 151 h 151"/>
                <a:gd name="T4" fmla="*/ 51 w 51"/>
                <a:gd name="T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151">
                  <a:moveTo>
                    <a:pt x="51" y="0"/>
                  </a:moveTo>
                  <a:lnTo>
                    <a:pt x="0" y="1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4" name="Freeform 159"/>
            <p:cNvSpPr>
              <a:spLocks/>
            </p:cNvSpPr>
            <p:nvPr/>
          </p:nvSpPr>
          <p:spPr bwMode="auto">
            <a:xfrm>
              <a:off x="1546350" y="3898341"/>
              <a:ext cx="40010" cy="118461"/>
            </a:xfrm>
            <a:custGeom>
              <a:avLst/>
              <a:gdLst>
                <a:gd name="T0" fmla="*/ 51 w 51"/>
                <a:gd name="T1" fmla="*/ 0 h 151"/>
                <a:gd name="T2" fmla="*/ 0 w 51"/>
                <a:gd name="T3" fmla="*/ 151 h 151"/>
                <a:gd name="T4" fmla="*/ 51 w 51"/>
                <a:gd name="T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151">
                  <a:moveTo>
                    <a:pt x="51" y="0"/>
                  </a:moveTo>
                  <a:lnTo>
                    <a:pt x="0" y="151"/>
                  </a:lnTo>
                  <a:lnTo>
                    <a:pt x="51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" name="Line 160"/>
            <p:cNvSpPr>
              <a:spLocks noChangeShapeType="1"/>
            </p:cNvSpPr>
            <p:nvPr/>
          </p:nvSpPr>
          <p:spPr bwMode="auto">
            <a:xfrm flipH="1">
              <a:off x="1673440" y="3629255"/>
              <a:ext cx="94926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" name="Freeform 161"/>
            <p:cNvSpPr>
              <a:spLocks/>
            </p:cNvSpPr>
            <p:nvPr/>
          </p:nvSpPr>
          <p:spPr bwMode="auto">
            <a:xfrm>
              <a:off x="1704821" y="3581400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7" name="Freeform 162"/>
            <p:cNvSpPr>
              <a:spLocks/>
            </p:cNvSpPr>
            <p:nvPr/>
          </p:nvSpPr>
          <p:spPr bwMode="auto">
            <a:xfrm>
              <a:off x="1704821" y="3581400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8" name="Freeform 163"/>
            <p:cNvSpPr>
              <a:spLocks/>
            </p:cNvSpPr>
            <p:nvPr/>
          </p:nvSpPr>
          <p:spPr bwMode="auto">
            <a:xfrm>
              <a:off x="1791901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9" name="Freeform 164"/>
            <p:cNvSpPr>
              <a:spLocks/>
            </p:cNvSpPr>
            <p:nvPr/>
          </p:nvSpPr>
          <p:spPr bwMode="auto">
            <a:xfrm>
              <a:off x="1791901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0" name="Freeform 165"/>
            <p:cNvSpPr>
              <a:spLocks/>
            </p:cNvSpPr>
            <p:nvPr/>
          </p:nvSpPr>
          <p:spPr bwMode="auto">
            <a:xfrm>
              <a:off x="1617740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1" name="Freeform 166"/>
            <p:cNvSpPr>
              <a:spLocks/>
            </p:cNvSpPr>
            <p:nvPr/>
          </p:nvSpPr>
          <p:spPr bwMode="auto">
            <a:xfrm>
              <a:off x="1617740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2" name="Freeform 167"/>
            <p:cNvSpPr>
              <a:spLocks/>
            </p:cNvSpPr>
            <p:nvPr/>
          </p:nvSpPr>
          <p:spPr bwMode="auto">
            <a:xfrm>
              <a:off x="1704821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3" name="Freeform 168"/>
            <p:cNvSpPr>
              <a:spLocks/>
            </p:cNvSpPr>
            <p:nvPr/>
          </p:nvSpPr>
          <p:spPr bwMode="auto">
            <a:xfrm>
              <a:off x="1704821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4" name="Freeform 169"/>
            <p:cNvSpPr>
              <a:spLocks/>
            </p:cNvSpPr>
            <p:nvPr/>
          </p:nvSpPr>
          <p:spPr bwMode="auto">
            <a:xfrm>
              <a:off x="1522815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5" name="Freeform 170"/>
            <p:cNvSpPr>
              <a:spLocks/>
            </p:cNvSpPr>
            <p:nvPr/>
          </p:nvSpPr>
          <p:spPr bwMode="auto">
            <a:xfrm>
              <a:off x="1522815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6" name="Freeform 171"/>
            <p:cNvSpPr>
              <a:spLocks/>
            </p:cNvSpPr>
            <p:nvPr/>
          </p:nvSpPr>
          <p:spPr bwMode="auto">
            <a:xfrm>
              <a:off x="1887611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7" name="Freeform 172"/>
            <p:cNvSpPr>
              <a:spLocks/>
            </p:cNvSpPr>
            <p:nvPr/>
          </p:nvSpPr>
          <p:spPr bwMode="auto">
            <a:xfrm>
              <a:off x="1887611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8" name="Freeform 173"/>
            <p:cNvSpPr>
              <a:spLocks/>
            </p:cNvSpPr>
            <p:nvPr/>
          </p:nvSpPr>
          <p:spPr bwMode="auto">
            <a:xfrm>
              <a:off x="1641275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9" name="Freeform 174"/>
            <p:cNvSpPr>
              <a:spLocks/>
            </p:cNvSpPr>
            <p:nvPr/>
          </p:nvSpPr>
          <p:spPr bwMode="auto">
            <a:xfrm>
              <a:off x="1641275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0" name="Freeform 175"/>
            <p:cNvSpPr>
              <a:spLocks/>
            </p:cNvSpPr>
            <p:nvPr/>
          </p:nvSpPr>
          <p:spPr bwMode="auto">
            <a:xfrm>
              <a:off x="1490650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1" name="Freeform 176"/>
            <p:cNvSpPr>
              <a:spLocks/>
            </p:cNvSpPr>
            <p:nvPr/>
          </p:nvSpPr>
          <p:spPr bwMode="auto">
            <a:xfrm>
              <a:off x="1490650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2" name="Freeform 177"/>
            <p:cNvSpPr>
              <a:spLocks/>
            </p:cNvSpPr>
            <p:nvPr/>
          </p:nvSpPr>
          <p:spPr bwMode="auto">
            <a:xfrm>
              <a:off x="1791901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3" name="Freeform 178"/>
            <p:cNvSpPr>
              <a:spLocks/>
            </p:cNvSpPr>
            <p:nvPr/>
          </p:nvSpPr>
          <p:spPr bwMode="auto">
            <a:xfrm>
              <a:off x="1791901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4" name="Freeform 179"/>
            <p:cNvSpPr>
              <a:spLocks/>
            </p:cNvSpPr>
            <p:nvPr/>
          </p:nvSpPr>
          <p:spPr bwMode="auto">
            <a:xfrm>
              <a:off x="1943311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5" name="Freeform 180"/>
            <p:cNvSpPr>
              <a:spLocks/>
            </p:cNvSpPr>
            <p:nvPr/>
          </p:nvSpPr>
          <p:spPr bwMode="auto">
            <a:xfrm>
              <a:off x="1943311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6" name="Line 181"/>
            <p:cNvSpPr>
              <a:spLocks noChangeShapeType="1"/>
            </p:cNvSpPr>
            <p:nvPr/>
          </p:nvSpPr>
          <p:spPr bwMode="auto">
            <a:xfrm>
              <a:off x="1784056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7" name="Line 182"/>
            <p:cNvSpPr>
              <a:spLocks noChangeShapeType="1"/>
            </p:cNvSpPr>
            <p:nvPr/>
          </p:nvSpPr>
          <p:spPr bwMode="auto">
            <a:xfrm flipH="1">
              <a:off x="1617740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8" name="Line 183"/>
            <p:cNvSpPr>
              <a:spLocks noChangeShapeType="1"/>
            </p:cNvSpPr>
            <p:nvPr/>
          </p:nvSpPr>
          <p:spPr bwMode="auto">
            <a:xfrm flipH="1">
              <a:off x="1791901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9" name="Line 184"/>
            <p:cNvSpPr>
              <a:spLocks noChangeShapeType="1"/>
            </p:cNvSpPr>
            <p:nvPr/>
          </p:nvSpPr>
          <p:spPr bwMode="auto">
            <a:xfrm>
              <a:off x="1887611" y="3795571"/>
              <a:ext cx="2353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0" name="Line 185"/>
            <p:cNvSpPr>
              <a:spLocks noChangeShapeType="1"/>
            </p:cNvSpPr>
            <p:nvPr/>
          </p:nvSpPr>
          <p:spPr bwMode="auto">
            <a:xfrm>
              <a:off x="1602050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1" name="Line 186"/>
            <p:cNvSpPr>
              <a:spLocks noChangeShapeType="1"/>
            </p:cNvSpPr>
            <p:nvPr/>
          </p:nvSpPr>
          <p:spPr bwMode="auto">
            <a:xfrm>
              <a:off x="1784056" y="3921876"/>
              <a:ext cx="4785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2" name="Line 187"/>
            <p:cNvSpPr>
              <a:spLocks noChangeShapeType="1"/>
            </p:cNvSpPr>
            <p:nvPr/>
          </p:nvSpPr>
          <p:spPr bwMode="auto">
            <a:xfrm>
              <a:off x="1959002" y="3921876"/>
              <a:ext cx="3138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3" name="Line 188"/>
            <p:cNvSpPr>
              <a:spLocks noChangeShapeType="1"/>
            </p:cNvSpPr>
            <p:nvPr/>
          </p:nvSpPr>
          <p:spPr bwMode="auto">
            <a:xfrm flipH="1">
              <a:off x="2157482" y="3898341"/>
              <a:ext cx="3138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4" name="Line 189"/>
            <p:cNvSpPr>
              <a:spLocks noChangeShapeType="1"/>
            </p:cNvSpPr>
            <p:nvPr/>
          </p:nvSpPr>
          <p:spPr bwMode="auto">
            <a:xfrm flipH="1">
              <a:off x="2283788" y="3629255"/>
              <a:ext cx="87865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5" name="Freeform 190"/>
            <p:cNvSpPr>
              <a:spLocks/>
            </p:cNvSpPr>
            <p:nvPr/>
          </p:nvSpPr>
          <p:spPr bwMode="auto">
            <a:xfrm>
              <a:off x="2315953" y="3581400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6" name="Freeform 191"/>
            <p:cNvSpPr>
              <a:spLocks/>
            </p:cNvSpPr>
            <p:nvPr/>
          </p:nvSpPr>
          <p:spPr bwMode="auto">
            <a:xfrm>
              <a:off x="2315953" y="3581400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7" name="Freeform 192"/>
            <p:cNvSpPr>
              <a:spLocks/>
            </p:cNvSpPr>
            <p:nvPr/>
          </p:nvSpPr>
          <p:spPr bwMode="auto">
            <a:xfrm>
              <a:off x="2403034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8" name="Freeform 193"/>
            <p:cNvSpPr>
              <a:spLocks/>
            </p:cNvSpPr>
            <p:nvPr/>
          </p:nvSpPr>
          <p:spPr bwMode="auto">
            <a:xfrm>
              <a:off x="2403034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9" name="Freeform 194"/>
            <p:cNvSpPr>
              <a:spLocks/>
            </p:cNvSpPr>
            <p:nvPr/>
          </p:nvSpPr>
          <p:spPr bwMode="auto">
            <a:xfrm>
              <a:off x="2228873" y="3700645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0" name="Freeform 195"/>
            <p:cNvSpPr>
              <a:spLocks/>
            </p:cNvSpPr>
            <p:nvPr/>
          </p:nvSpPr>
          <p:spPr bwMode="auto">
            <a:xfrm>
              <a:off x="2228873" y="3700645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1" name="Freeform 196"/>
            <p:cNvSpPr>
              <a:spLocks/>
            </p:cNvSpPr>
            <p:nvPr/>
          </p:nvSpPr>
          <p:spPr bwMode="auto">
            <a:xfrm>
              <a:off x="2315953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2" name="Freeform 197"/>
            <p:cNvSpPr>
              <a:spLocks/>
            </p:cNvSpPr>
            <p:nvPr/>
          </p:nvSpPr>
          <p:spPr bwMode="auto">
            <a:xfrm>
              <a:off x="2315953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3" name="Freeform 198"/>
            <p:cNvSpPr>
              <a:spLocks/>
            </p:cNvSpPr>
            <p:nvPr/>
          </p:nvSpPr>
          <p:spPr bwMode="auto">
            <a:xfrm>
              <a:off x="2133163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4" name="Freeform 199"/>
            <p:cNvSpPr>
              <a:spLocks/>
            </p:cNvSpPr>
            <p:nvPr/>
          </p:nvSpPr>
          <p:spPr bwMode="auto">
            <a:xfrm>
              <a:off x="2133163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5" name="Freeform 200"/>
            <p:cNvSpPr>
              <a:spLocks/>
            </p:cNvSpPr>
            <p:nvPr/>
          </p:nvSpPr>
          <p:spPr bwMode="auto">
            <a:xfrm>
              <a:off x="2490114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6" name="Freeform 201"/>
            <p:cNvSpPr>
              <a:spLocks/>
            </p:cNvSpPr>
            <p:nvPr/>
          </p:nvSpPr>
          <p:spPr bwMode="auto">
            <a:xfrm>
              <a:off x="2490114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7" name="Freeform 202"/>
            <p:cNvSpPr>
              <a:spLocks/>
            </p:cNvSpPr>
            <p:nvPr/>
          </p:nvSpPr>
          <p:spPr bwMode="auto">
            <a:xfrm>
              <a:off x="2244563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8" name="Freeform 203"/>
            <p:cNvSpPr>
              <a:spLocks/>
            </p:cNvSpPr>
            <p:nvPr/>
          </p:nvSpPr>
          <p:spPr bwMode="auto">
            <a:xfrm>
              <a:off x="2244563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9" name="Freeform 204"/>
            <p:cNvSpPr>
              <a:spLocks/>
            </p:cNvSpPr>
            <p:nvPr/>
          </p:nvSpPr>
          <p:spPr bwMode="auto">
            <a:xfrm>
              <a:off x="209393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0" name="Freeform 205"/>
            <p:cNvSpPr>
              <a:spLocks/>
            </p:cNvSpPr>
            <p:nvPr/>
          </p:nvSpPr>
          <p:spPr bwMode="auto">
            <a:xfrm>
              <a:off x="209393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1" name="Freeform 206"/>
            <p:cNvSpPr>
              <a:spLocks/>
            </p:cNvSpPr>
            <p:nvPr/>
          </p:nvSpPr>
          <p:spPr bwMode="auto">
            <a:xfrm>
              <a:off x="239518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2" name="Freeform 207"/>
            <p:cNvSpPr>
              <a:spLocks/>
            </p:cNvSpPr>
            <p:nvPr/>
          </p:nvSpPr>
          <p:spPr bwMode="auto">
            <a:xfrm>
              <a:off x="239518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209"/>
            <p:cNvSpPr>
              <a:spLocks/>
            </p:cNvSpPr>
            <p:nvPr/>
          </p:nvSpPr>
          <p:spPr bwMode="auto">
            <a:xfrm>
              <a:off x="254581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210"/>
            <p:cNvSpPr>
              <a:spLocks/>
            </p:cNvSpPr>
            <p:nvPr/>
          </p:nvSpPr>
          <p:spPr bwMode="auto">
            <a:xfrm>
              <a:off x="254581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Line 211"/>
            <p:cNvSpPr>
              <a:spLocks noChangeShapeType="1"/>
            </p:cNvSpPr>
            <p:nvPr/>
          </p:nvSpPr>
          <p:spPr bwMode="auto">
            <a:xfrm>
              <a:off x="2387343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Line 212"/>
            <p:cNvSpPr>
              <a:spLocks noChangeShapeType="1"/>
            </p:cNvSpPr>
            <p:nvPr/>
          </p:nvSpPr>
          <p:spPr bwMode="auto">
            <a:xfrm flipH="1">
              <a:off x="2221028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Line 213"/>
            <p:cNvSpPr>
              <a:spLocks noChangeShapeType="1"/>
            </p:cNvSpPr>
            <p:nvPr/>
          </p:nvSpPr>
          <p:spPr bwMode="auto">
            <a:xfrm flipH="1">
              <a:off x="2403034" y="3795571"/>
              <a:ext cx="2353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Line 214"/>
            <p:cNvSpPr>
              <a:spLocks noChangeShapeType="1"/>
            </p:cNvSpPr>
            <p:nvPr/>
          </p:nvSpPr>
          <p:spPr bwMode="auto">
            <a:xfrm>
              <a:off x="2490114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Line 215"/>
            <p:cNvSpPr>
              <a:spLocks noChangeShapeType="1"/>
            </p:cNvSpPr>
            <p:nvPr/>
          </p:nvSpPr>
          <p:spPr bwMode="auto">
            <a:xfrm>
              <a:off x="2204553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Line 216"/>
            <p:cNvSpPr>
              <a:spLocks noChangeShapeType="1"/>
            </p:cNvSpPr>
            <p:nvPr/>
          </p:nvSpPr>
          <p:spPr bwMode="auto">
            <a:xfrm>
              <a:off x="2387343" y="3921877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Line 217"/>
            <p:cNvSpPr>
              <a:spLocks noChangeShapeType="1"/>
            </p:cNvSpPr>
            <p:nvPr/>
          </p:nvSpPr>
          <p:spPr bwMode="auto">
            <a:xfrm>
              <a:off x="2561504" y="3921877"/>
              <a:ext cx="3216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Line 218"/>
            <p:cNvSpPr>
              <a:spLocks noChangeShapeType="1"/>
            </p:cNvSpPr>
            <p:nvPr/>
          </p:nvSpPr>
          <p:spPr bwMode="auto">
            <a:xfrm>
              <a:off x="1569885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Line 223"/>
            <p:cNvSpPr>
              <a:spLocks noChangeShapeType="1"/>
            </p:cNvSpPr>
            <p:nvPr/>
          </p:nvSpPr>
          <p:spPr bwMode="auto">
            <a:xfrm flipH="1">
              <a:off x="1062308" y="4159583"/>
              <a:ext cx="87080" cy="1270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224"/>
            <p:cNvSpPr>
              <a:spLocks/>
            </p:cNvSpPr>
            <p:nvPr/>
          </p:nvSpPr>
          <p:spPr bwMode="auto">
            <a:xfrm>
              <a:off x="1094473" y="4111728"/>
              <a:ext cx="118461" cy="103555"/>
            </a:xfrm>
            <a:custGeom>
              <a:avLst/>
              <a:gdLst>
                <a:gd name="T0" fmla="*/ 0 w 151"/>
                <a:gd name="T1" fmla="*/ 0 h 132"/>
                <a:gd name="T2" fmla="*/ 151 w 151"/>
                <a:gd name="T3" fmla="*/ 0 h 132"/>
                <a:gd name="T4" fmla="*/ 70 w 151"/>
                <a:gd name="T5" fmla="*/ 132 h 132"/>
                <a:gd name="T6" fmla="*/ 0 w 15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2">
                  <a:moveTo>
                    <a:pt x="0" y="0"/>
                  </a:moveTo>
                  <a:lnTo>
                    <a:pt x="151" y="0"/>
                  </a:lnTo>
                  <a:lnTo>
                    <a:pt x="7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225"/>
            <p:cNvSpPr>
              <a:spLocks/>
            </p:cNvSpPr>
            <p:nvPr/>
          </p:nvSpPr>
          <p:spPr bwMode="auto">
            <a:xfrm>
              <a:off x="1094473" y="4111728"/>
              <a:ext cx="118461" cy="103555"/>
            </a:xfrm>
            <a:custGeom>
              <a:avLst/>
              <a:gdLst>
                <a:gd name="T0" fmla="*/ 0 w 151"/>
                <a:gd name="T1" fmla="*/ 0 h 132"/>
                <a:gd name="T2" fmla="*/ 151 w 151"/>
                <a:gd name="T3" fmla="*/ 0 h 132"/>
                <a:gd name="T4" fmla="*/ 70 w 151"/>
                <a:gd name="T5" fmla="*/ 132 h 132"/>
                <a:gd name="T6" fmla="*/ 0 w 15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2">
                  <a:moveTo>
                    <a:pt x="0" y="0"/>
                  </a:moveTo>
                  <a:lnTo>
                    <a:pt x="151" y="0"/>
                  </a:lnTo>
                  <a:lnTo>
                    <a:pt x="70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Freeform 226"/>
            <p:cNvSpPr>
              <a:spLocks/>
            </p:cNvSpPr>
            <p:nvPr/>
          </p:nvSpPr>
          <p:spPr bwMode="auto">
            <a:xfrm>
              <a:off x="1181553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Freeform 227"/>
            <p:cNvSpPr>
              <a:spLocks/>
            </p:cNvSpPr>
            <p:nvPr/>
          </p:nvSpPr>
          <p:spPr bwMode="auto">
            <a:xfrm>
              <a:off x="1181553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Freeform 228"/>
            <p:cNvSpPr>
              <a:spLocks/>
            </p:cNvSpPr>
            <p:nvPr/>
          </p:nvSpPr>
          <p:spPr bwMode="auto">
            <a:xfrm>
              <a:off x="1006608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Freeform 229"/>
            <p:cNvSpPr>
              <a:spLocks/>
            </p:cNvSpPr>
            <p:nvPr/>
          </p:nvSpPr>
          <p:spPr bwMode="auto">
            <a:xfrm>
              <a:off x="1006608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Line 230"/>
            <p:cNvSpPr>
              <a:spLocks noChangeShapeType="1"/>
            </p:cNvSpPr>
            <p:nvPr/>
          </p:nvSpPr>
          <p:spPr bwMode="auto">
            <a:xfrm>
              <a:off x="1165863" y="4183118"/>
              <a:ext cx="62761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Line 231"/>
            <p:cNvSpPr>
              <a:spLocks noChangeShapeType="1"/>
            </p:cNvSpPr>
            <p:nvPr/>
          </p:nvSpPr>
          <p:spPr bwMode="auto">
            <a:xfrm flipH="1">
              <a:off x="2283788" y="4167428"/>
              <a:ext cx="87865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Freeform 232"/>
            <p:cNvSpPr>
              <a:spLocks/>
            </p:cNvSpPr>
            <p:nvPr/>
          </p:nvSpPr>
          <p:spPr bwMode="auto">
            <a:xfrm>
              <a:off x="2315953" y="4111728"/>
              <a:ext cx="110616" cy="103555"/>
            </a:xfrm>
            <a:custGeom>
              <a:avLst/>
              <a:gdLst>
                <a:gd name="T0" fmla="*/ 0 w 141"/>
                <a:gd name="T1" fmla="*/ 0 h 132"/>
                <a:gd name="T2" fmla="*/ 141 w 141"/>
                <a:gd name="T3" fmla="*/ 0 h 132"/>
                <a:gd name="T4" fmla="*/ 71 w 141"/>
                <a:gd name="T5" fmla="*/ 132 h 132"/>
                <a:gd name="T6" fmla="*/ 0 w 14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2">
                  <a:moveTo>
                    <a:pt x="0" y="0"/>
                  </a:moveTo>
                  <a:lnTo>
                    <a:pt x="141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Freeform 233"/>
            <p:cNvSpPr>
              <a:spLocks/>
            </p:cNvSpPr>
            <p:nvPr/>
          </p:nvSpPr>
          <p:spPr bwMode="auto">
            <a:xfrm>
              <a:off x="2315953" y="4111728"/>
              <a:ext cx="110616" cy="103555"/>
            </a:xfrm>
            <a:custGeom>
              <a:avLst/>
              <a:gdLst>
                <a:gd name="T0" fmla="*/ 0 w 141"/>
                <a:gd name="T1" fmla="*/ 0 h 132"/>
                <a:gd name="T2" fmla="*/ 141 w 141"/>
                <a:gd name="T3" fmla="*/ 0 h 132"/>
                <a:gd name="T4" fmla="*/ 71 w 141"/>
                <a:gd name="T5" fmla="*/ 132 h 132"/>
                <a:gd name="T6" fmla="*/ 0 w 14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2">
                  <a:moveTo>
                    <a:pt x="0" y="0"/>
                  </a:moveTo>
                  <a:lnTo>
                    <a:pt x="141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234"/>
            <p:cNvSpPr>
              <a:spLocks/>
            </p:cNvSpPr>
            <p:nvPr/>
          </p:nvSpPr>
          <p:spPr bwMode="auto">
            <a:xfrm>
              <a:off x="240303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Freeform 235"/>
            <p:cNvSpPr>
              <a:spLocks/>
            </p:cNvSpPr>
            <p:nvPr/>
          </p:nvSpPr>
          <p:spPr bwMode="auto">
            <a:xfrm>
              <a:off x="240303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Freeform 236"/>
            <p:cNvSpPr>
              <a:spLocks/>
            </p:cNvSpPr>
            <p:nvPr/>
          </p:nvSpPr>
          <p:spPr bwMode="auto">
            <a:xfrm>
              <a:off x="2228873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237"/>
            <p:cNvSpPr>
              <a:spLocks/>
            </p:cNvSpPr>
            <p:nvPr/>
          </p:nvSpPr>
          <p:spPr bwMode="auto">
            <a:xfrm>
              <a:off x="2228873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Line 238"/>
            <p:cNvSpPr>
              <a:spLocks noChangeShapeType="1"/>
            </p:cNvSpPr>
            <p:nvPr/>
          </p:nvSpPr>
          <p:spPr bwMode="auto">
            <a:xfrm>
              <a:off x="2387343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" name="Line 239"/>
            <p:cNvSpPr>
              <a:spLocks noChangeShapeType="1"/>
            </p:cNvSpPr>
            <p:nvPr/>
          </p:nvSpPr>
          <p:spPr bwMode="auto">
            <a:xfrm flipH="1">
              <a:off x="1665595" y="4167428"/>
              <a:ext cx="94926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" name="Freeform 240"/>
            <p:cNvSpPr>
              <a:spLocks/>
            </p:cNvSpPr>
            <p:nvPr/>
          </p:nvSpPr>
          <p:spPr bwMode="auto">
            <a:xfrm>
              <a:off x="1696976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" name="Freeform 241"/>
            <p:cNvSpPr>
              <a:spLocks/>
            </p:cNvSpPr>
            <p:nvPr/>
          </p:nvSpPr>
          <p:spPr bwMode="auto">
            <a:xfrm>
              <a:off x="1696976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242"/>
            <p:cNvSpPr>
              <a:spLocks/>
            </p:cNvSpPr>
            <p:nvPr/>
          </p:nvSpPr>
          <p:spPr bwMode="auto">
            <a:xfrm>
              <a:off x="1784056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" name="Freeform 243"/>
            <p:cNvSpPr>
              <a:spLocks/>
            </p:cNvSpPr>
            <p:nvPr/>
          </p:nvSpPr>
          <p:spPr bwMode="auto">
            <a:xfrm>
              <a:off x="1784056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" name="Freeform 244"/>
            <p:cNvSpPr>
              <a:spLocks/>
            </p:cNvSpPr>
            <p:nvPr/>
          </p:nvSpPr>
          <p:spPr bwMode="auto">
            <a:xfrm>
              <a:off x="160989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" name="Freeform 245"/>
            <p:cNvSpPr>
              <a:spLocks/>
            </p:cNvSpPr>
            <p:nvPr/>
          </p:nvSpPr>
          <p:spPr bwMode="auto">
            <a:xfrm>
              <a:off x="160989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" name="Line 246"/>
            <p:cNvSpPr>
              <a:spLocks noChangeShapeType="1"/>
            </p:cNvSpPr>
            <p:nvPr/>
          </p:nvSpPr>
          <p:spPr bwMode="auto">
            <a:xfrm>
              <a:off x="1776211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Line 247"/>
            <p:cNvSpPr>
              <a:spLocks noChangeShapeType="1"/>
            </p:cNvSpPr>
            <p:nvPr/>
          </p:nvSpPr>
          <p:spPr bwMode="auto">
            <a:xfrm>
              <a:off x="2632895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" name="Line 248"/>
            <p:cNvSpPr>
              <a:spLocks noChangeShapeType="1"/>
            </p:cNvSpPr>
            <p:nvPr/>
          </p:nvSpPr>
          <p:spPr bwMode="auto">
            <a:xfrm flipH="1">
              <a:off x="1189398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012" name="Group 1011"/>
          <p:cNvGrpSpPr/>
          <p:nvPr/>
        </p:nvGrpSpPr>
        <p:grpSpPr>
          <a:xfrm>
            <a:off x="3906247" y="3744718"/>
            <a:ext cx="1189709" cy="255206"/>
            <a:chOff x="1181552" y="3326193"/>
            <a:chExt cx="1189709" cy="255206"/>
          </a:xfrm>
        </p:grpSpPr>
        <p:sp>
          <p:nvSpPr>
            <p:cNvPr id="1013" name="Line 13"/>
            <p:cNvSpPr>
              <a:spLocks noChangeShapeType="1"/>
            </p:cNvSpPr>
            <p:nvPr/>
          </p:nvSpPr>
          <p:spPr bwMode="auto">
            <a:xfrm>
              <a:off x="1760521" y="3374047"/>
              <a:ext cx="610740" cy="20735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4" name="Freeform 219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5" name="Freeform 220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6" name="Line 221"/>
            <p:cNvSpPr>
              <a:spLocks noChangeShapeType="1"/>
            </p:cNvSpPr>
            <p:nvPr/>
          </p:nvSpPr>
          <p:spPr bwMode="auto">
            <a:xfrm flipH="1">
              <a:off x="1181552" y="3381892"/>
              <a:ext cx="547587" cy="199507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7" name="Line 222"/>
            <p:cNvSpPr>
              <a:spLocks noChangeShapeType="1"/>
            </p:cNvSpPr>
            <p:nvPr/>
          </p:nvSpPr>
          <p:spPr bwMode="auto">
            <a:xfrm>
              <a:off x="1760522" y="3428964"/>
              <a:ext cx="3922" cy="1524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018" name="Group 1017"/>
          <p:cNvGrpSpPr/>
          <p:nvPr/>
        </p:nvGrpSpPr>
        <p:grpSpPr>
          <a:xfrm>
            <a:off x="3302961" y="3999925"/>
            <a:ext cx="2395890" cy="1029275"/>
            <a:chOff x="578266" y="3581400"/>
            <a:chExt cx="2395890" cy="1029275"/>
          </a:xfrm>
        </p:grpSpPr>
        <p:sp>
          <p:nvSpPr>
            <p:cNvPr id="1019" name="Line 8"/>
            <p:cNvSpPr>
              <a:spLocks noChangeShapeType="1"/>
            </p:cNvSpPr>
            <p:nvPr/>
          </p:nvSpPr>
          <p:spPr bwMode="auto">
            <a:xfrm flipH="1">
              <a:off x="888147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0" name="Line 9"/>
            <p:cNvSpPr>
              <a:spLocks noChangeShapeType="1"/>
            </p:cNvSpPr>
            <p:nvPr/>
          </p:nvSpPr>
          <p:spPr bwMode="auto">
            <a:xfrm flipH="1">
              <a:off x="1490650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1" name="Line 10"/>
            <p:cNvSpPr>
              <a:spLocks noChangeShapeType="1"/>
            </p:cNvSpPr>
            <p:nvPr/>
          </p:nvSpPr>
          <p:spPr bwMode="auto">
            <a:xfrm flipH="1">
              <a:off x="1791901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2" name="Line 11"/>
            <p:cNvSpPr>
              <a:spLocks noChangeShapeType="1"/>
            </p:cNvSpPr>
            <p:nvPr/>
          </p:nvSpPr>
          <p:spPr bwMode="auto">
            <a:xfrm>
              <a:off x="2331643" y="4072502"/>
              <a:ext cx="1569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3" name="Line 12"/>
            <p:cNvSpPr>
              <a:spLocks noChangeShapeType="1"/>
            </p:cNvSpPr>
            <p:nvPr/>
          </p:nvSpPr>
          <p:spPr bwMode="auto">
            <a:xfrm>
              <a:off x="2022547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4" name="Line 14"/>
            <p:cNvSpPr>
              <a:spLocks noChangeShapeType="1"/>
            </p:cNvSpPr>
            <p:nvPr/>
          </p:nvSpPr>
          <p:spPr bwMode="auto">
            <a:xfrm flipH="1">
              <a:off x="633966" y="4436514"/>
              <a:ext cx="400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5" name="Line 15"/>
            <p:cNvSpPr>
              <a:spLocks noChangeShapeType="1"/>
            </p:cNvSpPr>
            <p:nvPr/>
          </p:nvSpPr>
          <p:spPr bwMode="auto">
            <a:xfrm flipH="1">
              <a:off x="761057" y="4159583"/>
              <a:ext cx="87080" cy="1270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6" name="Freeform 16"/>
            <p:cNvSpPr>
              <a:spLocks/>
            </p:cNvSpPr>
            <p:nvPr/>
          </p:nvSpPr>
          <p:spPr bwMode="auto">
            <a:xfrm>
              <a:off x="792437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7" name="Freeform 17"/>
            <p:cNvSpPr>
              <a:spLocks/>
            </p:cNvSpPr>
            <p:nvPr/>
          </p:nvSpPr>
          <p:spPr bwMode="auto">
            <a:xfrm>
              <a:off x="792437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8" name="Freeform 18"/>
            <p:cNvSpPr>
              <a:spLocks/>
            </p:cNvSpPr>
            <p:nvPr/>
          </p:nvSpPr>
          <p:spPr bwMode="auto">
            <a:xfrm>
              <a:off x="880302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9" name="Freeform 19"/>
            <p:cNvSpPr>
              <a:spLocks/>
            </p:cNvSpPr>
            <p:nvPr/>
          </p:nvSpPr>
          <p:spPr bwMode="auto">
            <a:xfrm>
              <a:off x="880302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0" name="Freeform 20"/>
            <p:cNvSpPr>
              <a:spLocks/>
            </p:cNvSpPr>
            <p:nvPr/>
          </p:nvSpPr>
          <p:spPr bwMode="auto">
            <a:xfrm>
              <a:off x="705356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1" name="Freeform 21"/>
            <p:cNvSpPr>
              <a:spLocks/>
            </p:cNvSpPr>
            <p:nvPr/>
          </p:nvSpPr>
          <p:spPr bwMode="auto">
            <a:xfrm>
              <a:off x="705356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2" name="Freeform 22"/>
            <p:cNvSpPr>
              <a:spLocks/>
            </p:cNvSpPr>
            <p:nvPr/>
          </p:nvSpPr>
          <p:spPr bwMode="auto">
            <a:xfrm>
              <a:off x="792437" y="4381599"/>
              <a:ext cx="119245" cy="102771"/>
            </a:xfrm>
            <a:custGeom>
              <a:avLst/>
              <a:gdLst>
                <a:gd name="T0" fmla="*/ 0 w 152"/>
                <a:gd name="T1" fmla="*/ 0 h 131"/>
                <a:gd name="T2" fmla="*/ 152 w 152"/>
                <a:gd name="T3" fmla="*/ 0 h 131"/>
                <a:gd name="T4" fmla="*/ 71 w 152"/>
                <a:gd name="T5" fmla="*/ 131 h 131"/>
                <a:gd name="T6" fmla="*/ 0 w 15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0" y="0"/>
                  </a:moveTo>
                  <a:lnTo>
                    <a:pt x="152" y="0"/>
                  </a:lnTo>
                  <a:lnTo>
                    <a:pt x="7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3" name="Freeform 23"/>
            <p:cNvSpPr>
              <a:spLocks/>
            </p:cNvSpPr>
            <p:nvPr/>
          </p:nvSpPr>
          <p:spPr bwMode="auto">
            <a:xfrm>
              <a:off x="792437" y="4381599"/>
              <a:ext cx="119245" cy="102771"/>
            </a:xfrm>
            <a:custGeom>
              <a:avLst/>
              <a:gdLst>
                <a:gd name="T0" fmla="*/ 0 w 152"/>
                <a:gd name="T1" fmla="*/ 0 h 131"/>
                <a:gd name="T2" fmla="*/ 152 w 152"/>
                <a:gd name="T3" fmla="*/ 0 h 131"/>
                <a:gd name="T4" fmla="*/ 71 w 152"/>
                <a:gd name="T5" fmla="*/ 131 h 131"/>
                <a:gd name="T6" fmla="*/ 0 w 15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0" y="0"/>
                  </a:moveTo>
                  <a:lnTo>
                    <a:pt x="152" y="0"/>
                  </a:lnTo>
                  <a:lnTo>
                    <a:pt x="7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4" name="Freeform 24"/>
            <p:cNvSpPr>
              <a:spLocks/>
            </p:cNvSpPr>
            <p:nvPr/>
          </p:nvSpPr>
          <p:spPr bwMode="auto">
            <a:xfrm>
              <a:off x="610431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5" name="Freeform 25"/>
            <p:cNvSpPr>
              <a:spLocks/>
            </p:cNvSpPr>
            <p:nvPr/>
          </p:nvSpPr>
          <p:spPr bwMode="auto">
            <a:xfrm>
              <a:off x="610431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6" name="Freeform 26"/>
            <p:cNvSpPr>
              <a:spLocks/>
            </p:cNvSpPr>
            <p:nvPr/>
          </p:nvSpPr>
          <p:spPr bwMode="auto">
            <a:xfrm>
              <a:off x="967382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7" name="Freeform 27"/>
            <p:cNvSpPr>
              <a:spLocks/>
            </p:cNvSpPr>
            <p:nvPr/>
          </p:nvSpPr>
          <p:spPr bwMode="auto">
            <a:xfrm>
              <a:off x="967382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8" name="Freeform 28"/>
            <p:cNvSpPr>
              <a:spLocks/>
            </p:cNvSpPr>
            <p:nvPr/>
          </p:nvSpPr>
          <p:spPr bwMode="auto">
            <a:xfrm>
              <a:off x="728892" y="4500059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9" name="Freeform 29"/>
            <p:cNvSpPr>
              <a:spLocks/>
            </p:cNvSpPr>
            <p:nvPr/>
          </p:nvSpPr>
          <p:spPr bwMode="auto">
            <a:xfrm>
              <a:off x="728892" y="4500059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0" name="Freeform 30"/>
            <p:cNvSpPr>
              <a:spLocks/>
            </p:cNvSpPr>
            <p:nvPr/>
          </p:nvSpPr>
          <p:spPr bwMode="auto">
            <a:xfrm>
              <a:off x="578266" y="4500059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1" name="Freeform 31"/>
            <p:cNvSpPr>
              <a:spLocks/>
            </p:cNvSpPr>
            <p:nvPr/>
          </p:nvSpPr>
          <p:spPr bwMode="auto">
            <a:xfrm>
              <a:off x="578266" y="4500059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2" name="Freeform 32"/>
            <p:cNvSpPr>
              <a:spLocks/>
            </p:cNvSpPr>
            <p:nvPr/>
          </p:nvSpPr>
          <p:spPr bwMode="auto">
            <a:xfrm>
              <a:off x="880302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3" name="Freeform 33"/>
            <p:cNvSpPr>
              <a:spLocks/>
            </p:cNvSpPr>
            <p:nvPr/>
          </p:nvSpPr>
          <p:spPr bwMode="auto">
            <a:xfrm>
              <a:off x="880302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4" name="Freeform 34"/>
            <p:cNvSpPr>
              <a:spLocks/>
            </p:cNvSpPr>
            <p:nvPr/>
          </p:nvSpPr>
          <p:spPr bwMode="auto">
            <a:xfrm>
              <a:off x="1030928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5" name="Freeform 35"/>
            <p:cNvSpPr>
              <a:spLocks/>
            </p:cNvSpPr>
            <p:nvPr/>
          </p:nvSpPr>
          <p:spPr bwMode="auto">
            <a:xfrm>
              <a:off x="1030928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6" name="Line 36"/>
            <p:cNvSpPr>
              <a:spLocks noChangeShapeType="1"/>
            </p:cNvSpPr>
            <p:nvPr/>
          </p:nvSpPr>
          <p:spPr bwMode="auto">
            <a:xfrm>
              <a:off x="871672" y="4183118"/>
              <a:ext cx="55700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7" name="Line 37"/>
            <p:cNvSpPr>
              <a:spLocks noChangeShapeType="1"/>
            </p:cNvSpPr>
            <p:nvPr/>
          </p:nvSpPr>
          <p:spPr bwMode="auto">
            <a:xfrm flipH="1">
              <a:off x="705356" y="4333743"/>
              <a:ext cx="23535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8" name="Line 38"/>
            <p:cNvSpPr>
              <a:spLocks noChangeShapeType="1"/>
            </p:cNvSpPr>
            <p:nvPr/>
          </p:nvSpPr>
          <p:spPr bwMode="auto">
            <a:xfrm flipH="1">
              <a:off x="880302" y="4333743"/>
              <a:ext cx="31380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9" name="Line 39"/>
            <p:cNvSpPr>
              <a:spLocks noChangeShapeType="1"/>
            </p:cNvSpPr>
            <p:nvPr/>
          </p:nvSpPr>
          <p:spPr bwMode="auto">
            <a:xfrm>
              <a:off x="967382" y="4333743"/>
              <a:ext cx="31380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0" name="Line 40"/>
            <p:cNvSpPr>
              <a:spLocks noChangeShapeType="1"/>
            </p:cNvSpPr>
            <p:nvPr/>
          </p:nvSpPr>
          <p:spPr bwMode="auto">
            <a:xfrm>
              <a:off x="689666" y="4452204"/>
              <a:ext cx="79235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1" name="Line 41"/>
            <p:cNvSpPr>
              <a:spLocks noChangeShapeType="1"/>
            </p:cNvSpPr>
            <p:nvPr/>
          </p:nvSpPr>
          <p:spPr bwMode="auto">
            <a:xfrm>
              <a:off x="863827" y="4452204"/>
              <a:ext cx="55700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2" name="Line 42"/>
            <p:cNvSpPr>
              <a:spLocks noChangeShapeType="1"/>
            </p:cNvSpPr>
            <p:nvPr/>
          </p:nvSpPr>
          <p:spPr bwMode="auto">
            <a:xfrm>
              <a:off x="1046618" y="4460834"/>
              <a:ext cx="23535" cy="627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3" name="Line 43"/>
            <p:cNvSpPr>
              <a:spLocks noChangeShapeType="1"/>
            </p:cNvSpPr>
            <p:nvPr/>
          </p:nvSpPr>
          <p:spPr bwMode="auto">
            <a:xfrm flipH="1">
              <a:off x="1237253" y="4436514"/>
              <a:ext cx="39225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4" name="Line 44"/>
            <p:cNvSpPr>
              <a:spLocks noChangeShapeType="1"/>
            </p:cNvSpPr>
            <p:nvPr/>
          </p:nvSpPr>
          <p:spPr bwMode="auto">
            <a:xfrm flipH="1">
              <a:off x="1363559" y="4167428"/>
              <a:ext cx="957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5" name="Freeform 45"/>
            <p:cNvSpPr>
              <a:spLocks/>
            </p:cNvSpPr>
            <p:nvPr/>
          </p:nvSpPr>
          <p:spPr bwMode="auto">
            <a:xfrm>
              <a:off x="139572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6" name="Freeform 46"/>
            <p:cNvSpPr>
              <a:spLocks/>
            </p:cNvSpPr>
            <p:nvPr/>
          </p:nvSpPr>
          <p:spPr bwMode="auto">
            <a:xfrm>
              <a:off x="139572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7" name="Freeform 47"/>
            <p:cNvSpPr>
              <a:spLocks/>
            </p:cNvSpPr>
            <p:nvPr/>
          </p:nvSpPr>
          <p:spPr bwMode="auto">
            <a:xfrm>
              <a:off x="148280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8" name="Freeform 48"/>
            <p:cNvSpPr>
              <a:spLocks/>
            </p:cNvSpPr>
            <p:nvPr/>
          </p:nvSpPr>
          <p:spPr bwMode="auto">
            <a:xfrm>
              <a:off x="148280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9" name="Freeform 49"/>
            <p:cNvSpPr>
              <a:spLocks/>
            </p:cNvSpPr>
            <p:nvPr/>
          </p:nvSpPr>
          <p:spPr bwMode="auto">
            <a:xfrm>
              <a:off x="1308644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0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5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0" name="Freeform 50"/>
            <p:cNvSpPr>
              <a:spLocks/>
            </p:cNvSpPr>
            <p:nvPr/>
          </p:nvSpPr>
          <p:spPr bwMode="auto">
            <a:xfrm>
              <a:off x="1308644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0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5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1" name="Freeform 51"/>
            <p:cNvSpPr>
              <a:spLocks/>
            </p:cNvSpPr>
            <p:nvPr/>
          </p:nvSpPr>
          <p:spPr bwMode="auto">
            <a:xfrm>
              <a:off x="139572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2" name="Freeform 52"/>
            <p:cNvSpPr>
              <a:spLocks/>
            </p:cNvSpPr>
            <p:nvPr/>
          </p:nvSpPr>
          <p:spPr bwMode="auto">
            <a:xfrm>
              <a:off x="139572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3" name="Freeform 53"/>
            <p:cNvSpPr>
              <a:spLocks/>
            </p:cNvSpPr>
            <p:nvPr/>
          </p:nvSpPr>
          <p:spPr bwMode="auto">
            <a:xfrm>
              <a:off x="121293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4" name="Freeform 54"/>
            <p:cNvSpPr>
              <a:spLocks/>
            </p:cNvSpPr>
            <p:nvPr/>
          </p:nvSpPr>
          <p:spPr bwMode="auto">
            <a:xfrm>
              <a:off x="121293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5" name="Freeform 55"/>
            <p:cNvSpPr>
              <a:spLocks/>
            </p:cNvSpPr>
            <p:nvPr/>
          </p:nvSpPr>
          <p:spPr bwMode="auto">
            <a:xfrm>
              <a:off x="1577730" y="4389444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6" name="Freeform 56"/>
            <p:cNvSpPr>
              <a:spLocks/>
            </p:cNvSpPr>
            <p:nvPr/>
          </p:nvSpPr>
          <p:spPr bwMode="auto">
            <a:xfrm>
              <a:off x="1577730" y="4389444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7" name="Freeform 57"/>
            <p:cNvSpPr>
              <a:spLocks/>
            </p:cNvSpPr>
            <p:nvPr/>
          </p:nvSpPr>
          <p:spPr bwMode="auto">
            <a:xfrm>
              <a:off x="133217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8" name="Freeform 58"/>
            <p:cNvSpPr>
              <a:spLocks/>
            </p:cNvSpPr>
            <p:nvPr/>
          </p:nvSpPr>
          <p:spPr bwMode="auto">
            <a:xfrm>
              <a:off x="133217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9" name="Freeform 59"/>
            <p:cNvSpPr>
              <a:spLocks/>
            </p:cNvSpPr>
            <p:nvPr/>
          </p:nvSpPr>
          <p:spPr bwMode="auto">
            <a:xfrm>
              <a:off x="1181553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0" name="Freeform 60"/>
            <p:cNvSpPr>
              <a:spLocks/>
            </p:cNvSpPr>
            <p:nvPr/>
          </p:nvSpPr>
          <p:spPr bwMode="auto">
            <a:xfrm>
              <a:off x="1181553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1" name="Freeform 61"/>
            <p:cNvSpPr>
              <a:spLocks/>
            </p:cNvSpPr>
            <p:nvPr/>
          </p:nvSpPr>
          <p:spPr bwMode="auto">
            <a:xfrm>
              <a:off x="148280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2" name="Freeform 62"/>
            <p:cNvSpPr>
              <a:spLocks/>
            </p:cNvSpPr>
            <p:nvPr/>
          </p:nvSpPr>
          <p:spPr bwMode="auto">
            <a:xfrm>
              <a:off x="148280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3" name="Freeform 63"/>
            <p:cNvSpPr>
              <a:spLocks/>
            </p:cNvSpPr>
            <p:nvPr/>
          </p:nvSpPr>
          <p:spPr bwMode="auto">
            <a:xfrm>
              <a:off x="1633430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4" name="Freeform 64"/>
            <p:cNvSpPr>
              <a:spLocks/>
            </p:cNvSpPr>
            <p:nvPr/>
          </p:nvSpPr>
          <p:spPr bwMode="auto">
            <a:xfrm>
              <a:off x="1633430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5" name="Line 65"/>
            <p:cNvSpPr>
              <a:spLocks noChangeShapeType="1"/>
            </p:cNvSpPr>
            <p:nvPr/>
          </p:nvSpPr>
          <p:spPr bwMode="auto">
            <a:xfrm>
              <a:off x="1474960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6" name="Line 66"/>
            <p:cNvSpPr>
              <a:spLocks noChangeShapeType="1"/>
            </p:cNvSpPr>
            <p:nvPr/>
          </p:nvSpPr>
          <p:spPr bwMode="auto">
            <a:xfrm flipH="1">
              <a:off x="1308644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7" name="Line 67"/>
            <p:cNvSpPr>
              <a:spLocks noChangeShapeType="1"/>
            </p:cNvSpPr>
            <p:nvPr/>
          </p:nvSpPr>
          <p:spPr bwMode="auto">
            <a:xfrm flipH="1">
              <a:off x="1482805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8" name="Line 68"/>
            <p:cNvSpPr>
              <a:spLocks noChangeShapeType="1"/>
            </p:cNvSpPr>
            <p:nvPr/>
          </p:nvSpPr>
          <p:spPr bwMode="auto">
            <a:xfrm>
              <a:off x="1292169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9" name="Line 69"/>
            <p:cNvSpPr>
              <a:spLocks noChangeShapeType="1"/>
            </p:cNvSpPr>
            <p:nvPr/>
          </p:nvSpPr>
          <p:spPr bwMode="auto">
            <a:xfrm>
              <a:off x="1474960" y="4460834"/>
              <a:ext cx="4785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0" name="Line 70"/>
            <p:cNvSpPr>
              <a:spLocks noChangeShapeType="1"/>
            </p:cNvSpPr>
            <p:nvPr/>
          </p:nvSpPr>
          <p:spPr bwMode="auto">
            <a:xfrm>
              <a:off x="1649121" y="4460834"/>
              <a:ext cx="3216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1" name="Line 71"/>
            <p:cNvSpPr>
              <a:spLocks noChangeShapeType="1"/>
            </p:cNvSpPr>
            <p:nvPr/>
          </p:nvSpPr>
          <p:spPr bwMode="auto">
            <a:xfrm flipH="1">
              <a:off x="1847601" y="4436514"/>
              <a:ext cx="400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2" name="Line 72"/>
            <p:cNvSpPr>
              <a:spLocks noChangeShapeType="1"/>
            </p:cNvSpPr>
            <p:nvPr/>
          </p:nvSpPr>
          <p:spPr bwMode="auto">
            <a:xfrm flipH="1">
              <a:off x="1974692" y="4167428"/>
              <a:ext cx="870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3" name="Freeform 73"/>
            <p:cNvSpPr>
              <a:spLocks/>
            </p:cNvSpPr>
            <p:nvPr/>
          </p:nvSpPr>
          <p:spPr bwMode="auto">
            <a:xfrm>
              <a:off x="2006072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4" name="Freeform 74"/>
            <p:cNvSpPr>
              <a:spLocks/>
            </p:cNvSpPr>
            <p:nvPr/>
          </p:nvSpPr>
          <p:spPr bwMode="auto">
            <a:xfrm>
              <a:off x="2006072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5" name="Freeform 75"/>
            <p:cNvSpPr>
              <a:spLocks/>
            </p:cNvSpPr>
            <p:nvPr/>
          </p:nvSpPr>
          <p:spPr bwMode="auto">
            <a:xfrm>
              <a:off x="2093937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1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6" name="Freeform 76"/>
            <p:cNvSpPr>
              <a:spLocks/>
            </p:cNvSpPr>
            <p:nvPr/>
          </p:nvSpPr>
          <p:spPr bwMode="auto">
            <a:xfrm>
              <a:off x="2093937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1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7" name="Freeform 77"/>
            <p:cNvSpPr>
              <a:spLocks/>
            </p:cNvSpPr>
            <p:nvPr/>
          </p:nvSpPr>
          <p:spPr bwMode="auto">
            <a:xfrm>
              <a:off x="1918992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8" name="Freeform 78"/>
            <p:cNvSpPr>
              <a:spLocks/>
            </p:cNvSpPr>
            <p:nvPr/>
          </p:nvSpPr>
          <p:spPr bwMode="auto">
            <a:xfrm>
              <a:off x="1918992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9" name="Freeform 79"/>
            <p:cNvSpPr>
              <a:spLocks/>
            </p:cNvSpPr>
            <p:nvPr/>
          </p:nvSpPr>
          <p:spPr bwMode="auto">
            <a:xfrm>
              <a:off x="2006072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0" name="Freeform 80"/>
            <p:cNvSpPr>
              <a:spLocks/>
            </p:cNvSpPr>
            <p:nvPr/>
          </p:nvSpPr>
          <p:spPr bwMode="auto">
            <a:xfrm>
              <a:off x="2006072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1" name="Freeform 81"/>
            <p:cNvSpPr>
              <a:spLocks/>
            </p:cNvSpPr>
            <p:nvPr/>
          </p:nvSpPr>
          <p:spPr bwMode="auto">
            <a:xfrm>
              <a:off x="1824066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2" name="Freeform 82"/>
            <p:cNvSpPr>
              <a:spLocks/>
            </p:cNvSpPr>
            <p:nvPr/>
          </p:nvSpPr>
          <p:spPr bwMode="auto">
            <a:xfrm>
              <a:off x="1824066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3" name="Freeform 83"/>
            <p:cNvSpPr>
              <a:spLocks/>
            </p:cNvSpPr>
            <p:nvPr/>
          </p:nvSpPr>
          <p:spPr bwMode="auto">
            <a:xfrm>
              <a:off x="2181018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4" name="Freeform 84"/>
            <p:cNvSpPr>
              <a:spLocks/>
            </p:cNvSpPr>
            <p:nvPr/>
          </p:nvSpPr>
          <p:spPr bwMode="auto">
            <a:xfrm>
              <a:off x="2181018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5" name="Freeform 85"/>
            <p:cNvSpPr>
              <a:spLocks/>
            </p:cNvSpPr>
            <p:nvPr/>
          </p:nvSpPr>
          <p:spPr bwMode="auto">
            <a:xfrm>
              <a:off x="1943311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0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6" name="Freeform 86"/>
            <p:cNvSpPr>
              <a:spLocks/>
            </p:cNvSpPr>
            <p:nvPr/>
          </p:nvSpPr>
          <p:spPr bwMode="auto">
            <a:xfrm>
              <a:off x="1943311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0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7" name="Freeform 87"/>
            <p:cNvSpPr>
              <a:spLocks/>
            </p:cNvSpPr>
            <p:nvPr/>
          </p:nvSpPr>
          <p:spPr bwMode="auto">
            <a:xfrm>
              <a:off x="1791901" y="4507904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8" name="Freeform 88"/>
            <p:cNvSpPr>
              <a:spLocks/>
            </p:cNvSpPr>
            <p:nvPr/>
          </p:nvSpPr>
          <p:spPr bwMode="auto">
            <a:xfrm>
              <a:off x="1791901" y="4507904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9" name="Freeform 89"/>
            <p:cNvSpPr>
              <a:spLocks/>
            </p:cNvSpPr>
            <p:nvPr/>
          </p:nvSpPr>
          <p:spPr bwMode="auto">
            <a:xfrm>
              <a:off x="2093937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0" name="Freeform 90"/>
            <p:cNvSpPr>
              <a:spLocks/>
            </p:cNvSpPr>
            <p:nvPr/>
          </p:nvSpPr>
          <p:spPr bwMode="auto">
            <a:xfrm>
              <a:off x="2093937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1" name="Freeform 91"/>
            <p:cNvSpPr>
              <a:spLocks/>
            </p:cNvSpPr>
            <p:nvPr/>
          </p:nvSpPr>
          <p:spPr bwMode="auto">
            <a:xfrm>
              <a:off x="2244563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2" name="Freeform 92"/>
            <p:cNvSpPr>
              <a:spLocks/>
            </p:cNvSpPr>
            <p:nvPr/>
          </p:nvSpPr>
          <p:spPr bwMode="auto">
            <a:xfrm>
              <a:off x="2244563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3" name="Line 93"/>
            <p:cNvSpPr>
              <a:spLocks noChangeShapeType="1"/>
            </p:cNvSpPr>
            <p:nvPr/>
          </p:nvSpPr>
          <p:spPr bwMode="auto">
            <a:xfrm>
              <a:off x="2078247" y="4190963"/>
              <a:ext cx="54916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4" name="Line 94"/>
            <p:cNvSpPr>
              <a:spLocks noChangeShapeType="1"/>
            </p:cNvSpPr>
            <p:nvPr/>
          </p:nvSpPr>
          <p:spPr bwMode="auto">
            <a:xfrm flipH="1">
              <a:off x="1911147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5" name="Line 95"/>
            <p:cNvSpPr>
              <a:spLocks noChangeShapeType="1"/>
            </p:cNvSpPr>
            <p:nvPr/>
          </p:nvSpPr>
          <p:spPr bwMode="auto">
            <a:xfrm flipH="1">
              <a:off x="2093937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6" name="Line 96"/>
            <p:cNvSpPr>
              <a:spLocks noChangeShapeType="1"/>
            </p:cNvSpPr>
            <p:nvPr/>
          </p:nvSpPr>
          <p:spPr bwMode="auto">
            <a:xfrm>
              <a:off x="2181018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7" name="Line 97"/>
            <p:cNvSpPr>
              <a:spLocks noChangeShapeType="1"/>
            </p:cNvSpPr>
            <p:nvPr/>
          </p:nvSpPr>
          <p:spPr bwMode="auto">
            <a:xfrm>
              <a:off x="1903301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8" name="Line 98"/>
            <p:cNvSpPr>
              <a:spLocks noChangeShapeType="1"/>
            </p:cNvSpPr>
            <p:nvPr/>
          </p:nvSpPr>
          <p:spPr bwMode="auto">
            <a:xfrm>
              <a:off x="2078247" y="4460834"/>
              <a:ext cx="54916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9" name="Line 99"/>
            <p:cNvSpPr>
              <a:spLocks noChangeShapeType="1"/>
            </p:cNvSpPr>
            <p:nvPr/>
          </p:nvSpPr>
          <p:spPr bwMode="auto">
            <a:xfrm>
              <a:off x="2252408" y="4460834"/>
              <a:ext cx="31380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0" name="Line 100"/>
            <p:cNvSpPr>
              <a:spLocks noChangeShapeType="1"/>
            </p:cNvSpPr>
            <p:nvPr/>
          </p:nvSpPr>
          <p:spPr bwMode="auto">
            <a:xfrm flipH="1">
              <a:off x="2466579" y="4436514"/>
              <a:ext cx="313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1" name="Line 101"/>
            <p:cNvSpPr>
              <a:spLocks noChangeShapeType="1"/>
            </p:cNvSpPr>
            <p:nvPr/>
          </p:nvSpPr>
          <p:spPr bwMode="auto">
            <a:xfrm flipH="1">
              <a:off x="2593669" y="4167428"/>
              <a:ext cx="870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2" name="Freeform 102"/>
            <p:cNvSpPr>
              <a:spLocks/>
            </p:cNvSpPr>
            <p:nvPr/>
          </p:nvSpPr>
          <p:spPr bwMode="auto">
            <a:xfrm>
              <a:off x="261720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3" name="Freeform 103"/>
            <p:cNvSpPr>
              <a:spLocks/>
            </p:cNvSpPr>
            <p:nvPr/>
          </p:nvSpPr>
          <p:spPr bwMode="auto">
            <a:xfrm>
              <a:off x="261720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4" name="Freeform 104"/>
            <p:cNvSpPr>
              <a:spLocks/>
            </p:cNvSpPr>
            <p:nvPr/>
          </p:nvSpPr>
          <p:spPr bwMode="auto">
            <a:xfrm>
              <a:off x="2712915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5" name="Freeform 105"/>
            <p:cNvSpPr>
              <a:spLocks/>
            </p:cNvSpPr>
            <p:nvPr/>
          </p:nvSpPr>
          <p:spPr bwMode="auto">
            <a:xfrm>
              <a:off x="2712915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6" name="Freeform 106"/>
            <p:cNvSpPr>
              <a:spLocks/>
            </p:cNvSpPr>
            <p:nvPr/>
          </p:nvSpPr>
          <p:spPr bwMode="auto">
            <a:xfrm>
              <a:off x="253012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7" name="Freeform 107"/>
            <p:cNvSpPr>
              <a:spLocks/>
            </p:cNvSpPr>
            <p:nvPr/>
          </p:nvSpPr>
          <p:spPr bwMode="auto">
            <a:xfrm>
              <a:off x="253012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8" name="Freeform 108"/>
            <p:cNvSpPr>
              <a:spLocks/>
            </p:cNvSpPr>
            <p:nvPr/>
          </p:nvSpPr>
          <p:spPr bwMode="auto">
            <a:xfrm>
              <a:off x="261720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9" name="Freeform 109"/>
            <p:cNvSpPr>
              <a:spLocks/>
            </p:cNvSpPr>
            <p:nvPr/>
          </p:nvSpPr>
          <p:spPr bwMode="auto">
            <a:xfrm>
              <a:off x="261720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0" name="Freeform 110"/>
            <p:cNvSpPr>
              <a:spLocks/>
            </p:cNvSpPr>
            <p:nvPr/>
          </p:nvSpPr>
          <p:spPr bwMode="auto">
            <a:xfrm>
              <a:off x="2443044" y="4389444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0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1" name="Freeform 111"/>
            <p:cNvSpPr>
              <a:spLocks/>
            </p:cNvSpPr>
            <p:nvPr/>
          </p:nvSpPr>
          <p:spPr bwMode="auto">
            <a:xfrm>
              <a:off x="2443044" y="4389444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0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0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2" name="Freeform 112"/>
            <p:cNvSpPr>
              <a:spLocks/>
            </p:cNvSpPr>
            <p:nvPr/>
          </p:nvSpPr>
          <p:spPr bwMode="auto">
            <a:xfrm>
              <a:off x="2799995" y="4389444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7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3" name="Freeform 113"/>
            <p:cNvSpPr>
              <a:spLocks/>
            </p:cNvSpPr>
            <p:nvPr/>
          </p:nvSpPr>
          <p:spPr bwMode="auto">
            <a:xfrm>
              <a:off x="2799995" y="4389444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7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4" name="Freeform 114"/>
            <p:cNvSpPr>
              <a:spLocks/>
            </p:cNvSpPr>
            <p:nvPr/>
          </p:nvSpPr>
          <p:spPr bwMode="auto">
            <a:xfrm>
              <a:off x="255365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5" name="Freeform 115"/>
            <p:cNvSpPr>
              <a:spLocks/>
            </p:cNvSpPr>
            <p:nvPr/>
          </p:nvSpPr>
          <p:spPr bwMode="auto">
            <a:xfrm>
              <a:off x="255365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6" name="Freeform 116"/>
            <p:cNvSpPr>
              <a:spLocks/>
            </p:cNvSpPr>
            <p:nvPr/>
          </p:nvSpPr>
          <p:spPr bwMode="auto">
            <a:xfrm>
              <a:off x="2403034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7" name="Freeform 117"/>
            <p:cNvSpPr>
              <a:spLocks/>
            </p:cNvSpPr>
            <p:nvPr/>
          </p:nvSpPr>
          <p:spPr bwMode="auto">
            <a:xfrm>
              <a:off x="2403034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8" name="Freeform 118"/>
            <p:cNvSpPr>
              <a:spLocks/>
            </p:cNvSpPr>
            <p:nvPr/>
          </p:nvSpPr>
          <p:spPr bwMode="auto">
            <a:xfrm>
              <a:off x="270428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9" name="Freeform 119"/>
            <p:cNvSpPr>
              <a:spLocks/>
            </p:cNvSpPr>
            <p:nvPr/>
          </p:nvSpPr>
          <p:spPr bwMode="auto">
            <a:xfrm>
              <a:off x="270428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0" name="Freeform 120"/>
            <p:cNvSpPr>
              <a:spLocks/>
            </p:cNvSpPr>
            <p:nvPr/>
          </p:nvSpPr>
          <p:spPr bwMode="auto">
            <a:xfrm>
              <a:off x="2855695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1" name="Freeform 121"/>
            <p:cNvSpPr>
              <a:spLocks/>
            </p:cNvSpPr>
            <p:nvPr/>
          </p:nvSpPr>
          <p:spPr bwMode="auto">
            <a:xfrm>
              <a:off x="2855695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2" name="Line 122"/>
            <p:cNvSpPr>
              <a:spLocks noChangeShapeType="1"/>
            </p:cNvSpPr>
            <p:nvPr/>
          </p:nvSpPr>
          <p:spPr bwMode="auto">
            <a:xfrm>
              <a:off x="2696440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3" name="Line 123"/>
            <p:cNvSpPr>
              <a:spLocks noChangeShapeType="1"/>
            </p:cNvSpPr>
            <p:nvPr/>
          </p:nvSpPr>
          <p:spPr bwMode="auto">
            <a:xfrm flipH="1">
              <a:off x="2530124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4" name="Line 124"/>
            <p:cNvSpPr>
              <a:spLocks noChangeShapeType="1"/>
            </p:cNvSpPr>
            <p:nvPr/>
          </p:nvSpPr>
          <p:spPr bwMode="auto">
            <a:xfrm flipH="1">
              <a:off x="2712915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5" name="Line 125"/>
            <p:cNvSpPr>
              <a:spLocks noChangeShapeType="1"/>
            </p:cNvSpPr>
            <p:nvPr/>
          </p:nvSpPr>
          <p:spPr bwMode="auto">
            <a:xfrm>
              <a:off x="2799995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6" name="Line 126"/>
            <p:cNvSpPr>
              <a:spLocks noChangeShapeType="1"/>
            </p:cNvSpPr>
            <p:nvPr/>
          </p:nvSpPr>
          <p:spPr bwMode="auto">
            <a:xfrm>
              <a:off x="2514434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7" name="Line 127"/>
            <p:cNvSpPr>
              <a:spLocks noChangeShapeType="1"/>
            </p:cNvSpPr>
            <p:nvPr/>
          </p:nvSpPr>
          <p:spPr bwMode="auto">
            <a:xfrm>
              <a:off x="2696440" y="4460834"/>
              <a:ext cx="4785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8" name="Line 128"/>
            <p:cNvSpPr>
              <a:spLocks noChangeShapeType="1"/>
            </p:cNvSpPr>
            <p:nvPr/>
          </p:nvSpPr>
          <p:spPr bwMode="auto">
            <a:xfrm>
              <a:off x="2871385" y="4460834"/>
              <a:ext cx="31380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9" name="Line 129"/>
            <p:cNvSpPr>
              <a:spLocks noChangeShapeType="1"/>
            </p:cNvSpPr>
            <p:nvPr/>
          </p:nvSpPr>
          <p:spPr bwMode="auto">
            <a:xfrm flipH="1">
              <a:off x="943063" y="3898341"/>
              <a:ext cx="4001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0" name="Line 130"/>
            <p:cNvSpPr>
              <a:spLocks noChangeShapeType="1"/>
            </p:cNvSpPr>
            <p:nvPr/>
          </p:nvSpPr>
          <p:spPr bwMode="auto">
            <a:xfrm flipH="1">
              <a:off x="1070153" y="3629255"/>
              <a:ext cx="9571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1" name="Freeform 131"/>
            <p:cNvSpPr>
              <a:spLocks/>
            </p:cNvSpPr>
            <p:nvPr/>
          </p:nvSpPr>
          <p:spPr bwMode="auto">
            <a:xfrm>
              <a:off x="1102318" y="3581400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2" name="Freeform 132"/>
            <p:cNvSpPr>
              <a:spLocks/>
            </p:cNvSpPr>
            <p:nvPr/>
          </p:nvSpPr>
          <p:spPr bwMode="auto">
            <a:xfrm>
              <a:off x="1102318" y="3581400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3" name="Freeform 133"/>
            <p:cNvSpPr>
              <a:spLocks/>
            </p:cNvSpPr>
            <p:nvPr/>
          </p:nvSpPr>
          <p:spPr bwMode="auto">
            <a:xfrm>
              <a:off x="1189398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4" name="Freeform 134"/>
            <p:cNvSpPr>
              <a:spLocks/>
            </p:cNvSpPr>
            <p:nvPr/>
          </p:nvSpPr>
          <p:spPr bwMode="auto">
            <a:xfrm>
              <a:off x="1189398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5" name="Freeform 135"/>
            <p:cNvSpPr>
              <a:spLocks/>
            </p:cNvSpPr>
            <p:nvPr/>
          </p:nvSpPr>
          <p:spPr bwMode="auto">
            <a:xfrm>
              <a:off x="1014453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6" name="Freeform 136"/>
            <p:cNvSpPr>
              <a:spLocks/>
            </p:cNvSpPr>
            <p:nvPr/>
          </p:nvSpPr>
          <p:spPr bwMode="auto">
            <a:xfrm>
              <a:off x="1014453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7" name="Freeform 137"/>
            <p:cNvSpPr>
              <a:spLocks/>
            </p:cNvSpPr>
            <p:nvPr/>
          </p:nvSpPr>
          <p:spPr bwMode="auto">
            <a:xfrm>
              <a:off x="1102318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8" name="Freeform 138"/>
            <p:cNvSpPr>
              <a:spLocks/>
            </p:cNvSpPr>
            <p:nvPr/>
          </p:nvSpPr>
          <p:spPr bwMode="auto">
            <a:xfrm>
              <a:off x="1102318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9" name="Freeform 139"/>
            <p:cNvSpPr>
              <a:spLocks/>
            </p:cNvSpPr>
            <p:nvPr/>
          </p:nvSpPr>
          <p:spPr bwMode="auto">
            <a:xfrm>
              <a:off x="919527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0" name="Freeform 140"/>
            <p:cNvSpPr>
              <a:spLocks/>
            </p:cNvSpPr>
            <p:nvPr/>
          </p:nvSpPr>
          <p:spPr bwMode="auto">
            <a:xfrm>
              <a:off x="919527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1" name="Freeform 141"/>
            <p:cNvSpPr>
              <a:spLocks/>
            </p:cNvSpPr>
            <p:nvPr/>
          </p:nvSpPr>
          <p:spPr bwMode="auto">
            <a:xfrm>
              <a:off x="1284324" y="3850486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2" name="Freeform 142"/>
            <p:cNvSpPr>
              <a:spLocks/>
            </p:cNvSpPr>
            <p:nvPr/>
          </p:nvSpPr>
          <p:spPr bwMode="auto">
            <a:xfrm>
              <a:off x="1284324" y="3850486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3" name="Freeform 143"/>
            <p:cNvSpPr>
              <a:spLocks/>
            </p:cNvSpPr>
            <p:nvPr/>
          </p:nvSpPr>
          <p:spPr bwMode="auto">
            <a:xfrm>
              <a:off x="1038773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4" name="Freeform 144"/>
            <p:cNvSpPr>
              <a:spLocks/>
            </p:cNvSpPr>
            <p:nvPr/>
          </p:nvSpPr>
          <p:spPr bwMode="auto">
            <a:xfrm>
              <a:off x="1038773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5" name="Freeform 145"/>
            <p:cNvSpPr>
              <a:spLocks/>
            </p:cNvSpPr>
            <p:nvPr/>
          </p:nvSpPr>
          <p:spPr bwMode="auto">
            <a:xfrm>
              <a:off x="88814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6" name="Freeform 146"/>
            <p:cNvSpPr>
              <a:spLocks/>
            </p:cNvSpPr>
            <p:nvPr/>
          </p:nvSpPr>
          <p:spPr bwMode="auto">
            <a:xfrm>
              <a:off x="88814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7" name="Freeform 147"/>
            <p:cNvSpPr>
              <a:spLocks/>
            </p:cNvSpPr>
            <p:nvPr/>
          </p:nvSpPr>
          <p:spPr bwMode="auto">
            <a:xfrm>
              <a:off x="118939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8" name="Freeform 148"/>
            <p:cNvSpPr>
              <a:spLocks/>
            </p:cNvSpPr>
            <p:nvPr/>
          </p:nvSpPr>
          <p:spPr bwMode="auto">
            <a:xfrm>
              <a:off x="118939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9" name="Freeform 149"/>
            <p:cNvSpPr>
              <a:spLocks/>
            </p:cNvSpPr>
            <p:nvPr/>
          </p:nvSpPr>
          <p:spPr bwMode="auto">
            <a:xfrm>
              <a:off x="134002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0" name="Freeform 150"/>
            <p:cNvSpPr>
              <a:spLocks/>
            </p:cNvSpPr>
            <p:nvPr/>
          </p:nvSpPr>
          <p:spPr bwMode="auto">
            <a:xfrm>
              <a:off x="134002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1" name="Line 151"/>
            <p:cNvSpPr>
              <a:spLocks noChangeShapeType="1"/>
            </p:cNvSpPr>
            <p:nvPr/>
          </p:nvSpPr>
          <p:spPr bwMode="auto">
            <a:xfrm>
              <a:off x="1181553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2" name="Line 152"/>
            <p:cNvSpPr>
              <a:spLocks noChangeShapeType="1"/>
            </p:cNvSpPr>
            <p:nvPr/>
          </p:nvSpPr>
          <p:spPr bwMode="auto">
            <a:xfrm flipH="1">
              <a:off x="1014453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3" name="Line 153"/>
            <p:cNvSpPr>
              <a:spLocks noChangeShapeType="1"/>
            </p:cNvSpPr>
            <p:nvPr/>
          </p:nvSpPr>
          <p:spPr bwMode="auto">
            <a:xfrm flipH="1">
              <a:off x="1189398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4" name="Line 154"/>
            <p:cNvSpPr>
              <a:spLocks noChangeShapeType="1"/>
            </p:cNvSpPr>
            <p:nvPr/>
          </p:nvSpPr>
          <p:spPr bwMode="auto">
            <a:xfrm>
              <a:off x="1284324" y="3795571"/>
              <a:ext cx="2432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5" name="Line 155"/>
            <p:cNvSpPr>
              <a:spLocks noChangeShapeType="1"/>
            </p:cNvSpPr>
            <p:nvPr/>
          </p:nvSpPr>
          <p:spPr bwMode="auto">
            <a:xfrm>
              <a:off x="998763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6" name="Line 156"/>
            <p:cNvSpPr>
              <a:spLocks noChangeShapeType="1"/>
            </p:cNvSpPr>
            <p:nvPr/>
          </p:nvSpPr>
          <p:spPr bwMode="auto">
            <a:xfrm>
              <a:off x="1181553" y="3921876"/>
              <a:ext cx="47071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7" name="Line 157"/>
            <p:cNvSpPr>
              <a:spLocks noChangeShapeType="1"/>
            </p:cNvSpPr>
            <p:nvPr/>
          </p:nvSpPr>
          <p:spPr bwMode="auto">
            <a:xfrm>
              <a:off x="1355714" y="3921876"/>
              <a:ext cx="3216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8" name="Freeform 158"/>
            <p:cNvSpPr>
              <a:spLocks/>
            </p:cNvSpPr>
            <p:nvPr/>
          </p:nvSpPr>
          <p:spPr bwMode="auto">
            <a:xfrm>
              <a:off x="1546350" y="3898341"/>
              <a:ext cx="40010" cy="118461"/>
            </a:xfrm>
            <a:custGeom>
              <a:avLst/>
              <a:gdLst>
                <a:gd name="T0" fmla="*/ 51 w 51"/>
                <a:gd name="T1" fmla="*/ 0 h 151"/>
                <a:gd name="T2" fmla="*/ 0 w 51"/>
                <a:gd name="T3" fmla="*/ 151 h 151"/>
                <a:gd name="T4" fmla="*/ 51 w 51"/>
                <a:gd name="T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151">
                  <a:moveTo>
                    <a:pt x="51" y="0"/>
                  </a:moveTo>
                  <a:lnTo>
                    <a:pt x="0" y="1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9" name="Freeform 159"/>
            <p:cNvSpPr>
              <a:spLocks/>
            </p:cNvSpPr>
            <p:nvPr/>
          </p:nvSpPr>
          <p:spPr bwMode="auto">
            <a:xfrm>
              <a:off x="1546350" y="3898341"/>
              <a:ext cx="40010" cy="118461"/>
            </a:xfrm>
            <a:custGeom>
              <a:avLst/>
              <a:gdLst>
                <a:gd name="T0" fmla="*/ 51 w 51"/>
                <a:gd name="T1" fmla="*/ 0 h 151"/>
                <a:gd name="T2" fmla="*/ 0 w 51"/>
                <a:gd name="T3" fmla="*/ 151 h 151"/>
                <a:gd name="T4" fmla="*/ 51 w 51"/>
                <a:gd name="T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151">
                  <a:moveTo>
                    <a:pt x="51" y="0"/>
                  </a:moveTo>
                  <a:lnTo>
                    <a:pt x="0" y="151"/>
                  </a:lnTo>
                  <a:lnTo>
                    <a:pt x="51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0" name="Line 160"/>
            <p:cNvSpPr>
              <a:spLocks noChangeShapeType="1"/>
            </p:cNvSpPr>
            <p:nvPr/>
          </p:nvSpPr>
          <p:spPr bwMode="auto">
            <a:xfrm flipH="1">
              <a:off x="1673440" y="3629255"/>
              <a:ext cx="94926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1" name="Freeform 161"/>
            <p:cNvSpPr>
              <a:spLocks/>
            </p:cNvSpPr>
            <p:nvPr/>
          </p:nvSpPr>
          <p:spPr bwMode="auto">
            <a:xfrm>
              <a:off x="1704821" y="3581400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2" name="Freeform 162"/>
            <p:cNvSpPr>
              <a:spLocks/>
            </p:cNvSpPr>
            <p:nvPr/>
          </p:nvSpPr>
          <p:spPr bwMode="auto">
            <a:xfrm>
              <a:off x="1704821" y="3581400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3" name="Freeform 163"/>
            <p:cNvSpPr>
              <a:spLocks/>
            </p:cNvSpPr>
            <p:nvPr/>
          </p:nvSpPr>
          <p:spPr bwMode="auto">
            <a:xfrm>
              <a:off x="1791901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4" name="Freeform 164"/>
            <p:cNvSpPr>
              <a:spLocks/>
            </p:cNvSpPr>
            <p:nvPr/>
          </p:nvSpPr>
          <p:spPr bwMode="auto">
            <a:xfrm>
              <a:off x="1791901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5" name="Freeform 165"/>
            <p:cNvSpPr>
              <a:spLocks/>
            </p:cNvSpPr>
            <p:nvPr/>
          </p:nvSpPr>
          <p:spPr bwMode="auto">
            <a:xfrm>
              <a:off x="1617740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6" name="Freeform 166"/>
            <p:cNvSpPr>
              <a:spLocks/>
            </p:cNvSpPr>
            <p:nvPr/>
          </p:nvSpPr>
          <p:spPr bwMode="auto">
            <a:xfrm>
              <a:off x="1617740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7" name="Freeform 167"/>
            <p:cNvSpPr>
              <a:spLocks/>
            </p:cNvSpPr>
            <p:nvPr/>
          </p:nvSpPr>
          <p:spPr bwMode="auto">
            <a:xfrm>
              <a:off x="1704821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8" name="Freeform 168"/>
            <p:cNvSpPr>
              <a:spLocks/>
            </p:cNvSpPr>
            <p:nvPr/>
          </p:nvSpPr>
          <p:spPr bwMode="auto">
            <a:xfrm>
              <a:off x="1704821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9" name="Freeform 169"/>
            <p:cNvSpPr>
              <a:spLocks/>
            </p:cNvSpPr>
            <p:nvPr/>
          </p:nvSpPr>
          <p:spPr bwMode="auto">
            <a:xfrm>
              <a:off x="1522815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0" name="Freeform 170"/>
            <p:cNvSpPr>
              <a:spLocks/>
            </p:cNvSpPr>
            <p:nvPr/>
          </p:nvSpPr>
          <p:spPr bwMode="auto">
            <a:xfrm>
              <a:off x="1522815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1" name="Freeform 171"/>
            <p:cNvSpPr>
              <a:spLocks/>
            </p:cNvSpPr>
            <p:nvPr/>
          </p:nvSpPr>
          <p:spPr bwMode="auto">
            <a:xfrm>
              <a:off x="1887611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2" name="Freeform 172"/>
            <p:cNvSpPr>
              <a:spLocks/>
            </p:cNvSpPr>
            <p:nvPr/>
          </p:nvSpPr>
          <p:spPr bwMode="auto">
            <a:xfrm>
              <a:off x="1887611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3" name="Freeform 173"/>
            <p:cNvSpPr>
              <a:spLocks/>
            </p:cNvSpPr>
            <p:nvPr/>
          </p:nvSpPr>
          <p:spPr bwMode="auto">
            <a:xfrm>
              <a:off x="1641275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4" name="Freeform 174"/>
            <p:cNvSpPr>
              <a:spLocks/>
            </p:cNvSpPr>
            <p:nvPr/>
          </p:nvSpPr>
          <p:spPr bwMode="auto">
            <a:xfrm>
              <a:off x="1641275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5" name="Freeform 175"/>
            <p:cNvSpPr>
              <a:spLocks/>
            </p:cNvSpPr>
            <p:nvPr/>
          </p:nvSpPr>
          <p:spPr bwMode="auto">
            <a:xfrm>
              <a:off x="1490650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6" name="Freeform 176"/>
            <p:cNvSpPr>
              <a:spLocks/>
            </p:cNvSpPr>
            <p:nvPr/>
          </p:nvSpPr>
          <p:spPr bwMode="auto">
            <a:xfrm>
              <a:off x="1490650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7" name="Freeform 177"/>
            <p:cNvSpPr>
              <a:spLocks/>
            </p:cNvSpPr>
            <p:nvPr/>
          </p:nvSpPr>
          <p:spPr bwMode="auto">
            <a:xfrm>
              <a:off x="1791901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8" name="Freeform 178"/>
            <p:cNvSpPr>
              <a:spLocks/>
            </p:cNvSpPr>
            <p:nvPr/>
          </p:nvSpPr>
          <p:spPr bwMode="auto">
            <a:xfrm>
              <a:off x="1791901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9" name="Freeform 179"/>
            <p:cNvSpPr>
              <a:spLocks/>
            </p:cNvSpPr>
            <p:nvPr/>
          </p:nvSpPr>
          <p:spPr bwMode="auto">
            <a:xfrm>
              <a:off x="1943311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0" name="Freeform 180"/>
            <p:cNvSpPr>
              <a:spLocks/>
            </p:cNvSpPr>
            <p:nvPr/>
          </p:nvSpPr>
          <p:spPr bwMode="auto">
            <a:xfrm>
              <a:off x="1943311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1" name="Line 181"/>
            <p:cNvSpPr>
              <a:spLocks noChangeShapeType="1"/>
            </p:cNvSpPr>
            <p:nvPr/>
          </p:nvSpPr>
          <p:spPr bwMode="auto">
            <a:xfrm>
              <a:off x="1784056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2" name="Line 182"/>
            <p:cNvSpPr>
              <a:spLocks noChangeShapeType="1"/>
            </p:cNvSpPr>
            <p:nvPr/>
          </p:nvSpPr>
          <p:spPr bwMode="auto">
            <a:xfrm flipH="1">
              <a:off x="1617740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3" name="Line 183"/>
            <p:cNvSpPr>
              <a:spLocks noChangeShapeType="1"/>
            </p:cNvSpPr>
            <p:nvPr/>
          </p:nvSpPr>
          <p:spPr bwMode="auto">
            <a:xfrm flipH="1">
              <a:off x="1791901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4" name="Line 184"/>
            <p:cNvSpPr>
              <a:spLocks noChangeShapeType="1"/>
            </p:cNvSpPr>
            <p:nvPr/>
          </p:nvSpPr>
          <p:spPr bwMode="auto">
            <a:xfrm>
              <a:off x="1887611" y="3795571"/>
              <a:ext cx="2353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5" name="Line 185"/>
            <p:cNvSpPr>
              <a:spLocks noChangeShapeType="1"/>
            </p:cNvSpPr>
            <p:nvPr/>
          </p:nvSpPr>
          <p:spPr bwMode="auto">
            <a:xfrm>
              <a:off x="1602050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6" name="Line 186"/>
            <p:cNvSpPr>
              <a:spLocks noChangeShapeType="1"/>
            </p:cNvSpPr>
            <p:nvPr/>
          </p:nvSpPr>
          <p:spPr bwMode="auto">
            <a:xfrm>
              <a:off x="1784056" y="3921876"/>
              <a:ext cx="4785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7" name="Line 187"/>
            <p:cNvSpPr>
              <a:spLocks noChangeShapeType="1"/>
            </p:cNvSpPr>
            <p:nvPr/>
          </p:nvSpPr>
          <p:spPr bwMode="auto">
            <a:xfrm>
              <a:off x="1959002" y="3921876"/>
              <a:ext cx="3138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8" name="Line 188"/>
            <p:cNvSpPr>
              <a:spLocks noChangeShapeType="1"/>
            </p:cNvSpPr>
            <p:nvPr/>
          </p:nvSpPr>
          <p:spPr bwMode="auto">
            <a:xfrm flipH="1">
              <a:off x="2157482" y="3898341"/>
              <a:ext cx="3138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9" name="Line 189"/>
            <p:cNvSpPr>
              <a:spLocks noChangeShapeType="1"/>
            </p:cNvSpPr>
            <p:nvPr/>
          </p:nvSpPr>
          <p:spPr bwMode="auto">
            <a:xfrm flipH="1">
              <a:off x="2283788" y="3629255"/>
              <a:ext cx="87865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0" name="Freeform 190"/>
            <p:cNvSpPr>
              <a:spLocks/>
            </p:cNvSpPr>
            <p:nvPr/>
          </p:nvSpPr>
          <p:spPr bwMode="auto">
            <a:xfrm>
              <a:off x="2315953" y="3581400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1" name="Freeform 191"/>
            <p:cNvSpPr>
              <a:spLocks/>
            </p:cNvSpPr>
            <p:nvPr/>
          </p:nvSpPr>
          <p:spPr bwMode="auto">
            <a:xfrm>
              <a:off x="2315953" y="3581400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2" name="Freeform 192"/>
            <p:cNvSpPr>
              <a:spLocks/>
            </p:cNvSpPr>
            <p:nvPr/>
          </p:nvSpPr>
          <p:spPr bwMode="auto">
            <a:xfrm>
              <a:off x="2403034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3" name="Freeform 193"/>
            <p:cNvSpPr>
              <a:spLocks/>
            </p:cNvSpPr>
            <p:nvPr/>
          </p:nvSpPr>
          <p:spPr bwMode="auto">
            <a:xfrm>
              <a:off x="2403034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4" name="Freeform 194"/>
            <p:cNvSpPr>
              <a:spLocks/>
            </p:cNvSpPr>
            <p:nvPr/>
          </p:nvSpPr>
          <p:spPr bwMode="auto">
            <a:xfrm>
              <a:off x="2228873" y="3700645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5" name="Freeform 195"/>
            <p:cNvSpPr>
              <a:spLocks/>
            </p:cNvSpPr>
            <p:nvPr/>
          </p:nvSpPr>
          <p:spPr bwMode="auto">
            <a:xfrm>
              <a:off x="2228873" y="3700645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6" name="Freeform 196"/>
            <p:cNvSpPr>
              <a:spLocks/>
            </p:cNvSpPr>
            <p:nvPr/>
          </p:nvSpPr>
          <p:spPr bwMode="auto">
            <a:xfrm>
              <a:off x="2315953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7" name="Freeform 197"/>
            <p:cNvSpPr>
              <a:spLocks/>
            </p:cNvSpPr>
            <p:nvPr/>
          </p:nvSpPr>
          <p:spPr bwMode="auto">
            <a:xfrm>
              <a:off x="2315953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8" name="Freeform 198"/>
            <p:cNvSpPr>
              <a:spLocks/>
            </p:cNvSpPr>
            <p:nvPr/>
          </p:nvSpPr>
          <p:spPr bwMode="auto">
            <a:xfrm>
              <a:off x="2133163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9" name="Freeform 199"/>
            <p:cNvSpPr>
              <a:spLocks/>
            </p:cNvSpPr>
            <p:nvPr/>
          </p:nvSpPr>
          <p:spPr bwMode="auto">
            <a:xfrm>
              <a:off x="2133163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0" name="Freeform 200"/>
            <p:cNvSpPr>
              <a:spLocks/>
            </p:cNvSpPr>
            <p:nvPr/>
          </p:nvSpPr>
          <p:spPr bwMode="auto">
            <a:xfrm>
              <a:off x="2490114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1" name="Freeform 201"/>
            <p:cNvSpPr>
              <a:spLocks/>
            </p:cNvSpPr>
            <p:nvPr/>
          </p:nvSpPr>
          <p:spPr bwMode="auto">
            <a:xfrm>
              <a:off x="2490114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2" name="Freeform 202"/>
            <p:cNvSpPr>
              <a:spLocks/>
            </p:cNvSpPr>
            <p:nvPr/>
          </p:nvSpPr>
          <p:spPr bwMode="auto">
            <a:xfrm>
              <a:off x="2244563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3" name="Freeform 203"/>
            <p:cNvSpPr>
              <a:spLocks/>
            </p:cNvSpPr>
            <p:nvPr/>
          </p:nvSpPr>
          <p:spPr bwMode="auto">
            <a:xfrm>
              <a:off x="2244563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4" name="Freeform 204"/>
            <p:cNvSpPr>
              <a:spLocks/>
            </p:cNvSpPr>
            <p:nvPr/>
          </p:nvSpPr>
          <p:spPr bwMode="auto">
            <a:xfrm>
              <a:off x="209393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5" name="Freeform 205"/>
            <p:cNvSpPr>
              <a:spLocks/>
            </p:cNvSpPr>
            <p:nvPr/>
          </p:nvSpPr>
          <p:spPr bwMode="auto">
            <a:xfrm>
              <a:off x="209393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6" name="Freeform 206"/>
            <p:cNvSpPr>
              <a:spLocks/>
            </p:cNvSpPr>
            <p:nvPr/>
          </p:nvSpPr>
          <p:spPr bwMode="auto">
            <a:xfrm>
              <a:off x="239518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7" name="Freeform 207"/>
            <p:cNvSpPr>
              <a:spLocks/>
            </p:cNvSpPr>
            <p:nvPr/>
          </p:nvSpPr>
          <p:spPr bwMode="auto">
            <a:xfrm>
              <a:off x="239518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8" name="Freeform 209"/>
            <p:cNvSpPr>
              <a:spLocks/>
            </p:cNvSpPr>
            <p:nvPr/>
          </p:nvSpPr>
          <p:spPr bwMode="auto">
            <a:xfrm>
              <a:off x="254581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9" name="Freeform 210"/>
            <p:cNvSpPr>
              <a:spLocks/>
            </p:cNvSpPr>
            <p:nvPr/>
          </p:nvSpPr>
          <p:spPr bwMode="auto">
            <a:xfrm>
              <a:off x="254581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0" name="Line 211"/>
            <p:cNvSpPr>
              <a:spLocks noChangeShapeType="1"/>
            </p:cNvSpPr>
            <p:nvPr/>
          </p:nvSpPr>
          <p:spPr bwMode="auto">
            <a:xfrm>
              <a:off x="2387343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1" name="Line 212"/>
            <p:cNvSpPr>
              <a:spLocks noChangeShapeType="1"/>
            </p:cNvSpPr>
            <p:nvPr/>
          </p:nvSpPr>
          <p:spPr bwMode="auto">
            <a:xfrm flipH="1">
              <a:off x="2221028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2" name="Line 213"/>
            <p:cNvSpPr>
              <a:spLocks noChangeShapeType="1"/>
            </p:cNvSpPr>
            <p:nvPr/>
          </p:nvSpPr>
          <p:spPr bwMode="auto">
            <a:xfrm flipH="1">
              <a:off x="2403034" y="3795571"/>
              <a:ext cx="2353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3" name="Line 214"/>
            <p:cNvSpPr>
              <a:spLocks noChangeShapeType="1"/>
            </p:cNvSpPr>
            <p:nvPr/>
          </p:nvSpPr>
          <p:spPr bwMode="auto">
            <a:xfrm>
              <a:off x="2490114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4" name="Line 215"/>
            <p:cNvSpPr>
              <a:spLocks noChangeShapeType="1"/>
            </p:cNvSpPr>
            <p:nvPr/>
          </p:nvSpPr>
          <p:spPr bwMode="auto">
            <a:xfrm>
              <a:off x="2204553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5" name="Line 216"/>
            <p:cNvSpPr>
              <a:spLocks noChangeShapeType="1"/>
            </p:cNvSpPr>
            <p:nvPr/>
          </p:nvSpPr>
          <p:spPr bwMode="auto">
            <a:xfrm>
              <a:off x="2387343" y="3921877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6" name="Line 217"/>
            <p:cNvSpPr>
              <a:spLocks noChangeShapeType="1"/>
            </p:cNvSpPr>
            <p:nvPr/>
          </p:nvSpPr>
          <p:spPr bwMode="auto">
            <a:xfrm>
              <a:off x="2561504" y="3921877"/>
              <a:ext cx="3216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7" name="Line 218"/>
            <p:cNvSpPr>
              <a:spLocks noChangeShapeType="1"/>
            </p:cNvSpPr>
            <p:nvPr/>
          </p:nvSpPr>
          <p:spPr bwMode="auto">
            <a:xfrm>
              <a:off x="1569885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8" name="Line 223"/>
            <p:cNvSpPr>
              <a:spLocks noChangeShapeType="1"/>
            </p:cNvSpPr>
            <p:nvPr/>
          </p:nvSpPr>
          <p:spPr bwMode="auto">
            <a:xfrm flipH="1">
              <a:off x="1062308" y="4159583"/>
              <a:ext cx="87080" cy="1270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9" name="Freeform 224"/>
            <p:cNvSpPr>
              <a:spLocks/>
            </p:cNvSpPr>
            <p:nvPr/>
          </p:nvSpPr>
          <p:spPr bwMode="auto">
            <a:xfrm>
              <a:off x="1094473" y="4111728"/>
              <a:ext cx="118461" cy="103555"/>
            </a:xfrm>
            <a:custGeom>
              <a:avLst/>
              <a:gdLst>
                <a:gd name="T0" fmla="*/ 0 w 151"/>
                <a:gd name="T1" fmla="*/ 0 h 132"/>
                <a:gd name="T2" fmla="*/ 151 w 151"/>
                <a:gd name="T3" fmla="*/ 0 h 132"/>
                <a:gd name="T4" fmla="*/ 70 w 151"/>
                <a:gd name="T5" fmla="*/ 132 h 132"/>
                <a:gd name="T6" fmla="*/ 0 w 15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2">
                  <a:moveTo>
                    <a:pt x="0" y="0"/>
                  </a:moveTo>
                  <a:lnTo>
                    <a:pt x="151" y="0"/>
                  </a:lnTo>
                  <a:lnTo>
                    <a:pt x="7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0" name="Freeform 225"/>
            <p:cNvSpPr>
              <a:spLocks/>
            </p:cNvSpPr>
            <p:nvPr/>
          </p:nvSpPr>
          <p:spPr bwMode="auto">
            <a:xfrm>
              <a:off x="1094473" y="4111728"/>
              <a:ext cx="118461" cy="103555"/>
            </a:xfrm>
            <a:custGeom>
              <a:avLst/>
              <a:gdLst>
                <a:gd name="T0" fmla="*/ 0 w 151"/>
                <a:gd name="T1" fmla="*/ 0 h 132"/>
                <a:gd name="T2" fmla="*/ 151 w 151"/>
                <a:gd name="T3" fmla="*/ 0 h 132"/>
                <a:gd name="T4" fmla="*/ 70 w 151"/>
                <a:gd name="T5" fmla="*/ 132 h 132"/>
                <a:gd name="T6" fmla="*/ 0 w 15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2">
                  <a:moveTo>
                    <a:pt x="0" y="0"/>
                  </a:moveTo>
                  <a:lnTo>
                    <a:pt x="151" y="0"/>
                  </a:lnTo>
                  <a:lnTo>
                    <a:pt x="70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1" name="Freeform 226"/>
            <p:cNvSpPr>
              <a:spLocks/>
            </p:cNvSpPr>
            <p:nvPr/>
          </p:nvSpPr>
          <p:spPr bwMode="auto">
            <a:xfrm>
              <a:off x="1181553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2" name="Freeform 227"/>
            <p:cNvSpPr>
              <a:spLocks/>
            </p:cNvSpPr>
            <p:nvPr/>
          </p:nvSpPr>
          <p:spPr bwMode="auto">
            <a:xfrm>
              <a:off x="1181553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3" name="Freeform 228"/>
            <p:cNvSpPr>
              <a:spLocks/>
            </p:cNvSpPr>
            <p:nvPr/>
          </p:nvSpPr>
          <p:spPr bwMode="auto">
            <a:xfrm>
              <a:off x="1006608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4" name="Freeform 229"/>
            <p:cNvSpPr>
              <a:spLocks/>
            </p:cNvSpPr>
            <p:nvPr/>
          </p:nvSpPr>
          <p:spPr bwMode="auto">
            <a:xfrm>
              <a:off x="1006608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5" name="Line 230"/>
            <p:cNvSpPr>
              <a:spLocks noChangeShapeType="1"/>
            </p:cNvSpPr>
            <p:nvPr/>
          </p:nvSpPr>
          <p:spPr bwMode="auto">
            <a:xfrm>
              <a:off x="1165863" y="4183118"/>
              <a:ext cx="62761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6" name="Line 231"/>
            <p:cNvSpPr>
              <a:spLocks noChangeShapeType="1"/>
            </p:cNvSpPr>
            <p:nvPr/>
          </p:nvSpPr>
          <p:spPr bwMode="auto">
            <a:xfrm flipH="1">
              <a:off x="2283788" y="4167428"/>
              <a:ext cx="87865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7" name="Freeform 232"/>
            <p:cNvSpPr>
              <a:spLocks/>
            </p:cNvSpPr>
            <p:nvPr/>
          </p:nvSpPr>
          <p:spPr bwMode="auto">
            <a:xfrm>
              <a:off x="2315953" y="4111728"/>
              <a:ext cx="110616" cy="103555"/>
            </a:xfrm>
            <a:custGeom>
              <a:avLst/>
              <a:gdLst>
                <a:gd name="T0" fmla="*/ 0 w 141"/>
                <a:gd name="T1" fmla="*/ 0 h 132"/>
                <a:gd name="T2" fmla="*/ 141 w 141"/>
                <a:gd name="T3" fmla="*/ 0 h 132"/>
                <a:gd name="T4" fmla="*/ 71 w 141"/>
                <a:gd name="T5" fmla="*/ 132 h 132"/>
                <a:gd name="T6" fmla="*/ 0 w 14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2">
                  <a:moveTo>
                    <a:pt x="0" y="0"/>
                  </a:moveTo>
                  <a:lnTo>
                    <a:pt x="141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8" name="Freeform 233"/>
            <p:cNvSpPr>
              <a:spLocks/>
            </p:cNvSpPr>
            <p:nvPr/>
          </p:nvSpPr>
          <p:spPr bwMode="auto">
            <a:xfrm>
              <a:off x="2315953" y="4111728"/>
              <a:ext cx="110616" cy="103555"/>
            </a:xfrm>
            <a:custGeom>
              <a:avLst/>
              <a:gdLst>
                <a:gd name="T0" fmla="*/ 0 w 141"/>
                <a:gd name="T1" fmla="*/ 0 h 132"/>
                <a:gd name="T2" fmla="*/ 141 w 141"/>
                <a:gd name="T3" fmla="*/ 0 h 132"/>
                <a:gd name="T4" fmla="*/ 71 w 141"/>
                <a:gd name="T5" fmla="*/ 132 h 132"/>
                <a:gd name="T6" fmla="*/ 0 w 14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2">
                  <a:moveTo>
                    <a:pt x="0" y="0"/>
                  </a:moveTo>
                  <a:lnTo>
                    <a:pt x="141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9" name="Freeform 234"/>
            <p:cNvSpPr>
              <a:spLocks/>
            </p:cNvSpPr>
            <p:nvPr/>
          </p:nvSpPr>
          <p:spPr bwMode="auto">
            <a:xfrm>
              <a:off x="240303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0" name="Freeform 235"/>
            <p:cNvSpPr>
              <a:spLocks/>
            </p:cNvSpPr>
            <p:nvPr/>
          </p:nvSpPr>
          <p:spPr bwMode="auto">
            <a:xfrm>
              <a:off x="240303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1" name="Freeform 236"/>
            <p:cNvSpPr>
              <a:spLocks/>
            </p:cNvSpPr>
            <p:nvPr/>
          </p:nvSpPr>
          <p:spPr bwMode="auto">
            <a:xfrm>
              <a:off x="2228873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2" name="Freeform 237"/>
            <p:cNvSpPr>
              <a:spLocks/>
            </p:cNvSpPr>
            <p:nvPr/>
          </p:nvSpPr>
          <p:spPr bwMode="auto">
            <a:xfrm>
              <a:off x="2228873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3" name="Line 238"/>
            <p:cNvSpPr>
              <a:spLocks noChangeShapeType="1"/>
            </p:cNvSpPr>
            <p:nvPr/>
          </p:nvSpPr>
          <p:spPr bwMode="auto">
            <a:xfrm>
              <a:off x="2387343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4" name="Line 239"/>
            <p:cNvSpPr>
              <a:spLocks noChangeShapeType="1"/>
            </p:cNvSpPr>
            <p:nvPr/>
          </p:nvSpPr>
          <p:spPr bwMode="auto">
            <a:xfrm flipH="1">
              <a:off x="1665595" y="4167428"/>
              <a:ext cx="94926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5" name="Freeform 240"/>
            <p:cNvSpPr>
              <a:spLocks/>
            </p:cNvSpPr>
            <p:nvPr/>
          </p:nvSpPr>
          <p:spPr bwMode="auto">
            <a:xfrm>
              <a:off x="1696976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6" name="Freeform 241"/>
            <p:cNvSpPr>
              <a:spLocks/>
            </p:cNvSpPr>
            <p:nvPr/>
          </p:nvSpPr>
          <p:spPr bwMode="auto">
            <a:xfrm>
              <a:off x="1696976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7" name="Freeform 242"/>
            <p:cNvSpPr>
              <a:spLocks/>
            </p:cNvSpPr>
            <p:nvPr/>
          </p:nvSpPr>
          <p:spPr bwMode="auto">
            <a:xfrm>
              <a:off x="1784056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8" name="Freeform 243"/>
            <p:cNvSpPr>
              <a:spLocks/>
            </p:cNvSpPr>
            <p:nvPr/>
          </p:nvSpPr>
          <p:spPr bwMode="auto">
            <a:xfrm>
              <a:off x="1784056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9" name="Freeform 244"/>
            <p:cNvSpPr>
              <a:spLocks/>
            </p:cNvSpPr>
            <p:nvPr/>
          </p:nvSpPr>
          <p:spPr bwMode="auto">
            <a:xfrm>
              <a:off x="160989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0" name="Freeform 245"/>
            <p:cNvSpPr>
              <a:spLocks/>
            </p:cNvSpPr>
            <p:nvPr/>
          </p:nvSpPr>
          <p:spPr bwMode="auto">
            <a:xfrm>
              <a:off x="160989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1" name="Line 246"/>
            <p:cNvSpPr>
              <a:spLocks noChangeShapeType="1"/>
            </p:cNvSpPr>
            <p:nvPr/>
          </p:nvSpPr>
          <p:spPr bwMode="auto">
            <a:xfrm>
              <a:off x="1776211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2" name="Line 247"/>
            <p:cNvSpPr>
              <a:spLocks noChangeShapeType="1"/>
            </p:cNvSpPr>
            <p:nvPr/>
          </p:nvSpPr>
          <p:spPr bwMode="auto">
            <a:xfrm>
              <a:off x="2632895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3" name="Line 248"/>
            <p:cNvSpPr>
              <a:spLocks noChangeShapeType="1"/>
            </p:cNvSpPr>
            <p:nvPr/>
          </p:nvSpPr>
          <p:spPr bwMode="auto">
            <a:xfrm flipH="1">
              <a:off x="1189398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254" name="Group 1253"/>
          <p:cNvGrpSpPr/>
          <p:nvPr/>
        </p:nvGrpSpPr>
        <p:grpSpPr>
          <a:xfrm>
            <a:off x="6633633" y="3736747"/>
            <a:ext cx="1189709" cy="255206"/>
            <a:chOff x="1181552" y="3326193"/>
            <a:chExt cx="1189709" cy="255206"/>
          </a:xfrm>
        </p:grpSpPr>
        <p:sp>
          <p:nvSpPr>
            <p:cNvPr id="1255" name="Line 13"/>
            <p:cNvSpPr>
              <a:spLocks noChangeShapeType="1"/>
            </p:cNvSpPr>
            <p:nvPr/>
          </p:nvSpPr>
          <p:spPr bwMode="auto">
            <a:xfrm>
              <a:off x="1760521" y="3374047"/>
              <a:ext cx="610740" cy="20735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6" name="Freeform 219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7" name="Freeform 220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8" name="Line 221"/>
            <p:cNvSpPr>
              <a:spLocks noChangeShapeType="1"/>
            </p:cNvSpPr>
            <p:nvPr/>
          </p:nvSpPr>
          <p:spPr bwMode="auto">
            <a:xfrm flipH="1">
              <a:off x="1181552" y="3381892"/>
              <a:ext cx="547587" cy="199507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9" name="Line 222"/>
            <p:cNvSpPr>
              <a:spLocks noChangeShapeType="1"/>
            </p:cNvSpPr>
            <p:nvPr/>
          </p:nvSpPr>
          <p:spPr bwMode="auto">
            <a:xfrm>
              <a:off x="1760522" y="3428964"/>
              <a:ext cx="3922" cy="1524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260" name="Group 1259"/>
          <p:cNvGrpSpPr/>
          <p:nvPr/>
        </p:nvGrpSpPr>
        <p:grpSpPr>
          <a:xfrm>
            <a:off x="6030347" y="3991954"/>
            <a:ext cx="2395890" cy="1029275"/>
            <a:chOff x="578266" y="3581400"/>
            <a:chExt cx="2395890" cy="1029275"/>
          </a:xfrm>
        </p:grpSpPr>
        <p:sp>
          <p:nvSpPr>
            <p:cNvPr id="1261" name="Line 8"/>
            <p:cNvSpPr>
              <a:spLocks noChangeShapeType="1"/>
            </p:cNvSpPr>
            <p:nvPr/>
          </p:nvSpPr>
          <p:spPr bwMode="auto">
            <a:xfrm flipH="1">
              <a:off x="888147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2" name="Line 9"/>
            <p:cNvSpPr>
              <a:spLocks noChangeShapeType="1"/>
            </p:cNvSpPr>
            <p:nvPr/>
          </p:nvSpPr>
          <p:spPr bwMode="auto">
            <a:xfrm flipH="1">
              <a:off x="1490650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3" name="Line 10"/>
            <p:cNvSpPr>
              <a:spLocks noChangeShapeType="1"/>
            </p:cNvSpPr>
            <p:nvPr/>
          </p:nvSpPr>
          <p:spPr bwMode="auto">
            <a:xfrm flipH="1">
              <a:off x="1791901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4" name="Line 11"/>
            <p:cNvSpPr>
              <a:spLocks noChangeShapeType="1"/>
            </p:cNvSpPr>
            <p:nvPr/>
          </p:nvSpPr>
          <p:spPr bwMode="auto">
            <a:xfrm>
              <a:off x="2331643" y="4072502"/>
              <a:ext cx="1569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5" name="Line 12"/>
            <p:cNvSpPr>
              <a:spLocks noChangeShapeType="1"/>
            </p:cNvSpPr>
            <p:nvPr/>
          </p:nvSpPr>
          <p:spPr bwMode="auto">
            <a:xfrm>
              <a:off x="2022547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6" name="Line 14"/>
            <p:cNvSpPr>
              <a:spLocks noChangeShapeType="1"/>
            </p:cNvSpPr>
            <p:nvPr/>
          </p:nvSpPr>
          <p:spPr bwMode="auto">
            <a:xfrm flipH="1">
              <a:off x="633966" y="4436514"/>
              <a:ext cx="400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7" name="Line 15"/>
            <p:cNvSpPr>
              <a:spLocks noChangeShapeType="1"/>
            </p:cNvSpPr>
            <p:nvPr/>
          </p:nvSpPr>
          <p:spPr bwMode="auto">
            <a:xfrm flipH="1">
              <a:off x="761057" y="4159583"/>
              <a:ext cx="87080" cy="1270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8" name="Freeform 16"/>
            <p:cNvSpPr>
              <a:spLocks/>
            </p:cNvSpPr>
            <p:nvPr/>
          </p:nvSpPr>
          <p:spPr bwMode="auto">
            <a:xfrm>
              <a:off x="792437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9" name="Freeform 17"/>
            <p:cNvSpPr>
              <a:spLocks/>
            </p:cNvSpPr>
            <p:nvPr/>
          </p:nvSpPr>
          <p:spPr bwMode="auto">
            <a:xfrm>
              <a:off x="792437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0" name="Freeform 18"/>
            <p:cNvSpPr>
              <a:spLocks/>
            </p:cNvSpPr>
            <p:nvPr/>
          </p:nvSpPr>
          <p:spPr bwMode="auto">
            <a:xfrm>
              <a:off x="880302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1" name="Freeform 19"/>
            <p:cNvSpPr>
              <a:spLocks/>
            </p:cNvSpPr>
            <p:nvPr/>
          </p:nvSpPr>
          <p:spPr bwMode="auto">
            <a:xfrm>
              <a:off x="880302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2" name="Freeform 20"/>
            <p:cNvSpPr>
              <a:spLocks/>
            </p:cNvSpPr>
            <p:nvPr/>
          </p:nvSpPr>
          <p:spPr bwMode="auto">
            <a:xfrm>
              <a:off x="705356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3" name="Freeform 21"/>
            <p:cNvSpPr>
              <a:spLocks/>
            </p:cNvSpPr>
            <p:nvPr/>
          </p:nvSpPr>
          <p:spPr bwMode="auto">
            <a:xfrm>
              <a:off x="705356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4" name="Freeform 22"/>
            <p:cNvSpPr>
              <a:spLocks/>
            </p:cNvSpPr>
            <p:nvPr/>
          </p:nvSpPr>
          <p:spPr bwMode="auto">
            <a:xfrm>
              <a:off x="792437" y="4381599"/>
              <a:ext cx="119245" cy="102771"/>
            </a:xfrm>
            <a:custGeom>
              <a:avLst/>
              <a:gdLst>
                <a:gd name="T0" fmla="*/ 0 w 152"/>
                <a:gd name="T1" fmla="*/ 0 h 131"/>
                <a:gd name="T2" fmla="*/ 152 w 152"/>
                <a:gd name="T3" fmla="*/ 0 h 131"/>
                <a:gd name="T4" fmla="*/ 71 w 152"/>
                <a:gd name="T5" fmla="*/ 131 h 131"/>
                <a:gd name="T6" fmla="*/ 0 w 15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0" y="0"/>
                  </a:moveTo>
                  <a:lnTo>
                    <a:pt x="152" y="0"/>
                  </a:lnTo>
                  <a:lnTo>
                    <a:pt x="7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5" name="Freeform 23"/>
            <p:cNvSpPr>
              <a:spLocks/>
            </p:cNvSpPr>
            <p:nvPr/>
          </p:nvSpPr>
          <p:spPr bwMode="auto">
            <a:xfrm>
              <a:off x="792437" y="4381599"/>
              <a:ext cx="119245" cy="102771"/>
            </a:xfrm>
            <a:custGeom>
              <a:avLst/>
              <a:gdLst>
                <a:gd name="T0" fmla="*/ 0 w 152"/>
                <a:gd name="T1" fmla="*/ 0 h 131"/>
                <a:gd name="T2" fmla="*/ 152 w 152"/>
                <a:gd name="T3" fmla="*/ 0 h 131"/>
                <a:gd name="T4" fmla="*/ 71 w 152"/>
                <a:gd name="T5" fmla="*/ 131 h 131"/>
                <a:gd name="T6" fmla="*/ 0 w 15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0" y="0"/>
                  </a:moveTo>
                  <a:lnTo>
                    <a:pt x="152" y="0"/>
                  </a:lnTo>
                  <a:lnTo>
                    <a:pt x="7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6" name="Freeform 24"/>
            <p:cNvSpPr>
              <a:spLocks/>
            </p:cNvSpPr>
            <p:nvPr/>
          </p:nvSpPr>
          <p:spPr bwMode="auto">
            <a:xfrm>
              <a:off x="610431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7" name="Freeform 25"/>
            <p:cNvSpPr>
              <a:spLocks/>
            </p:cNvSpPr>
            <p:nvPr/>
          </p:nvSpPr>
          <p:spPr bwMode="auto">
            <a:xfrm>
              <a:off x="610431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8" name="Freeform 26"/>
            <p:cNvSpPr>
              <a:spLocks/>
            </p:cNvSpPr>
            <p:nvPr/>
          </p:nvSpPr>
          <p:spPr bwMode="auto">
            <a:xfrm>
              <a:off x="967382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9" name="Freeform 27"/>
            <p:cNvSpPr>
              <a:spLocks/>
            </p:cNvSpPr>
            <p:nvPr/>
          </p:nvSpPr>
          <p:spPr bwMode="auto">
            <a:xfrm>
              <a:off x="967382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0" name="Freeform 28"/>
            <p:cNvSpPr>
              <a:spLocks/>
            </p:cNvSpPr>
            <p:nvPr/>
          </p:nvSpPr>
          <p:spPr bwMode="auto">
            <a:xfrm>
              <a:off x="728892" y="4500059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1" name="Freeform 29"/>
            <p:cNvSpPr>
              <a:spLocks/>
            </p:cNvSpPr>
            <p:nvPr/>
          </p:nvSpPr>
          <p:spPr bwMode="auto">
            <a:xfrm>
              <a:off x="728892" y="4500059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2" name="Freeform 30"/>
            <p:cNvSpPr>
              <a:spLocks/>
            </p:cNvSpPr>
            <p:nvPr/>
          </p:nvSpPr>
          <p:spPr bwMode="auto">
            <a:xfrm>
              <a:off x="578266" y="4500059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3" name="Freeform 31"/>
            <p:cNvSpPr>
              <a:spLocks/>
            </p:cNvSpPr>
            <p:nvPr/>
          </p:nvSpPr>
          <p:spPr bwMode="auto">
            <a:xfrm>
              <a:off x="578266" y="4500059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4" name="Freeform 32"/>
            <p:cNvSpPr>
              <a:spLocks/>
            </p:cNvSpPr>
            <p:nvPr/>
          </p:nvSpPr>
          <p:spPr bwMode="auto">
            <a:xfrm>
              <a:off x="880302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5" name="Freeform 33"/>
            <p:cNvSpPr>
              <a:spLocks/>
            </p:cNvSpPr>
            <p:nvPr/>
          </p:nvSpPr>
          <p:spPr bwMode="auto">
            <a:xfrm>
              <a:off x="880302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6" name="Freeform 34"/>
            <p:cNvSpPr>
              <a:spLocks/>
            </p:cNvSpPr>
            <p:nvPr/>
          </p:nvSpPr>
          <p:spPr bwMode="auto">
            <a:xfrm>
              <a:off x="1030928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7" name="Freeform 35"/>
            <p:cNvSpPr>
              <a:spLocks/>
            </p:cNvSpPr>
            <p:nvPr/>
          </p:nvSpPr>
          <p:spPr bwMode="auto">
            <a:xfrm>
              <a:off x="1030928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8" name="Line 36"/>
            <p:cNvSpPr>
              <a:spLocks noChangeShapeType="1"/>
            </p:cNvSpPr>
            <p:nvPr/>
          </p:nvSpPr>
          <p:spPr bwMode="auto">
            <a:xfrm>
              <a:off x="871672" y="4183118"/>
              <a:ext cx="55700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9" name="Line 37"/>
            <p:cNvSpPr>
              <a:spLocks noChangeShapeType="1"/>
            </p:cNvSpPr>
            <p:nvPr/>
          </p:nvSpPr>
          <p:spPr bwMode="auto">
            <a:xfrm flipH="1">
              <a:off x="705356" y="4333743"/>
              <a:ext cx="23535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0" name="Line 38"/>
            <p:cNvSpPr>
              <a:spLocks noChangeShapeType="1"/>
            </p:cNvSpPr>
            <p:nvPr/>
          </p:nvSpPr>
          <p:spPr bwMode="auto">
            <a:xfrm flipH="1">
              <a:off x="880302" y="4333743"/>
              <a:ext cx="31380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1" name="Line 39"/>
            <p:cNvSpPr>
              <a:spLocks noChangeShapeType="1"/>
            </p:cNvSpPr>
            <p:nvPr/>
          </p:nvSpPr>
          <p:spPr bwMode="auto">
            <a:xfrm>
              <a:off x="967382" y="4333743"/>
              <a:ext cx="31380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2" name="Line 40"/>
            <p:cNvSpPr>
              <a:spLocks noChangeShapeType="1"/>
            </p:cNvSpPr>
            <p:nvPr/>
          </p:nvSpPr>
          <p:spPr bwMode="auto">
            <a:xfrm>
              <a:off x="689666" y="4452204"/>
              <a:ext cx="79235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3" name="Line 41"/>
            <p:cNvSpPr>
              <a:spLocks noChangeShapeType="1"/>
            </p:cNvSpPr>
            <p:nvPr/>
          </p:nvSpPr>
          <p:spPr bwMode="auto">
            <a:xfrm>
              <a:off x="863827" y="4452204"/>
              <a:ext cx="55700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4" name="Line 42"/>
            <p:cNvSpPr>
              <a:spLocks noChangeShapeType="1"/>
            </p:cNvSpPr>
            <p:nvPr/>
          </p:nvSpPr>
          <p:spPr bwMode="auto">
            <a:xfrm>
              <a:off x="1046618" y="4460834"/>
              <a:ext cx="23535" cy="627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5" name="Line 43"/>
            <p:cNvSpPr>
              <a:spLocks noChangeShapeType="1"/>
            </p:cNvSpPr>
            <p:nvPr/>
          </p:nvSpPr>
          <p:spPr bwMode="auto">
            <a:xfrm flipH="1">
              <a:off x="1237253" y="4436514"/>
              <a:ext cx="39225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6" name="Line 44"/>
            <p:cNvSpPr>
              <a:spLocks noChangeShapeType="1"/>
            </p:cNvSpPr>
            <p:nvPr/>
          </p:nvSpPr>
          <p:spPr bwMode="auto">
            <a:xfrm flipH="1">
              <a:off x="1363559" y="4167428"/>
              <a:ext cx="957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7" name="Freeform 45"/>
            <p:cNvSpPr>
              <a:spLocks/>
            </p:cNvSpPr>
            <p:nvPr/>
          </p:nvSpPr>
          <p:spPr bwMode="auto">
            <a:xfrm>
              <a:off x="139572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8" name="Freeform 46"/>
            <p:cNvSpPr>
              <a:spLocks/>
            </p:cNvSpPr>
            <p:nvPr/>
          </p:nvSpPr>
          <p:spPr bwMode="auto">
            <a:xfrm>
              <a:off x="139572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9" name="Freeform 47"/>
            <p:cNvSpPr>
              <a:spLocks/>
            </p:cNvSpPr>
            <p:nvPr/>
          </p:nvSpPr>
          <p:spPr bwMode="auto">
            <a:xfrm>
              <a:off x="148280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0" name="Freeform 48"/>
            <p:cNvSpPr>
              <a:spLocks/>
            </p:cNvSpPr>
            <p:nvPr/>
          </p:nvSpPr>
          <p:spPr bwMode="auto">
            <a:xfrm>
              <a:off x="148280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1" name="Freeform 49"/>
            <p:cNvSpPr>
              <a:spLocks/>
            </p:cNvSpPr>
            <p:nvPr/>
          </p:nvSpPr>
          <p:spPr bwMode="auto">
            <a:xfrm>
              <a:off x="1308644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0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5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2" name="Freeform 50"/>
            <p:cNvSpPr>
              <a:spLocks/>
            </p:cNvSpPr>
            <p:nvPr/>
          </p:nvSpPr>
          <p:spPr bwMode="auto">
            <a:xfrm>
              <a:off x="1308644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0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5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3" name="Freeform 51"/>
            <p:cNvSpPr>
              <a:spLocks/>
            </p:cNvSpPr>
            <p:nvPr/>
          </p:nvSpPr>
          <p:spPr bwMode="auto">
            <a:xfrm>
              <a:off x="139572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4" name="Freeform 52"/>
            <p:cNvSpPr>
              <a:spLocks/>
            </p:cNvSpPr>
            <p:nvPr/>
          </p:nvSpPr>
          <p:spPr bwMode="auto">
            <a:xfrm>
              <a:off x="139572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5" name="Freeform 53"/>
            <p:cNvSpPr>
              <a:spLocks/>
            </p:cNvSpPr>
            <p:nvPr/>
          </p:nvSpPr>
          <p:spPr bwMode="auto">
            <a:xfrm>
              <a:off x="121293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6" name="Freeform 54"/>
            <p:cNvSpPr>
              <a:spLocks/>
            </p:cNvSpPr>
            <p:nvPr/>
          </p:nvSpPr>
          <p:spPr bwMode="auto">
            <a:xfrm>
              <a:off x="121293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7" name="Freeform 55"/>
            <p:cNvSpPr>
              <a:spLocks/>
            </p:cNvSpPr>
            <p:nvPr/>
          </p:nvSpPr>
          <p:spPr bwMode="auto">
            <a:xfrm>
              <a:off x="1577730" y="4389444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8" name="Freeform 56"/>
            <p:cNvSpPr>
              <a:spLocks/>
            </p:cNvSpPr>
            <p:nvPr/>
          </p:nvSpPr>
          <p:spPr bwMode="auto">
            <a:xfrm>
              <a:off x="1577730" y="4389444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9" name="Freeform 57"/>
            <p:cNvSpPr>
              <a:spLocks/>
            </p:cNvSpPr>
            <p:nvPr/>
          </p:nvSpPr>
          <p:spPr bwMode="auto">
            <a:xfrm>
              <a:off x="133217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0" name="Freeform 58"/>
            <p:cNvSpPr>
              <a:spLocks/>
            </p:cNvSpPr>
            <p:nvPr/>
          </p:nvSpPr>
          <p:spPr bwMode="auto">
            <a:xfrm>
              <a:off x="133217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1" name="Freeform 59"/>
            <p:cNvSpPr>
              <a:spLocks/>
            </p:cNvSpPr>
            <p:nvPr/>
          </p:nvSpPr>
          <p:spPr bwMode="auto">
            <a:xfrm>
              <a:off x="1181553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2" name="Freeform 60"/>
            <p:cNvSpPr>
              <a:spLocks/>
            </p:cNvSpPr>
            <p:nvPr/>
          </p:nvSpPr>
          <p:spPr bwMode="auto">
            <a:xfrm>
              <a:off x="1181553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3" name="Freeform 61"/>
            <p:cNvSpPr>
              <a:spLocks/>
            </p:cNvSpPr>
            <p:nvPr/>
          </p:nvSpPr>
          <p:spPr bwMode="auto">
            <a:xfrm>
              <a:off x="148280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4" name="Freeform 62"/>
            <p:cNvSpPr>
              <a:spLocks/>
            </p:cNvSpPr>
            <p:nvPr/>
          </p:nvSpPr>
          <p:spPr bwMode="auto">
            <a:xfrm>
              <a:off x="148280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5" name="Freeform 63"/>
            <p:cNvSpPr>
              <a:spLocks/>
            </p:cNvSpPr>
            <p:nvPr/>
          </p:nvSpPr>
          <p:spPr bwMode="auto">
            <a:xfrm>
              <a:off x="1633430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6" name="Freeform 64"/>
            <p:cNvSpPr>
              <a:spLocks/>
            </p:cNvSpPr>
            <p:nvPr/>
          </p:nvSpPr>
          <p:spPr bwMode="auto">
            <a:xfrm>
              <a:off x="1633430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7" name="Line 65"/>
            <p:cNvSpPr>
              <a:spLocks noChangeShapeType="1"/>
            </p:cNvSpPr>
            <p:nvPr/>
          </p:nvSpPr>
          <p:spPr bwMode="auto">
            <a:xfrm>
              <a:off x="1474960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8" name="Line 66"/>
            <p:cNvSpPr>
              <a:spLocks noChangeShapeType="1"/>
            </p:cNvSpPr>
            <p:nvPr/>
          </p:nvSpPr>
          <p:spPr bwMode="auto">
            <a:xfrm flipH="1">
              <a:off x="1308644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9" name="Line 67"/>
            <p:cNvSpPr>
              <a:spLocks noChangeShapeType="1"/>
            </p:cNvSpPr>
            <p:nvPr/>
          </p:nvSpPr>
          <p:spPr bwMode="auto">
            <a:xfrm flipH="1">
              <a:off x="1482805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0" name="Line 68"/>
            <p:cNvSpPr>
              <a:spLocks noChangeShapeType="1"/>
            </p:cNvSpPr>
            <p:nvPr/>
          </p:nvSpPr>
          <p:spPr bwMode="auto">
            <a:xfrm>
              <a:off x="1292169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1" name="Line 69"/>
            <p:cNvSpPr>
              <a:spLocks noChangeShapeType="1"/>
            </p:cNvSpPr>
            <p:nvPr/>
          </p:nvSpPr>
          <p:spPr bwMode="auto">
            <a:xfrm>
              <a:off x="1474960" y="4460834"/>
              <a:ext cx="4785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2" name="Line 70"/>
            <p:cNvSpPr>
              <a:spLocks noChangeShapeType="1"/>
            </p:cNvSpPr>
            <p:nvPr/>
          </p:nvSpPr>
          <p:spPr bwMode="auto">
            <a:xfrm>
              <a:off x="1649121" y="4460834"/>
              <a:ext cx="3216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3" name="Line 71"/>
            <p:cNvSpPr>
              <a:spLocks noChangeShapeType="1"/>
            </p:cNvSpPr>
            <p:nvPr/>
          </p:nvSpPr>
          <p:spPr bwMode="auto">
            <a:xfrm flipH="1">
              <a:off x="1847601" y="4436514"/>
              <a:ext cx="400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4" name="Line 72"/>
            <p:cNvSpPr>
              <a:spLocks noChangeShapeType="1"/>
            </p:cNvSpPr>
            <p:nvPr/>
          </p:nvSpPr>
          <p:spPr bwMode="auto">
            <a:xfrm flipH="1">
              <a:off x="1974692" y="4167428"/>
              <a:ext cx="870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5" name="Freeform 73"/>
            <p:cNvSpPr>
              <a:spLocks/>
            </p:cNvSpPr>
            <p:nvPr/>
          </p:nvSpPr>
          <p:spPr bwMode="auto">
            <a:xfrm>
              <a:off x="2006072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6" name="Freeform 74"/>
            <p:cNvSpPr>
              <a:spLocks/>
            </p:cNvSpPr>
            <p:nvPr/>
          </p:nvSpPr>
          <p:spPr bwMode="auto">
            <a:xfrm>
              <a:off x="2006072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7" name="Freeform 75"/>
            <p:cNvSpPr>
              <a:spLocks/>
            </p:cNvSpPr>
            <p:nvPr/>
          </p:nvSpPr>
          <p:spPr bwMode="auto">
            <a:xfrm>
              <a:off x="2093937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1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8" name="Freeform 76"/>
            <p:cNvSpPr>
              <a:spLocks/>
            </p:cNvSpPr>
            <p:nvPr/>
          </p:nvSpPr>
          <p:spPr bwMode="auto">
            <a:xfrm>
              <a:off x="2093937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1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9" name="Freeform 77"/>
            <p:cNvSpPr>
              <a:spLocks/>
            </p:cNvSpPr>
            <p:nvPr/>
          </p:nvSpPr>
          <p:spPr bwMode="auto">
            <a:xfrm>
              <a:off x="1918992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0" name="Freeform 78"/>
            <p:cNvSpPr>
              <a:spLocks/>
            </p:cNvSpPr>
            <p:nvPr/>
          </p:nvSpPr>
          <p:spPr bwMode="auto">
            <a:xfrm>
              <a:off x="1918992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1" name="Freeform 79"/>
            <p:cNvSpPr>
              <a:spLocks/>
            </p:cNvSpPr>
            <p:nvPr/>
          </p:nvSpPr>
          <p:spPr bwMode="auto">
            <a:xfrm>
              <a:off x="2006072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2" name="Freeform 80"/>
            <p:cNvSpPr>
              <a:spLocks/>
            </p:cNvSpPr>
            <p:nvPr/>
          </p:nvSpPr>
          <p:spPr bwMode="auto">
            <a:xfrm>
              <a:off x="2006072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3" name="Freeform 81"/>
            <p:cNvSpPr>
              <a:spLocks/>
            </p:cNvSpPr>
            <p:nvPr/>
          </p:nvSpPr>
          <p:spPr bwMode="auto">
            <a:xfrm>
              <a:off x="1824066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4" name="Freeform 82"/>
            <p:cNvSpPr>
              <a:spLocks/>
            </p:cNvSpPr>
            <p:nvPr/>
          </p:nvSpPr>
          <p:spPr bwMode="auto">
            <a:xfrm>
              <a:off x="1824066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5" name="Freeform 83"/>
            <p:cNvSpPr>
              <a:spLocks/>
            </p:cNvSpPr>
            <p:nvPr/>
          </p:nvSpPr>
          <p:spPr bwMode="auto">
            <a:xfrm>
              <a:off x="2181018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6" name="Freeform 84"/>
            <p:cNvSpPr>
              <a:spLocks/>
            </p:cNvSpPr>
            <p:nvPr/>
          </p:nvSpPr>
          <p:spPr bwMode="auto">
            <a:xfrm>
              <a:off x="2181018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7" name="Freeform 85"/>
            <p:cNvSpPr>
              <a:spLocks/>
            </p:cNvSpPr>
            <p:nvPr/>
          </p:nvSpPr>
          <p:spPr bwMode="auto">
            <a:xfrm>
              <a:off x="1943311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0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8" name="Freeform 86"/>
            <p:cNvSpPr>
              <a:spLocks/>
            </p:cNvSpPr>
            <p:nvPr/>
          </p:nvSpPr>
          <p:spPr bwMode="auto">
            <a:xfrm>
              <a:off x="1943311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0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9" name="Freeform 87"/>
            <p:cNvSpPr>
              <a:spLocks/>
            </p:cNvSpPr>
            <p:nvPr/>
          </p:nvSpPr>
          <p:spPr bwMode="auto">
            <a:xfrm>
              <a:off x="1791901" y="4507904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0" name="Freeform 88"/>
            <p:cNvSpPr>
              <a:spLocks/>
            </p:cNvSpPr>
            <p:nvPr/>
          </p:nvSpPr>
          <p:spPr bwMode="auto">
            <a:xfrm>
              <a:off x="1791901" y="4507904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1" name="Freeform 89"/>
            <p:cNvSpPr>
              <a:spLocks/>
            </p:cNvSpPr>
            <p:nvPr/>
          </p:nvSpPr>
          <p:spPr bwMode="auto">
            <a:xfrm>
              <a:off x="2093937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2" name="Freeform 90"/>
            <p:cNvSpPr>
              <a:spLocks/>
            </p:cNvSpPr>
            <p:nvPr/>
          </p:nvSpPr>
          <p:spPr bwMode="auto">
            <a:xfrm>
              <a:off x="2093937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3" name="Freeform 91"/>
            <p:cNvSpPr>
              <a:spLocks/>
            </p:cNvSpPr>
            <p:nvPr/>
          </p:nvSpPr>
          <p:spPr bwMode="auto">
            <a:xfrm>
              <a:off x="2244563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4" name="Freeform 92"/>
            <p:cNvSpPr>
              <a:spLocks/>
            </p:cNvSpPr>
            <p:nvPr/>
          </p:nvSpPr>
          <p:spPr bwMode="auto">
            <a:xfrm>
              <a:off x="2244563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5" name="Line 93"/>
            <p:cNvSpPr>
              <a:spLocks noChangeShapeType="1"/>
            </p:cNvSpPr>
            <p:nvPr/>
          </p:nvSpPr>
          <p:spPr bwMode="auto">
            <a:xfrm>
              <a:off x="2078247" y="4190963"/>
              <a:ext cx="54916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6" name="Line 94"/>
            <p:cNvSpPr>
              <a:spLocks noChangeShapeType="1"/>
            </p:cNvSpPr>
            <p:nvPr/>
          </p:nvSpPr>
          <p:spPr bwMode="auto">
            <a:xfrm flipH="1">
              <a:off x="1911147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7" name="Line 95"/>
            <p:cNvSpPr>
              <a:spLocks noChangeShapeType="1"/>
            </p:cNvSpPr>
            <p:nvPr/>
          </p:nvSpPr>
          <p:spPr bwMode="auto">
            <a:xfrm flipH="1">
              <a:off x="2093937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8" name="Line 96"/>
            <p:cNvSpPr>
              <a:spLocks noChangeShapeType="1"/>
            </p:cNvSpPr>
            <p:nvPr/>
          </p:nvSpPr>
          <p:spPr bwMode="auto">
            <a:xfrm>
              <a:off x="2181018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9" name="Line 97"/>
            <p:cNvSpPr>
              <a:spLocks noChangeShapeType="1"/>
            </p:cNvSpPr>
            <p:nvPr/>
          </p:nvSpPr>
          <p:spPr bwMode="auto">
            <a:xfrm>
              <a:off x="1903301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0" name="Line 98"/>
            <p:cNvSpPr>
              <a:spLocks noChangeShapeType="1"/>
            </p:cNvSpPr>
            <p:nvPr/>
          </p:nvSpPr>
          <p:spPr bwMode="auto">
            <a:xfrm>
              <a:off x="2078247" y="4460834"/>
              <a:ext cx="54916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1" name="Line 99"/>
            <p:cNvSpPr>
              <a:spLocks noChangeShapeType="1"/>
            </p:cNvSpPr>
            <p:nvPr/>
          </p:nvSpPr>
          <p:spPr bwMode="auto">
            <a:xfrm>
              <a:off x="2252408" y="4460834"/>
              <a:ext cx="31380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2" name="Line 100"/>
            <p:cNvSpPr>
              <a:spLocks noChangeShapeType="1"/>
            </p:cNvSpPr>
            <p:nvPr/>
          </p:nvSpPr>
          <p:spPr bwMode="auto">
            <a:xfrm flipH="1">
              <a:off x="2466579" y="4436514"/>
              <a:ext cx="313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3" name="Line 101"/>
            <p:cNvSpPr>
              <a:spLocks noChangeShapeType="1"/>
            </p:cNvSpPr>
            <p:nvPr/>
          </p:nvSpPr>
          <p:spPr bwMode="auto">
            <a:xfrm flipH="1">
              <a:off x="2593669" y="4167428"/>
              <a:ext cx="870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4" name="Freeform 102"/>
            <p:cNvSpPr>
              <a:spLocks/>
            </p:cNvSpPr>
            <p:nvPr/>
          </p:nvSpPr>
          <p:spPr bwMode="auto">
            <a:xfrm>
              <a:off x="261720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5" name="Freeform 103"/>
            <p:cNvSpPr>
              <a:spLocks/>
            </p:cNvSpPr>
            <p:nvPr/>
          </p:nvSpPr>
          <p:spPr bwMode="auto">
            <a:xfrm>
              <a:off x="261720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6" name="Freeform 104"/>
            <p:cNvSpPr>
              <a:spLocks/>
            </p:cNvSpPr>
            <p:nvPr/>
          </p:nvSpPr>
          <p:spPr bwMode="auto">
            <a:xfrm>
              <a:off x="2712915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7" name="Freeform 105"/>
            <p:cNvSpPr>
              <a:spLocks/>
            </p:cNvSpPr>
            <p:nvPr/>
          </p:nvSpPr>
          <p:spPr bwMode="auto">
            <a:xfrm>
              <a:off x="2712915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8" name="Freeform 106"/>
            <p:cNvSpPr>
              <a:spLocks/>
            </p:cNvSpPr>
            <p:nvPr/>
          </p:nvSpPr>
          <p:spPr bwMode="auto">
            <a:xfrm>
              <a:off x="253012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9" name="Freeform 107"/>
            <p:cNvSpPr>
              <a:spLocks/>
            </p:cNvSpPr>
            <p:nvPr/>
          </p:nvSpPr>
          <p:spPr bwMode="auto">
            <a:xfrm>
              <a:off x="253012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0" name="Freeform 108"/>
            <p:cNvSpPr>
              <a:spLocks/>
            </p:cNvSpPr>
            <p:nvPr/>
          </p:nvSpPr>
          <p:spPr bwMode="auto">
            <a:xfrm>
              <a:off x="261720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1" name="Freeform 109"/>
            <p:cNvSpPr>
              <a:spLocks/>
            </p:cNvSpPr>
            <p:nvPr/>
          </p:nvSpPr>
          <p:spPr bwMode="auto">
            <a:xfrm>
              <a:off x="261720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2" name="Freeform 110"/>
            <p:cNvSpPr>
              <a:spLocks/>
            </p:cNvSpPr>
            <p:nvPr/>
          </p:nvSpPr>
          <p:spPr bwMode="auto">
            <a:xfrm>
              <a:off x="2443044" y="4389444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0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3" name="Freeform 111"/>
            <p:cNvSpPr>
              <a:spLocks/>
            </p:cNvSpPr>
            <p:nvPr/>
          </p:nvSpPr>
          <p:spPr bwMode="auto">
            <a:xfrm>
              <a:off x="2443044" y="4389444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0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0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4" name="Freeform 112"/>
            <p:cNvSpPr>
              <a:spLocks/>
            </p:cNvSpPr>
            <p:nvPr/>
          </p:nvSpPr>
          <p:spPr bwMode="auto">
            <a:xfrm>
              <a:off x="2799995" y="4389444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7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5" name="Freeform 113"/>
            <p:cNvSpPr>
              <a:spLocks/>
            </p:cNvSpPr>
            <p:nvPr/>
          </p:nvSpPr>
          <p:spPr bwMode="auto">
            <a:xfrm>
              <a:off x="2799995" y="4389444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7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6" name="Freeform 114"/>
            <p:cNvSpPr>
              <a:spLocks/>
            </p:cNvSpPr>
            <p:nvPr/>
          </p:nvSpPr>
          <p:spPr bwMode="auto">
            <a:xfrm>
              <a:off x="255365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7" name="Freeform 115"/>
            <p:cNvSpPr>
              <a:spLocks/>
            </p:cNvSpPr>
            <p:nvPr/>
          </p:nvSpPr>
          <p:spPr bwMode="auto">
            <a:xfrm>
              <a:off x="255365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8" name="Freeform 116"/>
            <p:cNvSpPr>
              <a:spLocks/>
            </p:cNvSpPr>
            <p:nvPr/>
          </p:nvSpPr>
          <p:spPr bwMode="auto">
            <a:xfrm>
              <a:off x="2403034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9" name="Freeform 117"/>
            <p:cNvSpPr>
              <a:spLocks/>
            </p:cNvSpPr>
            <p:nvPr/>
          </p:nvSpPr>
          <p:spPr bwMode="auto">
            <a:xfrm>
              <a:off x="2403034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0" name="Freeform 118"/>
            <p:cNvSpPr>
              <a:spLocks/>
            </p:cNvSpPr>
            <p:nvPr/>
          </p:nvSpPr>
          <p:spPr bwMode="auto">
            <a:xfrm>
              <a:off x="270428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1" name="Freeform 119"/>
            <p:cNvSpPr>
              <a:spLocks/>
            </p:cNvSpPr>
            <p:nvPr/>
          </p:nvSpPr>
          <p:spPr bwMode="auto">
            <a:xfrm>
              <a:off x="270428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2" name="Freeform 120"/>
            <p:cNvSpPr>
              <a:spLocks/>
            </p:cNvSpPr>
            <p:nvPr/>
          </p:nvSpPr>
          <p:spPr bwMode="auto">
            <a:xfrm>
              <a:off x="2855695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3" name="Freeform 121"/>
            <p:cNvSpPr>
              <a:spLocks/>
            </p:cNvSpPr>
            <p:nvPr/>
          </p:nvSpPr>
          <p:spPr bwMode="auto">
            <a:xfrm>
              <a:off x="2855695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4" name="Line 122"/>
            <p:cNvSpPr>
              <a:spLocks noChangeShapeType="1"/>
            </p:cNvSpPr>
            <p:nvPr/>
          </p:nvSpPr>
          <p:spPr bwMode="auto">
            <a:xfrm>
              <a:off x="2696440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5" name="Line 123"/>
            <p:cNvSpPr>
              <a:spLocks noChangeShapeType="1"/>
            </p:cNvSpPr>
            <p:nvPr/>
          </p:nvSpPr>
          <p:spPr bwMode="auto">
            <a:xfrm flipH="1">
              <a:off x="2530124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6" name="Line 124"/>
            <p:cNvSpPr>
              <a:spLocks noChangeShapeType="1"/>
            </p:cNvSpPr>
            <p:nvPr/>
          </p:nvSpPr>
          <p:spPr bwMode="auto">
            <a:xfrm flipH="1">
              <a:off x="2712915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7" name="Line 125"/>
            <p:cNvSpPr>
              <a:spLocks noChangeShapeType="1"/>
            </p:cNvSpPr>
            <p:nvPr/>
          </p:nvSpPr>
          <p:spPr bwMode="auto">
            <a:xfrm>
              <a:off x="2799995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8" name="Line 126"/>
            <p:cNvSpPr>
              <a:spLocks noChangeShapeType="1"/>
            </p:cNvSpPr>
            <p:nvPr/>
          </p:nvSpPr>
          <p:spPr bwMode="auto">
            <a:xfrm>
              <a:off x="2514434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9" name="Line 127"/>
            <p:cNvSpPr>
              <a:spLocks noChangeShapeType="1"/>
            </p:cNvSpPr>
            <p:nvPr/>
          </p:nvSpPr>
          <p:spPr bwMode="auto">
            <a:xfrm>
              <a:off x="2696440" y="4460834"/>
              <a:ext cx="4785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0" name="Line 128"/>
            <p:cNvSpPr>
              <a:spLocks noChangeShapeType="1"/>
            </p:cNvSpPr>
            <p:nvPr/>
          </p:nvSpPr>
          <p:spPr bwMode="auto">
            <a:xfrm>
              <a:off x="2871385" y="4460834"/>
              <a:ext cx="31380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1" name="Line 129"/>
            <p:cNvSpPr>
              <a:spLocks noChangeShapeType="1"/>
            </p:cNvSpPr>
            <p:nvPr/>
          </p:nvSpPr>
          <p:spPr bwMode="auto">
            <a:xfrm flipH="1">
              <a:off x="943063" y="3898341"/>
              <a:ext cx="4001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2" name="Line 130"/>
            <p:cNvSpPr>
              <a:spLocks noChangeShapeType="1"/>
            </p:cNvSpPr>
            <p:nvPr/>
          </p:nvSpPr>
          <p:spPr bwMode="auto">
            <a:xfrm flipH="1">
              <a:off x="1070153" y="3629255"/>
              <a:ext cx="9571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3" name="Freeform 131"/>
            <p:cNvSpPr>
              <a:spLocks/>
            </p:cNvSpPr>
            <p:nvPr/>
          </p:nvSpPr>
          <p:spPr bwMode="auto">
            <a:xfrm>
              <a:off x="1102318" y="3581400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4" name="Freeform 132"/>
            <p:cNvSpPr>
              <a:spLocks/>
            </p:cNvSpPr>
            <p:nvPr/>
          </p:nvSpPr>
          <p:spPr bwMode="auto">
            <a:xfrm>
              <a:off x="1102318" y="3581400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5" name="Freeform 133"/>
            <p:cNvSpPr>
              <a:spLocks/>
            </p:cNvSpPr>
            <p:nvPr/>
          </p:nvSpPr>
          <p:spPr bwMode="auto">
            <a:xfrm>
              <a:off x="1189398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6" name="Freeform 134"/>
            <p:cNvSpPr>
              <a:spLocks/>
            </p:cNvSpPr>
            <p:nvPr/>
          </p:nvSpPr>
          <p:spPr bwMode="auto">
            <a:xfrm>
              <a:off x="1189398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7" name="Freeform 135"/>
            <p:cNvSpPr>
              <a:spLocks/>
            </p:cNvSpPr>
            <p:nvPr/>
          </p:nvSpPr>
          <p:spPr bwMode="auto">
            <a:xfrm>
              <a:off x="1014453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8" name="Freeform 136"/>
            <p:cNvSpPr>
              <a:spLocks/>
            </p:cNvSpPr>
            <p:nvPr/>
          </p:nvSpPr>
          <p:spPr bwMode="auto">
            <a:xfrm>
              <a:off x="1014453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9" name="Freeform 137"/>
            <p:cNvSpPr>
              <a:spLocks/>
            </p:cNvSpPr>
            <p:nvPr/>
          </p:nvSpPr>
          <p:spPr bwMode="auto">
            <a:xfrm>
              <a:off x="1102318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0" name="Freeform 138"/>
            <p:cNvSpPr>
              <a:spLocks/>
            </p:cNvSpPr>
            <p:nvPr/>
          </p:nvSpPr>
          <p:spPr bwMode="auto">
            <a:xfrm>
              <a:off x="1102318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1" name="Freeform 139"/>
            <p:cNvSpPr>
              <a:spLocks/>
            </p:cNvSpPr>
            <p:nvPr/>
          </p:nvSpPr>
          <p:spPr bwMode="auto">
            <a:xfrm>
              <a:off x="919527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2" name="Freeform 140"/>
            <p:cNvSpPr>
              <a:spLocks/>
            </p:cNvSpPr>
            <p:nvPr/>
          </p:nvSpPr>
          <p:spPr bwMode="auto">
            <a:xfrm>
              <a:off x="919527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3" name="Freeform 141"/>
            <p:cNvSpPr>
              <a:spLocks/>
            </p:cNvSpPr>
            <p:nvPr/>
          </p:nvSpPr>
          <p:spPr bwMode="auto">
            <a:xfrm>
              <a:off x="1284324" y="3850486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4" name="Freeform 142"/>
            <p:cNvSpPr>
              <a:spLocks/>
            </p:cNvSpPr>
            <p:nvPr/>
          </p:nvSpPr>
          <p:spPr bwMode="auto">
            <a:xfrm>
              <a:off x="1284324" y="3850486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5" name="Freeform 143"/>
            <p:cNvSpPr>
              <a:spLocks/>
            </p:cNvSpPr>
            <p:nvPr/>
          </p:nvSpPr>
          <p:spPr bwMode="auto">
            <a:xfrm>
              <a:off x="1038773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6" name="Freeform 144"/>
            <p:cNvSpPr>
              <a:spLocks/>
            </p:cNvSpPr>
            <p:nvPr/>
          </p:nvSpPr>
          <p:spPr bwMode="auto">
            <a:xfrm>
              <a:off x="1038773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7" name="Freeform 145"/>
            <p:cNvSpPr>
              <a:spLocks/>
            </p:cNvSpPr>
            <p:nvPr/>
          </p:nvSpPr>
          <p:spPr bwMode="auto">
            <a:xfrm>
              <a:off x="88814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8" name="Freeform 146"/>
            <p:cNvSpPr>
              <a:spLocks/>
            </p:cNvSpPr>
            <p:nvPr/>
          </p:nvSpPr>
          <p:spPr bwMode="auto">
            <a:xfrm>
              <a:off x="88814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9" name="Freeform 147"/>
            <p:cNvSpPr>
              <a:spLocks/>
            </p:cNvSpPr>
            <p:nvPr/>
          </p:nvSpPr>
          <p:spPr bwMode="auto">
            <a:xfrm>
              <a:off x="118939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0" name="Freeform 148"/>
            <p:cNvSpPr>
              <a:spLocks/>
            </p:cNvSpPr>
            <p:nvPr/>
          </p:nvSpPr>
          <p:spPr bwMode="auto">
            <a:xfrm>
              <a:off x="118939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1" name="Freeform 149"/>
            <p:cNvSpPr>
              <a:spLocks/>
            </p:cNvSpPr>
            <p:nvPr/>
          </p:nvSpPr>
          <p:spPr bwMode="auto">
            <a:xfrm>
              <a:off x="134002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2" name="Freeform 150"/>
            <p:cNvSpPr>
              <a:spLocks/>
            </p:cNvSpPr>
            <p:nvPr/>
          </p:nvSpPr>
          <p:spPr bwMode="auto">
            <a:xfrm>
              <a:off x="134002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3" name="Line 151"/>
            <p:cNvSpPr>
              <a:spLocks noChangeShapeType="1"/>
            </p:cNvSpPr>
            <p:nvPr/>
          </p:nvSpPr>
          <p:spPr bwMode="auto">
            <a:xfrm>
              <a:off x="1181553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4" name="Line 152"/>
            <p:cNvSpPr>
              <a:spLocks noChangeShapeType="1"/>
            </p:cNvSpPr>
            <p:nvPr/>
          </p:nvSpPr>
          <p:spPr bwMode="auto">
            <a:xfrm flipH="1">
              <a:off x="1014453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5" name="Line 153"/>
            <p:cNvSpPr>
              <a:spLocks noChangeShapeType="1"/>
            </p:cNvSpPr>
            <p:nvPr/>
          </p:nvSpPr>
          <p:spPr bwMode="auto">
            <a:xfrm flipH="1">
              <a:off x="1189398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6" name="Line 154"/>
            <p:cNvSpPr>
              <a:spLocks noChangeShapeType="1"/>
            </p:cNvSpPr>
            <p:nvPr/>
          </p:nvSpPr>
          <p:spPr bwMode="auto">
            <a:xfrm>
              <a:off x="1284324" y="3795571"/>
              <a:ext cx="2432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7" name="Line 155"/>
            <p:cNvSpPr>
              <a:spLocks noChangeShapeType="1"/>
            </p:cNvSpPr>
            <p:nvPr/>
          </p:nvSpPr>
          <p:spPr bwMode="auto">
            <a:xfrm>
              <a:off x="998763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8" name="Line 156"/>
            <p:cNvSpPr>
              <a:spLocks noChangeShapeType="1"/>
            </p:cNvSpPr>
            <p:nvPr/>
          </p:nvSpPr>
          <p:spPr bwMode="auto">
            <a:xfrm>
              <a:off x="1181553" y="3921876"/>
              <a:ext cx="47071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9" name="Line 157"/>
            <p:cNvSpPr>
              <a:spLocks noChangeShapeType="1"/>
            </p:cNvSpPr>
            <p:nvPr/>
          </p:nvSpPr>
          <p:spPr bwMode="auto">
            <a:xfrm>
              <a:off x="1355714" y="3921876"/>
              <a:ext cx="3216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0" name="Freeform 158"/>
            <p:cNvSpPr>
              <a:spLocks/>
            </p:cNvSpPr>
            <p:nvPr/>
          </p:nvSpPr>
          <p:spPr bwMode="auto">
            <a:xfrm>
              <a:off x="1546350" y="3898341"/>
              <a:ext cx="40010" cy="118461"/>
            </a:xfrm>
            <a:custGeom>
              <a:avLst/>
              <a:gdLst>
                <a:gd name="T0" fmla="*/ 51 w 51"/>
                <a:gd name="T1" fmla="*/ 0 h 151"/>
                <a:gd name="T2" fmla="*/ 0 w 51"/>
                <a:gd name="T3" fmla="*/ 151 h 151"/>
                <a:gd name="T4" fmla="*/ 51 w 51"/>
                <a:gd name="T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151">
                  <a:moveTo>
                    <a:pt x="51" y="0"/>
                  </a:moveTo>
                  <a:lnTo>
                    <a:pt x="0" y="1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1" name="Freeform 159"/>
            <p:cNvSpPr>
              <a:spLocks/>
            </p:cNvSpPr>
            <p:nvPr/>
          </p:nvSpPr>
          <p:spPr bwMode="auto">
            <a:xfrm>
              <a:off x="1546350" y="3898341"/>
              <a:ext cx="40010" cy="118461"/>
            </a:xfrm>
            <a:custGeom>
              <a:avLst/>
              <a:gdLst>
                <a:gd name="T0" fmla="*/ 51 w 51"/>
                <a:gd name="T1" fmla="*/ 0 h 151"/>
                <a:gd name="T2" fmla="*/ 0 w 51"/>
                <a:gd name="T3" fmla="*/ 151 h 151"/>
                <a:gd name="T4" fmla="*/ 51 w 51"/>
                <a:gd name="T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151">
                  <a:moveTo>
                    <a:pt x="51" y="0"/>
                  </a:moveTo>
                  <a:lnTo>
                    <a:pt x="0" y="151"/>
                  </a:lnTo>
                  <a:lnTo>
                    <a:pt x="51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2" name="Line 160"/>
            <p:cNvSpPr>
              <a:spLocks noChangeShapeType="1"/>
            </p:cNvSpPr>
            <p:nvPr/>
          </p:nvSpPr>
          <p:spPr bwMode="auto">
            <a:xfrm flipH="1">
              <a:off x="1673440" y="3629255"/>
              <a:ext cx="94926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3" name="Freeform 161"/>
            <p:cNvSpPr>
              <a:spLocks/>
            </p:cNvSpPr>
            <p:nvPr/>
          </p:nvSpPr>
          <p:spPr bwMode="auto">
            <a:xfrm>
              <a:off x="1704821" y="3581400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4" name="Freeform 162"/>
            <p:cNvSpPr>
              <a:spLocks/>
            </p:cNvSpPr>
            <p:nvPr/>
          </p:nvSpPr>
          <p:spPr bwMode="auto">
            <a:xfrm>
              <a:off x="1704821" y="3581400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5" name="Freeform 163"/>
            <p:cNvSpPr>
              <a:spLocks/>
            </p:cNvSpPr>
            <p:nvPr/>
          </p:nvSpPr>
          <p:spPr bwMode="auto">
            <a:xfrm>
              <a:off x="1791901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6" name="Freeform 164"/>
            <p:cNvSpPr>
              <a:spLocks/>
            </p:cNvSpPr>
            <p:nvPr/>
          </p:nvSpPr>
          <p:spPr bwMode="auto">
            <a:xfrm>
              <a:off x="1791901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7" name="Freeform 165"/>
            <p:cNvSpPr>
              <a:spLocks/>
            </p:cNvSpPr>
            <p:nvPr/>
          </p:nvSpPr>
          <p:spPr bwMode="auto">
            <a:xfrm>
              <a:off x="1617740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8" name="Freeform 166"/>
            <p:cNvSpPr>
              <a:spLocks/>
            </p:cNvSpPr>
            <p:nvPr/>
          </p:nvSpPr>
          <p:spPr bwMode="auto">
            <a:xfrm>
              <a:off x="1617740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9" name="Freeform 167"/>
            <p:cNvSpPr>
              <a:spLocks/>
            </p:cNvSpPr>
            <p:nvPr/>
          </p:nvSpPr>
          <p:spPr bwMode="auto">
            <a:xfrm>
              <a:off x="1704821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0" name="Freeform 168"/>
            <p:cNvSpPr>
              <a:spLocks/>
            </p:cNvSpPr>
            <p:nvPr/>
          </p:nvSpPr>
          <p:spPr bwMode="auto">
            <a:xfrm>
              <a:off x="1704821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1" name="Freeform 169"/>
            <p:cNvSpPr>
              <a:spLocks/>
            </p:cNvSpPr>
            <p:nvPr/>
          </p:nvSpPr>
          <p:spPr bwMode="auto">
            <a:xfrm>
              <a:off x="1522815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2" name="Freeform 170"/>
            <p:cNvSpPr>
              <a:spLocks/>
            </p:cNvSpPr>
            <p:nvPr/>
          </p:nvSpPr>
          <p:spPr bwMode="auto">
            <a:xfrm>
              <a:off x="1522815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3" name="Freeform 171"/>
            <p:cNvSpPr>
              <a:spLocks/>
            </p:cNvSpPr>
            <p:nvPr/>
          </p:nvSpPr>
          <p:spPr bwMode="auto">
            <a:xfrm>
              <a:off x="1887611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4" name="Freeform 172"/>
            <p:cNvSpPr>
              <a:spLocks/>
            </p:cNvSpPr>
            <p:nvPr/>
          </p:nvSpPr>
          <p:spPr bwMode="auto">
            <a:xfrm>
              <a:off x="1887611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5" name="Freeform 173"/>
            <p:cNvSpPr>
              <a:spLocks/>
            </p:cNvSpPr>
            <p:nvPr/>
          </p:nvSpPr>
          <p:spPr bwMode="auto">
            <a:xfrm>
              <a:off x="1641275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6" name="Freeform 174"/>
            <p:cNvSpPr>
              <a:spLocks/>
            </p:cNvSpPr>
            <p:nvPr/>
          </p:nvSpPr>
          <p:spPr bwMode="auto">
            <a:xfrm>
              <a:off x="1641275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7" name="Freeform 175"/>
            <p:cNvSpPr>
              <a:spLocks/>
            </p:cNvSpPr>
            <p:nvPr/>
          </p:nvSpPr>
          <p:spPr bwMode="auto">
            <a:xfrm>
              <a:off x="1490650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8" name="Freeform 176"/>
            <p:cNvSpPr>
              <a:spLocks/>
            </p:cNvSpPr>
            <p:nvPr/>
          </p:nvSpPr>
          <p:spPr bwMode="auto">
            <a:xfrm>
              <a:off x="1490650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9" name="Freeform 177"/>
            <p:cNvSpPr>
              <a:spLocks/>
            </p:cNvSpPr>
            <p:nvPr/>
          </p:nvSpPr>
          <p:spPr bwMode="auto">
            <a:xfrm>
              <a:off x="1791901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0" name="Freeform 178"/>
            <p:cNvSpPr>
              <a:spLocks/>
            </p:cNvSpPr>
            <p:nvPr/>
          </p:nvSpPr>
          <p:spPr bwMode="auto">
            <a:xfrm>
              <a:off x="1791901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1" name="Freeform 179"/>
            <p:cNvSpPr>
              <a:spLocks/>
            </p:cNvSpPr>
            <p:nvPr/>
          </p:nvSpPr>
          <p:spPr bwMode="auto">
            <a:xfrm>
              <a:off x="1943311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2" name="Freeform 180"/>
            <p:cNvSpPr>
              <a:spLocks/>
            </p:cNvSpPr>
            <p:nvPr/>
          </p:nvSpPr>
          <p:spPr bwMode="auto">
            <a:xfrm>
              <a:off x="1943311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3" name="Line 181"/>
            <p:cNvSpPr>
              <a:spLocks noChangeShapeType="1"/>
            </p:cNvSpPr>
            <p:nvPr/>
          </p:nvSpPr>
          <p:spPr bwMode="auto">
            <a:xfrm>
              <a:off x="1784056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4" name="Line 182"/>
            <p:cNvSpPr>
              <a:spLocks noChangeShapeType="1"/>
            </p:cNvSpPr>
            <p:nvPr/>
          </p:nvSpPr>
          <p:spPr bwMode="auto">
            <a:xfrm flipH="1">
              <a:off x="1617740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5" name="Line 183"/>
            <p:cNvSpPr>
              <a:spLocks noChangeShapeType="1"/>
            </p:cNvSpPr>
            <p:nvPr/>
          </p:nvSpPr>
          <p:spPr bwMode="auto">
            <a:xfrm flipH="1">
              <a:off x="1791901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6" name="Line 184"/>
            <p:cNvSpPr>
              <a:spLocks noChangeShapeType="1"/>
            </p:cNvSpPr>
            <p:nvPr/>
          </p:nvSpPr>
          <p:spPr bwMode="auto">
            <a:xfrm>
              <a:off x="1887611" y="3795571"/>
              <a:ext cx="2353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7" name="Line 185"/>
            <p:cNvSpPr>
              <a:spLocks noChangeShapeType="1"/>
            </p:cNvSpPr>
            <p:nvPr/>
          </p:nvSpPr>
          <p:spPr bwMode="auto">
            <a:xfrm>
              <a:off x="1602050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8" name="Line 186"/>
            <p:cNvSpPr>
              <a:spLocks noChangeShapeType="1"/>
            </p:cNvSpPr>
            <p:nvPr/>
          </p:nvSpPr>
          <p:spPr bwMode="auto">
            <a:xfrm>
              <a:off x="1784056" y="3921876"/>
              <a:ext cx="4785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9" name="Line 187"/>
            <p:cNvSpPr>
              <a:spLocks noChangeShapeType="1"/>
            </p:cNvSpPr>
            <p:nvPr/>
          </p:nvSpPr>
          <p:spPr bwMode="auto">
            <a:xfrm>
              <a:off x="1959002" y="3921876"/>
              <a:ext cx="3138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0" name="Line 188"/>
            <p:cNvSpPr>
              <a:spLocks noChangeShapeType="1"/>
            </p:cNvSpPr>
            <p:nvPr/>
          </p:nvSpPr>
          <p:spPr bwMode="auto">
            <a:xfrm flipH="1">
              <a:off x="2157482" y="3898341"/>
              <a:ext cx="3138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1" name="Line 189"/>
            <p:cNvSpPr>
              <a:spLocks noChangeShapeType="1"/>
            </p:cNvSpPr>
            <p:nvPr/>
          </p:nvSpPr>
          <p:spPr bwMode="auto">
            <a:xfrm flipH="1">
              <a:off x="2283788" y="3629255"/>
              <a:ext cx="87865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2" name="Freeform 190"/>
            <p:cNvSpPr>
              <a:spLocks/>
            </p:cNvSpPr>
            <p:nvPr/>
          </p:nvSpPr>
          <p:spPr bwMode="auto">
            <a:xfrm>
              <a:off x="2315953" y="3581400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3" name="Freeform 191"/>
            <p:cNvSpPr>
              <a:spLocks/>
            </p:cNvSpPr>
            <p:nvPr/>
          </p:nvSpPr>
          <p:spPr bwMode="auto">
            <a:xfrm>
              <a:off x="2315953" y="3581400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4" name="Freeform 192"/>
            <p:cNvSpPr>
              <a:spLocks/>
            </p:cNvSpPr>
            <p:nvPr/>
          </p:nvSpPr>
          <p:spPr bwMode="auto">
            <a:xfrm>
              <a:off x="2403034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5" name="Freeform 193"/>
            <p:cNvSpPr>
              <a:spLocks/>
            </p:cNvSpPr>
            <p:nvPr/>
          </p:nvSpPr>
          <p:spPr bwMode="auto">
            <a:xfrm>
              <a:off x="2403034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6" name="Freeform 194"/>
            <p:cNvSpPr>
              <a:spLocks/>
            </p:cNvSpPr>
            <p:nvPr/>
          </p:nvSpPr>
          <p:spPr bwMode="auto">
            <a:xfrm>
              <a:off x="2228873" y="3700645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7" name="Freeform 195"/>
            <p:cNvSpPr>
              <a:spLocks/>
            </p:cNvSpPr>
            <p:nvPr/>
          </p:nvSpPr>
          <p:spPr bwMode="auto">
            <a:xfrm>
              <a:off x="2228873" y="3700645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8" name="Freeform 196"/>
            <p:cNvSpPr>
              <a:spLocks/>
            </p:cNvSpPr>
            <p:nvPr/>
          </p:nvSpPr>
          <p:spPr bwMode="auto">
            <a:xfrm>
              <a:off x="2315953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9" name="Freeform 197"/>
            <p:cNvSpPr>
              <a:spLocks/>
            </p:cNvSpPr>
            <p:nvPr/>
          </p:nvSpPr>
          <p:spPr bwMode="auto">
            <a:xfrm>
              <a:off x="2315953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0" name="Freeform 198"/>
            <p:cNvSpPr>
              <a:spLocks/>
            </p:cNvSpPr>
            <p:nvPr/>
          </p:nvSpPr>
          <p:spPr bwMode="auto">
            <a:xfrm>
              <a:off x="2133163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1" name="Freeform 199"/>
            <p:cNvSpPr>
              <a:spLocks/>
            </p:cNvSpPr>
            <p:nvPr/>
          </p:nvSpPr>
          <p:spPr bwMode="auto">
            <a:xfrm>
              <a:off x="2133163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2" name="Freeform 200"/>
            <p:cNvSpPr>
              <a:spLocks/>
            </p:cNvSpPr>
            <p:nvPr/>
          </p:nvSpPr>
          <p:spPr bwMode="auto">
            <a:xfrm>
              <a:off x="2490114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3" name="Freeform 201"/>
            <p:cNvSpPr>
              <a:spLocks/>
            </p:cNvSpPr>
            <p:nvPr/>
          </p:nvSpPr>
          <p:spPr bwMode="auto">
            <a:xfrm>
              <a:off x="2490114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4" name="Freeform 202"/>
            <p:cNvSpPr>
              <a:spLocks/>
            </p:cNvSpPr>
            <p:nvPr/>
          </p:nvSpPr>
          <p:spPr bwMode="auto">
            <a:xfrm>
              <a:off x="2244563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5" name="Freeform 203"/>
            <p:cNvSpPr>
              <a:spLocks/>
            </p:cNvSpPr>
            <p:nvPr/>
          </p:nvSpPr>
          <p:spPr bwMode="auto">
            <a:xfrm>
              <a:off x="2244563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6" name="Freeform 204"/>
            <p:cNvSpPr>
              <a:spLocks/>
            </p:cNvSpPr>
            <p:nvPr/>
          </p:nvSpPr>
          <p:spPr bwMode="auto">
            <a:xfrm>
              <a:off x="209393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7" name="Freeform 205"/>
            <p:cNvSpPr>
              <a:spLocks/>
            </p:cNvSpPr>
            <p:nvPr/>
          </p:nvSpPr>
          <p:spPr bwMode="auto">
            <a:xfrm>
              <a:off x="209393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8" name="Freeform 206"/>
            <p:cNvSpPr>
              <a:spLocks/>
            </p:cNvSpPr>
            <p:nvPr/>
          </p:nvSpPr>
          <p:spPr bwMode="auto">
            <a:xfrm>
              <a:off x="239518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9" name="Freeform 207"/>
            <p:cNvSpPr>
              <a:spLocks/>
            </p:cNvSpPr>
            <p:nvPr/>
          </p:nvSpPr>
          <p:spPr bwMode="auto">
            <a:xfrm>
              <a:off x="239518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0" name="Freeform 209"/>
            <p:cNvSpPr>
              <a:spLocks/>
            </p:cNvSpPr>
            <p:nvPr/>
          </p:nvSpPr>
          <p:spPr bwMode="auto">
            <a:xfrm>
              <a:off x="254581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1" name="Freeform 210"/>
            <p:cNvSpPr>
              <a:spLocks/>
            </p:cNvSpPr>
            <p:nvPr/>
          </p:nvSpPr>
          <p:spPr bwMode="auto">
            <a:xfrm>
              <a:off x="254581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2" name="Line 211"/>
            <p:cNvSpPr>
              <a:spLocks noChangeShapeType="1"/>
            </p:cNvSpPr>
            <p:nvPr/>
          </p:nvSpPr>
          <p:spPr bwMode="auto">
            <a:xfrm>
              <a:off x="2387343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3" name="Line 212"/>
            <p:cNvSpPr>
              <a:spLocks noChangeShapeType="1"/>
            </p:cNvSpPr>
            <p:nvPr/>
          </p:nvSpPr>
          <p:spPr bwMode="auto">
            <a:xfrm flipH="1">
              <a:off x="2221028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4" name="Line 213"/>
            <p:cNvSpPr>
              <a:spLocks noChangeShapeType="1"/>
            </p:cNvSpPr>
            <p:nvPr/>
          </p:nvSpPr>
          <p:spPr bwMode="auto">
            <a:xfrm flipH="1">
              <a:off x="2403034" y="3795571"/>
              <a:ext cx="2353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5" name="Line 214"/>
            <p:cNvSpPr>
              <a:spLocks noChangeShapeType="1"/>
            </p:cNvSpPr>
            <p:nvPr/>
          </p:nvSpPr>
          <p:spPr bwMode="auto">
            <a:xfrm>
              <a:off x="2490114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6" name="Line 215"/>
            <p:cNvSpPr>
              <a:spLocks noChangeShapeType="1"/>
            </p:cNvSpPr>
            <p:nvPr/>
          </p:nvSpPr>
          <p:spPr bwMode="auto">
            <a:xfrm>
              <a:off x="2204553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7" name="Line 216"/>
            <p:cNvSpPr>
              <a:spLocks noChangeShapeType="1"/>
            </p:cNvSpPr>
            <p:nvPr/>
          </p:nvSpPr>
          <p:spPr bwMode="auto">
            <a:xfrm>
              <a:off x="2387343" y="3921877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8" name="Line 217"/>
            <p:cNvSpPr>
              <a:spLocks noChangeShapeType="1"/>
            </p:cNvSpPr>
            <p:nvPr/>
          </p:nvSpPr>
          <p:spPr bwMode="auto">
            <a:xfrm>
              <a:off x="2561504" y="3921877"/>
              <a:ext cx="3216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9" name="Line 218"/>
            <p:cNvSpPr>
              <a:spLocks noChangeShapeType="1"/>
            </p:cNvSpPr>
            <p:nvPr/>
          </p:nvSpPr>
          <p:spPr bwMode="auto">
            <a:xfrm>
              <a:off x="1569885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0" name="Line 223"/>
            <p:cNvSpPr>
              <a:spLocks noChangeShapeType="1"/>
            </p:cNvSpPr>
            <p:nvPr/>
          </p:nvSpPr>
          <p:spPr bwMode="auto">
            <a:xfrm flipH="1">
              <a:off x="1062308" y="4159583"/>
              <a:ext cx="87080" cy="1270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1" name="Freeform 224"/>
            <p:cNvSpPr>
              <a:spLocks/>
            </p:cNvSpPr>
            <p:nvPr/>
          </p:nvSpPr>
          <p:spPr bwMode="auto">
            <a:xfrm>
              <a:off x="1094473" y="4111728"/>
              <a:ext cx="118461" cy="103555"/>
            </a:xfrm>
            <a:custGeom>
              <a:avLst/>
              <a:gdLst>
                <a:gd name="T0" fmla="*/ 0 w 151"/>
                <a:gd name="T1" fmla="*/ 0 h 132"/>
                <a:gd name="T2" fmla="*/ 151 w 151"/>
                <a:gd name="T3" fmla="*/ 0 h 132"/>
                <a:gd name="T4" fmla="*/ 70 w 151"/>
                <a:gd name="T5" fmla="*/ 132 h 132"/>
                <a:gd name="T6" fmla="*/ 0 w 15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2">
                  <a:moveTo>
                    <a:pt x="0" y="0"/>
                  </a:moveTo>
                  <a:lnTo>
                    <a:pt x="151" y="0"/>
                  </a:lnTo>
                  <a:lnTo>
                    <a:pt x="7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2" name="Freeform 225"/>
            <p:cNvSpPr>
              <a:spLocks/>
            </p:cNvSpPr>
            <p:nvPr/>
          </p:nvSpPr>
          <p:spPr bwMode="auto">
            <a:xfrm>
              <a:off x="1094473" y="4111728"/>
              <a:ext cx="118461" cy="103555"/>
            </a:xfrm>
            <a:custGeom>
              <a:avLst/>
              <a:gdLst>
                <a:gd name="T0" fmla="*/ 0 w 151"/>
                <a:gd name="T1" fmla="*/ 0 h 132"/>
                <a:gd name="T2" fmla="*/ 151 w 151"/>
                <a:gd name="T3" fmla="*/ 0 h 132"/>
                <a:gd name="T4" fmla="*/ 70 w 151"/>
                <a:gd name="T5" fmla="*/ 132 h 132"/>
                <a:gd name="T6" fmla="*/ 0 w 15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2">
                  <a:moveTo>
                    <a:pt x="0" y="0"/>
                  </a:moveTo>
                  <a:lnTo>
                    <a:pt x="151" y="0"/>
                  </a:lnTo>
                  <a:lnTo>
                    <a:pt x="70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3" name="Freeform 226"/>
            <p:cNvSpPr>
              <a:spLocks/>
            </p:cNvSpPr>
            <p:nvPr/>
          </p:nvSpPr>
          <p:spPr bwMode="auto">
            <a:xfrm>
              <a:off x="1181553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4" name="Freeform 227"/>
            <p:cNvSpPr>
              <a:spLocks/>
            </p:cNvSpPr>
            <p:nvPr/>
          </p:nvSpPr>
          <p:spPr bwMode="auto">
            <a:xfrm>
              <a:off x="1181553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5" name="Freeform 228"/>
            <p:cNvSpPr>
              <a:spLocks/>
            </p:cNvSpPr>
            <p:nvPr/>
          </p:nvSpPr>
          <p:spPr bwMode="auto">
            <a:xfrm>
              <a:off x="1006608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6" name="Freeform 229"/>
            <p:cNvSpPr>
              <a:spLocks/>
            </p:cNvSpPr>
            <p:nvPr/>
          </p:nvSpPr>
          <p:spPr bwMode="auto">
            <a:xfrm>
              <a:off x="1006608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7" name="Line 230"/>
            <p:cNvSpPr>
              <a:spLocks noChangeShapeType="1"/>
            </p:cNvSpPr>
            <p:nvPr/>
          </p:nvSpPr>
          <p:spPr bwMode="auto">
            <a:xfrm>
              <a:off x="1165863" y="4183118"/>
              <a:ext cx="62761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8" name="Line 231"/>
            <p:cNvSpPr>
              <a:spLocks noChangeShapeType="1"/>
            </p:cNvSpPr>
            <p:nvPr/>
          </p:nvSpPr>
          <p:spPr bwMode="auto">
            <a:xfrm flipH="1">
              <a:off x="2283788" y="4167428"/>
              <a:ext cx="87865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9" name="Freeform 232"/>
            <p:cNvSpPr>
              <a:spLocks/>
            </p:cNvSpPr>
            <p:nvPr/>
          </p:nvSpPr>
          <p:spPr bwMode="auto">
            <a:xfrm>
              <a:off x="2315953" y="4111728"/>
              <a:ext cx="110616" cy="103555"/>
            </a:xfrm>
            <a:custGeom>
              <a:avLst/>
              <a:gdLst>
                <a:gd name="T0" fmla="*/ 0 w 141"/>
                <a:gd name="T1" fmla="*/ 0 h 132"/>
                <a:gd name="T2" fmla="*/ 141 w 141"/>
                <a:gd name="T3" fmla="*/ 0 h 132"/>
                <a:gd name="T4" fmla="*/ 71 w 141"/>
                <a:gd name="T5" fmla="*/ 132 h 132"/>
                <a:gd name="T6" fmla="*/ 0 w 14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2">
                  <a:moveTo>
                    <a:pt x="0" y="0"/>
                  </a:moveTo>
                  <a:lnTo>
                    <a:pt x="141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0" name="Freeform 233"/>
            <p:cNvSpPr>
              <a:spLocks/>
            </p:cNvSpPr>
            <p:nvPr/>
          </p:nvSpPr>
          <p:spPr bwMode="auto">
            <a:xfrm>
              <a:off x="2315953" y="4111728"/>
              <a:ext cx="110616" cy="103555"/>
            </a:xfrm>
            <a:custGeom>
              <a:avLst/>
              <a:gdLst>
                <a:gd name="T0" fmla="*/ 0 w 141"/>
                <a:gd name="T1" fmla="*/ 0 h 132"/>
                <a:gd name="T2" fmla="*/ 141 w 141"/>
                <a:gd name="T3" fmla="*/ 0 h 132"/>
                <a:gd name="T4" fmla="*/ 71 w 141"/>
                <a:gd name="T5" fmla="*/ 132 h 132"/>
                <a:gd name="T6" fmla="*/ 0 w 14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2">
                  <a:moveTo>
                    <a:pt x="0" y="0"/>
                  </a:moveTo>
                  <a:lnTo>
                    <a:pt x="141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1" name="Freeform 234"/>
            <p:cNvSpPr>
              <a:spLocks/>
            </p:cNvSpPr>
            <p:nvPr/>
          </p:nvSpPr>
          <p:spPr bwMode="auto">
            <a:xfrm>
              <a:off x="240303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2" name="Freeform 235"/>
            <p:cNvSpPr>
              <a:spLocks/>
            </p:cNvSpPr>
            <p:nvPr/>
          </p:nvSpPr>
          <p:spPr bwMode="auto">
            <a:xfrm>
              <a:off x="240303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3" name="Freeform 236"/>
            <p:cNvSpPr>
              <a:spLocks/>
            </p:cNvSpPr>
            <p:nvPr/>
          </p:nvSpPr>
          <p:spPr bwMode="auto">
            <a:xfrm>
              <a:off x="2228873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4" name="Freeform 237"/>
            <p:cNvSpPr>
              <a:spLocks/>
            </p:cNvSpPr>
            <p:nvPr/>
          </p:nvSpPr>
          <p:spPr bwMode="auto">
            <a:xfrm>
              <a:off x="2228873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5" name="Line 238"/>
            <p:cNvSpPr>
              <a:spLocks noChangeShapeType="1"/>
            </p:cNvSpPr>
            <p:nvPr/>
          </p:nvSpPr>
          <p:spPr bwMode="auto">
            <a:xfrm>
              <a:off x="2387343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6" name="Line 239"/>
            <p:cNvSpPr>
              <a:spLocks noChangeShapeType="1"/>
            </p:cNvSpPr>
            <p:nvPr/>
          </p:nvSpPr>
          <p:spPr bwMode="auto">
            <a:xfrm flipH="1">
              <a:off x="1665595" y="4167428"/>
              <a:ext cx="94926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7" name="Freeform 240"/>
            <p:cNvSpPr>
              <a:spLocks/>
            </p:cNvSpPr>
            <p:nvPr/>
          </p:nvSpPr>
          <p:spPr bwMode="auto">
            <a:xfrm>
              <a:off x="1696976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8" name="Freeform 241"/>
            <p:cNvSpPr>
              <a:spLocks/>
            </p:cNvSpPr>
            <p:nvPr/>
          </p:nvSpPr>
          <p:spPr bwMode="auto">
            <a:xfrm>
              <a:off x="1696976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9" name="Freeform 242"/>
            <p:cNvSpPr>
              <a:spLocks/>
            </p:cNvSpPr>
            <p:nvPr/>
          </p:nvSpPr>
          <p:spPr bwMode="auto">
            <a:xfrm>
              <a:off x="1784056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0" name="Freeform 243"/>
            <p:cNvSpPr>
              <a:spLocks/>
            </p:cNvSpPr>
            <p:nvPr/>
          </p:nvSpPr>
          <p:spPr bwMode="auto">
            <a:xfrm>
              <a:off x="1784056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1" name="Freeform 244"/>
            <p:cNvSpPr>
              <a:spLocks/>
            </p:cNvSpPr>
            <p:nvPr/>
          </p:nvSpPr>
          <p:spPr bwMode="auto">
            <a:xfrm>
              <a:off x="160989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2" name="Freeform 245"/>
            <p:cNvSpPr>
              <a:spLocks/>
            </p:cNvSpPr>
            <p:nvPr/>
          </p:nvSpPr>
          <p:spPr bwMode="auto">
            <a:xfrm>
              <a:off x="160989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3" name="Line 246"/>
            <p:cNvSpPr>
              <a:spLocks noChangeShapeType="1"/>
            </p:cNvSpPr>
            <p:nvPr/>
          </p:nvSpPr>
          <p:spPr bwMode="auto">
            <a:xfrm>
              <a:off x="1776211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4" name="Line 247"/>
            <p:cNvSpPr>
              <a:spLocks noChangeShapeType="1"/>
            </p:cNvSpPr>
            <p:nvPr/>
          </p:nvSpPr>
          <p:spPr bwMode="auto">
            <a:xfrm>
              <a:off x="2632895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5" name="Line 248"/>
            <p:cNvSpPr>
              <a:spLocks noChangeShapeType="1"/>
            </p:cNvSpPr>
            <p:nvPr/>
          </p:nvSpPr>
          <p:spPr bwMode="auto">
            <a:xfrm flipH="1">
              <a:off x="1189398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52" y="5157192"/>
            <a:ext cx="9139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1"/>
                </a:solidFill>
              </a:rPr>
              <a:t>“Averaging over clairvoyance” </a:t>
            </a:r>
            <a:r>
              <a:rPr lang="en-GB" sz="2800" dirty="0"/>
              <a:t>[Russell and </a:t>
            </a:r>
            <a:r>
              <a:rPr lang="en-GB" sz="2800" dirty="0" err="1"/>
              <a:t>Norvig</a:t>
            </a:r>
            <a:r>
              <a:rPr lang="en-GB" sz="2800" dirty="0"/>
              <a:t> 2009]</a:t>
            </a:r>
          </a:p>
        </p:txBody>
      </p:sp>
    </p:spTree>
    <p:extLst>
      <p:ext uri="{BB962C8B-B14F-4D97-AF65-F5344CB8AC3E}">
        <p14:creationId xmlns:p14="http://schemas.microsoft.com/office/powerpoint/2010/main" val="9750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-0.00052 0.0842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421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2000" fill="hold"/>
                                        <p:tgtEl>
                                          <p:spTgt spid="10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22222E-6 L 0.31077 0.0854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8" y="4259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2000" fill="hold"/>
                                        <p:tgtEl>
                                          <p:spTgt spid="76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22222E-6 L -0.29878 0.08542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425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2000" fill="hold"/>
                                        <p:tgtEl>
                                          <p:spTgt spid="125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0" y="1729851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1809750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2606675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3403600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200525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>
            <a:stCxn id="5" idx="2"/>
            <a:endCxn id="6" idx="7"/>
          </p:cNvCxnSpPr>
          <p:nvPr/>
        </p:nvCxnSpPr>
        <p:spPr>
          <a:xfrm rot="5400000">
            <a:off x="2270008" y="1594120"/>
            <a:ext cx="561299" cy="115661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7"/>
          </p:cNvCxnSpPr>
          <p:nvPr/>
        </p:nvCxnSpPr>
        <p:spPr>
          <a:xfrm rot="5400000">
            <a:off x="2668471" y="1992583"/>
            <a:ext cx="561299" cy="359685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9" idx="1"/>
          </p:cNvCxnSpPr>
          <p:nvPr/>
        </p:nvCxnSpPr>
        <p:spPr>
          <a:xfrm rot="16200000" flipH="1">
            <a:off x="2999581" y="2021157"/>
            <a:ext cx="561299" cy="302536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10" idx="1"/>
          </p:cNvCxnSpPr>
          <p:nvPr/>
        </p:nvCxnSpPr>
        <p:spPr>
          <a:xfrm rot="16200000" flipH="1">
            <a:off x="3398043" y="1622694"/>
            <a:ext cx="561299" cy="1099461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3335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15621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21717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cxnSp>
        <p:nvCxnSpPr>
          <p:cNvPr id="38" name="Straight Arrow Connector 37"/>
          <p:cNvCxnSpPr>
            <a:stCxn id="6" idx="4"/>
            <a:endCxn id="35" idx="0"/>
          </p:cNvCxnSpPr>
          <p:nvPr/>
        </p:nvCxnSpPr>
        <p:spPr>
          <a:xfrm rot="5400000">
            <a:off x="1307307" y="2722832"/>
            <a:ext cx="704849" cy="49053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4"/>
            <a:endCxn id="36" idx="0"/>
          </p:cNvCxnSpPr>
          <p:nvPr/>
        </p:nvCxnSpPr>
        <p:spPr>
          <a:xfrm rot="5400000">
            <a:off x="1421607" y="2837132"/>
            <a:ext cx="704849" cy="26193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4"/>
            <a:endCxn id="37" idx="0"/>
          </p:cNvCxnSpPr>
          <p:nvPr/>
        </p:nvCxnSpPr>
        <p:spPr>
          <a:xfrm rot="16200000" flipH="1">
            <a:off x="1726407" y="2794270"/>
            <a:ext cx="704849" cy="34766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809750" y="3139552"/>
            <a:ext cx="257175" cy="0"/>
          </a:xfrm>
          <a:prstGeom prst="line">
            <a:avLst/>
          </a:prstGeom>
          <a:ln w="19050">
            <a:solidFill>
              <a:schemeClr val="tx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572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10858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16954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cxnSp>
        <p:nvCxnSpPr>
          <p:cNvPr id="54" name="Straight Arrow Connector 53"/>
          <p:cNvCxnSpPr>
            <a:endCxn id="51" idx="0"/>
          </p:cNvCxnSpPr>
          <p:nvPr/>
        </p:nvCxnSpPr>
        <p:spPr>
          <a:xfrm rot="5400000">
            <a:off x="831057" y="3589608"/>
            <a:ext cx="704849" cy="49053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0"/>
          </p:cNvCxnSpPr>
          <p:nvPr/>
        </p:nvCxnSpPr>
        <p:spPr>
          <a:xfrm rot="5400000">
            <a:off x="945357" y="3703908"/>
            <a:ext cx="704849" cy="26193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3" idx="0"/>
          </p:cNvCxnSpPr>
          <p:nvPr/>
        </p:nvCxnSpPr>
        <p:spPr>
          <a:xfrm rot="16200000" flipH="1">
            <a:off x="1250157" y="3661046"/>
            <a:ext cx="704849" cy="34766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333500" y="4006328"/>
            <a:ext cx="257175" cy="0"/>
          </a:xfrm>
          <a:prstGeom prst="line">
            <a:avLst/>
          </a:prstGeom>
          <a:ln w="19050">
            <a:solidFill>
              <a:schemeClr val="tx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395141" y="1600200"/>
            <a:ext cx="172003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4 possible plays by me</a:t>
            </a:r>
          </a:p>
        </p:txBody>
      </p:sp>
      <p:sp>
        <p:nvSpPr>
          <p:cNvPr id="59" name="Right Brace 58"/>
          <p:cNvSpPr/>
          <p:nvPr/>
        </p:nvSpPr>
        <p:spPr>
          <a:xfrm>
            <a:off x="4833258" y="1637323"/>
            <a:ext cx="489856" cy="70212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5395141" y="2552700"/>
            <a:ext cx="270110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50 possible random card draws</a:t>
            </a:r>
          </a:p>
        </p:txBody>
      </p:sp>
      <p:sp>
        <p:nvSpPr>
          <p:cNvPr id="61" name="Right Brace 60"/>
          <p:cNvSpPr/>
          <p:nvPr/>
        </p:nvSpPr>
        <p:spPr>
          <a:xfrm>
            <a:off x="4833258" y="2539478"/>
            <a:ext cx="489856" cy="8001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/>
          <p:cNvSpPr txBox="1"/>
          <p:nvPr/>
        </p:nvSpPr>
        <p:spPr>
          <a:xfrm>
            <a:off x="5395141" y="3552825"/>
            <a:ext cx="270110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aseline="-25000" dirty="0"/>
              <a:t>40</a:t>
            </a:r>
            <a:r>
              <a:rPr lang="en-GB" sz="2400" dirty="0"/>
              <a:t>C</a:t>
            </a:r>
            <a:r>
              <a:rPr lang="en-GB" sz="2400" baseline="-25000" dirty="0"/>
              <a:t>3 </a:t>
            </a:r>
            <a:r>
              <a:rPr lang="en-GB" sz="2400" dirty="0"/>
              <a:t>= 9880 different opponent plays</a:t>
            </a:r>
            <a:endParaRPr lang="en-GB" sz="2400" baseline="-25000" dirty="0"/>
          </a:p>
        </p:txBody>
      </p:sp>
      <p:sp>
        <p:nvSpPr>
          <p:cNvPr id="63" name="Right Brace 62"/>
          <p:cNvSpPr/>
          <p:nvPr/>
        </p:nvSpPr>
        <p:spPr>
          <a:xfrm>
            <a:off x="4833258" y="3539603"/>
            <a:ext cx="489856" cy="8001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/>
          <p:cNvSpPr txBox="1"/>
          <p:nvPr/>
        </p:nvSpPr>
        <p:spPr>
          <a:xfrm>
            <a:off x="4833167" y="4543425"/>
            <a:ext cx="81515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4800" baseline="-25000" dirty="0"/>
              <a:t>...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An explosion in branching factor</a:t>
            </a:r>
          </a:p>
        </p:txBody>
      </p:sp>
    </p:spTree>
    <p:extLst>
      <p:ext uri="{BB962C8B-B14F-4D97-AF65-F5344CB8AC3E}">
        <p14:creationId xmlns:p14="http://schemas.microsoft.com/office/powerpoint/2010/main" val="2742798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0" y="1729851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1809750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2606675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3403600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200525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>
            <a:stCxn id="5" idx="2"/>
            <a:endCxn id="6" idx="7"/>
          </p:cNvCxnSpPr>
          <p:nvPr/>
        </p:nvCxnSpPr>
        <p:spPr>
          <a:xfrm rot="5400000">
            <a:off x="2270008" y="1594120"/>
            <a:ext cx="561299" cy="115661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7"/>
          </p:cNvCxnSpPr>
          <p:nvPr/>
        </p:nvCxnSpPr>
        <p:spPr>
          <a:xfrm rot="5400000">
            <a:off x="2668471" y="1992583"/>
            <a:ext cx="561299" cy="35968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9" idx="1"/>
          </p:cNvCxnSpPr>
          <p:nvPr/>
        </p:nvCxnSpPr>
        <p:spPr>
          <a:xfrm rot="16200000" flipH="1">
            <a:off x="2999581" y="2021157"/>
            <a:ext cx="561299" cy="30253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10" idx="1"/>
          </p:cNvCxnSpPr>
          <p:nvPr/>
        </p:nvCxnSpPr>
        <p:spPr>
          <a:xfrm rot="16200000" flipH="1">
            <a:off x="3398043" y="1622694"/>
            <a:ext cx="561299" cy="109946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3335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15621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21717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cxnSp>
        <p:nvCxnSpPr>
          <p:cNvPr id="38" name="Straight Arrow Connector 37"/>
          <p:cNvCxnSpPr>
            <a:stCxn id="6" idx="4"/>
            <a:endCxn id="35" idx="0"/>
          </p:cNvCxnSpPr>
          <p:nvPr/>
        </p:nvCxnSpPr>
        <p:spPr>
          <a:xfrm rot="5400000">
            <a:off x="1307307" y="2722832"/>
            <a:ext cx="704849" cy="4905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4"/>
            <a:endCxn id="36" idx="0"/>
          </p:cNvCxnSpPr>
          <p:nvPr/>
        </p:nvCxnSpPr>
        <p:spPr>
          <a:xfrm rot="5400000">
            <a:off x="1421607" y="2837132"/>
            <a:ext cx="704849" cy="261938"/>
          </a:xfrm>
          <a:prstGeom prst="straightConnector1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4"/>
            <a:endCxn id="37" idx="0"/>
          </p:cNvCxnSpPr>
          <p:nvPr/>
        </p:nvCxnSpPr>
        <p:spPr>
          <a:xfrm rot="16200000" flipH="1">
            <a:off x="1726407" y="2794270"/>
            <a:ext cx="704849" cy="347662"/>
          </a:xfrm>
          <a:prstGeom prst="straightConnector1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809750" y="3139552"/>
            <a:ext cx="257175" cy="0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572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10858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16954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cxnSp>
        <p:nvCxnSpPr>
          <p:cNvPr id="54" name="Straight Arrow Connector 53"/>
          <p:cNvCxnSpPr>
            <a:endCxn id="51" idx="0"/>
          </p:cNvCxnSpPr>
          <p:nvPr/>
        </p:nvCxnSpPr>
        <p:spPr>
          <a:xfrm rot="5400000">
            <a:off x="831057" y="3589608"/>
            <a:ext cx="704849" cy="490538"/>
          </a:xfrm>
          <a:prstGeom prst="straightConnector1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0"/>
          </p:cNvCxnSpPr>
          <p:nvPr/>
        </p:nvCxnSpPr>
        <p:spPr>
          <a:xfrm rot="5400000">
            <a:off x="945357" y="3703908"/>
            <a:ext cx="704849" cy="2619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3" idx="0"/>
          </p:cNvCxnSpPr>
          <p:nvPr/>
        </p:nvCxnSpPr>
        <p:spPr>
          <a:xfrm rot="16200000" flipH="1">
            <a:off x="1250157" y="3661046"/>
            <a:ext cx="704849" cy="347662"/>
          </a:xfrm>
          <a:prstGeom prst="straightConnector1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333500" y="4006328"/>
            <a:ext cx="257175" cy="0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395141" y="1600200"/>
            <a:ext cx="172003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4 possible plays by me</a:t>
            </a:r>
          </a:p>
        </p:txBody>
      </p:sp>
      <p:sp>
        <p:nvSpPr>
          <p:cNvPr id="59" name="Right Brace 58"/>
          <p:cNvSpPr/>
          <p:nvPr/>
        </p:nvSpPr>
        <p:spPr>
          <a:xfrm>
            <a:off x="4833258" y="1637323"/>
            <a:ext cx="489856" cy="70212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5395141" y="2552700"/>
            <a:ext cx="306529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1 guessed random card draw (</a:t>
            </a:r>
            <a:r>
              <a:rPr lang="en-GB" sz="2400" dirty="0" err="1"/>
              <a:t>determinization</a:t>
            </a:r>
            <a:r>
              <a:rPr lang="en-GB" sz="2400" dirty="0"/>
              <a:t>)</a:t>
            </a:r>
          </a:p>
        </p:txBody>
      </p:sp>
      <p:sp>
        <p:nvSpPr>
          <p:cNvPr id="61" name="Right Brace 60"/>
          <p:cNvSpPr/>
          <p:nvPr/>
        </p:nvSpPr>
        <p:spPr>
          <a:xfrm>
            <a:off x="4833258" y="2539478"/>
            <a:ext cx="489856" cy="8001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/>
          <p:cNvSpPr txBox="1"/>
          <p:nvPr/>
        </p:nvSpPr>
        <p:spPr>
          <a:xfrm>
            <a:off x="5395141" y="3552825"/>
            <a:ext cx="270110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aseline="-25000" dirty="0"/>
              <a:t>4</a:t>
            </a:r>
            <a:r>
              <a:rPr lang="en-GB" sz="2400" dirty="0"/>
              <a:t>C</a:t>
            </a:r>
            <a:r>
              <a:rPr lang="en-GB" sz="2400" baseline="-25000" dirty="0"/>
              <a:t>3 </a:t>
            </a:r>
            <a:r>
              <a:rPr lang="en-GB" sz="2400" dirty="0"/>
              <a:t>= 4 different opponent plays</a:t>
            </a:r>
            <a:endParaRPr lang="en-GB" sz="2400" baseline="-25000" dirty="0"/>
          </a:p>
        </p:txBody>
      </p:sp>
      <p:sp>
        <p:nvSpPr>
          <p:cNvPr id="63" name="Right Brace 62"/>
          <p:cNvSpPr/>
          <p:nvPr/>
        </p:nvSpPr>
        <p:spPr>
          <a:xfrm>
            <a:off x="4833258" y="3539603"/>
            <a:ext cx="489856" cy="8001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/>
          <p:cNvSpPr txBox="1"/>
          <p:nvPr/>
        </p:nvSpPr>
        <p:spPr>
          <a:xfrm>
            <a:off x="4833167" y="4543425"/>
            <a:ext cx="81515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4800" baseline="-25000" dirty="0"/>
              <a:t>...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 reduction in branching factor</a:t>
            </a:r>
          </a:p>
        </p:txBody>
      </p:sp>
    </p:spTree>
    <p:extLst>
      <p:ext uri="{BB962C8B-B14F-4D97-AF65-F5344CB8AC3E}">
        <p14:creationId xmlns:p14="http://schemas.microsoft.com/office/powerpoint/2010/main" val="371445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bridgeshop.com/Merchant2/graphics/00000001/gi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80728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2.bp.blogspot.com/--nUrPg17Fr8/T_THYNs6GpI/AAAAAAAACRY/L8G35-UxaY0/s1600/scrabbl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82175"/>
            <a:ext cx="4343400" cy="289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solitairexp.com/solitair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69" y="3431371"/>
            <a:ext cx="4248471" cy="316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carbon.videolectures.net/v00a/e4/4qyk27rihugiinuo22joe7eehozydqjc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717032"/>
            <a:ext cx="3662267" cy="250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Successes for </a:t>
            </a:r>
            <a:r>
              <a:rPr lang="en-GB" dirty="0" err="1"/>
              <a:t>determinization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764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" y="228600"/>
            <a:ext cx="9144000" cy="762000"/>
          </a:xfrm>
        </p:spPr>
        <p:txBody>
          <a:bodyPr/>
          <a:lstStyle/>
          <a:p>
            <a:pPr algn="ctr"/>
            <a:r>
              <a:rPr lang="en-GB" dirty="0"/>
              <a:t>Strategy fusion</a:t>
            </a:r>
          </a:p>
        </p:txBody>
      </p:sp>
      <p:sp>
        <p:nvSpPr>
          <p:cNvPr id="6" name="Flowchart: Extract 5"/>
          <p:cNvSpPr/>
          <p:nvPr/>
        </p:nvSpPr>
        <p:spPr>
          <a:xfrm>
            <a:off x="2438400" y="4191000"/>
            <a:ext cx="685800" cy="6858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Connector 7"/>
          <p:cNvSpPr/>
          <p:nvPr/>
        </p:nvSpPr>
        <p:spPr>
          <a:xfrm>
            <a:off x="4114800" y="2743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Process 8"/>
          <p:cNvSpPr/>
          <p:nvPr/>
        </p:nvSpPr>
        <p:spPr>
          <a:xfrm>
            <a:off x="1676400" y="5791200"/>
            <a:ext cx="533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-1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3352800" y="5791200"/>
            <a:ext cx="533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+1</a:t>
            </a:r>
          </a:p>
        </p:txBody>
      </p:sp>
      <p:cxnSp>
        <p:nvCxnSpPr>
          <p:cNvPr id="16" name="Straight Arrow Connector 15"/>
          <p:cNvCxnSpPr>
            <a:stCxn id="6" idx="2"/>
            <a:endCxn id="9" idx="0"/>
          </p:cNvCxnSpPr>
          <p:nvPr/>
        </p:nvCxnSpPr>
        <p:spPr>
          <a:xfrm rot="5400000">
            <a:off x="1905000" y="4914900"/>
            <a:ext cx="914400" cy="838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11" idx="0"/>
          </p:cNvCxnSpPr>
          <p:nvPr/>
        </p:nvCxnSpPr>
        <p:spPr>
          <a:xfrm rot="16200000" flipH="1">
            <a:off x="2743200" y="4914900"/>
            <a:ext cx="914400" cy="838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33600" y="5334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48000" y="5334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31" name="Flowchart: Extract 30"/>
          <p:cNvSpPr/>
          <p:nvPr/>
        </p:nvSpPr>
        <p:spPr>
          <a:xfrm>
            <a:off x="5410200" y="4191000"/>
            <a:ext cx="685800" cy="6858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owchart: Process 31"/>
          <p:cNvSpPr/>
          <p:nvPr/>
        </p:nvSpPr>
        <p:spPr>
          <a:xfrm>
            <a:off x="4648200" y="5791200"/>
            <a:ext cx="533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+1</a:t>
            </a:r>
          </a:p>
        </p:txBody>
      </p:sp>
      <p:sp>
        <p:nvSpPr>
          <p:cNvPr id="34" name="Flowchart: Process 33"/>
          <p:cNvSpPr/>
          <p:nvPr/>
        </p:nvSpPr>
        <p:spPr>
          <a:xfrm>
            <a:off x="6324600" y="5791200"/>
            <a:ext cx="533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-1</a:t>
            </a:r>
          </a:p>
        </p:txBody>
      </p:sp>
      <p:cxnSp>
        <p:nvCxnSpPr>
          <p:cNvPr id="35" name="Straight Arrow Connector 34"/>
          <p:cNvCxnSpPr>
            <a:stCxn id="31" idx="2"/>
            <a:endCxn id="32" idx="0"/>
          </p:cNvCxnSpPr>
          <p:nvPr/>
        </p:nvCxnSpPr>
        <p:spPr>
          <a:xfrm rot="5400000">
            <a:off x="4876800" y="4914900"/>
            <a:ext cx="914400" cy="838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2"/>
            <a:endCxn id="34" idx="0"/>
          </p:cNvCxnSpPr>
          <p:nvPr/>
        </p:nvCxnSpPr>
        <p:spPr>
          <a:xfrm rot="16200000" flipH="1">
            <a:off x="5715000" y="4914900"/>
            <a:ext cx="914400" cy="838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05400" y="5334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19800" y="5334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cxnSp>
        <p:nvCxnSpPr>
          <p:cNvPr id="44" name="Straight Arrow Connector 43"/>
          <p:cNvCxnSpPr>
            <a:stCxn id="8" idx="4"/>
            <a:endCxn id="6" idx="0"/>
          </p:cNvCxnSpPr>
          <p:nvPr/>
        </p:nvCxnSpPr>
        <p:spPr>
          <a:xfrm rot="5400000">
            <a:off x="3067050" y="2914650"/>
            <a:ext cx="990600" cy="15621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" idx="4"/>
            <a:endCxn id="31" idx="0"/>
          </p:cNvCxnSpPr>
          <p:nvPr/>
        </p:nvCxnSpPr>
        <p:spPr>
          <a:xfrm rot="16200000" flipH="1">
            <a:off x="4552950" y="2990850"/>
            <a:ext cx="990600" cy="1409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286000" y="4038600"/>
            <a:ext cx="3962400" cy="990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Flowchart: Extract 47"/>
          <p:cNvSpPr/>
          <p:nvPr/>
        </p:nvSpPr>
        <p:spPr>
          <a:xfrm>
            <a:off x="4343400" y="1295400"/>
            <a:ext cx="685800" cy="6858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lowchart: Process 48"/>
          <p:cNvSpPr/>
          <p:nvPr/>
        </p:nvSpPr>
        <p:spPr>
          <a:xfrm>
            <a:off x="6096000" y="2743200"/>
            <a:ext cx="6096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+0.9</a:t>
            </a:r>
          </a:p>
        </p:txBody>
      </p:sp>
      <p:cxnSp>
        <p:nvCxnSpPr>
          <p:cNvPr id="51" name="Curved Connector 50"/>
          <p:cNvCxnSpPr>
            <a:stCxn id="48" idx="2"/>
            <a:endCxn id="8" idx="0"/>
          </p:cNvCxnSpPr>
          <p:nvPr/>
        </p:nvCxnSpPr>
        <p:spPr>
          <a:xfrm rot="5400000">
            <a:off x="4133850" y="2190750"/>
            <a:ext cx="762000" cy="3429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48" idx="2"/>
            <a:endCxn id="49" idx="0"/>
          </p:cNvCxnSpPr>
          <p:nvPr/>
        </p:nvCxnSpPr>
        <p:spPr>
          <a:xfrm rot="16200000" flipH="1">
            <a:off x="5162550" y="1504950"/>
            <a:ext cx="762000" cy="17145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184622" y="2817381"/>
            <a:ext cx="19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Expected value = 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76414" y="2754868"/>
            <a:ext cx="2009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Minimax value = +1</a:t>
            </a:r>
          </a:p>
        </p:txBody>
      </p:sp>
    </p:spTree>
    <p:extLst>
      <p:ext uri="{BB962C8B-B14F-4D97-AF65-F5344CB8AC3E}">
        <p14:creationId xmlns:p14="http://schemas.microsoft.com/office/powerpoint/2010/main" val="276819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25" grpId="0"/>
      <p:bldP spid="29" grpId="0"/>
      <p:bldP spid="31" grpId="0" animBg="1"/>
      <p:bldP spid="32" grpId="0" animBg="1"/>
      <p:bldP spid="34" grpId="0" animBg="1"/>
      <p:bldP spid="38" grpId="0"/>
      <p:bldP spid="39" grpId="0"/>
      <p:bldP spid="47" grpId="0" animBg="1"/>
      <p:bldP spid="47" grpId="1" animBg="1"/>
      <p:bldP spid="48" grpId="0" animBg="1"/>
      <p:bldP spid="49" grpId="0" animBg="1"/>
      <p:bldP spid="3" grpId="0"/>
      <p:bldP spid="3" grpId="1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Non-locality</a:t>
            </a:r>
          </a:p>
        </p:txBody>
      </p:sp>
      <p:sp>
        <p:nvSpPr>
          <p:cNvPr id="25" name="Flowchart: Merge 24"/>
          <p:cNvSpPr/>
          <p:nvPr/>
        </p:nvSpPr>
        <p:spPr>
          <a:xfrm>
            <a:off x="2362200" y="2362200"/>
            <a:ext cx="685800" cy="68580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lowchart: Process 25"/>
          <p:cNvSpPr/>
          <p:nvPr/>
        </p:nvSpPr>
        <p:spPr>
          <a:xfrm>
            <a:off x="1600200" y="3962400"/>
            <a:ext cx="533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+1</a:t>
            </a:r>
          </a:p>
        </p:txBody>
      </p:sp>
      <p:sp>
        <p:nvSpPr>
          <p:cNvPr id="27" name="Flowchart: Process 26"/>
          <p:cNvSpPr/>
          <p:nvPr/>
        </p:nvSpPr>
        <p:spPr>
          <a:xfrm>
            <a:off x="6858000" y="3962400"/>
            <a:ext cx="533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-1</a:t>
            </a:r>
          </a:p>
        </p:txBody>
      </p:sp>
      <p:sp>
        <p:nvSpPr>
          <p:cNvPr id="28" name="Flowchart: Merge 27"/>
          <p:cNvSpPr/>
          <p:nvPr/>
        </p:nvSpPr>
        <p:spPr>
          <a:xfrm>
            <a:off x="6019800" y="2362200"/>
            <a:ext cx="685800" cy="68580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Connector 28"/>
          <p:cNvSpPr/>
          <p:nvPr/>
        </p:nvSpPr>
        <p:spPr>
          <a:xfrm>
            <a:off x="4343400" y="1295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/>
          <p:cNvCxnSpPr>
            <a:stCxn id="29" idx="4"/>
            <a:endCxn id="25" idx="0"/>
          </p:cNvCxnSpPr>
          <p:nvPr/>
        </p:nvCxnSpPr>
        <p:spPr>
          <a:xfrm rot="5400000">
            <a:off x="3333750" y="1123950"/>
            <a:ext cx="609600" cy="18669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4"/>
            <a:endCxn id="28" idx="0"/>
          </p:cNvCxnSpPr>
          <p:nvPr/>
        </p:nvCxnSpPr>
        <p:spPr>
          <a:xfrm rot="16200000" flipH="1">
            <a:off x="5162550" y="1162050"/>
            <a:ext cx="609600" cy="1790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42" idx="0"/>
          </p:cNvCxnSpPr>
          <p:nvPr/>
        </p:nvCxnSpPr>
        <p:spPr>
          <a:xfrm rot="16200000" flipH="1">
            <a:off x="2476500" y="3276600"/>
            <a:ext cx="762000" cy="304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2"/>
            <a:endCxn id="26" idx="0"/>
          </p:cNvCxnSpPr>
          <p:nvPr/>
        </p:nvCxnSpPr>
        <p:spPr>
          <a:xfrm rot="5400000">
            <a:off x="1828800" y="3086100"/>
            <a:ext cx="914400" cy="838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2"/>
            <a:endCxn id="49" idx="0"/>
          </p:cNvCxnSpPr>
          <p:nvPr/>
        </p:nvCxnSpPr>
        <p:spPr>
          <a:xfrm rot="5400000">
            <a:off x="5791200" y="3238500"/>
            <a:ext cx="762000" cy="381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8" idx="2"/>
            <a:endCxn id="27" idx="0"/>
          </p:cNvCxnSpPr>
          <p:nvPr/>
        </p:nvCxnSpPr>
        <p:spPr>
          <a:xfrm rot="16200000" flipH="1">
            <a:off x="6286500" y="3124200"/>
            <a:ext cx="914400" cy="762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Extract 41"/>
          <p:cNvSpPr/>
          <p:nvPr/>
        </p:nvSpPr>
        <p:spPr>
          <a:xfrm>
            <a:off x="2667000" y="3810000"/>
            <a:ext cx="685800" cy="6858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lowchart: Process 42"/>
          <p:cNvSpPr/>
          <p:nvPr/>
        </p:nvSpPr>
        <p:spPr>
          <a:xfrm>
            <a:off x="1866900" y="5410200"/>
            <a:ext cx="5715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-0.5</a:t>
            </a:r>
          </a:p>
        </p:txBody>
      </p:sp>
      <p:sp>
        <p:nvSpPr>
          <p:cNvPr id="44" name="Flowchart: Process 43"/>
          <p:cNvSpPr/>
          <p:nvPr/>
        </p:nvSpPr>
        <p:spPr>
          <a:xfrm>
            <a:off x="3581400" y="5410200"/>
            <a:ext cx="6096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+0.5</a:t>
            </a:r>
          </a:p>
        </p:txBody>
      </p:sp>
      <p:cxnSp>
        <p:nvCxnSpPr>
          <p:cNvPr id="45" name="Straight Arrow Connector 15"/>
          <p:cNvCxnSpPr>
            <a:stCxn id="42" idx="2"/>
            <a:endCxn id="43" idx="0"/>
          </p:cNvCxnSpPr>
          <p:nvPr/>
        </p:nvCxnSpPr>
        <p:spPr>
          <a:xfrm rot="5400000">
            <a:off x="2124075" y="4524375"/>
            <a:ext cx="914400" cy="8572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19"/>
          <p:cNvCxnSpPr>
            <a:stCxn id="42" idx="2"/>
            <a:endCxn id="44" idx="0"/>
          </p:cNvCxnSpPr>
          <p:nvPr/>
        </p:nvCxnSpPr>
        <p:spPr>
          <a:xfrm rot="16200000" flipH="1">
            <a:off x="2990850" y="4514850"/>
            <a:ext cx="914400" cy="8763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362200" y="4953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76600" y="4953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49" name="Flowchart: Extract 48"/>
          <p:cNvSpPr/>
          <p:nvPr/>
        </p:nvSpPr>
        <p:spPr>
          <a:xfrm>
            <a:off x="5638800" y="3810000"/>
            <a:ext cx="685800" cy="6858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lowchart: Process 49"/>
          <p:cNvSpPr/>
          <p:nvPr/>
        </p:nvSpPr>
        <p:spPr>
          <a:xfrm>
            <a:off x="4800600" y="5410200"/>
            <a:ext cx="6096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+0.5</a:t>
            </a:r>
          </a:p>
        </p:txBody>
      </p:sp>
      <p:sp>
        <p:nvSpPr>
          <p:cNvPr id="51" name="Flowchart: Process 50"/>
          <p:cNvSpPr/>
          <p:nvPr/>
        </p:nvSpPr>
        <p:spPr>
          <a:xfrm>
            <a:off x="6553200" y="5410200"/>
            <a:ext cx="5715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-0.5</a:t>
            </a:r>
          </a:p>
        </p:txBody>
      </p:sp>
      <p:cxnSp>
        <p:nvCxnSpPr>
          <p:cNvPr id="52" name="Straight Arrow Connector 34"/>
          <p:cNvCxnSpPr>
            <a:stCxn id="49" idx="2"/>
            <a:endCxn id="50" idx="0"/>
          </p:cNvCxnSpPr>
          <p:nvPr/>
        </p:nvCxnSpPr>
        <p:spPr>
          <a:xfrm rot="5400000">
            <a:off x="5086350" y="4514850"/>
            <a:ext cx="914400" cy="8763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6"/>
          <p:cNvCxnSpPr>
            <a:stCxn id="49" idx="2"/>
            <a:endCxn id="51" idx="0"/>
          </p:cNvCxnSpPr>
          <p:nvPr/>
        </p:nvCxnSpPr>
        <p:spPr>
          <a:xfrm rot="16200000" flipH="1">
            <a:off x="5953125" y="4524375"/>
            <a:ext cx="914400" cy="8572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34000" y="4953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48400" y="4953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14600" y="3657600"/>
            <a:ext cx="3962400" cy="990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00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5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8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1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4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7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0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6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9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2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5" dur="indefinite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Cheating</a:t>
            </a:r>
          </a:p>
        </p:txBody>
      </p:sp>
      <p:pic>
        <p:nvPicPr>
          <p:cNvPr id="4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4167" y="1331610"/>
            <a:ext cx="685800" cy="914400"/>
          </a:xfrm>
          <a:prstGeom prst="rect">
            <a:avLst/>
          </a:prstGeom>
          <a:noFill/>
        </p:spPr>
      </p:pic>
      <p:pic>
        <p:nvPicPr>
          <p:cNvPr id="5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6567" y="1331610"/>
            <a:ext cx="685800" cy="914400"/>
          </a:xfrm>
          <a:prstGeom prst="rect">
            <a:avLst/>
          </a:prstGeom>
          <a:noFill/>
        </p:spPr>
      </p:pic>
      <p:pic>
        <p:nvPicPr>
          <p:cNvPr id="6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8967" y="1331610"/>
            <a:ext cx="685800" cy="914400"/>
          </a:xfrm>
          <a:prstGeom prst="rect">
            <a:avLst/>
          </a:prstGeom>
          <a:noFill/>
        </p:spPr>
      </p:pic>
      <p:pic>
        <p:nvPicPr>
          <p:cNvPr id="7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7100" y="1324954"/>
            <a:ext cx="685800" cy="927712"/>
          </a:xfrm>
          <a:prstGeom prst="rect">
            <a:avLst/>
          </a:prstGeom>
          <a:noFill/>
        </p:spPr>
      </p:pic>
      <p:pic>
        <p:nvPicPr>
          <p:cNvPr id="8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89500" y="1324954"/>
            <a:ext cx="685800" cy="927712"/>
          </a:xfrm>
          <a:prstGeom prst="rect">
            <a:avLst/>
          </a:prstGeom>
          <a:noFill/>
        </p:spPr>
      </p:pic>
      <p:pic>
        <p:nvPicPr>
          <p:cNvPr id="9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41900" y="1324954"/>
            <a:ext cx="685800" cy="927712"/>
          </a:xfrm>
          <a:prstGeom prst="rect">
            <a:avLst/>
          </a:prstGeom>
          <a:noFill/>
        </p:spPr>
      </p:pic>
      <p:pic>
        <p:nvPicPr>
          <p:cNvPr id="10" name="Picture 8" descr="C:\Users\Ed\Documents\My Dropbox\work bradford\presentations\AISB11\classic-cards\3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37100" y="1331610"/>
            <a:ext cx="685800" cy="914400"/>
          </a:xfrm>
          <a:prstGeom prst="rect">
            <a:avLst/>
          </a:prstGeom>
          <a:noFill/>
        </p:spPr>
      </p:pic>
      <p:pic>
        <p:nvPicPr>
          <p:cNvPr id="11" name="Picture 7" descr="C:\Users\Ed\Documents\My Dropbox\work bradford\presentations\AISB11\classic-cards\16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89500" y="1331610"/>
            <a:ext cx="685800" cy="914400"/>
          </a:xfrm>
          <a:prstGeom prst="rect">
            <a:avLst/>
          </a:prstGeom>
          <a:noFill/>
        </p:spPr>
      </p:pic>
      <p:pic>
        <p:nvPicPr>
          <p:cNvPr id="12" name="Picture 6" descr="C:\Users\Ed\Documents\My Dropbox\work bradford\presentations\AISB11\classic-cards\5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41900" y="1331610"/>
            <a:ext cx="685800" cy="914400"/>
          </a:xfrm>
          <a:prstGeom prst="rect">
            <a:avLst/>
          </a:prstGeom>
          <a:noFill/>
        </p:spPr>
      </p:pic>
      <p:grpSp>
        <p:nvGrpSpPr>
          <p:cNvPr id="255" name="Group 254"/>
          <p:cNvGrpSpPr/>
          <p:nvPr/>
        </p:nvGrpSpPr>
        <p:grpSpPr>
          <a:xfrm>
            <a:off x="1906325" y="2427785"/>
            <a:ext cx="5657258" cy="3032963"/>
            <a:chOff x="3496626" y="2453437"/>
            <a:chExt cx="2395890" cy="1284482"/>
          </a:xfrm>
        </p:grpSpPr>
        <p:grpSp>
          <p:nvGrpSpPr>
            <p:cNvPr id="13" name="Group 12"/>
            <p:cNvGrpSpPr/>
            <p:nvPr/>
          </p:nvGrpSpPr>
          <p:grpSpPr>
            <a:xfrm>
              <a:off x="4099912" y="2453437"/>
              <a:ext cx="1189709" cy="255206"/>
              <a:chOff x="1181552" y="3326193"/>
              <a:chExt cx="1189709" cy="255206"/>
            </a:xfrm>
          </p:grpSpPr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>
                <a:off x="1760521" y="3374047"/>
                <a:ext cx="610740" cy="207351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" name="Freeform 219"/>
              <p:cNvSpPr>
                <a:spLocks/>
              </p:cNvSpPr>
              <p:nvPr/>
            </p:nvSpPr>
            <p:spPr bwMode="auto">
              <a:xfrm>
                <a:off x="1704821" y="3326193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Freeform 220"/>
              <p:cNvSpPr>
                <a:spLocks/>
              </p:cNvSpPr>
              <p:nvPr/>
            </p:nvSpPr>
            <p:spPr bwMode="auto">
              <a:xfrm>
                <a:off x="1704821" y="3326193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" name="Line 221"/>
              <p:cNvSpPr>
                <a:spLocks noChangeShapeType="1"/>
              </p:cNvSpPr>
              <p:nvPr/>
            </p:nvSpPr>
            <p:spPr bwMode="auto">
              <a:xfrm flipH="1">
                <a:off x="1181552" y="3381892"/>
                <a:ext cx="547587" cy="199507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" name="Line 222"/>
              <p:cNvSpPr>
                <a:spLocks noChangeShapeType="1"/>
              </p:cNvSpPr>
              <p:nvPr/>
            </p:nvSpPr>
            <p:spPr bwMode="auto">
              <a:xfrm>
                <a:off x="1760522" y="3428964"/>
                <a:ext cx="3922" cy="15243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496626" y="2708644"/>
              <a:ext cx="2395890" cy="1029275"/>
              <a:chOff x="578266" y="3581400"/>
              <a:chExt cx="2395890" cy="1029275"/>
            </a:xfrm>
          </p:grpSpPr>
          <p:sp>
            <p:nvSpPr>
              <p:cNvPr id="20" name="Line 8"/>
              <p:cNvSpPr>
                <a:spLocks noChangeShapeType="1"/>
              </p:cNvSpPr>
              <p:nvPr/>
            </p:nvSpPr>
            <p:spPr bwMode="auto">
              <a:xfrm flipH="1">
                <a:off x="888147" y="4072502"/>
                <a:ext cx="23535" cy="3922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" name="Line 9"/>
              <p:cNvSpPr>
                <a:spLocks noChangeShapeType="1"/>
              </p:cNvSpPr>
              <p:nvPr/>
            </p:nvSpPr>
            <p:spPr bwMode="auto">
              <a:xfrm flipH="1">
                <a:off x="1490650" y="4072502"/>
                <a:ext cx="24320" cy="3922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" name="Line 10"/>
              <p:cNvSpPr>
                <a:spLocks noChangeShapeType="1"/>
              </p:cNvSpPr>
              <p:nvPr/>
            </p:nvSpPr>
            <p:spPr bwMode="auto">
              <a:xfrm flipH="1">
                <a:off x="1791901" y="4072502"/>
                <a:ext cx="24320" cy="3922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>
                <a:off x="2331643" y="4072502"/>
                <a:ext cx="15690" cy="3922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" name="Line 12"/>
              <p:cNvSpPr>
                <a:spLocks noChangeShapeType="1"/>
              </p:cNvSpPr>
              <p:nvPr/>
            </p:nvSpPr>
            <p:spPr bwMode="auto">
              <a:xfrm>
                <a:off x="2022547" y="4072502"/>
                <a:ext cx="23535" cy="3922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" name="Line 14"/>
              <p:cNvSpPr>
                <a:spLocks noChangeShapeType="1"/>
              </p:cNvSpPr>
              <p:nvPr/>
            </p:nvSpPr>
            <p:spPr bwMode="auto">
              <a:xfrm flipH="1">
                <a:off x="633966" y="4436514"/>
                <a:ext cx="40010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Line 15"/>
              <p:cNvSpPr>
                <a:spLocks noChangeShapeType="1"/>
              </p:cNvSpPr>
              <p:nvPr/>
            </p:nvSpPr>
            <p:spPr bwMode="auto">
              <a:xfrm flipH="1">
                <a:off x="761057" y="4159583"/>
                <a:ext cx="87080" cy="1270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" name="Freeform 16"/>
              <p:cNvSpPr>
                <a:spLocks/>
              </p:cNvSpPr>
              <p:nvPr/>
            </p:nvSpPr>
            <p:spPr bwMode="auto">
              <a:xfrm>
                <a:off x="792437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7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71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" name="Freeform 17"/>
              <p:cNvSpPr>
                <a:spLocks/>
              </p:cNvSpPr>
              <p:nvPr/>
            </p:nvSpPr>
            <p:spPr bwMode="auto">
              <a:xfrm>
                <a:off x="792437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7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71" y="1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" name="Freeform 18"/>
              <p:cNvSpPr>
                <a:spLocks/>
              </p:cNvSpPr>
              <p:nvPr/>
            </p:nvSpPr>
            <p:spPr bwMode="auto">
              <a:xfrm>
                <a:off x="880302" y="4230973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8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80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" name="Freeform 19"/>
              <p:cNvSpPr>
                <a:spLocks/>
              </p:cNvSpPr>
              <p:nvPr/>
            </p:nvSpPr>
            <p:spPr bwMode="auto">
              <a:xfrm>
                <a:off x="880302" y="4230973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8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80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" name="Freeform 20"/>
              <p:cNvSpPr>
                <a:spLocks/>
              </p:cNvSpPr>
              <p:nvPr/>
            </p:nvSpPr>
            <p:spPr bwMode="auto">
              <a:xfrm>
                <a:off x="705356" y="4230973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Freeform 21"/>
              <p:cNvSpPr>
                <a:spLocks/>
              </p:cNvSpPr>
              <p:nvPr/>
            </p:nvSpPr>
            <p:spPr bwMode="auto">
              <a:xfrm>
                <a:off x="705356" y="4230973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22"/>
              <p:cNvSpPr>
                <a:spLocks/>
              </p:cNvSpPr>
              <p:nvPr/>
            </p:nvSpPr>
            <p:spPr bwMode="auto">
              <a:xfrm>
                <a:off x="792437" y="4381599"/>
                <a:ext cx="119245" cy="102771"/>
              </a:xfrm>
              <a:custGeom>
                <a:avLst/>
                <a:gdLst>
                  <a:gd name="T0" fmla="*/ 0 w 152"/>
                  <a:gd name="T1" fmla="*/ 0 h 131"/>
                  <a:gd name="T2" fmla="*/ 152 w 152"/>
                  <a:gd name="T3" fmla="*/ 0 h 131"/>
                  <a:gd name="T4" fmla="*/ 71 w 152"/>
                  <a:gd name="T5" fmla="*/ 131 h 131"/>
                  <a:gd name="T6" fmla="*/ 0 w 152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0" y="0"/>
                    </a:moveTo>
                    <a:lnTo>
                      <a:pt x="152" y="0"/>
                    </a:lnTo>
                    <a:lnTo>
                      <a:pt x="71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23"/>
              <p:cNvSpPr>
                <a:spLocks/>
              </p:cNvSpPr>
              <p:nvPr/>
            </p:nvSpPr>
            <p:spPr bwMode="auto">
              <a:xfrm>
                <a:off x="792437" y="4381599"/>
                <a:ext cx="119245" cy="102771"/>
              </a:xfrm>
              <a:custGeom>
                <a:avLst/>
                <a:gdLst>
                  <a:gd name="T0" fmla="*/ 0 w 152"/>
                  <a:gd name="T1" fmla="*/ 0 h 131"/>
                  <a:gd name="T2" fmla="*/ 152 w 152"/>
                  <a:gd name="T3" fmla="*/ 0 h 131"/>
                  <a:gd name="T4" fmla="*/ 71 w 152"/>
                  <a:gd name="T5" fmla="*/ 131 h 131"/>
                  <a:gd name="T6" fmla="*/ 0 w 152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0" y="0"/>
                    </a:moveTo>
                    <a:lnTo>
                      <a:pt x="152" y="0"/>
                    </a:lnTo>
                    <a:lnTo>
                      <a:pt x="71" y="13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Freeform 24"/>
              <p:cNvSpPr>
                <a:spLocks/>
              </p:cNvSpPr>
              <p:nvPr/>
            </p:nvSpPr>
            <p:spPr bwMode="auto">
              <a:xfrm>
                <a:off x="610431" y="4381599"/>
                <a:ext cx="118461" cy="102771"/>
              </a:xfrm>
              <a:custGeom>
                <a:avLst/>
                <a:gdLst>
                  <a:gd name="T0" fmla="*/ 0 w 151"/>
                  <a:gd name="T1" fmla="*/ 0 h 131"/>
                  <a:gd name="T2" fmla="*/ 151 w 151"/>
                  <a:gd name="T3" fmla="*/ 0 h 131"/>
                  <a:gd name="T4" fmla="*/ 81 w 151"/>
                  <a:gd name="T5" fmla="*/ 131 h 131"/>
                  <a:gd name="T6" fmla="*/ 0 w 151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Freeform 25"/>
              <p:cNvSpPr>
                <a:spLocks/>
              </p:cNvSpPr>
              <p:nvPr/>
            </p:nvSpPr>
            <p:spPr bwMode="auto">
              <a:xfrm>
                <a:off x="610431" y="4381599"/>
                <a:ext cx="118461" cy="102771"/>
              </a:xfrm>
              <a:custGeom>
                <a:avLst/>
                <a:gdLst>
                  <a:gd name="T0" fmla="*/ 0 w 151"/>
                  <a:gd name="T1" fmla="*/ 0 h 131"/>
                  <a:gd name="T2" fmla="*/ 151 w 151"/>
                  <a:gd name="T3" fmla="*/ 0 h 131"/>
                  <a:gd name="T4" fmla="*/ 81 w 151"/>
                  <a:gd name="T5" fmla="*/ 131 h 131"/>
                  <a:gd name="T6" fmla="*/ 0 w 151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3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Freeform 26"/>
              <p:cNvSpPr>
                <a:spLocks/>
              </p:cNvSpPr>
              <p:nvPr/>
            </p:nvSpPr>
            <p:spPr bwMode="auto">
              <a:xfrm>
                <a:off x="967382" y="4381599"/>
                <a:ext cx="118461" cy="102771"/>
              </a:xfrm>
              <a:custGeom>
                <a:avLst/>
                <a:gdLst>
                  <a:gd name="T0" fmla="*/ 0 w 151"/>
                  <a:gd name="T1" fmla="*/ 0 h 131"/>
                  <a:gd name="T2" fmla="*/ 151 w 151"/>
                  <a:gd name="T3" fmla="*/ 0 h 131"/>
                  <a:gd name="T4" fmla="*/ 81 w 151"/>
                  <a:gd name="T5" fmla="*/ 131 h 131"/>
                  <a:gd name="T6" fmla="*/ 0 w 151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967382" y="4381599"/>
                <a:ext cx="118461" cy="102771"/>
              </a:xfrm>
              <a:custGeom>
                <a:avLst/>
                <a:gdLst>
                  <a:gd name="T0" fmla="*/ 0 w 151"/>
                  <a:gd name="T1" fmla="*/ 0 h 131"/>
                  <a:gd name="T2" fmla="*/ 151 w 151"/>
                  <a:gd name="T3" fmla="*/ 0 h 131"/>
                  <a:gd name="T4" fmla="*/ 81 w 151"/>
                  <a:gd name="T5" fmla="*/ 131 h 131"/>
                  <a:gd name="T6" fmla="*/ 0 w 151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3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728892" y="4500059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" name="Freeform 29"/>
              <p:cNvSpPr>
                <a:spLocks/>
              </p:cNvSpPr>
              <p:nvPr/>
            </p:nvSpPr>
            <p:spPr bwMode="auto">
              <a:xfrm>
                <a:off x="728892" y="4500059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Freeform 30"/>
              <p:cNvSpPr>
                <a:spLocks/>
              </p:cNvSpPr>
              <p:nvPr/>
            </p:nvSpPr>
            <p:spPr bwMode="auto">
              <a:xfrm>
                <a:off x="578266" y="4500059"/>
                <a:ext cx="111400" cy="102771"/>
              </a:xfrm>
              <a:custGeom>
                <a:avLst/>
                <a:gdLst>
                  <a:gd name="T0" fmla="*/ 142 w 142"/>
                  <a:gd name="T1" fmla="*/ 131 h 131"/>
                  <a:gd name="T2" fmla="*/ 0 w 142"/>
                  <a:gd name="T3" fmla="*/ 131 h 131"/>
                  <a:gd name="T4" fmla="*/ 71 w 142"/>
                  <a:gd name="T5" fmla="*/ 0 h 131"/>
                  <a:gd name="T6" fmla="*/ 142 w 14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31">
                    <a:moveTo>
                      <a:pt x="14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4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Freeform 31"/>
              <p:cNvSpPr>
                <a:spLocks/>
              </p:cNvSpPr>
              <p:nvPr/>
            </p:nvSpPr>
            <p:spPr bwMode="auto">
              <a:xfrm>
                <a:off x="578266" y="4500059"/>
                <a:ext cx="111400" cy="102771"/>
              </a:xfrm>
              <a:custGeom>
                <a:avLst/>
                <a:gdLst>
                  <a:gd name="T0" fmla="*/ 142 w 142"/>
                  <a:gd name="T1" fmla="*/ 131 h 131"/>
                  <a:gd name="T2" fmla="*/ 0 w 142"/>
                  <a:gd name="T3" fmla="*/ 131 h 131"/>
                  <a:gd name="T4" fmla="*/ 71 w 142"/>
                  <a:gd name="T5" fmla="*/ 0 h 131"/>
                  <a:gd name="T6" fmla="*/ 142 w 14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31">
                    <a:moveTo>
                      <a:pt x="14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4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Freeform 32"/>
              <p:cNvSpPr>
                <a:spLocks/>
              </p:cNvSpPr>
              <p:nvPr/>
            </p:nvSpPr>
            <p:spPr bwMode="auto">
              <a:xfrm>
                <a:off x="880302" y="4500059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Freeform 33"/>
              <p:cNvSpPr>
                <a:spLocks/>
              </p:cNvSpPr>
              <p:nvPr/>
            </p:nvSpPr>
            <p:spPr bwMode="auto">
              <a:xfrm>
                <a:off x="880302" y="4500059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Freeform 34"/>
              <p:cNvSpPr>
                <a:spLocks/>
              </p:cNvSpPr>
              <p:nvPr/>
            </p:nvSpPr>
            <p:spPr bwMode="auto">
              <a:xfrm>
                <a:off x="1030928" y="4500059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Freeform 35"/>
              <p:cNvSpPr>
                <a:spLocks/>
              </p:cNvSpPr>
              <p:nvPr/>
            </p:nvSpPr>
            <p:spPr bwMode="auto">
              <a:xfrm>
                <a:off x="1030928" y="4500059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" name="Line 36"/>
              <p:cNvSpPr>
                <a:spLocks noChangeShapeType="1"/>
              </p:cNvSpPr>
              <p:nvPr/>
            </p:nvSpPr>
            <p:spPr bwMode="auto">
              <a:xfrm>
                <a:off x="871672" y="4183118"/>
                <a:ext cx="55700" cy="7923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" name="Line 37"/>
              <p:cNvSpPr>
                <a:spLocks noChangeShapeType="1"/>
              </p:cNvSpPr>
              <p:nvPr/>
            </p:nvSpPr>
            <p:spPr bwMode="auto">
              <a:xfrm flipH="1">
                <a:off x="705356" y="4333743"/>
                <a:ext cx="23535" cy="4785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" name="Line 38"/>
              <p:cNvSpPr>
                <a:spLocks noChangeShapeType="1"/>
              </p:cNvSpPr>
              <p:nvPr/>
            </p:nvSpPr>
            <p:spPr bwMode="auto">
              <a:xfrm flipH="1">
                <a:off x="880302" y="4333743"/>
                <a:ext cx="31380" cy="4785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0" name="Line 39"/>
              <p:cNvSpPr>
                <a:spLocks noChangeShapeType="1"/>
              </p:cNvSpPr>
              <p:nvPr/>
            </p:nvSpPr>
            <p:spPr bwMode="auto">
              <a:xfrm>
                <a:off x="967382" y="4333743"/>
                <a:ext cx="31380" cy="4785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Line 40"/>
              <p:cNvSpPr>
                <a:spLocks noChangeShapeType="1"/>
              </p:cNvSpPr>
              <p:nvPr/>
            </p:nvSpPr>
            <p:spPr bwMode="auto">
              <a:xfrm>
                <a:off x="689666" y="4452204"/>
                <a:ext cx="79235" cy="7923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Line 41"/>
              <p:cNvSpPr>
                <a:spLocks noChangeShapeType="1"/>
              </p:cNvSpPr>
              <p:nvPr/>
            </p:nvSpPr>
            <p:spPr bwMode="auto">
              <a:xfrm>
                <a:off x="863827" y="4452204"/>
                <a:ext cx="55700" cy="7923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Line 42"/>
              <p:cNvSpPr>
                <a:spLocks noChangeShapeType="1"/>
              </p:cNvSpPr>
              <p:nvPr/>
            </p:nvSpPr>
            <p:spPr bwMode="auto">
              <a:xfrm>
                <a:off x="1046618" y="4460834"/>
                <a:ext cx="23535" cy="62761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4" name="Line 43"/>
              <p:cNvSpPr>
                <a:spLocks noChangeShapeType="1"/>
              </p:cNvSpPr>
              <p:nvPr/>
            </p:nvSpPr>
            <p:spPr bwMode="auto">
              <a:xfrm flipH="1">
                <a:off x="1237253" y="4436514"/>
                <a:ext cx="39225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Line 44"/>
              <p:cNvSpPr>
                <a:spLocks noChangeShapeType="1"/>
              </p:cNvSpPr>
              <p:nvPr/>
            </p:nvSpPr>
            <p:spPr bwMode="auto">
              <a:xfrm flipH="1">
                <a:off x="1363559" y="4167428"/>
                <a:ext cx="95710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Freeform 45"/>
              <p:cNvSpPr>
                <a:spLocks/>
              </p:cNvSpPr>
              <p:nvPr/>
            </p:nvSpPr>
            <p:spPr bwMode="auto">
              <a:xfrm>
                <a:off x="1395724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8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81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Freeform 46"/>
              <p:cNvSpPr>
                <a:spLocks/>
              </p:cNvSpPr>
              <p:nvPr/>
            </p:nvSpPr>
            <p:spPr bwMode="auto">
              <a:xfrm>
                <a:off x="1395724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8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81" y="1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Freeform 47"/>
              <p:cNvSpPr>
                <a:spLocks/>
              </p:cNvSpPr>
              <p:nvPr/>
            </p:nvSpPr>
            <p:spPr bwMode="auto">
              <a:xfrm>
                <a:off x="1482805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" name="Freeform 48"/>
              <p:cNvSpPr>
                <a:spLocks/>
              </p:cNvSpPr>
              <p:nvPr/>
            </p:nvSpPr>
            <p:spPr bwMode="auto">
              <a:xfrm>
                <a:off x="1482805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Freeform 49"/>
              <p:cNvSpPr>
                <a:spLocks/>
              </p:cNvSpPr>
              <p:nvPr/>
            </p:nvSpPr>
            <p:spPr bwMode="auto">
              <a:xfrm>
                <a:off x="1308644" y="4238818"/>
                <a:ext cx="118461" cy="94926"/>
              </a:xfrm>
              <a:custGeom>
                <a:avLst/>
                <a:gdLst>
                  <a:gd name="T0" fmla="*/ 151 w 151"/>
                  <a:gd name="T1" fmla="*/ 121 h 121"/>
                  <a:gd name="T2" fmla="*/ 0 w 151"/>
                  <a:gd name="T3" fmla="*/ 121 h 121"/>
                  <a:gd name="T4" fmla="*/ 70 w 151"/>
                  <a:gd name="T5" fmla="*/ 0 h 121"/>
                  <a:gd name="T6" fmla="*/ 151 w 15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151" y="121"/>
                    </a:moveTo>
                    <a:lnTo>
                      <a:pt x="0" y="121"/>
                    </a:lnTo>
                    <a:lnTo>
                      <a:pt x="70" y="0"/>
                    </a:lnTo>
                    <a:lnTo>
                      <a:pt x="151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Freeform 50"/>
              <p:cNvSpPr>
                <a:spLocks/>
              </p:cNvSpPr>
              <p:nvPr/>
            </p:nvSpPr>
            <p:spPr bwMode="auto">
              <a:xfrm>
                <a:off x="1308644" y="4238818"/>
                <a:ext cx="118461" cy="94926"/>
              </a:xfrm>
              <a:custGeom>
                <a:avLst/>
                <a:gdLst>
                  <a:gd name="T0" fmla="*/ 151 w 151"/>
                  <a:gd name="T1" fmla="*/ 121 h 121"/>
                  <a:gd name="T2" fmla="*/ 0 w 151"/>
                  <a:gd name="T3" fmla="*/ 121 h 121"/>
                  <a:gd name="T4" fmla="*/ 70 w 151"/>
                  <a:gd name="T5" fmla="*/ 0 h 121"/>
                  <a:gd name="T6" fmla="*/ 151 w 15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151" y="121"/>
                    </a:moveTo>
                    <a:lnTo>
                      <a:pt x="0" y="121"/>
                    </a:lnTo>
                    <a:lnTo>
                      <a:pt x="70" y="0"/>
                    </a:lnTo>
                    <a:lnTo>
                      <a:pt x="151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" name="Freeform 51"/>
              <p:cNvSpPr>
                <a:spLocks/>
              </p:cNvSpPr>
              <p:nvPr/>
            </p:nvSpPr>
            <p:spPr bwMode="auto">
              <a:xfrm>
                <a:off x="1395724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" name="Freeform 52"/>
              <p:cNvSpPr>
                <a:spLocks/>
              </p:cNvSpPr>
              <p:nvPr/>
            </p:nvSpPr>
            <p:spPr bwMode="auto">
              <a:xfrm>
                <a:off x="1395724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" name="Freeform 53"/>
              <p:cNvSpPr>
                <a:spLocks/>
              </p:cNvSpPr>
              <p:nvPr/>
            </p:nvSpPr>
            <p:spPr bwMode="auto">
              <a:xfrm>
                <a:off x="1212934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" name="Freeform 54"/>
              <p:cNvSpPr>
                <a:spLocks/>
              </p:cNvSpPr>
              <p:nvPr/>
            </p:nvSpPr>
            <p:spPr bwMode="auto">
              <a:xfrm>
                <a:off x="1212934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" name="Freeform 55"/>
              <p:cNvSpPr>
                <a:spLocks/>
              </p:cNvSpPr>
              <p:nvPr/>
            </p:nvSpPr>
            <p:spPr bwMode="auto">
              <a:xfrm>
                <a:off x="1577730" y="4389444"/>
                <a:ext cx="111400" cy="94926"/>
              </a:xfrm>
              <a:custGeom>
                <a:avLst/>
                <a:gdLst>
                  <a:gd name="T0" fmla="*/ 0 w 142"/>
                  <a:gd name="T1" fmla="*/ 0 h 121"/>
                  <a:gd name="T2" fmla="*/ 142 w 142"/>
                  <a:gd name="T3" fmla="*/ 0 h 121"/>
                  <a:gd name="T4" fmla="*/ 71 w 142"/>
                  <a:gd name="T5" fmla="*/ 121 h 121"/>
                  <a:gd name="T6" fmla="*/ 0 w 14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21">
                    <a:moveTo>
                      <a:pt x="0" y="0"/>
                    </a:moveTo>
                    <a:lnTo>
                      <a:pt x="14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" name="Freeform 56"/>
              <p:cNvSpPr>
                <a:spLocks/>
              </p:cNvSpPr>
              <p:nvPr/>
            </p:nvSpPr>
            <p:spPr bwMode="auto">
              <a:xfrm>
                <a:off x="1577730" y="4389444"/>
                <a:ext cx="111400" cy="94926"/>
              </a:xfrm>
              <a:custGeom>
                <a:avLst/>
                <a:gdLst>
                  <a:gd name="T0" fmla="*/ 0 w 142"/>
                  <a:gd name="T1" fmla="*/ 0 h 121"/>
                  <a:gd name="T2" fmla="*/ 142 w 142"/>
                  <a:gd name="T3" fmla="*/ 0 h 121"/>
                  <a:gd name="T4" fmla="*/ 71 w 142"/>
                  <a:gd name="T5" fmla="*/ 121 h 121"/>
                  <a:gd name="T6" fmla="*/ 0 w 14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21">
                    <a:moveTo>
                      <a:pt x="0" y="0"/>
                    </a:moveTo>
                    <a:lnTo>
                      <a:pt x="14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" name="Freeform 57"/>
              <p:cNvSpPr>
                <a:spLocks/>
              </p:cNvSpPr>
              <p:nvPr/>
            </p:nvSpPr>
            <p:spPr bwMode="auto">
              <a:xfrm>
                <a:off x="1332179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" name="Freeform 58"/>
              <p:cNvSpPr>
                <a:spLocks/>
              </p:cNvSpPr>
              <p:nvPr/>
            </p:nvSpPr>
            <p:spPr bwMode="auto">
              <a:xfrm>
                <a:off x="1332179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0" name="Freeform 59"/>
              <p:cNvSpPr>
                <a:spLocks/>
              </p:cNvSpPr>
              <p:nvPr/>
            </p:nvSpPr>
            <p:spPr bwMode="auto">
              <a:xfrm>
                <a:off x="1181553" y="4507904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1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1" name="Freeform 60"/>
              <p:cNvSpPr>
                <a:spLocks/>
              </p:cNvSpPr>
              <p:nvPr/>
            </p:nvSpPr>
            <p:spPr bwMode="auto">
              <a:xfrm>
                <a:off x="1181553" y="4507904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1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2" name="Freeform 61"/>
              <p:cNvSpPr>
                <a:spLocks/>
              </p:cNvSpPr>
              <p:nvPr/>
            </p:nvSpPr>
            <p:spPr bwMode="auto">
              <a:xfrm>
                <a:off x="1482805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1482805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4" name="Freeform 63"/>
              <p:cNvSpPr>
                <a:spLocks/>
              </p:cNvSpPr>
              <p:nvPr/>
            </p:nvSpPr>
            <p:spPr bwMode="auto">
              <a:xfrm>
                <a:off x="1633430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" name="Freeform 64"/>
              <p:cNvSpPr>
                <a:spLocks/>
              </p:cNvSpPr>
              <p:nvPr/>
            </p:nvSpPr>
            <p:spPr bwMode="auto">
              <a:xfrm>
                <a:off x="1633430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6" name="Line 65"/>
              <p:cNvSpPr>
                <a:spLocks noChangeShapeType="1"/>
              </p:cNvSpPr>
              <p:nvPr/>
            </p:nvSpPr>
            <p:spPr bwMode="auto">
              <a:xfrm>
                <a:off x="1474960" y="4190963"/>
                <a:ext cx="5570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7" name="Line 66"/>
              <p:cNvSpPr>
                <a:spLocks noChangeShapeType="1"/>
              </p:cNvSpPr>
              <p:nvPr/>
            </p:nvSpPr>
            <p:spPr bwMode="auto">
              <a:xfrm flipH="1">
                <a:off x="1308644" y="4333743"/>
                <a:ext cx="23535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" name="Line 67"/>
              <p:cNvSpPr>
                <a:spLocks noChangeShapeType="1"/>
              </p:cNvSpPr>
              <p:nvPr/>
            </p:nvSpPr>
            <p:spPr bwMode="auto">
              <a:xfrm flipH="1">
                <a:off x="1482805" y="4333743"/>
                <a:ext cx="32165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" name="Line 68"/>
              <p:cNvSpPr>
                <a:spLocks noChangeShapeType="1"/>
              </p:cNvSpPr>
              <p:nvPr/>
            </p:nvSpPr>
            <p:spPr bwMode="auto">
              <a:xfrm>
                <a:off x="1292169" y="4452204"/>
                <a:ext cx="79235" cy="8786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" name="Line 69"/>
              <p:cNvSpPr>
                <a:spLocks noChangeShapeType="1"/>
              </p:cNvSpPr>
              <p:nvPr/>
            </p:nvSpPr>
            <p:spPr bwMode="auto">
              <a:xfrm>
                <a:off x="1474960" y="4460834"/>
                <a:ext cx="47855" cy="7060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1" name="Line 70"/>
              <p:cNvSpPr>
                <a:spLocks noChangeShapeType="1"/>
              </p:cNvSpPr>
              <p:nvPr/>
            </p:nvSpPr>
            <p:spPr bwMode="auto">
              <a:xfrm>
                <a:off x="1649121" y="4460834"/>
                <a:ext cx="32165" cy="7060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2" name="Line 71"/>
              <p:cNvSpPr>
                <a:spLocks noChangeShapeType="1"/>
              </p:cNvSpPr>
              <p:nvPr/>
            </p:nvSpPr>
            <p:spPr bwMode="auto">
              <a:xfrm flipH="1">
                <a:off x="1847601" y="4436514"/>
                <a:ext cx="40010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3" name="Line 72"/>
              <p:cNvSpPr>
                <a:spLocks noChangeShapeType="1"/>
              </p:cNvSpPr>
              <p:nvPr/>
            </p:nvSpPr>
            <p:spPr bwMode="auto">
              <a:xfrm flipH="1">
                <a:off x="1974692" y="4167428"/>
                <a:ext cx="87080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4" name="Freeform 73"/>
              <p:cNvSpPr>
                <a:spLocks/>
              </p:cNvSpPr>
              <p:nvPr/>
            </p:nvSpPr>
            <p:spPr bwMode="auto">
              <a:xfrm>
                <a:off x="2006072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7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71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5" name="Freeform 74"/>
              <p:cNvSpPr>
                <a:spLocks/>
              </p:cNvSpPr>
              <p:nvPr/>
            </p:nvSpPr>
            <p:spPr bwMode="auto">
              <a:xfrm>
                <a:off x="2006072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7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71" y="1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6" name="Freeform 75"/>
              <p:cNvSpPr>
                <a:spLocks/>
              </p:cNvSpPr>
              <p:nvPr/>
            </p:nvSpPr>
            <p:spPr bwMode="auto">
              <a:xfrm>
                <a:off x="2093937" y="4238818"/>
                <a:ext cx="118461" cy="94926"/>
              </a:xfrm>
              <a:custGeom>
                <a:avLst/>
                <a:gdLst>
                  <a:gd name="T0" fmla="*/ 151 w 151"/>
                  <a:gd name="T1" fmla="*/ 121 h 121"/>
                  <a:gd name="T2" fmla="*/ 0 w 151"/>
                  <a:gd name="T3" fmla="*/ 121 h 121"/>
                  <a:gd name="T4" fmla="*/ 71 w 151"/>
                  <a:gd name="T5" fmla="*/ 0 h 121"/>
                  <a:gd name="T6" fmla="*/ 151 w 15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151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1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7" name="Freeform 76"/>
              <p:cNvSpPr>
                <a:spLocks/>
              </p:cNvSpPr>
              <p:nvPr/>
            </p:nvSpPr>
            <p:spPr bwMode="auto">
              <a:xfrm>
                <a:off x="2093937" y="4238818"/>
                <a:ext cx="118461" cy="94926"/>
              </a:xfrm>
              <a:custGeom>
                <a:avLst/>
                <a:gdLst>
                  <a:gd name="T0" fmla="*/ 151 w 151"/>
                  <a:gd name="T1" fmla="*/ 121 h 121"/>
                  <a:gd name="T2" fmla="*/ 0 w 151"/>
                  <a:gd name="T3" fmla="*/ 121 h 121"/>
                  <a:gd name="T4" fmla="*/ 71 w 151"/>
                  <a:gd name="T5" fmla="*/ 0 h 121"/>
                  <a:gd name="T6" fmla="*/ 151 w 15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151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1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" name="Freeform 77"/>
              <p:cNvSpPr>
                <a:spLocks/>
              </p:cNvSpPr>
              <p:nvPr/>
            </p:nvSpPr>
            <p:spPr bwMode="auto">
              <a:xfrm>
                <a:off x="1918992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9" name="Freeform 78"/>
              <p:cNvSpPr>
                <a:spLocks/>
              </p:cNvSpPr>
              <p:nvPr/>
            </p:nvSpPr>
            <p:spPr bwMode="auto">
              <a:xfrm>
                <a:off x="1918992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" name="Freeform 79"/>
              <p:cNvSpPr>
                <a:spLocks/>
              </p:cNvSpPr>
              <p:nvPr/>
            </p:nvSpPr>
            <p:spPr bwMode="auto">
              <a:xfrm>
                <a:off x="2006072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7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" name="Freeform 80"/>
              <p:cNvSpPr>
                <a:spLocks/>
              </p:cNvSpPr>
              <p:nvPr/>
            </p:nvSpPr>
            <p:spPr bwMode="auto">
              <a:xfrm>
                <a:off x="2006072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7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" name="Freeform 81"/>
              <p:cNvSpPr>
                <a:spLocks/>
              </p:cNvSpPr>
              <p:nvPr/>
            </p:nvSpPr>
            <p:spPr bwMode="auto">
              <a:xfrm>
                <a:off x="1824066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" name="Freeform 82"/>
              <p:cNvSpPr>
                <a:spLocks/>
              </p:cNvSpPr>
              <p:nvPr/>
            </p:nvSpPr>
            <p:spPr bwMode="auto">
              <a:xfrm>
                <a:off x="1824066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" name="Freeform 83"/>
              <p:cNvSpPr>
                <a:spLocks/>
              </p:cNvSpPr>
              <p:nvPr/>
            </p:nvSpPr>
            <p:spPr bwMode="auto">
              <a:xfrm>
                <a:off x="2181018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" name="Freeform 84"/>
              <p:cNvSpPr>
                <a:spLocks/>
              </p:cNvSpPr>
              <p:nvPr/>
            </p:nvSpPr>
            <p:spPr bwMode="auto">
              <a:xfrm>
                <a:off x="2181018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Freeform 85"/>
              <p:cNvSpPr>
                <a:spLocks/>
              </p:cNvSpPr>
              <p:nvPr/>
            </p:nvSpPr>
            <p:spPr bwMode="auto">
              <a:xfrm>
                <a:off x="1943311" y="4507904"/>
                <a:ext cx="110616" cy="102771"/>
              </a:xfrm>
              <a:custGeom>
                <a:avLst/>
                <a:gdLst>
                  <a:gd name="T0" fmla="*/ 141 w 141"/>
                  <a:gd name="T1" fmla="*/ 131 h 131"/>
                  <a:gd name="T2" fmla="*/ 0 w 141"/>
                  <a:gd name="T3" fmla="*/ 131 h 131"/>
                  <a:gd name="T4" fmla="*/ 70 w 141"/>
                  <a:gd name="T5" fmla="*/ 0 h 131"/>
                  <a:gd name="T6" fmla="*/ 141 w 14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31">
                    <a:moveTo>
                      <a:pt x="14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4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" name="Freeform 86"/>
              <p:cNvSpPr>
                <a:spLocks/>
              </p:cNvSpPr>
              <p:nvPr/>
            </p:nvSpPr>
            <p:spPr bwMode="auto">
              <a:xfrm>
                <a:off x="1943311" y="4507904"/>
                <a:ext cx="110616" cy="102771"/>
              </a:xfrm>
              <a:custGeom>
                <a:avLst/>
                <a:gdLst>
                  <a:gd name="T0" fmla="*/ 141 w 141"/>
                  <a:gd name="T1" fmla="*/ 131 h 131"/>
                  <a:gd name="T2" fmla="*/ 0 w 141"/>
                  <a:gd name="T3" fmla="*/ 131 h 131"/>
                  <a:gd name="T4" fmla="*/ 70 w 141"/>
                  <a:gd name="T5" fmla="*/ 0 h 131"/>
                  <a:gd name="T6" fmla="*/ 141 w 14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31">
                    <a:moveTo>
                      <a:pt x="14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4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8" name="Freeform 87"/>
              <p:cNvSpPr>
                <a:spLocks/>
              </p:cNvSpPr>
              <p:nvPr/>
            </p:nvSpPr>
            <p:spPr bwMode="auto">
              <a:xfrm>
                <a:off x="1791901" y="4507904"/>
                <a:ext cx="111400" cy="102771"/>
              </a:xfrm>
              <a:custGeom>
                <a:avLst/>
                <a:gdLst>
                  <a:gd name="T0" fmla="*/ 142 w 142"/>
                  <a:gd name="T1" fmla="*/ 131 h 131"/>
                  <a:gd name="T2" fmla="*/ 0 w 142"/>
                  <a:gd name="T3" fmla="*/ 131 h 131"/>
                  <a:gd name="T4" fmla="*/ 71 w 142"/>
                  <a:gd name="T5" fmla="*/ 0 h 131"/>
                  <a:gd name="T6" fmla="*/ 142 w 14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31">
                    <a:moveTo>
                      <a:pt x="14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4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9" name="Freeform 88"/>
              <p:cNvSpPr>
                <a:spLocks/>
              </p:cNvSpPr>
              <p:nvPr/>
            </p:nvSpPr>
            <p:spPr bwMode="auto">
              <a:xfrm>
                <a:off x="1791901" y="4507904"/>
                <a:ext cx="111400" cy="102771"/>
              </a:xfrm>
              <a:custGeom>
                <a:avLst/>
                <a:gdLst>
                  <a:gd name="T0" fmla="*/ 142 w 142"/>
                  <a:gd name="T1" fmla="*/ 131 h 131"/>
                  <a:gd name="T2" fmla="*/ 0 w 142"/>
                  <a:gd name="T3" fmla="*/ 131 h 131"/>
                  <a:gd name="T4" fmla="*/ 71 w 142"/>
                  <a:gd name="T5" fmla="*/ 0 h 131"/>
                  <a:gd name="T6" fmla="*/ 142 w 14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31">
                    <a:moveTo>
                      <a:pt x="14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4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0" name="Freeform 89"/>
              <p:cNvSpPr>
                <a:spLocks/>
              </p:cNvSpPr>
              <p:nvPr/>
            </p:nvSpPr>
            <p:spPr bwMode="auto">
              <a:xfrm>
                <a:off x="2093937" y="4507904"/>
                <a:ext cx="110616" cy="102771"/>
              </a:xfrm>
              <a:custGeom>
                <a:avLst/>
                <a:gdLst>
                  <a:gd name="T0" fmla="*/ 141 w 141"/>
                  <a:gd name="T1" fmla="*/ 131 h 131"/>
                  <a:gd name="T2" fmla="*/ 0 w 141"/>
                  <a:gd name="T3" fmla="*/ 131 h 131"/>
                  <a:gd name="T4" fmla="*/ 71 w 141"/>
                  <a:gd name="T5" fmla="*/ 0 h 131"/>
                  <a:gd name="T6" fmla="*/ 141 w 14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31">
                    <a:moveTo>
                      <a:pt x="141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4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Freeform 90"/>
              <p:cNvSpPr>
                <a:spLocks/>
              </p:cNvSpPr>
              <p:nvPr/>
            </p:nvSpPr>
            <p:spPr bwMode="auto">
              <a:xfrm>
                <a:off x="2093937" y="4507904"/>
                <a:ext cx="110616" cy="102771"/>
              </a:xfrm>
              <a:custGeom>
                <a:avLst/>
                <a:gdLst>
                  <a:gd name="T0" fmla="*/ 141 w 141"/>
                  <a:gd name="T1" fmla="*/ 131 h 131"/>
                  <a:gd name="T2" fmla="*/ 0 w 141"/>
                  <a:gd name="T3" fmla="*/ 131 h 131"/>
                  <a:gd name="T4" fmla="*/ 71 w 141"/>
                  <a:gd name="T5" fmla="*/ 0 h 131"/>
                  <a:gd name="T6" fmla="*/ 141 w 14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31">
                    <a:moveTo>
                      <a:pt x="141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4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Freeform 91"/>
              <p:cNvSpPr>
                <a:spLocks/>
              </p:cNvSpPr>
              <p:nvPr/>
            </p:nvSpPr>
            <p:spPr bwMode="auto">
              <a:xfrm>
                <a:off x="2244563" y="4507904"/>
                <a:ext cx="110616" cy="102771"/>
              </a:xfrm>
              <a:custGeom>
                <a:avLst/>
                <a:gdLst>
                  <a:gd name="T0" fmla="*/ 141 w 141"/>
                  <a:gd name="T1" fmla="*/ 131 h 131"/>
                  <a:gd name="T2" fmla="*/ 0 w 141"/>
                  <a:gd name="T3" fmla="*/ 131 h 131"/>
                  <a:gd name="T4" fmla="*/ 71 w 141"/>
                  <a:gd name="T5" fmla="*/ 0 h 131"/>
                  <a:gd name="T6" fmla="*/ 141 w 14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31">
                    <a:moveTo>
                      <a:pt x="141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4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Freeform 92"/>
              <p:cNvSpPr>
                <a:spLocks/>
              </p:cNvSpPr>
              <p:nvPr/>
            </p:nvSpPr>
            <p:spPr bwMode="auto">
              <a:xfrm>
                <a:off x="2244563" y="4507904"/>
                <a:ext cx="110616" cy="102771"/>
              </a:xfrm>
              <a:custGeom>
                <a:avLst/>
                <a:gdLst>
                  <a:gd name="T0" fmla="*/ 141 w 141"/>
                  <a:gd name="T1" fmla="*/ 131 h 131"/>
                  <a:gd name="T2" fmla="*/ 0 w 141"/>
                  <a:gd name="T3" fmla="*/ 131 h 131"/>
                  <a:gd name="T4" fmla="*/ 71 w 141"/>
                  <a:gd name="T5" fmla="*/ 0 h 131"/>
                  <a:gd name="T6" fmla="*/ 141 w 14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31">
                    <a:moveTo>
                      <a:pt x="141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4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" name="Line 93"/>
              <p:cNvSpPr>
                <a:spLocks noChangeShapeType="1"/>
              </p:cNvSpPr>
              <p:nvPr/>
            </p:nvSpPr>
            <p:spPr bwMode="auto">
              <a:xfrm>
                <a:off x="2078247" y="4190963"/>
                <a:ext cx="54916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5" name="Line 94"/>
              <p:cNvSpPr>
                <a:spLocks noChangeShapeType="1"/>
              </p:cNvSpPr>
              <p:nvPr/>
            </p:nvSpPr>
            <p:spPr bwMode="auto">
              <a:xfrm flipH="1">
                <a:off x="1911147" y="4333743"/>
                <a:ext cx="32165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6" name="Line 95"/>
              <p:cNvSpPr>
                <a:spLocks noChangeShapeType="1"/>
              </p:cNvSpPr>
              <p:nvPr/>
            </p:nvSpPr>
            <p:spPr bwMode="auto">
              <a:xfrm flipH="1">
                <a:off x="2093937" y="4333743"/>
                <a:ext cx="31380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" name="Line 96"/>
              <p:cNvSpPr>
                <a:spLocks noChangeShapeType="1"/>
              </p:cNvSpPr>
              <p:nvPr/>
            </p:nvSpPr>
            <p:spPr bwMode="auto">
              <a:xfrm>
                <a:off x="2181018" y="4333743"/>
                <a:ext cx="31380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" name="Line 97"/>
              <p:cNvSpPr>
                <a:spLocks noChangeShapeType="1"/>
              </p:cNvSpPr>
              <p:nvPr/>
            </p:nvSpPr>
            <p:spPr bwMode="auto">
              <a:xfrm>
                <a:off x="1903301" y="4452204"/>
                <a:ext cx="79235" cy="8786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" name="Line 98"/>
              <p:cNvSpPr>
                <a:spLocks noChangeShapeType="1"/>
              </p:cNvSpPr>
              <p:nvPr/>
            </p:nvSpPr>
            <p:spPr bwMode="auto">
              <a:xfrm>
                <a:off x="2078247" y="4460834"/>
                <a:ext cx="54916" cy="7060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" name="Line 99"/>
              <p:cNvSpPr>
                <a:spLocks noChangeShapeType="1"/>
              </p:cNvSpPr>
              <p:nvPr/>
            </p:nvSpPr>
            <p:spPr bwMode="auto">
              <a:xfrm>
                <a:off x="2252408" y="4460834"/>
                <a:ext cx="31380" cy="7060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" name="Line 100"/>
              <p:cNvSpPr>
                <a:spLocks noChangeShapeType="1"/>
              </p:cNvSpPr>
              <p:nvPr/>
            </p:nvSpPr>
            <p:spPr bwMode="auto">
              <a:xfrm flipH="1">
                <a:off x="2466579" y="4436514"/>
                <a:ext cx="31380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" name="Line 101"/>
              <p:cNvSpPr>
                <a:spLocks noChangeShapeType="1"/>
              </p:cNvSpPr>
              <p:nvPr/>
            </p:nvSpPr>
            <p:spPr bwMode="auto">
              <a:xfrm flipH="1">
                <a:off x="2593669" y="4167428"/>
                <a:ext cx="87080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" name="Freeform 102"/>
              <p:cNvSpPr>
                <a:spLocks/>
              </p:cNvSpPr>
              <p:nvPr/>
            </p:nvSpPr>
            <p:spPr bwMode="auto">
              <a:xfrm>
                <a:off x="2617204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8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81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" name="Freeform 103"/>
              <p:cNvSpPr>
                <a:spLocks/>
              </p:cNvSpPr>
              <p:nvPr/>
            </p:nvSpPr>
            <p:spPr bwMode="auto">
              <a:xfrm>
                <a:off x="2617204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8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81" y="1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" name="Freeform 104"/>
              <p:cNvSpPr>
                <a:spLocks/>
              </p:cNvSpPr>
              <p:nvPr/>
            </p:nvSpPr>
            <p:spPr bwMode="auto">
              <a:xfrm>
                <a:off x="2712915" y="4238818"/>
                <a:ext cx="110616" cy="94926"/>
              </a:xfrm>
              <a:custGeom>
                <a:avLst/>
                <a:gdLst>
                  <a:gd name="T0" fmla="*/ 141 w 141"/>
                  <a:gd name="T1" fmla="*/ 121 h 121"/>
                  <a:gd name="T2" fmla="*/ 0 w 141"/>
                  <a:gd name="T3" fmla="*/ 121 h 121"/>
                  <a:gd name="T4" fmla="*/ 70 w 141"/>
                  <a:gd name="T5" fmla="*/ 0 h 121"/>
                  <a:gd name="T6" fmla="*/ 141 w 14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141" y="121"/>
                    </a:moveTo>
                    <a:lnTo>
                      <a:pt x="0" y="121"/>
                    </a:lnTo>
                    <a:lnTo>
                      <a:pt x="70" y="0"/>
                    </a:lnTo>
                    <a:lnTo>
                      <a:pt x="141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Freeform 105"/>
              <p:cNvSpPr>
                <a:spLocks/>
              </p:cNvSpPr>
              <p:nvPr/>
            </p:nvSpPr>
            <p:spPr bwMode="auto">
              <a:xfrm>
                <a:off x="2712915" y="4238818"/>
                <a:ext cx="110616" cy="94926"/>
              </a:xfrm>
              <a:custGeom>
                <a:avLst/>
                <a:gdLst>
                  <a:gd name="T0" fmla="*/ 141 w 141"/>
                  <a:gd name="T1" fmla="*/ 121 h 121"/>
                  <a:gd name="T2" fmla="*/ 0 w 141"/>
                  <a:gd name="T3" fmla="*/ 121 h 121"/>
                  <a:gd name="T4" fmla="*/ 70 w 141"/>
                  <a:gd name="T5" fmla="*/ 0 h 121"/>
                  <a:gd name="T6" fmla="*/ 141 w 14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141" y="121"/>
                    </a:moveTo>
                    <a:lnTo>
                      <a:pt x="0" y="121"/>
                    </a:lnTo>
                    <a:lnTo>
                      <a:pt x="70" y="0"/>
                    </a:lnTo>
                    <a:lnTo>
                      <a:pt x="141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Freeform 106"/>
              <p:cNvSpPr>
                <a:spLocks/>
              </p:cNvSpPr>
              <p:nvPr/>
            </p:nvSpPr>
            <p:spPr bwMode="auto">
              <a:xfrm>
                <a:off x="2530124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Freeform 107"/>
              <p:cNvSpPr>
                <a:spLocks/>
              </p:cNvSpPr>
              <p:nvPr/>
            </p:nvSpPr>
            <p:spPr bwMode="auto">
              <a:xfrm>
                <a:off x="2530124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" name="Freeform 108"/>
              <p:cNvSpPr>
                <a:spLocks/>
              </p:cNvSpPr>
              <p:nvPr/>
            </p:nvSpPr>
            <p:spPr bwMode="auto">
              <a:xfrm>
                <a:off x="2617204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" name="Freeform 109"/>
              <p:cNvSpPr>
                <a:spLocks/>
              </p:cNvSpPr>
              <p:nvPr/>
            </p:nvSpPr>
            <p:spPr bwMode="auto">
              <a:xfrm>
                <a:off x="2617204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" name="Freeform 110"/>
              <p:cNvSpPr>
                <a:spLocks/>
              </p:cNvSpPr>
              <p:nvPr/>
            </p:nvSpPr>
            <p:spPr bwMode="auto">
              <a:xfrm>
                <a:off x="2443044" y="4389444"/>
                <a:ext cx="110616" cy="94926"/>
              </a:xfrm>
              <a:custGeom>
                <a:avLst/>
                <a:gdLst>
                  <a:gd name="T0" fmla="*/ 0 w 141"/>
                  <a:gd name="T1" fmla="*/ 0 h 121"/>
                  <a:gd name="T2" fmla="*/ 141 w 141"/>
                  <a:gd name="T3" fmla="*/ 0 h 121"/>
                  <a:gd name="T4" fmla="*/ 70 w 141"/>
                  <a:gd name="T5" fmla="*/ 121 h 121"/>
                  <a:gd name="T6" fmla="*/ 0 w 14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0" y="0"/>
                    </a:moveTo>
                    <a:lnTo>
                      <a:pt x="141" y="0"/>
                    </a:lnTo>
                    <a:lnTo>
                      <a:pt x="70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Freeform 111"/>
              <p:cNvSpPr>
                <a:spLocks/>
              </p:cNvSpPr>
              <p:nvPr/>
            </p:nvSpPr>
            <p:spPr bwMode="auto">
              <a:xfrm>
                <a:off x="2443044" y="4389444"/>
                <a:ext cx="110616" cy="94926"/>
              </a:xfrm>
              <a:custGeom>
                <a:avLst/>
                <a:gdLst>
                  <a:gd name="T0" fmla="*/ 0 w 141"/>
                  <a:gd name="T1" fmla="*/ 0 h 121"/>
                  <a:gd name="T2" fmla="*/ 141 w 141"/>
                  <a:gd name="T3" fmla="*/ 0 h 121"/>
                  <a:gd name="T4" fmla="*/ 70 w 141"/>
                  <a:gd name="T5" fmla="*/ 121 h 121"/>
                  <a:gd name="T6" fmla="*/ 0 w 14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0" y="0"/>
                    </a:moveTo>
                    <a:lnTo>
                      <a:pt x="141" y="0"/>
                    </a:lnTo>
                    <a:lnTo>
                      <a:pt x="70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Freeform 112"/>
              <p:cNvSpPr>
                <a:spLocks/>
              </p:cNvSpPr>
              <p:nvPr/>
            </p:nvSpPr>
            <p:spPr bwMode="auto">
              <a:xfrm>
                <a:off x="2799995" y="4389444"/>
                <a:ext cx="118461" cy="94926"/>
              </a:xfrm>
              <a:custGeom>
                <a:avLst/>
                <a:gdLst>
                  <a:gd name="T0" fmla="*/ 0 w 151"/>
                  <a:gd name="T1" fmla="*/ 0 h 121"/>
                  <a:gd name="T2" fmla="*/ 151 w 151"/>
                  <a:gd name="T3" fmla="*/ 0 h 121"/>
                  <a:gd name="T4" fmla="*/ 71 w 151"/>
                  <a:gd name="T5" fmla="*/ 121 h 121"/>
                  <a:gd name="T6" fmla="*/ 0 w 15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0" y="0"/>
                    </a:moveTo>
                    <a:lnTo>
                      <a:pt x="151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" name="Freeform 113"/>
              <p:cNvSpPr>
                <a:spLocks/>
              </p:cNvSpPr>
              <p:nvPr/>
            </p:nvSpPr>
            <p:spPr bwMode="auto">
              <a:xfrm>
                <a:off x="2799995" y="4389444"/>
                <a:ext cx="118461" cy="94926"/>
              </a:xfrm>
              <a:custGeom>
                <a:avLst/>
                <a:gdLst>
                  <a:gd name="T0" fmla="*/ 0 w 151"/>
                  <a:gd name="T1" fmla="*/ 0 h 121"/>
                  <a:gd name="T2" fmla="*/ 151 w 151"/>
                  <a:gd name="T3" fmla="*/ 0 h 121"/>
                  <a:gd name="T4" fmla="*/ 71 w 151"/>
                  <a:gd name="T5" fmla="*/ 121 h 121"/>
                  <a:gd name="T6" fmla="*/ 0 w 15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0" y="0"/>
                    </a:moveTo>
                    <a:lnTo>
                      <a:pt x="151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" name="Freeform 114"/>
              <p:cNvSpPr>
                <a:spLocks/>
              </p:cNvSpPr>
              <p:nvPr/>
            </p:nvSpPr>
            <p:spPr bwMode="auto">
              <a:xfrm>
                <a:off x="2553659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" name="Freeform 115"/>
              <p:cNvSpPr>
                <a:spLocks/>
              </p:cNvSpPr>
              <p:nvPr/>
            </p:nvSpPr>
            <p:spPr bwMode="auto">
              <a:xfrm>
                <a:off x="2553659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" name="Freeform 116"/>
              <p:cNvSpPr>
                <a:spLocks/>
              </p:cNvSpPr>
              <p:nvPr/>
            </p:nvSpPr>
            <p:spPr bwMode="auto">
              <a:xfrm>
                <a:off x="2403034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" name="Freeform 117"/>
              <p:cNvSpPr>
                <a:spLocks/>
              </p:cNvSpPr>
              <p:nvPr/>
            </p:nvSpPr>
            <p:spPr bwMode="auto">
              <a:xfrm>
                <a:off x="2403034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" name="Freeform 118"/>
              <p:cNvSpPr>
                <a:spLocks/>
              </p:cNvSpPr>
              <p:nvPr/>
            </p:nvSpPr>
            <p:spPr bwMode="auto">
              <a:xfrm>
                <a:off x="2704285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Freeform 119"/>
              <p:cNvSpPr>
                <a:spLocks/>
              </p:cNvSpPr>
              <p:nvPr/>
            </p:nvSpPr>
            <p:spPr bwMode="auto">
              <a:xfrm>
                <a:off x="2704285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" name="Freeform 120"/>
              <p:cNvSpPr>
                <a:spLocks/>
              </p:cNvSpPr>
              <p:nvPr/>
            </p:nvSpPr>
            <p:spPr bwMode="auto">
              <a:xfrm>
                <a:off x="2855695" y="4507904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8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80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" name="Freeform 121"/>
              <p:cNvSpPr>
                <a:spLocks/>
              </p:cNvSpPr>
              <p:nvPr/>
            </p:nvSpPr>
            <p:spPr bwMode="auto">
              <a:xfrm>
                <a:off x="2855695" y="4507904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8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80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" name="Line 122"/>
              <p:cNvSpPr>
                <a:spLocks noChangeShapeType="1"/>
              </p:cNvSpPr>
              <p:nvPr/>
            </p:nvSpPr>
            <p:spPr bwMode="auto">
              <a:xfrm>
                <a:off x="2696440" y="4190963"/>
                <a:ext cx="5570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" name="Line 123"/>
              <p:cNvSpPr>
                <a:spLocks noChangeShapeType="1"/>
              </p:cNvSpPr>
              <p:nvPr/>
            </p:nvSpPr>
            <p:spPr bwMode="auto">
              <a:xfrm flipH="1">
                <a:off x="2530124" y="4333743"/>
                <a:ext cx="31380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" name="Line 124"/>
              <p:cNvSpPr>
                <a:spLocks noChangeShapeType="1"/>
              </p:cNvSpPr>
              <p:nvPr/>
            </p:nvSpPr>
            <p:spPr bwMode="auto">
              <a:xfrm flipH="1">
                <a:off x="2712915" y="4333743"/>
                <a:ext cx="23535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" name="Line 125"/>
              <p:cNvSpPr>
                <a:spLocks noChangeShapeType="1"/>
              </p:cNvSpPr>
              <p:nvPr/>
            </p:nvSpPr>
            <p:spPr bwMode="auto">
              <a:xfrm>
                <a:off x="2799995" y="4333743"/>
                <a:ext cx="23535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" name="Line 126"/>
              <p:cNvSpPr>
                <a:spLocks noChangeShapeType="1"/>
              </p:cNvSpPr>
              <p:nvPr/>
            </p:nvSpPr>
            <p:spPr bwMode="auto">
              <a:xfrm>
                <a:off x="2514434" y="4452204"/>
                <a:ext cx="79235" cy="8786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" name="Line 127"/>
              <p:cNvSpPr>
                <a:spLocks noChangeShapeType="1"/>
              </p:cNvSpPr>
              <p:nvPr/>
            </p:nvSpPr>
            <p:spPr bwMode="auto">
              <a:xfrm>
                <a:off x="2696440" y="4460834"/>
                <a:ext cx="47855" cy="7060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" name="Line 128"/>
              <p:cNvSpPr>
                <a:spLocks noChangeShapeType="1"/>
              </p:cNvSpPr>
              <p:nvPr/>
            </p:nvSpPr>
            <p:spPr bwMode="auto">
              <a:xfrm>
                <a:off x="2871385" y="4460834"/>
                <a:ext cx="31380" cy="7060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" name="Line 129"/>
              <p:cNvSpPr>
                <a:spLocks noChangeShapeType="1"/>
              </p:cNvSpPr>
              <p:nvPr/>
            </p:nvSpPr>
            <p:spPr bwMode="auto">
              <a:xfrm flipH="1">
                <a:off x="943063" y="3898341"/>
                <a:ext cx="40010" cy="118461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" name="Line 130"/>
              <p:cNvSpPr>
                <a:spLocks noChangeShapeType="1"/>
              </p:cNvSpPr>
              <p:nvPr/>
            </p:nvSpPr>
            <p:spPr bwMode="auto">
              <a:xfrm flipH="1">
                <a:off x="1070153" y="3629255"/>
                <a:ext cx="95710" cy="118461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" name="Freeform 131"/>
              <p:cNvSpPr>
                <a:spLocks/>
              </p:cNvSpPr>
              <p:nvPr/>
            </p:nvSpPr>
            <p:spPr bwMode="auto">
              <a:xfrm>
                <a:off x="1102318" y="3581400"/>
                <a:ext cx="118461" cy="94926"/>
              </a:xfrm>
              <a:custGeom>
                <a:avLst/>
                <a:gdLst>
                  <a:gd name="T0" fmla="*/ 0 w 151"/>
                  <a:gd name="T1" fmla="*/ 0 h 121"/>
                  <a:gd name="T2" fmla="*/ 151 w 151"/>
                  <a:gd name="T3" fmla="*/ 0 h 121"/>
                  <a:gd name="T4" fmla="*/ 81 w 151"/>
                  <a:gd name="T5" fmla="*/ 121 h 121"/>
                  <a:gd name="T6" fmla="*/ 0 w 15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" name="Freeform 132"/>
              <p:cNvSpPr>
                <a:spLocks/>
              </p:cNvSpPr>
              <p:nvPr/>
            </p:nvSpPr>
            <p:spPr bwMode="auto">
              <a:xfrm>
                <a:off x="1102318" y="3581400"/>
                <a:ext cx="118461" cy="94926"/>
              </a:xfrm>
              <a:custGeom>
                <a:avLst/>
                <a:gdLst>
                  <a:gd name="T0" fmla="*/ 0 w 151"/>
                  <a:gd name="T1" fmla="*/ 0 h 121"/>
                  <a:gd name="T2" fmla="*/ 151 w 151"/>
                  <a:gd name="T3" fmla="*/ 0 h 121"/>
                  <a:gd name="T4" fmla="*/ 81 w 151"/>
                  <a:gd name="T5" fmla="*/ 121 h 121"/>
                  <a:gd name="T6" fmla="*/ 0 w 15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" name="Freeform 133"/>
              <p:cNvSpPr>
                <a:spLocks/>
              </p:cNvSpPr>
              <p:nvPr/>
            </p:nvSpPr>
            <p:spPr bwMode="auto">
              <a:xfrm>
                <a:off x="1189398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" name="Freeform 134"/>
              <p:cNvSpPr>
                <a:spLocks/>
              </p:cNvSpPr>
              <p:nvPr/>
            </p:nvSpPr>
            <p:spPr bwMode="auto">
              <a:xfrm>
                <a:off x="1189398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" name="Freeform 135"/>
              <p:cNvSpPr>
                <a:spLocks/>
              </p:cNvSpPr>
              <p:nvPr/>
            </p:nvSpPr>
            <p:spPr bwMode="auto">
              <a:xfrm>
                <a:off x="1014453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" name="Freeform 136"/>
              <p:cNvSpPr>
                <a:spLocks/>
              </p:cNvSpPr>
              <p:nvPr/>
            </p:nvSpPr>
            <p:spPr bwMode="auto">
              <a:xfrm>
                <a:off x="1014453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" name="Freeform 137"/>
              <p:cNvSpPr>
                <a:spLocks/>
              </p:cNvSpPr>
              <p:nvPr/>
            </p:nvSpPr>
            <p:spPr bwMode="auto">
              <a:xfrm>
                <a:off x="1102318" y="3850486"/>
                <a:ext cx="118461" cy="94926"/>
              </a:xfrm>
              <a:custGeom>
                <a:avLst/>
                <a:gdLst>
                  <a:gd name="T0" fmla="*/ 0 w 151"/>
                  <a:gd name="T1" fmla="*/ 0 h 121"/>
                  <a:gd name="T2" fmla="*/ 151 w 151"/>
                  <a:gd name="T3" fmla="*/ 0 h 121"/>
                  <a:gd name="T4" fmla="*/ 81 w 151"/>
                  <a:gd name="T5" fmla="*/ 121 h 121"/>
                  <a:gd name="T6" fmla="*/ 0 w 15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" name="Freeform 138"/>
              <p:cNvSpPr>
                <a:spLocks/>
              </p:cNvSpPr>
              <p:nvPr/>
            </p:nvSpPr>
            <p:spPr bwMode="auto">
              <a:xfrm>
                <a:off x="1102318" y="3850486"/>
                <a:ext cx="118461" cy="94926"/>
              </a:xfrm>
              <a:custGeom>
                <a:avLst/>
                <a:gdLst>
                  <a:gd name="T0" fmla="*/ 0 w 151"/>
                  <a:gd name="T1" fmla="*/ 0 h 121"/>
                  <a:gd name="T2" fmla="*/ 151 w 151"/>
                  <a:gd name="T3" fmla="*/ 0 h 121"/>
                  <a:gd name="T4" fmla="*/ 81 w 151"/>
                  <a:gd name="T5" fmla="*/ 121 h 121"/>
                  <a:gd name="T6" fmla="*/ 0 w 15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" name="Freeform 139"/>
              <p:cNvSpPr>
                <a:spLocks/>
              </p:cNvSpPr>
              <p:nvPr/>
            </p:nvSpPr>
            <p:spPr bwMode="auto">
              <a:xfrm>
                <a:off x="919527" y="3850486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" name="Freeform 140"/>
              <p:cNvSpPr>
                <a:spLocks/>
              </p:cNvSpPr>
              <p:nvPr/>
            </p:nvSpPr>
            <p:spPr bwMode="auto">
              <a:xfrm>
                <a:off x="919527" y="3850486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" name="Freeform 141"/>
              <p:cNvSpPr>
                <a:spLocks/>
              </p:cNvSpPr>
              <p:nvPr/>
            </p:nvSpPr>
            <p:spPr bwMode="auto">
              <a:xfrm>
                <a:off x="1284324" y="3850486"/>
                <a:ext cx="111400" cy="94926"/>
              </a:xfrm>
              <a:custGeom>
                <a:avLst/>
                <a:gdLst>
                  <a:gd name="T0" fmla="*/ 0 w 142"/>
                  <a:gd name="T1" fmla="*/ 0 h 121"/>
                  <a:gd name="T2" fmla="*/ 142 w 142"/>
                  <a:gd name="T3" fmla="*/ 0 h 121"/>
                  <a:gd name="T4" fmla="*/ 71 w 142"/>
                  <a:gd name="T5" fmla="*/ 121 h 121"/>
                  <a:gd name="T6" fmla="*/ 0 w 14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21">
                    <a:moveTo>
                      <a:pt x="0" y="0"/>
                    </a:moveTo>
                    <a:lnTo>
                      <a:pt x="14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" name="Freeform 142"/>
              <p:cNvSpPr>
                <a:spLocks/>
              </p:cNvSpPr>
              <p:nvPr/>
            </p:nvSpPr>
            <p:spPr bwMode="auto">
              <a:xfrm>
                <a:off x="1284324" y="3850486"/>
                <a:ext cx="111400" cy="94926"/>
              </a:xfrm>
              <a:custGeom>
                <a:avLst/>
                <a:gdLst>
                  <a:gd name="T0" fmla="*/ 0 w 142"/>
                  <a:gd name="T1" fmla="*/ 0 h 121"/>
                  <a:gd name="T2" fmla="*/ 142 w 142"/>
                  <a:gd name="T3" fmla="*/ 0 h 121"/>
                  <a:gd name="T4" fmla="*/ 71 w 142"/>
                  <a:gd name="T5" fmla="*/ 121 h 121"/>
                  <a:gd name="T6" fmla="*/ 0 w 14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21">
                    <a:moveTo>
                      <a:pt x="0" y="0"/>
                    </a:moveTo>
                    <a:lnTo>
                      <a:pt x="14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" name="Freeform 143"/>
              <p:cNvSpPr>
                <a:spLocks/>
              </p:cNvSpPr>
              <p:nvPr/>
            </p:nvSpPr>
            <p:spPr bwMode="auto">
              <a:xfrm>
                <a:off x="1038773" y="3969732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1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" name="Freeform 144"/>
              <p:cNvSpPr>
                <a:spLocks/>
              </p:cNvSpPr>
              <p:nvPr/>
            </p:nvSpPr>
            <p:spPr bwMode="auto">
              <a:xfrm>
                <a:off x="1038773" y="3969732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1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" name="Freeform 145"/>
              <p:cNvSpPr>
                <a:spLocks/>
              </p:cNvSpPr>
              <p:nvPr/>
            </p:nvSpPr>
            <p:spPr bwMode="auto">
              <a:xfrm>
                <a:off x="888147" y="3969732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" name="Freeform 146"/>
              <p:cNvSpPr>
                <a:spLocks/>
              </p:cNvSpPr>
              <p:nvPr/>
            </p:nvSpPr>
            <p:spPr bwMode="auto">
              <a:xfrm>
                <a:off x="888147" y="3969732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" name="Freeform 147"/>
              <p:cNvSpPr>
                <a:spLocks/>
              </p:cNvSpPr>
              <p:nvPr/>
            </p:nvSpPr>
            <p:spPr bwMode="auto">
              <a:xfrm>
                <a:off x="1189398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" name="Freeform 148"/>
              <p:cNvSpPr>
                <a:spLocks/>
              </p:cNvSpPr>
              <p:nvPr/>
            </p:nvSpPr>
            <p:spPr bwMode="auto">
              <a:xfrm>
                <a:off x="1189398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0" name="Freeform 149"/>
              <p:cNvSpPr>
                <a:spLocks/>
              </p:cNvSpPr>
              <p:nvPr/>
            </p:nvSpPr>
            <p:spPr bwMode="auto">
              <a:xfrm>
                <a:off x="1340024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1" name="Freeform 150"/>
              <p:cNvSpPr>
                <a:spLocks/>
              </p:cNvSpPr>
              <p:nvPr/>
            </p:nvSpPr>
            <p:spPr bwMode="auto">
              <a:xfrm>
                <a:off x="1340024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2" name="Line 151"/>
              <p:cNvSpPr>
                <a:spLocks noChangeShapeType="1"/>
              </p:cNvSpPr>
              <p:nvPr/>
            </p:nvSpPr>
            <p:spPr bwMode="auto">
              <a:xfrm>
                <a:off x="1181553" y="3652790"/>
                <a:ext cx="5570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3" name="Line 152"/>
              <p:cNvSpPr>
                <a:spLocks noChangeShapeType="1"/>
              </p:cNvSpPr>
              <p:nvPr/>
            </p:nvSpPr>
            <p:spPr bwMode="auto">
              <a:xfrm flipH="1">
                <a:off x="1014453" y="3795571"/>
                <a:ext cx="32165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4" name="Line 153"/>
              <p:cNvSpPr>
                <a:spLocks noChangeShapeType="1"/>
              </p:cNvSpPr>
              <p:nvPr/>
            </p:nvSpPr>
            <p:spPr bwMode="auto">
              <a:xfrm flipH="1">
                <a:off x="1189398" y="3795571"/>
                <a:ext cx="31380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5" name="Line 154"/>
              <p:cNvSpPr>
                <a:spLocks noChangeShapeType="1"/>
              </p:cNvSpPr>
              <p:nvPr/>
            </p:nvSpPr>
            <p:spPr bwMode="auto">
              <a:xfrm>
                <a:off x="1284324" y="3795571"/>
                <a:ext cx="24320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6" name="Line 155"/>
              <p:cNvSpPr>
                <a:spLocks noChangeShapeType="1"/>
              </p:cNvSpPr>
              <p:nvPr/>
            </p:nvSpPr>
            <p:spPr bwMode="auto">
              <a:xfrm>
                <a:off x="998763" y="3914031"/>
                <a:ext cx="79235" cy="8708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7" name="Line 156"/>
              <p:cNvSpPr>
                <a:spLocks noChangeShapeType="1"/>
              </p:cNvSpPr>
              <p:nvPr/>
            </p:nvSpPr>
            <p:spPr bwMode="auto">
              <a:xfrm>
                <a:off x="1181553" y="3921876"/>
                <a:ext cx="47071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8" name="Line 157"/>
              <p:cNvSpPr>
                <a:spLocks noChangeShapeType="1"/>
              </p:cNvSpPr>
              <p:nvPr/>
            </p:nvSpPr>
            <p:spPr bwMode="auto">
              <a:xfrm>
                <a:off x="1355714" y="3921876"/>
                <a:ext cx="32165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9" name="Freeform 158"/>
              <p:cNvSpPr>
                <a:spLocks/>
              </p:cNvSpPr>
              <p:nvPr/>
            </p:nvSpPr>
            <p:spPr bwMode="auto">
              <a:xfrm>
                <a:off x="1546350" y="3898341"/>
                <a:ext cx="40010" cy="118461"/>
              </a:xfrm>
              <a:custGeom>
                <a:avLst/>
                <a:gdLst>
                  <a:gd name="T0" fmla="*/ 51 w 51"/>
                  <a:gd name="T1" fmla="*/ 0 h 151"/>
                  <a:gd name="T2" fmla="*/ 0 w 51"/>
                  <a:gd name="T3" fmla="*/ 151 h 151"/>
                  <a:gd name="T4" fmla="*/ 51 w 51"/>
                  <a:gd name="T5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151">
                    <a:moveTo>
                      <a:pt x="51" y="0"/>
                    </a:moveTo>
                    <a:lnTo>
                      <a:pt x="0" y="15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0" name="Freeform 159"/>
              <p:cNvSpPr>
                <a:spLocks/>
              </p:cNvSpPr>
              <p:nvPr/>
            </p:nvSpPr>
            <p:spPr bwMode="auto">
              <a:xfrm>
                <a:off x="1546350" y="3898341"/>
                <a:ext cx="40010" cy="118461"/>
              </a:xfrm>
              <a:custGeom>
                <a:avLst/>
                <a:gdLst>
                  <a:gd name="T0" fmla="*/ 51 w 51"/>
                  <a:gd name="T1" fmla="*/ 0 h 151"/>
                  <a:gd name="T2" fmla="*/ 0 w 51"/>
                  <a:gd name="T3" fmla="*/ 151 h 151"/>
                  <a:gd name="T4" fmla="*/ 51 w 51"/>
                  <a:gd name="T5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151">
                    <a:moveTo>
                      <a:pt x="51" y="0"/>
                    </a:moveTo>
                    <a:lnTo>
                      <a:pt x="0" y="151"/>
                    </a:lnTo>
                    <a:lnTo>
                      <a:pt x="51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1" name="Line 160"/>
              <p:cNvSpPr>
                <a:spLocks noChangeShapeType="1"/>
              </p:cNvSpPr>
              <p:nvPr/>
            </p:nvSpPr>
            <p:spPr bwMode="auto">
              <a:xfrm flipH="1">
                <a:off x="1673440" y="3629255"/>
                <a:ext cx="94926" cy="118461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2" name="Freeform 161"/>
              <p:cNvSpPr>
                <a:spLocks/>
              </p:cNvSpPr>
              <p:nvPr/>
            </p:nvSpPr>
            <p:spPr bwMode="auto">
              <a:xfrm>
                <a:off x="1704821" y="3581400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3" name="Freeform 162"/>
              <p:cNvSpPr>
                <a:spLocks/>
              </p:cNvSpPr>
              <p:nvPr/>
            </p:nvSpPr>
            <p:spPr bwMode="auto">
              <a:xfrm>
                <a:off x="1704821" y="3581400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4" name="Freeform 163"/>
              <p:cNvSpPr>
                <a:spLocks/>
              </p:cNvSpPr>
              <p:nvPr/>
            </p:nvSpPr>
            <p:spPr bwMode="auto">
              <a:xfrm>
                <a:off x="1791901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5" name="Freeform 164"/>
              <p:cNvSpPr>
                <a:spLocks/>
              </p:cNvSpPr>
              <p:nvPr/>
            </p:nvSpPr>
            <p:spPr bwMode="auto">
              <a:xfrm>
                <a:off x="1791901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6" name="Freeform 165"/>
              <p:cNvSpPr>
                <a:spLocks/>
              </p:cNvSpPr>
              <p:nvPr/>
            </p:nvSpPr>
            <p:spPr bwMode="auto">
              <a:xfrm>
                <a:off x="1617740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7" name="Freeform 166"/>
              <p:cNvSpPr>
                <a:spLocks/>
              </p:cNvSpPr>
              <p:nvPr/>
            </p:nvSpPr>
            <p:spPr bwMode="auto">
              <a:xfrm>
                <a:off x="1617740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8" name="Freeform 167"/>
              <p:cNvSpPr>
                <a:spLocks/>
              </p:cNvSpPr>
              <p:nvPr/>
            </p:nvSpPr>
            <p:spPr bwMode="auto">
              <a:xfrm>
                <a:off x="1704821" y="3850486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9" name="Freeform 168"/>
              <p:cNvSpPr>
                <a:spLocks/>
              </p:cNvSpPr>
              <p:nvPr/>
            </p:nvSpPr>
            <p:spPr bwMode="auto">
              <a:xfrm>
                <a:off x="1704821" y="3850486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0" name="Freeform 169"/>
              <p:cNvSpPr>
                <a:spLocks/>
              </p:cNvSpPr>
              <p:nvPr/>
            </p:nvSpPr>
            <p:spPr bwMode="auto">
              <a:xfrm>
                <a:off x="1522815" y="3850486"/>
                <a:ext cx="118461" cy="94926"/>
              </a:xfrm>
              <a:custGeom>
                <a:avLst/>
                <a:gdLst>
                  <a:gd name="T0" fmla="*/ 0 w 151"/>
                  <a:gd name="T1" fmla="*/ 0 h 121"/>
                  <a:gd name="T2" fmla="*/ 151 w 151"/>
                  <a:gd name="T3" fmla="*/ 0 h 121"/>
                  <a:gd name="T4" fmla="*/ 81 w 151"/>
                  <a:gd name="T5" fmla="*/ 121 h 121"/>
                  <a:gd name="T6" fmla="*/ 0 w 15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1" name="Freeform 170"/>
              <p:cNvSpPr>
                <a:spLocks/>
              </p:cNvSpPr>
              <p:nvPr/>
            </p:nvSpPr>
            <p:spPr bwMode="auto">
              <a:xfrm>
                <a:off x="1522815" y="3850486"/>
                <a:ext cx="118461" cy="94926"/>
              </a:xfrm>
              <a:custGeom>
                <a:avLst/>
                <a:gdLst>
                  <a:gd name="T0" fmla="*/ 0 w 151"/>
                  <a:gd name="T1" fmla="*/ 0 h 121"/>
                  <a:gd name="T2" fmla="*/ 151 w 151"/>
                  <a:gd name="T3" fmla="*/ 0 h 121"/>
                  <a:gd name="T4" fmla="*/ 81 w 151"/>
                  <a:gd name="T5" fmla="*/ 121 h 121"/>
                  <a:gd name="T6" fmla="*/ 0 w 15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2" name="Freeform 171"/>
              <p:cNvSpPr>
                <a:spLocks/>
              </p:cNvSpPr>
              <p:nvPr/>
            </p:nvSpPr>
            <p:spPr bwMode="auto">
              <a:xfrm>
                <a:off x="1887611" y="3850486"/>
                <a:ext cx="110616" cy="94926"/>
              </a:xfrm>
              <a:custGeom>
                <a:avLst/>
                <a:gdLst>
                  <a:gd name="T0" fmla="*/ 0 w 141"/>
                  <a:gd name="T1" fmla="*/ 0 h 121"/>
                  <a:gd name="T2" fmla="*/ 141 w 141"/>
                  <a:gd name="T3" fmla="*/ 0 h 121"/>
                  <a:gd name="T4" fmla="*/ 71 w 141"/>
                  <a:gd name="T5" fmla="*/ 121 h 121"/>
                  <a:gd name="T6" fmla="*/ 0 w 14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0" y="0"/>
                    </a:moveTo>
                    <a:lnTo>
                      <a:pt x="141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3" name="Freeform 172"/>
              <p:cNvSpPr>
                <a:spLocks/>
              </p:cNvSpPr>
              <p:nvPr/>
            </p:nvSpPr>
            <p:spPr bwMode="auto">
              <a:xfrm>
                <a:off x="1887611" y="3850486"/>
                <a:ext cx="110616" cy="94926"/>
              </a:xfrm>
              <a:custGeom>
                <a:avLst/>
                <a:gdLst>
                  <a:gd name="T0" fmla="*/ 0 w 141"/>
                  <a:gd name="T1" fmla="*/ 0 h 121"/>
                  <a:gd name="T2" fmla="*/ 141 w 141"/>
                  <a:gd name="T3" fmla="*/ 0 h 121"/>
                  <a:gd name="T4" fmla="*/ 71 w 141"/>
                  <a:gd name="T5" fmla="*/ 121 h 121"/>
                  <a:gd name="T6" fmla="*/ 0 w 14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0" y="0"/>
                    </a:moveTo>
                    <a:lnTo>
                      <a:pt x="141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4" name="Freeform 173"/>
              <p:cNvSpPr>
                <a:spLocks/>
              </p:cNvSpPr>
              <p:nvPr/>
            </p:nvSpPr>
            <p:spPr bwMode="auto">
              <a:xfrm>
                <a:off x="1641275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5" name="Freeform 174"/>
              <p:cNvSpPr>
                <a:spLocks/>
              </p:cNvSpPr>
              <p:nvPr/>
            </p:nvSpPr>
            <p:spPr bwMode="auto">
              <a:xfrm>
                <a:off x="1641275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6" name="Freeform 175"/>
              <p:cNvSpPr>
                <a:spLocks/>
              </p:cNvSpPr>
              <p:nvPr/>
            </p:nvSpPr>
            <p:spPr bwMode="auto">
              <a:xfrm>
                <a:off x="1490650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7" name="Freeform 176"/>
              <p:cNvSpPr>
                <a:spLocks/>
              </p:cNvSpPr>
              <p:nvPr/>
            </p:nvSpPr>
            <p:spPr bwMode="auto">
              <a:xfrm>
                <a:off x="1490650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8" name="Freeform 177"/>
              <p:cNvSpPr>
                <a:spLocks/>
              </p:cNvSpPr>
              <p:nvPr/>
            </p:nvSpPr>
            <p:spPr bwMode="auto">
              <a:xfrm>
                <a:off x="1791901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9" name="Freeform 178"/>
              <p:cNvSpPr>
                <a:spLocks/>
              </p:cNvSpPr>
              <p:nvPr/>
            </p:nvSpPr>
            <p:spPr bwMode="auto">
              <a:xfrm>
                <a:off x="1791901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0" name="Freeform 179"/>
              <p:cNvSpPr>
                <a:spLocks/>
              </p:cNvSpPr>
              <p:nvPr/>
            </p:nvSpPr>
            <p:spPr bwMode="auto">
              <a:xfrm>
                <a:off x="1943311" y="3969732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1" name="Freeform 180"/>
              <p:cNvSpPr>
                <a:spLocks/>
              </p:cNvSpPr>
              <p:nvPr/>
            </p:nvSpPr>
            <p:spPr bwMode="auto">
              <a:xfrm>
                <a:off x="1943311" y="3969732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2" name="Line 181"/>
              <p:cNvSpPr>
                <a:spLocks noChangeShapeType="1"/>
              </p:cNvSpPr>
              <p:nvPr/>
            </p:nvSpPr>
            <p:spPr bwMode="auto">
              <a:xfrm>
                <a:off x="1784056" y="3652790"/>
                <a:ext cx="5570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3" name="Line 182"/>
              <p:cNvSpPr>
                <a:spLocks noChangeShapeType="1"/>
              </p:cNvSpPr>
              <p:nvPr/>
            </p:nvSpPr>
            <p:spPr bwMode="auto">
              <a:xfrm flipH="1">
                <a:off x="1617740" y="3795571"/>
                <a:ext cx="31380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4" name="Line 183"/>
              <p:cNvSpPr>
                <a:spLocks noChangeShapeType="1"/>
              </p:cNvSpPr>
              <p:nvPr/>
            </p:nvSpPr>
            <p:spPr bwMode="auto">
              <a:xfrm flipH="1">
                <a:off x="1791901" y="3795571"/>
                <a:ext cx="32165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5" name="Line 184"/>
              <p:cNvSpPr>
                <a:spLocks noChangeShapeType="1"/>
              </p:cNvSpPr>
              <p:nvPr/>
            </p:nvSpPr>
            <p:spPr bwMode="auto">
              <a:xfrm>
                <a:off x="1887611" y="3795571"/>
                <a:ext cx="23535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6" name="Line 185"/>
              <p:cNvSpPr>
                <a:spLocks noChangeShapeType="1"/>
              </p:cNvSpPr>
              <p:nvPr/>
            </p:nvSpPr>
            <p:spPr bwMode="auto">
              <a:xfrm>
                <a:off x="1602050" y="3914031"/>
                <a:ext cx="79235" cy="8708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7" name="Line 186"/>
              <p:cNvSpPr>
                <a:spLocks noChangeShapeType="1"/>
              </p:cNvSpPr>
              <p:nvPr/>
            </p:nvSpPr>
            <p:spPr bwMode="auto">
              <a:xfrm>
                <a:off x="1784056" y="3921876"/>
                <a:ext cx="47855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8" name="Line 187"/>
              <p:cNvSpPr>
                <a:spLocks noChangeShapeType="1"/>
              </p:cNvSpPr>
              <p:nvPr/>
            </p:nvSpPr>
            <p:spPr bwMode="auto">
              <a:xfrm>
                <a:off x="1959002" y="3921876"/>
                <a:ext cx="3138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9" name="Line 188"/>
              <p:cNvSpPr>
                <a:spLocks noChangeShapeType="1"/>
              </p:cNvSpPr>
              <p:nvPr/>
            </p:nvSpPr>
            <p:spPr bwMode="auto">
              <a:xfrm flipH="1">
                <a:off x="2157482" y="3898341"/>
                <a:ext cx="31380" cy="118461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0" name="Line 189"/>
              <p:cNvSpPr>
                <a:spLocks noChangeShapeType="1"/>
              </p:cNvSpPr>
              <p:nvPr/>
            </p:nvSpPr>
            <p:spPr bwMode="auto">
              <a:xfrm flipH="1">
                <a:off x="2283788" y="3629255"/>
                <a:ext cx="87865" cy="118461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1" name="Freeform 190"/>
              <p:cNvSpPr>
                <a:spLocks/>
              </p:cNvSpPr>
              <p:nvPr/>
            </p:nvSpPr>
            <p:spPr bwMode="auto">
              <a:xfrm>
                <a:off x="2315953" y="3581400"/>
                <a:ext cx="110616" cy="94926"/>
              </a:xfrm>
              <a:custGeom>
                <a:avLst/>
                <a:gdLst>
                  <a:gd name="T0" fmla="*/ 0 w 141"/>
                  <a:gd name="T1" fmla="*/ 0 h 121"/>
                  <a:gd name="T2" fmla="*/ 141 w 141"/>
                  <a:gd name="T3" fmla="*/ 0 h 121"/>
                  <a:gd name="T4" fmla="*/ 71 w 141"/>
                  <a:gd name="T5" fmla="*/ 121 h 121"/>
                  <a:gd name="T6" fmla="*/ 0 w 14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0" y="0"/>
                    </a:moveTo>
                    <a:lnTo>
                      <a:pt x="141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2" name="Freeform 191"/>
              <p:cNvSpPr>
                <a:spLocks/>
              </p:cNvSpPr>
              <p:nvPr/>
            </p:nvSpPr>
            <p:spPr bwMode="auto">
              <a:xfrm>
                <a:off x="2315953" y="3581400"/>
                <a:ext cx="110616" cy="94926"/>
              </a:xfrm>
              <a:custGeom>
                <a:avLst/>
                <a:gdLst>
                  <a:gd name="T0" fmla="*/ 0 w 141"/>
                  <a:gd name="T1" fmla="*/ 0 h 121"/>
                  <a:gd name="T2" fmla="*/ 141 w 141"/>
                  <a:gd name="T3" fmla="*/ 0 h 121"/>
                  <a:gd name="T4" fmla="*/ 71 w 141"/>
                  <a:gd name="T5" fmla="*/ 121 h 121"/>
                  <a:gd name="T6" fmla="*/ 0 w 14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0" y="0"/>
                    </a:moveTo>
                    <a:lnTo>
                      <a:pt x="141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3" name="Freeform 192"/>
              <p:cNvSpPr>
                <a:spLocks/>
              </p:cNvSpPr>
              <p:nvPr/>
            </p:nvSpPr>
            <p:spPr bwMode="auto">
              <a:xfrm>
                <a:off x="2403034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4" name="Freeform 193"/>
              <p:cNvSpPr>
                <a:spLocks/>
              </p:cNvSpPr>
              <p:nvPr/>
            </p:nvSpPr>
            <p:spPr bwMode="auto">
              <a:xfrm>
                <a:off x="2403034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5" name="Freeform 194"/>
              <p:cNvSpPr>
                <a:spLocks/>
              </p:cNvSpPr>
              <p:nvPr/>
            </p:nvSpPr>
            <p:spPr bwMode="auto">
              <a:xfrm>
                <a:off x="2228873" y="3700645"/>
                <a:ext cx="110616" cy="94926"/>
              </a:xfrm>
              <a:custGeom>
                <a:avLst/>
                <a:gdLst>
                  <a:gd name="T0" fmla="*/ 141 w 141"/>
                  <a:gd name="T1" fmla="*/ 121 h 121"/>
                  <a:gd name="T2" fmla="*/ 0 w 141"/>
                  <a:gd name="T3" fmla="*/ 121 h 121"/>
                  <a:gd name="T4" fmla="*/ 70 w 141"/>
                  <a:gd name="T5" fmla="*/ 0 h 121"/>
                  <a:gd name="T6" fmla="*/ 141 w 14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141" y="121"/>
                    </a:moveTo>
                    <a:lnTo>
                      <a:pt x="0" y="121"/>
                    </a:lnTo>
                    <a:lnTo>
                      <a:pt x="70" y="0"/>
                    </a:lnTo>
                    <a:lnTo>
                      <a:pt x="141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6" name="Freeform 195"/>
              <p:cNvSpPr>
                <a:spLocks/>
              </p:cNvSpPr>
              <p:nvPr/>
            </p:nvSpPr>
            <p:spPr bwMode="auto">
              <a:xfrm>
                <a:off x="2228873" y="3700645"/>
                <a:ext cx="110616" cy="94926"/>
              </a:xfrm>
              <a:custGeom>
                <a:avLst/>
                <a:gdLst>
                  <a:gd name="T0" fmla="*/ 141 w 141"/>
                  <a:gd name="T1" fmla="*/ 121 h 121"/>
                  <a:gd name="T2" fmla="*/ 0 w 141"/>
                  <a:gd name="T3" fmla="*/ 121 h 121"/>
                  <a:gd name="T4" fmla="*/ 70 w 141"/>
                  <a:gd name="T5" fmla="*/ 0 h 121"/>
                  <a:gd name="T6" fmla="*/ 141 w 14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141" y="121"/>
                    </a:moveTo>
                    <a:lnTo>
                      <a:pt x="0" y="121"/>
                    </a:lnTo>
                    <a:lnTo>
                      <a:pt x="70" y="0"/>
                    </a:lnTo>
                    <a:lnTo>
                      <a:pt x="141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7" name="Freeform 196"/>
              <p:cNvSpPr>
                <a:spLocks/>
              </p:cNvSpPr>
              <p:nvPr/>
            </p:nvSpPr>
            <p:spPr bwMode="auto">
              <a:xfrm>
                <a:off x="2315953" y="3850486"/>
                <a:ext cx="110616" cy="94926"/>
              </a:xfrm>
              <a:custGeom>
                <a:avLst/>
                <a:gdLst>
                  <a:gd name="T0" fmla="*/ 0 w 141"/>
                  <a:gd name="T1" fmla="*/ 0 h 121"/>
                  <a:gd name="T2" fmla="*/ 141 w 141"/>
                  <a:gd name="T3" fmla="*/ 0 h 121"/>
                  <a:gd name="T4" fmla="*/ 71 w 141"/>
                  <a:gd name="T5" fmla="*/ 121 h 121"/>
                  <a:gd name="T6" fmla="*/ 0 w 14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0" y="0"/>
                    </a:moveTo>
                    <a:lnTo>
                      <a:pt x="141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8" name="Freeform 197"/>
              <p:cNvSpPr>
                <a:spLocks/>
              </p:cNvSpPr>
              <p:nvPr/>
            </p:nvSpPr>
            <p:spPr bwMode="auto">
              <a:xfrm>
                <a:off x="2315953" y="3850486"/>
                <a:ext cx="110616" cy="94926"/>
              </a:xfrm>
              <a:custGeom>
                <a:avLst/>
                <a:gdLst>
                  <a:gd name="T0" fmla="*/ 0 w 141"/>
                  <a:gd name="T1" fmla="*/ 0 h 121"/>
                  <a:gd name="T2" fmla="*/ 141 w 141"/>
                  <a:gd name="T3" fmla="*/ 0 h 121"/>
                  <a:gd name="T4" fmla="*/ 71 w 141"/>
                  <a:gd name="T5" fmla="*/ 121 h 121"/>
                  <a:gd name="T6" fmla="*/ 0 w 14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0" y="0"/>
                    </a:moveTo>
                    <a:lnTo>
                      <a:pt x="141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9" name="Freeform 198"/>
              <p:cNvSpPr>
                <a:spLocks/>
              </p:cNvSpPr>
              <p:nvPr/>
            </p:nvSpPr>
            <p:spPr bwMode="auto">
              <a:xfrm>
                <a:off x="2133163" y="3850486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7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0" name="Freeform 199"/>
              <p:cNvSpPr>
                <a:spLocks/>
              </p:cNvSpPr>
              <p:nvPr/>
            </p:nvSpPr>
            <p:spPr bwMode="auto">
              <a:xfrm>
                <a:off x="2133163" y="3850486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7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1" name="Freeform 200"/>
              <p:cNvSpPr>
                <a:spLocks/>
              </p:cNvSpPr>
              <p:nvPr/>
            </p:nvSpPr>
            <p:spPr bwMode="auto">
              <a:xfrm>
                <a:off x="2490114" y="3850486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7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2" name="Freeform 201"/>
              <p:cNvSpPr>
                <a:spLocks/>
              </p:cNvSpPr>
              <p:nvPr/>
            </p:nvSpPr>
            <p:spPr bwMode="auto">
              <a:xfrm>
                <a:off x="2490114" y="3850486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7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3" name="Freeform 202"/>
              <p:cNvSpPr>
                <a:spLocks/>
              </p:cNvSpPr>
              <p:nvPr/>
            </p:nvSpPr>
            <p:spPr bwMode="auto">
              <a:xfrm>
                <a:off x="2244563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4" name="Freeform 203"/>
              <p:cNvSpPr>
                <a:spLocks/>
              </p:cNvSpPr>
              <p:nvPr/>
            </p:nvSpPr>
            <p:spPr bwMode="auto">
              <a:xfrm>
                <a:off x="2244563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5" name="Freeform 204"/>
              <p:cNvSpPr>
                <a:spLocks/>
              </p:cNvSpPr>
              <p:nvPr/>
            </p:nvSpPr>
            <p:spPr bwMode="auto">
              <a:xfrm>
                <a:off x="2093937" y="3969732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81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6" name="Freeform 205"/>
              <p:cNvSpPr>
                <a:spLocks/>
              </p:cNvSpPr>
              <p:nvPr/>
            </p:nvSpPr>
            <p:spPr bwMode="auto">
              <a:xfrm>
                <a:off x="2093937" y="3969732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81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7" name="Freeform 206"/>
              <p:cNvSpPr>
                <a:spLocks/>
              </p:cNvSpPr>
              <p:nvPr/>
            </p:nvSpPr>
            <p:spPr bwMode="auto">
              <a:xfrm>
                <a:off x="2395188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8" name="Freeform 207"/>
              <p:cNvSpPr>
                <a:spLocks/>
              </p:cNvSpPr>
              <p:nvPr/>
            </p:nvSpPr>
            <p:spPr bwMode="auto">
              <a:xfrm>
                <a:off x="2395188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9" name="Freeform 209"/>
              <p:cNvSpPr>
                <a:spLocks/>
              </p:cNvSpPr>
              <p:nvPr/>
            </p:nvSpPr>
            <p:spPr bwMode="auto">
              <a:xfrm>
                <a:off x="2545814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0" name="Freeform 210"/>
              <p:cNvSpPr>
                <a:spLocks/>
              </p:cNvSpPr>
              <p:nvPr/>
            </p:nvSpPr>
            <p:spPr bwMode="auto">
              <a:xfrm>
                <a:off x="2545814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1" name="Line 211"/>
              <p:cNvSpPr>
                <a:spLocks noChangeShapeType="1"/>
              </p:cNvSpPr>
              <p:nvPr/>
            </p:nvSpPr>
            <p:spPr bwMode="auto">
              <a:xfrm>
                <a:off x="2387343" y="3652790"/>
                <a:ext cx="5570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2" name="Line 212"/>
              <p:cNvSpPr>
                <a:spLocks noChangeShapeType="1"/>
              </p:cNvSpPr>
              <p:nvPr/>
            </p:nvSpPr>
            <p:spPr bwMode="auto">
              <a:xfrm flipH="1">
                <a:off x="2221028" y="3795571"/>
                <a:ext cx="31380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3" name="Line 213"/>
              <p:cNvSpPr>
                <a:spLocks noChangeShapeType="1"/>
              </p:cNvSpPr>
              <p:nvPr/>
            </p:nvSpPr>
            <p:spPr bwMode="auto">
              <a:xfrm flipH="1">
                <a:off x="2403034" y="3795571"/>
                <a:ext cx="23535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4" name="Line 214"/>
              <p:cNvSpPr>
                <a:spLocks noChangeShapeType="1"/>
              </p:cNvSpPr>
              <p:nvPr/>
            </p:nvSpPr>
            <p:spPr bwMode="auto">
              <a:xfrm>
                <a:off x="2490114" y="3795571"/>
                <a:ext cx="32165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5" name="Line 215"/>
              <p:cNvSpPr>
                <a:spLocks noChangeShapeType="1"/>
              </p:cNvSpPr>
              <p:nvPr/>
            </p:nvSpPr>
            <p:spPr bwMode="auto">
              <a:xfrm>
                <a:off x="2204553" y="3914031"/>
                <a:ext cx="79235" cy="8708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6" name="Line 216"/>
              <p:cNvSpPr>
                <a:spLocks noChangeShapeType="1"/>
              </p:cNvSpPr>
              <p:nvPr/>
            </p:nvSpPr>
            <p:spPr bwMode="auto">
              <a:xfrm>
                <a:off x="2387343" y="3921877"/>
                <a:ext cx="5570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7" name="Line 217"/>
              <p:cNvSpPr>
                <a:spLocks noChangeShapeType="1"/>
              </p:cNvSpPr>
              <p:nvPr/>
            </p:nvSpPr>
            <p:spPr bwMode="auto">
              <a:xfrm>
                <a:off x="2561504" y="3921877"/>
                <a:ext cx="32165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8" name="Line 218"/>
              <p:cNvSpPr>
                <a:spLocks noChangeShapeType="1"/>
              </p:cNvSpPr>
              <p:nvPr/>
            </p:nvSpPr>
            <p:spPr bwMode="auto">
              <a:xfrm>
                <a:off x="1569885" y="4333743"/>
                <a:ext cx="32165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9" name="Line 223"/>
              <p:cNvSpPr>
                <a:spLocks noChangeShapeType="1"/>
              </p:cNvSpPr>
              <p:nvPr/>
            </p:nvSpPr>
            <p:spPr bwMode="auto">
              <a:xfrm flipH="1">
                <a:off x="1062308" y="4159583"/>
                <a:ext cx="87080" cy="1270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0" name="Freeform 224"/>
              <p:cNvSpPr>
                <a:spLocks/>
              </p:cNvSpPr>
              <p:nvPr/>
            </p:nvSpPr>
            <p:spPr bwMode="auto">
              <a:xfrm>
                <a:off x="1094473" y="4111728"/>
                <a:ext cx="118461" cy="103555"/>
              </a:xfrm>
              <a:custGeom>
                <a:avLst/>
                <a:gdLst>
                  <a:gd name="T0" fmla="*/ 0 w 151"/>
                  <a:gd name="T1" fmla="*/ 0 h 132"/>
                  <a:gd name="T2" fmla="*/ 151 w 151"/>
                  <a:gd name="T3" fmla="*/ 0 h 132"/>
                  <a:gd name="T4" fmla="*/ 70 w 151"/>
                  <a:gd name="T5" fmla="*/ 132 h 132"/>
                  <a:gd name="T6" fmla="*/ 0 w 151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2">
                    <a:moveTo>
                      <a:pt x="0" y="0"/>
                    </a:moveTo>
                    <a:lnTo>
                      <a:pt x="151" y="0"/>
                    </a:lnTo>
                    <a:lnTo>
                      <a:pt x="7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1" name="Freeform 225"/>
              <p:cNvSpPr>
                <a:spLocks/>
              </p:cNvSpPr>
              <p:nvPr/>
            </p:nvSpPr>
            <p:spPr bwMode="auto">
              <a:xfrm>
                <a:off x="1094473" y="4111728"/>
                <a:ext cx="118461" cy="103555"/>
              </a:xfrm>
              <a:custGeom>
                <a:avLst/>
                <a:gdLst>
                  <a:gd name="T0" fmla="*/ 0 w 151"/>
                  <a:gd name="T1" fmla="*/ 0 h 132"/>
                  <a:gd name="T2" fmla="*/ 151 w 151"/>
                  <a:gd name="T3" fmla="*/ 0 h 132"/>
                  <a:gd name="T4" fmla="*/ 70 w 151"/>
                  <a:gd name="T5" fmla="*/ 132 h 132"/>
                  <a:gd name="T6" fmla="*/ 0 w 151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2">
                    <a:moveTo>
                      <a:pt x="0" y="0"/>
                    </a:moveTo>
                    <a:lnTo>
                      <a:pt x="151" y="0"/>
                    </a:lnTo>
                    <a:lnTo>
                      <a:pt x="70" y="1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2" name="Freeform 226"/>
              <p:cNvSpPr>
                <a:spLocks/>
              </p:cNvSpPr>
              <p:nvPr/>
            </p:nvSpPr>
            <p:spPr bwMode="auto">
              <a:xfrm>
                <a:off x="1181553" y="4230973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81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3" name="Freeform 227"/>
              <p:cNvSpPr>
                <a:spLocks/>
              </p:cNvSpPr>
              <p:nvPr/>
            </p:nvSpPr>
            <p:spPr bwMode="auto">
              <a:xfrm>
                <a:off x="1181553" y="4230973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81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4" name="Freeform 228"/>
              <p:cNvSpPr>
                <a:spLocks/>
              </p:cNvSpPr>
              <p:nvPr/>
            </p:nvSpPr>
            <p:spPr bwMode="auto">
              <a:xfrm>
                <a:off x="1006608" y="4230973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5" name="Freeform 229"/>
              <p:cNvSpPr>
                <a:spLocks/>
              </p:cNvSpPr>
              <p:nvPr/>
            </p:nvSpPr>
            <p:spPr bwMode="auto">
              <a:xfrm>
                <a:off x="1006608" y="4230973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6" name="Line 230"/>
              <p:cNvSpPr>
                <a:spLocks noChangeShapeType="1"/>
              </p:cNvSpPr>
              <p:nvPr/>
            </p:nvSpPr>
            <p:spPr bwMode="auto">
              <a:xfrm>
                <a:off x="1165863" y="4183118"/>
                <a:ext cx="62761" cy="7923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7" name="Line 231"/>
              <p:cNvSpPr>
                <a:spLocks noChangeShapeType="1"/>
              </p:cNvSpPr>
              <p:nvPr/>
            </p:nvSpPr>
            <p:spPr bwMode="auto">
              <a:xfrm flipH="1">
                <a:off x="2283788" y="4167428"/>
                <a:ext cx="87865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8" name="Freeform 232"/>
              <p:cNvSpPr>
                <a:spLocks/>
              </p:cNvSpPr>
              <p:nvPr/>
            </p:nvSpPr>
            <p:spPr bwMode="auto">
              <a:xfrm>
                <a:off x="2315953" y="4111728"/>
                <a:ext cx="110616" cy="103555"/>
              </a:xfrm>
              <a:custGeom>
                <a:avLst/>
                <a:gdLst>
                  <a:gd name="T0" fmla="*/ 0 w 141"/>
                  <a:gd name="T1" fmla="*/ 0 h 132"/>
                  <a:gd name="T2" fmla="*/ 141 w 141"/>
                  <a:gd name="T3" fmla="*/ 0 h 132"/>
                  <a:gd name="T4" fmla="*/ 71 w 141"/>
                  <a:gd name="T5" fmla="*/ 132 h 132"/>
                  <a:gd name="T6" fmla="*/ 0 w 141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32">
                    <a:moveTo>
                      <a:pt x="0" y="0"/>
                    </a:moveTo>
                    <a:lnTo>
                      <a:pt x="141" y="0"/>
                    </a:lnTo>
                    <a:lnTo>
                      <a:pt x="71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9" name="Freeform 233"/>
              <p:cNvSpPr>
                <a:spLocks/>
              </p:cNvSpPr>
              <p:nvPr/>
            </p:nvSpPr>
            <p:spPr bwMode="auto">
              <a:xfrm>
                <a:off x="2315953" y="4111728"/>
                <a:ext cx="110616" cy="103555"/>
              </a:xfrm>
              <a:custGeom>
                <a:avLst/>
                <a:gdLst>
                  <a:gd name="T0" fmla="*/ 0 w 141"/>
                  <a:gd name="T1" fmla="*/ 0 h 132"/>
                  <a:gd name="T2" fmla="*/ 141 w 141"/>
                  <a:gd name="T3" fmla="*/ 0 h 132"/>
                  <a:gd name="T4" fmla="*/ 71 w 141"/>
                  <a:gd name="T5" fmla="*/ 132 h 132"/>
                  <a:gd name="T6" fmla="*/ 0 w 141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32">
                    <a:moveTo>
                      <a:pt x="0" y="0"/>
                    </a:moveTo>
                    <a:lnTo>
                      <a:pt x="141" y="0"/>
                    </a:lnTo>
                    <a:lnTo>
                      <a:pt x="71" y="1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0" name="Freeform 234"/>
              <p:cNvSpPr>
                <a:spLocks/>
              </p:cNvSpPr>
              <p:nvPr/>
            </p:nvSpPr>
            <p:spPr bwMode="auto">
              <a:xfrm>
                <a:off x="2403034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1" name="Freeform 235"/>
              <p:cNvSpPr>
                <a:spLocks/>
              </p:cNvSpPr>
              <p:nvPr/>
            </p:nvSpPr>
            <p:spPr bwMode="auto">
              <a:xfrm>
                <a:off x="2403034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2" name="Freeform 236"/>
              <p:cNvSpPr>
                <a:spLocks/>
              </p:cNvSpPr>
              <p:nvPr/>
            </p:nvSpPr>
            <p:spPr bwMode="auto">
              <a:xfrm>
                <a:off x="2228873" y="4238818"/>
                <a:ext cx="110616" cy="94926"/>
              </a:xfrm>
              <a:custGeom>
                <a:avLst/>
                <a:gdLst>
                  <a:gd name="T0" fmla="*/ 141 w 141"/>
                  <a:gd name="T1" fmla="*/ 121 h 121"/>
                  <a:gd name="T2" fmla="*/ 0 w 141"/>
                  <a:gd name="T3" fmla="*/ 121 h 121"/>
                  <a:gd name="T4" fmla="*/ 70 w 141"/>
                  <a:gd name="T5" fmla="*/ 0 h 121"/>
                  <a:gd name="T6" fmla="*/ 141 w 14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141" y="121"/>
                    </a:moveTo>
                    <a:lnTo>
                      <a:pt x="0" y="121"/>
                    </a:lnTo>
                    <a:lnTo>
                      <a:pt x="70" y="0"/>
                    </a:lnTo>
                    <a:lnTo>
                      <a:pt x="141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3" name="Freeform 237"/>
              <p:cNvSpPr>
                <a:spLocks/>
              </p:cNvSpPr>
              <p:nvPr/>
            </p:nvSpPr>
            <p:spPr bwMode="auto">
              <a:xfrm>
                <a:off x="2228873" y="4238818"/>
                <a:ext cx="110616" cy="94926"/>
              </a:xfrm>
              <a:custGeom>
                <a:avLst/>
                <a:gdLst>
                  <a:gd name="T0" fmla="*/ 141 w 141"/>
                  <a:gd name="T1" fmla="*/ 121 h 121"/>
                  <a:gd name="T2" fmla="*/ 0 w 141"/>
                  <a:gd name="T3" fmla="*/ 121 h 121"/>
                  <a:gd name="T4" fmla="*/ 70 w 141"/>
                  <a:gd name="T5" fmla="*/ 0 h 121"/>
                  <a:gd name="T6" fmla="*/ 141 w 14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141" y="121"/>
                    </a:moveTo>
                    <a:lnTo>
                      <a:pt x="0" y="121"/>
                    </a:lnTo>
                    <a:lnTo>
                      <a:pt x="70" y="0"/>
                    </a:lnTo>
                    <a:lnTo>
                      <a:pt x="141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4" name="Line 238"/>
              <p:cNvSpPr>
                <a:spLocks noChangeShapeType="1"/>
              </p:cNvSpPr>
              <p:nvPr/>
            </p:nvSpPr>
            <p:spPr bwMode="auto">
              <a:xfrm>
                <a:off x="2387343" y="4190963"/>
                <a:ext cx="5570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5" name="Line 239"/>
              <p:cNvSpPr>
                <a:spLocks noChangeShapeType="1"/>
              </p:cNvSpPr>
              <p:nvPr/>
            </p:nvSpPr>
            <p:spPr bwMode="auto">
              <a:xfrm flipH="1">
                <a:off x="1665595" y="4167428"/>
                <a:ext cx="94926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6" name="Freeform 240"/>
              <p:cNvSpPr>
                <a:spLocks/>
              </p:cNvSpPr>
              <p:nvPr/>
            </p:nvSpPr>
            <p:spPr bwMode="auto">
              <a:xfrm>
                <a:off x="1696976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8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81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7" name="Freeform 241"/>
              <p:cNvSpPr>
                <a:spLocks/>
              </p:cNvSpPr>
              <p:nvPr/>
            </p:nvSpPr>
            <p:spPr bwMode="auto">
              <a:xfrm>
                <a:off x="1696976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8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81" y="1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8" name="Freeform 242"/>
              <p:cNvSpPr>
                <a:spLocks/>
              </p:cNvSpPr>
              <p:nvPr/>
            </p:nvSpPr>
            <p:spPr bwMode="auto">
              <a:xfrm>
                <a:off x="1784056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9" name="Freeform 243"/>
              <p:cNvSpPr>
                <a:spLocks/>
              </p:cNvSpPr>
              <p:nvPr/>
            </p:nvSpPr>
            <p:spPr bwMode="auto">
              <a:xfrm>
                <a:off x="1784056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0" name="Freeform 244"/>
              <p:cNvSpPr>
                <a:spLocks/>
              </p:cNvSpPr>
              <p:nvPr/>
            </p:nvSpPr>
            <p:spPr bwMode="auto">
              <a:xfrm>
                <a:off x="1609895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1" name="Freeform 245"/>
              <p:cNvSpPr>
                <a:spLocks/>
              </p:cNvSpPr>
              <p:nvPr/>
            </p:nvSpPr>
            <p:spPr bwMode="auto">
              <a:xfrm>
                <a:off x="1609895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2" name="Line 246"/>
              <p:cNvSpPr>
                <a:spLocks noChangeShapeType="1"/>
              </p:cNvSpPr>
              <p:nvPr/>
            </p:nvSpPr>
            <p:spPr bwMode="auto">
              <a:xfrm>
                <a:off x="1776211" y="4190963"/>
                <a:ext cx="5570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3" name="Line 247"/>
              <p:cNvSpPr>
                <a:spLocks noChangeShapeType="1"/>
              </p:cNvSpPr>
              <p:nvPr/>
            </p:nvSpPr>
            <p:spPr bwMode="auto">
              <a:xfrm>
                <a:off x="2632895" y="4072502"/>
                <a:ext cx="24320" cy="3922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4" name="Line 248"/>
              <p:cNvSpPr>
                <a:spLocks noChangeShapeType="1"/>
              </p:cNvSpPr>
              <p:nvPr/>
            </p:nvSpPr>
            <p:spPr bwMode="auto">
              <a:xfrm flipH="1">
                <a:off x="1189398" y="4072502"/>
                <a:ext cx="23535" cy="3922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sp>
        <p:nvSpPr>
          <p:cNvPr id="256" name="TextBox 255"/>
          <p:cNvSpPr txBox="1"/>
          <p:nvPr/>
        </p:nvSpPr>
        <p:spPr>
          <a:xfrm>
            <a:off x="1136080" y="2723769"/>
            <a:ext cx="6941120" cy="1754326"/>
          </a:xfrm>
          <a:prstGeom prst="rect">
            <a:avLst/>
          </a:prstGeom>
          <a:solidFill>
            <a:schemeClr val="bg2">
              <a:alpha val="91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3600" dirty="0"/>
              <a:t>Perfect inference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3600" dirty="0"/>
              <a:t>Clairvoyance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3600" dirty="0"/>
              <a:t>No strategy fusion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475656" y="3889906"/>
            <a:ext cx="3475103" cy="524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03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animBg="1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algn="ctr"/>
            <a:r>
              <a:rPr lang="en-GB" dirty="0"/>
              <a:t>Information Set MCTS (ISMCTS)</a:t>
            </a:r>
          </a:p>
        </p:txBody>
      </p:sp>
      <p:pic>
        <p:nvPicPr>
          <p:cNvPr id="4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2429" y="997256"/>
            <a:ext cx="685800" cy="914400"/>
          </a:xfrm>
          <a:prstGeom prst="rect">
            <a:avLst/>
          </a:prstGeom>
          <a:noFill/>
        </p:spPr>
      </p:pic>
      <p:pic>
        <p:nvPicPr>
          <p:cNvPr id="5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4829" y="997256"/>
            <a:ext cx="685800" cy="914400"/>
          </a:xfrm>
          <a:prstGeom prst="rect">
            <a:avLst/>
          </a:prstGeom>
          <a:noFill/>
        </p:spPr>
      </p:pic>
      <p:pic>
        <p:nvPicPr>
          <p:cNvPr id="6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17229" y="997256"/>
            <a:ext cx="685800" cy="914400"/>
          </a:xfrm>
          <a:prstGeom prst="rect">
            <a:avLst/>
          </a:prstGeom>
          <a:noFill/>
        </p:spPr>
      </p:pic>
      <p:pic>
        <p:nvPicPr>
          <p:cNvPr id="7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45362" y="990600"/>
            <a:ext cx="685800" cy="927712"/>
          </a:xfrm>
          <a:prstGeom prst="rect">
            <a:avLst/>
          </a:prstGeom>
          <a:noFill/>
        </p:spPr>
      </p:pic>
      <p:pic>
        <p:nvPicPr>
          <p:cNvPr id="8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97762" y="990600"/>
            <a:ext cx="685800" cy="927712"/>
          </a:xfrm>
          <a:prstGeom prst="rect">
            <a:avLst/>
          </a:prstGeom>
          <a:noFill/>
        </p:spPr>
      </p:pic>
      <p:pic>
        <p:nvPicPr>
          <p:cNvPr id="9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50162" y="990600"/>
            <a:ext cx="685800" cy="927712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3330825" y="3037512"/>
            <a:ext cx="2809182" cy="602601"/>
            <a:chOff x="1181552" y="3326193"/>
            <a:chExt cx="1189709" cy="255206"/>
          </a:xfrm>
          <a:solidFill>
            <a:schemeClr val="bg1"/>
          </a:solidFill>
        </p:grpSpPr>
        <p:sp>
          <p:nvSpPr>
            <p:cNvPr id="248" name="Line 13"/>
            <p:cNvSpPr>
              <a:spLocks noChangeShapeType="1"/>
            </p:cNvSpPr>
            <p:nvPr/>
          </p:nvSpPr>
          <p:spPr bwMode="auto">
            <a:xfrm>
              <a:off x="1760521" y="3374047"/>
              <a:ext cx="610740" cy="20735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9" name="Freeform 219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50" name="Freeform 220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51" name="Line 221"/>
            <p:cNvSpPr>
              <a:spLocks noChangeShapeType="1"/>
            </p:cNvSpPr>
            <p:nvPr/>
          </p:nvSpPr>
          <p:spPr bwMode="auto">
            <a:xfrm flipH="1">
              <a:off x="1181552" y="3381892"/>
              <a:ext cx="547587" cy="19950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52" name="Line 222"/>
            <p:cNvSpPr>
              <a:spLocks noChangeShapeType="1"/>
            </p:cNvSpPr>
            <p:nvPr/>
          </p:nvSpPr>
          <p:spPr bwMode="auto">
            <a:xfrm>
              <a:off x="1760522" y="3428964"/>
              <a:ext cx="3922" cy="15243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</p:grpSp>
      <p:sp>
        <p:nvSpPr>
          <p:cNvPr id="13" name="Line 8"/>
          <p:cNvSpPr>
            <a:spLocks noChangeShapeType="1"/>
          </p:cNvSpPr>
          <p:nvPr/>
        </p:nvSpPr>
        <p:spPr bwMode="auto">
          <a:xfrm flipH="1">
            <a:off x="2638027" y="4799723"/>
            <a:ext cx="55572" cy="9261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>
            <a:off x="4060678" y="4799723"/>
            <a:ext cx="57425" cy="9261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6046459" y="4799723"/>
            <a:ext cx="37048" cy="9261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" name="Freeform 16"/>
          <p:cNvSpPr>
            <a:spLocks/>
          </p:cNvSpPr>
          <p:nvPr/>
        </p:nvSpPr>
        <p:spPr bwMode="auto">
          <a:xfrm>
            <a:off x="2412033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7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7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" name="Freeform 17"/>
          <p:cNvSpPr>
            <a:spLocks/>
          </p:cNvSpPr>
          <p:nvPr/>
        </p:nvSpPr>
        <p:spPr bwMode="auto">
          <a:xfrm>
            <a:off x="2412033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7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7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2619503" y="5173910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8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8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>
            <a:off x="2619503" y="5173910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8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8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>
            <a:off x="2412033" y="5529573"/>
            <a:ext cx="281565" cy="242666"/>
          </a:xfrm>
          <a:custGeom>
            <a:avLst/>
            <a:gdLst>
              <a:gd name="T0" fmla="*/ 0 w 152"/>
              <a:gd name="T1" fmla="*/ 0 h 131"/>
              <a:gd name="T2" fmla="*/ 152 w 152"/>
              <a:gd name="T3" fmla="*/ 0 h 131"/>
              <a:gd name="T4" fmla="*/ 71 w 152"/>
              <a:gd name="T5" fmla="*/ 131 h 131"/>
              <a:gd name="T6" fmla="*/ 0 w 152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0" y="0"/>
                </a:moveTo>
                <a:lnTo>
                  <a:pt x="152" y="0"/>
                </a:lnTo>
                <a:lnTo>
                  <a:pt x="71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7" name="Freeform 23"/>
          <p:cNvSpPr>
            <a:spLocks/>
          </p:cNvSpPr>
          <p:nvPr/>
        </p:nvSpPr>
        <p:spPr bwMode="auto">
          <a:xfrm>
            <a:off x="2412033" y="5529573"/>
            <a:ext cx="281565" cy="242666"/>
          </a:xfrm>
          <a:custGeom>
            <a:avLst/>
            <a:gdLst>
              <a:gd name="T0" fmla="*/ 0 w 152"/>
              <a:gd name="T1" fmla="*/ 0 h 131"/>
              <a:gd name="T2" fmla="*/ 152 w 152"/>
              <a:gd name="T3" fmla="*/ 0 h 131"/>
              <a:gd name="T4" fmla="*/ 71 w 152"/>
              <a:gd name="T5" fmla="*/ 131 h 131"/>
              <a:gd name="T6" fmla="*/ 0 w 152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0" y="0"/>
                </a:moveTo>
                <a:lnTo>
                  <a:pt x="152" y="0"/>
                </a:lnTo>
                <a:lnTo>
                  <a:pt x="71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0" name="Freeform 26"/>
          <p:cNvSpPr>
            <a:spLocks/>
          </p:cNvSpPr>
          <p:nvPr/>
        </p:nvSpPr>
        <p:spPr bwMode="auto">
          <a:xfrm>
            <a:off x="2825119" y="5529573"/>
            <a:ext cx="279714" cy="242666"/>
          </a:xfrm>
          <a:custGeom>
            <a:avLst/>
            <a:gdLst>
              <a:gd name="T0" fmla="*/ 0 w 151"/>
              <a:gd name="T1" fmla="*/ 0 h 131"/>
              <a:gd name="T2" fmla="*/ 151 w 151"/>
              <a:gd name="T3" fmla="*/ 0 h 131"/>
              <a:gd name="T4" fmla="*/ 81 w 151"/>
              <a:gd name="T5" fmla="*/ 131 h 131"/>
              <a:gd name="T6" fmla="*/ 0 w 151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0" y="0"/>
                </a:moveTo>
                <a:lnTo>
                  <a:pt x="151" y="0"/>
                </a:lnTo>
                <a:lnTo>
                  <a:pt x="81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1" name="Freeform 27"/>
          <p:cNvSpPr>
            <a:spLocks/>
          </p:cNvSpPr>
          <p:nvPr/>
        </p:nvSpPr>
        <p:spPr bwMode="auto">
          <a:xfrm>
            <a:off x="2825119" y="5529573"/>
            <a:ext cx="279714" cy="242666"/>
          </a:xfrm>
          <a:custGeom>
            <a:avLst/>
            <a:gdLst>
              <a:gd name="T0" fmla="*/ 0 w 151"/>
              <a:gd name="T1" fmla="*/ 0 h 131"/>
              <a:gd name="T2" fmla="*/ 151 w 151"/>
              <a:gd name="T3" fmla="*/ 0 h 131"/>
              <a:gd name="T4" fmla="*/ 81 w 151"/>
              <a:gd name="T5" fmla="*/ 131 h 131"/>
              <a:gd name="T6" fmla="*/ 0 w 151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0" y="0"/>
                </a:moveTo>
                <a:lnTo>
                  <a:pt x="151" y="0"/>
                </a:lnTo>
                <a:lnTo>
                  <a:pt x="81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6" name="Freeform 32"/>
          <p:cNvSpPr>
            <a:spLocks/>
          </p:cNvSpPr>
          <p:nvPr/>
        </p:nvSpPr>
        <p:spPr bwMode="auto">
          <a:xfrm>
            <a:off x="2619503" y="5809285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7" name="Freeform 33"/>
          <p:cNvSpPr>
            <a:spLocks/>
          </p:cNvSpPr>
          <p:nvPr/>
        </p:nvSpPr>
        <p:spPr bwMode="auto">
          <a:xfrm>
            <a:off x="2619503" y="5809285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8" name="Freeform 34"/>
          <p:cNvSpPr>
            <a:spLocks/>
          </p:cNvSpPr>
          <p:nvPr/>
        </p:nvSpPr>
        <p:spPr bwMode="auto">
          <a:xfrm>
            <a:off x="2975166" y="5809285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9" name="Freeform 35"/>
          <p:cNvSpPr>
            <a:spLocks/>
          </p:cNvSpPr>
          <p:nvPr/>
        </p:nvSpPr>
        <p:spPr bwMode="auto">
          <a:xfrm>
            <a:off x="2975166" y="5809285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>
            <a:off x="2599125" y="5060913"/>
            <a:ext cx="131521" cy="187092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 flipH="1">
            <a:off x="2619503" y="5416574"/>
            <a:ext cx="74096" cy="11299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>
            <a:off x="2825119" y="5416574"/>
            <a:ext cx="74096" cy="11299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5" name="Line 41"/>
          <p:cNvSpPr>
            <a:spLocks noChangeShapeType="1"/>
          </p:cNvSpPr>
          <p:nvPr/>
        </p:nvSpPr>
        <p:spPr bwMode="auto">
          <a:xfrm>
            <a:off x="2580601" y="5696288"/>
            <a:ext cx="131521" cy="187092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>
            <a:off x="3012214" y="5716665"/>
            <a:ext cx="55572" cy="148193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7" name="Line 43"/>
          <p:cNvSpPr>
            <a:spLocks noChangeShapeType="1"/>
          </p:cNvSpPr>
          <p:nvPr/>
        </p:nvSpPr>
        <p:spPr bwMode="auto">
          <a:xfrm flipH="1">
            <a:off x="3462348" y="5659240"/>
            <a:ext cx="92619" cy="281565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8" name="Line 44"/>
          <p:cNvSpPr>
            <a:spLocks noChangeShapeType="1"/>
          </p:cNvSpPr>
          <p:nvPr/>
        </p:nvSpPr>
        <p:spPr bwMode="auto">
          <a:xfrm flipH="1">
            <a:off x="3760586" y="5023865"/>
            <a:ext cx="225994" cy="281565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9" name="Freeform 45"/>
          <p:cNvSpPr>
            <a:spLocks/>
          </p:cNvSpPr>
          <p:nvPr/>
        </p:nvSpPr>
        <p:spPr bwMode="auto">
          <a:xfrm>
            <a:off x="3836535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8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8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0" name="Freeform 46"/>
          <p:cNvSpPr>
            <a:spLocks/>
          </p:cNvSpPr>
          <p:nvPr/>
        </p:nvSpPr>
        <p:spPr bwMode="auto">
          <a:xfrm>
            <a:off x="3836535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8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8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1" name="Freeform 47"/>
          <p:cNvSpPr>
            <a:spLocks/>
          </p:cNvSpPr>
          <p:nvPr/>
        </p:nvSpPr>
        <p:spPr bwMode="auto">
          <a:xfrm>
            <a:off x="4042154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8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8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2" name="Freeform 48"/>
          <p:cNvSpPr>
            <a:spLocks/>
          </p:cNvSpPr>
          <p:nvPr/>
        </p:nvSpPr>
        <p:spPr bwMode="auto">
          <a:xfrm>
            <a:off x="4042154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8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8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3" name="Freeform 49"/>
          <p:cNvSpPr>
            <a:spLocks/>
          </p:cNvSpPr>
          <p:nvPr/>
        </p:nvSpPr>
        <p:spPr bwMode="auto">
          <a:xfrm>
            <a:off x="3630919" y="5192434"/>
            <a:ext cx="279714" cy="224142"/>
          </a:xfrm>
          <a:custGeom>
            <a:avLst/>
            <a:gdLst>
              <a:gd name="T0" fmla="*/ 151 w 151"/>
              <a:gd name="T1" fmla="*/ 121 h 121"/>
              <a:gd name="T2" fmla="*/ 0 w 151"/>
              <a:gd name="T3" fmla="*/ 121 h 121"/>
              <a:gd name="T4" fmla="*/ 70 w 151"/>
              <a:gd name="T5" fmla="*/ 0 h 121"/>
              <a:gd name="T6" fmla="*/ 151 w 15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151" y="121"/>
                </a:moveTo>
                <a:lnTo>
                  <a:pt x="0" y="121"/>
                </a:lnTo>
                <a:lnTo>
                  <a:pt x="70" y="0"/>
                </a:lnTo>
                <a:lnTo>
                  <a:pt x="151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4" name="Freeform 50"/>
          <p:cNvSpPr>
            <a:spLocks/>
          </p:cNvSpPr>
          <p:nvPr/>
        </p:nvSpPr>
        <p:spPr bwMode="auto">
          <a:xfrm>
            <a:off x="3630919" y="5192434"/>
            <a:ext cx="279714" cy="224142"/>
          </a:xfrm>
          <a:custGeom>
            <a:avLst/>
            <a:gdLst>
              <a:gd name="T0" fmla="*/ 151 w 151"/>
              <a:gd name="T1" fmla="*/ 121 h 121"/>
              <a:gd name="T2" fmla="*/ 0 w 151"/>
              <a:gd name="T3" fmla="*/ 121 h 121"/>
              <a:gd name="T4" fmla="*/ 70 w 151"/>
              <a:gd name="T5" fmla="*/ 0 h 121"/>
              <a:gd name="T6" fmla="*/ 151 w 15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151" y="121"/>
                </a:moveTo>
                <a:lnTo>
                  <a:pt x="0" y="121"/>
                </a:lnTo>
                <a:lnTo>
                  <a:pt x="70" y="0"/>
                </a:lnTo>
                <a:lnTo>
                  <a:pt x="151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5" name="Freeform 51"/>
          <p:cNvSpPr>
            <a:spLocks/>
          </p:cNvSpPr>
          <p:nvPr/>
        </p:nvSpPr>
        <p:spPr bwMode="auto">
          <a:xfrm>
            <a:off x="3836535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6" name="Freeform 52"/>
          <p:cNvSpPr>
            <a:spLocks/>
          </p:cNvSpPr>
          <p:nvPr/>
        </p:nvSpPr>
        <p:spPr bwMode="auto">
          <a:xfrm>
            <a:off x="3836535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7" name="Freeform 53"/>
          <p:cNvSpPr>
            <a:spLocks/>
          </p:cNvSpPr>
          <p:nvPr/>
        </p:nvSpPr>
        <p:spPr bwMode="auto">
          <a:xfrm>
            <a:off x="3404925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8" name="Freeform 54"/>
          <p:cNvSpPr>
            <a:spLocks/>
          </p:cNvSpPr>
          <p:nvPr/>
        </p:nvSpPr>
        <p:spPr bwMode="auto">
          <a:xfrm>
            <a:off x="3404925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9" name="Freeform 55"/>
          <p:cNvSpPr>
            <a:spLocks/>
          </p:cNvSpPr>
          <p:nvPr/>
        </p:nvSpPr>
        <p:spPr bwMode="auto">
          <a:xfrm>
            <a:off x="4266294" y="5548097"/>
            <a:ext cx="263042" cy="224142"/>
          </a:xfrm>
          <a:custGeom>
            <a:avLst/>
            <a:gdLst>
              <a:gd name="T0" fmla="*/ 0 w 142"/>
              <a:gd name="T1" fmla="*/ 0 h 121"/>
              <a:gd name="T2" fmla="*/ 142 w 142"/>
              <a:gd name="T3" fmla="*/ 0 h 121"/>
              <a:gd name="T4" fmla="*/ 71 w 142"/>
              <a:gd name="T5" fmla="*/ 121 h 121"/>
              <a:gd name="T6" fmla="*/ 0 w 14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" h="121">
                <a:moveTo>
                  <a:pt x="0" y="0"/>
                </a:moveTo>
                <a:lnTo>
                  <a:pt x="14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0" name="Freeform 56"/>
          <p:cNvSpPr>
            <a:spLocks/>
          </p:cNvSpPr>
          <p:nvPr/>
        </p:nvSpPr>
        <p:spPr bwMode="auto">
          <a:xfrm>
            <a:off x="4266294" y="5548097"/>
            <a:ext cx="263042" cy="224142"/>
          </a:xfrm>
          <a:custGeom>
            <a:avLst/>
            <a:gdLst>
              <a:gd name="T0" fmla="*/ 0 w 142"/>
              <a:gd name="T1" fmla="*/ 0 h 121"/>
              <a:gd name="T2" fmla="*/ 142 w 142"/>
              <a:gd name="T3" fmla="*/ 0 h 121"/>
              <a:gd name="T4" fmla="*/ 71 w 142"/>
              <a:gd name="T5" fmla="*/ 121 h 121"/>
              <a:gd name="T6" fmla="*/ 0 w 14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" h="121">
                <a:moveTo>
                  <a:pt x="0" y="0"/>
                </a:moveTo>
                <a:lnTo>
                  <a:pt x="14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1" name="Freeform 57"/>
          <p:cNvSpPr>
            <a:spLocks/>
          </p:cNvSpPr>
          <p:nvPr/>
        </p:nvSpPr>
        <p:spPr bwMode="auto">
          <a:xfrm>
            <a:off x="3686490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2" name="Freeform 58"/>
          <p:cNvSpPr>
            <a:spLocks/>
          </p:cNvSpPr>
          <p:nvPr/>
        </p:nvSpPr>
        <p:spPr bwMode="auto">
          <a:xfrm>
            <a:off x="3686490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3" name="Freeform 59"/>
          <p:cNvSpPr>
            <a:spLocks/>
          </p:cNvSpPr>
          <p:nvPr/>
        </p:nvSpPr>
        <p:spPr bwMode="auto">
          <a:xfrm>
            <a:off x="3330827" y="582780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4" name="Freeform 60"/>
          <p:cNvSpPr>
            <a:spLocks/>
          </p:cNvSpPr>
          <p:nvPr/>
        </p:nvSpPr>
        <p:spPr bwMode="auto">
          <a:xfrm>
            <a:off x="3330827" y="582780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5" name="Freeform 61"/>
          <p:cNvSpPr>
            <a:spLocks/>
          </p:cNvSpPr>
          <p:nvPr/>
        </p:nvSpPr>
        <p:spPr bwMode="auto">
          <a:xfrm>
            <a:off x="4042154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6" name="Freeform 62"/>
          <p:cNvSpPr>
            <a:spLocks/>
          </p:cNvSpPr>
          <p:nvPr/>
        </p:nvSpPr>
        <p:spPr bwMode="auto">
          <a:xfrm>
            <a:off x="4042154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7" name="Freeform 63"/>
          <p:cNvSpPr>
            <a:spLocks/>
          </p:cNvSpPr>
          <p:nvPr/>
        </p:nvSpPr>
        <p:spPr bwMode="auto">
          <a:xfrm>
            <a:off x="4397815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8" name="Freeform 64"/>
          <p:cNvSpPr>
            <a:spLocks/>
          </p:cNvSpPr>
          <p:nvPr/>
        </p:nvSpPr>
        <p:spPr bwMode="auto">
          <a:xfrm>
            <a:off x="4397815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9" name="Line 65"/>
          <p:cNvSpPr>
            <a:spLocks noChangeShapeType="1"/>
          </p:cNvSpPr>
          <p:nvPr/>
        </p:nvSpPr>
        <p:spPr bwMode="auto">
          <a:xfrm>
            <a:off x="4023630" y="5079437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0" name="Line 66"/>
          <p:cNvSpPr>
            <a:spLocks noChangeShapeType="1"/>
          </p:cNvSpPr>
          <p:nvPr/>
        </p:nvSpPr>
        <p:spPr bwMode="auto">
          <a:xfrm flipH="1">
            <a:off x="3630919" y="5416574"/>
            <a:ext cx="55572" cy="131521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1" name="Line 67"/>
          <p:cNvSpPr>
            <a:spLocks noChangeShapeType="1"/>
          </p:cNvSpPr>
          <p:nvPr/>
        </p:nvSpPr>
        <p:spPr bwMode="auto">
          <a:xfrm flipH="1">
            <a:off x="4042154" y="5416574"/>
            <a:ext cx="75949" cy="131521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2" name="Line 68"/>
          <p:cNvSpPr>
            <a:spLocks noChangeShapeType="1"/>
          </p:cNvSpPr>
          <p:nvPr/>
        </p:nvSpPr>
        <p:spPr bwMode="auto">
          <a:xfrm>
            <a:off x="3592017" y="5696288"/>
            <a:ext cx="187092" cy="2074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3" name="Line 69"/>
          <p:cNvSpPr>
            <a:spLocks noChangeShapeType="1"/>
          </p:cNvSpPr>
          <p:nvPr/>
        </p:nvSpPr>
        <p:spPr bwMode="auto">
          <a:xfrm>
            <a:off x="4023630" y="5716665"/>
            <a:ext cx="112997" cy="16671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4" name="Line 70"/>
          <p:cNvSpPr>
            <a:spLocks noChangeShapeType="1"/>
          </p:cNvSpPr>
          <p:nvPr/>
        </p:nvSpPr>
        <p:spPr bwMode="auto">
          <a:xfrm>
            <a:off x="4434865" y="5716665"/>
            <a:ext cx="75949" cy="16671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06" name="Freeform 102"/>
          <p:cNvSpPr>
            <a:spLocks/>
          </p:cNvSpPr>
          <p:nvPr/>
        </p:nvSpPr>
        <p:spPr bwMode="auto">
          <a:xfrm>
            <a:off x="6720736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8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8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07" name="Freeform 103"/>
          <p:cNvSpPr>
            <a:spLocks/>
          </p:cNvSpPr>
          <p:nvPr/>
        </p:nvSpPr>
        <p:spPr bwMode="auto">
          <a:xfrm>
            <a:off x="6720736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8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8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08" name="Freeform 104"/>
          <p:cNvSpPr>
            <a:spLocks/>
          </p:cNvSpPr>
          <p:nvPr/>
        </p:nvSpPr>
        <p:spPr bwMode="auto">
          <a:xfrm>
            <a:off x="6946732" y="5192434"/>
            <a:ext cx="261190" cy="224142"/>
          </a:xfrm>
          <a:custGeom>
            <a:avLst/>
            <a:gdLst>
              <a:gd name="T0" fmla="*/ 141 w 141"/>
              <a:gd name="T1" fmla="*/ 121 h 121"/>
              <a:gd name="T2" fmla="*/ 0 w 141"/>
              <a:gd name="T3" fmla="*/ 121 h 121"/>
              <a:gd name="T4" fmla="*/ 70 w 141"/>
              <a:gd name="T5" fmla="*/ 0 h 121"/>
              <a:gd name="T6" fmla="*/ 141 w 14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141" y="121"/>
                </a:moveTo>
                <a:lnTo>
                  <a:pt x="0" y="121"/>
                </a:lnTo>
                <a:lnTo>
                  <a:pt x="70" y="0"/>
                </a:lnTo>
                <a:lnTo>
                  <a:pt x="141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09" name="Freeform 105"/>
          <p:cNvSpPr>
            <a:spLocks/>
          </p:cNvSpPr>
          <p:nvPr/>
        </p:nvSpPr>
        <p:spPr bwMode="auto">
          <a:xfrm>
            <a:off x="6946732" y="5192434"/>
            <a:ext cx="261190" cy="224142"/>
          </a:xfrm>
          <a:custGeom>
            <a:avLst/>
            <a:gdLst>
              <a:gd name="T0" fmla="*/ 141 w 141"/>
              <a:gd name="T1" fmla="*/ 121 h 121"/>
              <a:gd name="T2" fmla="*/ 0 w 141"/>
              <a:gd name="T3" fmla="*/ 121 h 121"/>
              <a:gd name="T4" fmla="*/ 70 w 141"/>
              <a:gd name="T5" fmla="*/ 0 h 121"/>
              <a:gd name="T6" fmla="*/ 141 w 14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141" y="121"/>
                </a:moveTo>
                <a:lnTo>
                  <a:pt x="0" y="121"/>
                </a:lnTo>
                <a:lnTo>
                  <a:pt x="70" y="0"/>
                </a:lnTo>
                <a:lnTo>
                  <a:pt x="141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10" name="Freeform 106"/>
          <p:cNvSpPr>
            <a:spLocks/>
          </p:cNvSpPr>
          <p:nvPr/>
        </p:nvSpPr>
        <p:spPr bwMode="auto">
          <a:xfrm>
            <a:off x="6515119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8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8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12" name="Freeform 108"/>
          <p:cNvSpPr>
            <a:spLocks/>
          </p:cNvSpPr>
          <p:nvPr/>
        </p:nvSpPr>
        <p:spPr bwMode="auto">
          <a:xfrm>
            <a:off x="6720736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13" name="Freeform 109"/>
          <p:cNvSpPr>
            <a:spLocks/>
          </p:cNvSpPr>
          <p:nvPr/>
        </p:nvSpPr>
        <p:spPr bwMode="auto">
          <a:xfrm>
            <a:off x="6720736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16" name="Freeform 112"/>
          <p:cNvSpPr>
            <a:spLocks/>
          </p:cNvSpPr>
          <p:nvPr/>
        </p:nvSpPr>
        <p:spPr bwMode="auto">
          <a:xfrm>
            <a:off x="7152348" y="5548097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7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17" name="Freeform 113"/>
          <p:cNvSpPr>
            <a:spLocks/>
          </p:cNvSpPr>
          <p:nvPr/>
        </p:nvSpPr>
        <p:spPr bwMode="auto">
          <a:xfrm>
            <a:off x="7152348" y="5548097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7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22" name="Freeform 118"/>
          <p:cNvSpPr>
            <a:spLocks/>
          </p:cNvSpPr>
          <p:nvPr/>
        </p:nvSpPr>
        <p:spPr bwMode="auto">
          <a:xfrm>
            <a:off x="6926354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23" name="Freeform 119"/>
          <p:cNvSpPr>
            <a:spLocks/>
          </p:cNvSpPr>
          <p:nvPr/>
        </p:nvSpPr>
        <p:spPr bwMode="auto">
          <a:xfrm>
            <a:off x="6926354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24" name="Freeform 120"/>
          <p:cNvSpPr>
            <a:spLocks/>
          </p:cNvSpPr>
          <p:nvPr/>
        </p:nvSpPr>
        <p:spPr bwMode="auto">
          <a:xfrm>
            <a:off x="7283869" y="582780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8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8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25" name="Freeform 121"/>
          <p:cNvSpPr>
            <a:spLocks/>
          </p:cNvSpPr>
          <p:nvPr/>
        </p:nvSpPr>
        <p:spPr bwMode="auto">
          <a:xfrm>
            <a:off x="7283869" y="582780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8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8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26" name="Line 122"/>
          <p:cNvSpPr>
            <a:spLocks noChangeShapeType="1"/>
          </p:cNvSpPr>
          <p:nvPr/>
        </p:nvSpPr>
        <p:spPr bwMode="auto">
          <a:xfrm>
            <a:off x="6907830" y="5079437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28" name="Line 124"/>
          <p:cNvSpPr>
            <a:spLocks noChangeShapeType="1"/>
          </p:cNvSpPr>
          <p:nvPr/>
        </p:nvSpPr>
        <p:spPr bwMode="auto">
          <a:xfrm flipH="1">
            <a:off x="6946732" y="5416574"/>
            <a:ext cx="55572" cy="131521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29" name="Line 125"/>
          <p:cNvSpPr>
            <a:spLocks noChangeShapeType="1"/>
          </p:cNvSpPr>
          <p:nvPr/>
        </p:nvSpPr>
        <p:spPr bwMode="auto">
          <a:xfrm>
            <a:off x="7152348" y="5416574"/>
            <a:ext cx="55572" cy="131521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1" name="Line 127"/>
          <p:cNvSpPr>
            <a:spLocks noChangeShapeType="1"/>
          </p:cNvSpPr>
          <p:nvPr/>
        </p:nvSpPr>
        <p:spPr bwMode="auto">
          <a:xfrm>
            <a:off x="6907830" y="5716665"/>
            <a:ext cx="112997" cy="16671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2" name="Line 128"/>
          <p:cNvSpPr>
            <a:spLocks noChangeShapeType="1"/>
          </p:cNvSpPr>
          <p:nvPr/>
        </p:nvSpPr>
        <p:spPr bwMode="auto">
          <a:xfrm>
            <a:off x="7320917" y="5716665"/>
            <a:ext cx="74096" cy="16671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3" name="Line 129"/>
          <p:cNvSpPr>
            <a:spLocks noChangeShapeType="1"/>
          </p:cNvSpPr>
          <p:nvPr/>
        </p:nvSpPr>
        <p:spPr bwMode="auto">
          <a:xfrm flipH="1">
            <a:off x="2767696" y="4388488"/>
            <a:ext cx="94473" cy="279714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4" name="Line 130"/>
          <p:cNvSpPr>
            <a:spLocks noChangeShapeType="1"/>
          </p:cNvSpPr>
          <p:nvPr/>
        </p:nvSpPr>
        <p:spPr bwMode="auto">
          <a:xfrm flipH="1">
            <a:off x="3067786" y="3753113"/>
            <a:ext cx="225994" cy="279714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5" name="Freeform 131"/>
          <p:cNvSpPr>
            <a:spLocks/>
          </p:cNvSpPr>
          <p:nvPr/>
        </p:nvSpPr>
        <p:spPr bwMode="auto">
          <a:xfrm>
            <a:off x="3143735" y="3640116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6" name="Freeform 132"/>
          <p:cNvSpPr>
            <a:spLocks/>
          </p:cNvSpPr>
          <p:nvPr/>
        </p:nvSpPr>
        <p:spPr bwMode="auto">
          <a:xfrm>
            <a:off x="3143735" y="3640116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9" name="Freeform 135"/>
          <p:cNvSpPr>
            <a:spLocks/>
          </p:cNvSpPr>
          <p:nvPr/>
        </p:nvSpPr>
        <p:spPr bwMode="auto">
          <a:xfrm>
            <a:off x="2936265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0" name="Freeform 136"/>
          <p:cNvSpPr>
            <a:spLocks/>
          </p:cNvSpPr>
          <p:nvPr/>
        </p:nvSpPr>
        <p:spPr bwMode="auto">
          <a:xfrm>
            <a:off x="2936265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3" name="Freeform 139"/>
          <p:cNvSpPr>
            <a:spLocks/>
          </p:cNvSpPr>
          <p:nvPr/>
        </p:nvSpPr>
        <p:spPr bwMode="auto">
          <a:xfrm>
            <a:off x="2712122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4" name="Freeform 140"/>
          <p:cNvSpPr>
            <a:spLocks/>
          </p:cNvSpPr>
          <p:nvPr/>
        </p:nvSpPr>
        <p:spPr bwMode="auto">
          <a:xfrm>
            <a:off x="2712122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7" name="Freeform 143"/>
          <p:cNvSpPr>
            <a:spLocks/>
          </p:cNvSpPr>
          <p:nvPr/>
        </p:nvSpPr>
        <p:spPr bwMode="auto">
          <a:xfrm>
            <a:off x="2993690" y="455705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8" name="Freeform 144"/>
          <p:cNvSpPr>
            <a:spLocks/>
          </p:cNvSpPr>
          <p:nvPr/>
        </p:nvSpPr>
        <p:spPr bwMode="auto">
          <a:xfrm>
            <a:off x="2993690" y="455705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9" name="Freeform 145"/>
          <p:cNvSpPr>
            <a:spLocks/>
          </p:cNvSpPr>
          <p:nvPr/>
        </p:nvSpPr>
        <p:spPr bwMode="auto">
          <a:xfrm>
            <a:off x="2638027" y="455705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0" name="Freeform 146"/>
          <p:cNvSpPr>
            <a:spLocks/>
          </p:cNvSpPr>
          <p:nvPr/>
        </p:nvSpPr>
        <p:spPr bwMode="auto">
          <a:xfrm>
            <a:off x="2638027" y="455705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6" name="Line 152"/>
          <p:cNvSpPr>
            <a:spLocks noChangeShapeType="1"/>
          </p:cNvSpPr>
          <p:nvPr/>
        </p:nvSpPr>
        <p:spPr bwMode="auto">
          <a:xfrm flipH="1">
            <a:off x="2936265" y="4145824"/>
            <a:ext cx="75949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9" name="Line 155"/>
          <p:cNvSpPr>
            <a:spLocks noChangeShapeType="1"/>
          </p:cNvSpPr>
          <p:nvPr/>
        </p:nvSpPr>
        <p:spPr bwMode="auto">
          <a:xfrm>
            <a:off x="2899217" y="4425536"/>
            <a:ext cx="187092" cy="205616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2" name="Freeform 158"/>
          <p:cNvSpPr>
            <a:spLocks/>
          </p:cNvSpPr>
          <p:nvPr/>
        </p:nvSpPr>
        <p:spPr bwMode="auto">
          <a:xfrm>
            <a:off x="4192198" y="4388488"/>
            <a:ext cx="94473" cy="279714"/>
          </a:xfrm>
          <a:custGeom>
            <a:avLst/>
            <a:gdLst>
              <a:gd name="T0" fmla="*/ 51 w 51"/>
              <a:gd name="T1" fmla="*/ 0 h 151"/>
              <a:gd name="T2" fmla="*/ 0 w 51"/>
              <a:gd name="T3" fmla="*/ 151 h 151"/>
              <a:gd name="T4" fmla="*/ 51 w 51"/>
              <a:gd name="T5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" h="151">
                <a:moveTo>
                  <a:pt x="51" y="0"/>
                </a:moveTo>
                <a:lnTo>
                  <a:pt x="0" y="151"/>
                </a:lnTo>
                <a:lnTo>
                  <a:pt x="51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3" name="Freeform 159"/>
          <p:cNvSpPr>
            <a:spLocks/>
          </p:cNvSpPr>
          <p:nvPr/>
        </p:nvSpPr>
        <p:spPr bwMode="auto">
          <a:xfrm>
            <a:off x="4192198" y="4388488"/>
            <a:ext cx="94473" cy="279714"/>
          </a:xfrm>
          <a:custGeom>
            <a:avLst/>
            <a:gdLst>
              <a:gd name="T0" fmla="*/ 51 w 51"/>
              <a:gd name="T1" fmla="*/ 0 h 151"/>
              <a:gd name="T2" fmla="*/ 0 w 51"/>
              <a:gd name="T3" fmla="*/ 151 h 151"/>
              <a:gd name="T4" fmla="*/ 51 w 51"/>
              <a:gd name="T5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" h="151">
                <a:moveTo>
                  <a:pt x="51" y="0"/>
                </a:moveTo>
                <a:lnTo>
                  <a:pt x="0" y="151"/>
                </a:lnTo>
                <a:lnTo>
                  <a:pt x="51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4" name="Line 160"/>
          <p:cNvSpPr>
            <a:spLocks noChangeShapeType="1"/>
          </p:cNvSpPr>
          <p:nvPr/>
        </p:nvSpPr>
        <p:spPr bwMode="auto">
          <a:xfrm flipH="1">
            <a:off x="4492288" y="3753113"/>
            <a:ext cx="224143" cy="279714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5" name="Freeform 161"/>
          <p:cNvSpPr>
            <a:spLocks/>
          </p:cNvSpPr>
          <p:nvPr/>
        </p:nvSpPr>
        <p:spPr bwMode="auto">
          <a:xfrm>
            <a:off x="4566385" y="3640116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6" name="Freeform 162"/>
          <p:cNvSpPr>
            <a:spLocks/>
          </p:cNvSpPr>
          <p:nvPr/>
        </p:nvSpPr>
        <p:spPr bwMode="auto">
          <a:xfrm>
            <a:off x="4566385" y="3640116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9" name="Freeform 165"/>
          <p:cNvSpPr>
            <a:spLocks/>
          </p:cNvSpPr>
          <p:nvPr/>
        </p:nvSpPr>
        <p:spPr bwMode="auto">
          <a:xfrm>
            <a:off x="4360767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0" name="Freeform 166"/>
          <p:cNvSpPr>
            <a:spLocks/>
          </p:cNvSpPr>
          <p:nvPr/>
        </p:nvSpPr>
        <p:spPr bwMode="auto">
          <a:xfrm>
            <a:off x="4360767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3" name="Freeform 169"/>
          <p:cNvSpPr>
            <a:spLocks/>
          </p:cNvSpPr>
          <p:nvPr/>
        </p:nvSpPr>
        <p:spPr bwMode="auto">
          <a:xfrm>
            <a:off x="4136627" y="4275491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4" name="Freeform 170"/>
          <p:cNvSpPr>
            <a:spLocks/>
          </p:cNvSpPr>
          <p:nvPr/>
        </p:nvSpPr>
        <p:spPr bwMode="auto">
          <a:xfrm>
            <a:off x="4136627" y="4275491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7" name="Freeform 173"/>
          <p:cNvSpPr>
            <a:spLocks/>
          </p:cNvSpPr>
          <p:nvPr/>
        </p:nvSpPr>
        <p:spPr bwMode="auto">
          <a:xfrm>
            <a:off x="4416338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8" name="Freeform 174"/>
          <p:cNvSpPr>
            <a:spLocks/>
          </p:cNvSpPr>
          <p:nvPr/>
        </p:nvSpPr>
        <p:spPr bwMode="auto">
          <a:xfrm>
            <a:off x="4416338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9" name="Freeform 175"/>
          <p:cNvSpPr>
            <a:spLocks/>
          </p:cNvSpPr>
          <p:nvPr/>
        </p:nvSpPr>
        <p:spPr bwMode="auto">
          <a:xfrm>
            <a:off x="4060678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0" name="Freeform 176"/>
          <p:cNvSpPr>
            <a:spLocks/>
          </p:cNvSpPr>
          <p:nvPr/>
        </p:nvSpPr>
        <p:spPr bwMode="auto">
          <a:xfrm>
            <a:off x="4060678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6" name="Line 182"/>
          <p:cNvSpPr>
            <a:spLocks noChangeShapeType="1"/>
          </p:cNvSpPr>
          <p:nvPr/>
        </p:nvSpPr>
        <p:spPr bwMode="auto">
          <a:xfrm flipH="1">
            <a:off x="4360767" y="4145824"/>
            <a:ext cx="74096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9" name="Line 185"/>
          <p:cNvSpPr>
            <a:spLocks noChangeShapeType="1"/>
          </p:cNvSpPr>
          <p:nvPr/>
        </p:nvSpPr>
        <p:spPr bwMode="auto">
          <a:xfrm>
            <a:off x="4323719" y="4425536"/>
            <a:ext cx="187092" cy="205616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3" name="Line 189"/>
          <p:cNvSpPr>
            <a:spLocks noChangeShapeType="1"/>
          </p:cNvSpPr>
          <p:nvPr/>
        </p:nvSpPr>
        <p:spPr bwMode="auto">
          <a:xfrm flipH="1">
            <a:off x="5933462" y="3753113"/>
            <a:ext cx="207470" cy="279714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4" name="Freeform 190"/>
          <p:cNvSpPr>
            <a:spLocks/>
          </p:cNvSpPr>
          <p:nvPr/>
        </p:nvSpPr>
        <p:spPr bwMode="auto">
          <a:xfrm>
            <a:off x="6009411" y="3640116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5" name="Freeform 191"/>
          <p:cNvSpPr>
            <a:spLocks/>
          </p:cNvSpPr>
          <p:nvPr/>
        </p:nvSpPr>
        <p:spPr bwMode="auto">
          <a:xfrm>
            <a:off x="6009411" y="3640116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6" name="Freeform 192"/>
          <p:cNvSpPr>
            <a:spLocks/>
          </p:cNvSpPr>
          <p:nvPr/>
        </p:nvSpPr>
        <p:spPr bwMode="auto">
          <a:xfrm>
            <a:off x="6215030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7" name="Freeform 193"/>
          <p:cNvSpPr>
            <a:spLocks/>
          </p:cNvSpPr>
          <p:nvPr/>
        </p:nvSpPr>
        <p:spPr bwMode="auto">
          <a:xfrm>
            <a:off x="6215030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8" name="Freeform 194"/>
          <p:cNvSpPr>
            <a:spLocks/>
          </p:cNvSpPr>
          <p:nvPr/>
        </p:nvSpPr>
        <p:spPr bwMode="auto">
          <a:xfrm>
            <a:off x="5803795" y="3921681"/>
            <a:ext cx="261190" cy="224142"/>
          </a:xfrm>
          <a:custGeom>
            <a:avLst/>
            <a:gdLst>
              <a:gd name="T0" fmla="*/ 141 w 141"/>
              <a:gd name="T1" fmla="*/ 121 h 121"/>
              <a:gd name="T2" fmla="*/ 0 w 141"/>
              <a:gd name="T3" fmla="*/ 121 h 121"/>
              <a:gd name="T4" fmla="*/ 70 w 141"/>
              <a:gd name="T5" fmla="*/ 0 h 121"/>
              <a:gd name="T6" fmla="*/ 141 w 14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141" y="121"/>
                </a:moveTo>
                <a:lnTo>
                  <a:pt x="0" y="121"/>
                </a:lnTo>
                <a:lnTo>
                  <a:pt x="70" y="0"/>
                </a:lnTo>
                <a:lnTo>
                  <a:pt x="141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9" name="Freeform 195"/>
          <p:cNvSpPr>
            <a:spLocks/>
          </p:cNvSpPr>
          <p:nvPr/>
        </p:nvSpPr>
        <p:spPr bwMode="auto">
          <a:xfrm>
            <a:off x="5803795" y="3921681"/>
            <a:ext cx="261190" cy="224142"/>
          </a:xfrm>
          <a:custGeom>
            <a:avLst/>
            <a:gdLst>
              <a:gd name="T0" fmla="*/ 141 w 141"/>
              <a:gd name="T1" fmla="*/ 121 h 121"/>
              <a:gd name="T2" fmla="*/ 0 w 141"/>
              <a:gd name="T3" fmla="*/ 121 h 121"/>
              <a:gd name="T4" fmla="*/ 70 w 141"/>
              <a:gd name="T5" fmla="*/ 0 h 121"/>
              <a:gd name="T6" fmla="*/ 141 w 14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141" y="121"/>
                </a:moveTo>
                <a:lnTo>
                  <a:pt x="0" y="121"/>
                </a:lnTo>
                <a:lnTo>
                  <a:pt x="70" y="0"/>
                </a:lnTo>
                <a:lnTo>
                  <a:pt x="141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0" name="Freeform 196"/>
          <p:cNvSpPr>
            <a:spLocks/>
          </p:cNvSpPr>
          <p:nvPr/>
        </p:nvSpPr>
        <p:spPr bwMode="auto">
          <a:xfrm>
            <a:off x="6009411" y="4275491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1" name="Freeform 197"/>
          <p:cNvSpPr>
            <a:spLocks/>
          </p:cNvSpPr>
          <p:nvPr/>
        </p:nvSpPr>
        <p:spPr bwMode="auto">
          <a:xfrm>
            <a:off x="6009411" y="4275491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2" name="Freeform 198"/>
          <p:cNvSpPr>
            <a:spLocks/>
          </p:cNvSpPr>
          <p:nvPr/>
        </p:nvSpPr>
        <p:spPr bwMode="auto">
          <a:xfrm>
            <a:off x="5577801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7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3" name="Freeform 199"/>
          <p:cNvSpPr>
            <a:spLocks/>
          </p:cNvSpPr>
          <p:nvPr/>
        </p:nvSpPr>
        <p:spPr bwMode="auto">
          <a:xfrm>
            <a:off x="5577801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7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4" name="Freeform 200"/>
          <p:cNvSpPr>
            <a:spLocks/>
          </p:cNvSpPr>
          <p:nvPr/>
        </p:nvSpPr>
        <p:spPr bwMode="auto">
          <a:xfrm>
            <a:off x="6420646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7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5" name="Freeform 201"/>
          <p:cNvSpPr>
            <a:spLocks/>
          </p:cNvSpPr>
          <p:nvPr/>
        </p:nvSpPr>
        <p:spPr bwMode="auto">
          <a:xfrm>
            <a:off x="6420646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7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6" name="Freeform 202"/>
          <p:cNvSpPr>
            <a:spLocks/>
          </p:cNvSpPr>
          <p:nvPr/>
        </p:nvSpPr>
        <p:spPr bwMode="auto">
          <a:xfrm>
            <a:off x="5840843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7" name="Freeform 203"/>
          <p:cNvSpPr>
            <a:spLocks/>
          </p:cNvSpPr>
          <p:nvPr/>
        </p:nvSpPr>
        <p:spPr bwMode="auto">
          <a:xfrm>
            <a:off x="5840843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0" name="Freeform 206"/>
          <p:cNvSpPr>
            <a:spLocks/>
          </p:cNvSpPr>
          <p:nvPr/>
        </p:nvSpPr>
        <p:spPr bwMode="auto">
          <a:xfrm>
            <a:off x="6196504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1" name="Freeform 207"/>
          <p:cNvSpPr>
            <a:spLocks/>
          </p:cNvSpPr>
          <p:nvPr/>
        </p:nvSpPr>
        <p:spPr bwMode="auto">
          <a:xfrm>
            <a:off x="6196504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2" name="Freeform 209"/>
          <p:cNvSpPr>
            <a:spLocks/>
          </p:cNvSpPr>
          <p:nvPr/>
        </p:nvSpPr>
        <p:spPr bwMode="auto">
          <a:xfrm>
            <a:off x="6552167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3" name="Freeform 210"/>
          <p:cNvSpPr>
            <a:spLocks/>
          </p:cNvSpPr>
          <p:nvPr/>
        </p:nvSpPr>
        <p:spPr bwMode="auto">
          <a:xfrm>
            <a:off x="6552167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4" name="Line 211"/>
          <p:cNvSpPr>
            <a:spLocks noChangeShapeType="1"/>
          </p:cNvSpPr>
          <p:nvPr/>
        </p:nvSpPr>
        <p:spPr bwMode="auto">
          <a:xfrm>
            <a:off x="6177980" y="3808684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5" name="Line 212"/>
          <p:cNvSpPr>
            <a:spLocks noChangeShapeType="1"/>
          </p:cNvSpPr>
          <p:nvPr/>
        </p:nvSpPr>
        <p:spPr bwMode="auto">
          <a:xfrm flipH="1">
            <a:off x="5785271" y="4145824"/>
            <a:ext cx="74096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6" name="Line 213"/>
          <p:cNvSpPr>
            <a:spLocks noChangeShapeType="1"/>
          </p:cNvSpPr>
          <p:nvPr/>
        </p:nvSpPr>
        <p:spPr bwMode="auto">
          <a:xfrm flipH="1">
            <a:off x="6215030" y="4145824"/>
            <a:ext cx="55572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7" name="Line 214"/>
          <p:cNvSpPr>
            <a:spLocks noChangeShapeType="1"/>
          </p:cNvSpPr>
          <p:nvPr/>
        </p:nvSpPr>
        <p:spPr bwMode="auto">
          <a:xfrm>
            <a:off x="6420646" y="4145824"/>
            <a:ext cx="75949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8" name="Line 215"/>
          <p:cNvSpPr>
            <a:spLocks noChangeShapeType="1"/>
          </p:cNvSpPr>
          <p:nvPr/>
        </p:nvSpPr>
        <p:spPr bwMode="auto">
          <a:xfrm>
            <a:off x="5746370" y="4425536"/>
            <a:ext cx="187092" cy="205616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9" name="Line 216"/>
          <p:cNvSpPr>
            <a:spLocks noChangeShapeType="1"/>
          </p:cNvSpPr>
          <p:nvPr/>
        </p:nvSpPr>
        <p:spPr bwMode="auto">
          <a:xfrm>
            <a:off x="6177980" y="4444062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0" name="Line 217"/>
          <p:cNvSpPr>
            <a:spLocks noChangeShapeType="1"/>
          </p:cNvSpPr>
          <p:nvPr/>
        </p:nvSpPr>
        <p:spPr bwMode="auto">
          <a:xfrm>
            <a:off x="6589215" y="4444062"/>
            <a:ext cx="75949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1" name="Line 218"/>
          <p:cNvSpPr>
            <a:spLocks noChangeShapeType="1"/>
          </p:cNvSpPr>
          <p:nvPr/>
        </p:nvSpPr>
        <p:spPr bwMode="auto">
          <a:xfrm>
            <a:off x="4247770" y="5416574"/>
            <a:ext cx="75949" cy="131521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0" name="Line 231"/>
          <p:cNvSpPr>
            <a:spLocks noChangeShapeType="1"/>
          </p:cNvSpPr>
          <p:nvPr/>
        </p:nvSpPr>
        <p:spPr bwMode="auto">
          <a:xfrm flipH="1">
            <a:off x="5933462" y="5023865"/>
            <a:ext cx="207470" cy="281565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1" name="Freeform 232"/>
          <p:cNvSpPr>
            <a:spLocks/>
          </p:cNvSpPr>
          <p:nvPr/>
        </p:nvSpPr>
        <p:spPr bwMode="auto">
          <a:xfrm>
            <a:off x="6009411" y="4892344"/>
            <a:ext cx="261190" cy="244518"/>
          </a:xfrm>
          <a:custGeom>
            <a:avLst/>
            <a:gdLst>
              <a:gd name="T0" fmla="*/ 0 w 141"/>
              <a:gd name="T1" fmla="*/ 0 h 132"/>
              <a:gd name="T2" fmla="*/ 141 w 141"/>
              <a:gd name="T3" fmla="*/ 0 h 132"/>
              <a:gd name="T4" fmla="*/ 71 w 141"/>
              <a:gd name="T5" fmla="*/ 132 h 132"/>
              <a:gd name="T6" fmla="*/ 0 w 14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32">
                <a:moveTo>
                  <a:pt x="0" y="0"/>
                </a:moveTo>
                <a:lnTo>
                  <a:pt x="141" y="0"/>
                </a:lnTo>
                <a:lnTo>
                  <a:pt x="7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2" name="Freeform 233"/>
          <p:cNvSpPr>
            <a:spLocks/>
          </p:cNvSpPr>
          <p:nvPr/>
        </p:nvSpPr>
        <p:spPr bwMode="auto">
          <a:xfrm>
            <a:off x="6009411" y="4892344"/>
            <a:ext cx="261190" cy="244518"/>
          </a:xfrm>
          <a:custGeom>
            <a:avLst/>
            <a:gdLst>
              <a:gd name="T0" fmla="*/ 0 w 141"/>
              <a:gd name="T1" fmla="*/ 0 h 132"/>
              <a:gd name="T2" fmla="*/ 141 w 141"/>
              <a:gd name="T3" fmla="*/ 0 h 132"/>
              <a:gd name="T4" fmla="*/ 71 w 141"/>
              <a:gd name="T5" fmla="*/ 132 h 132"/>
              <a:gd name="T6" fmla="*/ 0 w 14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32">
                <a:moveTo>
                  <a:pt x="0" y="0"/>
                </a:moveTo>
                <a:lnTo>
                  <a:pt x="141" y="0"/>
                </a:lnTo>
                <a:lnTo>
                  <a:pt x="7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3" name="Freeform 234"/>
          <p:cNvSpPr>
            <a:spLocks/>
          </p:cNvSpPr>
          <p:nvPr/>
        </p:nvSpPr>
        <p:spPr bwMode="auto">
          <a:xfrm>
            <a:off x="6215030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4" name="Freeform 235"/>
          <p:cNvSpPr>
            <a:spLocks/>
          </p:cNvSpPr>
          <p:nvPr/>
        </p:nvSpPr>
        <p:spPr bwMode="auto">
          <a:xfrm>
            <a:off x="6215030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5" name="Freeform 236"/>
          <p:cNvSpPr>
            <a:spLocks/>
          </p:cNvSpPr>
          <p:nvPr/>
        </p:nvSpPr>
        <p:spPr bwMode="auto">
          <a:xfrm>
            <a:off x="5803795" y="5192434"/>
            <a:ext cx="261190" cy="224142"/>
          </a:xfrm>
          <a:custGeom>
            <a:avLst/>
            <a:gdLst>
              <a:gd name="T0" fmla="*/ 141 w 141"/>
              <a:gd name="T1" fmla="*/ 121 h 121"/>
              <a:gd name="T2" fmla="*/ 0 w 141"/>
              <a:gd name="T3" fmla="*/ 121 h 121"/>
              <a:gd name="T4" fmla="*/ 70 w 141"/>
              <a:gd name="T5" fmla="*/ 0 h 121"/>
              <a:gd name="T6" fmla="*/ 141 w 14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141" y="121"/>
                </a:moveTo>
                <a:lnTo>
                  <a:pt x="0" y="121"/>
                </a:lnTo>
                <a:lnTo>
                  <a:pt x="70" y="0"/>
                </a:lnTo>
                <a:lnTo>
                  <a:pt x="141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6" name="Freeform 237"/>
          <p:cNvSpPr>
            <a:spLocks/>
          </p:cNvSpPr>
          <p:nvPr/>
        </p:nvSpPr>
        <p:spPr bwMode="auto">
          <a:xfrm>
            <a:off x="5803795" y="5192434"/>
            <a:ext cx="261190" cy="224142"/>
          </a:xfrm>
          <a:custGeom>
            <a:avLst/>
            <a:gdLst>
              <a:gd name="T0" fmla="*/ 141 w 141"/>
              <a:gd name="T1" fmla="*/ 121 h 121"/>
              <a:gd name="T2" fmla="*/ 0 w 141"/>
              <a:gd name="T3" fmla="*/ 121 h 121"/>
              <a:gd name="T4" fmla="*/ 70 w 141"/>
              <a:gd name="T5" fmla="*/ 0 h 121"/>
              <a:gd name="T6" fmla="*/ 141 w 14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141" y="121"/>
                </a:moveTo>
                <a:lnTo>
                  <a:pt x="0" y="121"/>
                </a:lnTo>
                <a:lnTo>
                  <a:pt x="70" y="0"/>
                </a:lnTo>
                <a:lnTo>
                  <a:pt x="141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7" name="Line 238"/>
          <p:cNvSpPr>
            <a:spLocks noChangeShapeType="1"/>
          </p:cNvSpPr>
          <p:nvPr/>
        </p:nvSpPr>
        <p:spPr bwMode="auto">
          <a:xfrm>
            <a:off x="6177980" y="5079437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46" name="Line 247"/>
          <p:cNvSpPr>
            <a:spLocks noChangeShapeType="1"/>
          </p:cNvSpPr>
          <p:nvPr/>
        </p:nvSpPr>
        <p:spPr bwMode="auto">
          <a:xfrm>
            <a:off x="6757786" y="4799723"/>
            <a:ext cx="57425" cy="9261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grpSp>
        <p:nvGrpSpPr>
          <p:cNvPr id="261" name="Group 260"/>
          <p:cNvGrpSpPr/>
          <p:nvPr/>
        </p:nvGrpSpPr>
        <p:grpSpPr>
          <a:xfrm>
            <a:off x="1915587" y="3808684"/>
            <a:ext cx="4964455" cy="2261791"/>
            <a:chOff x="1915587" y="3808684"/>
            <a:chExt cx="4964455" cy="2261791"/>
          </a:xfrm>
          <a:solidFill>
            <a:schemeClr val="bg1"/>
          </a:solidFill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4781264" y="4799723"/>
              <a:ext cx="57425" cy="9261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5325873" y="4799723"/>
              <a:ext cx="55572" cy="9261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H="1">
              <a:off x="2047108" y="5659240"/>
              <a:ext cx="94473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H="1">
              <a:off x="2347199" y="5005341"/>
              <a:ext cx="205616" cy="30008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2215676" y="5173910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1991536" y="5529573"/>
              <a:ext cx="279714" cy="242666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2271250" y="5809285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1915587" y="5809285"/>
              <a:ext cx="263042" cy="242666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>
              <a:off x="2215676" y="5416574"/>
              <a:ext cx="55572" cy="11299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44" name="Line 40"/>
            <p:cNvSpPr>
              <a:spLocks noChangeShapeType="1"/>
            </p:cNvSpPr>
            <p:nvPr/>
          </p:nvSpPr>
          <p:spPr bwMode="auto">
            <a:xfrm>
              <a:off x="2178629" y="5696288"/>
              <a:ext cx="187092" cy="187092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75" name="Line 71"/>
            <p:cNvSpPr>
              <a:spLocks noChangeShapeType="1"/>
            </p:cNvSpPr>
            <p:nvPr/>
          </p:nvSpPr>
          <p:spPr bwMode="auto">
            <a:xfrm flipH="1">
              <a:off x="4912785" y="5659240"/>
              <a:ext cx="94473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76" name="Line 72"/>
            <p:cNvSpPr>
              <a:spLocks noChangeShapeType="1"/>
            </p:cNvSpPr>
            <p:nvPr/>
          </p:nvSpPr>
          <p:spPr bwMode="auto">
            <a:xfrm flipH="1">
              <a:off x="5212876" y="5023865"/>
              <a:ext cx="205616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77" name="Freeform 73"/>
            <p:cNvSpPr>
              <a:spLocks/>
            </p:cNvSpPr>
            <p:nvPr/>
          </p:nvSpPr>
          <p:spPr bwMode="auto">
            <a:xfrm>
              <a:off x="5286972" y="4892344"/>
              <a:ext cx="281565" cy="244518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79" name="Freeform 75"/>
            <p:cNvSpPr>
              <a:spLocks/>
            </p:cNvSpPr>
            <p:nvPr/>
          </p:nvSpPr>
          <p:spPr bwMode="auto">
            <a:xfrm>
              <a:off x="5494442" y="5192434"/>
              <a:ext cx="279714" cy="224142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1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1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1" name="Freeform 77"/>
            <p:cNvSpPr>
              <a:spLocks/>
            </p:cNvSpPr>
            <p:nvPr/>
          </p:nvSpPr>
          <p:spPr bwMode="auto">
            <a:xfrm>
              <a:off x="5081355" y="5192434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4" name="Freeform 80"/>
            <p:cNvSpPr>
              <a:spLocks/>
            </p:cNvSpPr>
            <p:nvPr/>
          </p:nvSpPr>
          <p:spPr bwMode="auto">
            <a:xfrm>
              <a:off x="5286972" y="5548097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5" name="Freeform 81"/>
            <p:cNvSpPr>
              <a:spLocks/>
            </p:cNvSpPr>
            <p:nvPr/>
          </p:nvSpPr>
          <p:spPr bwMode="auto">
            <a:xfrm>
              <a:off x="4857213" y="5548097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7" name="Freeform 83"/>
            <p:cNvSpPr>
              <a:spLocks/>
            </p:cNvSpPr>
            <p:nvPr/>
          </p:nvSpPr>
          <p:spPr bwMode="auto">
            <a:xfrm>
              <a:off x="5700060" y="5548097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9" name="Freeform 85"/>
            <p:cNvSpPr>
              <a:spLocks/>
            </p:cNvSpPr>
            <p:nvPr/>
          </p:nvSpPr>
          <p:spPr bwMode="auto">
            <a:xfrm>
              <a:off x="5138778" y="5827809"/>
              <a:ext cx="261190" cy="242666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0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4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1" name="Freeform 87"/>
            <p:cNvSpPr>
              <a:spLocks/>
            </p:cNvSpPr>
            <p:nvPr/>
          </p:nvSpPr>
          <p:spPr bwMode="auto">
            <a:xfrm>
              <a:off x="4781264" y="5827809"/>
              <a:ext cx="263042" cy="242666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3" name="Freeform 89"/>
            <p:cNvSpPr>
              <a:spLocks/>
            </p:cNvSpPr>
            <p:nvPr/>
          </p:nvSpPr>
          <p:spPr bwMode="auto">
            <a:xfrm>
              <a:off x="5494442" y="5827809"/>
              <a:ext cx="261190" cy="242666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5" name="Freeform 91"/>
            <p:cNvSpPr>
              <a:spLocks/>
            </p:cNvSpPr>
            <p:nvPr/>
          </p:nvSpPr>
          <p:spPr bwMode="auto">
            <a:xfrm>
              <a:off x="5850105" y="5827809"/>
              <a:ext cx="261190" cy="242666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7" name="Line 93"/>
            <p:cNvSpPr>
              <a:spLocks noChangeShapeType="1"/>
            </p:cNvSpPr>
            <p:nvPr/>
          </p:nvSpPr>
          <p:spPr bwMode="auto">
            <a:xfrm>
              <a:off x="5457394" y="5079437"/>
              <a:ext cx="129670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8" name="Line 94"/>
            <p:cNvSpPr>
              <a:spLocks noChangeShapeType="1"/>
            </p:cNvSpPr>
            <p:nvPr/>
          </p:nvSpPr>
          <p:spPr bwMode="auto">
            <a:xfrm flipH="1">
              <a:off x="5062832" y="5416574"/>
              <a:ext cx="75949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9" name="Line 95"/>
            <p:cNvSpPr>
              <a:spLocks noChangeShapeType="1"/>
            </p:cNvSpPr>
            <p:nvPr/>
          </p:nvSpPr>
          <p:spPr bwMode="auto">
            <a:xfrm flipH="1">
              <a:off x="5494442" y="5416574"/>
              <a:ext cx="74096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0" name="Line 96"/>
            <p:cNvSpPr>
              <a:spLocks noChangeShapeType="1"/>
            </p:cNvSpPr>
            <p:nvPr/>
          </p:nvSpPr>
          <p:spPr bwMode="auto">
            <a:xfrm>
              <a:off x="5700060" y="5416574"/>
              <a:ext cx="74096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1" name="Line 97"/>
            <p:cNvSpPr>
              <a:spLocks noChangeShapeType="1"/>
            </p:cNvSpPr>
            <p:nvPr/>
          </p:nvSpPr>
          <p:spPr bwMode="auto">
            <a:xfrm>
              <a:off x="5044305" y="5696288"/>
              <a:ext cx="187092" cy="2074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2" name="Line 98"/>
            <p:cNvSpPr>
              <a:spLocks noChangeShapeType="1"/>
            </p:cNvSpPr>
            <p:nvPr/>
          </p:nvSpPr>
          <p:spPr bwMode="auto">
            <a:xfrm>
              <a:off x="5457394" y="5716665"/>
              <a:ext cx="129670" cy="16671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3" name="Line 99"/>
            <p:cNvSpPr>
              <a:spLocks noChangeShapeType="1"/>
            </p:cNvSpPr>
            <p:nvPr/>
          </p:nvSpPr>
          <p:spPr bwMode="auto">
            <a:xfrm>
              <a:off x="5868629" y="5716665"/>
              <a:ext cx="74096" cy="16671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4" name="Line 100"/>
            <p:cNvSpPr>
              <a:spLocks noChangeShapeType="1"/>
            </p:cNvSpPr>
            <p:nvPr/>
          </p:nvSpPr>
          <p:spPr bwMode="auto">
            <a:xfrm flipH="1">
              <a:off x="6374337" y="5659240"/>
              <a:ext cx="74096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5" name="Line 101"/>
            <p:cNvSpPr>
              <a:spLocks noChangeShapeType="1"/>
            </p:cNvSpPr>
            <p:nvPr/>
          </p:nvSpPr>
          <p:spPr bwMode="auto">
            <a:xfrm flipH="1">
              <a:off x="6674426" y="5023865"/>
              <a:ext cx="205616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11" name="Freeform 107"/>
            <p:cNvSpPr>
              <a:spLocks/>
            </p:cNvSpPr>
            <p:nvPr/>
          </p:nvSpPr>
          <p:spPr bwMode="auto">
            <a:xfrm>
              <a:off x="6524381" y="5192434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14" name="Freeform 110"/>
            <p:cNvSpPr>
              <a:spLocks/>
            </p:cNvSpPr>
            <p:nvPr/>
          </p:nvSpPr>
          <p:spPr bwMode="auto">
            <a:xfrm>
              <a:off x="6318765" y="5548097"/>
              <a:ext cx="261190" cy="224142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0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0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18" name="Freeform 114"/>
            <p:cNvSpPr>
              <a:spLocks/>
            </p:cNvSpPr>
            <p:nvPr/>
          </p:nvSpPr>
          <p:spPr bwMode="auto">
            <a:xfrm>
              <a:off x="6579953" y="582780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1" name="Freeform 117"/>
            <p:cNvSpPr>
              <a:spLocks/>
            </p:cNvSpPr>
            <p:nvPr/>
          </p:nvSpPr>
          <p:spPr bwMode="auto">
            <a:xfrm>
              <a:off x="6224292" y="582780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7" name="Line 123"/>
            <p:cNvSpPr>
              <a:spLocks noChangeShapeType="1"/>
            </p:cNvSpPr>
            <p:nvPr/>
          </p:nvSpPr>
          <p:spPr bwMode="auto">
            <a:xfrm flipH="1">
              <a:off x="6524381" y="5416574"/>
              <a:ext cx="74096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30" name="Line 126"/>
            <p:cNvSpPr>
              <a:spLocks noChangeShapeType="1"/>
            </p:cNvSpPr>
            <p:nvPr/>
          </p:nvSpPr>
          <p:spPr bwMode="auto">
            <a:xfrm>
              <a:off x="6487334" y="5696288"/>
              <a:ext cx="187092" cy="2074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37" name="Freeform 133"/>
            <p:cNvSpPr>
              <a:spLocks/>
            </p:cNvSpPr>
            <p:nvPr/>
          </p:nvSpPr>
          <p:spPr bwMode="auto">
            <a:xfrm>
              <a:off x="3358613" y="3921681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41" name="Freeform 137"/>
            <p:cNvSpPr>
              <a:spLocks/>
            </p:cNvSpPr>
            <p:nvPr/>
          </p:nvSpPr>
          <p:spPr bwMode="auto">
            <a:xfrm>
              <a:off x="3152997" y="4275491"/>
              <a:ext cx="279714" cy="224142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45" name="Freeform 141"/>
            <p:cNvSpPr>
              <a:spLocks/>
            </p:cNvSpPr>
            <p:nvPr/>
          </p:nvSpPr>
          <p:spPr bwMode="auto">
            <a:xfrm>
              <a:off x="3582755" y="4275491"/>
              <a:ext cx="263042" cy="224142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51" name="Freeform 147"/>
            <p:cNvSpPr>
              <a:spLocks/>
            </p:cNvSpPr>
            <p:nvPr/>
          </p:nvSpPr>
          <p:spPr bwMode="auto">
            <a:xfrm>
              <a:off x="3358613" y="455705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53" name="Freeform 149"/>
            <p:cNvSpPr>
              <a:spLocks/>
            </p:cNvSpPr>
            <p:nvPr/>
          </p:nvSpPr>
          <p:spPr bwMode="auto">
            <a:xfrm>
              <a:off x="3714276" y="455705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55" name="Line 151"/>
            <p:cNvSpPr>
              <a:spLocks noChangeShapeType="1"/>
            </p:cNvSpPr>
            <p:nvPr/>
          </p:nvSpPr>
          <p:spPr bwMode="auto">
            <a:xfrm>
              <a:off x="3340089" y="3808684"/>
              <a:ext cx="131521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57" name="Line 153"/>
            <p:cNvSpPr>
              <a:spLocks noChangeShapeType="1"/>
            </p:cNvSpPr>
            <p:nvPr/>
          </p:nvSpPr>
          <p:spPr bwMode="auto">
            <a:xfrm flipH="1">
              <a:off x="3358613" y="4145824"/>
              <a:ext cx="74096" cy="1296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58" name="Line 154"/>
            <p:cNvSpPr>
              <a:spLocks noChangeShapeType="1"/>
            </p:cNvSpPr>
            <p:nvPr/>
          </p:nvSpPr>
          <p:spPr bwMode="auto">
            <a:xfrm>
              <a:off x="3582755" y="4145824"/>
              <a:ext cx="57425" cy="1296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60" name="Line 156"/>
            <p:cNvSpPr>
              <a:spLocks noChangeShapeType="1"/>
            </p:cNvSpPr>
            <p:nvPr/>
          </p:nvSpPr>
          <p:spPr bwMode="auto">
            <a:xfrm>
              <a:off x="3340089" y="4444059"/>
              <a:ext cx="111146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61" name="Line 157"/>
            <p:cNvSpPr>
              <a:spLocks noChangeShapeType="1"/>
            </p:cNvSpPr>
            <p:nvPr/>
          </p:nvSpPr>
          <p:spPr bwMode="auto">
            <a:xfrm>
              <a:off x="3751324" y="4444059"/>
              <a:ext cx="75949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67" name="Freeform 163"/>
            <p:cNvSpPr>
              <a:spLocks/>
            </p:cNvSpPr>
            <p:nvPr/>
          </p:nvSpPr>
          <p:spPr bwMode="auto">
            <a:xfrm>
              <a:off x="4781264" y="3921681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71" name="Freeform 167"/>
            <p:cNvSpPr>
              <a:spLocks/>
            </p:cNvSpPr>
            <p:nvPr/>
          </p:nvSpPr>
          <p:spPr bwMode="auto">
            <a:xfrm>
              <a:off x="4575647" y="4275491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75" name="Freeform 171"/>
            <p:cNvSpPr>
              <a:spLocks/>
            </p:cNvSpPr>
            <p:nvPr/>
          </p:nvSpPr>
          <p:spPr bwMode="auto">
            <a:xfrm>
              <a:off x="5007258" y="4275491"/>
              <a:ext cx="261190" cy="224142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81" name="Freeform 177"/>
            <p:cNvSpPr>
              <a:spLocks/>
            </p:cNvSpPr>
            <p:nvPr/>
          </p:nvSpPr>
          <p:spPr bwMode="auto">
            <a:xfrm>
              <a:off x="4781264" y="455705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83" name="Freeform 179"/>
            <p:cNvSpPr>
              <a:spLocks/>
            </p:cNvSpPr>
            <p:nvPr/>
          </p:nvSpPr>
          <p:spPr bwMode="auto">
            <a:xfrm>
              <a:off x="5138778" y="4557059"/>
              <a:ext cx="279714" cy="242666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85" name="Line 181"/>
            <p:cNvSpPr>
              <a:spLocks noChangeShapeType="1"/>
            </p:cNvSpPr>
            <p:nvPr/>
          </p:nvSpPr>
          <p:spPr bwMode="auto">
            <a:xfrm>
              <a:off x="4762740" y="3808684"/>
              <a:ext cx="131521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87" name="Line 183"/>
            <p:cNvSpPr>
              <a:spLocks noChangeShapeType="1"/>
            </p:cNvSpPr>
            <p:nvPr/>
          </p:nvSpPr>
          <p:spPr bwMode="auto">
            <a:xfrm flipH="1">
              <a:off x="4781264" y="4145824"/>
              <a:ext cx="75949" cy="1296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88" name="Line 184"/>
            <p:cNvSpPr>
              <a:spLocks noChangeShapeType="1"/>
            </p:cNvSpPr>
            <p:nvPr/>
          </p:nvSpPr>
          <p:spPr bwMode="auto">
            <a:xfrm>
              <a:off x="5007258" y="4145824"/>
              <a:ext cx="55572" cy="1296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0" name="Line 186"/>
            <p:cNvSpPr>
              <a:spLocks noChangeShapeType="1"/>
            </p:cNvSpPr>
            <p:nvPr/>
          </p:nvSpPr>
          <p:spPr bwMode="auto">
            <a:xfrm>
              <a:off x="4762740" y="4444059"/>
              <a:ext cx="112997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1" name="Line 187"/>
            <p:cNvSpPr>
              <a:spLocks noChangeShapeType="1"/>
            </p:cNvSpPr>
            <p:nvPr/>
          </p:nvSpPr>
          <p:spPr bwMode="auto">
            <a:xfrm>
              <a:off x="5175828" y="4444059"/>
              <a:ext cx="74096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2" name="Line 188"/>
            <p:cNvSpPr>
              <a:spLocks noChangeShapeType="1"/>
            </p:cNvSpPr>
            <p:nvPr/>
          </p:nvSpPr>
          <p:spPr bwMode="auto">
            <a:xfrm flipH="1">
              <a:off x="5644486" y="4388488"/>
              <a:ext cx="74096" cy="279714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09" name="Freeform 205"/>
            <p:cNvSpPr>
              <a:spLocks/>
            </p:cNvSpPr>
            <p:nvPr/>
          </p:nvSpPr>
          <p:spPr bwMode="auto">
            <a:xfrm>
              <a:off x="5494442" y="4557059"/>
              <a:ext cx="279714" cy="242666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22" name="Line 223"/>
            <p:cNvSpPr>
              <a:spLocks noChangeShapeType="1"/>
            </p:cNvSpPr>
            <p:nvPr/>
          </p:nvSpPr>
          <p:spPr bwMode="auto">
            <a:xfrm flipH="1">
              <a:off x="3058524" y="5005341"/>
              <a:ext cx="205616" cy="30008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23" name="Freeform 224"/>
            <p:cNvSpPr>
              <a:spLocks/>
            </p:cNvSpPr>
            <p:nvPr/>
          </p:nvSpPr>
          <p:spPr bwMode="auto">
            <a:xfrm>
              <a:off x="3134473" y="4892344"/>
              <a:ext cx="279714" cy="244518"/>
            </a:xfrm>
            <a:custGeom>
              <a:avLst/>
              <a:gdLst>
                <a:gd name="T0" fmla="*/ 0 w 151"/>
                <a:gd name="T1" fmla="*/ 0 h 132"/>
                <a:gd name="T2" fmla="*/ 151 w 151"/>
                <a:gd name="T3" fmla="*/ 0 h 132"/>
                <a:gd name="T4" fmla="*/ 70 w 151"/>
                <a:gd name="T5" fmla="*/ 132 h 132"/>
                <a:gd name="T6" fmla="*/ 0 w 15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2">
                  <a:moveTo>
                    <a:pt x="0" y="0"/>
                  </a:moveTo>
                  <a:lnTo>
                    <a:pt x="151" y="0"/>
                  </a:lnTo>
                  <a:lnTo>
                    <a:pt x="70" y="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25" name="Freeform 226"/>
            <p:cNvSpPr>
              <a:spLocks/>
            </p:cNvSpPr>
            <p:nvPr/>
          </p:nvSpPr>
          <p:spPr bwMode="auto">
            <a:xfrm>
              <a:off x="3340089" y="5173910"/>
              <a:ext cx="279714" cy="242666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27" name="Freeform 228"/>
            <p:cNvSpPr>
              <a:spLocks/>
            </p:cNvSpPr>
            <p:nvPr/>
          </p:nvSpPr>
          <p:spPr bwMode="auto">
            <a:xfrm>
              <a:off x="2927003" y="5173910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29" name="Line 230"/>
            <p:cNvSpPr>
              <a:spLocks noChangeShapeType="1"/>
            </p:cNvSpPr>
            <p:nvPr/>
          </p:nvSpPr>
          <p:spPr bwMode="auto">
            <a:xfrm>
              <a:off x="3303041" y="5060913"/>
              <a:ext cx="148193" cy="187092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38" name="Line 239"/>
            <p:cNvSpPr>
              <a:spLocks noChangeShapeType="1"/>
            </p:cNvSpPr>
            <p:nvPr/>
          </p:nvSpPr>
          <p:spPr bwMode="auto">
            <a:xfrm flipH="1">
              <a:off x="4483026" y="5023865"/>
              <a:ext cx="224143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39" name="Freeform 240"/>
            <p:cNvSpPr>
              <a:spLocks/>
            </p:cNvSpPr>
            <p:nvPr/>
          </p:nvSpPr>
          <p:spPr bwMode="auto">
            <a:xfrm>
              <a:off x="4557124" y="4892344"/>
              <a:ext cx="281565" cy="244518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1" name="Freeform 242"/>
            <p:cNvSpPr>
              <a:spLocks/>
            </p:cNvSpPr>
            <p:nvPr/>
          </p:nvSpPr>
          <p:spPr bwMode="auto">
            <a:xfrm>
              <a:off x="4762740" y="5192434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3" name="Freeform 244"/>
            <p:cNvSpPr>
              <a:spLocks/>
            </p:cNvSpPr>
            <p:nvPr/>
          </p:nvSpPr>
          <p:spPr bwMode="auto">
            <a:xfrm>
              <a:off x="4351505" y="5192434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5" name="Line 246"/>
            <p:cNvSpPr>
              <a:spLocks noChangeShapeType="1"/>
            </p:cNvSpPr>
            <p:nvPr/>
          </p:nvSpPr>
          <p:spPr bwMode="auto">
            <a:xfrm>
              <a:off x="4744216" y="5079437"/>
              <a:ext cx="131521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7" name="Line 248"/>
            <p:cNvSpPr>
              <a:spLocks noChangeShapeType="1"/>
            </p:cNvSpPr>
            <p:nvPr/>
          </p:nvSpPr>
          <p:spPr bwMode="auto">
            <a:xfrm flipH="1">
              <a:off x="3358613" y="4799723"/>
              <a:ext cx="55572" cy="9261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4056553" y="2286000"/>
            <a:ext cx="1282700" cy="573630"/>
            <a:chOff x="4584700" y="2590800"/>
            <a:chExt cx="2044700" cy="914400"/>
          </a:xfrm>
        </p:grpSpPr>
        <p:pic>
          <p:nvPicPr>
            <p:cNvPr id="254" name="Picture 5" descr="C:\Users\Ed\Documents\My Dropbox\work bradford\presentations\AISB11\classic-cards\47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847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55" name="Picture 3" descr="C:\Users\Ed\Documents\My Dropbox\work bradford\presentations\AISB11\classic-cards\2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71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56" name="Picture 2" descr="C:\Users\Ed\Documents\My Dropbox\work bradford\presentations\AISB11\classic-cards\1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895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57" name="Picture 10" descr="C:\Users\Ed\Documents\My Dropbox\work bradford\presentations\AISB11\classic-cards\23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6388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58" name="Picture 11" descr="C:\Users\Ed\Documents\My Dropbox\work bradford\presentations\AISB11\classic-cards\14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7912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59" name="Picture 12" descr="C:\Users\Ed\Documents\My Dropbox\work bradford\presentations\AISB11\classic-cards\4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943600" y="2590800"/>
              <a:ext cx="685800" cy="914400"/>
            </a:xfrm>
            <a:prstGeom prst="rect">
              <a:avLst/>
            </a:prstGeom>
            <a:noFill/>
          </p:spPr>
        </p:pic>
      </p:grpSp>
      <p:sp>
        <p:nvSpPr>
          <p:cNvPr id="224" name="TextBox 223"/>
          <p:cNvSpPr txBox="1"/>
          <p:nvPr/>
        </p:nvSpPr>
        <p:spPr>
          <a:xfrm>
            <a:off x="251520" y="6303803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P. I. Cowling, E. J. </a:t>
            </a:r>
            <a:r>
              <a:rPr lang="en-GB" sz="1200" dirty="0" err="1"/>
              <a:t>Powley</a:t>
            </a:r>
            <a:r>
              <a:rPr lang="en-GB" sz="1200" dirty="0"/>
              <a:t>, D. Whitehouse. </a:t>
            </a:r>
            <a:r>
              <a:rPr lang="en-GB" sz="1200" i="1" dirty="0"/>
              <a:t>Information Set Monte Carlo Tree Search</a:t>
            </a:r>
            <a:r>
              <a:rPr lang="en-GB" sz="1200" dirty="0"/>
              <a:t>. IEEE Transactions on Computational Intelligence and AI in Games, 4(2):120-143, 2012.</a:t>
            </a:r>
          </a:p>
        </p:txBody>
      </p:sp>
    </p:spTree>
    <p:extLst>
      <p:ext uri="{BB962C8B-B14F-4D97-AF65-F5344CB8AC3E}">
        <p14:creationId xmlns:p14="http://schemas.microsoft.com/office/powerpoint/2010/main" val="17232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4" dur="indefinite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algn="ctr"/>
            <a:r>
              <a:rPr lang="en-GB" dirty="0"/>
              <a:t>Information Set MCTS (ISMCTS)</a:t>
            </a:r>
          </a:p>
        </p:txBody>
      </p:sp>
      <p:pic>
        <p:nvPicPr>
          <p:cNvPr id="4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2429" y="997256"/>
            <a:ext cx="685800" cy="914400"/>
          </a:xfrm>
          <a:prstGeom prst="rect">
            <a:avLst/>
          </a:prstGeom>
          <a:noFill/>
        </p:spPr>
      </p:pic>
      <p:pic>
        <p:nvPicPr>
          <p:cNvPr id="5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4829" y="997256"/>
            <a:ext cx="685800" cy="914400"/>
          </a:xfrm>
          <a:prstGeom prst="rect">
            <a:avLst/>
          </a:prstGeom>
          <a:noFill/>
        </p:spPr>
      </p:pic>
      <p:pic>
        <p:nvPicPr>
          <p:cNvPr id="6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17229" y="997256"/>
            <a:ext cx="685800" cy="914400"/>
          </a:xfrm>
          <a:prstGeom prst="rect">
            <a:avLst/>
          </a:prstGeom>
          <a:noFill/>
        </p:spPr>
      </p:pic>
      <p:pic>
        <p:nvPicPr>
          <p:cNvPr id="7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45362" y="990600"/>
            <a:ext cx="685800" cy="927712"/>
          </a:xfrm>
          <a:prstGeom prst="rect">
            <a:avLst/>
          </a:prstGeom>
          <a:noFill/>
        </p:spPr>
      </p:pic>
      <p:pic>
        <p:nvPicPr>
          <p:cNvPr id="8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97762" y="990600"/>
            <a:ext cx="685800" cy="927712"/>
          </a:xfrm>
          <a:prstGeom prst="rect">
            <a:avLst/>
          </a:prstGeom>
          <a:noFill/>
        </p:spPr>
      </p:pic>
      <p:pic>
        <p:nvPicPr>
          <p:cNvPr id="9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50162" y="990600"/>
            <a:ext cx="685800" cy="927712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3330825" y="3037512"/>
            <a:ext cx="2809182" cy="602601"/>
            <a:chOff x="1181552" y="3326193"/>
            <a:chExt cx="1189709" cy="255206"/>
          </a:xfrm>
          <a:solidFill>
            <a:schemeClr val="bg1"/>
          </a:solidFill>
        </p:grpSpPr>
        <p:sp>
          <p:nvSpPr>
            <p:cNvPr id="248" name="Line 13"/>
            <p:cNvSpPr>
              <a:spLocks noChangeShapeType="1"/>
            </p:cNvSpPr>
            <p:nvPr/>
          </p:nvSpPr>
          <p:spPr bwMode="auto">
            <a:xfrm>
              <a:off x="1760521" y="3374047"/>
              <a:ext cx="610740" cy="20735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9" name="Freeform 219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50" name="Freeform 220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51" name="Line 221"/>
            <p:cNvSpPr>
              <a:spLocks noChangeShapeType="1"/>
            </p:cNvSpPr>
            <p:nvPr/>
          </p:nvSpPr>
          <p:spPr bwMode="auto">
            <a:xfrm flipH="1">
              <a:off x="1181552" y="3381892"/>
              <a:ext cx="547587" cy="19950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52" name="Line 222"/>
            <p:cNvSpPr>
              <a:spLocks noChangeShapeType="1"/>
            </p:cNvSpPr>
            <p:nvPr/>
          </p:nvSpPr>
          <p:spPr bwMode="auto">
            <a:xfrm>
              <a:off x="1760522" y="3428964"/>
              <a:ext cx="3922" cy="15243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</p:grpSp>
      <p:sp>
        <p:nvSpPr>
          <p:cNvPr id="13" name="Line 8"/>
          <p:cNvSpPr>
            <a:spLocks noChangeShapeType="1"/>
          </p:cNvSpPr>
          <p:nvPr/>
        </p:nvSpPr>
        <p:spPr bwMode="auto">
          <a:xfrm flipH="1">
            <a:off x="2638027" y="4799723"/>
            <a:ext cx="55572" cy="9261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>
            <a:off x="4060678" y="4799723"/>
            <a:ext cx="57425" cy="9261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" name="Freeform 16"/>
          <p:cNvSpPr>
            <a:spLocks/>
          </p:cNvSpPr>
          <p:nvPr/>
        </p:nvSpPr>
        <p:spPr bwMode="auto">
          <a:xfrm>
            <a:off x="2412033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7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7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" name="Freeform 17"/>
          <p:cNvSpPr>
            <a:spLocks/>
          </p:cNvSpPr>
          <p:nvPr/>
        </p:nvSpPr>
        <p:spPr bwMode="auto">
          <a:xfrm>
            <a:off x="2412033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7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7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2619503" y="5173910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8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8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>
            <a:off x="2619503" y="5173910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8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8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>
            <a:off x="2412033" y="5529573"/>
            <a:ext cx="281565" cy="242666"/>
          </a:xfrm>
          <a:custGeom>
            <a:avLst/>
            <a:gdLst>
              <a:gd name="T0" fmla="*/ 0 w 152"/>
              <a:gd name="T1" fmla="*/ 0 h 131"/>
              <a:gd name="T2" fmla="*/ 152 w 152"/>
              <a:gd name="T3" fmla="*/ 0 h 131"/>
              <a:gd name="T4" fmla="*/ 71 w 152"/>
              <a:gd name="T5" fmla="*/ 131 h 131"/>
              <a:gd name="T6" fmla="*/ 0 w 152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0" y="0"/>
                </a:moveTo>
                <a:lnTo>
                  <a:pt x="152" y="0"/>
                </a:lnTo>
                <a:lnTo>
                  <a:pt x="71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7" name="Freeform 23"/>
          <p:cNvSpPr>
            <a:spLocks/>
          </p:cNvSpPr>
          <p:nvPr/>
        </p:nvSpPr>
        <p:spPr bwMode="auto">
          <a:xfrm>
            <a:off x="2412033" y="5529573"/>
            <a:ext cx="281565" cy="242666"/>
          </a:xfrm>
          <a:custGeom>
            <a:avLst/>
            <a:gdLst>
              <a:gd name="T0" fmla="*/ 0 w 152"/>
              <a:gd name="T1" fmla="*/ 0 h 131"/>
              <a:gd name="T2" fmla="*/ 152 w 152"/>
              <a:gd name="T3" fmla="*/ 0 h 131"/>
              <a:gd name="T4" fmla="*/ 71 w 152"/>
              <a:gd name="T5" fmla="*/ 131 h 131"/>
              <a:gd name="T6" fmla="*/ 0 w 152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0" y="0"/>
                </a:moveTo>
                <a:lnTo>
                  <a:pt x="152" y="0"/>
                </a:lnTo>
                <a:lnTo>
                  <a:pt x="71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0" name="Freeform 26"/>
          <p:cNvSpPr>
            <a:spLocks/>
          </p:cNvSpPr>
          <p:nvPr/>
        </p:nvSpPr>
        <p:spPr bwMode="auto">
          <a:xfrm>
            <a:off x="2825119" y="5529573"/>
            <a:ext cx="279714" cy="242666"/>
          </a:xfrm>
          <a:custGeom>
            <a:avLst/>
            <a:gdLst>
              <a:gd name="T0" fmla="*/ 0 w 151"/>
              <a:gd name="T1" fmla="*/ 0 h 131"/>
              <a:gd name="T2" fmla="*/ 151 w 151"/>
              <a:gd name="T3" fmla="*/ 0 h 131"/>
              <a:gd name="T4" fmla="*/ 81 w 151"/>
              <a:gd name="T5" fmla="*/ 131 h 131"/>
              <a:gd name="T6" fmla="*/ 0 w 151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0" y="0"/>
                </a:moveTo>
                <a:lnTo>
                  <a:pt x="151" y="0"/>
                </a:lnTo>
                <a:lnTo>
                  <a:pt x="81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1" name="Freeform 27"/>
          <p:cNvSpPr>
            <a:spLocks/>
          </p:cNvSpPr>
          <p:nvPr/>
        </p:nvSpPr>
        <p:spPr bwMode="auto">
          <a:xfrm>
            <a:off x="2825119" y="5529573"/>
            <a:ext cx="279714" cy="242666"/>
          </a:xfrm>
          <a:custGeom>
            <a:avLst/>
            <a:gdLst>
              <a:gd name="T0" fmla="*/ 0 w 151"/>
              <a:gd name="T1" fmla="*/ 0 h 131"/>
              <a:gd name="T2" fmla="*/ 151 w 151"/>
              <a:gd name="T3" fmla="*/ 0 h 131"/>
              <a:gd name="T4" fmla="*/ 81 w 151"/>
              <a:gd name="T5" fmla="*/ 131 h 131"/>
              <a:gd name="T6" fmla="*/ 0 w 151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0" y="0"/>
                </a:moveTo>
                <a:lnTo>
                  <a:pt x="151" y="0"/>
                </a:lnTo>
                <a:lnTo>
                  <a:pt x="81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6" name="Freeform 32"/>
          <p:cNvSpPr>
            <a:spLocks/>
          </p:cNvSpPr>
          <p:nvPr/>
        </p:nvSpPr>
        <p:spPr bwMode="auto">
          <a:xfrm>
            <a:off x="2619503" y="5809285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7" name="Freeform 33"/>
          <p:cNvSpPr>
            <a:spLocks/>
          </p:cNvSpPr>
          <p:nvPr/>
        </p:nvSpPr>
        <p:spPr bwMode="auto">
          <a:xfrm>
            <a:off x="2619503" y="5809285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8" name="Freeform 34"/>
          <p:cNvSpPr>
            <a:spLocks/>
          </p:cNvSpPr>
          <p:nvPr/>
        </p:nvSpPr>
        <p:spPr bwMode="auto">
          <a:xfrm>
            <a:off x="2975166" y="5809285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9" name="Freeform 35"/>
          <p:cNvSpPr>
            <a:spLocks/>
          </p:cNvSpPr>
          <p:nvPr/>
        </p:nvSpPr>
        <p:spPr bwMode="auto">
          <a:xfrm>
            <a:off x="2975166" y="5809285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>
            <a:off x="2599125" y="5060913"/>
            <a:ext cx="131521" cy="187092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 flipH="1">
            <a:off x="2619503" y="5416574"/>
            <a:ext cx="74096" cy="11299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>
            <a:off x="2825119" y="5416574"/>
            <a:ext cx="74096" cy="11299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5" name="Line 41"/>
          <p:cNvSpPr>
            <a:spLocks noChangeShapeType="1"/>
          </p:cNvSpPr>
          <p:nvPr/>
        </p:nvSpPr>
        <p:spPr bwMode="auto">
          <a:xfrm>
            <a:off x="2580601" y="5696288"/>
            <a:ext cx="131521" cy="187092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>
            <a:off x="3012214" y="5716665"/>
            <a:ext cx="55572" cy="148193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7" name="Line 43"/>
          <p:cNvSpPr>
            <a:spLocks noChangeShapeType="1"/>
          </p:cNvSpPr>
          <p:nvPr/>
        </p:nvSpPr>
        <p:spPr bwMode="auto">
          <a:xfrm flipH="1">
            <a:off x="3462348" y="5659240"/>
            <a:ext cx="92619" cy="281565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8" name="Line 44"/>
          <p:cNvSpPr>
            <a:spLocks noChangeShapeType="1"/>
          </p:cNvSpPr>
          <p:nvPr/>
        </p:nvSpPr>
        <p:spPr bwMode="auto">
          <a:xfrm flipH="1">
            <a:off x="3760586" y="5023865"/>
            <a:ext cx="225994" cy="281565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9" name="Freeform 45"/>
          <p:cNvSpPr>
            <a:spLocks/>
          </p:cNvSpPr>
          <p:nvPr/>
        </p:nvSpPr>
        <p:spPr bwMode="auto">
          <a:xfrm>
            <a:off x="3836535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8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8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0" name="Freeform 46"/>
          <p:cNvSpPr>
            <a:spLocks/>
          </p:cNvSpPr>
          <p:nvPr/>
        </p:nvSpPr>
        <p:spPr bwMode="auto">
          <a:xfrm>
            <a:off x="3836535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8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8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1" name="Freeform 47"/>
          <p:cNvSpPr>
            <a:spLocks/>
          </p:cNvSpPr>
          <p:nvPr/>
        </p:nvSpPr>
        <p:spPr bwMode="auto">
          <a:xfrm>
            <a:off x="4042154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8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8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2" name="Freeform 48"/>
          <p:cNvSpPr>
            <a:spLocks/>
          </p:cNvSpPr>
          <p:nvPr/>
        </p:nvSpPr>
        <p:spPr bwMode="auto">
          <a:xfrm>
            <a:off x="4042154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8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8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3" name="Freeform 49"/>
          <p:cNvSpPr>
            <a:spLocks/>
          </p:cNvSpPr>
          <p:nvPr/>
        </p:nvSpPr>
        <p:spPr bwMode="auto">
          <a:xfrm>
            <a:off x="3630919" y="5192434"/>
            <a:ext cx="279714" cy="224142"/>
          </a:xfrm>
          <a:custGeom>
            <a:avLst/>
            <a:gdLst>
              <a:gd name="T0" fmla="*/ 151 w 151"/>
              <a:gd name="T1" fmla="*/ 121 h 121"/>
              <a:gd name="T2" fmla="*/ 0 w 151"/>
              <a:gd name="T3" fmla="*/ 121 h 121"/>
              <a:gd name="T4" fmla="*/ 70 w 151"/>
              <a:gd name="T5" fmla="*/ 0 h 121"/>
              <a:gd name="T6" fmla="*/ 151 w 15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151" y="121"/>
                </a:moveTo>
                <a:lnTo>
                  <a:pt x="0" y="121"/>
                </a:lnTo>
                <a:lnTo>
                  <a:pt x="70" y="0"/>
                </a:lnTo>
                <a:lnTo>
                  <a:pt x="151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4" name="Freeform 50"/>
          <p:cNvSpPr>
            <a:spLocks/>
          </p:cNvSpPr>
          <p:nvPr/>
        </p:nvSpPr>
        <p:spPr bwMode="auto">
          <a:xfrm>
            <a:off x="3630919" y="5192434"/>
            <a:ext cx="279714" cy="224142"/>
          </a:xfrm>
          <a:custGeom>
            <a:avLst/>
            <a:gdLst>
              <a:gd name="T0" fmla="*/ 151 w 151"/>
              <a:gd name="T1" fmla="*/ 121 h 121"/>
              <a:gd name="T2" fmla="*/ 0 w 151"/>
              <a:gd name="T3" fmla="*/ 121 h 121"/>
              <a:gd name="T4" fmla="*/ 70 w 151"/>
              <a:gd name="T5" fmla="*/ 0 h 121"/>
              <a:gd name="T6" fmla="*/ 151 w 15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151" y="121"/>
                </a:moveTo>
                <a:lnTo>
                  <a:pt x="0" y="121"/>
                </a:lnTo>
                <a:lnTo>
                  <a:pt x="70" y="0"/>
                </a:lnTo>
                <a:lnTo>
                  <a:pt x="151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5" name="Freeform 51"/>
          <p:cNvSpPr>
            <a:spLocks/>
          </p:cNvSpPr>
          <p:nvPr/>
        </p:nvSpPr>
        <p:spPr bwMode="auto">
          <a:xfrm>
            <a:off x="3836535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6" name="Freeform 52"/>
          <p:cNvSpPr>
            <a:spLocks/>
          </p:cNvSpPr>
          <p:nvPr/>
        </p:nvSpPr>
        <p:spPr bwMode="auto">
          <a:xfrm>
            <a:off x="3836535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7" name="Freeform 53"/>
          <p:cNvSpPr>
            <a:spLocks/>
          </p:cNvSpPr>
          <p:nvPr/>
        </p:nvSpPr>
        <p:spPr bwMode="auto">
          <a:xfrm>
            <a:off x="3404925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8" name="Freeform 54"/>
          <p:cNvSpPr>
            <a:spLocks/>
          </p:cNvSpPr>
          <p:nvPr/>
        </p:nvSpPr>
        <p:spPr bwMode="auto">
          <a:xfrm>
            <a:off x="3404925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9" name="Freeform 55"/>
          <p:cNvSpPr>
            <a:spLocks/>
          </p:cNvSpPr>
          <p:nvPr/>
        </p:nvSpPr>
        <p:spPr bwMode="auto">
          <a:xfrm>
            <a:off x="4266294" y="5548097"/>
            <a:ext cx="263042" cy="224142"/>
          </a:xfrm>
          <a:custGeom>
            <a:avLst/>
            <a:gdLst>
              <a:gd name="T0" fmla="*/ 0 w 142"/>
              <a:gd name="T1" fmla="*/ 0 h 121"/>
              <a:gd name="T2" fmla="*/ 142 w 142"/>
              <a:gd name="T3" fmla="*/ 0 h 121"/>
              <a:gd name="T4" fmla="*/ 71 w 142"/>
              <a:gd name="T5" fmla="*/ 121 h 121"/>
              <a:gd name="T6" fmla="*/ 0 w 14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" h="121">
                <a:moveTo>
                  <a:pt x="0" y="0"/>
                </a:moveTo>
                <a:lnTo>
                  <a:pt x="14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0" name="Freeform 56"/>
          <p:cNvSpPr>
            <a:spLocks/>
          </p:cNvSpPr>
          <p:nvPr/>
        </p:nvSpPr>
        <p:spPr bwMode="auto">
          <a:xfrm>
            <a:off x="4266294" y="5548097"/>
            <a:ext cx="263042" cy="224142"/>
          </a:xfrm>
          <a:custGeom>
            <a:avLst/>
            <a:gdLst>
              <a:gd name="T0" fmla="*/ 0 w 142"/>
              <a:gd name="T1" fmla="*/ 0 h 121"/>
              <a:gd name="T2" fmla="*/ 142 w 142"/>
              <a:gd name="T3" fmla="*/ 0 h 121"/>
              <a:gd name="T4" fmla="*/ 71 w 142"/>
              <a:gd name="T5" fmla="*/ 121 h 121"/>
              <a:gd name="T6" fmla="*/ 0 w 14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" h="121">
                <a:moveTo>
                  <a:pt x="0" y="0"/>
                </a:moveTo>
                <a:lnTo>
                  <a:pt x="14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1" name="Freeform 57"/>
          <p:cNvSpPr>
            <a:spLocks/>
          </p:cNvSpPr>
          <p:nvPr/>
        </p:nvSpPr>
        <p:spPr bwMode="auto">
          <a:xfrm>
            <a:off x="3686490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2" name="Freeform 58"/>
          <p:cNvSpPr>
            <a:spLocks/>
          </p:cNvSpPr>
          <p:nvPr/>
        </p:nvSpPr>
        <p:spPr bwMode="auto">
          <a:xfrm>
            <a:off x="3686490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3" name="Freeform 59"/>
          <p:cNvSpPr>
            <a:spLocks/>
          </p:cNvSpPr>
          <p:nvPr/>
        </p:nvSpPr>
        <p:spPr bwMode="auto">
          <a:xfrm>
            <a:off x="3330827" y="582780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4" name="Freeform 60"/>
          <p:cNvSpPr>
            <a:spLocks/>
          </p:cNvSpPr>
          <p:nvPr/>
        </p:nvSpPr>
        <p:spPr bwMode="auto">
          <a:xfrm>
            <a:off x="3330827" y="582780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5" name="Freeform 61"/>
          <p:cNvSpPr>
            <a:spLocks/>
          </p:cNvSpPr>
          <p:nvPr/>
        </p:nvSpPr>
        <p:spPr bwMode="auto">
          <a:xfrm>
            <a:off x="4042154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6" name="Freeform 62"/>
          <p:cNvSpPr>
            <a:spLocks/>
          </p:cNvSpPr>
          <p:nvPr/>
        </p:nvSpPr>
        <p:spPr bwMode="auto">
          <a:xfrm>
            <a:off x="4042154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7" name="Freeform 63"/>
          <p:cNvSpPr>
            <a:spLocks/>
          </p:cNvSpPr>
          <p:nvPr/>
        </p:nvSpPr>
        <p:spPr bwMode="auto">
          <a:xfrm>
            <a:off x="4397815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8" name="Freeform 64"/>
          <p:cNvSpPr>
            <a:spLocks/>
          </p:cNvSpPr>
          <p:nvPr/>
        </p:nvSpPr>
        <p:spPr bwMode="auto">
          <a:xfrm>
            <a:off x="4397815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9" name="Line 65"/>
          <p:cNvSpPr>
            <a:spLocks noChangeShapeType="1"/>
          </p:cNvSpPr>
          <p:nvPr/>
        </p:nvSpPr>
        <p:spPr bwMode="auto">
          <a:xfrm>
            <a:off x="4023630" y="5079437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0" name="Line 66"/>
          <p:cNvSpPr>
            <a:spLocks noChangeShapeType="1"/>
          </p:cNvSpPr>
          <p:nvPr/>
        </p:nvSpPr>
        <p:spPr bwMode="auto">
          <a:xfrm flipH="1">
            <a:off x="3630919" y="5416574"/>
            <a:ext cx="55572" cy="131521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1" name="Line 67"/>
          <p:cNvSpPr>
            <a:spLocks noChangeShapeType="1"/>
          </p:cNvSpPr>
          <p:nvPr/>
        </p:nvSpPr>
        <p:spPr bwMode="auto">
          <a:xfrm flipH="1">
            <a:off x="4042154" y="5416574"/>
            <a:ext cx="75949" cy="131521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2" name="Line 68"/>
          <p:cNvSpPr>
            <a:spLocks noChangeShapeType="1"/>
          </p:cNvSpPr>
          <p:nvPr/>
        </p:nvSpPr>
        <p:spPr bwMode="auto">
          <a:xfrm>
            <a:off x="3592017" y="5696288"/>
            <a:ext cx="187092" cy="2074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3" name="Line 69"/>
          <p:cNvSpPr>
            <a:spLocks noChangeShapeType="1"/>
          </p:cNvSpPr>
          <p:nvPr/>
        </p:nvSpPr>
        <p:spPr bwMode="auto">
          <a:xfrm>
            <a:off x="4023630" y="5716665"/>
            <a:ext cx="112997" cy="16671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4" name="Line 70"/>
          <p:cNvSpPr>
            <a:spLocks noChangeShapeType="1"/>
          </p:cNvSpPr>
          <p:nvPr/>
        </p:nvSpPr>
        <p:spPr bwMode="auto">
          <a:xfrm>
            <a:off x="4434865" y="5716665"/>
            <a:ext cx="75949" cy="16671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3" name="Line 129"/>
          <p:cNvSpPr>
            <a:spLocks noChangeShapeType="1"/>
          </p:cNvSpPr>
          <p:nvPr/>
        </p:nvSpPr>
        <p:spPr bwMode="auto">
          <a:xfrm flipH="1">
            <a:off x="2767696" y="4388488"/>
            <a:ext cx="94473" cy="279714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4" name="Line 130"/>
          <p:cNvSpPr>
            <a:spLocks noChangeShapeType="1"/>
          </p:cNvSpPr>
          <p:nvPr/>
        </p:nvSpPr>
        <p:spPr bwMode="auto">
          <a:xfrm flipH="1">
            <a:off x="3067786" y="3753113"/>
            <a:ext cx="225994" cy="279714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5" name="Freeform 131"/>
          <p:cNvSpPr>
            <a:spLocks/>
          </p:cNvSpPr>
          <p:nvPr/>
        </p:nvSpPr>
        <p:spPr bwMode="auto">
          <a:xfrm>
            <a:off x="3143735" y="3640116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6" name="Freeform 132"/>
          <p:cNvSpPr>
            <a:spLocks/>
          </p:cNvSpPr>
          <p:nvPr/>
        </p:nvSpPr>
        <p:spPr bwMode="auto">
          <a:xfrm>
            <a:off x="3143735" y="3640116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9" name="Freeform 135"/>
          <p:cNvSpPr>
            <a:spLocks/>
          </p:cNvSpPr>
          <p:nvPr/>
        </p:nvSpPr>
        <p:spPr bwMode="auto">
          <a:xfrm>
            <a:off x="2936265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0" name="Freeform 136"/>
          <p:cNvSpPr>
            <a:spLocks/>
          </p:cNvSpPr>
          <p:nvPr/>
        </p:nvSpPr>
        <p:spPr bwMode="auto">
          <a:xfrm>
            <a:off x="2936265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3" name="Freeform 139"/>
          <p:cNvSpPr>
            <a:spLocks/>
          </p:cNvSpPr>
          <p:nvPr/>
        </p:nvSpPr>
        <p:spPr bwMode="auto">
          <a:xfrm>
            <a:off x="2712122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4" name="Freeform 140"/>
          <p:cNvSpPr>
            <a:spLocks/>
          </p:cNvSpPr>
          <p:nvPr/>
        </p:nvSpPr>
        <p:spPr bwMode="auto">
          <a:xfrm>
            <a:off x="2712122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7" name="Freeform 143"/>
          <p:cNvSpPr>
            <a:spLocks/>
          </p:cNvSpPr>
          <p:nvPr/>
        </p:nvSpPr>
        <p:spPr bwMode="auto">
          <a:xfrm>
            <a:off x="2993690" y="455705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8" name="Freeform 144"/>
          <p:cNvSpPr>
            <a:spLocks/>
          </p:cNvSpPr>
          <p:nvPr/>
        </p:nvSpPr>
        <p:spPr bwMode="auto">
          <a:xfrm>
            <a:off x="2993690" y="455705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9" name="Freeform 145"/>
          <p:cNvSpPr>
            <a:spLocks/>
          </p:cNvSpPr>
          <p:nvPr/>
        </p:nvSpPr>
        <p:spPr bwMode="auto">
          <a:xfrm>
            <a:off x="2638027" y="455705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0" name="Freeform 146"/>
          <p:cNvSpPr>
            <a:spLocks/>
          </p:cNvSpPr>
          <p:nvPr/>
        </p:nvSpPr>
        <p:spPr bwMode="auto">
          <a:xfrm>
            <a:off x="2638027" y="455705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6" name="Line 152"/>
          <p:cNvSpPr>
            <a:spLocks noChangeShapeType="1"/>
          </p:cNvSpPr>
          <p:nvPr/>
        </p:nvSpPr>
        <p:spPr bwMode="auto">
          <a:xfrm flipH="1">
            <a:off x="2936265" y="4145824"/>
            <a:ext cx="75949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9" name="Line 155"/>
          <p:cNvSpPr>
            <a:spLocks noChangeShapeType="1"/>
          </p:cNvSpPr>
          <p:nvPr/>
        </p:nvSpPr>
        <p:spPr bwMode="auto">
          <a:xfrm>
            <a:off x="2899217" y="4425536"/>
            <a:ext cx="187092" cy="205616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2" name="Freeform 158"/>
          <p:cNvSpPr>
            <a:spLocks/>
          </p:cNvSpPr>
          <p:nvPr/>
        </p:nvSpPr>
        <p:spPr bwMode="auto">
          <a:xfrm>
            <a:off x="4192198" y="4388488"/>
            <a:ext cx="94473" cy="279714"/>
          </a:xfrm>
          <a:custGeom>
            <a:avLst/>
            <a:gdLst>
              <a:gd name="T0" fmla="*/ 51 w 51"/>
              <a:gd name="T1" fmla="*/ 0 h 151"/>
              <a:gd name="T2" fmla="*/ 0 w 51"/>
              <a:gd name="T3" fmla="*/ 151 h 151"/>
              <a:gd name="T4" fmla="*/ 51 w 51"/>
              <a:gd name="T5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" h="151">
                <a:moveTo>
                  <a:pt x="51" y="0"/>
                </a:moveTo>
                <a:lnTo>
                  <a:pt x="0" y="151"/>
                </a:lnTo>
                <a:lnTo>
                  <a:pt x="51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3" name="Freeform 159"/>
          <p:cNvSpPr>
            <a:spLocks/>
          </p:cNvSpPr>
          <p:nvPr/>
        </p:nvSpPr>
        <p:spPr bwMode="auto">
          <a:xfrm>
            <a:off x="4192198" y="4388488"/>
            <a:ext cx="94473" cy="279714"/>
          </a:xfrm>
          <a:custGeom>
            <a:avLst/>
            <a:gdLst>
              <a:gd name="T0" fmla="*/ 51 w 51"/>
              <a:gd name="T1" fmla="*/ 0 h 151"/>
              <a:gd name="T2" fmla="*/ 0 w 51"/>
              <a:gd name="T3" fmla="*/ 151 h 151"/>
              <a:gd name="T4" fmla="*/ 51 w 51"/>
              <a:gd name="T5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" h="151">
                <a:moveTo>
                  <a:pt x="51" y="0"/>
                </a:moveTo>
                <a:lnTo>
                  <a:pt x="0" y="151"/>
                </a:lnTo>
                <a:lnTo>
                  <a:pt x="51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4" name="Line 160"/>
          <p:cNvSpPr>
            <a:spLocks noChangeShapeType="1"/>
          </p:cNvSpPr>
          <p:nvPr/>
        </p:nvSpPr>
        <p:spPr bwMode="auto">
          <a:xfrm flipH="1">
            <a:off x="4492288" y="3753113"/>
            <a:ext cx="224143" cy="279714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5" name="Freeform 161"/>
          <p:cNvSpPr>
            <a:spLocks/>
          </p:cNvSpPr>
          <p:nvPr/>
        </p:nvSpPr>
        <p:spPr bwMode="auto">
          <a:xfrm>
            <a:off x="4566385" y="3640116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6" name="Freeform 162"/>
          <p:cNvSpPr>
            <a:spLocks/>
          </p:cNvSpPr>
          <p:nvPr/>
        </p:nvSpPr>
        <p:spPr bwMode="auto">
          <a:xfrm>
            <a:off x="4566385" y="3640116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9" name="Freeform 165"/>
          <p:cNvSpPr>
            <a:spLocks/>
          </p:cNvSpPr>
          <p:nvPr/>
        </p:nvSpPr>
        <p:spPr bwMode="auto">
          <a:xfrm>
            <a:off x="4360767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0" name="Freeform 166"/>
          <p:cNvSpPr>
            <a:spLocks/>
          </p:cNvSpPr>
          <p:nvPr/>
        </p:nvSpPr>
        <p:spPr bwMode="auto">
          <a:xfrm>
            <a:off x="4360767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3" name="Freeform 169"/>
          <p:cNvSpPr>
            <a:spLocks/>
          </p:cNvSpPr>
          <p:nvPr/>
        </p:nvSpPr>
        <p:spPr bwMode="auto">
          <a:xfrm>
            <a:off x="4136627" y="4275491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4" name="Freeform 170"/>
          <p:cNvSpPr>
            <a:spLocks/>
          </p:cNvSpPr>
          <p:nvPr/>
        </p:nvSpPr>
        <p:spPr bwMode="auto">
          <a:xfrm>
            <a:off x="4136627" y="4275491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7" name="Freeform 173"/>
          <p:cNvSpPr>
            <a:spLocks/>
          </p:cNvSpPr>
          <p:nvPr/>
        </p:nvSpPr>
        <p:spPr bwMode="auto">
          <a:xfrm>
            <a:off x="4416338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8" name="Freeform 174"/>
          <p:cNvSpPr>
            <a:spLocks/>
          </p:cNvSpPr>
          <p:nvPr/>
        </p:nvSpPr>
        <p:spPr bwMode="auto">
          <a:xfrm>
            <a:off x="4416338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9" name="Freeform 175"/>
          <p:cNvSpPr>
            <a:spLocks/>
          </p:cNvSpPr>
          <p:nvPr/>
        </p:nvSpPr>
        <p:spPr bwMode="auto">
          <a:xfrm>
            <a:off x="4060678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0" name="Freeform 176"/>
          <p:cNvSpPr>
            <a:spLocks/>
          </p:cNvSpPr>
          <p:nvPr/>
        </p:nvSpPr>
        <p:spPr bwMode="auto">
          <a:xfrm>
            <a:off x="4060678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6" name="Line 182"/>
          <p:cNvSpPr>
            <a:spLocks noChangeShapeType="1"/>
          </p:cNvSpPr>
          <p:nvPr/>
        </p:nvSpPr>
        <p:spPr bwMode="auto">
          <a:xfrm flipH="1">
            <a:off x="4360767" y="4145824"/>
            <a:ext cx="74096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9" name="Line 185"/>
          <p:cNvSpPr>
            <a:spLocks noChangeShapeType="1"/>
          </p:cNvSpPr>
          <p:nvPr/>
        </p:nvSpPr>
        <p:spPr bwMode="auto">
          <a:xfrm>
            <a:off x="4323719" y="4425536"/>
            <a:ext cx="187092" cy="205616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4" name="Freeform 190"/>
          <p:cNvSpPr>
            <a:spLocks/>
          </p:cNvSpPr>
          <p:nvPr/>
        </p:nvSpPr>
        <p:spPr bwMode="auto">
          <a:xfrm>
            <a:off x="6009411" y="3640116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5" name="Freeform 191"/>
          <p:cNvSpPr>
            <a:spLocks/>
          </p:cNvSpPr>
          <p:nvPr/>
        </p:nvSpPr>
        <p:spPr bwMode="auto">
          <a:xfrm>
            <a:off x="6009411" y="3640116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6" name="Freeform 192"/>
          <p:cNvSpPr>
            <a:spLocks/>
          </p:cNvSpPr>
          <p:nvPr/>
        </p:nvSpPr>
        <p:spPr bwMode="auto">
          <a:xfrm>
            <a:off x="6215030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7" name="Freeform 193"/>
          <p:cNvSpPr>
            <a:spLocks/>
          </p:cNvSpPr>
          <p:nvPr/>
        </p:nvSpPr>
        <p:spPr bwMode="auto">
          <a:xfrm>
            <a:off x="6215030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0" name="Freeform 196"/>
          <p:cNvSpPr>
            <a:spLocks/>
          </p:cNvSpPr>
          <p:nvPr/>
        </p:nvSpPr>
        <p:spPr bwMode="auto">
          <a:xfrm>
            <a:off x="6009411" y="4275491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1" name="Freeform 197"/>
          <p:cNvSpPr>
            <a:spLocks/>
          </p:cNvSpPr>
          <p:nvPr/>
        </p:nvSpPr>
        <p:spPr bwMode="auto">
          <a:xfrm>
            <a:off x="6009411" y="4275491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4" name="Freeform 200"/>
          <p:cNvSpPr>
            <a:spLocks/>
          </p:cNvSpPr>
          <p:nvPr/>
        </p:nvSpPr>
        <p:spPr bwMode="auto">
          <a:xfrm>
            <a:off x="6420646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7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5" name="Freeform 201"/>
          <p:cNvSpPr>
            <a:spLocks/>
          </p:cNvSpPr>
          <p:nvPr/>
        </p:nvSpPr>
        <p:spPr bwMode="auto">
          <a:xfrm>
            <a:off x="6420646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7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0" name="Freeform 206"/>
          <p:cNvSpPr>
            <a:spLocks/>
          </p:cNvSpPr>
          <p:nvPr/>
        </p:nvSpPr>
        <p:spPr bwMode="auto">
          <a:xfrm>
            <a:off x="6196504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1" name="Freeform 207"/>
          <p:cNvSpPr>
            <a:spLocks/>
          </p:cNvSpPr>
          <p:nvPr/>
        </p:nvSpPr>
        <p:spPr bwMode="auto">
          <a:xfrm>
            <a:off x="6196504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4" name="Line 211"/>
          <p:cNvSpPr>
            <a:spLocks noChangeShapeType="1"/>
          </p:cNvSpPr>
          <p:nvPr/>
        </p:nvSpPr>
        <p:spPr bwMode="auto">
          <a:xfrm>
            <a:off x="6177980" y="3808684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6" name="Line 213"/>
          <p:cNvSpPr>
            <a:spLocks noChangeShapeType="1"/>
          </p:cNvSpPr>
          <p:nvPr/>
        </p:nvSpPr>
        <p:spPr bwMode="auto">
          <a:xfrm flipH="1">
            <a:off x="6215030" y="4145824"/>
            <a:ext cx="55572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7" name="Line 214"/>
          <p:cNvSpPr>
            <a:spLocks noChangeShapeType="1"/>
          </p:cNvSpPr>
          <p:nvPr/>
        </p:nvSpPr>
        <p:spPr bwMode="auto">
          <a:xfrm>
            <a:off x="6420646" y="4145824"/>
            <a:ext cx="75949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9" name="Line 216"/>
          <p:cNvSpPr>
            <a:spLocks noChangeShapeType="1"/>
          </p:cNvSpPr>
          <p:nvPr/>
        </p:nvSpPr>
        <p:spPr bwMode="auto">
          <a:xfrm>
            <a:off x="6177980" y="4444062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1" name="Line 218"/>
          <p:cNvSpPr>
            <a:spLocks noChangeShapeType="1"/>
          </p:cNvSpPr>
          <p:nvPr/>
        </p:nvSpPr>
        <p:spPr bwMode="auto">
          <a:xfrm>
            <a:off x="4247770" y="5416574"/>
            <a:ext cx="75949" cy="131521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H="1">
            <a:off x="4781264" y="4799723"/>
            <a:ext cx="57425" cy="9261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7" name="Freeform 133"/>
          <p:cNvSpPr>
            <a:spLocks/>
          </p:cNvSpPr>
          <p:nvPr/>
        </p:nvSpPr>
        <p:spPr bwMode="auto">
          <a:xfrm>
            <a:off x="3358613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8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8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1" name="Freeform 137"/>
          <p:cNvSpPr>
            <a:spLocks/>
          </p:cNvSpPr>
          <p:nvPr/>
        </p:nvSpPr>
        <p:spPr bwMode="auto">
          <a:xfrm>
            <a:off x="3152997" y="4275491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5" name="Freeform 141"/>
          <p:cNvSpPr>
            <a:spLocks/>
          </p:cNvSpPr>
          <p:nvPr/>
        </p:nvSpPr>
        <p:spPr bwMode="auto">
          <a:xfrm>
            <a:off x="3582755" y="4275491"/>
            <a:ext cx="263042" cy="224142"/>
          </a:xfrm>
          <a:custGeom>
            <a:avLst/>
            <a:gdLst>
              <a:gd name="T0" fmla="*/ 0 w 142"/>
              <a:gd name="T1" fmla="*/ 0 h 121"/>
              <a:gd name="T2" fmla="*/ 142 w 142"/>
              <a:gd name="T3" fmla="*/ 0 h 121"/>
              <a:gd name="T4" fmla="*/ 71 w 142"/>
              <a:gd name="T5" fmla="*/ 121 h 121"/>
              <a:gd name="T6" fmla="*/ 0 w 14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" h="121">
                <a:moveTo>
                  <a:pt x="0" y="0"/>
                </a:moveTo>
                <a:lnTo>
                  <a:pt x="14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1" name="Freeform 147"/>
          <p:cNvSpPr>
            <a:spLocks/>
          </p:cNvSpPr>
          <p:nvPr/>
        </p:nvSpPr>
        <p:spPr bwMode="auto">
          <a:xfrm>
            <a:off x="3358613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3" name="Freeform 149"/>
          <p:cNvSpPr>
            <a:spLocks/>
          </p:cNvSpPr>
          <p:nvPr/>
        </p:nvSpPr>
        <p:spPr bwMode="auto">
          <a:xfrm>
            <a:off x="3714276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5" name="Line 151"/>
          <p:cNvSpPr>
            <a:spLocks noChangeShapeType="1"/>
          </p:cNvSpPr>
          <p:nvPr/>
        </p:nvSpPr>
        <p:spPr bwMode="auto">
          <a:xfrm>
            <a:off x="3340089" y="3808684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7" name="Line 153"/>
          <p:cNvSpPr>
            <a:spLocks noChangeShapeType="1"/>
          </p:cNvSpPr>
          <p:nvPr/>
        </p:nvSpPr>
        <p:spPr bwMode="auto">
          <a:xfrm flipH="1">
            <a:off x="3358613" y="4145824"/>
            <a:ext cx="74096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8" name="Line 154"/>
          <p:cNvSpPr>
            <a:spLocks noChangeShapeType="1"/>
          </p:cNvSpPr>
          <p:nvPr/>
        </p:nvSpPr>
        <p:spPr bwMode="auto">
          <a:xfrm>
            <a:off x="3582755" y="4145824"/>
            <a:ext cx="57425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0" name="Line 156"/>
          <p:cNvSpPr>
            <a:spLocks noChangeShapeType="1"/>
          </p:cNvSpPr>
          <p:nvPr/>
        </p:nvSpPr>
        <p:spPr bwMode="auto">
          <a:xfrm>
            <a:off x="3340089" y="4444059"/>
            <a:ext cx="111146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1" name="Line 157"/>
          <p:cNvSpPr>
            <a:spLocks noChangeShapeType="1"/>
          </p:cNvSpPr>
          <p:nvPr/>
        </p:nvSpPr>
        <p:spPr bwMode="auto">
          <a:xfrm>
            <a:off x="3751324" y="4444059"/>
            <a:ext cx="75949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7" name="Freeform 163"/>
          <p:cNvSpPr>
            <a:spLocks/>
          </p:cNvSpPr>
          <p:nvPr/>
        </p:nvSpPr>
        <p:spPr bwMode="auto">
          <a:xfrm>
            <a:off x="4781264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8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8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1" name="Freeform 167"/>
          <p:cNvSpPr>
            <a:spLocks/>
          </p:cNvSpPr>
          <p:nvPr/>
        </p:nvSpPr>
        <p:spPr bwMode="auto">
          <a:xfrm>
            <a:off x="4575647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5" name="Freeform 171"/>
          <p:cNvSpPr>
            <a:spLocks/>
          </p:cNvSpPr>
          <p:nvPr/>
        </p:nvSpPr>
        <p:spPr bwMode="auto">
          <a:xfrm>
            <a:off x="5007258" y="4275491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1" name="Freeform 177"/>
          <p:cNvSpPr>
            <a:spLocks/>
          </p:cNvSpPr>
          <p:nvPr/>
        </p:nvSpPr>
        <p:spPr bwMode="auto">
          <a:xfrm>
            <a:off x="4781264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5" name="Line 181"/>
          <p:cNvSpPr>
            <a:spLocks noChangeShapeType="1"/>
          </p:cNvSpPr>
          <p:nvPr/>
        </p:nvSpPr>
        <p:spPr bwMode="auto">
          <a:xfrm>
            <a:off x="4762740" y="3808684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7" name="Line 183"/>
          <p:cNvSpPr>
            <a:spLocks noChangeShapeType="1"/>
          </p:cNvSpPr>
          <p:nvPr/>
        </p:nvSpPr>
        <p:spPr bwMode="auto">
          <a:xfrm flipH="1">
            <a:off x="4781264" y="4145824"/>
            <a:ext cx="75949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8" name="Line 184"/>
          <p:cNvSpPr>
            <a:spLocks noChangeShapeType="1"/>
          </p:cNvSpPr>
          <p:nvPr/>
        </p:nvSpPr>
        <p:spPr bwMode="auto">
          <a:xfrm>
            <a:off x="5007258" y="4145824"/>
            <a:ext cx="55572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0" name="Line 186"/>
          <p:cNvSpPr>
            <a:spLocks noChangeShapeType="1"/>
          </p:cNvSpPr>
          <p:nvPr/>
        </p:nvSpPr>
        <p:spPr bwMode="auto">
          <a:xfrm>
            <a:off x="4762740" y="4444059"/>
            <a:ext cx="112997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grpSp>
        <p:nvGrpSpPr>
          <p:cNvPr id="2" name="Group 1"/>
          <p:cNvGrpSpPr/>
          <p:nvPr/>
        </p:nvGrpSpPr>
        <p:grpSpPr>
          <a:xfrm>
            <a:off x="1920218" y="3757121"/>
            <a:ext cx="5647996" cy="2317362"/>
            <a:chOff x="1915587" y="3753113"/>
            <a:chExt cx="5647996" cy="2317362"/>
          </a:xfrm>
          <a:solidFill>
            <a:schemeClr val="bg1"/>
          </a:solidFill>
        </p:grpSpPr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6046459" y="4799723"/>
              <a:ext cx="37048" cy="9261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6" name="Freeform 102"/>
            <p:cNvSpPr>
              <a:spLocks/>
            </p:cNvSpPr>
            <p:nvPr/>
          </p:nvSpPr>
          <p:spPr bwMode="auto">
            <a:xfrm>
              <a:off x="6720736" y="4892344"/>
              <a:ext cx="281565" cy="244518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8" name="Freeform 104"/>
            <p:cNvSpPr>
              <a:spLocks/>
            </p:cNvSpPr>
            <p:nvPr/>
          </p:nvSpPr>
          <p:spPr bwMode="auto">
            <a:xfrm>
              <a:off x="6946732" y="5192434"/>
              <a:ext cx="261190" cy="224142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10" name="Freeform 106"/>
            <p:cNvSpPr>
              <a:spLocks/>
            </p:cNvSpPr>
            <p:nvPr/>
          </p:nvSpPr>
          <p:spPr bwMode="auto">
            <a:xfrm>
              <a:off x="6515119" y="5192434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12" name="Freeform 108"/>
            <p:cNvSpPr>
              <a:spLocks/>
            </p:cNvSpPr>
            <p:nvPr/>
          </p:nvSpPr>
          <p:spPr bwMode="auto">
            <a:xfrm>
              <a:off x="6720736" y="5548097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16" name="Freeform 112"/>
            <p:cNvSpPr>
              <a:spLocks/>
            </p:cNvSpPr>
            <p:nvPr/>
          </p:nvSpPr>
          <p:spPr bwMode="auto">
            <a:xfrm>
              <a:off x="7152348" y="5548097"/>
              <a:ext cx="279714" cy="224142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7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2" name="Freeform 118"/>
            <p:cNvSpPr>
              <a:spLocks/>
            </p:cNvSpPr>
            <p:nvPr/>
          </p:nvSpPr>
          <p:spPr bwMode="auto">
            <a:xfrm>
              <a:off x="6926354" y="582780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4" name="Freeform 120"/>
            <p:cNvSpPr>
              <a:spLocks/>
            </p:cNvSpPr>
            <p:nvPr/>
          </p:nvSpPr>
          <p:spPr bwMode="auto">
            <a:xfrm>
              <a:off x="7283869" y="5827809"/>
              <a:ext cx="279714" cy="242666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6" name="Line 122"/>
            <p:cNvSpPr>
              <a:spLocks noChangeShapeType="1"/>
            </p:cNvSpPr>
            <p:nvPr/>
          </p:nvSpPr>
          <p:spPr bwMode="auto">
            <a:xfrm>
              <a:off x="6907830" y="5079437"/>
              <a:ext cx="131521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8" name="Line 124"/>
            <p:cNvSpPr>
              <a:spLocks noChangeShapeType="1"/>
            </p:cNvSpPr>
            <p:nvPr/>
          </p:nvSpPr>
          <p:spPr bwMode="auto">
            <a:xfrm flipH="1">
              <a:off x="6946732" y="5416574"/>
              <a:ext cx="55572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9" name="Line 125"/>
            <p:cNvSpPr>
              <a:spLocks noChangeShapeType="1"/>
            </p:cNvSpPr>
            <p:nvPr/>
          </p:nvSpPr>
          <p:spPr bwMode="auto">
            <a:xfrm>
              <a:off x="7152348" y="5416574"/>
              <a:ext cx="55572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31" name="Line 127"/>
            <p:cNvSpPr>
              <a:spLocks noChangeShapeType="1"/>
            </p:cNvSpPr>
            <p:nvPr/>
          </p:nvSpPr>
          <p:spPr bwMode="auto">
            <a:xfrm>
              <a:off x="6907830" y="5716665"/>
              <a:ext cx="112997" cy="16671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32" name="Line 128"/>
            <p:cNvSpPr>
              <a:spLocks noChangeShapeType="1"/>
            </p:cNvSpPr>
            <p:nvPr/>
          </p:nvSpPr>
          <p:spPr bwMode="auto">
            <a:xfrm>
              <a:off x="7320917" y="5716665"/>
              <a:ext cx="74096" cy="16671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3" name="Line 189"/>
            <p:cNvSpPr>
              <a:spLocks noChangeShapeType="1"/>
            </p:cNvSpPr>
            <p:nvPr/>
          </p:nvSpPr>
          <p:spPr bwMode="auto">
            <a:xfrm flipH="1">
              <a:off x="5933462" y="3753113"/>
              <a:ext cx="207470" cy="279714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8" name="Freeform 194"/>
            <p:cNvSpPr>
              <a:spLocks/>
            </p:cNvSpPr>
            <p:nvPr/>
          </p:nvSpPr>
          <p:spPr bwMode="auto">
            <a:xfrm>
              <a:off x="5803795" y="3921681"/>
              <a:ext cx="261190" cy="224142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02" name="Freeform 198"/>
            <p:cNvSpPr>
              <a:spLocks/>
            </p:cNvSpPr>
            <p:nvPr/>
          </p:nvSpPr>
          <p:spPr bwMode="auto">
            <a:xfrm>
              <a:off x="5577801" y="4275491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06" name="Freeform 202"/>
            <p:cNvSpPr>
              <a:spLocks/>
            </p:cNvSpPr>
            <p:nvPr/>
          </p:nvSpPr>
          <p:spPr bwMode="auto">
            <a:xfrm>
              <a:off x="5840843" y="455705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12" name="Freeform 209"/>
            <p:cNvSpPr>
              <a:spLocks/>
            </p:cNvSpPr>
            <p:nvPr/>
          </p:nvSpPr>
          <p:spPr bwMode="auto">
            <a:xfrm>
              <a:off x="6552167" y="455705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15" name="Line 212"/>
            <p:cNvSpPr>
              <a:spLocks noChangeShapeType="1"/>
            </p:cNvSpPr>
            <p:nvPr/>
          </p:nvSpPr>
          <p:spPr bwMode="auto">
            <a:xfrm flipH="1">
              <a:off x="5785271" y="4145824"/>
              <a:ext cx="74096" cy="1296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18" name="Line 215"/>
            <p:cNvSpPr>
              <a:spLocks noChangeShapeType="1"/>
            </p:cNvSpPr>
            <p:nvPr/>
          </p:nvSpPr>
          <p:spPr bwMode="auto">
            <a:xfrm>
              <a:off x="5746370" y="4425536"/>
              <a:ext cx="187092" cy="205616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20" name="Line 217"/>
            <p:cNvSpPr>
              <a:spLocks noChangeShapeType="1"/>
            </p:cNvSpPr>
            <p:nvPr/>
          </p:nvSpPr>
          <p:spPr bwMode="auto">
            <a:xfrm>
              <a:off x="6589215" y="4444062"/>
              <a:ext cx="75949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30" name="Line 231"/>
            <p:cNvSpPr>
              <a:spLocks noChangeShapeType="1"/>
            </p:cNvSpPr>
            <p:nvPr/>
          </p:nvSpPr>
          <p:spPr bwMode="auto">
            <a:xfrm flipH="1">
              <a:off x="5933462" y="5023865"/>
              <a:ext cx="207470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31" name="Freeform 232"/>
            <p:cNvSpPr>
              <a:spLocks/>
            </p:cNvSpPr>
            <p:nvPr/>
          </p:nvSpPr>
          <p:spPr bwMode="auto">
            <a:xfrm>
              <a:off x="6009411" y="4892344"/>
              <a:ext cx="261190" cy="244518"/>
            </a:xfrm>
            <a:custGeom>
              <a:avLst/>
              <a:gdLst>
                <a:gd name="T0" fmla="*/ 0 w 141"/>
                <a:gd name="T1" fmla="*/ 0 h 132"/>
                <a:gd name="T2" fmla="*/ 141 w 141"/>
                <a:gd name="T3" fmla="*/ 0 h 132"/>
                <a:gd name="T4" fmla="*/ 71 w 141"/>
                <a:gd name="T5" fmla="*/ 132 h 132"/>
                <a:gd name="T6" fmla="*/ 0 w 14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2">
                  <a:moveTo>
                    <a:pt x="0" y="0"/>
                  </a:moveTo>
                  <a:lnTo>
                    <a:pt x="141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33" name="Freeform 234"/>
            <p:cNvSpPr>
              <a:spLocks/>
            </p:cNvSpPr>
            <p:nvPr/>
          </p:nvSpPr>
          <p:spPr bwMode="auto">
            <a:xfrm>
              <a:off x="6215030" y="5192434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35" name="Freeform 236"/>
            <p:cNvSpPr>
              <a:spLocks/>
            </p:cNvSpPr>
            <p:nvPr/>
          </p:nvSpPr>
          <p:spPr bwMode="auto">
            <a:xfrm>
              <a:off x="5803795" y="5192434"/>
              <a:ext cx="261190" cy="224142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37" name="Line 238"/>
            <p:cNvSpPr>
              <a:spLocks noChangeShapeType="1"/>
            </p:cNvSpPr>
            <p:nvPr/>
          </p:nvSpPr>
          <p:spPr bwMode="auto">
            <a:xfrm>
              <a:off x="6177980" y="5079437"/>
              <a:ext cx="131521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6" name="Line 247"/>
            <p:cNvSpPr>
              <a:spLocks noChangeShapeType="1"/>
            </p:cNvSpPr>
            <p:nvPr/>
          </p:nvSpPr>
          <p:spPr bwMode="auto">
            <a:xfrm>
              <a:off x="6757786" y="4799723"/>
              <a:ext cx="57425" cy="9261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5325873" y="4799723"/>
              <a:ext cx="55572" cy="9261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H="1">
              <a:off x="2047108" y="5659240"/>
              <a:ext cx="94473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H="1">
              <a:off x="2347199" y="5005341"/>
              <a:ext cx="205616" cy="30008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2215676" y="5173910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1991536" y="5529573"/>
              <a:ext cx="279714" cy="242666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2271250" y="5809285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1915587" y="5809285"/>
              <a:ext cx="263042" cy="242666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>
              <a:off x="2215676" y="5416574"/>
              <a:ext cx="55572" cy="11299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44" name="Line 40"/>
            <p:cNvSpPr>
              <a:spLocks noChangeShapeType="1"/>
            </p:cNvSpPr>
            <p:nvPr/>
          </p:nvSpPr>
          <p:spPr bwMode="auto">
            <a:xfrm>
              <a:off x="2178629" y="5696288"/>
              <a:ext cx="187092" cy="187092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75" name="Line 71"/>
            <p:cNvSpPr>
              <a:spLocks noChangeShapeType="1"/>
            </p:cNvSpPr>
            <p:nvPr/>
          </p:nvSpPr>
          <p:spPr bwMode="auto">
            <a:xfrm flipH="1">
              <a:off x="4912785" y="5659240"/>
              <a:ext cx="94473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76" name="Line 72"/>
            <p:cNvSpPr>
              <a:spLocks noChangeShapeType="1"/>
            </p:cNvSpPr>
            <p:nvPr/>
          </p:nvSpPr>
          <p:spPr bwMode="auto">
            <a:xfrm flipH="1">
              <a:off x="5212876" y="5023865"/>
              <a:ext cx="205616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77" name="Freeform 73"/>
            <p:cNvSpPr>
              <a:spLocks/>
            </p:cNvSpPr>
            <p:nvPr/>
          </p:nvSpPr>
          <p:spPr bwMode="auto">
            <a:xfrm>
              <a:off x="5286972" y="4892344"/>
              <a:ext cx="281565" cy="244518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79" name="Freeform 75"/>
            <p:cNvSpPr>
              <a:spLocks/>
            </p:cNvSpPr>
            <p:nvPr/>
          </p:nvSpPr>
          <p:spPr bwMode="auto">
            <a:xfrm>
              <a:off x="5494442" y="5192434"/>
              <a:ext cx="279714" cy="224142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1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1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1" name="Freeform 77"/>
            <p:cNvSpPr>
              <a:spLocks/>
            </p:cNvSpPr>
            <p:nvPr/>
          </p:nvSpPr>
          <p:spPr bwMode="auto">
            <a:xfrm>
              <a:off x="5081355" y="5192434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4" name="Freeform 80"/>
            <p:cNvSpPr>
              <a:spLocks/>
            </p:cNvSpPr>
            <p:nvPr/>
          </p:nvSpPr>
          <p:spPr bwMode="auto">
            <a:xfrm>
              <a:off x="5286972" y="5548097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5" name="Freeform 81"/>
            <p:cNvSpPr>
              <a:spLocks/>
            </p:cNvSpPr>
            <p:nvPr/>
          </p:nvSpPr>
          <p:spPr bwMode="auto">
            <a:xfrm>
              <a:off x="4857213" y="5548097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7" name="Freeform 83"/>
            <p:cNvSpPr>
              <a:spLocks/>
            </p:cNvSpPr>
            <p:nvPr/>
          </p:nvSpPr>
          <p:spPr bwMode="auto">
            <a:xfrm>
              <a:off x="5700060" y="5548097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9" name="Freeform 85"/>
            <p:cNvSpPr>
              <a:spLocks/>
            </p:cNvSpPr>
            <p:nvPr/>
          </p:nvSpPr>
          <p:spPr bwMode="auto">
            <a:xfrm>
              <a:off x="5138778" y="5827809"/>
              <a:ext cx="261190" cy="242666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0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4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1" name="Freeform 87"/>
            <p:cNvSpPr>
              <a:spLocks/>
            </p:cNvSpPr>
            <p:nvPr/>
          </p:nvSpPr>
          <p:spPr bwMode="auto">
            <a:xfrm>
              <a:off x="4781264" y="5827809"/>
              <a:ext cx="263042" cy="242666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3" name="Freeform 89"/>
            <p:cNvSpPr>
              <a:spLocks/>
            </p:cNvSpPr>
            <p:nvPr/>
          </p:nvSpPr>
          <p:spPr bwMode="auto">
            <a:xfrm>
              <a:off x="5494442" y="5827809"/>
              <a:ext cx="261190" cy="242666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5" name="Freeform 91"/>
            <p:cNvSpPr>
              <a:spLocks/>
            </p:cNvSpPr>
            <p:nvPr/>
          </p:nvSpPr>
          <p:spPr bwMode="auto">
            <a:xfrm>
              <a:off x="5850105" y="5827809"/>
              <a:ext cx="261190" cy="242666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7" name="Line 93"/>
            <p:cNvSpPr>
              <a:spLocks noChangeShapeType="1"/>
            </p:cNvSpPr>
            <p:nvPr/>
          </p:nvSpPr>
          <p:spPr bwMode="auto">
            <a:xfrm>
              <a:off x="5457394" y="5079437"/>
              <a:ext cx="129670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8" name="Line 94"/>
            <p:cNvSpPr>
              <a:spLocks noChangeShapeType="1"/>
            </p:cNvSpPr>
            <p:nvPr/>
          </p:nvSpPr>
          <p:spPr bwMode="auto">
            <a:xfrm flipH="1">
              <a:off x="5062832" y="5416574"/>
              <a:ext cx="75949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9" name="Line 95"/>
            <p:cNvSpPr>
              <a:spLocks noChangeShapeType="1"/>
            </p:cNvSpPr>
            <p:nvPr/>
          </p:nvSpPr>
          <p:spPr bwMode="auto">
            <a:xfrm flipH="1">
              <a:off x="5494442" y="5416574"/>
              <a:ext cx="74096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0" name="Line 96"/>
            <p:cNvSpPr>
              <a:spLocks noChangeShapeType="1"/>
            </p:cNvSpPr>
            <p:nvPr/>
          </p:nvSpPr>
          <p:spPr bwMode="auto">
            <a:xfrm>
              <a:off x="5700060" y="5416574"/>
              <a:ext cx="74096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1" name="Line 97"/>
            <p:cNvSpPr>
              <a:spLocks noChangeShapeType="1"/>
            </p:cNvSpPr>
            <p:nvPr/>
          </p:nvSpPr>
          <p:spPr bwMode="auto">
            <a:xfrm>
              <a:off x="5044305" y="5696288"/>
              <a:ext cx="187092" cy="2074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2" name="Line 98"/>
            <p:cNvSpPr>
              <a:spLocks noChangeShapeType="1"/>
            </p:cNvSpPr>
            <p:nvPr/>
          </p:nvSpPr>
          <p:spPr bwMode="auto">
            <a:xfrm>
              <a:off x="5457394" y="5716665"/>
              <a:ext cx="129670" cy="16671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3" name="Line 99"/>
            <p:cNvSpPr>
              <a:spLocks noChangeShapeType="1"/>
            </p:cNvSpPr>
            <p:nvPr/>
          </p:nvSpPr>
          <p:spPr bwMode="auto">
            <a:xfrm>
              <a:off x="5868629" y="5716665"/>
              <a:ext cx="74096" cy="16671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4" name="Line 100"/>
            <p:cNvSpPr>
              <a:spLocks noChangeShapeType="1"/>
            </p:cNvSpPr>
            <p:nvPr/>
          </p:nvSpPr>
          <p:spPr bwMode="auto">
            <a:xfrm flipH="1">
              <a:off x="6374337" y="5659240"/>
              <a:ext cx="74096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5" name="Line 101"/>
            <p:cNvSpPr>
              <a:spLocks noChangeShapeType="1"/>
            </p:cNvSpPr>
            <p:nvPr/>
          </p:nvSpPr>
          <p:spPr bwMode="auto">
            <a:xfrm flipH="1">
              <a:off x="6674426" y="5023865"/>
              <a:ext cx="205616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14" name="Freeform 110"/>
            <p:cNvSpPr>
              <a:spLocks/>
            </p:cNvSpPr>
            <p:nvPr/>
          </p:nvSpPr>
          <p:spPr bwMode="auto">
            <a:xfrm>
              <a:off x="6318765" y="5548097"/>
              <a:ext cx="261190" cy="224142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0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0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18" name="Freeform 114"/>
            <p:cNvSpPr>
              <a:spLocks/>
            </p:cNvSpPr>
            <p:nvPr/>
          </p:nvSpPr>
          <p:spPr bwMode="auto">
            <a:xfrm>
              <a:off x="6579953" y="582780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1" name="Freeform 117"/>
            <p:cNvSpPr>
              <a:spLocks/>
            </p:cNvSpPr>
            <p:nvPr/>
          </p:nvSpPr>
          <p:spPr bwMode="auto">
            <a:xfrm>
              <a:off x="6224292" y="582780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7" name="Line 123"/>
            <p:cNvSpPr>
              <a:spLocks noChangeShapeType="1"/>
            </p:cNvSpPr>
            <p:nvPr/>
          </p:nvSpPr>
          <p:spPr bwMode="auto">
            <a:xfrm flipH="1">
              <a:off x="6524381" y="5416574"/>
              <a:ext cx="74096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30" name="Line 126"/>
            <p:cNvSpPr>
              <a:spLocks noChangeShapeType="1"/>
            </p:cNvSpPr>
            <p:nvPr/>
          </p:nvSpPr>
          <p:spPr bwMode="auto">
            <a:xfrm>
              <a:off x="6487334" y="5696288"/>
              <a:ext cx="187092" cy="2074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83" name="Freeform 179"/>
            <p:cNvSpPr>
              <a:spLocks/>
            </p:cNvSpPr>
            <p:nvPr/>
          </p:nvSpPr>
          <p:spPr bwMode="auto">
            <a:xfrm>
              <a:off x="5138778" y="4557059"/>
              <a:ext cx="279714" cy="242666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1" name="Line 187"/>
            <p:cNvSpPr>
              <a:spLocks noChangeShapeType="1"/>
            </p:cNvSpPr>
            <p:nvPr/>
          </p:nvSpPr>
          <p:spPr bwMode="auto">
            <a:xfrm>
              <a:off x="5175828" y="4444059"/>
              <a:ext cx="74096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2" name="Line 188"/>
            <p:cNvSpPr>
              <a:spLocks noChangeShapeType="1"/>
            </p:cNvSpPr>
            <p:nvPr/>
          </p:nvSpPr>
          <p:spPr bwMode="auto">
            <a:xfrm flipH="1">
              <a:off x="5644486" y="4388488"/>
              <a:ext cx="74096" cy="279714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09" name="Freeform 205"/>
            <p:cNvSpPr>
              <a:spLocks/>
            </p:cNvSpPr>
            <p:nvPr/>
          </p:nvSpPr>
          <p:spPr bwMode="auto">
            <a:xfrm>
              <a:off x="5494442" y="4557059"/>
              <a:ext cx="279714" cy="242666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</p:grpSp>
      <p:sp>
        <p:nvSpPr>
          <p:cNvPr id="222" name="Line 223"/>
          <p:cNvSpPr>
            <a:spLocks noChangeShapeType="1"/>
          </p:cNvSpPr>
          <p:nvPr/>
        </p:nvSpPr>
        <p:spPr bwMode="auto">
          <a:xfrm flipH="1">
            <a:off x="3058524" y="5005341"/>
            <a:ext cx="205616" cy="30008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3" name="Freeform 224"/>
          <p:cNvSpPr>
            <a:spLocks/>
          </p:cNvSpPr>
          <p:nvPr/>
        </p:nvSpPr>
        <p:spPr bwMode="auto">
          <a:xfrm>
            <a:off x="3134473" y="4892344"/>
            <a:ext cx="279714" cy="244518"/>
          </a:xfrm>
          <a:custGeom>
            <a:avLst/>
            <a:gdLst>
              <a:gd name="T0" fmla="*/ 0 w 151"/>
              <a:gd name="T1" fmla="*/ 0 h 132"/>
              <a:gd name="T2" fmla="*/ 151 w 151"/>
              <a:gd name="T3" fmla="*/ 0 h 132"/>
              <a:gd name="T4" fmla="*/ 70 w 151"/>
              <a:gd name="T5" fmla="*/ 132 h 132"/>
              <a:gd name="T6" fmla="*/ 0 w 15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2">
                <a:moveTo>
                  <a:pt x="0" y="0"/>
                </a:moveTo>
                <a:lnTo>
                  <a:pt x="151" y="0"/>
                </a:lnTo>
                <a:lnTo>
                  <a:pt x="70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5" name="Freeform 226"/>
          <p:cNvSpPr>
            <a:spLocks/>
          </p:cNvSpPr>
          <p:nvPr/>
        </p:nvSpPr>
        <p:spPr bwMode="auto">
          <a:xfrm>
            <a:off x="3340089" y="5173910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8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8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7" name="Freeform 228"/>
          <p:cNvSpPr>
            <a:spLocks/>
          </p:cNvSpPr>
          <p:nvPr/>
        </p:nvSpPr>
        <p:spPr bwMode="auto">
          <a:xfrm>
            <a:off x="2927003" y="5173910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9" name="Line 230"/>
          <p:cNvSpPr>
            <a:spLocks noChangeShapeType="1"/>
          </p:cNvSpPr>
          <p:nvPr/>
        </p:nvSpPr>
        <p:spPr bwMode="auto">
          <a:xfrm>
            <a:off x="3303041" y="5060913"/>
            <a:ext cx="148193" cy="187092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8" name="Line 239"/>
          <p:cNvSpPr>
            <a:spLocks noChangeShapeType="1"/>
          </p:cNvSpPr>
          <p:nvPr/>
        </p:nvSpPr>
        <p:spPr bwMode="auto">
          <a:xfrm flipH="1">
            <a:off x="4483026" y="5023865"/>
            <a:ext cx="224143" cy="281565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9" name="Freeform 240"/>
          <p:cNvSpPr>
            <a:spLocks/>
          </p:cNvSpPr>
          <p:nvPr/>
        </p:nvSpPr>
        <p:spPr bwMode="auto">
          <a:xfrm>
            <a:off x="4557124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8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8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41" name="Freeform 242"/>
          <p:cNvSpPr>
            <a:spLocks/>
          </p:cNvSpPr>
          <p:nvPr/>
        </p:nvSpPr>
        <p:spPr bwMode="auto">
          <a:xfrm>
            <a:off x="4762740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8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8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43" name="Freeform 244"/>
          <p:cNvSpPr>
            <a:spLocks/>
          </p:cNvSpPr>
          <p:nvPr/>
        </p:nvSpPr>
        <p:spPr bwMode="auto">
          <a:xfrm>
            <a:off x="4351505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45" name="Line 246"/>
          <p:cNvSpPr>
            <a:spLocks noChangeShapeType="1"/>
          </p:cNvSpPr>
          <p:nvPr/>
        </p:nvSpPr>
        <p:spPr bwMode="auto">
          <a:xfrm>
            <a:off x="4744216" y="5079437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47" name="Line 248"/>
          <p:cNvSpPr>
            <a:spLocks noChangeShapeType="1"/>
          </p:cNvSpPr>
          <p:nvPr/>
        </p:nvSpPr>
        <p:spPr bwMode="auto">
          <a:xfrm flipH="1">
            <a:off x="3358613" y="4799723"/>
            <a:ext cx="55572" cy="9261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grpSp>
        <p:nvGrpSpPr>
          <p:cNvPr id="224" name="Group 223"/>
          <p:cNvGrpSpPr/>
          <p:nvPr/>
        </p:nvGrpSpPr>
        <p:grpSpPr>
          <a:xfrm>
            <a:off x="4056553" y="2286000"/>
            <a:ext cx="1282700" cy="573630"/>
            <a:chOff x="4584700" y="4724400"/>
            <a:chExt cx="2044700" cy="914400"/>
          </a:xfrm>
        </p:grpSpPr>
        <p:pic>
          <p:nvPicPr>
            <p:cNvPr id="226" name="Picture 13" descr="C:\Users\Ed\Documents\My Dropbox\work bradford\presentations\AISB11\classic-cards\34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6388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28" name="Picture 7" descr="C:\Users\Ed\Documents\My Dropbox\work bradford\presentations\AISB11\classic-cards\1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7912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40" name="Picture 5" descr="C:\Users\Ed\Documents\My Dropbox\work bradford\presentations\AISB11\classic-cards\47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847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42" name="Picture 3" descr="C:\Users\Ed\Documents\My Dropbox\work bradford\presentations\AISB11\classic-cards\2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71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44" name="Picture 2" descr="C:\Users\Ed\Documents\My Dropbox\work bradford\presentations\AISB11\classic-cards\1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895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60" name="Picture 14" descr="C:\Users\Ed\Documents\My Dropbox\work bradford\presentations\AISB11\classic-cards\4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943600" y="4724400"/>
              <a:ext cx="685800" cy="914400"/>
            </a:xfrm>
            <a:prstGeom prst="rect">
              <a:avLst/>
            </a:prstGeom>
            <a:noFill/>
          </p:spPr>
        </p:pic>
      </p:grpSp>
      <p:sp>
        <p:nvSpPr>
          <p:cNvPr id="213" name="TextBox 212"/>
          <p:cNvSpPr txBox="1"/>
          <p:nvPr/>
        </p:nvSpPr>
        <p:spPr>
          <a:xfrm>
            <a:off x="251520" y="6303803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P. I. Cowling, E. J. </a:t>
            </a:r>
            <a:r>
              <a:rPr lang="en-GB" sz="1200" dirty="0" err="1"/>
              <a:t>Powley</a:t>
            </a:r>
            <a:r>
              <a:rPr lang="en-GB" sz="1200" dirty="0"/>
              <a:t>, D. Whitehouse. </a:t>
            </a:r>
            <a:r>
              <a:rPr lang="en-GB" sz="1200" i="1" dirty="0"/>
              <a:t>Information Set Monte Carlo Tree Search</a:t>
            </a:r>
            <a:r>
              <a:rPr lang="en-GB" sz="1200" dirty="0"/>
              <a:t>. IEEE Transactions on Computational Intelligence and AI in Games, 4(2):120-143, 2012.</a:t>
            </a:r>
          </a:p>
        </p:txBody>
      </p:sp>
    </p:spTree>
    <p:extLst>
      <p:ext uri="{BB962C8B-B14F-4D97-AF65-F5344CB8AC3E}">
        <p14:creationId xmlns:p14="http://schemas.microsoft.com/office/powerpoint/2010/main" val="372571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4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D337-66F3-468D-B86E-109C152D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C3E6ED-4B45-41EB-B6B4-2D11C94376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be a </a:t>
                </a:r>
                <a:r>
                  <a:rPr lang="en-GB" b="1" dirty="0"/>
                  <a:t>random variable</a:t>
                </a:r>
              </a:p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 be the </a:t>
                </a:r>
                <a:r>
                  <a:rPr lang="en-GB" b="1" dirty="0"/>
                  <a:t>probability</a:t>
                </a:r>
                <a:r>
                  <a:rPr lang="en-GB" dirty="0"/>
                  <a:t>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has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Then the </a:t>
                </a:r>
                <a:r>
                  <a:rPr lang="en-GB" b="1" dirty="0"/>
                  <a:t>expected value </a:t>
                </a:r>
                <a:r>
                  <a:rPr lang="en-GB" dirty="0"/>
                  <a:t>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is</a:t>
                </a:r>
                <a:br>
                  <a:rPr lang="en-GB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C3E6ED-4B45-41EB-B6B4-2D11C94376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9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/>
          <p:cNvSpPr/>
          <p:nvPr/>
        </p:nvSpPr>
        <p:spPr>
          <a:xfrm>
            <a:off x="5998223" y="3485491"/>
            <a:ext cx="1522543" cy="24612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/>
          <p:cNvSpPr/>
          <p:nvPr/>
        </p:nvSpPr>
        <p:spPr>
          <a:xfrm>
            <a:off x="1245957" y="3482340"/>
            <a:ext cx="3045085" cy="24612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Multi-observer information set MCTS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6147680" y="3657119"/>
            <a:ext cx="1223958" cy="2175925"/>
            <a:chOff x="7315200" y="4758271"/>
            <a:chExt cx="990600" cy="1761067"/>
          </a:xfrm>
        </p:grpSpPr>
        <p:cxnSp>
          <p:nvCxnSpPr>
            <p:cNvPr id="59" name="Straight Arrow Connector 58"/>
            <p:cNvCxnSpPr>
              <a:stCxn id="14" idx="3"/>
              <a:endCxn id="15" idx="3"/>
            </p:cNvCxnSpPr>
            <p:nvPr/>
          </p:nvCxnSpPr>
          <p:spPr>
            <a:xfrm>
              <a:off x="7810500" y="5063071"/>
              <a:ext cx="1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sosceles Triangle 13"/>
            <p:cNvSpPr/>
            <p:nvPr/>
          </p:nvSpPr>
          <p:spPr>
            <a:xfrm>
              <a:off x="7620000" y="4758271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Isosceles Triangle 14"/>
            <p:cNvSpPr/>
            <p:nvPr/>
          </p:nvSpPr>
          <p:spPr>
            <a:xfrm rot="10800000">
              <a:off x="7620001" y="5520271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7924800" y="6214538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7315200" y="6206071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Straight Arrow Connector 31"/>
            <p:cNvCxnSpPr>
              <a:stCxn id="15" idx="0"/>
              <a:endCxn id="17" idx="0"/>
            </p:cNvCxnSpPr>
            <p:nvPr/>
          </p:nvCxnSpPr>
          <p:spPr>
            <a:xfrm flipH="1">
              <a:off x="7505700" y="5825071"/>
              <a:ext cx="304801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5" idx="0"/>
              <a:endCxn id="16" idx="0"/>
            </p:cNvCxnSpPr>
            <p:nvPr/>
          </p:nvCxnSpPr>
          <p:spPr>
            <a:xfrm>
              <a:off x="7810501" y="5825071"/>
              <a:ext cx="304799" cy="3894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7" descr="C:\Users\Ed\Documents\My Dropbox\work bradford\presentations\AISB11\classic-cards\16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43802" y="5825073"/>
              <a:ext cx="228598" cy="304798"/>
            </a:xfrm>
            <a:prstGeom prst="rect">
              <a:avLst/>
            </a:prstGeom>
            <a:noFill/>
          </p:spPr>
        </p:pic>
        <p:pic>
          <p:nvPicPr>
            <p:cNvPr id="36" name="Picture 6" descr="C:\Users\Ed\Documents\My Dropbox\work bradford\presentations\AISB11\classic-cards\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21624" y="5825073"/>
              <a:ext cx="222249" cy="296331"/>
            </a:xfrm>
            <a:prstGeom prst="rect">
              <a:avLst/>
            </a:prstGeom>
            <a:noFill/>
          </p:spPr>
        </p:pic>
        <p:pic>
          <p:nvPicPr>
            <p:cNvPr id="57" name="Picture 9" descr="C:\Users\Ed\Documents\My Dropbox\work bradford\presentations\AISB11\classic-cards\b1fv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16617" y="5147737"/>
              <a:ext cx="187767" cy="254001"/>
            </a:xfrm>
            <a:prstGeom prst="rect">
              <a:avLst/>
            </a:prstGeom>
            <a:noFill/>
          </p:spPr>
        </p:pic>
      </p:grpSp>
      <p:grpSp>
        <p:nvGrpSpPr>
          <p:cNvPr id="102" name="Group 101"/>
          <p:cNvGrpSpPr/>
          <p:nvPr/>
        </p:nvGrpSpPr>
        <p:grpSpPr>
          <a:xfrm>
            <a:off x="1431163" y="3604813"/>
            <a:ext cx="2641450" cy="2175925"/>
            <a:chOff x="1028698" y="4741338"/>
            <a:chExt cx="2137836" cy="1761067"/>
          </a:xfrm>
        </p:grpSpPr>
        <p:sp>
          <p:nvSpPr>
            <p:cNvPr id="60" name="Isosceles Triangle 59"/>
            <p:cNvSpPr/>
            <p:nvPr/>
          </p:nvSpPr>
          <p:spPr>
            <a:xfrm>
              <a:off x="1947333" y="4741338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Isosceles Triangle 60"/>
            <p:cNvSpPr/>
            <p:nvPr/>
          </p:nvSpPr>
          <p:spPr>
            <a:xfrm rot="10800000">
              <a:off x="1028699" y="5503339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Isosceles Triangle 61"/>
            <p:cNvSpPr/>
            <p:nvPr/>
          </p:nvSpPr>
          <p:spPr>
            <a:xfrm rot="10800000">
              <a:off x="2785534" y="5503338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Isosceles Triangle 62"/>
            <p:cNvSpPr/>
            <p:nvPr/>
          </p:nvSpPr>
          <p:spPr>
            <a:xfrm rot="10800000">
              <a:off x="1947334" y="5503338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Isosceles Triangle 63"/>
            <p:cNvSpPr/>
            <p:nvPr/>
          </p:nvSpPr>
          <p:spPr>
            <a:xfrm>
              <a:off x="1028698" y="6189138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Isosceles Triangle 64"/>
            <p:cNvSpPr/>
            <p:nvPr/>
          </p:nvSpPr>
          <p:spPr>
            <a:xfrm>
              <a:off x="1947333" y="6197605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Isosceles Triangle 65"/>
            <p:cNvSpPr/>
            <p:nvPr/>
          </p:nvSpPr>
          <p:spPr>
            <a:xfrm>
              <a:off x="2785534" y="6189138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7" name="Straight Arrow Connector 66"/>
            <p:cNvCxnSpPr>
              <a:stCxn id="60" idx="3"/>
              <a:endCxn id="61" idx="3"/>
            </p:cNvCxnSpPr>
            <p:nvPr/>
          </p:nvCxnSpPr>
          <p:spPr>
            <a:xfrm flipH="1">
              <a:off x="1219199" y="5046138"/>
              <a:ext cx="918634" cy="4572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0" idx="3"/>
              <a:endCxn id="63" idx="3"/>
            </p:cNvCxnSpPr>
            <p:nvPr/>
          </p:nvCxnSpPr>
          <p:spPr>
            <a:xfrm>
              <a:off x="2137833" y="5046138"/>
              <a:ext cx="1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0" idx="3"/>
              <a:endCxn id="62" idx="3"/>
            </p:cNvCxnSpPr>
            <p:nvPr/>
          </p:nvCxnSpPr>
          <p:spPr>
            <a:xfrm>
              <a:off x="2137833" y="5046138"/>
              <a:ext cx="838201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1" idx="0"/>
              <a:endCxn id="64" idx="0"/>
            </p:cNvCxnSpPr>
            <p:nvPr/>
          </p:nvCxnSpPr>
          <p:spPr>
            <a:xfrm flipH="1">
              <a:off x="1219198" y="5808139"/>
              <a:ext cx="1" cy="3809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3" idx="0"/>
              <a:endCxn id="65" idx="0"/>
            </p:cNvCxnSpPr>
            <p:nvPr/>
          </p:nvCxnSpPr>
          <p:spPr>
            <a:xfrm flipH="1">
              <a:off x="2137833" y="5808138"/>
              <a:ext cx="1" cy="3894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2" idx="0"/>
              <a:endCxn id="66" idx="0"/>
            </p:cNvCxnSpPr>
            <p:nvPr/>
          </p:nvCxnSpPr>
          <p:spPr>
            <a:xfrm>
              <a:off x="2976034" y="5808138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5" descr="C:\Users\Ed\Documents\My Dropbox\work bradford\presentations\AISB11\classic-cards\47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570565" y="5130804"/>
              <a:ext cx="215901" cy="287868"/>
            </a:xfrm>
            <a:prstGeom prst="rect">
              <a:avLst/>
            </a:prstGeom>
            <a:noFill/>
          </p:spPr>
        </p:pic>
        <p:pic>
          <p:nvPicPr>
            <p:cNvPr id="74" name="Picture 3" descr="C:\Users\Ed\Documents\My Dropbox\work bradford\presentations\AISB11\classic-cards\2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029883" y="5130804"/>
              <a:ext cx="215901" cy="287868"/>
            </a:xfrm>
            <a:prstGeom prst="rect">
              <a:avLst/>
            </a:prstGeom>
            <a:noFill/>
          </p:spPr>
        </p:pic>
        <p:pic>
          <p:nvPicPr>
            <p:cNvPr id="75" name="Picture 2" descr="C:\Users\Ed\Documents\My Dropbox\work bradford\presentations\AISB11\classic-cards\10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448982" y="5130804"/>
              <a:ext cx="215901" cy="287868"/>
            </a:xfrm>
            <a:prstGeom prst="rect">
              <a:avLst/>
            </a:prstGeom>
            <a:noFill/>
          </p:spPr>
        </p:pic>
        <p:pic>
          <p:nvPicPr>
            <p:cNvPr id="76" name="Picture 9" descr="C:\Users\Ed\Documents\My Dropbox\work bradford\presentations\AISB11\classic-cards\b1fv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22581" y="5820839"/>
              <a:ext cx="187767" cy="254001"/>
            </a:xfrm>
            <a:prstGeom prst="rect">
              <a:avLst/>
            </a:prstGeom>
            <a:noFill/>
          </p:spPr>
        </p:pic>
        <p:pic>
          <p:nvPicPr>
            <p:cNvPr id="77" name="Picture 9" descr="C:\Users\Ed\Documents\My Dropbox\work bradford\presentations\AISB11\classic-cards\b1fv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29883" y="5820839"/>
              <a:ext cx="187767" cy="254001"/>
            </a:xfrm>
            <a:prstGeom prst="rect">
              <a:avLst/>
            </a:prstGeom>
            <a:noFill/>
          </p:spPr>
        </p:pic>
        <p:pic>
          <p:nvPicPr>
            <p:cNvPr id="78" name="Picture 9" descr="C:\Users\Ed\Documents\My Dropbox\work bradford\presentations\AISB11\classic-cards\b1fv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82150" y="5799675"/>
              <a:ext cx="187767" cy="254001"/>
            </a:xfrm>
            <a:prstGeom prst="rect">
              <a:avLst/>
            </a:prstGeom>
            <a:noFill/>
          </p:spPr>
        </p:pic>
      </p:grpSp>
      <p:grpSp>
        <p:nvGrpSpPr>
          <p:cNvPr id="104" name="Group 103"/>
          <p:cNvGrpSpPr/>
          <p:nvPr/>
        </p:nvGrpSpPr>
        <p:grpSpPr>
          <a:xfrm>
            <a:off x="2675461" y="883453"/>
            <a:ext cx="3887654" cy="2133600"/>
            <a:chOff x="2869450" y="1143000"/>
            <a:chExt cx="3208865" cy="1761071"/>
          </a:xfrm>
        </p:grpSpPr>
        <p:sp>
          <p:nvSpPr>
            <p:cNvPr id="4" name="Isosceles Triangle 3"/>
            <p:cNvSpPr/>
            <p:nvPr/>
          </p:nvSpPr>
          <p:spPr>
            <a:xfrm>
              <a:off x="4317249" y="1143000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Arrow Connector 18"/>
            <p:cNvCxnSpPr>
              <a:stCxn id="4" idx="3"/>
              <a:endCxn id="94" idx="3"/>
            </p:cNvCxnSpPr>
            <p:nvPr/>
          </p:nvCxnSpPr>
          <p:spPr>
            <a:xfrm flipH="1">
              <a:off x="3364751" y="1447800"/>
              <a:ext cx="1142998" cy="4487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4" idx="3"/>
            </p:cNvCxnSpPr>
            <p:nvPr/>
          </p:nvCxnSpPr>
          <p:spPr>
            <a:xfrm>
              <a:off x="4507749" y="1447800"/>
              <a:ext cx="1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4" idx="3"/>
              <a:endCxn id="86" idx="3"/>
            </p:cNvCxnSpPr>
            <p:nvPr/>
          </p:nvCxnSpPr>
          <p:spPr>
            <a:xfrm>
              <a:off x="4507749" y="1447800"/>
              <a:ext cx="1075267" cy="4572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5" descr="C:\Users\Ed\Documents\My Dropbox\work bradford\presentations\AISB11\classic-cards\47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40481" y="1532466"/>
              <a:ext cx="215901" cy="287868"/>
            </a:xfrm>
            <a:prstGeom prst="rect">
              <a:avLst/>
            </a:prstGeom>
            <a:noFill/>
          </p:spPr>
        </p:pic>
        <p:pic>
          <p:nvPicPr>
            <p:cNvPr id="52" name="Picture 3" descr="C:\Users\Ed\Documents\My Dropbox\work bradford\presentations\AISB11\classic-cards\2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399799" y="1532466"/>
              <a:ext cx="215901" cy="287868"/>
            </a:xfrm>
            <a:prstGeom prst="rect">
              <a:avLst/>
            </a:prstGeom>
            <a:noFill/>
          </p:spPr>
        </p:pic>
        <p:pic>
          <p:nvPicPr>
            <p:cNvPr id="53" name="Picture 2" descr="C:\Users\Ed\Documents\My Dropbox\work bradford\presentations\AISB11\classic-cards\10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818898" y="1532466"/>
              <a:ext cx="215901" cy="287868"/>
            </a:xfrm>
            <a:prstGeom prst="rect">
              <a:avLst/>
            </a:prstGeom>
            <a:noFill/>
          </p:spPr>
        </p:pic>
        <p:sp>
          <p:nvSpPr>
            <p:cNvPr id="79" name="Isosceles Triangle 78"/>
            <p:cNvSpPr/>
            <p:nvPr/>
          </p:nvSpPr>
          <p:spPr>
            <a:xfrm rot="10800000">
              <a:off x="4317250" y="1905002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Isosceles Triangle 79"/>
            <p:cNvSpPr/>
            <p:nvPr/>
          </p:nvSpPr>
          <p:spPr>
            <a:xfrm>
              <a:off x="4622049" y="2599269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Isosceles Triangle 80"/>
            <p:cNvSpPr/>
            <p:nvPr/>
          </p:nvSpPr>
          <p:spPr>
            <a:xfrm>
              <a:off x="4012449" y="2590802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2" name="Straight Arrow Connector 81"/>
            <p:cNvCxnSpPr>
              <a:stCxn id="79" idx="0"/>
              <a:endCxn id="81" idx="0"/>
            </p:cNvCxnSpPr>
            <p:nvPr/>
          </p:nvCxnSpPr>
          <p:spPr>
            <a:xfrm flipH="1">
              <a:off x="4202949" y="2209802"/>
              <a:ext cx="304801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9" idx="0"/>
              <a:endCxn id="80" idx="0"/>
            </p:cNvCxnSpPr>
            <p:nvPr/>
          </p:nvCxnSpPr>
          <p:spPr>
            <a:xfrm>
              <a:off x="4507750" y="2209802"/>
              <a:ext cx="304799" cy="3894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Picture 7" descr="C:\Users\Ed\Documents\My Dropbox\work bradford\presentations\AISB11\classic-cards\16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41051" y="2209804"/>
              <a:ext cx="228598" cy="304798"/>
            </a:xfrm>
            <a:prstGeom prst="rect">
              <a:avLst/>
            </a:prstGeom>
            <a:noFill/>
          </p:spPr>
        </p:pic>
        <p:pic>
          <p:nvPicPr>
            <p:cNvPr id="85" name="Picture 6" descr="C:\Users\Ed\Documents\My Dropbox\work bradford\presentations\AISB11\classic-cards\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18873" y="2209804"/>
              <a:ext cx="222249" cy="296331"/>
            </a:xfrm>
            <a:prstGeom prst="rect">
              <a:avLst/>
            </a:prstGeom>
            <a:noFill/>
          </p:spPr>
        </p:pic>
        <p:sp>
          <p:nvSpPr>
            <p:cNvPr id="86" name="Isosceles Triangle 85"/>
            <p:cNvSpPr/>
            <p:nvPr/>
          </p:nvSpPr>
          <p:spPr>
            <a:xfrm rot="10800000">
              <a:off x="5392516" y="1905004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Isosceles Triangle 86"/>
            <p:cNvSpPr/>
            <p:nvPr/>
          </p:nvSpPr>
          <p:spPr>
            <a:xfrm>
              <a:off x="5697315" y="2599271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Isosceles Triangle 87"/>
            <p:cNvSpPr/>
            <p:nvPr/>
          </p:nvSpPr>
          <p:spPr>
            <a:xfrm>
              <a:off x="5087715" y="2590804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9" name="Straight Arrow Connector 88"/>
            <p:cNvCxnSpPr>
              <a:stCxn id="86" idx="0"/>
              <a:endCxn id="88" idx="0"/>
            </p:cNvCxnSpPr>
            <p:nvPr/>
          </p:nvCxnSpPr>
          <p:spPr>
            <a:xfrm flipH="1">
              <a:off x="5278215" y="2209804"/>
              <a:ext cx="304801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86" idx="0"/>
              <a:endCxn id="87" idx="0"/>
            </p:cNvCxnSpPr>
            <p:nvPr/>
          </p:nvCxnSpPr>
          <p:spPr>
            <a:xfrm>
              <a:off x="5583016" y="2209804"/>
              <a:ext cx="304799" cy="3894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1" name="Picture 7" descr="C:\Users\Ed\Documents\My Dropbox\work bradford\presentations\AISB11\classic-cards\16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16317" y="2209806"/>
              <a:ext cx="228598" cy="304798"/>
            </a:xfrm>
            <a:prstGeom prst="rect">
              <a:avLst/>
            </a:prstGeom>
            <a:noFill/>
          </p:spPr>
        </p:pic>
        <p:pic>
          <p:nvPicPr>
            <p:cNvPr id="92" name="Picture 6" descr="C:\Users\Ed\Documents\My Dropbox\work bradford\presentations\AISB11\classic-cards\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94139" y="2209806"/>
              <a:ext cx="222249" cy="296331"/>
            </a:xfrm>
            <a:prstGeom prst="rect">
              <a:avLst/>
            </a:prstGeom>
            <a:noFill/>
          </p:spPr>
        </p:pic>
        <p:sp>
          <p:nvSpPr>
            <p:cNvPr id="94" name="Isosceles Triangle 93"/>
            <p:cNvSpPr/>
            <p:nvPr/>
          </p:nvSpPr>
          <p:spPr>
            <a:xfrm rot="10800000">
              <a:off x="3174251" y="1896533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Isosceles Triangle 94"/>
            <p:cNvSpPr/>
            <p:nvPr/>
          </p:nvSpPr>
          <p:spPr>
            <a:xfrm>
              <a:off x="3479050" y="2590800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Isosceles Triangle 95"/>
            <p:cNvSpPr/>
            <p:nvPr/>
          </p:nvSpPr>
          <p:spPr>
            <a:xfrm>
              <a:off x="2869450" y="2582333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7" name="Straight Arrow Connector 96"/>
            <p:cNvCxnSpPr>
              <a:stCxn id="94" idx="0"/>
              <a:endCxn id="96" idx="0"/>
            </p:cNvCxnSpPr>
            <p:nvPr/>
          </p:nvCxnSpPr>
          <p:spPr>
            <a:xfrm flipH="1">
              <a:off x="3059950" y="2201333"/>
              <a:ext cx="304801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4" idx="0"/>
              <a:endCxn id="95" idx="0"/>
            </p:cNvCxnSpPr>
            <p:nvPr/>
          </p:nvCxnSpPr>
          <p:spPr>
            <a:xfrm>
              <a:off x="3364751" y="2201333"/>
              <a:ext cx="304799" cy="3894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9" name="Picture 7" descr="C:\Users\Ed\Documents\My Dropbox\work bradford\presentations\AISB11\classic-cards\16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98052" y="2201335"/>
              <a:ext cx="228598" cy="304798"/>
            </a:xfrm>
            <a:prstGeom prst="rect">
              <a:avLst/>
            </a:prstGeom>
            <a:noFill/>
          </p:spPr>
        </p:pic>
        <p:pic>
          <p:nvPicPr>
            <p:cNvPr id="100" name="Picture 6" descr="C:\Users\Ed\Documents\My Dropbox\work bradford\presentations\AISB11\classic-cards\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75874" y="2201335"/>
              <a:ext cx="222249" cy="296331"/>
            </a:xfrm>
            <a:prstGeom prst="rect">
              <a:avLst/>
            </a:prstGeom>
            <a:noFill/>
          </p:spPr>
        </p:pic>
      </p:grpSp>
      <p:sp>
        <p:nvSpPr>
          <p:cNvPr id="105" name="Isosceles Triangle 104"/>
          <p:cNvSpPr/>
          <p:nvPr/>
        </p:nvSpPr>
        <p:spPr>
          <a:xfrm>
            <a:off x="986875" y="3193623"/>
            <a:ext cx="533400" cy="4707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8" name="Group 107"/>
          <p:cNvGrpSpPr/>
          <p:nvPr/>
        </p:nvGrpSpPr>
        <p:grpSpPr>
          <a:xfrm>
            <a:off x="1096412" y="3333091"/>
            <a:ext cx="152400" cy="152400"/>
            <a:chOff x="647170" y="3124200"/>
            <a:chExt cx="152400" cy="152400"/>
          </a:xfrm>
          <a:solidFill>
            <a:schemeClr val="bg1"/>
          </a:solidFill>
        </p:grpSpPr>
        <p:sp>
          <p:nvSpPr>
            <p:cNvPr id="106" name="Oval 105"/>
            <p:cNvSpPr/>
            <p:nvPr/>
          </p:nvSpPr>
          <p:spPr>
            <a:xfrm>
              <a:off x="647170" y="3124200"/>
              <a:ext cx="152400" cy="1524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Oval 106"/>
            <p:cNvSpPr/>
            <p:nvPr/>
          </p:nvSpPr>
          <p:spPr>
            <a:xfrm>
              <a:off x="723370" y="31972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271671" y="3329940"/>
            <a:ext cx="152400" cy="152400"/>
            <a:chOff x="647170" y="3124200"/>
            <a:chExt cx="152400" cy="152400"/>
          </a:xfrm>
          <a:solidFill>
            <a:schemeClr val="bg1"/>
          </a:solidFill>
        </p:grpSpPr>
        <p:sp>
          <p:nvSpPr>
            <p:cNvPr id="110" name="Oval 109"/>
            <p:cNvSpPr/>
            <p:nvPr/>
          </p:nvSpPr>
          <p:spPr>
            <a:xfrm>
              <a:off x="647170" y="3124200"/>
              <a:ext cx="152400" cy="1524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val 110"/>
            <p:cNvSpPr/>
            <p:nvPr/>
          </p:nvSpPr>
          <p:spPr>
            <a:xfrm>
              <a:off x="723370" y="31972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3" name="Isosceles Triangle 112"/>
          <p:cNvSpPr/>
          <p:nvPr/>
        </p:nvSpPr>
        <p:spPr>
          <a:xfrm rot="10800000">
            <a:off x="5737105" y="3399073"/>
            <a:ext cx="533400" cy="4707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4" name="Group 113"/>
          <p:cNvGrpSpPr/>
          <p:nvPr/>
        </p:nvGrpSpPr>
        <p:grpSpPr>
          <a:xfrm>
            <a:off x="5841782" y="3478977"/>
            <a:ext cx="152400" cy="152400"/>
            <a:chOff x="647170" y="3124200"/>
            <a:chExt cx="152400" cy="152400"/>
          </a:xfrm>
          <a:solidFill>
            <a:schemeClr val="bg1"/>
          </a:solidFill>
        </p:grpSpPr>
        <p:sp>
          <p:nvSpPr>
            <p:cNvPr id="115" name="Oval 114"/>
            <p:cNvSpPr/>
            <p:nvPr/>
          </p:nvSpPr>
          <p:spPr>
            <a:xfrm>
              <a:off x="647170" y="3124200"/>
              <a:ext cx="152400" cy="1524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Oval 115"/>
            <p:cNvSpPr/>
            <p:nvPr/>
          </p:nvSpPr>
          <p:spPr>
            <a:xfrm>
              <a:off x="723370" y="31972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017041" y="3475826"/>
            <a:ext cx="152400" cy="152400"/>
            <a:chOff x="647170" y="3124200"/>
            <a:chExt cx="152400" cy="152400"/>
          </a:xfrm>
          <a:solidFill>
            <a:schemeClr val="bg1"/>
          </a:solidFill>
        </p:grpSpPr>
        <p:sp>
          <p:nvSpPr>
            <p:cNvPr id="118" name="Oval 117"/>
            <p:cNvSpPr/>
            <p:nvPr/>
          </p:nvSpPr>
          <p:spPr>
            <a:xfrm>
              <a:off x="647170" y="3124200"/>
              <a:ext cx="152400" cy="1524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Oval 118"/>
            <p:cNvSpPr/>
            <p:nvPr/>
          </p:nvSpPr>
          <p:spPr>
            <a:xfrm>
              <a:off x="723370" y="31972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22" name="Straight Connector 121"/>
          <p:cNvCxnSpPr>
            <a:stCxn id="60" idx="3"/>
            <a:endCxn id="61" idx="3"/>
          </p:cNvCxnSpPr>
          <p:nvPr/>
        </p:nvCxnSpPr>
        <p:spPr>
          <a:xfrm flipH="1">
            <a:off x="1666540" y="3981415"/>
            <a:ext cx="1135040" cy="564905"/>
          </a:xfrm>
          <a:prstGeom prst="line">
            <a:avLst/>
          </a:prstGeom>
          <a:ln w="63500">
            <a:solidFill>
              <a:schemeClr val="accent3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4" idx="3"/>
            <a:endCxn id="15" idx="3"/>
          </p:cNvCxnSpPr>
          <p:nvPr/>
        </p:nvCxnSpPr>
        <p:spPr>
          <a:xfrm>
            <a:off x="6759659" y="4033721"/>
            <a:ext cx="1" cy="564904"/>
          </a:xfrm>
          <a:prstGeom prst="line">
            <a:avLst/>
          </a:prstGeom>
          <a:ln w="63500">
            <a:solidFill>
              <a:schemeClr val="accent3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76" idx="0"/>
            <a:endCxn id="64" idx="0"/>
          </p:cNvCxnSpPr>
          <p:nvPr/>
        </p:nvCxnSpPr>
        <p:spPr>
          <a:xfrm>
            <a:off x="1663162" y="4938614"/>
            <a:ext cx="3378" cy="455060"/>
          </a:xfrm>
          <a:prstGeom prst="line">
            <a:avLst/>
          </a:prstGeom>
          <a:ln w="63500">
            <a:solidFill>
              <a:schemeClr val="accent3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5" idx="0"/>
            <a:endCxn id="16" idx="0"/>
          </p:cNvCxnSpPr>
          <p:nvPr/>
        </p:nvCxnSpPr>
        <p:spPr>
          <a:xfrm>
            <a:off x="6759660" y="4975227"/>
            <a:ext cx="376602" cy="481215"/>
          </a:xfrm>
          <a:prstGeom prst="line">
            <a:avLst/>
          </a:prstGeom>
          <a:ln w="63500">
            <a:solidFill>
              <a:schemeClr val="accent3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86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12" grpId="0" animBg="1"/>
      <p:bldP spid="105" grpId="0" animBg="1"/>
      <p:bldP spid="1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Information Set MCTS (ISMCTS)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Does not suffer from strategy fusion</a:t>
            </a:r>
          </a:p>
          <a:p>
            <a:r>
              <a:rPr lang="en-GB" dirty="0"/>
              <a:t>Beats </a:t>
            </a:r>
            <a:r>
              <a:rPr lang="en-GB" dirty="0" err="1"/>
              <a:t>determinization</a:t>
            </a:r>
            <a:r>
              <a:rPr lang="en-GB" dirty="0"/>
              <a:t> in</a:t>
            </a:r>
          </a:p>
          <a:p>
            <a:pPr lvl="1"/>
            <a:r>
              <a:rPr lang="en-GB" dirty="0"/>
              <a:t>LOTR: The Confrontation</a:t>
            </a:r>
          </a:p>
          <a:p>
            <a:pPr lvl="1"/>
            <a:r>
              <a:rPr lang="en-GB" dirty="0"/>
              <a:t>Phantom </a:t>
            </a:r>
            <a:r>
              <a:rPr lang="en-GB" dirty="0" err="1"/>
              <a:t>m,n,k</a:t>
            </a:r>
            <a:r>
              <a:rPr lang="en-GB" dirty="0"/>
              <a:t> games (noughts and crosses with hidden moves)</a:t>
            </a:r>
          </a:p>
          <a:p>
            <a:pPr lvl="1"/>
            <a:r>
              <a:rPr lang="en-GB" dirty="0"/>
              <a:t>Hearts</a:t>
            </a:r>
          </a:p>
        </p:txBody>
      </p:sp>
    </p:spTree>
    <p:extLst>
      <p:ext uri="{BB962C8B-B14F-4D97-AF65-F5344CB8AC3E}">
        <p14:creationId xmlns:p14="http://schemas.microsoft.com/office/powerpoint/2010/main" val="40513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1201571"/>
              </p:ext>
            </p:extLst>
          </p:nvPr>
        </p:nvGraphicFramePr>
        <p:xfrm>
          <a:off x="4648200" y="457200"/>
          <a:ext cx="4038600" cy="586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Content Placeholder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33800"/>
            <a:ext cx="4211052" cy="2667000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 descr="http://www.empireboardgames.com/media/catalog/product/cache/1/image/ce421e328df39aca65528eca3675ff31/L/o/Lord-of-the-Rings---Confrontation-Deluxe-Edition_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61" y="304800"/>
            <a:ext cx="3332683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75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4x4 version of noughts and crosses</a:t>
            </a:r>
          </a:p>
          <a:p>
            <a:r>
              <a:rPr lang="en-GB" dirty="0"/>
              <a:t>Opponent’s marks are hidden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40539220"/>
              </p:ext>
            </p:extLst>
          </p:nvPr>
        </p:nvGraphicFramePr>
        <p:xfrm>
          <a:off x="4648200" y="1600200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Phantom 4,4,4 game</a:t>
            </a:r>
          </a:p>
        </p:txBody>
      </p:sp>
    </p:spTree>
    <p:extLst>
      <p:ext uri="{BB962C8B-B14F-4D97-AF65-F5344CB8AC3E}">
        <p14:creationId xmlns:p14="http://schemas.microsoft.com/office/powerpoint/2010/main" val="187796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Popular in China and online</a:t>
            </a:r>
          </a:p>
          <a:p>
            <a:r>
              <a:rPr lang="en-GB" dirty="0"/>
              <a:t>ISMCTS not a significant improvement on determinization</a:t>
            </a:r>
          </a:p>
          <a:p>
            <a:pPr lvl="1"/>
            <a:r>
              <a:rPr lang="en-GB" dirty="0"/>
              <a:t>Hidden information is not as important as one might think…</a:t>
            </a:r>
          </a:p>
          <a:p>
            <a:pPr lvl="1"/>
            <a:r>
              <a:rPr lang="en-GB" dirty="0"/>
              <a:t>In situations where hidden info </a:t>
            </a:r>
            <a:r>
              <a:rPr lang="en-GB" i="1" dirty="0"/>
              <a:t>is</a:t>
            </a:r>
            <a:r>
              <a:rPr lang="en-GB" dirty="0"/>
              <a:t> important, ISMCTS performs well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585837"/>
            <a:ext cx="4038600" cy="2554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Dou Di Zhu</a:t>
            </a:r>
          </a:p>
        </p:txBody>
      </p:sp>
    </p:spTree>
    <p:extLst>
      <p:ext uri="{BB962C8B-B14F-4D97-AF65-F5344CB8AC3E}">
        <p14:creationId xmlns:p14="http://schemas.microsoft.com/office/powerpoint/2010/main" val="46064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6B72-EF44-41DD-8CB0-16870F8A4E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ISMCTS for Spades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1F19D-F668-4D01-A66E-92422C069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Daniel Whitehouse, Peter I. Cowling, Edward J. Powley and Jeff Rollason.</a:t>
            </a:r>
          </a:p>
          <a:p>
            <a:r>
              <a:rPr lang="en-GB" dirty="0"/>
              <a:t>Integrating Monte Carlo Tree Search with knowledge-based methods to create engaging play in a commercial mobile game.</a:t>
            </a:r>
          </a:p>
          <a:p>
            <a:r>
              <a:rPr lang="en-GB" dirty="0"/>
              <a:t>Proceedings of AAAI Conference on Artificial Intelligence and Interactive Digital Entertainment (AIIDE), 2013.</a:t>
            </a:r>
          </a:p>
        </p:txBody>
      </p:sp>
    </p:spTree>
    <p:extLst>
      <p:ext uri="{BB962C8B-B14F-4D97-AF65-F5344CB8AC3E}">
        <p14:creationId xmlns:p14="http://schemas.microsoft.com/office/powerpoint/2010/main" val="2242695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Spades by AI Factory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04864"/>
            <a:ext cx="3395676" cy="2529730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Android version of the popular card game</a:t>
            </a:r>
          </a:p>
          <a:p>
            <a:r>
              <a:rPr lang="en-GB" dirty="0"/>
              <a:t>(Human + AI) </a:t>
            </a:r>
            <a:r>
              <a:rPr lang="en-GB" dirty="0" err="1"/>
              <a:t>vs</a:t>
            </a:r>
            <a:r>
              <a:rPr lang="en-GB" dirty="0"/>
              <a:t> (AI + AI)</a:t>
            </a:r>
          </a:p>
          <a:p>
            <a:r>
              <a:rPr lang="en-GB" b="1" dirty="0">
                <a:solidFill>
                  <a:schemeClr val="accent1"/>
                </a:solidFill>
              </a:rPr>
              <a:t>7.5 million + </a:t>
            </a:r>
            <a:r>
              <a:rPr lang="en-GB" dirty="0"/>
              <a:t>downloads</a:t>
            </a:r>
          </a:p>
        </p:txBody>
      </p:sp>
      <p:pic>
        <p:nvPicPr>
          <p:cNvPr id="5122" name="Picture 2" descr="https://lh4.ggpht.com/gwUGNK1s6JH4hQCg1ElyPnjh5QBa3-sLEKj93lOqKfquzWnRkziGD56BJK6Gcs_hDRM=w1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3" y="3533812"/>
            <a:ext cx="4032448" cy="112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95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Rule-based AI for Spades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03232" cy="4525963"/>
          </a:xfrm>
        </p:spPr>
        <p:txBody>
          <a:bodyPr>
            <a:normAutofit/>
          </a:bodyPr>
          <a:lstStyle/>
          <a:p>
            <a:r>
              <a:rPr lang="en-GB" dirty="0"/>
              <a:t>Developed over 10 years</a:t>
            </a:r>
          </a:p>
          <a:p>
            <a:r>
              <a:rPr lang="en-GB" dirty="0"/>
              <a:t>Uses </a:t>
            </a:r>
            <a:r>
              <a:rPr lang="en-GB" b="1" dirty="0" err="1">
                <a:solidFill>
                  <a:schemeClr val="accent1"/>
                </a:solidFill>
              </a:rPr>
              <a:t>determinization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chemeClr val="accent1"/>
                </a:solidFill>
              </a:rPr>
              <a:t>Monte Carlo evaluation </a:t>
            </a:r>
            <a:r>
              <a:rPr lang="en-GB" dirty="0"/>
              <a:t>(no trees)</a:t>
            </a:r>
          </a:p>
          <a:p>
            <a:r>
              <a:rPr lang="en-GB" dirty="0"/>
              <a:t>Heavily reliant on </a:t>
            </a:r>
            <a:r>
              <a:rPr lang="en-GB" b="1" dirty="0">
                <a:solidFill>
                  <a:schemeClr val="accent1"/>
                </a:solidFill>
              </a:rPr>
              <a:t>expert knowledge based rules</a:t>
            </a:r>
          </a:p>
          <a:p>
            <a:r>
              <a:rPr lang="en-GB" dirty="0"/>
              <a:t>Generally well reviewed…</a:t>
            </a:r>
          </a:p>
          <a:p>
            <a:r>
              <a:rPr lang="en-GB" dirty="0"/>
              <a:t>… but some deficiencies in play at highest difficulty levels</a:t>
            </a:r>
          </a:p>
        </p:txBody>
      </p:sp>
    </p:spTree>
    <p:extLst>
      <p:ext uri="{BB962C8B-B14F-4D97-AF65-F5344CB8AC3E}">
        <p14:creationId xmlns:p14="http://schemas.microsoft.com/office/powerpoint/2010/main" val="396392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ISMCTS for Spades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Objectively strong…</a:t>
            </a:r>
          </a:p>
        </p:txBody>
      </p:sp>
    </p:spTree>
    <p:extLst>
      <p:ext uri="{BB962C8B-B14F-4D97-AF65-F5344CB8AC3E}">
        <p14:creationId xmlns:p14="http://schemas.microsoft.com/office/powerpoint/2010/main" val="214022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Performance of ISMCTS for Spades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771702"/>
              </p:ext>
            </p:extLst>
          </p:nvPr>
        </p:nvGraphicFramePr>
        <p:xfrm>
          <a:off x="179512" y="980728"/>
          <a:ext cx="8856984" cy="5616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530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B109-4EEA-4BE2-BD56-31D093CA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value –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A46CE1-21F9-442B-95D9-E05E58D6D1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Suppose that a slot machine pays out</a:t>
                </a:r>
                <a:br>
                  <a:rPr lang="en-GB" dirty="0"/>
                </a:br>
                <a:r>
                  <a:rPr lang="en-GB" dirty="0">
                    <a:solidFill>
                      <a:schemeClr val="accent3">
                        <a:lumMod val="75000"/>
                      </a:schemeClr>
                    </a:solidFill>
                  </a:rPr>
                  <a:t>£1</a:t>
                </a:r>
                <a:r>
                  <a:rPr lang="en-GB" dirty="0"/>
                  <a:t> with probability </a:t>
                </a:r>
                <a:r>
                  <a:rPr lang="en-GB" dirty="0">
                    <a:solidFill>
                      <a:schemeClr val="accent5"/>
                    </a:solidFill>
                  </a:rPr>
                  <a:t>0.05</a:t>
                </a:r>
                <a:r>
                  <a:rPr lang="en-GB" dirty="0"/>
                  <a:t>,</a:t>
                </a:r>
                <a:br>
                  <a:rPr lang="en-GB" dirty="0"/>
                </a:br>
                <a:r>
                  <a:rPr lang="en-GB" dirty="0">
                    <a:solidFill>
                      <a:schemeClr val="accent3">
                        <a:lumMod val="75000"/>
                      </a:schemeClr>
                    </a:solidFill>
                  </a:rPr>
                  <a:t>£5</a:t>
                </a:r>
                <a:r>
                  <a:rPr lang="en-GB" dirty="0"/>
                  <a:t> with probability </a:t>
                </a:r>
                <a:r>
                  <a:rPr lang="en-GB" dirty="0">
                    <a:solidFill>
                      <a:schemeClr val="accent5"/>
                    </a:solidFill>
                  </a:rPr>
                  <a:t>0.03</a:t>
                </a:r>
                <a:r>
                  <a:rPr lang="en-GB" dirty="0"/>
                  <a:t>,</a:t>
                </a:r>
                <a:br>
                  <a:rPr lang="en-GB" dirty="0"/>
                </a:br>
                <a:r>
                  <a:rPr lang="en-GB" dirty="0">
                    <a:solidFill>
                      <a:schemeClr val="accent3">
                        <a:lumMod val="75000"/>
                      </a:schemeClr>
                    </a:solidFill>
                  </a:rPr>
                  <a:t>£10 </a:t>
                </a:r>
                <a:r>
                  <a:rPr lang="en-GB" dirty="0"/>
                  <a:t>with probability </a:t>
                </a:r>
                <a:r>
                  <a:rPr lang="en-GB" dirty="0">
                    <a:solidFill>
                      <a:schemeClr val="accent5"/>
                    </a:solidFill>
                  </a:rPr>
                  <a:t>0.02</a:t>
                </a:r>
                <a:r>
                  <a:rPr lang="en-GB" dirty="0"/>
                  <a:t>,</a:t>
                </a:r>
                <a:br>
                  <a:rPr lang="en-GB" dirty="0"/>
                </a:br>
                <a:r>
                  <a:rPr lang="en-GB" dirty="0">
                    <a:solidFill>
                      <a:schemeClr val="accent3">
                        <a:lumMod val="75000"/>
                      </a:schemeClr>
                    </a:solidFill>
                  </a:rPr>
                  <a:t>nothing</a:t>
                </a:r>
                <a:r>
                  <a:rPr lang="en-GB" dirty="0"/>
                  <a:t> with probability </a:t>
                </a:r>
                <a:r>
                  <a:rPr lang="en-GB" dirty="0">
                    <a:solidFill>
                      <a:schemeClr val="accent5"/>
                    </a:solidFill>
                  </a:rPr>
                  <a:t>0.9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The expected </a:t>
                </a:r>
                <a:r>
                  <a:rPr lang="en-GB" dirty="0" err="1"/>
                  <a:t>payout</a:t>
                </a:r>
                <a:r>
                  <a:rPr lang="en-GB" dirty="0"/>
                  <a:t> is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0.05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0.03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0.02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0.9</m:t>
                    </m:r>
                  </m:oMath>
                </a14:m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0.4</m:t>
                    </m:r>
                  </m:oMath>
                </a14:m>
                <a:endParaRPr lang="en-GB" dirty="0"/>
              </a:p>
              <a:p>
                <a:r>
                  <a:rPr lang="en-GB" dirty="0"/>
                  <a:t>On average, if you play the machine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 times, you will win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£0.40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A46CE1-21F9-442B-95D9-E05E58D6D1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695" r="-1259" b="-12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29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ISMCTS for Spades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Objectively strong…</a:t>
            </a:r>
          </a:p>
          <a:p>
            <a:r>
              <a:rPr lang="en-GB" dirty="0"/>
              <a:t>… but makes choices which </a:t>
            </a:r>
            <a:r>
              <a:rPr lang="en-GB" b="1" dirty="0">
                <a:solidFill>
                  <a:schemeClr val="accent1"/>
                </a:solidFill>
              </a:rPr>
              <a:t>appear bad </a:t>
            </a:r>
            <a:r>
              <a:rPr lang="en-GB" dirty="0"/>
              <a:t>to a human player</a:t>
            </a:r>
          </a:p>
          <a:p>
            <a:pPr lvl="1"/>
            <a:r>
              <a:rPr lang="en-GB" dirty="0"/>
              <a:t>Here </a:t>
            </a:r>
            <a:r>
              <a:rPr lang="en-GB" b="1" dirty="0">
                <a:solidFill>
                  <a:schemeClr val="accent1"/>
                </a:solidFill>
              </a:rPr>
              <a:t>plausibility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/>
              <a:t>is more important than </a:t>
            </a:r>
            <a:r>
              <a:rPr lang="en-GB" b="1" dirty="0">
                <a:solidFill>
                  <a:schemeClr val="accent1"/>
                </a:solidFill>
              </a:rPr>
              <a:t>win rate</a:t>
            </a:r>
          </a:p>
          <a:p>
            <a:r>
              <a:rPr lang="en-GB" dirty="0"/>
              <a:t>Use the </a:t>
            </a:r>
            <a:r>
              <a:rPr lang="en-GB" b="1" dirty="0">
                <a:solidFill>
                  <a:schemeClr val="accent1"/>
                </a:solidFill>
              </a:rPr>
              <a:t>rule-based AI’s knowledge </a:t>
            </a:r>
            <a:r>
              <a:rPr lang="en-GB" dirty="0"/>
              <a:t>to </a:t>
            </a:r>
            <a:r>
              <a:rPr lang="en-GB" b="1" dirty="0">
                <a:solidFill>
                  <a:schemeClr val="accent1"/>
                </a:solidFill>
              </a:rPr>
              <a:t>bias </a:t>
            </a:r>
            <a:r>
              <a:rPr lang="en-GB" dirty="0"/>
              <a:t>ISMCTS towards plausible moves</a:t>
            </a:r>
          </a:p>
          <a:p>
            <a:pPr lvl="1"/>
            <a:r>
              <a:rPr lang="en-GB" dirty="0"/>
              <a:t>No measurable effect on win rate…</a:t>
            </a:r>
          </a:p>
          <a:p>
            <a:pPr lvl="1"/>
            <a:r>
              <a:rPr lang="en-GB" dirty="0"/>
              <a:t>… but fixes many instances of perceived bad play</a:t>
            </a:r>
          </a:p>
        </p:txBody>
      </p:sp>
    </p:spTree>
    <p:extLst>
      <p:ext uri="{BB962C8B-B14F-4D97-AF65-F5344CB8AC3E}">
        <p14:creationId xmlns:p14="http://schemas.microsoft.com/office/powerpoint/2010/main" val="284517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7620000" cy="514543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I've bid nil. My partner over trumps opponent's three with Queen and then leads a ten. He should have used the ten and led the Queen.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Version = 0F9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Seed = 1755444836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Play Levels (S,W,N,E): N/A, 28, 28, 28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Play Styles (S,W,N,E): N/A, 128, 0, 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AI Type (S,W,N,E): N/A, 129, 129, 129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...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E Play: 7C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S Play: 4C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W Play: 3S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N Play: QS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N Play: 10S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E Play: 6S</a:t>
            </a:r>
          </a:p>
        </p:txBody>
      </p:sp>
    </p:spTree>
    <p:extLst>
      <p:ext uri="{BB962C8B-B14F-4D97-AF65-F5344CB8AC3E}">
        <p14:creationId xmlns:p14="http://schemas.microsoft.com/office/powerpoint/2010/main" val="2614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Performance of ISMCTS for Spades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378686"/>
              </p:ext>
            </p:extLst>
          </p:nvPr>
        </p:nvGraphicFramePr>
        <p:xfrm>
          <a:off x="179512" y="980728"/>
          <a:ext cx="8856984" cy="5616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44322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3864-0547-4612-98B6-797F73C54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/>
          <a:p>
            <a:r>
              <a:rPr lang="en-GB" dirty="0"/>
              <a:t>MCTS for a real-time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95A8D-0C6E-4944-9476-2E8845C3B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573016"/>
            <a:ext cx="6400800" cy="2065784"/>
          </a:xfrm>
        </p:spPr>
        <p:txBody>
          <a:bodyPr>
            <a:normAutofit fontScale="47500" lnSpcReduction="20000"/>
          </a:bodyPr>
          <a:lstStyle/>
          <a:p>
            <a:r>
              <a:rPr lang="en-GB" dirty="0"/>
              <a:t>Edward J. Powley, Daniel Whitehouse and Peter I. Cowling. Monte Carlo Tree Search with macro-actions and heuristic route planning for the Physical Travelling Salesman Problem. Proceedings of IEEE Conference on Computational Intelligence in Games (CIG), 234–241, 2012.</a:t>
            </a:r>
          </a:p>
          <a:p>
            <a:endParaRPr lang="en-GB" dirty="0"/>
          </a:p>
          <a:p>
            <a:r>
              <a:rPr lang="en-GB" dirty="0"/>
              <a:t>Diego Perez, Edward J. Powley, Daniel Whitehouse, Philipp </a:t>
            </a:r>
            <a:r>
              <a:rPr lang="en-GB" dirty="0" err="1"/>
              <a:t>Rohlfshagen</a:t>
            </a:r>
            <a:r>
              <a:rPr lang="en-GB" dirty="0"/>
              <a:t>, Spyridon </a:t>
            </a:r>
            <a:r>
              <a:rPr lang="en-GB" dirty="0" err="1"/>
              <a:t>Samothrakis</a:t>
            </a:r>
            <a:r>
              <a:rPr lang="en-GB" dirty="0"/>
              <a:t>, Peter I. Cowling and Simon M. Lucas. Solving the Physical Travelling Salesman Problem: tree search and macro-actions. IEEE Transactions on Computational Intelligence and AI in Games, 6(1):31–45, 2014.</a:t>
            </a:r>
          </a:p>
        </p:txBody>
      </p:sp>
    </p:spTree>
    <p:extLst>
      <p:ext uri="{BB962C8B-B14F-4D97-AF65-F5344CB8AC3E}">
        <p14:creationId xmlns:p14="http://schemas.microsoft.com/office/powerpoint/2010/main" val="20056072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Travelling Salesman Problem (TSP)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Classic problem in Computer Science</a:t>
                </a:r>
              </a:p>
              <a:p>
                <a:r>
                  <a:rPr lang="en-GB" dirty="0"/>
                  <a:t>We have a </a:t>
                </a:r>
                <a:r>
                  <a:rPr lang="en-GB" b="1" dirty="0"/>
                  <a:t>graph</a:t>
                </a:r>
              </a:p>
              <a:p>
                <a:r>
                  <a:rPr lang="en-GB" dirty="0"/>
                  <a:t>From starting node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, find the shortest possible path that visits every node exactly once and returns to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GB" dirty="0"/>
              </a:p>
              <a:p>
                <a:r>
                  <a:rPr lang="en-GB" dirty="0"/>
                  <a:t>Many real-world applications</a:t>
                </a:r>
              </a:p>
              <a:p>
                <a:pPr lvl="1"/>
                <a:r>
                  <a:rPr lang="en-GB" dirty="0"/>
                  <a:t>Transport and logistics</a:t>
                </a:r>
              </a:p>
              <a:p>
                <a:pPr lvl="1"/>
                <a:r>
                  <a:rPr lang="en-GB" dirty="0"/>
                  <a:t>Manufacturing</a:t>
                </a:r>
              </a:p>
              <a:p>
                <a:pPr lvl="1"/>
                <a:r>
                  <a:rPr lang="en-GB" dirty="0"/>
                  <a:t>Playing Pac-Man</a:t>
                </a:r>
              </a:p>
              <a:p>
                <a:pPr lvl="1"/>
                <a:r>
                  <a:rPr lang="en-GB" dirty="0"/>
                  <a:t>Pub crawls (</a:t>
                </a:r>
                <a:r>
                  <a:rPr lang="en-GB" dirty="0">
                    <a:hlinkClick r:id="rId2"/>
                  </a:rPr>
                  <a:t>http://www.math.uwaterloo.ca/tsp/pubs/</a:t>
                </a:r>
                <a:r>
                  <a:rPr lang="en-GB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t="-3504" b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42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Solving TSP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TSP is </a:t>
                </a:r>
                <a:r>
                  <a:rPr lang="en-GB" b="1" dirty="0"/>
                  <a:t>NP-complete</a:t>
                </a:r>
              </a:p>
              <a:p>
                <a:r>
                  <a:rPr lang="en-GB" dirty="0"/>
                  <a:t>Assuming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GB" dirty="0"/>
                  <a:t>, there is no polynomial time algorithm for solving TSP perfectly</a:t>
                </a:r>
              </a:p>
              <a:p>
                <a:pPr lvl="1"/>
                <a:r>
                  <a:rPr lang="en-GB" dirty="0"/>
                  <a:t>I.e. all algorithms scale horribly as the graph gets large</a:t>
                </a:r>
              </a:p>
              <a:p>
                <a:r>
                  <a:rPr lang="en-GB" dirty="0"/>
                  <a:t>However there are many good </a:t>
                </a:r>
                <a:r>
                  <a:rPr lang="en-GB" b="1" dirty="0"/>
                  <a:t>heuristics</a:t>
                </a:r>
                <a:r>
                  <a:rPr lang="en-GB" dirty="0"/>
                  <a:t> and </a:t>
                </a:r>
                <a:r>
                  <a:rPr lang="en-GB" b="1" dirty="0"/>
                  <a:t>approximate algorithms</a:t>
                </a:r>
              </a:p>
              <a:p>
                <a:r>
                  <a:rPr lang="en-GB" dirty="0"/>
                  <a:t>In this work we used </a:t>
                </a:r>
                <a:r>
                  <a:rPr lang="en-GB" b="1" dirty="0"/>
                  <a:t>multiple fragment </a:t>
                </a:r>
                <a:r>
                  <a:rPr lang="en-GB" dirty="0"/>
                  <a:t>and </a:t>
                </a:r>
                <a:r>
                  <a:rPr lang="en-GB" b="1" dirty="0"/>
                  <a:t>3-opt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 r="-1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93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Physical Travelling Salesman Problem (PTSP)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600200"/>
            <a:ext cx="419100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Steer a spaceship to collect all </a:t>
            </a:r>
            <a:r>
              <a:rPr lang="en-GB" b="1" dirty="0">
                <a:solidFill>
                  <a:schemeClr val="accent1"/>
                </a:solidFill>
              </a:rPr>
              <a:t>waypoints</a:t>
            </a:r>
          </a:p>
          <a:p>
            <a:pPr lvl="1"/>
            <a:r>
              <a:rPr lang="en-GB" i="1" dirty="0"/>
              <a:t>Asteroids</a:t>
            </a:r>
            <a:r>
              <a:rPr lang="en-GB" dirty="0"/>
              <a:t>-like controls</a:t>
            </a:r>
          </a:p>
          <a:p>
            <a:pPr lvl="1"/>
            <a:r>
              <a:rPr lang="en-GB" dirty="0"/>
              <a:t>Newtonian physics</a:t>
            </a:r>
          </a:p>
          <a:p>
            <a:r>
              <a:rPr lang="en-GB" dirty="0"/>
              <a:t>Map is unknown in advance</a:t>
            </a:r>
          </a:p>
          <a:p>
            <a:r>
              <a:rPr lang="en-GB" dirty="0"/>
              <a:t>Controller has </a:t>
            </a:r>
            <a:r>
              <a:rPr lang="en-GB" b="1" dirty="0">
                <a:solidFill>
                  <a:schemeClr val="accent1"/>
                </a:solidFill>
              </a:rPr>
              <a:t>a few seconds</a:t>
            </a:r>
            <a:r>
              <a:rPr lang="en-GB" dirty="0"/>
              <a:t> of initialisation time, and then must make an input to the ship every </a:t>
            </a:r>
            <a:r>
              <a:rPr lang="en-GB" b="1" dirty="0">
                <a:solidFill>
                  <a:schemeClr val="accent1"/>
                </a:solidFill>
              </a:rPr>
              <a:t>40ms</a:t>
            </a:r>
          </a:p>
        </p:txBody>
      </p:sp>
      <p:pic>
        <p:nvPicPr>
          <p:cNvPr id="4" name="Picture 2" descr="M:\SOIProfile\My Documents\Current Work\ptsp fika\pts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24" y="1823284"/>
            <a:ext cx="4082215" cy="408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Our PTSP controller in action</a:t>
            </a:r>
          </a:p>
        </p:txBody>
      </p:sp>
    </p:spTree>
    <p:extLst>
      <p:ext uri="{BB962C8B-B14F-4D97-AF65-F5344CB8AC3E}">
        <p14:creationId xmlns:p14="http://schemas.microsoft.com/office/powerpoint/2010/main" val="9998135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Challenges for tree search in real-time domains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Many more </a:t>
            </a:r>
            <a:r>
              <a:rPr lang="en-GB" b="1" dirty="0">
                <a:solidFill>
                  <a:schemeClr val="accent1"/>
                </a:solidFill>
              </a:rPr>
              <a:t>decisions per game </a:t>
            </a:r>
            <a:r>
              <a:rPr lang="en-GB" dirty="0"/>
              <a:t>than most turn-based games</a:t>
            </a:r>
          </a:p>
          <a:p>
            <a:r>
              <a:rPr lang="en-GB" dirty="0"/>
              <a:t>Hence state space is enormous even if branching factor is small</a:t>
            </a:r>
          </a:p>
          <a:p>
            <a:pPr lvl="1"/>
            <a:r>
              <a:rPr lang="en-GB" dirty="0"/>
              <a:t>PTSP has of the order </a:t>
            </a:r>
            <a:r>
              <a:rPr lang="en-GB" b="1" dirty="0">
                <a:solidFill>
                  <a:schemeClr val="accent1"/>
                </a:solidFill>
              </a:rPr>
              <a:t>10</a:t>
            </a:r>
            <a:r>
              <a:rPr lang="en-GB" b="1" baseline="30000" dirty="0">
                <a:solidFill>
                  <a:schemeClr val="accent1"/>
                </a:solidFill>
              </a:rPr>
              <a:t>1556 </a:t>
            </a:r>
            <a:r>
              <a:rPr lang="en-GB" dirty="0"/>
              <a:t>states</a:t>
            </a:r>
          </a:p>
          <a:p>
            <a:pPr lvl="1"/>
            <a:r>
              <a:rPr lang="en-GB" dirty="0"/>
              <a:t>19×19 Go has of the order </a:t>
            </a:r>
            <a:r>
              <a:rPr lang="en-GB" b="1" dirty="0">
                <a:solidFill>
                  <a:schemeClr val="accent1"/>
                </a:solidFill>
              </a:rPr>
              <a:t>10</a:t>
            </a:r>
            <a:r>
              <a:rPr lang="en-GB" b="1" baseline="30000" dirty="0">
                <a:solidFill>
                  <a:schemeClr val="accent1"/>
                </a:solidFill>
              </a:rPr>
              <a:t>171 </a:t>
            </a:r>
            <a:r>
              <a:rPr lang="en-GB" dirty="0"/>
              <a:t>states</a:t>
            </a:r>
            <a:endParaRPr lang="en-GB" b="1" baseline="30000" dirty="0">
              <a:solidFill>
                <a:schemeClr val="accent1"/>
              </a:solidFill>
            </a:endParaRPr>
          </a:p>
          <a:p>
            <a:r>
              <a:rPr lang="en-GB" b="1" dirty="0">
                <a:solidFill>
                  <a:schemeClr val="accent1"/>
                </a:solidFill>
              </a:rPr>
              <a:t>Time budget </a:t>
            </a:r>
            <a:r>
              <a:rPr lang="en-GB" dirty="0"/>
              <a:t>is restricted (milliseconds per decision)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Key features of our PTSP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Hierarchical structure</a:t>
            </a:r>
          </a:p>
          <a:p>
            <a:pPr lvl="1"/>
            <a:r>
              <a:rPr lang="en-GB" dirty="0"/>
              <a:t>Higher-level </a:t>
            </a:r>
            <a:r>
              <a:rPr lang="en-GB" b="1" dirty="0">
                <a:solidFill>
                  <a:schemeClr val="accent1"/>
                </a:solidFill>
              </a:rPr>
              <a:t>route planner </a:t>
            </a:r>
            <a:r>
              <a:rPr lang="en-GB" dirty="0"/>
              <a:t>chooses the waypoint order</a:t>
            </a:r>
          </a:p>
          <a:p>
            <a:pPr lvl="2"/>
            <a:r>
              <a:rPr lang="en-GB" dirty="0"/>
              <a:t>TSP solver with heuristics for avoiding sharp turns</a:t>
            </a:r>
          </a:p>
          <a:p>
            <a:pPr lvl="1"/>
            <a:r>
              <a:rPr lang="en-GB" dirty="0"/>
              <a:t>Lower-level </a:t>
            </a:r>
            <a:r>
              <a:rPr lang="en-GB" b="1" dirty="0">
                <a:solidFill>
                  <a:schemeClr val="accent1"/>
                </a:solidFill>
              </a:rPr>
              <a:t>steering controller </a:t>
            </a:r>
            <a:r>
              <a:rPr lang="en-GB" dirty="0"/>
              <a:t>executes the route</a:t>
            </a:r>
          </a:p>
          <a:p>
            <a:pPr lvl="2"/>
            <a:r>
              <a:rPr lang="en-GB" dirty="0"/>
              <a:t>MCTS with macro-actions and heuristic evaluation</a:t>
            </a:r>
          </a:p>
          <a:p>
            <a:r>
              <a:rPr lang="en-GB" b="1" dirty="0">
                <a:solidFill>
                  <a:schemeClr val="accent1"/>
                </a:solidFill>
              </a:rPr>
              <a:t>Depth limiting and heuristic evaluation</a:t>
            </a:r>
          </a:p>
          <a:p>
            <a:pPr lvl="1"/>
            <a:r>
              <a:rPr lang="en-GB" dirty="0"/>
              <a:t>Guides the steering controller along the route</a:t>
            </a:r>
          </a:p>
          <a:p>
            <a:r>
              <a:rPr lang="en-GB" b="1" dirty="0">
                <a:solidFill>
                  <a:schemeClr val="accent1"/>
                </a:solidFill>
              </a:rPr>
              <a:t>Macro-actions</a:t>
            </a:r>
          </a:p>
          <a:p>
            <a:pPr lvl="1"/>
            <a:r>
              <a:rPr lang="en-GB" dirty="0"/>
              <a:t>Vastly reduce the state-action space for steering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3401-450A-4BCD-92EC-C676DCAA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“Randomness” in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E6661-3B6C-458B-A6E8-B6A0ADE13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Digital computers are </a:t>
            </a:r>
            <a:r>
              <a:rPr lang="en-GB" b="1" dirty="0"/>
              <a:t>deterministic</a:t>
            </a:r>
            <a:r>
              <a:rPr lang="en-GB" dirty="0"/>
              <a:t>, so there's no such thing as true randomness</a:t>
            </a:r>
          </a:p>
          <a:p>
            <a:pPr lvl="1"/>
            <a:r>
              <a:rPr lang="en-GB" dirty="0"/>
              <a:t>Cryptographically secure systems use an external source of randomness e.g. atmospheric noise, radioactive decay</a:t>
            </a:r>
          </a:p>
          <a:p>
            <a:r>
              <a:rPr lang="en-GB" dirty="0"/>
              <a:t>What we actually have are </a:t>
            </a:r>
            <a:r>
              <a:rPr lang="en-GB" b="1" dirty="0"/>
              <a:t>pseudo-random number generators (PRNGs)</a:t>
            </a:r>
          </a:p>
          <a:p>
            <a:r>
              <a:rPr lang="en-GB" dirty="0"/>
              <a:t>A PRNG is an algorithm which gives an </a:t>
            </a:r>
            <a:r>
              <a:rPr lang="en-GB" b="1" dirty="0"/>
              <a:t>unpredictable</a:t>
            </a:r>
            <a:r>
              <a:rPr lang="en-GB" dirty="0"/>
              <a:t> sequence of numbers based on a </a:t>
            </a:r>
            <a:r>
              <a:rPr lang="en-GB" b="1" dirty="0"/>
              <a:t>seed</a:t>
            </a:r>
          </a:p>
          <a:p>
            <a:r>
              <a:rPr lang="en-GB" dirty="0"/>
              <a:t>Sequence is </a:t>
            </a:r>
            <a:r>
              <a:rPr lang="en-GB" b="1" dirty="0"/>
              <a:t>uniformly distributed</a:t>
            </a:r>
            <a:r>
              <a:rPr lang="en-GB" dirty="0"/>
              <a:t>, i.e. all numbers have equal probability</a:t>
            </a:r>
          </a:p>
          <a:p>
            <a:r>
              <a:rPr lang="en-GB" dirty="0"/>
              <a:t>Seed is generally based on some source of </a:t>
            </a:r>
            <a:r>
              <a:rPr lang="en-GB" b="1" dirty="0"/>
              <a:t>entropy</a:t>
            </a:r>
            <a:r>
              <a:rPr lang="en-GB" dirty="0"/>
              <a:t>, e.g. system clock, mouse input, electronic noise</a:t>
            </a:r>
          </a:p>
        </p:txBody>
      </p:sp>
    </p:spTree>
    <p:extLst>
      <p:ext uri="{BB962C8B-B14F-4D97-AF65-F5344CB8AC3E}">
        <p14:creationId xmlns:p14="http://schemas.microsoft.com/office/powerpoint/2010/main" val="349125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Heuristic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/>
          </a:bodyPr>
          <a:lstStyle/>
          <a:p>
            <a:r>
              <a:rPr lang="en-GB" dirty="0"/>
              <a:t>Based on </a:t>
            </a:r>
            <a:r>
              <a:rPr lang="en-GB" b="1" dirty="0">
                <a:solidFill>
                  <a:schemeClr val="accent1"/>
                </a:solidFill>
              </a:rPr>
              <a:t>“A* path” distance</a:t>
            </a:r>
            <a:r>
              <a:rPr lang="en-GB" dirty="0"/>
              <a:t> to next waypoint</a:t>
            </a:r>
          </a:p>
          <a:p>
            <a:r>
              <a:rPr lang="en-GB" dirty="0" err="1"/>
              <a:t>Precomputed</a:t>
            </a:r>
            <a:r>
              <a:rPr lang="en-GB" dirty="0"/>
              <a:t> using a flood-fill algorithm</a:t>
            </a:r>
          </a:p>
        </p:txBody>
      </p:sp>
      <p:pic>
        <p:nvPicPr>
          <p:cNvPr id="2051" name="Picture 3" descr="C:\Users\Ed\Dropbox\work bradford\ptsp\ptsp_starter_kit_v1.1\tes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174" y="1905000"/>
            <a:ext cx="3508075" cy="350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94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Heuristic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Guides the ship towards the </a:t>
            </a:r>
            <a:r>
              <a:rPr lang="en-GB" b="1" dirty="0">
                <a:solidFill>
                  <a:schemeClr val="accent1"/>
                </a:solidFill>
              </a:rPr>
              <a:t>current waypoint</a:t>
            </a:r>
          </a:p>
          <a:p>
            <a:r>
              <a:rPr lang="en-GB" b="1" dirty="0">
                <a:solidFill>
                  <a:schemeClr val="accent1"/>
                </a:solidFill>
              </a:rPr>
              <a:t>Sharp increase in score </a:t>
            </a:r>
            <a:r>
              <a:rPr lang="en-GB" dirty="0"/>
              <a:t>for collecting the waypoint…</a:t>
            </a:r>
          </a:p>
          <a:p>
            <a:r>
              <a:rPr lang="en-GB" dirty="0"/>
              <a:t>… At which point the distance to the </a:t>
            </a:r>
            <a:r>
              <a:rPr lang="en-GB" b="1" dirty="0">
                <a:solidFill>
                  <a:schemeClr val="accent1"/>
                </a:solidFill>
              </a:rPr>
              <a:t>next waypoint </a:t>
            </a:r>
            <a:r>
              <a:rPr lang="en-GB" dirty="0"/>
              <a:t>takes over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00200"/>
            <a:ext cx="3677728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Macro-actions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Choosing a different action every time step is an </a:t>
            </a:r>
            <a:r>
              <a:rPr lang="en-GB" b="1" dirty="0">
                <a:solidFill>
                  <a:schemeClr val="accent1"/>
                </a:solidFill>
              </a:rPr>
              <a:t>unnecessary level of granularity</a:t>
            </a:r>
          </a:p>
          <a:p>
            <a:r>
              <a:rPr lang="en-GB" dirty="0"/>
              <a:t>Instead, choose an action to be executed </a:t>
            </a:r>
            <a:r>
              <a:rPr lang="en-GB" b="1" dirty="0">
                <a:solidFill>
                  <a:schemeClr val="accent1"/>
                </a:solidFill>
              </a:rPr>
              <a:t>for the next T time steps</a:t>
            </a:r>
          </a:p>
        </p:txBody>
      </p:sp>
      <p:pic>
        <p:nvPicPr>
          <p:cNvPr id="4098" name="Picture 2" descr="C:\Users\Ed\Dropbox\work bradford\Papers\ptsp_cig12\figures\T-parame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784600"/>
            <a:ext cx="2362200" cy="2309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5410200" y="4648200"/>
            <a:ext cx="609600" cy="685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19800" y="44173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T=30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24200" y="4495800"/>
            <a:ext cx="762000" cy="1524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36800" y="42649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T=90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macro-actions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Vastly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/>
              <a:t>reduce size of state space</a:t>
            </a:r>
          </a:p>
          <a:p>
            <a:pPr lvl="1"/>
            <a:r>
              <a:rPr lang="en-GB" dirty="0"/>
              <a:t>Original state space size: </a:t>
            </a:r>
            <a:r>
              <a:rPr lang="en-GB" b="1" dirty="0">
                <a:solidFill>
                  <a:schemeClr val="accent1"/>
                </a:solidFill>
              </a:rPr>
              <a:t>≈10</a:t>
            </a:r>
            <a:r>
              <a:rPr lang="en-GB" b="1" baseline="30000" dirty="0">
                <a:solidFill>
                  <a:schemeClr val="accent1"/>
                </a:solidFill>
              </a:rPr>
              <a:t>1556</a:t>
            </a:r>
            <a:endParaRPr lang="en-GB" b="1" dirty="0">
              <a:solidFill>
                <a:schemeClr val="accent1"/>
              </a:solidFill>
            </a:endParaRPr>
          </a:p>
          <a:p>
            <a:pPr lvl="1"/>
            <a:r>
              <a:rPr lang="en-GB" dirty="0"/>
              <a:t>Macro-action state space size (T=15): </a:t>
            </a:r>
            <a:r>
              <a:rPr lang="en-GB" b="1" dirty="0">
                <a:solidFill>
                  <a:schemeClr val="accent1"/>
                </a:solidFill>
              </a:rPr>
              <a:t>≈10</a:t>
            </a:r>
            <a:r>
              <a:rPr lang="en-GB" b="1" baseline="30000" dirty="0">
                <a:solidFill>
                  <a:schemeClr val="accent1"/>
                </a:solidFill>
              </a:rPr>
              <a:t>103</a:t>
            </a:r>
          </a:p>
          <a:p>
            <a:pPr lvl="1"/>
            <a:r>
              <a:rPr lang="en-GB" dirty="0"/>
              <a:t>A reduction of </a:t>
            </a:r>
            <a:r>
              <a:rPr lang="en-GB" b="1" dirty="0">
                <a:solidFill>
                  <a:schemeClr val="accent1"/>
                </a:solidFill>
              </a:rPr>
              <a:t>≈1453 orders of magnitude</a:t>
            </a:r>
          </a:p>
          <a:p>
            <a:pPr lvl="1"/>
            <a:r>
              <a:rPr lang="en-GB" dirty="0"/>
              <a:t>Size of macro-action space is comparable to 9×9 Go</a:t>
            </a:r>
          </a:p>
          <a:p>
            <a:r>
              <a:rPr lang="en-GB" dirty="0"/>
              <a:t>See </a:t>
            </a:r>
            <a:r>
              <a:rPr lang="en-GB" b="1" dirty="0">
                <a:solidFill>
                  <a:schemeClr val="accent1"/>
                </a:solidFill>
              </a:rPr>
              <a:t>T times further into the future </a:t>
            </a:r>
            <a:r>
              <a:rPr lang="en-GB" dirty="0"/>
              <a:t>for the same tree depth</a:t>
            </a:r>
          </a:p>
          <a:p>
            <a:r>
              <a:rPr lang="en-GB" dirty="0"/>
              <a:t>Have </a:t>
            </a:r>
            <a:r>
              <a:rPr lang="en-GB" b="1" dirty="0">
                <a:solidFill>
                  <a:schemeClr val="accent1"/>
                </a:solidFill>
              </a:rPr>
              <a:t>T times longer </a:t>
            </a:r>
            <a:r>
              <a:rPr lang="en-GB" dirty="0"/>
              <a:t>to make each decision</a:t>
            </a:r>
          </a:p>
          <a:p>
            <a:pPr lvl="1"/>
            <a:r>
              <a:rPr lang="en-GB" dirty="0"/>
              <a:t>MCTS is not only anytime but also interruptible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MCTS is a powerful </a:t>
            </a:r>
            <a:r>
              <a:rPr lang="en-GB" b="1" dirty="0">
                <a:solidFill>
                  <a:schemeClr val="accent1"/>
                </a:solidFill>
              </a:rPr>
              <a:t>general-purpose</a:t>
            </a:r>
            <a:r>
              <a:rPr lang="en-GB" dirty="0"/>
              <a:t> AI technique</a:t>
            </a:r>
          </a:p>
          <a:p>
            <a:pPr lvl="1"/>
            <a:r>
              <a:rPr lang="en-GB" dirty="0"/>
              <a:t>Asymmetric, Anytime, </a:t>
            </a:r>
            <a:r>
              <a:rPr lang="en-GB" dirty="0" err="1"/>
              <a:t>Aheuristic</a:t>
            </a:r>
            <a:endParaRPr lang="en-GB" dirty="0"/>
          </a:p>
          <a:p>
            <a:r>
              <a:rPr lang="en-GB" dirty="0"/>
              <a:t>MCTS has proven successful in several </a:t>
            </a:r>
            <a:r>
              <a:rPr lang="en-GB" b="1" dirty="0">
                <a:solidFill>
                  <a:schemeClr val="accent1"/>
                </a:solidFill>
              </a:rPr>
              <a:t>challenging classes of games</a:t>
            </a:r>
          </a:p>
          <a:p>
            <a:pPr lvl="1"/>
            <a:r>
              <a:rPr lang="en-GB" dirty="0"/>
              <a:t>Games of imperfect information</a:t>
            </a:r>
          </a:p>
          <a:p>
            <a:pPr lvl="1"/>
            <a:r>
              <a:rPr lang="en-GB" dirty="0"/>
              <a:t>Commercial mobile games</a:t>
            </a:r>
          </a:p>
          <a:p>
            <a:pPr lvl="1"/>
            <a:r>
              <a:rPr lang="en-GB" dirty="0"/>
              <a:t>Real-time games</a:t>
            </a:r>
          </a:p>
          <a:p>
            <a:r>
              <a:rPr lang="en-GB" dirty="0"/>
              <a:t>It shows promise in </a:t>
            </a:r>
            <a:r>
              <a:rPr lang="en-GB" b="1" dirty="0">
                <a:solidFill>
                  <a:schemeClr val="accent1"/>
                </a:solidFill>
              </a:rPr>
              <a:t>many other games and non-game applications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515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en-GB" dirty="0"/>
              <a:t>Further reading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38697"/>
            <a:ext cx="3960440" cy="5422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4499992" y="1039426"/>
            <a:ext cx="4464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 Browne et al.</a:t>
            </a:r>
          </a:p>
          <a:p>
            <a:r>
              <a:rPr lang="en-GB" sz="2400" b="1" i="1" dirty="0">
                <a:solidFill>
                  <a:schemeClr val="accent1"/>
                </a:solidFill>
              </a:rPr>
              <a:t>A Survey of Monte Carlo Tree Search Methods</a:t>
            </a:r>
            <a:r>
              <a:rPr lang="en-GB" sz="2400" b="1" dirty="0">
                <a:solidFill>
                  <a:schemeClr val="accent1"/>
                </a:solidFill>
              </a:rPr>
              <a:t>.</a:t>
            </a:r>
          </a:p>
          <a:p>
            <a:r>
              <a:rPr lang="en-GB" sz="2400" dirty="0"/>
              <a:t>IEEE Transactions on Computational Intelligence and AI in Games, 4(1):1-43, 2012.</a:t>
            </a:r>
          </a:p>
        </p:txBody>
      </p:sp>
    </p:spTree>
    <p:extLst>
      <p:ext uri="{BB962C8B-B14F-4D97-AF65-F5344CB8AC3E}">
        <p14:creationId xmlns:p14="http://schemas.microsoft.com/office/powerpoint/2010/main" val="386642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D546-FBE2-41AD-B076-0BFB8A5F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Monte Carlo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169F8-B87A-4C0E-8ACD-BEBE4BF63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In computing, a </a:t>
            </a:r>
            <a:r>
              <a:rPr lang="en-GB" b="1" dirty="0"/>
              <a:t>Monte Carlo method</a:t>
            </a:r>
            <a:r>
              <a:rPr lang="en-GB" dirty="0"/>
              <a:t> is an algorithm based on </a:t>
            </a:r>
            <a:r>
              <a:rPr lang="en-GB" b="1" dirty="0"/>
              <a:t>averaging over random samples</a:t>
            </a:r>
            <a:endParaRPr lang="en-GB" dirty="0"/>
          </a:p>
          <a:p>
            <a:r>
              <a:rPr lang="en-GB" dirty="0"/>
              <a:t>The </a:t>
            </a:r>
            <a:r>
              <a:rPr lang="en-GB" b="1" dirty="0"/>
              <a:t>average</a:t>
            </a:r>
            <a:r>
              <a:rPr lang="en-GB" dirty="0"/>
              <a:t> over a large number of samples is a good approximation of the </a:t>
            </a:r>
            <a:r>
              <a:rPr lang="en-GB" b="1" dirty="0"/>
              <a:t>expected value</a:t>
            </a:r>
            <a:endParaRPr lang="en-GB" dirty="0"/>
          </a:p>
          <a:p>
            <a:r>
              <a:rPr lang="en-GB" dirty="0"/>
              <a:t>Used for </a:t>
            </a:r>
            <a:r>
              <a:rPr lang="en-GB" b="1" dirty="0"/>
              <a:t>quickly approximating</a:t>
            </a:r>
            <a:r>
              <a:rPr lang="en-GB" dirty="0"/>
              <a:t> quantities over </a:t>
            </a:r>
            <a:r>
              <a:rPr lang="en-GB" b="1" dirty="0"/>
              <a:t>large domains</a:t>
            </a:r>
            <a:endParaRPr lang="en-GB" dirty="0"/>
          </a:p>
          <a:p>
            <a:r>
              <a:rPr lang="en-GB" dirty="0"/>
              <a:t>Generally designed to </a:t>
            </a:r>
            <a:r>
              <a:rPr lang="en-GB" b="1" dirty="0"/>
              <a:t>converge in the limit</a:t>
            </a:r>
            <a:endParaRPr lang="en-GB" dirty="0"/>
          </a:p>
          <a:p>
            <a:pPr lvl="1"/>
            <a:r>
              <a:rPr lang="en-GB" dirty="0"/>
              <a:t>An </a:t>
            </a:r>
            <a:r>
              <a:rPr lang="en-GB" b="1" dirty="0"/>
              <a:t>infinite</a:t>
            </a:r>
            <a:r>
              <a:rPr lang="en-GB" dirty="0"/>
              <a:t> number of samples would give an </a:t>
            </a:r>
            <a:r>
              <a:rPr lang="en-GB" b="1" dirty="0"/>
              <a:t>exact</a:t>
            </a:r>
            <a:r>
              <a:rPr lang="en-GB" dirty="0"/>
              <a:t> answer</a:t>
            </a:r>
          </a:p>
          <a:p>
            <a:pPr lvl="1"/>
            <a:r>
              <a:rPr lang="en-GB" dirty="0"/>
              <a:t>As the </a:t>
            </a:r>
            <a:r>
              <a:rPr lang="en-GB" b="1" dirty="0"/>
              <a:t>number of samples</a:t>
            </a:r>
            <a:r>
              <a:rPr lang="en-GB" dirty="0"/>
              <a:t> increases, the </a:t>
            </a:r>
            <a:r>
              <a:rPr lang="en-GB" b="1" dirty="0"/>
              <a:t>accuracy</a:t>
            </a:r>
            <a:r>
              <a:rPr lang="en-GB" dirty="0"/>
              <a:t> of the answer improves</a:t>
            </a:r>
          </a:p>
          <a:p>
            <a:r>
              <a:rPr lang="en-GB" dirty="0"/>
              <a:t>Applications in physics, engineering, finance, weather forecasting, graphics, ...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242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C710-2C1C-406F-8549-D6D032B55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Monte Carlo Tree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C6580-23F2-4598-A572-F3C1C99628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30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69" y="0"/>
            <a:ext cx="8229600" cy="1143000"/>
          </a:xfrm>
        </p:spPr>
        <p:txBody>
          <a:bodyPr/>
          <a:lstStyle/>
          <a:p>
            <a:r>
              <a:rPr lang="en-GB" dirty="0"/>
              <a:t>Game decisions revisited</a:t>
            </a:r>
          </a:p>
        </p:txBody>
      </p:sp>
      <p:sp>
        <p:nvSpPr>
          <p:cNvPr id="6" name="Oval 5"/>
          <p:cNvSpPr/>
          <p:nvPr/>
        </p:nvSpPr>
        <p:spPr>
          <a:xfrm>
            <a:off x="3435061" y="1088339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Current position</a:t>
            </a:r>
          </a:p>
        </p:txBody>
      </p:sp>
      <p:sp>
        <p:nvSpPr>
          <p:cNvPr id="8" name="Oval 7"/>
          <p:cNvSpPr/>
          <p:nvPr/>
        </p:nvSpPr>
        <p:spPr>
          <a:xfrm>
            <a:off x="482733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A</a:t>
            </a:r>
          </a:p>
        </p:txBody>
      </p:sp>
      <p:sp>
        <p:nvSpPr>
          <p:cNvPr id="9" name="Oval 8"/>
          <p:cNvSpPr/>
          <p:nvPr/>
        </p:nvSpPr>
        <p:spPr>
          <a:xfrm>
            <a:off x="3435061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B</a:t>
            </a:r>
          </a:p>
        </p:txBody>
      </p:sp>
      <p:sp>
        <p:nvSpPr>
          <p:cNvPr id="10" name="Oval 9"/>
          <p:cNvSpPr/>
          <p:nvPr/>
        </p:nvSpPr>
        <p:spPr>
          <a:xfrm>
            <a:off x="6387389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C</a:t>
            </a:r>
          </a:p>
        </p:txBody>
      </p:sp>
      <p:cxnSp>
        <p:nvCxnSpPr>
          <p:cNvPr id="7" name="Straight Arrow Connector 6"/>
          <p:cNvCxnSpPr>
            <a:stCxn id="6" idx="3"/>
            <a:endCxn id="8" idx="0"/>
          </p:cNvCxnSpPr>
          <p:nvPr/>
        </p:nvCxnSpPr>
        <p:spPr>
          <a:xfrm flipH="1">
            <a:off x="1778877" y="1739047"/>
            <a:ext cx="2035816" cy="8204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4"/>
            <a:endCxn id="9" idx="0"/>
          </p:cNvCxnSpPr>
          <p:nvPr/>
        </p:nvCxnSpPr>
        <p:spPr>
          <a:xfrm>
            <a:off x="4731205" y="1850691"/>
            <a:ext cx="0" cy="7087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10" idx="0"/>
          </p:cNvCxnSpPr>
          <p:nvPr/>
        </p:nvCxnSpPr>
        <p:spPr>
          <a:xfrm>
            <a:off x="5647717" y="1739047"/>
            <a:ext cx="2035816" cy="8204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84127" y="1939079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8442" y="200884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92532" y="1896094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48064" y="4286651"/>
            <a:ext cx="2221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 of move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Win=1, Loss=0</a:t>
            </a:r>
          </a:p>
        </p:txBody>
      </p:sp>
      <p:cxnSp>
        <p:nvCxnSpPr>
          <p:cNvPr id="27" name="Straight Arrow Connector 26"/>
          <p:cNvCxnSpPr>
            <a:stCxn id="9" idx="4"/>
          </p:cNvCxnSpPr>
          <p:nvPr/>
        </p:nvCxnSpPr>
        <p:spPr>
          <a:xfrm flipH="1">
            <a:off x="4435578" y="3321835"/>
            <a:ext cx="295627" cy="395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479177" y="3717032"/>
            <a:ext cx="25202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435577" y="4077072"/>
            <a:ext cx="295627" cy="395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479176" y="4472269"/>
            <a:ext cx="25202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430035" y="4832309"/>
            <a:ext cx="295627" cy="395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73634" y="5227506"/>
            <a:ext cx="25202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384711" y="5587546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Terminal 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Win=1, Loss=0</a:t>
            </a:r>
          </a:p>
        </p:txBody>
      </p:sp>
      <p:sp>
        <p:nvSpPr>
          <p:cNvPr id="40" name="Left Brace 39"/>
          <p:cNvSpPr/>
          <p:nvPr/>
        </p:nvSpPr>
        <p:spPr>
          <a:xfrm>
            <a:off x="3923928" y="3321835"/>
            <a:ext cx="274853" cy="2265711"/>
          </a:xfrm>
          <a:prstGeom prst="leftBrace">
            <a:avLst>
              <a:gd name="adj1" fmla="val 54540"/>
              <a:gd name="adj2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83768" y="4206020"/>
            <a:ext cx="157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“Oracle” policy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062928" y="3321835"/>
            <a:ext cx="0" cy="226571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95534" y="4425105"/>
            <a:ext cx="157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Playout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policy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627784" y="4371601"/>
            <a:ext cx="1186909" cy="1443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48064" y="4041710"/>
            <a:ext cx="253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Reward signal for move B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5198525" y="4461909"/>
            <a:ext cx="1394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0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0" grpId="0"/>
      <p:bldP spid="21" grpId="0"/>
      <p:bldP spid="22" grpId="0"/>
      <p:bldP spid="44" grpId="0"/>
      <p:bldP spid="39" grpId="0" animBg="1"/>
      <p:bldP spid="40" grpId="0" animBg="1"/>
      <p:bldP spid="41" grpId="0"/>
      <p:bldP spid="29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multi-armed bandit problem</a:t>
            </a:r>
          </a:p>
        </p:txBody>
      </p:sp>
      <p:pic>
        <p:nvPicPr>
          <p:cNvPr id="4" name="Picture 2" descr="http://research.microsoft.com/en-us/projects/bandits/MAB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060848"/>
            <a:ext cx="4236060" cy="351109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932040" y="1916832"/>
            <a:ext cx="3960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 each step pull one arm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Noisy/random reward signal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order to: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Minimise regret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Maximise expected return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(Find the best arm)</a:t>
            </a:r>
          </a:p>
        </p:txBody>
      </p:sp>
    </p:spTree>
    <p:extLst>
      <p:ext uri="{BB962C8B-B14F-4D97-AF65-F5344CB8AC3E}">
        <p14:creationId xmlns:p14="http://schemas.microsoft.com/office/powerpoint/2010/main" val="2544949682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3.xml><?xml version="1.0" encoding="utf-8"?>
<a:theme xmlns:a="http://schemas.openxmlformats.org/drawingml/2006/main" name="Essentia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2097</Words>
  <Application>Microsoft Office PowerPoint</Application>
  <PresentationFormat>On-screen Show (4:3)</PresentationFormat>
  <Paragraphs>339</Paragraphs>
  <Slides>55</Slides>
  <Notes>8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Arial</vt:lpstr>
      <vt:lpstr>Calibri</vt:lpstr>
      <vt:lpstr>Cambria Math</vt:lpstr>
      <vt:lpstr>Consolas</vt:lpstr>
      <vt:lpstr>Corbel</vt:lpstr>
      <vt:lpstr>Gill Sans MT</vt:lpstr>
      <vt:lpstr>Wingdings 2</vt:lpstr>
      <vt:lpstr>Office Theme</vt:lpstr>
      <vt:lpstr>Dividend</vt:lpstr>
      <vt:lpstr>Essential</vt:lpstr>
      <vt:lpstr>5: Monte Carlo Tree Search</vt:lpstr>
      <vt:lpstr>Monte Carlo methods</vt:lpstr>
      <vt:lpstr>Expected value</vt:lpstr>
      <vt:lpstr>Expected value – example </vt:lpstr>
      <vt:lpstr>“Randomness” in computing</vt:lpstr>
      <vt:lpstr>Monte Carlo methods</vt:lpstr>
      <vt:lpstr>Monte Carlo Tree Search</vt:lpstr>
      <vt:lpstr>Game decisions revisited</vt:lpstr>
      <vt:lpstr>The multi-armed bandit problem</vt:lpstr>
      <vt:lpstr>Upper Confidence Bound (UCB1)</vt:lpstr>
      <vt:lpstr>Monte Carlo Tree Search (MCTS)</vt:lpstr>
      <vt:lpstr>Monte Carlo Tree Search (MCTS)</vt:lpstr>
      <vt:lpstr>Game Decisions</vt:lpstr>
      <vt:lpstr>Monte Carlo Tree Search (MCTS)</vt:lpstr>
      <vt:lpstr>Upper Confidence bound for Trees (UCT)</vt:lpstr>
      <vt:lpstr>Demo</vt:lpstr>
      <vt:lpstr>MCTS for games of imperfect information</vt:lpstr>
      <vt:lpstr>Imperfect information</vt:lpstr>
      <vt:lpstr>PowerPoint Presentation</vt:lpstr>
      <vt:lpstr>Information sets</vt:lpstr>
      <vt:lpstr>Determinization</vt:lpstr>
      <vt:lpstr>PowerPoint Presentation</vt:lpstr>
      <vt:lpstr>PowerPoint Presentation</vt:lpstr>
      <vt:lpstr>PowerPoint Presentation</vt:lpstr>
      <vt:lpstr>Strategy fusion</vt:lpstr>
      <vt:lpstr>Non-locality</vt:lpstr>
      <vt:lpstr>Cheating</vt:lpstr>
      <vt:lpstr>Information Set MCTS (ISMCTS)</vt:lpstr>
      <vt:lpstr>Information Set MCTS (ISMCTS)</vt:lpstr>
      <vt:lpstr>Multi-observer information set MCTS</vt:lpstr>
      <vt:lpstr>Information Set MCTS (ISMCTS)</vt:lpstr>
      <vt:lpstr>PowerPoint Presentation</vt:lpstr>
      <vt:lpstr>The Phantom 4,4,4 game</vt:lpstr>
      <vt:lpstr>Dou Di Zhu</vt:lpstr>
      <vt:lpstr>ISMCTS for Spades</vt:lpstr>
      <vt:lpstr>Spades by AI Factory</vt:lpstr>
      <vt:lpstr>Rule-based AI for Spades</vt:lpstr>
      <vt:lpstr>ISMCTS for Spades</vt:lpstr>
      <vt:lpstr>Performance of ISMCTS for Spades</vt:lpstr>
      <vt:lpstr>ISMCTS for Spades</vt:lpstr>
      <vt:lpstr>PowerPoint Presentation</vt:lpstr>
      <vt:lpstr>Performance of ISMCTS for Spades</vt:lpstr>
      <vt:lpstr>MCTS for a real-time game</vt:lpstr>
      <vt:lpstr>Travelling Salesman Problem (TSP)</vt:lpstr>
      <vt:lpstr>Solving TSP</vt:lpstr>
      <vt:lpstr>Physical Travelling Salesman Problem (PTSP)</vt:lpstr>
      <vt:lpstr>Demo</vt:lpstr>
      <vt:lpstr>Challenges for tree search in real-time domains</vt:lpstr>
      <vt:lpstr>Key features of our PTSP controller</vt:lpstr>
      <vt:lpstr>Heuristic evaluation</vt:lpstr>
      <vt:lpstr>Heuristic evaluation</vt:lpstr>
      <vt:lpstr>Macro-actions</vt:lpstr>
      <vt:lpstr>Benefits of macro-actions</vt:lpstr>
      <vt:lpstr>Conclusion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Tree Search</dc:title>
  <dc:creator>Ed</dc:creator>
  <cp:lastModifiedBy>Ed Powley</cp:lastModifiedBy>
  <cp:revision>55</cp:revision>
  <dcterms:created xsi:type="dcterms:W3CDTF">2013-05-29T12:27:20Z</dcterms:created>
  <dcterms:modified xsi:type="dcterms:W3CDTF">2020-09-07T23:48:45Z</dcterms:modified>
</cp:coreProperties>
</file>