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6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062" autoAdjust="0"/>
  </p:normalViewPr>
  <p:slideViewPr>
    <p:cSldViewPr>
      <p:cViewPr varScale="1">
        <p:scale>
          <a:sx n="142" d="100"/>
          <a:sy n="142" d="100"/>
        </p:scale>
        <p:origin x="13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3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3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1" presStyleCnt="3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1" presStyleCnt="3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2" presStyleCnt="3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2" presStyleCnt="3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1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2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DE002B94-7079-4FBB-A4D0-4CEA662D9290}" type="presParOf" srcId="{61027444-B8F0-4CD4-9602-F91B650E02E1}" destId="{4C132DDF-8B6E-4C30-9F8F-BDF70F2C8BCA}" srcOrd="2" destOrd="0" presId="urn:microsoft.com/office/officeart/2005/8/layout/hierarchy6"/>
    <dgm:cxn modelId="{F4FC6393-70D8-4B8B-B28B-29701CB7043D}" type="presParOf" srcId="{61027444-B8F0-4CD4-9602-F91B650E02E1}" destId="{90613BFD-592E-464F-9F03-0A956B46E040}" srcOrd="3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4" destOrd="0" presId="urn:microsoft.com/office/officeart/2005/8/layout/hierarchy6"/>
    <dgm:cxn modelId="{325E2F3F-95CB-41B8-9314-BE60E8168A32}" type="presParOf" srcId="{61027444-B8F0-4CD4-9602-F91B650E02E1}" destId="{0FFFCD57-5D96-4BD0-A6AA-FA17FF287021}" srcOrd="5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2080170" y="487147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if-else</a:t>
          </a:r>
        </a:p>
      </dsp:txBody>
      <dsp:txXfrm>
        <a:off x="2092665" y="499642"/>
        <a:ext cx="614939" cy="401629"/>
      </dsp:txXfrm>
    </dsp:sp>
    <dsp:sp modelId="{B60AEE1E-00EA-417F-8452-12F639C05BB3}">
      <dsp:nvSpPr>
        <dsp:cNvPr id="0" name=""/>
        <dsp:cNvSpPr/>
      </dsp:nvSpPr>
      <dsp:spPr>
        <a:xfrm>
          <a:off x="736317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1663817" y="0"/>
              </a:moveTo>
              <a:lnTo>
                <a:pt x="1663817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416352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&gt;</a:t>
          </a:r>
        </a:p>
      </dsp:txBody>
      <dsp:txXfrm>
        <a:off x="428847" y="1096910"/>
        <a:ext cx="614939" cy="401629"/>
      </dsp:txXfrm>
    </dsp:sp>
    <dsp:sp modelId="{68741EB4-9540-4050-B6DE-A948B3E17142}">
      <dsp:nvSpPr>
        <dsp:cNvPr id="0" name=""/>
        <dsp:cNvSpPr/>
      </dsp:nvSpPr>
      <dsp:spPr>
        <a:xfrm>
          <a:off x="320362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97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2892" y="1694178"/>
        <a:ext cx="614939" cy="401629"/>
      </dsp:txXfrm>
    </dsp:sp>
    <dsp:sp modelId="{90BD849B-0EA2-42AB-A7C1-33243DEE2390}">
      <dsp:nvSpPr>
        <dsp:cNvPr id="0" name=""/>
        <dsp:cNvSpPr/>
      </dsp:nvSpPr>
      <dsp:spPr>
        <a:xfrm>
          <a:off x="736317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832306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10</a:t>
          </a:r>
        </a:p>
      </dsp:txBody>
      <dsp:txXfrm>
        <a:off x="844801" y="1694178"/>
        <a:ext cx="614939" cy="401629"/>
      </dsp:txXfrm>
    </dsp:sp>
    <dsp:sp modelId="{4C132DDF-8B6E-4C30-9F8F-BDF70F2C8BCA}">
      <dsp:nvSpPr>
        <dsp:cNvPr id="0" name=""/>
        <dsp:cNvSpPr/>
      </dsp:nvSpPr>
      <dsp:spPr>
        <a:xfrm>
          <a:off x="2354415" y="913767"/>
          <a:ext cx="91440" cy="170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2080170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call</a:t>
          </a:r>
        </a:p>
      </dsp:txBody>
      <dsp:txXfrm>
        <a:off x="2092665" y="1096910"/>
        <a:ext cx="614939" cy="401629"/>
      </dsp:txXfrm>
    </dsp:sp>
    <dsp:sp modelId="{446293DA-F3ED-4723-A179-0767F1A74F59}">
      <dsp:nvSpPr>
        <dsp:cNvPr id="0" name=""/>
        <dsp:cNvSpPr/>
      </dsp:nvSpPr>
      <dsp:spPr>
        <a:xfrm>
          <a:off x="1984180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664215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print</a:t>
          </a:r>
        </a:p>
      </dsp:txBody>
      <dsp:txXfrm>
        <a:off x="1676710" y="1694178"/>
        <a:ext cx="614939" cy="401629"/>
      </dsp:txXfrm>
    </dsp:sp>
    <dsp:sp modelId="{2274120B-0F66-4EFB-9E3B-2CFCB15B6859}">
      <dsp:nvSpPr>
        <dsp:cNvPr id="0" name=""/>
        <dsp:cNvSpPr/>
      </dsp:nvSpPr>
      <dsp:spPr>
        <a:xfrm>
          <a:off x="2400135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496124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“Hello”</a:t>
          </a:r>
        </a:p>
      </dsp:txBody>
      <dsp:txXfrm>
        <a:off x="2508619" y="1694178"/>
        <a:ext cx="614939" cy="401629"/>
      </dsp:txXfrm>
    </dsp:sp>
    <dsp:sp modelId="{0B36CD63-2D38-48F8-901C-75827ECCB7E9}">
      <dsp:nvSpPr>
        <dsp:cNvPr id="0" name=""/>
        <dsp:cNvSpPr/>
      </dsp:nvSpPr>
      <dsp:spPr>
        <a:xfrm>
          <a:off x="2400135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1663817" y="85323"/>
              </a:lnTo>
              <a:lnTo>
                <a:pt x="1663817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743988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3756483" y="1096910"/>
        <a:ext cx="614939" cy="401629"/>
      </dsp:txXfrm>
    </dsp:sp>
    <dsp:sp modelId="{DADEEAE9-4889-4521-A32F-483CE4D0CECE}">
      <dsp:nvSpPr>
        <dsp:cNvPr id="0" name=""/>
        <dsp:cNvSpPr/>
      </dsp:nvSpPr>
      <dsp:spPr>
        <a:xfrm>
          <a:off x="3647998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3328033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340528" y="1694178"/>
        <a:ext cx="614939" cy="401629"/>
      </dsp:txXfrm>
    </dsp:sp>
    <dsp:sp modelId="{624281EE-55AE-4DB9-835A-D0B950296B18}">
      <dsp:nvSpPr>
        <dsp:cNvPr id="0" name=""/>
        <dsp:cNvSpPr/>
      </dsp:nvSpPr>
      <dsp:spPr>
        <a:xfrm>
          <a:off x="4063953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4159942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4172437" y="1694178"/>
        <a:ext cx="614939" cy="401629"/>
      </dsp:txXfrm>
    </dsp:sp>
    <dsp:sp modelId="{9A2E5ADA-108B-483C-AB19-ADD69F758FC7}">
      <dsp:nvSpPr>
        <dsp:cNvPr id="0" name=""/>
        <dsp:cNvSpPr/>
      </dsp:nvSpPr>
      <dsp:spPr>
        <a:xfrm>
          <a:off x="4063953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743988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756483" y="2291446"/>
        <a:ext cx="614939" cy="401629"/>
      </dsp:txXfrm>
    </dsp:sp>
    <dsp:sp modelId="{A72728C6-43F1-4B40-BA7C-2597F27CB983}">
      <dsp:nvSpPr>
        <dsp:cNvPr id="0" name=""/>
        <dsp:cNvSpPr/>
      </dsp:nvSpPr>
      <dsp:spPr>
        <a:xfrm>
          <a:off x="4479907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4575897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4588392" y="2291446"/>
        <a:ext cx="614939" cy="40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12: Further Genetic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COMP704: Machine 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0ADB63-1BA5-4A11-8FD0-2BE76A52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99583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2744-A2A1-4ED1-82DC-7B5CFCA578C7}"/>
              </a:ext>
            </a:extLst>
          </p:cNvPr>
          <p:cNvCxnSpPr/>
          <p:nvPr/>
        </p:nvCxnSpPr>
        <p:spPr>
          <a:xfrm>
            <a:off x="3203848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927365-3C31-46E0-A447-DB4C66F3CEDD}"/>
              </a:ext>
            </a:extLst>
          </p:cNvPr>
          <p:cNvSpPr/>
          <p:nvPr/>
        </p:nvSpPr>
        <p:spPr>
          <a:xfrm>
            <a:off x="3887924" y="4093603"/>
            <a:ext cx="972108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40E8CE-384F-4851-AF03-989FE72CF695}"/>
              </a:ext>
            </a:extLst>
          </p:cNvPr>
          <p:cNvSpPr/>
          <p:nvPr/>
        </p:nvSpPr>
        <p:spPr>
          <a:xfrm>
            <a:off x="7092280" y="4093603"/>
            <a:ext cx="64807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&lt;int&gt;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449C00-A05E-4951-98AA-839F0396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37625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95BAB-1F3C-472A-BB0B-F8E4F03D158C}"/>
              </a:ext>
            </a:extLst>
          </p:cNvPr>
          <p:cNvCxnSpPr/>
          <p:nvPr/>
        </p:nvCxnSpPr>
        <p:spPr>
          <a:xfrm>
            <a:off x="3851920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5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10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78D214-096C-4AD2-A7A7-D40CB9FF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81857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844601-8C87-4222-9E07-60C7682F1124}"/>
              </a:ext>
            </a:extLst>
          </p:cNvPr>
          <p:cNvCxnSpPr/>
          <p:nvPr/>
        </p:nvCxnSpPr>
        <p:spPr>
          <a:xfrm>
            <a:off x="44279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0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10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call_statement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5582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48EB-9901-4443-BADA-78DA5565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CD9-4926-4348-BCAB-333D02D2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Genotype is an </a:t>
            </a:r>
            <a:r>
              <a:rPr lang="en-GB" b="1" dirty="0"/>
              <a:t>array of numbers </a:t>
            </a:r>
            <a:r>
              <a:rPr lang="en-GB" dirty="0"/>
              <a:t>– simple mutation and crossover operators</a:t>
            </a:r>
          </a:p>
          <a:p>
            <a:r>
              <a:rPr lang="en-GB" dirty="0"/>
              <a:t>Suitable for a </a:t>
            </a:r>
            <a:r>
              <a:rPr lang="en-GB" b="1" dirty="0"/>
              <a:t>wider range of programming languages </a:t>
            </a:r>
            <a:r>
              <a:rPr lang="en-GB" dirty="0"/>
              <a:t>and problem domains than tree-based representation</a:t>
            </a:r>
          </a:p>
          <a:p>
            <a:r>
              <a:rPr lang="en-GB" dirty="0"/>
              <a:t>Easy ways to add </a:t>
            </a:r>
            <a:r>
              <a:rPr lang="en-GB" b="1" dirty="0"/>
              <a:t>domain knowledge</a:t>
            </a:r>
            <a:r>
              <a:rPr lang="en-GB" dirty="0"/>
              <a:t>, and to limit </a:t>
            </a:r>
            <a:r>
              <a:rPr lang="en-GB" b="1" dirty="0"/>
              <a:t>bloat</a:t>
            </a:r>
          </a:p>
          <a:p>
            <a:r>
              <a:rPr lang="en-GB" dirty="0"/>
              <a:t>Genotype representation is also useful for other non-evolutionary search methods, e.g. </a:t>
            </a:r>
            <a:r>
              <a:rPr lang="en-GB" b="1" dirty="0"/>
              <a:t>particle swarm optimisation</a:t>
            </a:r>
          </a:p>
        </p:txBody>
      </p:sp>
    </p:spTree>
    <p:extLst>
      <p:ext uri="{BB962C8B-B14F-4D97-AF65-F5344CB8AC3E}">
        <p14:creationId xmlns:p14="http://schemas.microsoft.com/office/powerpoint/2010/main" val="1820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48EB-9901-4443-BADA-78DA5565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disadvantage of 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CD9-4926-4348-BCAB-333D02D2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Mutation can be highly </a:t>
            </a:r>
            <a:r>
              <a:rPr lang="en-GB" b="1" dirty="0"/>
              <a:t>non-local</a:t>
            </a:r>
            <a:r>
              <a:rPr lang="en-GB" dirty="0"/>
              <a:t> – changing one number early in the genotype can have a huge knock-on effect</a:t>
            </a:r>
          </a:p>
          <a:p>
            <a:r>
              <a:rPr lang="en-GB" dirty="0"/>
              <a:t>Non-locality can impact effectiveness of evolutionary algorithms (it essentially introduces unpredictable “cliffs” into the fitness landscape)</a:t>
            </a:r>
          </a:p>
        </p:txBody>
      </p:sp>
    </p:spTree>
    <p:extLst>
      <p:ext uri="{BB962C8B-B14F-4D97-AF65-F5344CB8AC3E}">
        <p14:creationId xmlns:p14="http://schemas.microsoft.com/office/powerpoint/2010/main" val="37970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A85-F65A-4DFE-B431-97501BA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as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6C43-D4F3-4198-8AFB-641DA34E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475260"/>
            <a:ext cx="2983977" cy="319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(x &gt; 10)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print(“Hello”)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x + 1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242351-1C87-46EA-8BCF-EAFA598B1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312967"/>
              </p:ext>
            </p:extLst>
          </p:nvPr>
        </p:nvGraphicFramePr>
        <p:xfrm>
          <a:off x="3491880" y="2500081"/>
          <a:ext cx="5216225" cy="3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2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6911-5013-4CDC-9466-9C66F51B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Grammars of programming languages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0AAE7-9E25-4647-BA21-2DB31077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475260"/>
            <a:ext cx="2983977" cy="319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(x &gt; 10)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print(“Hello”)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x + 1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40CB8-5C98-41F2-A5B2-6DD2678FA80F}"/>
              </a:ext>
            </a:extLst>
          </p:cNvPr>
          <p:cNvSpPr txBox="1">
            <a:spLocks/>
          </p:cNvSpPr>
          <p:nvPr/>
        </p:nvSpPr>
        <p:spPr>
          <a:xfrm>
            <a:off x="3565903" y="2475259"/>
            <a:ext cx="5112569" cy="319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</p:spTree>
    <p:extLst>
      <p:ext uri="{BB962C8B-B14F-4D97-AF65-F5344CB8AC3E}">
        <p14:creationId xmlns:p14="http://schemas.microsoft.com/office/powerpoint/2010/main" val="158587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01BF-4434-4E34-9EA8-4C929D47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4B5B-CD5A-4818-9AC1-04E69FAC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expressed in </a:t>
            </a:r>
            <a:r>
              <a:rPr lang="en-GB" b="1" dirty="0"/>
              <a:t>Backus-Naur form (BNF)</a:t>
            </a:r>
          </a:p>
          <a:p>
            <a:r>
              <a:rPr lang="en-GB" dirty="0"/>
              <a:t>Completely describes the </a:t>
            </a:r>
            <a:r>
              <a:rPr lang="en-GB" b="1" dirty="0"/>
              <a:t>syntax</a:t>
            </a:r>
            <a:r>
              <a:rPr lang="en-GB" dirty="0"/>
              <a:t> of the language</a:t>
            </a:r>
          </a:p>
          <a:p>
            <a:r>
              <a:rPr lang="en-GB" dirty="0"/>
              <a:t>Used internally by the </a:t>
            </a:r>
            <a:r>
              <a:rPr lang="en-GB" b="1" dirty="0"/>
              <a:t>compiler/interpreter</a:t>
            </a:r>
          </a:p>
          <a:p>
            <a:r>
              <a:rPr lang="en-GB" dirty="0"/>
              <a:t>Closely related to </a:t>
            </a:r>
            <a:r>
              <a:rPr lang="en-GB" b="1" dirty="0"/>
              <a:t>AST</a:t>
            </a:r>
            <a:r>
              <a:rPr lang="en-GB" dirty="0"/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94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C2C-3FB7-43C1-876E-A60CB573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5A27-B584-4112-BFF1-AE5D828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 representation for genetic programming</a:t>
            </a:r>
          </a:p>
          <a:p>
            <a:r>
              <a:rPr lang="en-GB" dirty="0"/>
              <a:t>(Also applicable to other non-GP settings)</a:t>
            </a:r>
          </a:p>
          <a:p>
            <a:r>
              <a:rPr lang="en-GB" dirty="0"/>
              <a:t>Genotype is a list of numbers</a:t>
            </a:r>
          </a:p>
          <a:p>
            <a:r>
              <a:rPr lang="en-GB" dirty="0"/>
              <a:t>Numbers are used to select between alternatives in the grammar and hence build up a program</a:t>
            </a:r>
          </a:p>
        </p:txBody>
      </p:sp>
    </p:spTree>
    <p:extLst>
      <p:ext uri="{BB962C8B-B14F-4D97-AF65-F5344CB8AC3E}">
        <p14:creationId xmlns:p14="http://schemas.microsoft.com/office/powerpoint/2010/main" val="23278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673092"/>
            <a:ext cx="827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ACDD9A-B56E-475F-8EC9-70A68C57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49966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483CF-DF35-408D-9991-E11284BF0602}"/>
              </a:ext>
            </a:extLst>
          </p:cNvPr>
          <p:cNvCxnSpPr/>
          <p:nvPr/>
        </p:nvCxnSpPr>
        <p:spPr>
          <a:xfrm>
            <a:off x="755576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42ED43-F90F-4CD7-9F68-E7968846D7C9}"/>
              </a:ext>
            </a:extLst>
          </p:cNvPr>
          <p:cNvSpPr/>
          <p:nvPr/>
        </p:nvSpPr>
        <p:spPr>
          <a:xfrm>
            <a:off x="3923929" y="1978040"/>
            <a:ext cx="136815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F57E45-3360-478E-881A-0CA4B31B460F}"/>
              </a:ext>
            </a:extLst>
          </p:cNvPr>
          <p:cNvSpPr/>
          <p:nvPr/>
        </p:nvSpPr>
        <p:spPr>
          <a:xfrm>
            <a:off x="5796136" y="1978040"/>
            <a:ext cx="100811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&lt;condition&gt;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0FD534-1895-4EB0-8B12-CAB0E188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68488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6CD44-E834-4A96-B640-7D4B2007FE11}"/>
              </a:ext>
            </a:extLst>
          </p:cNvPr>
          <p:cNvCxnSpPr/>
          <p:nvPr/>
        </p:nvCxnSpPr>
        <p:spPr>
          <a:xfrm>
            <a:off x="1403648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D59EE10-E059-40A0-829E-FD8E2CEF907D}"/>
              </a:ext>
            </a:extLst>
          </p:cNvPr>
          <p:cNvSpPr/>
          <p:nvPr/>
        </p:nvSpPr>
        <p:spPr>
          <a:xfrm>
            <a:off x="3968389" y="3356992"/>
            <a:ext cx="136815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269433-B923-4F88-B383-03F46FFE4EE9}"/>
              </a:ext>
            </a:extLst>
          </p:cNvPr>
          <p:cNvSpPr/>
          <p:nvPr/>
        </p:nvSpPr>
        <p:spPr>
          <a:xfrm>
            <a:off x="5724128" y="3549366"/>
            <a:ext cx="1944216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  <a:r>
              <a:rPr lang="en-GB" sz="2400" dirty="0">
                <a:latin typeface="Consolas" panose="020B0609020204030204" pitchFamily="49" charset="0"/>
              </a:rPr>
              <a:t>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A2ED01-30C2-4A89-BC58-0EC58FF2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06572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DB4EBC-A2AD-4E7A-B36E-36A4635F456A}"/>
              </a:ext>
            </a:extLst>
          </p:cNvPr>
          <p:cNvCxnSpPr/>
          <p:nvPr/>
        </p:nvCxnSpPr>
        <p:spPr>
          <a:xfrm>
            <a:off x="1979712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60AFBF8-DC0F-48DE-968D-76A068A06FAA}"/>
              </a:ext>
            </a:extLst>
          </p:cNvPr>
          <p:cNvSpPr/>
          <p:nvPr/>
        </p:nvSpPr>
        <p:spPr>
          <a:xfrm>
            <a:off x="3887924" y="4093603"/>
            <a:ext cx="972108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E0FE3E-7DFB-4B8D-BAB0-03AE85694472}"/>
              </a:ext>
            </a:extLst>
          </p:cNvPr>
          <p:cNvSpPr/>
          <p:nvPr/>
        </p:nvSpPr>
        <p:spPr>
          <a:xfrm>
            <a:off x="5724128" y="4093603"/>
            <a:ext cx="1224136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&lt;variable&gt;</a:t>
            </a:r>
            <a:r>
              <a:rPr lang="en-GB" sz="2400" dirty="0">
                <a:latin typeface="Consolas" panose="020B0609020204030204" pitchFamily="49" charset="0"/>
              </a:rPr>
              <a:t>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711A1E-5494-4379-B67B-ADB38006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99583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610AE7-530B-4E38-81F6-F8B4182CEB19}"/>
              </a:ext>
            </a:extLst>
          </p:cNvPr>
          <p:cNvCxnSpPr/>
          <p:nvPr/>
        </p:nvCxnSpPr>
        <p:spPr>
          <a:xfrm>
            <a:off x="26277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511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1462</Words>
  <Application>Microsoft Office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Gill Sans MT</vt:lpstr>
      <vt:lpstr>Wingdings 2</vt:lpstr>
      <vt:lpstr>Dividend</vt:lpstr>
      <vt:lpstr>12: Further Genetic Programming</vt:lpstr>
      <vt:lpstr>Programs as trees</vt:lpstr>
      <vt:lpstr>Grammars of programming languages</vt:lpstr>
      <vt:lpstr>Grammars</vt:lpstr>
      <vt:lpstr>Grammatical evolution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Advantages of Grammatical Evolution</vt:lpstr>
      <vt:lpstr>A disadvantage of Grammatical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11: Genetic Programming</dc:title>
  <dc:creator>Ed Powley</dc:creator>
  <cp:lastModifiedBy>Ed Powley</cp:lastModifiedBy>
  <cp:revision>15</cp:revision>
  <dcterms:created xsi:type="dcterms:W3CDTF">2020-04-20T22:18:16Z</dcterms:created>
  <dcterms:modified xsi:type="dcterms:W3CDTF">2020-04-28T00:08:32Z</dcterms:modified>
</cp:coreProperties>
</file>