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545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61" r:id="rId17"/>
    <p:sldId id="562" r:id="rId18"/>
    <p:sldId id="560" r:id="rId19"/>
    <p:sldId id="563" r:id="rId20"/>
    <p:sldId id="564" r:id="rId21"/>
    <p:sldId id="565" r:id="rId22"/>
    <p:sldId id="566" r:id="rId23"/>
    <p:sldId id="567" r:id="rId24"/>
    <p:sldId id="571" r:id="rId25"/>
    <p:sldId id="568" r:id="rId26"/>
    <p:sldId id="569" r:id="rId27"/>
    <p:sldId id="409" r:id="rId28"/>
    <p:sldId id="570" r:id="rId29"/>
    <p:sldId id="500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 autoAdjust="0"/>
    <p:restoredTop sz="96327" autoAdjust="0"/>
  </p:normalViewPr>
  <p:slideViewPr>
    <p:cSldViewPr>
      <p:cViewPr varScale="1">
        <p:scale>
          <a:sx n="107" d="100"/>
          <a:sy n="107" d="100"/>
        </p:scale>
        <p:origin x="11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2/25/20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COMP704: Machine Learning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MSc Artificial Intelligence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5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Data Science – Machine Learning for gameplay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Over-arching consideration(s)</a:t>
            </a:r>
          </a:p>
          <a:p>
            <a:pPr lvl="2"/>
            <a:r>
              <a:rPr lang="en-GB" dirty="0"/>
              <a:t>How will you feed the prediction data back into your game</a:t>
            </a:r>
          </a:p>
        </p:txBody>
      </p:sp>
    </p:spTree>
    <p:extLst>
      <p:ext uri="{BB962C8B-B14F-4D97-AF65-F5344CB8AC3E}">
        <p14:creationId xmlns:p14="http://schemas.microsoft.com/office/powerpoint/2010/main" val="251537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How to make a game that can capture data for ML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Breakout game</a:t>
            </a:r>
          </a:p>
          <a:p>
            <a:pPr lvl="2"/>
            <a:r>
              <a:rPr lang="en-GB" dirty="0"/>
              <a:t>Not a particularly great </a:t>
            </a:r>
            <a:r>
              <a:rPr lang="en-GB" dirty="0" err="1"/>
              <a:t>pygame</a:t>
            </a:r>
            <a:r>
              <a:rPr lang="en-GB" dirty="0"/>
              <a:t> demo, but it could be a typical starting point</a:t>
            </a:r>
          </a:p>
          <a:p>
            <a:pPr lvl="2"/>
            <a:r>
              <a:rPr lang="en-GB" dirty="0"/>
              <a:t>From a data </a:t>
            </a:r>
            <a:r>
              <a:rPr lang="en-GB" dirty="0" err="1"/>
              <a:t>PoV</a:t>
            </a:r>
            <a:r>
              <a:rPr lang="en-GB" dirty="0"/>
              <a:t>:</a:t>
            </a:r>
          </a:p>
          <a:p>
            <a:pPr lvl="3"/>
            <a:r>
              <a:rPr lang="en-GB" dirty="0"/>
              <a:t>State of world (bricks &amp; ball)</a:t>
            </a:r>
          </a:p>
          <a:p>
            <a:pPr lvl="4"/>
            <a:r>
              <a:rPr lang="en-GB" dirty="0"/>
              <a:t>Like the </a:t>
            </a:r>
            <a:r>
              <a:rPr lang="en-GB" dirty="0" err="1"/>
              <a:t>Mariflow</a:t>
            </a:r>
            <a:r>
              <a:rPr lang="en-GB" dirty="0"/>
              <a:t> world array</a:t>
            </a:r>
          </a:p>
          <a:p>
            <a:pPr lvl="3"/>
            <a:r>
              <a:rPr lang="en-GB" dirty="0"/>
              <a:t>Either:</a:t>
            </a:r>
          </a:p>
          <a:p>
            <a:pPr lvl="4"/>
            <a:r>
              <a:rPr lang="en-GB" dirty="0"/>
              <a:t>Player position as regression</a:t>
            </a:r>
          </a:p>
          <a:p>
            <a:pPr lvl="4"/>
            <a:r>
              <a:rPr lang="en-GB" dirty="0"/>
              <a:t>Plyer movement as classifications (move left / right)</a:t>
            </a:r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95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92500"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Refactoring the game to make it work (better)</a:t>
            </a:r>
          </a:p>
          <a:p>
            <a:pPr lvl="2"/>
            <a:r>
              <a:rPr lang="en-GB" dirty="0"/>
              <a:t>Fix dodgy collisions / gameplay issues</a:t>
            </a:r>
          </a:p>
          <a:p>
            <a:pPr lvl="3"/>
            <a:r>
              <a:rPr lang="en-GB" dirty="0"/>
              <a:t>Ball can run along bat and off the screen</a:t>
            </a:r>
          </a:p>
          <a:p>
            <a:pPr lvl="4"/>
            <a:r>
              <a:rPr lang="en-GB" dirty="0"/>
              <a:t>Generally, want to only collision test ball when it is traveling down the screen</a:t>
            </a:r>
          </a:p>
          <a:p>
            <a:pPr lvl="5"/>
            <a:r>
              <a:rPr lang="en-GB" dirty="0"/>
              <a:t>Current code doesn’t allow this due to angle model</a:t>
            </a:r>
          </a:p>
          <a:p>
            <a:pPr lvl="4"/>
            <a:r>
              <a:rPr lang="en-GB" dirty="0"/>
              <a:t>May also be issues with ball colliding with two things at once</a:t>
            </a:r>
          </a:p>
          <a:p>
            <a:pPr lvl="3"/>
            <a:r>
              <a:rPr lang="en-GB" dirty="0"/>
              <a:t>Hard to direct the ball off the bat</a:t>
            </a:r>
          </a:p>
          <a:p>
            <a:pPr lvl="4"/>
            <a:r>
              <a:rPr lang="en-GB" dirty="0"/>
              <a:t>In ‘traditional’ pong ball will come off at different angles depending on where on the bat it hits</a:t>
            </a:r>
          </a:p>
          <a:p>
            <a:pPr lvl="5"/>
            <a:r>
              <a:rPr lang="en-GB" dirty="0"/>
              <a:t>Need to implement &amp; use this to develop pong strategies (clear a column and get ball on top of bricks)</a:t>
            </a:r>
          </a:p>
          <a:p>
            <a:pPr lvl="3"/>
            <a:r>
              <a:rPr lang="en-GB" dirty="0"/>
              <a:t>Game over on every miss</a:t>
            </a:r>
          </a:p>
          <a:p>
            <a:pPr lvl="4"/>
            <a:r>
              <a:rPr lang="en-GB" dirty="0"/>
              <a:t>Need to make the game run to level completion to collect more data</a:t>
            </a:r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42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Refactoring the game to make it work (better)</a:t>
            </a:r>
          </a:p>
          <a:p>
            <a:pPr lvl="2"/>
            <a:r>
              <a:rPr lang="en-GB" dirty="0"/>
              <a:t>Make game play ‘</a:t>
            </a:r>
            <a:r>
              <a:rPr lang="en-GB" dirty="0" err="1"/>
              <a:t>headerless</a:t>
            </a:r>
            <a:r>
              <a:rPr lang="en-GB" dirty="0"/>
              <a:t>’</a:t>
            </a:r>
          </a:p>
          <a:p>
            <a:pPr lvl="3"/>
            <a:r>
              <a:rPr lang="en-GB" dirty="0"/>
              <a:t>Currently, game will do one update per frame (16.6mS)</a:t>
            </a:r>
          </a:p>
          <a:p>
            <a:pPr lvl="4"/>
            <a:r>
              <a:rPr lang="en-GB" dirty="0"/>
              <a:t>From </a:t>
            </a:r>
            <a:r>
              <a:rPr lang="en-GB" dirty="0" err="1"/>
              <a:t>pygame.flip</a:t>
            </a:r>
            <a:r>
              <a:rPr lang="en-GB" dirty="0"/>
              <a:t>()</a:t>
            </a:r>
          </a:p>
          <a:p>
            <a:pPr lvl="3"/>
            <a:r>
              <a:rPr lang="en-GB" dirty="0"/>
              <a:t>Removing rendering means we can run the game at 500-1000 fps or higher</a:t>
            </a:r>
          </a:p>
          <a:p>
            <a:pPr lvl="4"/>
            <a:r>
              <a:rPr lang="en-GB" dirty="0"/>
              <a:t>16 x faster -&gt; 16 x data collection</a:t>
            </a:r>
          </a:p>
          <a:p>
            <a:pPr lvl="4"/>
            <a:r>
              <a:rPr lang="en-GB" dirty="0"/>
              <a:t>Can do this without making the game ‘play faster’</a:t>
            </a:r>
          </a:p>
          <a:p>
            <a:pPr lvl="4"/>
            <a:r>
              <a:rPr lang="en-GB" dirty="0"/>
              <a:t>Can also run multiple instances of game and collect data remotely (HTTP server)</a:t>
            </a:r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2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Building symbolic AI</a:t>
            </a:r>
          </a:p>
          <a:p>
            <a:pPr lvl="2"/>
            <a:r>
              <a:rPr lang="en-GB" dirty="0"/>
              <a:t>Where should the player go to hit the ball?</a:t>
            </a:r>
          </a:p>
          <a:p>
            <a:pPr lvl="3"/>
            <a:r>
              <a:rPr lang="en-GB" dirty="0"/>
              <a:t>Easiest (and worst) solution</a:t>
            </a:r>
          </a:p>
          <a:p>
            <a:pPr lvl="4"/>
            <a:r>
              <a:rPr lang="en-GB" dirty="0" err="1"/>
              <a:t>Player.x</a:t>
            </a:r>
            <a:r>
              <a:rPr lang="en-GB" dirty="0"/>
              <a:t> = </a:t>
            </a:r>
            <a:r>
              <a:rPr lang="en-GB" dirty="0" err="1"/>
              <a:t>ball.x</a:t>
            </a:r>
            <a:endParaRPr lang="en-GB" dirty="0"/>
          </a:p>
          <a:p>
            <a:pPr lvl="4"/>
            <a:r>
              <a:rPr lang="en-GB" dirty="0"/>
              <a:t>This will work, but wont produce great results</a:t>
            </a:r>
          </a:p>
          <a:p>
            <a:pPr lvl="4"/>
            <a:endParaRPr lang="en-GB" dirty="0"/>
          </a:p>
          <a:p>
            <a:pPr lvl="3"/>
            <a:r>
              <a:rPr lang="en-GB" dirty="0"/>
              <a:t>More interesting solutions require</a:t>
            </a:r>
          </a:p>
          <a:p>
            <a:pPr lvl="4"/>
            <a:r>
              <a:rPr lang="en-GB" dirty="0"/>
              <a:t>Where will the ball be when the player can hit it (forward projection)?</a:t>
            </a:r>
          </a:p>
          <a:p>
            <a:pPr lvl="4"/>
            <a:r>
              <a:rPr lang="en-GB" dirty="0"/>
              <a:t>Where can the player hit it to (prediction)?</a:t>
            </a:r>
          </a:p>
          <a:p>
            <a:pPr lvl="4"/>
            <a:r>
              <a:rPr lang="en-GB" dirty="0"/>
              <a:t>Where’s the best place to hit the ball to (estimation)?</a:t>
            </a:r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13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Building symbolic AI</a:t>
            </a:r>
          </a:p>
          <a:p>
            <a:pPr lvl="2"/>
            <a:r>
              <a:rPr lang="en-GB" dirty="0"/>
              <a:t>Where will the ball be when the player can hit it (forward projection)?</a:t>
            </a:r>
          </a:p>
          <a:p>
            <a:pPr lvl="3"/>
            <a:r>
              <a:rPr lang="en-GB" dirty="0"/>
              <a:t>We know the algorithm for the ball’s movement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/>
              <a:t>Can have a copy of the ball’s data (position &amp; speed) and project where the ball will go</a:t>
            </a:r>
          </a:p>
          <a:p>
            <a:pPr lvl="3"/>
            <a:r>
              <a:rPr lang="en-GB" dirty="0"/>
              <a:t>Best to do this under the bricks &amp; when the ball is travelling towards the player (hence the refactoring)</a:t>
            </a:r>
          </a:p>
          <a:p>
            <a:pPr lvl="4"/>
            <a:r>
              <a:rPr lang="en-GB" dirty="0"/>
              <a:t>Ball will have a pretty consistent travel time in comparison to the upward journey</a:t>
            </a:r>
          </a:p>
          <a:p>
            <a:pPr lvl="4"/>
            <a:r>
              <a:rPr lang="en-GB" dirty="0"/>
              <a:t>Don’t forget to include the bounces</a:t>
            </a:r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7F632A-6511-DB4F-8C24-6A3456C1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00040"/>
            <a:ext cx="6438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8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Building symbolic AI</a:t>
            </a:r>
          </a:p>
          <a:p>
            <a:pPr lvl="2"/>
            <a:r>
              <a:rPr lang="en-GB" dirty="0"/>
              <a:t>Where can the player hit it to (prediction)?</a:t>
            </a:r>
          </a:p>
          <a:p>
            <a:pPr lvl="3"/>
            <a:r>
              <a:rPr lang="en-GB" dirty="0"/>
              <a:t>This relies on refactoring the ball/player collider to make it a bit more predictable</a:t>
            </a:r>
          </a:p>
          <a:p>
            <a:pPr lvl="3"/>
            <a:r>
              <a:rPr lang="en-GB" dirty="0"/>
              <a:t>Can use a similar approach to project balls up the screen to see what they hit</a:t>
            </a:r>
          </a:p>
          <a:p>
            <a:pPr lvl="3"/>
            <a:endParaRPr lang="en-GB" dirty="0"/>
          </a:p>
          <a:p>
            <a:pPr marL="1828800" lvl="4" indent="0">
              <a:buNone/>
            </a:pPr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31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Building symbolic AI</a:t>
            </a:r>
          </a:p>
          <a:p>
            <a:pPr lvl="2"/>
            <a:r>
              <a:rPr lang="en-GB" dirty="0"/>
              <a:t>Where can the player hit it to (prediction)?</a:t>
            </a:r>
          </a:p>
          <a:p>
            <a:pPr marL="1828800" lvl="4" indent="0">
              <a:buNone/>
            </a:pPr>
            <a:endParaRPr lang="en-GB" dirty="0"/>
          </a:p>
          <a:p>
            <a:pPr lvl="4"/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7E2243-509C-8D4B-9572-CB6A9ABB0B9C}"/>
              </a:ext>
            </a:extLst>
          </p:cNvPr>
          <p:cNvGrpSpPr/>
          <p:nvPr/>
        </p:nvGrpSpPr>
        <p:grpSpPr>
          <a:xfrm>
            <a:off x="2112435" y="2120598"/>
            <a:ext cx="4547797" cy="3540650"/>
            <a:chOff x="1979712" y="1988840"/>
            <a:chExt cx="4547797" cy="35406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D4D872-11E4-664F-9DCA-1469B0186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535" b="9230"/>
            <a:stretch/>
          </p:blipFill>
          <p:spPr>
            <a:xfrm>
              <a:off x="1979712" y="1988840"/>
              <a:ext cx="4547797" cy="3540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3293565-E1B7-4448-84F6-57C2D598E681}"/>
                </a:ext>
              </a:extLst>
            </p:cNvPr>
            <p:cNvCxnSpPr/>
            <p:nvPr/>
          </p:nvCxnSpPr>
          <p:spPr>
            <a:xfrm flipV="1">
              <a:off x="3131840" y="3212976"/>
              <a:ext cx="0" cy="21602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211DEC-778B-D84B-AC68-E28598048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3289176"/>
              <a:ext cx="1152129" cy="2084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C85B52-77E7-EC46-9325-E209CFA325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1721" y="3573016"/>
              <a:ext cx="1080119" cy="1800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F6FB423-F3E3-8149-9D29-C8A1221A6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3109156"/>
              <a:ext cx="648072" cy="4638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7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Building symbolic AI</a:t>
            </a:r>
          </a:p>
          <a:p>
            <a:pPr lvl="2"/>
            <a:r>
              <a:rPr lang="en-GB" dirty="0"/>
              <a:t>Where’s the best place to hit the ball to (estimation)?</a:t>
            </a:r>
          </a:p>
          <a:p>
            <a:pPr lvl="3"/>
            <a:r>
              <a:rPr lang="en-GB" dirty="0"/>
              <a:t>Give all the available bricks some value</a:t>
            </a:r>
          </a:p>
          <a:p>
            <a:pPr lvl="3"/>
            <a:r>
              <a:rPr lang="en-GB" dirty="0"/>
              <a:t>Choose to hit whatever brick has the highest value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This is where we can look at breakout ‘strategy’</a:t>
            </a:r>
          </a:p>
          <a:p>
            <a:pPr lvl="4"/>
            <a:r>
              <a:rPr lang="en-GB" dirty="0"/>
              <a:t>One strategy is to concentrate on a single column in order to break through to the top.</a:t>
            </a:r>
          </a:p>
          <a:p>
            <a:pPr lvl="4"/>
            <a:r>
              <a:rPr lang="en-GB" dirty="0"/>
              <a:t>Therefore, the deeper into a column bricks are, the higher value they will have</a:t>
            </a:r>
          </a:p>
          <a:p>
            <a:pPr lvl="4"/>
            <a:endParaRPr lang="en-GB" dirty="0"/>
          </a:p>
          <a:p>
            <a:pPr lvl="3"/>
            <a:r>
              <a:rPr lang="en-GB" dirty="0"/>
              <a:t>Also gives you an approach to actually clear levels</a:t>
            </a:r>
          </a:p>
          <a:p>
            <a:pPr lvl="3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50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Building symbolic AI</a:t>
            </a:r>
          </a:p>
          <a:p>
            <a:pPr lvl="2"/>
            <a:r>
              <a:rPr lang="en-GB" dirty="0"/>
              <a:t>These three generic approaches form the basis of a lot of goal-oriented planning approaches</a:t>
            </a:r>
          </a:p>
          <a:p>
            <a:pPr lvl="3"/>
            <a:r>
              <a:rPr lang="en-GB" dirty="0"/>
              <a:t>forward projection?</a:t>
            </a:r>
          </a:p>
          <a:p>
            <a:pPr lvl="3"/>
            <a:r>
              <a:rPr lang="en-GB" dirty="0"/>
              <a:t>prediction?</a:t>
            </a:r>
          </a:p>
          <a:p>
            <a:pPr lvl="3"/>
            <a:r>
              <a:rPr lang="en-GB" dirty="0"/>
              <a:t>estimation?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If you’re not making breakout (and, of course, you aren’t) look at these approaches for your symbolic AI</a:t>
            </a:r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8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Today’s session:</a:t>
            </a:r>
          </a:p>
          <a:p>
            <a:pPr lvl="1"/>
            <a:r>
              <a:rPr lang="en-GB" dirty="0"/>
              <a:t>Refactoring &amp; Instrumenting Games for ML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88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Capturing Data</a:t>
            </a:r>
          </a:p>
          <a:p>
            <a:pPr lvl="2"/>
            <a:r>
              <a:rPr lang="en-GB" dirty="0"/>
              <a:t>What data to capture</a:t>
            </a:r>
          </a:p>
          <a:p>
            <a:pPr lvl="2"/>
            <a:r>
              <a:rPr lang="en-GB" dirty="0"/>
              <a:t>How to capture it</a:t>
            </a:r>
          </a:p>
          <a:p>
            <a:pPr lvl="2"/>
            <a:r>
              <a:rPr lang="en-GB" dirty="0"/>
              <a:t>How to store it</a:t>
            </a:r>
          </a:p>
          <a:p>
            <a:pPr lvl="2"/>
            <a:r>
              <a:rPr lang="en-GB" dirty="0"/>
              <a:t>How to process it for ML</a:t>
            </a:r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08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Capturing Data</a:t>
            </a:r>
          </a:p>
          <a:p>
            <a:pPr lvl="2"/>
            <a:r>
              <a:rPr lang="en-GB" dirty="0"/>
              <a:t>What data to capture</a:t>
            </a:r>
          </a:p>
          <a:p>
            <a:pPr lvl="3"/>
            <a:r>
              <a:rPr lang="en-GB" dirty="0"/>
              <a:t>You will have an idea of what data to capture</a:t>
            </a:r>
          </a:p>
          <a:p>
            <a:pPr lvl="4"/>
            <a:r>
              <a:rPr lang="en-GB" dirty="0"/>
              <a:t>Generally, look to capture game elements</a:t>
            </a:r>
          </a:p>
          <a:p>
            <a:pPr lvl="4"/>
            <a:r>
              <a:rPr lang="en-GB" dirty="0"/>
              <a:t>Keep in a raw format so you can process them off-line</a:t>
            </a:r>
          </a:p>
          <a:p>
            <a:pPr lvl="5"/>
            <a:r>
              <a:rPr lang="en-GB" dirty="0"/>
              <a:t>Don’t want to lose capture data, unless your capture / symbolic AI changes</a:t>
            </a:r>
          </a:p>
          <a:p>
            <a:pPr lvl="3"/>
            <a:r>
              <a:rPr lang="en-GB" dirty="0"/>
              <a:t>Will be refined with every piece of ML research you do</a:t>
            </a:r>
          </a:p>
          <a:p>
            <a:pPr lvl="4"/>
            <a:r>
              <a:rPr lang="en-GB" dirty="0"/>
              <a:t>See from house price data:</a:t>
            </a:r>
          </a:p>
          <a:p>
            <a:pPr lvl="5"/>
            <a:r>
              <a:rPr lang="en-GB" dirty="0"/>
              <a:t>Granularity of data</a:t>
            </a:r>
          </a:p>
          <a:p>
            <a:pPr lvl="5"/>
            <a:r>
              <a:rPr lang="en-GB" dirty="0"/>
              <a:t>Clustering / quantisation of data</a:t>
            </a:r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79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Capturing Data</a:t>
            </a:r>
          </a:p>
          <a:p>
            <a:pPr lvl="2"/>
            <a:r>
              <a:rPr lang="en-GB" dirty="0"/>
              <a:t>How to capture it</a:t>
            </a:r>
          </a:p>
          <a:p>
            <a:pPr lvl="3"/>
            <a:r>
              <a:rPr lang="en-GB" dirty="0"/>
              <a:t>What constitutes useful data?</a:t>
            </a:r>
          </a:p>
          <a:p>
            <a:pPr lvl="4"/>
            <a:r>
              <a:rPr lang="en-GB" dirty="0" err="1"/>
              <a:t>Mariflow</a:t>
            </a:r>
            <a:r>
              <a:rPr lang="en-GB" dirty="0"/>
              <a:t> captures at 15fps</a:t>
            </a:r>
          </a:p>
          <a:p>
            <a:pPr lvl="5"/>
            <a:r>
              <a:rPr lang="en-GB" dirty="0"/>
              <a:t>This is different data to shooting games where fire events may occur at any time</a:t>
            </a:r>
          </a:p>
          <a:p>
            <a:pPr lvl="4"/>
            <a:r>
              <a:rPr lang="en-GB" dirty="0"/>
              <a:t>Do you want to capture failure data</a:t>
            </a:r>
          </a:p>
          <a:p>
            <a:pPr lvl="5"/>
            <a:r>
              <a:rPr lang="en-GB" dirty="0"/>
              <a:t>What will break out data where paddle misses the ball give you?</a:t>
            </a:r>
          </a:p>
          <a:p>
            <a:pPr lvl="5"/>
            <a:endParaRPr lang="en-GB" dirty="0"/>
          </a:p>
          <a:p>
            <a:pPr lvl="3"/>
            <a:r>
              <a:rPr lang="en-GB" dirty="0"/>
              <a:t>May need to buffer data locally before you decide to commit it to your training data</a:t>
            </a:r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26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Capturing Data</a:t>
            </a:r>
          </a:p>
          <a:p>
            <a:pPr lvl="2"/>
            <a:r>
              <a:rPr lang="en-GB" dirty="0"/>
              <a:t>How to store it</a:t>
            </a:r>
          </a:p>
          <a:p>
            <a:pPr lvl="3"/>
            <a:r>
              <a:rPr lang="en-GB" dirty="0"/>
              <a:t>If you’re collecting ‘lots’ of data (multiple AI sessions)</a:t>
            </a:r>
          </a:p>
          <a:p>
            <a:pPr lvl="4"/>
            <a:r>
              <a:rPr lang="en-GB" dirty="0"/>
              <a:t>Look to manage through a database</a:t>
            </a:r>
          </a:p>
          <a:p>
            <a:pPr lvl="5"/>
            <a:r>
              <a:rPr lang="en-GB" dirty="0"/>
              <a:t>Think about how sets of data will need to be managed and tagged to identify them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HTTP server example is a useful front end for this</a:t>
            </a:r>
          </a:p>
          <a:p>
            <a:pPr lvl="4"/>
            <a:r>
              <a:rPr lang="en-GB" dirty="0"/>
              <a:t>More so than lots of files</a:t>
            </a:r>
          </a:p>
          <a:p>
            <a:pPr marL="1371600" lvl="3" indent="0">
              <a:buNone/>
            </a:pPr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06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Capturing Data</a:t>
            </a:r>
          </a:p>
          <a:p>
            <a:pPr lvl="2"/>
            <a:r>
              <a:rPr lang="en-GB" dirty="0"/>
              <a:t>How to process it for ML</a:t>
            </a:r>
          </a:p>
          <a:p>
            <a:pPr lvl="3"/>
            <a:r>
              <a:rPr lang="en-GB" dirty="0"/>
              <a:t>Saw this in last week’s lecture</a:t>
            </a:r>
          </a:p>
          <a:p>
            <a:pPr lvl="4"/>
            <a:r>
              <a:rPr lang="en-GB" dirty="0"/>
              <a:t>Often data needs to be processed prior to ML process</a:t>
            </a:r>
          </a:p>
          <a:p>
            <a:pPr lvl="4"/>
            <a:r>
              <a:rPr lang="en-GB" dirty="0"/>
              <a:t>Keep source data in a source format</a:t>
            </a:r>
          </a:p>
          <a:p>
            <a:pPr lvl="4"/>
            <a:r>
              <a:rPr lang="en-GB" dirty="0"/>
              <a:t>Don’t process during capture</a:t>
            </a:r>
          </a:p>
          <a:p>
            <a:pPr lvl="5"/>
            <a:r>
              <a:rPr lang="en-GB" dirty="0"/>
              <a:t>If your processing is wrong (it’s likely to be), you will lose all that data</a:t>
            </a:r>
          </a:p>
          <a:p>
            <a:pPr marL="1371600" lvl="3" indent="0">
              <a:buNone/>
            </a:pPr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15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Feeding ML results into non-symbolic AI model</a:t>
            </a:r>
          </a:p>
          <a:p>
            <a:pPr lvl="2"/>
            <a:r>
              <a:rPr lang="en-GB" dirty="0"/>
              <a:t>Need to think about how your game will work with prediction data</a:t>
            </a:r>
          </a:p>
          <a:p>
            <a:pPr lvl="3"/>
            <a:r>
              <a:rPr lang="en-GB" dirty="0"/>
              <a:t>If you’re classifying, can give the AI a player-like interface of ‘key presses’</a:t>
            </a:r>
          </a:p>
          <a:p>
            <a:pPr lvl="4"/>
            <a:r>
              <a:rPr lang="en-GB" dirty="0"/>
              <a:t>As that will be the ML-algorithm output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Default breakout interface is mouse position</a:t>
            </a:r>
          </a:p>
          <a:p>
            <a:pPr lvl="4"/>
            <a:r>
              <a:rPr lang="en-GB" dirty="0"/>
              <a:t>No limitation on how far the player can move in one frame</a:t>
            </a:r>
          </a:p>
          <a:p>
            <a:pPr lvl="5"/>
            <a:r>
              <a:rPr lang="en-GB" dirty="0"/>
              <a:t>Worth building those limitations back into the refactor to stop the AI from ‘cheating’</a:t>
            </a:r>
          </a:p>
          <a:p>
            <a:pPr marL="1371600" lvl="3" indent="0">
              <a:buNone/>
            </a:pPr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80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Rinse &amp; repeat when it doesn’t work quite right</a:t>
            </a:r>
          </a:p>
          <a:p>
            <a:pPr lvl="2"/>
            <a:r>
              <a:rPr lang="en-GB" dirty="0"/>
              <a:t>All good blogging fodder (as is every step in this model)</a:t>
            </a:r>
          </a:p>
          <a:p>
            <a:pPr marL="1371600" lvl="3" indent="0">
              <a:buNone/>
            </a:pPr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07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Tell me about your games 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 you have any questions for me?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Workshop</a:t>
            </a:r>
          </a:p>
          <a:p>
            <a:endParaRPr lang="en-GB" dirty="0"/>
          </a:p>
          <a:p>
            <a:pPr lvl="1"/>
            <a:r>
              <a:rPr lang="en-GB" dirty="0"/>
              <a:t>This week will be assignment support </a:t>
            </a:r>
            <a:r>
              <a:rPr lang="en-GB" dirty="0">
                <a:sym typeface="Wingdings" pitchFamily="2" charset="2"/>
              </a:rPr>
              <a:t>:)</a:t>
            </a:r>
            <a:endParaRPr lang="en-GB" dirty="0"/>
          </a:p>
          <a:p>
            <a:pPr lvl="2"/>
            <a:r>
              <a:rPr lang="en-GB" dirty="0"/>
              <a:t>Bring in your work so far and we can work out how to take it further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16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What do you need to do to make applications that can ‘play’ using ML for AI?</a:t>
            </a:r>
          </a:p>
          <a:p>
            <a:pPr lvl="2"/>
            <a:r>
              <a:rPr lang="en-GB" dirty="0"/>
              <a:t>Aka the assignment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69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What do you need to do to make applications that can ‘play’ using ML for AI?</a:t>
            </a:r>
          </a:p>
          <a:p>
            <a:pPr lvl="2"/>
            <a:r>
              <a:rPr lang="en-GB" dirty="0"/>
              <a:t>Aka the assignment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We’ve looked at this iterative model before</a:t>
            </a:r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C54B42-13B5-7346-B191-3C3B9F2C3767}"/>
              </a:ext>
            </a:extLst>
          </p:cNvPr>
          <p:cNvGrpSpPr/>
          <p:nvPr/>
        </p:nvGrpSpPr>
        <p:grpSpPr>
          <a:xfrm>
            <a:off x="1619672" y="2708920"/>
            <a:ext cx="6480720" cy="3096344"/>
            <a:chOff x="1575048" y="4273398"/>
            <a:chExt cx="5085184" cy="24679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8FECB3-E1E6-6247-B6CF-0A0BBB4AFCD8}"/>
                </a:ext>
              </a:extLst>
            </p:cNvPr>
            <p:cNvSpPr/>
            <p:nvPr/>
          </p:nvSpPr>
          <p:spPr>
            <a:xfrm>
              <a:off x="1575048" y="4273398"/>
              <a:ext cx="5085184" cy="246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486D3134-78F5-0343-B59C-00B61F6352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90"/>
            <a:stretch/>
          </p:blipFill>
          <p:spPr>
            <a:xfrm>
              <a:off x="1979712" y="4808592"/>
              <a:ext cx="4320480" cy="1891905"/>
            </a:xfrm>
            <a:prstGeom prst="rect">
              <a:avLst/>
            </a:prstGeom>
          </p:spPr>
        </p:pic>
        <p:sp>
          <p:nvSpPr>
            <p:cNvPr id="7" name="Curved Up Arrow 6">
              <a:extLst>
                <a:ext uri="{FF2B5EF4-FFF2-40B4-BE49-F238E27FC236}">
                  <a16:creationId xmlns:a16="http://schemas.microsoft.com/office/drawing/2014/main" id="{1DEFB5FB-4BBA-5A4D-9DD7-7013A73A8F2B}"/>
                </a:ext>
              </a:extLst>
            </p:cNvPr>
            <p:cNvSpPr/>
            <p:nvPr/>
          </p:nvSpPr>
          <p:spPr>
            <a:xfrm rot="10800000">
              <a:off x="3203848" y="4437112"/>
              <a:ext cx="1216152" cy="37148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09C2F1-69B4-5C45-9436-7A6F03A78C5F}"/>
                </a:ext>
              </a:extLst>
            </p:cNvPr>
            <p:cNvSpPr/>
            <p:nvPr/>
          </p:nvSpPr>
          <p:spPr>
            <a:xfrm>
              <a:off x="1979712" y="4808592"/>
              <a:ext cx="1656184" cy="1356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9E27EF-8449-7D40-BDCE-BC95D3A55F13}"/>
                </a:ext>
              </a:extLst>
            </p:cNvPr>
            <p:cNvSpPr/>
            <p:nvPr/>
          </p:nvSpPr>
          <p:spPr>
            <a:xfrm>
              <a:off x="3707904" y="4797152"/>
              <a:ext cx="1296144" cy="1356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3919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Now we can add more complexity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D0277-52C0-4841-A013-D97D45A56A88}"/>
              </a:ext>
            </a:extLst>
          </p:cNvPr>
          <p:cNvGrpSpPr/>
          <p:nvPr/>
        </p:nvGrpSpPr>
        <p:grpSpPr>
          <a:xfrm>
            <a:off x="576064" y="2204864"/>
            <a:ext cx="8100392" cy="3672408"/>
            <a:chOff x="0" y="2132856"/>
            <a:chExt cx="8100392" cy="36724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8FECB3-E1E6-6247-B6CF-0A0BBB4AFCD8}"/>
                </a:ext>
              </a:extLst>
            </p:cNvPr>
            <p:cNvSpPr/>
            <p:nvPr/>
          </p:nvSpPr>
          <p:spPr>
            <a:xfrm>
              <a:off x="0" y="2132856"/>
              <a:ext cx="8100392" cy="3672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486D3134-78F5-0343-B59C-00B61F6352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90"/>
            <a:stretch/>
          </p:blipFill>
          <p:spPr>
            <a:xfrm>
              <a:off x="2135389" y="3380381"/>
              <a:ext cx="5506157" cy="2373607"/>
            </a:xfrm>
            <a:prstGeom prst="rect">
              <a:avLst/>
            </a:prstGeom>
          </p:spPr>
        </p:pic>
        <p:sp>
          <p:nvSpPr>
            <p:cNvPr id="7" name="Curved Up Arrow 6">
              <a:extLst>
                <a:ext uri="{FF2B5EF4-FFF2-40B4-BE49-F238E27FC236}">
                  <a16:creationId xmlns:a16="http://schemas.microsoft.com/office/drawing/2014/main" id="{1DEFB5FB-4BBA-5A4D-9DD7-7013A73A8F2B}"/>
                </a:ext>
              </a:extLst>
            </p:cNvPr>
            <p:cNvSpPr/>
            <p:nvPr/>
          </p:nvSpPr>
          <p:spPr>
            <a:xfrm rot="10800000">
              <a:off x="3695466" y="2914318"/>
              <a:ext cx="1549903" cy="466063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09C2F1-69B4-5C45-9436-7A6F03A78C5F}"/>
                </a:ext>
              </a:extLst>
            </p:cNvPr>
            <p:cNvSpPr/>
            <p:nvPr/>
          </p:nvSpPr>
          <p:spPr>
            <a:xfrm>
              <a:off x="2135389" y="3380381"/>
              <a:ext cx="2110693" cy="1702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9E27EF-8449-7D40-BDCE-BC95D3A55F13}"/>
                </a:ext>
              </a:extLst>
            </p:cNvPr>
            <p:cNvSpPr/>
            <p:nvPr/>
          </p:nvSpPr>
          <p:spPr>
            <a:xfrm>
              <a:off x="4337851" y="3366028"/>
              <a:ext cx="1651847" cy="1702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E4BF91-7FE2-FE40-B41A-6F88AEC904A2}"/>
                </a:ext>
              </a:extLst>
            </p:cNvPr>
            <p:cNvSpPr/>
            <p:nvPr/>
          </p:nvSpPr>
          <p:spPr>
            <a:xfrm>
              <a:off x="179512" y="3380380"/>
              <a:ext cx="1800200" cy="1702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2DC7E2-36D0-D04E-934B-EBA89AE19C63}"/>
                </a:ext>
              </a:extLst>
            </p:cNvPr>
            <p:cNvSpPr txBox="1"/>
            <p:nvPr/>
          </p:nvSpPr>
          <p:spPr>
            <a:xfrm>
              <a:off x="231473" y="3413041"/>
              <a:ext cx="92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i="1" dirty="0"/>
                <a:t>Build game with symbolic AI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9FDBF57-9F21-494B-BA2D-558D9F8AE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6" t="6385" r="1639" b="6385"/>
            <a:stretch/>
          </p:blipFill>
          <p:spPr>
            <a:xfrm>
              <a:off x="323528" y="3942094"/>
              <a:ext cx="1523072" cy="855058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78DE672-A8D0-2244-829B-1C03251060BC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1846600" y="4149080"/>
              <a:ext cx="288789" cy="2205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rved Up Arrow 13">
              <a:extLst>
                <a:ext uri="{FF2B5EF4-FFF2-40B4-BE49-F238E27FC236}">
                  <a16:creationId xmlns:a16="http://schemas.microsoft.com/office/drawing/2014/main" id="{6FB73875-ADA2-B043-84AA-4FA02BD5F294}"/>
                </a:ext>
              </a:extLst>
            </p:cNvPr>
            <p:cNvSpPr/>
            <p:nvPr/>
          </p:nvSpPr>
          <p:spPr>
            <a:xfrm rot="10800000">
              <a:off x="1204760" y="2914318"/>
              <a:ext cx="1549903" cy="466063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4">
              <a:extLst>
                <a:ext uri="{FF2B5EF4-FFF2-40B4-BE49-F238E27FC236}">
                  <a16:creationId xmlns:a16="http://schemas.microsoft.com/office/drawing/2014/main" id="{C717DB3B-706B-364C-B98A-F4E2C9D214F1}"/>
                </a:ext>
              </a:extLst>
            </p:cNvPr>
            <p:cNvSpPr/>
            <p:nvPr/>
          </p:nvSpPr>
          <p:spPr>
            <a:xfrm rot="10800000">
              <a:off x="1043607" y="2271156"/>
              <a:ext cx="4294733" cy="1105511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03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Now we can add more complexity</a:t>
            </a:r>
          </a:p>
          <a:p>
            <a:pPr lvl="2"/>
            <a:r>
              <a:rPr lang="en-GB" dirty="0"/>
              <a:t>Added stage of ‘build a game’:</a:t>
            </a:r>
          </a:p>
          <a:p>
            <a:pPr lvl="3"/>
            <a:r>
              <a:rPr lang="en-GB" dirty="0"/>
              <a:t>Building a game</a:t>
            </a:r>
          </a:p>
          <a:p>
            <a:pPr lvl="3"/>
            <a:r>
              <a:rPr lang="en-GB" dirty="0"/>
              <a:t>Building a symbolic AI system</a:t>
            </a:r>
          </a:p>
          <a:p>
            <a:pPr lvl="3"/>
            <a:r>
              <a:rPr lang="en-GB" dirty="0"/>
              <a:t>Capturing gameplay data</a:t>
            </a:r>
          </a:p>
          <a:p>
            <a:pPr lvl="3"/>
            <a:r>
              <a:rPr lang="en-GB" dirty="0"/>
              <a:t>Feeding ML results into non-symbolic AI model</a:t>
            </a:r>
          </a:p>
          <a:p>
            <a:pPr lvl="3"/>
            <a:r>
              <a:rPr lang="en-GB" dirty="0"/>
              <a:t>Rinse &amp; repeat when it doesn’t work quite right</a:t>
            </a:r>
          </a:p>
          <a:p>
            <a:pPr lvl="4"/>
            <a:r>
              <a:rPr lang="en-GB" dirty="0"/>
              <a:t>Such is the nature of our black box AI</a:t>
            </a:r>
          </a:p>
        </p:txBody>
      </p:sp>
    </p:spTree>
    <p:extLst>
      <p:ext uri="{BB962C8B-B14F-4D97-AF65-F5344CB8AC3E}">
        <p14:creationId xmlns:p14="http://schemas.microsoft.com/office/powerpoint/2010/main" val="27740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Now we can add more complexity</a:t>
            </a:r>
          </a:p>
          <a:p>
            <a:pPr lvl="2"/>
            <a:r>
              <a:rPr lang="en-GB" dirty="0"/>
              <a:t>Added stage of ‘build a game’:</a:t>
            </a:r>
          </a:p>
          <a:p>
            <a:pPr lvl="3"/>
            <a:r>
              <a:rPr lang="en-GB" dirty="0"/>
              <a:t>Building a game</a:t>
            </a:r>
          </a:p>
          <a:p>
            <a:pPr lvl="3"/>
            <a:r>
              <a:rPr lang="en-GB" dirty="0"/>
              <a:t>Building a symbolic AI system</a:t>
            </a:r>
          </a:p>
          <a:p>
            <a:pPr lvl="3"/>
            <a:r>
              <a:rPr lang="en-GB" dirty="0"/>
              <a:t>Capturing gameplay data</a:t>
            </a:r>
          </a:p>
          <a:p>
            <a:pPr lvl="3"/>
            <a:r>
              <a:rPr lang="en-GB" dirty="0"/>
              <a:t>Feeding into non-symbolic AI model</a:t>
            </a:r>
          </a:p>
          <a:p>
            <a:pPr lvl="3"/>
            <a:r>
              <a:rPr lang="en-GB" dirty="0"/>
              <a:t>Rinse &amp; repeat when it doesn’t work quite right</a:t>
            </a:r>
          </a:p>
          <a:p>
            <a:pPr lvl="4"/>
            <a:r>
              <a:rPr lang="en-GB" dirty="0"/>
              <a:t>Such is the nature of our black box AI</a:t>
            </a:r>
          </a:p>
          <a:p>
            <a:pPr lvl="4"/>
            <a:endParaRPr lang="en-GB" dirty="0"/>
          </a:p>
          <a:p>
            <a:pPr lvl="2"/>
            <a:r>
              <a:rPr lang="en-GB" dirty="0"/>
              <a:t>To a degree, these stages are interlinked</a:t>
            </a:r>
          </a:p>
          <a:p>
            <a:pPr lvl="3"/>
            <a:r>
              <a:rPr lang="en-GB" dirty="0"/>
              <a:t>Your architectural &amp; game play designs will be driven by what comes before and what follows each stage</a:t>
            </a:r>
          </a:p>
        </p:txBody>
      </p:sp>
    </p:spTree>
    <p:extLst>
      <p:ext uri="{BB962C8B-B14F-4D97-AF65-F5344CB8AC3E}">
        <p14:creationId xmlns:p14="http://schemas.microsoft.com/office/powerpoint/2010/main" val="349050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Over-arching consideration(s)</a:t>
            </a:r>
          </a:p>
          <a:p>
            <a:pPr lvl="2"/>
            <a:r>
              <a:rPr lang="en-GB" dirty="0"/>
              <a:t>Need to be able to generate training (&amp; test) data that will train an algorithm</a:t>
            </a:r>
          </a:p>
          <a:p>
            <a:pPr lvl="3"/>
            <a:r>
              <a:rPr lang="en-GB" dirty="0"/>
              <a:t>This will depend on game type i.e. what kind of data can you extract from a game</a:t>
            </a:r>
          </a:p>
          <a:p>
            <a:pPr lvl="4"/>
            <a:r>
              <a:rPr lang="en-GB" dirty="0"/>
              <a:t>Does it need to be regression or classification</a:t>
            </a:r>
          </a:p>
          <a:p>
            <a:pPr lvl="4"/>
            <a:r>
              <a:rPr lang="en-GB" dirty="0"/>
              <a:t>Continuous or discrete</a:t>
            </a:r>
          </a:p>
          <a:p>
            <a:pPr lvl="3"/>
            <a:r>
              <a:rPr lang="en-GB" dirty="0"/>
              <a:t>How much data do you need to collect</a:t>
            </a:r>
          </a:p>
          <a:p>
            <a:pPr lvl="4"/>
            <a:r>
              <a:rPr lang="en-GB" dirty="0"/>
              <a:t>Are there any significant use cases to consider?</a:t>
            </a:r>
          </a:p>
          <a:p>
            <a:pPr lvl="3"/>
            <a:r>
              <a:rPr lang="en-GB" dirty="0"/>
              <a:t>How are you going to manage and store it</a:t>
            </a:r>
          </a:p>
        </p:txBody>
      </p:sp>
    </p:spTree>
    <p:extLst>
      <p:ext uri="{BB962C8B-B14F-4D97-AF65-F5344CB8AC3E}">
        <p14:creationId xmlns:p14="http://schemas.microsoft.com/office/powerpoint/2010/main" val="371488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Refactoring &amp; Instrumenting Games for ML</a:t>
            </a:r>
          </a:p>
          <a:p>
            <a:pPr lvl="1"/>
            <a:r>
              <a:rPr lang="en-GB" dirty="0"/>
              <a:t>Over-arching consideration(s)</a:t>
            </a:r>
          </a:p>
          <a:p>
            <a:pPr lvl="2"/>
            <a:r>
              <a:rPr lang="en-GB" dirty="0"/>
              <a:t>Need to be able to generate training (&amp; test) data that will train an algorithm</a:t>
            </a:r>
          </a:p>
          <a:p>
            <a:pPr lvl="3"/>
            <a:r>
              <a:rPr lang="en-GB" dirty="0"/>
              <a:t>How will the data be generated</a:t>
            </a:r>
          </a:p>
          <a:p>
            <a:pPr lvl="4"/>
            <a:r>
              <a:rPr lang="en-GB" dirty="0"/>
              <a:t>What will your synthetic symbolic AI algorithms look like</a:t>
            </a:r>
          </a:p>
          <a:p>
            <a:pPr lvl="4"/>
            <a:r>
              <a:rPr lang="en-GB" dirty="0"/>
              <a:t>Will you augment this with real players?</a:t>
            </a:r>
          </a:p>
        </p:txBody>
      </p:sp>
    </p:spTree>
    <p:extLst>
      <p:ext uri="{BB962C8B-B14F-4D97-AF65-F5344CB8AC3E}">
        <p14:creationId xmlns:p14="http://schemas.microsoft.com/office/powerpoint/2010/main" val="63570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14862</TotalTime>
  <Words>1523</Words>
  <Application>Microsoft Macintosh PowerPoint</Application>
  <PresentationFormat>On-screen Show (4:3)</PresentationFormat>
  <Paragraphs>224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799</cp:revision>
  <cp:lastPrinted>2020-02-25T15:06:24Z</cp:lastPrinted>
  <dcterms:created xsi:type="dcterms:W3CDTF">2008-11-22T10:38:31Z</dcterms:created>
  <dcterms:modified xsi:type="dcterms:W3CDTF">2020-02-25T15:06:53Z</dcterms:modified>
</cp:coreProperties>
</file>