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92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88062" autoAdjust="0"/>
  </p:normalViewPr>
  <p:slideViewPr>
    <p:cSldViewPr>
      <p:cViewPr varScale="1">
        <p:scale>
          <a:sx n="141" d="100"/>
          <a:sy n="141" d="100"/>
        </p:scale>
        <p:origin x="14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26/11/2019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wi-prolog.org/man/clpf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10: Logic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BD00-BA5A-4D13-8184-0AC1A4CD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 </a:t>
            </a:r>
            <a:r>
              <a:rPr lang="en-GB" dirty="0" err="1"/>
              <a:t>Prolog</a:t>
            </a:r>
            <a:r>
              <a:rPr lang="en-GB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2A43-64CC-44DC-8ADF-18B001F5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standard </a:t>
            </a:r>
            <a:r>
              <a:rPr lang="en-GB" dirty="0" err="1"/>
              <a:t>Prolog</a:t>
            </a:r>
            <a:r>
              <a:rPr lang="en-GB" dirty="0"/>
              <a:t> program specifies:</a:t>
            </a:r>
          </a:p>
          <a:p>
            <a:pPr lvl="1"/>
            <a:r>
              <a:rPr lang="en-GB" b="1" dirty="0"/>
              <a:t>Facts</a:t>
            </a:r>
            <a:r>
              <a:rPr lang="en-GB" dirty="0"/>
              <a:t> – these are predicates which are true</a:t>
            </a:r>
          </a:p>
          <a:p>
            <a:pPr lvl="1"/>
            <a:r>
              <a:rPr lang="en-GB" b="1" dirty="0"/>
              <a:t>Rules</a:t>
            </a:r>
            <a:r>
              <a:rPr lang="en-GB" dirty="0"/>
              <a:t> – implications of the form </a:t>
            </a:r>
            <a:r>
              <a:rPr lang="en-GB" dirty="0">
                <a:latin typeface="Consolas" panose="020B0609020204030204" pitchFamily="49" charset="0"/>
              </a:rPr>
              <a:t>Head :- Body</a:t>
            </a:r>
            <a:r>
              <a:rPr lang="en-GB" dirty="0"/>
              <a:t>, which states that </a:t>
            </a:r>
            <a:r>
              <a:rPr lang="en-GB" dirty="0">
                <a:latin typeface="Consolas" panose="020B0609020204030204" pitchFamily="49" charset="0"/>
              </a:rPr>
              <a:t>Head</a:t>
            </a:r>
            <a:r>
              <a:rPr lang="en-GB" dirty="0"/>
              <a:t> is true if </a:t>
            </a:r>
            <a:r>
              <a:rPr lang="en-GB" dirty="0">
                <a:latin typeface="Consolas" panose="020B0609020204030204" pitchFamily="49" charset="0"/>
              </a:rPr>
              <a:t>Body</a:t>
            </a:r>
            <a:r>
              <a:rPr lang="en-GB" dirty="0"/>
              <a:t> is true</a:t>
            </a:r>
          </a:p>
          <a:p>
            <a:r>
              <a:rPr lang="en-GB" dirty="0"/>
              <a:t>A program by itself doesn’t do anything – we run </a:t>
            </a:r>
            <a:r>
              <a:rPr lang="en-GB" b="1" dirty="0"/>
              <a:t>queries</a:t>
            </a:r>
            <a:r>
              <a:rPr lang="en-GB" dirty="0"/>
              <a:t> against it</a:t>
            </a:r>
          </a:p>
          <a:p>
            <a:pPr lvl="1"/>
            <a:r>
              <a:rPr lang="en-GB" dirty="0"/>
              <a:t>Is a given predicate true?</a:t>
            </a:r>
          </a:p>
          <a:p>
            <a:pPr lvl="1"/>
            <a:r>
              <a:rPr lang="en-GB" dirty="0"/>
              <a:t>For what parameter values is a given predicate true?</a:t>
            </a:r>
          </a:p>
        </p:txBody>
      </p:sp>
    </p:spTree>
    <p:extLst>
      <p:ext uri="{BB962C8B-B14F-4D97-AF65-F5344CB8AC3E}">
        <p14:creationId xmlns:p14="http://schemas.microsoft.com/office/powerpoint/2010/main" val="294167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3172-BCDB-4B7A-A674-C605F246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2CCC-1EF0-4ACB-9AD5-A2F029C9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8CB58CB-8237-4E40-AE54-A3A68FFCD55C}"/>
              </a:ext>
            </a:extLst>
          </p:cNvPr>
          <p:cNvSpPr/>
          <p:nvPr/>
        </p:nvSpPr>
        <p:spPr>
          <a:xfrm>
            <a:off x="683568" y="1988840"/>
            <a:ext cx="2736304" cy="1080120"/>
          </a:xfrm>
          <a:prstGeom prst="wedgeRectCallout">
            <a:avLst>
              <a:gd name="adj1" fmla="val 41853"/>
              <a:gd name="adj2" fmla="val 1191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/>
              <a:t> is a predicate. Predicates are introduced when first used.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26ADB1C-C6B9-423F-A4F8-D5520D3F738E}"/>
              </a:ext>
            </a:extLst>
          </p:cNvPr>
          <p:cNvSpPr/>
          <p:nvPr/>
        </p:nvSpPr>
        <p:spPr>
          <a:xfrm>
            <a:off x="3779912" y="4869160"/>
            <a:ext cx="3600400" cy="1080120"/>
          </a:xfrm>
          <a:prstGeom prst="wedgeRectCallout">
            <a:avLst>
              <a:gd name="adj1" fmla="val -35180"/>
              <a:gd name="adj2" fmla="val -1079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bob</a:t>
            </a:r>
            <a:r>
              <a:rPr lang="en-GB" dirty="0"/>
              <a:t> and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/>
              <a:t> are atoms – named variable values. Atoms begin with lowercase letters.</a:t>
            </a:r>
          </a:p>
        </p:txBody>
      </p:sp>
    </p:spTree>
    <p:extLst>
      <p:ext uri="{BB962C8B-B14F-4D97-AF65-F5344CB8AC3E}">
        <p14:creationId xmlns:p14="http://schemas.microsoft.com/office/powerpoint/2010/main" val="195466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2F51-D84E-44F6-8AE4-1F51008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5D43-209E-4C81-B522-04EC49D4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can query predicates for truth or falsehood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true.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</a:t>
            </a:r>
            <a:r>
              <a:rPr lang="en-GB" dirty="0" err="1">
                <a:latin typeface="Consolas" panose="020B0609020204030204" pitchFamily="49" charset="0"/>
              </a:rPr>
              <a:t>penryn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false.</a:t>
            </a:r>
          </a:p>
        </p:txBody>
      </p:sp>
    </p:spTree>
    <p:extLst>
      <p:ext uri="{BB962C8B-B14F-4D97-AF65-F5344CB8AC3E}">
        <p14:creationId xmlns:p14="http://schemas.microsoft.com/office/powerpoint/2010/main" val="31943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2F51-D84E-44F6-8AE4-1F51008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5D43-209E-4C81-B522-04EC49D4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also introduce variables – </a:t>
            </a:r>
            <a:r>
              <a:rPr lang="en-GB" dirty="0" err="1"/>
              <a:t>Prolog</a:t>
            </a:r>
            <a:r>
              <a:rPr lang="en-GB" dirty="0"/>
              <a:t> gives us all possible values of the variable for which the predicate is true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X).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X =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(Y,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Y = bob.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(Z, </a:t>
            </a:r>
            <a:r>
              <a:rPr lang="en-GB" dirty="0" err="1">
                <a:latin typeface="Consolas" panose="020B0609020204030204" pitchFamily="49" charset="0"/>
              </a:rPr>
              <a:t>penzance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false.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9372394-1C11-4AAA-8762-5088FE8D3195}"/>
              </a:ext>
            </a:extLst>
          </p:cNvPr>
          <p:cNvSpPr/>
          <p:nvPr/>
        </p:nvSpPr>
        <p:spPr>
          <a:xfrm>
            <a:off x="5364088" y="3212976"/>
            <a:ext cx="3600400" cy="1080120"/>
          </a:xfrm>
          <a:prstGeom prst="wedgeRectCallout">
            <a:avLst>
              <a:gd name="adj1" fmla="val -85134"/>
              <a:gd name="adj2" fmla="val -356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Variables begin with uppercase letters (to distinguish them from atoms)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2C5D3C2-3443-4285-B916-722758C58DFE}"/>
              </a:ext>
            </a:extLst>
          </p:cNvPr>
          <p:cNvSpPr/>
          <p:nvPr/>
        </p:nvSpPr>
        <p:spPr>
          <a:xfrm>
            <a:off x="5235897" y="5517232"/>
            <a:ext cx="3600400" cy="1080120"/>
          </a:xfrm>
          <a:prstGeom prst="wedgeRectCallout">
            <a:avLst>
              <a:gd name="adj1" fmla="val -139797"/>
              <a:gd name="adj2" fmla="val -4459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are no variable values that make the predicate true, so </a:t>
            </a:r>
            <a:r>
              <a:rPr lang="en-GB" dirty="0" err="1"/>
              <a:t>Prolog</a:t>
            </a:r>
            <a:r>
              <a:rPr lang="en-GB" dirty="0"/>
              <a:t> returns false</a:t>
            </a:r>
          </a:p>
        </p:txBody>
      </p:sp>
    </p:spTree>
    <p:extLst>
      <p:ext uri="{BB962C8B-B14F-4D97-AF65-F5344CB8AC3E}">
        <p14:creationId xmlns:p14="http://schemas.microsoft.com/office/powerpoint/2010/main" val="41762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BD10-D421-4D12-81DC-481BB2C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F486-01CB-4835-A070-73F8074B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cornwall</a:t>
            </a:r>
            <a:r>
              <a:rPr lang="en-GB" dirty="0">
                <a:latin typeface="Consolas" panose="020B0609020204030204" pitchFamily="49" charset="0"/>
              </a:rPr>
              <a:t>) :-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drinks_cider</a:t>
            </a:r>
            <a:r>
              <a:rPr lang="en-GB" dirty="0">
                <a:latin typeface="Consolas" panose="020B0609020204030204" pitchFamily="49" charset="0"/>
              </a:rPr>
              <a:t>(X) :-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cornwall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E24AD75-54DF-4628-B4DE-4BFC2B1C098F}"/>
                  </a:ext>
                </a:extLst>
              </p:cNvPr>
              <p:cNvSpPr/>
              <p:nvPr/>
            </p:nvSpPr>
            <p:spPr>
              <a:xfrm>
                <a:off x="5004048" y="1130549"/>
                <a:ext cx="3600400" cy="1080120"/>
              </a:xfrm>
              <a:prstGeom prst="wedgeRectCallout">
                <a:avLst>
                  <a:gd name="adj1" fmla="val -65624"/>
                  <a:gd name="adj2" fmla="val 16228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Consolas" panose="020B0609020204030204" pitchFamily="49" charset="0"/>
                  </a:rPr>
                  <a:t>:-</a:t>
                </a:r>
                <a:r>
                  <a:rPr lang="en-GB" dirty="0"/>
                  <a:t> can be read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GB" dirty="0"/>
                  <a:t> (right hand side implies left hand side)</a:t>
                </a:r>
              </a:p>
              <a:p>
                <a:pPr algn="ctr"/>
                <a:r>
                  <a:rPr lang="en-GB" dirty="0"/>
                  <a:t>If RHS is true, then LHS is true</a:t>
                </a:r>
              </a:p>
            </p:txBody>
          </p:sp>
        </mc:Choice>
        <mc:Fallback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E24AD75-54DF-4628-B4DE-4BFC2B1C0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130549"/>
                <a:ext cx="3600400" cy="1080120"/>
              </a:xfrm>
              <a:prstGeom prst="wedgeRectCallout">
                <a:avLst>
                  <a:gd name="adj1" fmla="val -65624"/>
                  <a:gd name="adj2" fmla="val 162288"/>
                </a:avLst>
              </a:prstGeom>
              <a:blipFill>
                <a:blip r:embed="rId2"/>
                <a:stretch>
                  <a:fillRect r="-20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B416FC38-CBC4-4B85-A7DA-B7FE340B2E55}"/>
                  </a:ext>
                </a:extLst>
              </p:cNvPr>
              <p:cNvSpPr/>
              <p:nvPr/>
            </p:nvSpPr>
            <p:spPr>
              <a:xfrm>
                <a:off x="2483768" y="5445224"/>
                <a:ext cx="3600400" cy="1080120"/>
              </a:xfrm>
              <a:prstGeom prst="wedgeRectCallout">
                <a:avLst>
                  <a:gd name="adj1" fmla="val -41236"/>
                  <a:gd name="adj2" fmla="val -11298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When variables appear in rules, there is an implicit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dirty="0"/>
                  <a:t> quantifier – i.e. this implication holds true for all </a:t>
                </a:r>
                <a:r>
                  <a:rPr lang="en-GB" dirty="0">
                    <a:latin typeface="Consolas" panose="020B0609020204030204" pitchFamily="49" charset="0"/>
                  </a:rPr>
                  <a:t>X</a:t>
                </a:r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B416FC38-CBC4-4B85-A7DA-B7FE340B2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445224"/>
                <a:ext cx="3600400" cy="1080120"/>
              </a:xfrm>
              <a:prstGeom prst="wedgeRectCallout">
                <a:avLst>
                  <a:gd name="adj1" fmla="val -41236"/>
                  <a:gd name="adj2" fmla="val -112988"/>
                </a:avLst>
              </a:prstGeom>
              <a:blipFill>
                <a:blip r:embed="rId3"/>
                <a:stretch>
                  <a:fillRect r="-1681" b="-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4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98B-BAF4-45F2-A5C4-C1A1D8E1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5EEE-0E12-46F1-9D4E-0E5FC0BF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run queries based on the chains of implications in our rules</a:t>
            </a:r>
          </a:p>
          <a:p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</a:t>
            </a:r>
            <a:r>
              <a:rPr lang="en-GB" dirty="0" err="1">
                <a:latin typeface="Consolas" panose="020B0609020204030204" pitchFamily="49" charset="0"/>
              </a:rPr>
              <a:t>cornwall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true.</a:t>
            </a:r>
          </a:p>
          <a:p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drinks_cider</a:t>
            </a:r>
            <a:r>
              <a:rPr lang="en-GB" dirty="0">
                <a:latin typeface="Consolas" panose="020B0609020204030204" pitchFamily="49" charset="0"/>
              </a:rPr>
              <a:t>(X).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X = bob.</a:t>
            </a:r>
          </a:p>
        </p:txBody>
      </p:sp>
    </p:spTree>
    <p:extLst>
      <p:ext uri="{BB962C8B-B14F-4D97-AF65-F5344CB8AC3E}">
        <p14:creationId xmlns:p14="http://schemas.microsoft.com/office/powerpoint/2010/main" val="30346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E8B7-4FA7-480E-A284-0A9B0926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244C-0AEB-459F-934E-00AD0D4F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define multiple rules with the same predicate, or even the same LHS</a:t>
            </a:r>
          </a:p>
          <a:p>
            <a:r>
              <a:rPr lang="en-GB" dirty="0"/>
              <a:t>When searching in response to a query, </a:t>
            </a:r>
            <a:r>
              <a:rPr lang="en-GB" dirty="0" err="1"/>
              <a:t>Prolog</a:t>
            </a:r>
            <a:r>
              <a:rPr lang="en-GB" dirty="0"/>
              <a:t> applies whichever one matches</a:t>
            </a:r>
          </a:p>
        </p:txBody>
      </p:sp>
    </p:spTree>
    <p:extLst>
      <p:ext uri="{BB962C8B-B14F-4D97-AF65-F5344CB8AC3E}">
        <p14:creationId xmlns:p14="http://schemas.microsoft.com/office/powerpoint/2010/main" val="34571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1880-F590-46A5-A19B-9ED5FC41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EBA9-C1D6-4ECD-AC4E-CEAA67D7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RHS of a rule can contain a conjunction (an AND)</a:t>
            </a:r>
          </a:p>
          <a:p>
            <a:r>
              <a:rPr lang="en-GB" dirty="0"/>
              <a:t>Denoted by predicates separated by commas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is_local_student</a:t>
            </a:r>
            <a:r>
              <a:rPr lang="en-GB" dirty="0">
                <a:latin typeface="Consolas" panose="020B0609020204030204" pitchFamily="49" charset="0"/>
              </a:rPr>
              <a:t>(X) :-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cornwall</a:t>
            </a:r>
            <a:r>
              <a:rPr lang="en-GB" dirty="0">
                <a:latin typeface="Consolas" panose="020B0609020204030204" pitchFamily="49" charset="0"/>
              </a:rPr>
              <a:t>), </a:t>
            </a:r>
            <a:r>
              <a:rPr lang="en-GB" dirty="0" err="1">
                <a:latin typeface="Consolas" panose="020B0609020204030204" pitchFamily="49" charset="0"/>
              </a:rPr>
              <a:t>studies_at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6219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65C5-B856-49AC-B424-09BDF8F8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programming in </a:t>
            </a:r>
            <a:r>
              <a:rPr lang="en-GB" dirty="0" err="1"/>
              <a:t>Prolog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BE9A-0EB7-4E01-BB89-8D0E105CE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3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E6EE-85EF-4184-AC10-F4234A57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6FDA-CFC2-44E8-9C37-C50AF08A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Prolog</a:t>
            </a:r>
            <a:r>
              <a:rPr lang="en-GB" dirty="0"/>
              <a:t> can do constraint programming with the aid of libraries</a:t>
            </a:r>
          </a:p>
          <a:p>
            <a:r>
              <a:rPr lang="en-GB" dirty="0"/>
              <a:t>Several available; e.g. </a:t>
            </a:r>
            <a:r>
              <a:rPr lang="en-GB" dirty="0" err="1">
                <a:latin typeface="Consolas" panose="020B0609020204030204" pitchFamily="49" charset="0"/>
              </a:rPr>
              <a:t>clpfd</a:t>
            </a:r>
            <a:r>
              <a:rPr lang="en-GB" dirty="0"/>
              <a:t> allows for constraint programming with integer maths</a:t>
            </a:r>
          </a:p>
          <a:p>
            <a:r>
              <a:rPr lang="en-GB" dirty="0">
                <a:latin typeface="Consolas" panose="020B0609020204030204" pitchFamily="49" charset="0"/>
              </a:rPr>
              <a:t>:- </a:t>
            </a:r>
            <a:r>
              <a:rPr lang="en-GB" dirty="0" err="1">
                <a:latin typeface="Consolas" panose="020B0609020204030204" pitchFamily="49" charset="0"/>
              </a:rPr>
              <a:t>use_module</a:t>
            </a:r>
            <a:r>
              <a:rPr lang="en-GB" dirty="0">
                <a:latin typeface="Consolas" panose="020B0609020204030204" pitchFamily="49" charset="0"/>
              </a:rPr>
              <a:t>(library(</a:t>
            </a:r>
            <a:r>
              <a:rPr lang="en-GB" dirty="0" err="1">
                <a:latin typeface="Consolas" panose="020B0609020204030204" pitchFamily="49" charset="0"/>
              </a:rPr>
              <a:t>clpfd</a:t>
            </a:r>
            <a:r>
              <a:rPr lang="en-GB" dirty="0">
                <a:latin typeface="Consolas" panose="020B0609020204030204" pitchFamily="49" charset="0"/>
              </a:rPr>
              <a:t>)).</a:t>
            </a:r>
          </a:p>
          <a:p>
            <a:r>
              <a:rPr lang="en-GB" dirty="0"/>
              <a:t>Introduces new relational operators </a:t>
            </a:r>
            <a:r>
              <a:rPr lang="en-GB" dirty="0">
                <a:latin typeface="Consolas" panose="020B0609020204030204" pitchFamily="49" charset="0"/>
              </a:rPr>
              <a:t>#=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#&lt;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#&lt;=</a:t>
            </a:r>
            <a:r>
              <a:rPr lang="en-GB" dirty="0"/>
              <a:t> etc, which can be used for constraint solving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0EFB-3C5A-47F7-B05D-F6CFF42F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884F9-5339-462B-A61F-8560BD7AA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9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1E5F-0C81-4C1E-84F3-1DEABE99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D09B-C05C-487E-BF80-16949F9C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X #= 1 + 2.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X = 3.</a:t>
            </a:r>
          </a:p>
          <a:p>
            <a:r>
              <a:rPr lang="en-GB" dirty="0">
                <a:latin typeface="Consolas" panose="020B0609020204030204" pitchFamily="49" charset="0"/>
              </a:rPr>
              <a:t>15 #= 3 * Y.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Y = 5.</a:t>
            </a:r>
          </a:p>
          <a:p>
            <a:r>
              <a:rPr lang="en-GB" dirty="0">
                <a:latin typeface="Consolas" panose="020B0609020204030204" pitchFamily="49" charset="0"/>
              </a:rPr>
              <a:t>21 #= X*Y, X #&gt; 1, Y #= 1, X #&lt; Y.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X = 3,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Y = 7.</a:t>
            </a:r>
          </a:p>
        </p:txBody>
      </p:sp>
    </p:spTree>
    <p:extLst>
      <p:ext uri="{BB962C8B-B14F-4D97-AF65-F5344CB8AC3E}">
        <p14:creationId xmlns:p14="http://schemas.microsoft.com/office/powerpoint/2010/main" val="1030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4541-8117-41FD-8B01-5C7BD436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E54E-8303-49F1-9DAC-69746AA4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https://www.swi-prolog.org/man/clpfd.html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45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9C61-98ED-4008-A85F-1DC8D3A7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504E-569D-4B95-AB7D-16F76C44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</a:t>
            </a:r>
            <a:r>
              <a:rPr lang="en-GB" sz="2000" b="1" dirty="0"/>
              <a:t>predicate</a:t>
            </a:r>
            <a:r>
              <a:rPr lang="en-GB" sz="2000" dirty="0"/>
              <a:t> is a </a:t>
            </a:r>
            <a:r>
              <a:rPr lang="en-GB" sz="2000" b="1" dirty="0"/>
              <a:t>function</a:t>
            </a:r>
            <a:r>
              <a:rPr lang="en-GB" sz="2000" dirty="0"/>
              <a:t> which returns a </a:t>
            </a:r>
            <a:r>
              <a:rPr lang="en-GB" sz="2000" b="1" dirty="0"/>
              <a:t>Boolean</a:t>
            </a:r>
          </a:p>
          <a:p>
            <a:r>
              <a:rPr lang="en-GB" sz="2000" dirty="0"/>
              <a:t>In logic, a predicate is a </a:t>
            </a:r>
            <a:r>
              <a:rPr lang="en-GB" sz="2000" b="1" dirty="0"/>
              <a:t>parameterised statement </a:t>
            </a:r>
            <a:r>
              <a:rPr lang="en-GB" sz="2000" dirty="0"/>
              <a:t>which is </a:t>
            </a:r>
            <a:r>
              <a:rPr lang="en-GB" sz="2000" b="1" dirty="0"/>
              <a:t>true or false</a:t>
            </a:r>
          </a:p>
          <a:p>
            <a:r>
              <a:rPr lang="en-GB" sz="2000" dirty="0"/>
              <a:t>E.g. </a:t>
            </a:r>
            <a:r>
              <a:rPr lang="en-GB" sz="2000" i="1" dirty="0" err="1">
                <a:latin typeface="Consolas" panose="020B0609020204030204" pitchFamily="49" charset="0"/>
              </a:rPr>
              <a:t>LivesIn</a:t>
            </a:r>
            <a:r>
              <a:rPr lang="en-GB" sz="2000" i="1" dirty="0">
                <a:latin typeface="Consolas" panose="020B0609020204030204" pitchFamily="49" charset="0"/>
              </a:rPr>
              <a:t>(Bob, Falmouth)</a:t>
            </a:r>
            <a:r>
              <a:rPr lang="en-GB" sz="2000" dirty="0"/>
              <a:t> could be a predicate representing the statement “Bob lives in Falmouth”</a:t>
            </a:r>
          </a:p>
          <a:p>
            <a:r>
              <a:rPr lang="en-GB" sz="2000" dirty="0"/>
              <a:t>Two parameters: </a:t>
            </a:r>
            <a:r>
              <a:rPr lang="en-GB" sz="2000" i="1" dirty="0">
                <a:latin typeface="Consolas" panose="020B0609020204030204" pitchFamily="49" charset="0"/>
              </a:rPr>
              <a:t>Bob</a:t>
            </a:r>
            <a:r>
              <a:rPr lang="en-GB" sz="2000" dirty="0"/>
              <a:t> and </a:t>
            </a:r>
            <a:r>
              <a:rPr lang="en-GB" sz="2000" i="1" dirty="0">
                <a:latin typeface="Consolas" panose="020B0609020204030204" pitchFamily="49" charset="0"/>
              </a:rPr>
              <a:t>Falmouth</a:t>
            </a:r>
          </a:p>
        </p:txBody>
      </p:sp>
    </p:spTree>
    <p:extLst>
      <p:ext uri="{BB962C8B-B14F-4D97-AF65-F5344CB8AC3E}">
        <p14:creationId xmlns:p14="http://schemas.microsoft.com/office/powerpoint/2010/main" val="11620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9AC0-FA83-4BB8-BBC0-1CF687AB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5B205-8F28-44A3-9321-D55EDD81B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a predicate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means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is true for all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means that there exists at least one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is true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5B205-8F28-44A3-9321-D55EDD81B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9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AB0E-1D48-49BA-A902-646E65FE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33072-38F6-442C-8780-07BF7F6D8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implies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” means “if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true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true”</a:t>
                </a:r>
              </a:p>
              <a:p>
                <a:r>
                  <a:rPr lang="en-GB" dirty="0"/>
                  <a:t>Written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E.g. if someone lives in Falmouth, then they live in Cornwall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:(</m:t>
                    </m:r>
                  </m:oMath>
                </a14:m>
                <a:r>
                  <a:rPr lang="en-GB" sz="2000" i="1" dirty="0" err="1">
                    <a:latin typeface="Consolas" panose="020B0609020204030204" pitchFamily="49" charset="0"/>
                  </a:rPr>
                  <a:t>LivesIn</a:t>
                </a:r>
                <a:r>
                  <a:rPr lang="en-GB" sz="2000" i="1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i="1" dirty="0">
                    <a:latin typeface="Consolas" panose="020B0609020204030204" pitchFamily="49" charset="0"/>
                  </a:rPr>
                  <a:t>, Falmouth)</a:t>
                </a:r>
                <a:r>
                  <a:rPr lang="en-GB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>
                    <a:latin typeface="Consolas" panose="020B0609020204030204" pitchFamily="49" charset="0"/>
                  </a:rPr>
                  <a:t> </a:t>
                </a:r>
                <a:r>
                  <a:rPr lang="en-GB" sz="2000" i="1" dirty="0" err="1">
                    <a:latin typeface="Consolas" panose="020B0609020204030204" pitchFamily="49" charset="0"/>
                  </a:rPr>
                  <a:t>LivesIn</a:t>
                </a:r>
                <a:r>
                  <a:rPr lang="en-GB" sz="2000" i="1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i="1" dirty="0">
                    <a:latin typeface="Consolas" panose="020B0609020204030204" pitchFamily="49" charset="0"/>
                  </a:rPr>
                  <a:t>, Cornwall)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33072-38F6-442C-8780-07BF7F6D8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46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E1B1-CD99-482F-A3B7-35AA5ED2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Equivalence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F91D7-BABC-4C20-BF94-C4F81E61B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true </a:t>
                </a:r>
                <a:r>
                  <a:rPr lang="en-GB" b="1" dirty="0"/>
                  <a:t>if and only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true</a:t>
                </a:r>
              </a:p>
              <a:p>
                <a:r>
                  <a:rPr lang="en-GB" dirty="0"/>
                  <a:t>This means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</a:t>
                </a:r>
                <a:r>
                  <a:rPr lang="en-GB" b="1" dirty="0"/>
                  <a:t>logically equivalent</a:t>
                </a:r>
              </a:p>
              <a:p>
                <a:r>
                  <a:rPr lang="en-GB" dirty="0"/>
                  <a:t>Written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F91D7-BABC-4C20-BF94-C4F81E61B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3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B376-5E1A-4EDB-AE47-CC755688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Prolog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F532A-8254-4189-B871-64AA5318F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11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75E-3DE3-479A-982A-FFEB0133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Prolog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AB5A-1DBE-4174-A8D9-784CD9CC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declarative language </a:t>
            </a:r>
            <a:r>
              <a:rPr lang="en-GB" dirty="0"/>
              <a:t>for </a:t>
            </a:r>
            <a:r>
              <a:rPr lang="en-GB" b="1" dirty="0"/>
              <a:t>logic programming</a:t>
            </a:r>
          </a:p>
          <a:p>
            <a:r>
              <a:rPr lang="en-GB" dirty="0"/>
              <a:t>First developed in early 1970s</a:t>
            </a:r>
          </a:p>
          <a:p>
            <a:r>
              <a:rPr lang="en-GB" dirty="0"/>
              <a:t>Several implementations available today – I’m using SWI-</a:t>
            </a:r>
            <a:r>
              <a:rPr lang="en-GB" dirty="0" err="1"/>
              <a:t>Prolog</a:t>
            </a:r>
            <a:r>
              <a:rPr lang="en-GB" dirty="0"/>
              <a:t> (which is free open source)</a:t>
            </a:r>
          </a:p>
        </p:txBody>
      </p:sp>
    </p:spTree>
    <p:extLst>
      <p:ext uri="{BB962C8B-B14F-4D97-AF65-F5344CB8AC3E}">
        <p14:creationId xmlns:p14="http://schemas.microsoft.com/office/powerpoint/2010/main" val="1663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DE2B-EFDB-4F0D-979C-A034C74C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Uses of </a:t>
            </a:r>
            <a:r>
              <a:rPr lang="en-GB" dirty="0" err="1"/>
              <a:t>Prolog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748D-7C52-4BA0-900F-F0729BEF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Well suited for declarative propositional logic</a:t>
            </a:r>
          </a:p>
          <a:p>
            <a:r>
              <a:rPr lang="en-GB" dirty="0"/>
              <a:t>Can do constraint programming</a:t>
            </a:r>
          </a:p>
          <a:p>
            <a:r>
              <a:rPr lang="en-GB" dirty="0"/>
              <a:t>Can do STRIPS-like planning</a:t>
            </a:r>
          </a:p>
          <a:p>
            <a:r>
              <a:rPr lang="en-GB" dirty="0"/>
              <a:t>Backtracking search comes built in</a:t>
            </a:r>
          </a:p>
        </p:txBody>
      </p:sp>
    </p:spTree>
    <p:extLst>
      <p:ext uri="{BB962C8B-B14F-4D97-AF65-F5344CB8AC3E}">
        <p14:creationId xmlns:p14="http://schemas.microsoft.com/office/powerpoint/2010/main" val="27657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785</Words>
  <Application>Microsoft Office PowerPoint</Application>
  <PresentationFormat>On-screen Show (4:3)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Consolas</vt:lpstr>
      <vt:lpstr>Gill Sans MT</vt:lpstr>
      <vt:lpstr>Wingdings 2</vt:lpstr>
      <vt:lpstr>Dividend</vt:lpstr>
      <vt:lpstr>10: Logic Programming</vt:lpstr>
      <vt:lpstr>Logic</vt:lpstr>
      <vt:lpstr>Predicates</vt:lpstr>
      <vt:lpstr>Quantifiers</vt:lpstr>
      <vt:lpstr>Implication</vt:lpstr>
      <vt:lpstr>Equivalence</vt:lpstr>
      <vt:lpstr>Prolog</vt:lpstr>
      <vt:lpstr>Prolog</vt:lpstr>
      <vt:lpstr>Uses of Prolog</vt:lpstr>
      <vt:lpstr>Anatomy of a Prolog program</vt:lpstr>
      <vt:lpstr>A fact</vt:lpstr>
      <vt:lpstr>Queries</vt:lpstr>
      <vt:lpstr>Queries</vt:lpstr>
      <vt:lpstr>Rules</vt:lpstr>
      <vt:lpstr>Querying rules</vt:lpstr>
      <vt:lpstr>Pattern matching</vt:lpstr>
      <vt:lpstr>Conjunction</vt:lpstr>
      <vt:lpstr>Constraint programming in Prolog</vt:lpstr>
      <vt:lpstr>Constraint programming</vt:lpstr>
      <vt:lpstr>Solving equations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Ed Powley</cp:lastModifiedBy>
  <cp:revision>79</cp:revision>
  <dcterms:created xsi:type="dcterms:W3CDTF">2013-05-29T12:27:20Z</dcterms:created>
  <dcterms:modified xsi:type="dcterms:W3CDTF">2019-11-26T02:04:23Z</dcterms:modified>
</cp:coreProperties>
</file>