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Amatic SC"/>
      <p:regular r:id="rId28"/>
      <p:bold r:id="rId29"/>
    </p:embeddedFont>
    <p:embeddedFont>
      <p:font typeface="Source Code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maticSC-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6d488847e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6d488847e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6d488847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6d488847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6d488847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6d488847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6d488847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6d488847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6d488847e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6d488847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6d488847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6d488847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6d488847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6d488847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d488847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d488847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6d488847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6d488847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6d488847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6d488847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6d488847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6d48884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6d488847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6d488847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6d488847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6d488847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d488847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d488847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6d48884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6d48884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d488847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d488847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6d48884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6d48884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6d488847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6d488847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d488847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d488847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d488847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d488847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6d488847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6d48884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457200" lvl="0" marL="914400" rtl="0" algn="l">
              <a:lnSpc>
                <a:spcPct val="115000"/>
              </a:lnSpc>
              <a:spcBef>
                <a:spcPts val="0"/>
              </a:spcBef>
              <a:spcAft>
                <a:spcPts val="0"/>
              </a:spcAft>
              <a:buClr>
                <a:schemeClr val="dk1"/>
              </a:buClr>
              <a:buSzPts val="1100"/>
              <a:buFont typeface="Arial"/>
              <a:buNone/>
            </a:pPr>
            <a:r>
              <a:rPr b="1" lang="en" sz="3000"/>
              <a:t>Enrollment Prediction Database</a:t>
            </a:r>
            <a:endParaRPr sz="30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CODE WARRIORS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Stored Procedure Demo</a:t>
            </a:r>
            <a:endParaRPr/>
          </a:p>
        </p:txBody>
      </p:sp>
      <p:sp>
        <p:nvSpPr>
          <p:cNvPr id="110" name="Google Shape;110;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Now you will see a small demo showing the working of the Stored Procedure.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1629688" y="200549"/>
            <a:ext cx="5884626" cy="448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24"/>
          <p:cNvPicPr preferRelativeResize="0"/>
          <p:nvPr/>
        </p:nvPicPr>
        <p:blipFill>
          <a:blip r:embed="rId3">
            <a:alphaModFix/>
          </a:blip>
          <a:stretch>
            <a:fillRect/>
          </a:stretch>
        </p:blipFill>
        <p:spPr>
          <a:xfrm>
            <a:off x="1886700" y="247025"/>
            <a:ext cx="5370602" cy="4360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Cursors</a:t>
            </a:r>
            <a:endParaRPr/>
          </a:p>
        </p:txBody>
      </p:sp>
      <p:sp>
        <p:nvSpPr>
          <p:cNvPr id="126" name="Google Shape;126;p25"/>
          <p:cNvSpPr txBox="1"/>
          <p:nvPr>
            <p:ph idx="1" type="body"/>
          </p:nvPr>
        </p:nvSpPr>
        <p:spPr>
          <a:xfrm>
            <a:off x="251200" y="10938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Cursors help us to perform data manipulations on each row retrieved using a SELECT statement.</a:t>
            </a:r>
            <a:endParaRPr/>
          </a:p>
          <a:p>
            <a:pPr indent="0" lvl="0" marL="0" rtl="0" algn="l">
              <a:spcBef>
                <a:spcPts val="1600"/>
              </a:spcBef>
              <a:spcAft>
                <a:spcPts val="1600"/>
              </a:spcAft>
              <a:buNone/>
            </a:pPr>
            <a:r>
              <a:rPr lang="en"/>
              <a:t>We have also added a cursor </a:t>
            </a:r>
            <a:r>
              <a:rPr b="1" lang="en"/>
              <a:t>to fetch all the rows of student names, their ids and the major name to which they have applied to</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Cursors - Demo</a:t>
            </a:r>
            <a:endParaRPr/>
          </a:p>
        </p:txBody>
      </p:sp>
      <p:sp>
        <p:nvSpPr>
          <p:cNvPr id="132" name="Google Shape;132;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will run the program to show the working of Cursor code.</a:t>
            </a:r>
            <a:endParaRPr/>
          </a:p>
          <a:p>
            <a:pPr indent="0" lvl="0" marL="0" rtl="0" algn="l">
              <a:spcBef>
                <a:spcPts val="1600"/>
              </a:spcBef>
              <a:spcAft>
                <a:spcPts val="1600"/>
              </a:spcAft>
              <a:buNone/>
            </a:pPr>
            <a:r>
              <a:rPr lang="en"/>
              <a:t>Due to scarcity of data, we have only one row to show as a result.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NoSQL - MongoDB</a:t>
            </a:r>
            <a:endParaRPr/>
          </a:p>
        </p:txBody>
      </p:sp>
      <p:sp>
        <p:nvSpPr>
          <p:cNvPr id="138" name="Google Shape;138;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 </a:t>
            </a:r>
            <a:r>
              <a:rPr b="1" lang="en"/>
              <a:t>‘admissions’</a:t>
            </a:r>
            <a:endParaRPr b="1"/>
          </a:p>
          <a:p>
            <a:pPr indent="0" lvl="0" marL="0" rtl="0" algn="l">
              <a:spcBef>
                <a:spcPts val="1600"/>
              </a:spcBef>
              <a:spcAft>
                <a:spcPts val="0"/>
              </a:spcAft>
              <a:buNone/>
            </a:pPr>
            <a:r>
              <a:rPr lang="en"/>
              <a:t>Collections:</a:t>
            </a:r>
            <a:endParaRPr/>
          </a:p>
          <a:p>
            <a:pPr indent="-342900" lvl="0" marL="457200" rtl="0" algn="l">
              <a:spcBef>
                <a:spcPts val="1600"/>
              </a:spcBef>
              <a:spcAft>
                <a:spcPts val="0"/>
              </a:spcAft>
              <a:buSzPts val="1800"/>
              <a:buChar char="●"/>
            </a:pPr>
            <a:r>
              <a:rPr b="1" lang="en"/>
              <a:t>University</a:t>
            </a:r>
            <a:r>
              <a:rPr lang="en"/>
              <a:t> (includes document containing the schools and their respective majors)</a:t>
            </a:r>
            <a:endParaRPr/>
          </a:p>
          <a:p>
            <a:pPr indent="-342900" lvl="0" marL="457200" rtl="0" algn="l">
              <a:spcBef>
                <a:spcPts val="0"/>
              </a:spcBef>
              <a:spcAft>
                <a:spcPts val="0"/>
              </a:spcAft>
              <a:buSzPts val="1800"/>
              <a:buChar char="●"/>
            </a:pPr>
            <a:r>
              <a:rPr b="1" lang="en"/>
              <a:t>Applications</a:t>
            </a:r>
            <a:r>
              <a:rPr lang="en"/>
              <a:t> (includes the student details such as profile, education, test scores and application details)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NoSQL vs SQL : Structure Comparison</a:t>
            </a:r>
            <a:endParaRPr/>
          </a:p>
        </p:txBody>
      </p:sp>
      <p:sp>
        <p:nvSpPr>
          <p:cNvPr id="144" name="Google Shape;144;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Schema : Student</a:t>
            </a:r>
            <a:endParaRPr b="1"/>
          </a:p>
          <a:p>
            <a:pPr indent="0" lvl="0" marL="0" rtl="0" algn="l">
              <a:spcBef>
                <a:spcPts val="1600"/>
              </a:spcBef>
              <a:spcAft>
                <a:spcPts val="0"/>
              </a:spcAft>
              <a:buNone/>
            </a:pPr>
            <a:r>
              <a:rPr b="1" lang="en"/>
              <a:t>For SQL, </a:t>
            </a:r>
            <a:r>
              <a:rPr lang="en"/>
              <a:t>the student details are divided between 4 tables, ‘profile’ being the primary and the referenced table using the ‘StudentID’.</a:t>
            </a:r>
            <a:endParaRPr/>
          </a:p>
          <a:p>
            <a:pPr indent="0" lvl="0" marL="0" rtl="0" algn="l">
              <a:spcBef>
                <a:spcPts val="1600"/>
              </a:spcBef>
              <a:spcAft>
                <a:spcPts val="1600"/>
              </a:spcAft>
              <a:buNone/>
            </a:pPr>
            <a:r>
              <a:rPr b="1" lang="en"/>
              <a:t>For NoSQL, </a:t>
            </a:r>
            <a:r>
              <a:rPr lang="en"/>
              <a:t>a single student profile is contained inside one document i.e., the combination of four tables used in SQL is in one single document separated by different keys.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NoSQL vs SQL : Structure Comparison</a:t>
            </a:r>
            <a:endParaRPr/>
          </a:p>
        </p:txBody>
      </p:sp>
      <p:sp>
        <p:nvSpPr>
          <p:cNvPr id="150" name="Google Shape;150;p2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Schema : University</a:t>
            </a:r>
            <a:endParaRPr b="1"/>
          </a:p>
          <a:p>
            <a:pPr indent="0" lvl="0" marL="0" rtl="0" algn="l">
              <a:spcBef>
                <a:spcPts val="1600"/>
              </a:spcBef>
              <a:spcAft>
                <a:spcPts val="0"/>
              </a:spcAft>
              <a:buNone/>
            </a:pPr>
            <a:r>
              <a:rPr b="1" lang="en"/>
              <a:t>For SQL, </a:t>
            </a:r>
            <a:r>
              <a:rPr lang="en"/>
              <a:t>the university schools and majors are listed under 2 different tables and linked with the ‘SchoolID’ as the primary key for table ‘Schools’ and as foreign key for table ‘Majors’.</a:t>
            </a:r>
            <a:endParaRPr/>
          </a:p>
          <a:p>
            <a:pPr indent="0" lvl="0" marL="0" rtl="0" algn="l">
              <a:spcBef>
                <a:spcPts val="1600"/>
              </a:spcBef>
              <a:spcAft>
                <a:spcPts val="1600"/>
              </a:spcAft>
              <a:buNone/>
            </a:pPr>
            <a:r>
              <a:rPr b="1" lang="en"/>
              <a:t>For NoSQL, </a:t>
            </a:r>
            <a:r>
              <a:rPr lang="en"/>
              <a:t>the university schools are stored in one document and the corresponding majors are stored as an embedded array of objects inside the corresponding schools.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NoSQL vs SQL : Querying &amp; Data Retrieval</a:t>
            </a:r>
            <a:endParaRPr/>
          </a:p>
        </p:txBody>
      </p:sp>
      <p:sp>
        <p:nvSpPr>
          <p:cNvPr id="156" name="Google Shape;156;p3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Objective: Fetching Shortlisted Student Profiles</a:t>
            </a:r>
            <a:endParaRPr b="1"/>
          </a:p>
          <a:p>
            <a:pPr indent="0" lvl="0" marL="0" rtl="0" algn="l">
              <a:spcBef>
                <a:spcPts val="1600"/>
              </a:spcBef>
              <a:spcAft>
                <a:spcPts val="0"/>
              </a:spcAft>
              <a:buNone/>
            </a:pPr>
            <a:r>
              <a:rPr b="1" lang="en"/>
              <a:t>SQL: </a:t>
            </a:r>
            <a:endParaRPr b="1"/>
          </a:p>
          <a:p>
            <a:pPr indent="0" lvl="0" marL="914400" rtl="0" algn="l">
              <a:lnSpc>
                <a:spcPct val="100000"/>
              </a:lnSpc>
              <a:spcBef>
                <a:spcPts val="0"/>
              </a:spcBef>
              <a:spcAft>
                <a:spcPts val="0"/>
              </a:spcAft>
              <a:buNone/>
            </a:pPr>
            <a:r>
              <a:rPr b="1" lang="en" sz="1000">
                <a:latin typeface="Courier New"/>
                <a:ea typeface="Courier New"/>
                <a:cs typeface="Courier New"/>
                <a:sym typeface="Courier New"/>
              </a:rPr>
              <a:t>SELECT p.*, t.*</a:t>
            </a:r>
            <a:endParaRPr b="1" sz="1000">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sz="1000">
                <a:latin typeface="Courier New"/>
                <a:ea typeface="Courier New"/>
                <a:cs typeface="Courier New"/>
                <a:sym typeface="Courier New"/>
              </a:rPr>
              <a:t>FROM Student.Profiles p</a:t>
            </a:r>
            <a:endParaRPr b="1" sz="1000">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sz="1000">
                <a:latin typeface="Courier New"/>
                <a:ea typeface="Courier New"/>
                <a:cs typeface="Courier New"/>
                <a:sym typeface="Courier New"/>
              </a:rPr>
              <a:t>INNER JOIN Student.TestScores t</a:t>
            </a:r>
            <a:endParaRPr b="1" sz="1000">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sz="1000">
                <a:latin typeface="Courier New"/>
                <a:ea typeface="Courier New"/>
                <a:cs typeface="Courier New"/>
                <a:sym typeface="Courier New"/>
              </a:rPr>
              <a:t>ON p.StudentID = t.StudentID</a:t>
            </a:r>
            <a:endParaRPr b="1" sz="1000">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sz="1000">
                <a:latin typeface="Courier New"/>
                <a:ea typeface="Courier New"/>
                <a:cs typeface="Courier New"/>
                <a:sym typeface="Courier New"/>
              </a:rPr>
              <a:t>WHERE IsShortlisted = 1</a:t>
            </a:r>
            <a:endParaRPr b="1" sz="1000">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sz="1000">
                <a:latin typeface="Courier New"/>
                <a:ea typeface="Courier New"/>
                <a:cs typeface="Courier New"/>
                <a:sym typeface="Courier New"/>
              </a:rPr>
              <a:t>ORDER BY StudentID</a:t>
            </a:r>
            <a:endParaRPr b="1" sz="1000">
              <a:latin typeface="Courier New"/>
              <a:ea typeface="Courier New"/>
              <a:cs typeface="Courier New"/>
              <a:sym typeface="Courier New"/>
            </a:endParaRPr>
          </a:p>
          <a:p>
            <a:pPr indent="0" lvl="0" marL="914400" rtl="0" algn="l">
              <a:lnSpc>
                <a:spcPct val="100000"/>
              </a:lnSpc>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a:t>No</a:t>
            </a:r>
            <a:r>
              <a:rPr b="1" lang="en"/>
              <a:t>SQL: </a:t>
            </a:r>
            <a:endParaRPr b="1"/>
          </a:p>
          <a:p>
            <a:pPr indent="0" lvl="0" marL="914400" rtl="0" algn="l">
              <a:lnSpc>
                <a:spcPct val="100000"/>
              </a:lnSpc>
              <a:spcBef>
                <a:spcPts val="0"/>
              </a:spcBef>
              <a:spcAft>
                <a:spcPts val="0"/>
              </a:spcAft>
              <a:buNone/>
            </a:pPr>
            <a:r>
              <a:rPr b="1" lang="en" sz="1000">
                <a:latin typeface="Courier New"/>
                <a:ea typeface="Courier New"/>
                <a:cs typeface="Courier New"/>
                <a:sym typeface="Courier New"/>
              </a:rPr>
              <a:t>db.applications.find({"profile.IsShortlisted":1}).sort({"StudentID":1}).pretty()</a:t>
            </a:r>
            <a:endParaRPr b="1" sz="1000">
              <a:latin typeface="Courier New"/>
              <a:ea typeface="Courier New"/>
              <a:cs typeface="Courier New"/>
              <a:sym typeface="Courier New"/>
            </a:endParaRPr>
          </a:p>
          <a:p>
            <a:pPr indent="0" lvl="0" marL="914400" rtl="0" algn="l">
              <a:lnSpc>
                <a:spcPct val="100000"/>
              </a:lnSpc>
              <a:spcBef>
                <a:spcPts val="0"/>
              </a:spcBef>
              <a:spcAft>
                <a:spcPts val="0"/>
              </a:spcAft>
              <a:buNone/>
            </a:pPr>
            <a:r>
              <a:t/>
            </a:r>
            <a:endParaRPr b="1" sz="1000">
              <a:latin typeface="Courier New"/>
              <a:ea typeface="Courier New"/>
              <a:cs typeface="Courier New"/>
              <a:sym typeface="Courier New"/>
            </a:endParaRPr>
          </a:p>
          <a:p>
            <a:pPr indent="0" lvl="0" marL="914400" rtl="0" algn="l">
              <a:lnSpc>
                <a:spcPct val="100000"/>
              </a:lnSpc>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1600"/>
              </a:spcAft>
              <a:buNone/>
            </a:pPr>
            <a:r>
              <a:rPr b="1" lang="en" sz="1200"/>
              <a:t>The query in NoSQL does not use any ‘join’ since the required profile details are stored inside one single document. The ‘ORDER BY’ clause form SQL is similar to the ‘.sort()’ function of Mongo. We can add more additional tables to the SQL query but it may cause data redundancy since a single student may have multiple entries in the ‘education’ table. </a:t>
            </a:r>
            <a:endParaRPr b="1"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NoSQL vs SQL : Querying &amp; Data Retrieval</a:t>
            </a:r>
            <a:endParaRPr/>
          </a:p>
        </p:txBody>
      </p:sp>
      <p:pic>
        <p:nvPicPr>
          <p:cNvPr id="162" name="Google Shape;162;p31"/>
          <p:cNvPicPr preferRelativeResize="0"/>
          <p:nvPr/>
        </p:nvPicPr>
        <p:blipFill>
          <a:blip r:embed="rId3">
            <a:alphaModFix/>
          </a:blip>
          <a:stretch>
            <a:fillRect/>
          </a:stretch>
        </p:blipFill>
        <p:spPr>
          <a:xfrm>
            <a:off x="0" y="1448075"/>
            <a:ext cx="4891702" cy="2978849"/>
          </a:xfrm>
          <a:prstGeom prst="rect">
            <a:avLst/>
          </a:prstGeom>
          <a:noFill/>
          <a:ln>
            <a:noFill/>
          </a:ln>
        </p:spPr>
      </p:pic>
      <p:pic>
        <p:nvPicPr>
          <p:cNvPr id="163" name="Google Shape;163;p31"/>
          <p:cNvPicPr preferRelativeResize="0"/>
          <p:nvPr/>
        </p:nvPicPr>
        <p:blipFill>
          <a:blip r:embed="rId4">
            <a:alphaModFix/>
          </a:blip>
          <a:stretch>
            <a:fillRect/>
          </a:stretch>
        </p:blipFill>
        <p:spPr>
          <a:xfrm>
            <a:off x="4891700" y="1544323"/>
            <a:ext cx="4252301" cy="27863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en" sz="2400">
                <a:solidFill>
                  <a:srgbClr val="666666"/>
                </a:solidFill>
              </a:rPr>
              <a:t>This database project proposal focuses on creating an enrollment projections for the future year and to update those projections annually.</a:t>
            </a:r>
            <a:endParaRPr sz="2400">
              <a:solidFill>
                <a:srgbClr val="66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 BETWEEN SQL AND NoSQL</a:t>
            </a:r>
            <a:endParaRPr/>
          </a:p>
        </p:txBody>
      </p:sp>
      <p:sp>
        <p:nvSpPr>
          <p:cNvPr id="169" name="Google Shape;169;p3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NoSQL Advantages</a:t>
            </a:r>
            <a:endParaRPr/>
          </a:p>
          <a:p>
            <a:pPr indent="-342900" lvl="0" marL="457200" rtl="0" algn="l">
              <a:spcBef>
                <a:spcPts val="1600"/>
              </a:spcBef>
              <a:spcAft>
                <a:spcPts val="0"/>
              </a:spcAft>
              <a:buSzPts val="1800"/>
              <a:buAutoNum type="arabicParenR"/>
            </a:pPr>
            <a:r>
              <a:rPr lang="en"/>
              <a:t>More Flexibility in storing data</a:t>
            </a:r>
            <a:endParaRPr/>
          </a:p>
          <a:p>
            <a:pPr indent="-342900" lvl="0" marL="457200" rtl="0" algn="l">
              <a:spcBef>
                <a:spcPts val="0"/>
              </a:spcBef>
              <a:spcAft>
                <a:spcPts val="0"/>
              </a:spcAft>
              <a:buSzPts val="1800"/>
              <a:buAutoNum type="arabicParenR"/>
            </a:pPr>
            <a:r>
              <a:rPr lang="en"/>
              <a:t>We can get any data of the student through small queries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NoSQL Disadvantages</a:t>
            </a:r>
            <a:endParaRPr/>
          </a:p>
          <a:p>
            <a:pPr indent="-342900" lvl="0" marL="457200" rtl="0" algn="l">
              <a:spcBef>
                <a:spcPts val="1600"/>
              </a:spcBef>
              <a:spcAft>
                <a:spcPts val="0"/>
              </a:spcAft>
              <a:buSzPts val="1800"/>
              <a:buAutoNum type="arabicParenR"/>
            </a:pPr>
            <a:r>
              <a:rPr lang="en"/>
              <a:t>We need to specify keys for getting individual 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5" name="Google Shape;175;p3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sz="2400">
                <a:solidFill>
                  <a:srgbClr val="666666"/>
                </a:solidFill>
                <a:latin typeface="Arial"/>
                <a:ea typeface="Arial"/>
                <a:cs typeface="Arial"/>
                <a:sym typeface="Arial"/>
              </a:rPr>
              <a:t>This database can be resourceful to college administrators and allow them to allocate resources effectively. We have run the scripts on Data we have generated.</a:t>
            </a:r>
            <a:endParaRPr b="1" sz="2400">
              <a:solidFill>
                <a:srgbClr val="666666"/>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81" name="Google Shape;181;p34"/>
          <p:cNvSpPr txBox="1"/>
          <p:nvPr>
            <p:ph type="title"/>
          </p:nvPr>
        </p:nvSpPr>
        <p:spPr>
          <a:xfrm>
            <a:off x="441675" y="15994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Warriors OUT!!</a:t>
            </a:r>
            <a:endParaRPr/>
          </a:p>
        </p:txBody>
      </p:sp>
      <p:sp>
        <p:nvSpPr>
          <p:cNvPr id="182" name="Google Shape;182;p34"/>
          <p:cNvSpPr txBox="1"/>
          <p:nvPr>
            <p:ph type="title"/>
          </p:nvPr>
        </p:nvSpPr>
        <p:spPr>
          <a:xfrm>
            <a:off x="571675" y="32983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-GautamDEV, Rounak, Siddharth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a:t>
            </a:r>
            <a:endParaRPr/>
          </a:p>
        </p:txBody>
      </p:sp>
      <p:sp>
        <p:nvSpPr>
          <p:cNvPr id="69" name="Google Shape;69;p15"/>
          <p:cNvSpPr txBox="1"/>
          <p:nvPr>
            <p:ph idx="1" type="body"/>
          </p:nvPr>
        </p:nvSpPr>
        <p:spPr>
          <a:xfrm>
            <a:off x="233250" y="12327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rPr b="1" lang="en"/>
              <a:t>SQL - MS SQL Server, MS SQL Server Management Studio</a:t>
            </a:r>
            <a:endParaRPr b="1"/>
          </a:p>
          <a:p>
            <a:pPr indent="0" lvl="0" marL="0" rtl="0" algn="l">
              <a:spcBef>
                <a:spcPts val="1600"/>
              </a:spcBef>
              <a:spcAft>
                <a:spcPts val="0"/>
              </a:spcAft>
              <a:buNone/>
            </a:pPr>
            <a:r>
              <a:rPr b="1" lang="en"/>
              <a:t>NoSQL - MongoDB, MacOS Terminal</a:t>
            </a:r>
            <a:endParaRPr b="1"/>
          </a:p>
          <a:p>
            <a:pPr indent="0" lvl="0" marL="0" rtl="0" algn="l">
              <a:spcBef>
                <a:spcPts val="1600"/>
              </a:spcBef>
              <a:spcAft>
                <a:spcPts val="160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 Tables</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total of 6 tables with 2 schemas : University and Student. These tables are:</a:t>
            </a:r>
            <a:endParaRPr/>
          </a:p>
          <a:p>
            <a:pPr indent="-342900" lvl="0" marL="457200" rtl="0" algn="l">
              <a:spcBef>
                <a:spcPts val="1600"/>
              </a:spcBef>
              <a:spcAft>
                <a:spcPts val="0"/>
              </a:spcAft>
              <a:buSzPts val="1800"/>
              <a:buAutoNum type="arabicPeriod"/>
            </a:pPr>
            <a:r>
              <a:rPr b="1" lang="en"/>
              <a:t>Profiles (Students)</a:t>
            </a:r>
            <a:endParaRPr b="1"/>
          </a:p>
          <a:p>
            <a:pPr indent="-342900" lvl="0" marL="457200" rtl="0" algn="l">
              <a:spcBef>
                <a:spcPts val="1000"/>
              </a:spcBef>
              <a:spcAft>
                <a:spcPts val="0"/>
              </a:spcAft>
              <a:buSzPts val="1800"/>
              <a:buAutoNum type="arabicPeriod"/>
            </a:pPr>
            <a:r>
              <a:rPr b="1" lang="en"/>
              <a:t>Education </a:t>
            </a:r>
            <a:r>
              <a:rPr b="1" lang="en"/>
              <a:t>(Students)</a:t>
            </a:r>
            <a:endParaRPr b="1"/>
          </a:p>
          <a:p>
            <a:pPr indent="-342900" lvl="0" marL="457200" rtl="0" algn="l">
              <a:spcBef>
                <a:spcPts val="1000"/>
              </a:spcBef>
              <a:spcAft>
                <a:spcPts val="0"/>
              </a:spcAft>
              <a:buSzPts val="1800"/>
              <a:buAutoNum type="arabicPeriod"/>
            </a:pPr>
            <a:r>
              <a:rPr b="1" lang="en"/>
              <a:t>TestScore</a:t>
            </a:r>
            <a:r>
              <a:rPr b="1" lang="en"/>
              <a:t>s (Students)</a:t>
            </a:r>
            <a:endParaRPr b="1"/>
          </a:p>
          <a:p>
            <a:pPr indent="-342900" lvl="0" marL="457200" rtl="0" algn="l">
              <a:spcBef>
                <a:spcPts val="1000"/>
              </a:spcBef>
              <a:spcAft>
                <a:spcPts val="0"/>
              </a:spcAft>
              <a:buSzPts val="1800"/>
              <a:buAutoNum type="arabicPeriod"/>
            </a:pPr>
            <a:r>
              <a:rPr b="1" lang="en"/>
              <a:t>Application </a:t>
            </a:r>
            <a:r>
              <a:rPr b="1" lang="en"/>
              <a:t>(Students)</a:t>
            </a:r>
            <a:endParaRPr b="1"/>
          </a:p>
          <a:p>
            <a:pPr indent="-342900" lvl="0" marL="457200" rtl="0" algn="l">
              <a:spcBef>
                <a:spcPts val="1000"/>
              </a:spcBef>
              <a:spcAft>
                <a:spcPts val="0"/>
              </a:spcAft>
              <a:buSzPts val="1800"/>
              <a:buAutoNum type="arabicPeriod"/>
            </a:pPr>
            <a:r>
              <a:rPr b="1" lang="en"/>
              <a:t>Schools (University)</a:t>
            </a:r>
            <a:endParaRPr b="1"/>
          </a:p>
          <a:p>
            <a:pPr indent="-342900" lvl="0" marL="457200" rtl="0" algn="l">
              <a:spcBef>
                <a:spcPts val="1000"/>
              </a:spcBef>
              <a:spcAft>
                <a:spcPts val="1000"/>
              </a:spcAft>
              <a:buSzPts val="1800"/>
              <a:buAutoNum type="arabicPeriod"/>
            </a:pPr>
            <a:r>
              <a:rPr b="1" lang="en"/>
              <a:t>Majors </a:t>
            </a:r>
            <a:r>
              <a:rPr b="1" lang="en"/>
              <a:t>(University)</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 Tables &amp; Relationships</a:t>
            </a:r>
            <a:endParaRPr/>
          </a:p>
        </p:txBody>
      </p:sp>
      <p:pic>
        <p:nvPicPr>
          <p:cNvPr id="81" name="Google Shape;81;p17"/>
          <p:cNvPicPr preferRelativeResize="0"/>
          <p:nvPr/>
        </p:nvPicPr>
        <p:blipFill>
          <a:blip r:embed="rId3">
            <a:alphaModFix/>
          </a:blip>
          <a:stretch>
            <a:fillRect/>
          </a:stretch>
        </p:blipFill>
        <p:spPr>
          <a:xfrm>
            <a:off x="569938" y="1152425"/>
            <a:ext cx="8004116" cy="368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TRIGGERS</a:t>
            </a:r>
            <a:endParaRPr/>
          </a:p>
        </p:txBody>
      </p:sp>
      <p:sp>
        <p:nvSpPr>
          <p:cNvPr id="87" name="Google Shape;87;p18"/>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We have implemented a trigger on the ‘University.Majors’ table for whenever the count of student who have applied, got acceptance or have enrolled updates, the trigger updates the count for the corresponding School for that major as well.</a:t>
            </a:r>
            <a:endParaRPr sz="2400"/>
          </a:p>
          <a:p>
            <a:pPr indent="0" lvl="0" marL="0" rtl="0" algn="l">
              <a:spcBef>
                <a:spcPts val="1600"/>
              </a:spcBef>
              <a:spcAft>
                <a:spcPts val="1600"/>
              </a:spcAft>
              <a:buNone/>
            </a:pPr>
            <a:r>
              <a:rPr lang="en" sz="2400"/>
              <a:t>This supports the data integrity of the database.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TRIGGERS</a:t>
            </a:r>
            <a:endParaRPr/>
          </a:p>
        </p:txBody>
      </p:sp>
      <p:sp>
        <p:nvSpPr>
          <p:cNvPr id="93" name="Google Shape;93;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1600"/>
              </a:spcBef>
              <a:spcAft>
                <a:spcPts val="1600"/>
              </a:spcAft>
              <a:buNone/>
            </a:pPr>
            <a:r>
              <a:rPr lang="en" sz="2400"/>
              <a:t>Now you will see a small demo showing the working of the trigger</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524225" y="152400"/>
            <a:ext cx="8213420"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STORED PROCEDURES</a:t>
            </a:r>
            <a:endParaRPr/>
          </a:p>
        </p:txBody>
      </p:sp>
      <p:sp>
        <p:nvSpPr>
          <p:cNvPr id="104" name="Google Shape;104;p21"/>
          <p:cNvSpPr txBox="1"/>
          <p:nvPr>
            <p:ph idx="1" type="body"/>
          </p:nvPr>
        </p:nvSpPr>
        <p:spPr>
          <a:xfrm>
            <a:off x="311700" y="1228675"/>
            <a:ext cx="8520600" cy="3340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spcBef>
                <a:spcPts val="0"/>
              </a:spcBef>
              <a:spcAft>
                <a:spcPts val="0"/>
              </a:spcAft>
              <a:buClr>
                <a:srgbClr val="666666"/>
              </a:buClr>
              <a:buSzPts val="2400"/>
              <a:buAutoNum type="arabicParenR"/>
            </a:pPr>
            <a:r>
              <a:rPr lang="en" sz="2400">
                <a:solidFill>
                  <a:srgbClr val="666666"/>
                </a:solidFill>
              </a:rPr>
              <a:t>The first stored procedure fetches the student profiles of individuals who have applied. This will be sorted by the application receival date.</a:t>
            </a:r>
            <a:endParaRPr sz="2400">
              <a:solidFill>
                <a:srgbClr val="666666"/>
              </a:solidFill>
            </a:endParaRPr>
          </a:p>
          <a:p>
            <a:pPr indent="0" lvl="0" marL="457200" rtl="0" algn="l">
              <a:spcBef>
                <a:spcPts val="0"/>
              </a:spcBef>
              <a:spcAft>
                <a:spcPts val="0"/>
              </a:spcAft>
              <a:buNone/>
            </a:pPr>
            <a:r>
              <a:t/>
            </a:r>
            <a:endParaRPr sz="2400">
              <a:solidFill>
                <a:srgbClr val="666666"/>
              </a:solidFill>
            </a:endParaRPr>
          </a:p>
          <a:p>
            <a:pPr indent="-381000" lvl="0" marL="457200" rtl="0" algn="l">
              <a:spcBef>
                <a:spcPts val="0"/>
              </a:spcBef>
              <a:spcAft>
                <a:spcPts val="0"/>
              </a:spcAft>
              <a:buClr>
                <a:srgbClr val="666666"/>
              </a:buClr>
              <a:buSzPts val="2400"/>
              <a:buAutoNum type="arabicParenR"/>
            </a:pPr>
            <a:r>
              <a:rPr lang="en" sz="2400">
                <a:solidFill>
                  <a:srgbClr val="666666"/>
                </a:solidFill>
              </a:rPr>
              <a:t>This is a simple list of the university majors along with their corresponding colleges.</a:t>
            </a:r>
            <a:endParaRPr sz="2400">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