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Amatic SC"/>
      <p:regular r:id="rId30"/>
      <p:bold r:id="rId31"/>
    </p:embeddedFont>
    <p:embeddedFont>
      <p:font typeface="Source Code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maticSC-bold.fntdata"/><Relationship Id="rId30" Type="http://schemas.openxmlformats.org/officeDocument/2006/relationships/font" Target="fonts/AmaticSC-regular.fntdata"/><Relationship Id="rId11" Type="http://schemas.openxmlformats.org/officeDocument/2006/relationships/slide" Target="slides/slide6.xml"/><Relationship Id="rId33" Type="http://schemas.openxmlformats.org/officeDocument/2006/relationships/font" Target="fonts/SourceCodePro-bold.fntdata"/><Relationship Id="rId10" Type="http://schemas.openxmlformats.org/officeDocument/2006/relationships/slide" Target="slides/slide5.xml"/><Relationship Id="rId32" Type="http://schemas.openxmlformats.org/officeDocument/2006/relationships/font" Target="fonts/SourceCode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Vincent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85f9ee72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85f9ee72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85f9ee72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85f9ee72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85f9ee72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85f9ee72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rgbClr val="000000"/>
              </a:buClr>
              <a:buSzPts val="1100"/>
              <a:buFont typeface="Arial"/>
              <a:buNone/>
            </a:pPr>
            <a:r>
              <a:rPr b="1" lang="en" sz="4200">
                <a:solidFill>
                  <a:schemeClr val="accent1"/>
                </a:solidFill>
                <a:latin typeface="Amatic SC"/>
                <a:ea typeface="Amatic SC"/>
                <a:cs typeface="Amatic SC"/>
                <a:sym typeface="Amatic SC"/>
              </a:rPr>
              <a:t>YASH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85f9ee72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85f9ee72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rgbClr val="000000"/>
              </a:buClr>
              <a:buSzPts val="1100"/>
              <a:buFont typeface="Arial"/>
              <a:buNone/>
            </a:pPr>
            <a:r>
              <a:rPr b="1" lang="en" sz="4200">
                <a:solidFill>
                  <a:schemeClr val="accent1"/>
                </a:solidFill>
                <a:latin typeface="Amatic SC"/>
                <a:ea typeface="Amatic SC"/>
                <a:cs typeface="Amatic SC"/>
                <a:sym typeface="Amatic SC"/>
              </a:rPr>
              <a:t>YASH</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2ed545b63d296d2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d545b63d296d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rgbClr val="000000"/>
              </a:buClr>
              <a:buSzPts val="1100"/>
              <a:buFont typeface="Arial"/>
              <a:buNone/>
            </a:pPr>
            <a:r>
              <a:rPr b="1" lang="en" sz="4200">
                <a:solidFill>
                  <a:schemeClr val="accent1"/>
                </a:solidFill>
                <a:latin typeface="Amatic SC"/>
                <a:ea typeface="Amatic SC"/>
                <a:cs typeface="Amatic SC"/>
                <a:sym typeface="Amatic SC"/>
              </a:rPr>
              <a:t>YASH</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22b4b779dd56fef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b4b779dd56fef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85f9ee72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85f9ee72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86330020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86330020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22b4b779dd56fefc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b4b779dd56fefc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86330020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86330020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85f9ee72c_1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85f9ee72c_1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rgbClr val="000000"/>
              </a:buClr>
              <a:buSzPts val="1100"/>
              <a:buFont typeface="Arial"/>
              <a:buNone/>
            </a:pPr>
            <a:r>
              <a:rPr b="1" lang="en" sz="4200">
                <a:solidFill>
                  <a:schemeClr val="accent1"/>
                </a:solidFill>
                <a:latin typeface="Amatic SC"/>
                <a:ea typeface="Amatic SC"/>
                <a:cs typeface="Amatic SC"/>
                <a:sym typeface="Amatic SC"/>
              </a:rPr>
              <a:t>(vincent)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973934338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973934338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22b4b779dd56fefc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2b4b779dd56fefc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85f9ee72c_1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85f9ee72c_1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86330020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86330020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AutoNum type="arabicPeriod"/>
            </a:pPr>
            <a:r>
              <a:rPr lang="en" sz="1000">
                <a:latin typeface="Verdana"/>
                <a:ea typeface="Verdana"/>
                <a:cs typeface="Verdana"/>
                <a:sym typeface="Verdana"/>
              </a:rPr>
              <a:t>We took the examples of many websites that we analyzed in the previous phase and figured how our system would handle the data and in turn, the user would have to feed the corresponding data to the system.</a:t>
            </a:r>
            <a:endParaRPr/>
          </a:p>
          <a:p>
            <a:pPr indent="-298450" lvl="0" marL="457200" rtl="0" algn="l">
              <a:lnSpc>
                <a:spcPct val="115000"/>
              </a:lnSpc>
              <a:spcBef>
                <a:spcPts val="0"/>
              </a:spcBef>
              <a:spcAft>
                <a:spcPts val="0"/>
              </a:spcAft>
              <a:buSzPts val="1100"/>
              <a:buAutoNum type="arabicPeriod"/>
            </a:pPr>
            <a:r>
              <a:rPr lang="en"/>
              <a:t>There are many competitors that we can use as models which we eventually resorted to because they are tested examples of successful website but when we tried to figure out the most user focused design it was truly an art rather than a science. It was helpful referring back to the design principles or content awareness, user experience and aesthetics when we were stuck.</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86330020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86330020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85f9ee72c_1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85f9ee72c_1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rgbClr val="000000"/>
              </a:buClr>
              <a:buSzPts val="1100"/>
              <a:buFont typeface="Arial"/>
              <a:buNone/>
            </a:pPr>
            <a:r>
              <a:rPr b="1" lang="en" sz="4200">
                <a:solidFill>
                  <a:schemeClr val="accent1"/>
                </a:solidFill>
                <a:latin typeface="Amatic SC"/>
                <a:ea typeface="Amatic SC"/>
                <a:cs typeface="Amatic SC"/>
                <a:sym typeface="Amatic SC"/>
              </a:rPr>
              <a:t>(vincent)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85f9ee72c_1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85f9ee72c_1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Vincent</a:t>
            </a:r>
            <a:r>
              <a:rPr b="1" lang="en" sz="4200">
                <a:solidFill>
                  <a:schemeClr val="accent1"/>
                </a:solidFill>
                <a:latin typeface="Amatic SC"/>
                <a:ea typeface="Amatic SC"/>
                <a:cs typeface="Amatic SC"/>
                <a:sym typeface="Amatic SC"/>
              </a:rPr>
              <a:t>(vincent)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85f9ee72c_1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85f9ee72c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rgbClr val="000000"/>
              </a:buClr>
              <a:buSzPts val="1100"/>
              <a:buFont typeface="Arial"/>
              <a:buNone/>
            </a:pPr>
            <a:r>
              <a:rPr b="1" lang="en" sz="4200">
                <a:solidFill>
                  <a:schemeClr val="accent1"/>
                </a:solidFill>
                <a:latin typeface="Amatic SC"/>
                <a:ea typeface="Amatic SC"/>
                <a:cs typeface="Amatic SC"/>
                <a:sym typeface="Amatic SC"/>
              </a:rPr>
              <a:t>(vincent)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85f9ee72c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85f9ee72c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rgbClr val="000000"/>
              </a:buClr>
              <a:buSzPts val="1100"/>
              <a:buFont typeface="Arial"/>
              <a:buNone/>
            </a:pPr>
            <a:r>
              <a:rPr b="1" lang="en" sz="4200">
                <a:solidFill>
                  <a:schemeClr val="accent1"/>
                </a:solidFill>
                <a:latin typeface="Amatic SC"/>
                <a:ea typeface="Amatic SC"/>
                <a:cs typeface="Amatic SC"/>
                <a:sym typeface="Amatic SC"/>
              </a:rPr>
              <a:t>(vincent)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85f9ee7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85f9ee7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85f9ee72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85f9ee72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db22631e9c68b5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db22631e9c68b5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drive.google.com/file/d/1-ddH1QUU2D868Qe3emyAvnscEhyJ15I0/view" TargetMode="External"/><Relationship Id="rId4" Type="http://schemas.openxmlformats.org/officeDocument/2006/relationships/image" Target="../media/image1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1224725" y="355075"/>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Sticky Shirt Sales</a:t>
            </a:r>
            <a:endParaRPr/>
          </a:p>
        </p:txBody>
      </p:sp>
      <p:sp>
        <p:nvSpPr>
          <p:cNvPr id="57" name="Google Shape;57;p13"/>
          <p:cNvSpPr txBox="1"/>
          <p:nvPr>
            <p:ph idx="1" type="subTitle"/>
          </p:nvPr>
        </p:nvSpPr>
        <p:spPr>
          <a:xfrm>
            <a:off x="311700" y="3700475"/>
            <a:ext cx="8520600" cy="112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Brandon Gatto</a:t>
            </a:r>
            <a:endParaRPr/>
          </a:p>
          <a:p>
            <a:pPr indent="0" lvl="0" marL="0" rtl="0" algn="ctr">
              <a:spcBef>
                <a:spcPts val="0"/>
              </a:spcBef>
              <a:spcAft>
                <a:spcPts val="0"/>
              </a:spcAft>
              <a:buNone/>
            </a:pPr>
            <a:r>
              <a:rPr lang="en"/>
              <a:t>Kennedy Nou</a:t>
            </a:r>
            <a:endParaRPr/>
          </a:p>
          <a:p>
            <a:pPr indent="0" lvl="0" marL="0" rtl="0" algn="ctr">
              <a:spcBef>
                <a:spcPts val="0"/>
              </a:spcBef>
              <a:spcAft>
                <a:spcPts val="0"/>
              </a:spcAft>
              <a:buNone/>
            </a:pPr>
            <a:r>
              <a:rPr lang="en"/>
              <a:t>Vincent Li</a:t>
            </a:r>
            <a:endParaRPr/>
          </a:p>
          <a:p>
            <a:pPr indent="0" lvl="0" marL="0" rtl="0" algn="ctr">
              <a:spcBef>
                <a:spcPts val="0"/>
              </a:spcBef>
              <a:spcAft>
                <a:spcPts val="0"/>
              </a:spcAft>
              <a:buNone/>
            </a:pPr>
            <a:r>
              <a:rPr lang="en"/>
              <a:t>Rounak Sengupta</a:t>
            </a:r>
            <a:endParaRPr/>
          </a:p>
          <a:p>
            <a:pPr indent="0" lvl="0" marL="0" rtl="0" algn="ctr">
              <a:spcBef>
                <a:spcPts val="0"/>
              </a:spcBef>
              <a:spcAft>
                <a:spcPts val="0"/>
              </a:spcAft>
              <a:buNone/>
            </a:pPr>
            <a:r>
              <a:rPr lang="en"/>
              <a:t>Yash Gupta</a:t>
            </a:r>
            <a:endParaRPr/>
          </a:p>
        </p:txBody>
      </p:sp>
      <p:pic>
        <p:nvPicPr>
          <p:cNvPr id="58" name="Google Shape;58;p13"/>
          <p:cNvPicPr preferRelativeResize="0"/>
          <p:nvPr/>
        </p:nvPicPr>
        <p:blipFill>
          <a:blip r:embed="rId3">
            <a:alphaModFix/>
          </a:blip>
          <a:stretch>
            <a:fillRect/>
          </a:stretch>
        </p:blipFill>
        <p:spPr>
          <a:xfrm>
            <a:off x="1147500" y="1039213"/>
            <a:ext cx="1225175" cy="1322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150" y="0"/>
            <a:ext cx="9144000" cy="1093800"/>
          </a:xfrm>
          <a:prstGeom prst="rect">
            <a:avLst/>
          </a:prstGeom>
          <a:solidFill>
            <a:schemeClr val="dk1"/>
          </a:solidFill>
        </p:spPr>
        <p:txBody>
          <a:bodyPr anchorCtr="0" anchor="ctr" bIns="91425" lIns="91425" spcFirstLastPara="1" rIns="91425" wrap="square" tIns="91425">
            <a:noAutofit/>
          </a:bodyPr>
          <a:lstStyle/>
          <a:p>
            <a:pPr indent="0" lvl="0" marL="457200" rtl="0" algn="l">
              <a:spcBef>
                <a:spcPts val="0"/>
              </a:spcBef>
              <a:spcAft>
                <a:spcPts val="0"/>
              </a:spcAft>
              <a:buNone/>
            </a:pPr>
            <a:r>
              <a:rPr lang="en"/>
              <a:t>System Use Case</a:t>
            </a:r>
            <a:endParaRPr/>
          </a:p>
        </p:txBody>
      </p:sp>
      <p:sp>
        <p:nvSpPr>
          <p:cNvPr id="118" name="Google Shape;118;p22"/>
          <p:cNvSpPr txBox="1"/>
          <p:nvPr>
            <p:ph idx="1" type="body"/>
          </p:nvPr>
        </p:nvSpPr>
        <p:spPr>
          <a:xfrm>
            <a:off x="311700" y="1228675"/>
            <a:ext cx="4094700" cy="3340200"/>
          </a:xfrm>
          <a:prstGeom prst="rect">
            <a:avLst/>
          </a:prstGeom>
        </p:spPr>
        <p:txBody>
          <a:bodyPr anchorCtr="0" anchor="t" bIns="91425" lIns="91425" spcFirstLastPara="1" rIns="91425" wrap="square" tIns="91425">
            <a:noAutofit/>
          </a:bodyPr>
          <a:lstStyle/>
          <a:p>
            <a:pPr indent="-304800" lvl="0" marL="457200" rtl="0" algn="l">
              <a:lnSpc>
                <a:spcPct val="108000"/>
              </a:lnSpc>
              <a:spcBef>
                <a:spcPts val="0"/>
              </a:spcBef>
              <a:spcAft>
                <a:spcPts val="0"/>
              </a:spcAft>
              <a:buClr>
                <a:srgbClr val="666666"/>
              </a:buClr>
              <a:buSzPts val="1200"/>
              <a:buFont typeface="Verdana"/>
              <a:buChar char="●"/>
            </a:pPr>
            <a:r>
              <a:rPr b="1" lang="en" sz="1200">
                <a:solidFill>
                  <a:srgbClr val="666666"/>
                </a:solidFill>
                <a:latin typeface="Verdana"/>
                <a:ea typeface="Verdana"/>
                <a:cs typeface="Verdana"/>
                <a:sym typeface="Verdana"/>
              </a:rPr>
              <a:t>Login/Signup</a:t>
            </a:r>
            <a:r>
              <a:rPr lang="en" sz="1200">
                <a:solidFill>
                  <a:srgbClr val="666666"/>
                </a:solidFill>
                <a:latin typeface="Verdana"/>
                <a:ea typeface="Verdana"/>
                <a:cs typeface="Verdana"/>
                <a:sym typeface="Verdana"/>
              </a:rPr>
              <a:t> - Customer begins the usage when he logins or signups in the application. This is handled by authentication.</a:t>
            </a:r>
            <a:endParaRPr sz="1200">
              <a:solidFill>
                <a:srgbClr val="666666"/>
              </a:solidFill>
              <a:latin typeface="Verdana"/>
              <a:ea typeface="Verdana"/>
              <a:cs typeface="Verdana"/>
              <a:sym typeface="Verdana"/>
            </a:endParaRPr>
          </a:p>
          <a:p>
            <a:pPr indent="-304800" lvl="0" marL="457200" rtl="0" algn="l">
              <a:lnSpc>
                <a:spcPct val="108000"/>
              </a:lnSpc>
              <a:spcBef>
                <a:spcPts val="0"/>
              </a:spcBef>
              <a:spcAft>
                <a:spcPts val="0"/>
              </a:spcAft>
              <a:buClr>
                <a:srgbClr val="666666"/>
              </a:buClr>
              <a:buSzPts val="1200"/>
              <a:buFont typeface="Verdana"/>
              <a:buChar char="●"/>
            </a:pPr>
            <a:r>
              <a:rPr b="1" lang="en" sz="1200">
                <a:solidFill>
                  <a:srgbClr val="666666"/>
                </a:solidFill>
                <a:latin typeface="Verdana"/>
                <a:ea typeface="Verdana"/>
                <a:cs typeface="Verdana"/>
                <a:sym typeface="Verdana"/>
              </a:rPr>
              <a:t>Upload Picture</a:t>
            </a:r>
            <a:r>
              <a:rPr lang="en" sz="1200">
                <a:solidFill>
                  <a:srgbClr val="666666"/>
                </a:solidFill>
                <a:latin typeface="Verdana"/>
                <a:ea typeface="Verdana"/>
                <a:cs typeface="Verdana"/>
                <a:sym typeface="Verdana"/>
              </a:rPr>
              <a:t> - Customer uploads his picture to visualize the clothes on. This picture is saved in the company database.</a:t>
            </a:r>
            <a:endParaRPr sz="1200">
              <a:solidFill>
                <a:srgbClr val="666666"/>
              </a:solidFill>
              <a:latin typeface="Verdana"/>
              <a:ea typeface="Verdana"/>
              <a:cs typeface="Verdana"/>
              <a:sym typeface="Verdana"/>
            </a:endParaRPr>
          </a:p>
          <a:p>
            <a:pPr indent="-304800" lvl="0" marL="457200" rtl="0" algn="l">
              <a:lnSpc>
                <a:spcPct val="108000"/>
              </a:lnSpc>
              <a:spcBef>
                <a:spcPts val="0"/>
              </a:spcBef>
              <a:spcAft>
                <a:spcPts val="0"/>
              </a:spcAft>
              <a:buClr>
                <a:srgbClr val="666666"/>
              </a:buClr>
              <a:buSzPts val="1200"/>
              <a:buFont typeface="Verdana"/>
              <a:buChar char="●"/>
            </a:pPr>
            <a:r>
              <a:rPr b="1" lang="en" sz="1200">
                <a:solidFill>
                  <a:srgbClr val="666666"/>
                </a:solidFill>
                <a:latin typeface="Verdana"/>
                <a:ea typeface="Verdana"/>
                <a:cs typeface="Verdana"/>
                <a:sym typeface="Verdana"/>
              </a:rPr>
              <a:t>Select Clothes</a:t>
            </a:r>
            <a:r>
              <a:rPr lang="en" sz="1200">
                <a:solidFill>
                  <a:srgbClr val="666666"/>
                </a:solidFill>
                <a:latin typeface="Verdana"/>
                <a:ea typeface="Verdana"/>
                <a:cs typeface="Verdana"/>
                <a:sym typeface="Verdana"/>
              </a:rPr>
              <a:t> - Customer chooses from the clothing options available in the company database.</a:t>
            </a:r>
            <a:endParaRPr sz="1200">
              <a:solidFill>
                <a:srgbClr val="666666"/>
              </a:solidFill>
              <a:latin typeface="Verdana"/>
              <a:ea typeface="Verdana"/>
              <a:cs typeface="Verdana"/>
              <a:sym typeface="Verdana"/>
            </a:endParaRPr>
          </a:p>
          <a:p>
            <a:pPr indent="-304800" lvl="0" marL="457200" rtl="0" algn="l">
              <a:lnSpc>
                <a:spcPct val="108000"/>
              </a:lnSpc>
              <a:spcBef>
                <a:spcPts val="0"/>
              </a:spcBef>
              <a:spcAft>
                <a:spcPts val="0"/>
              </a:spcAft>
              <a:buClr>
                <a:srgbClr val="666666"/>
              </a:buClr>
              <a:buSzPts val="1200"/>
              <a:buFont typeface="Verdana"/>
              <a:buChar char="●"/>
            </a:pPr>
            <a:r>
              <a:rPr b="1" lang="en" sz="1200">
                <a:solidFill>
                  <a:srgbClr val="666666"/>
                </a:solidFill>
                <a:latin typeface="Verdana"/>
                <a:ea typeface="Verdana"/>
                <a:cs typeface="Verdana"/>
                <a:sym typeface="Verdana"/>
              </a:rPr>
              <a:t>Visualize clothes using the uploaded picture</a:t>
            </a:r>
            <a:r>
              <a:rPr lang="en" sz="1200">
                <a:solidFill>
                  <a:srgbClr val="666666"/>
                </a:solidFill>
                <a:latin typeface="Verdana"/>
                <a:ea typeface="Verdana"/>
                <a:cs typeface="Verdana"/>
                <a:sym typeface="Verdana"/>
              </a:rPr>
              <a:t> - The application visualizes the customer in the clothes in the 3D view. In this use case, the selected clothes and picture of the customer are available from the company database.</a:t>
            </a:r>
            <a:endParaRPr sz="1200">
              <a:solidFill>
                <a:srgbClr val="666666"/>
              </a:solidFill>
              <a:latin typeface="Verdana"/>
              <a:ea typeface="Verdana"/>
              <a:cs typeface="Verdana"/>
              <a:sym typeface="Verdana"/>
            </a:endParaRPr>
          </a:p>
          <a:p>
            <a:pPr indent="-304800" lvl="0" marL="457200" rtl="0" algn="l">
              <a:lnSpc>
                <a:spcPct val="108000"/>
              </a:lnSpc>
              <a:spcBef>
                <a:spcPts val="0"/>
              </a:spcBef>
              <a:spcAft>
                <a:spcPts val="0"/>
              </a:spcAft>
              <a:buClr>
                <a:srgbClr val="666666"/>
              </a:buClr>
              <a:buSzPts val="1200"/>
              <a:buFont typeface="Verdana"/>
              <a:buChar char="●"/>
            </a:pPr>
            <a:r>
              <a:rPr b="1" lang="en" sz="1200">
                <a:solidFill>
                  <a:srgbClr val="666666"/>
                </a:solidFill>
                <a:latin typeface="Verdana"/>
                <a:ea typeface="Verdana"/>
                <a:cs typeface="Verdana"/>
                <a:sym typeface="Verdana"/>
              </a:rPr>
              <a:t>Pay/Checkout</a:t>
            </a:r>
            <a:r>
              <a:rPr lang="en" sz="1200">
                <a:solidFill>
                  <a:srgbClr val="666666"/>
                </a:solidFill>
                <a:latin typeface="Verdana"/>
                <a:ea typeface="Verdana"/>
                <a:cs typeface="Verdana"/>
                <a:sym typeface="Verdana"/>
              </a:rPr>
              <a:t> - Customer buys the clothes after making a payment which involves an online transaction administrator and authentication.</a:t>
            </a:r>
            <a:endParaRPr sz="1200">
              <a:solidFill>
                <a:srgbClr val="666666"/>
              </a:solidFill>
              <a:latin typeface="Verdana"/>
              <a:ea typeface="Verdana"/>
              <a:cs typeface="Verdana"/>
              <a:sym typeface="Verdana"/>
            </a:endParaRPr>
          </a:p>
          <a:p>
            <a:pPr indent="0" lvl="0" marL="0" rtl="0" algn="l">
              <a:spcBef>
                <a:spcPts val="0"/>
              </a:spcBef>
              <a:spcAft>
                <a:spcPts val="1600"/>
              </a:spcAft>
              <a:buNone/>
            </a:pPr>
            <a:r>
              <a:t/>
            </a:r>
            <a:endParaRPr/>
          </a:p>
        </p:txBody>
      </p:sp>
      <p:pic>
        <p:nvPicPr>
          <p:cNvPr id="119" name="Google Shape;119;p22"/>
          <p:cNvPicPr preferRelativeResize="0"/>
          <p:nvPr/>
        </p:nvPicPr>
        <p:blipFill>
          <a:blip r:embed="rId3">
            <a:alphaModFix/>
          </a:blip>
          <a:stretch>
            <a:fillRect/>
          </a:stretch>
        </p:blipFill>
        <p:spPr>
          <a:xfrm>
            <a:off x="4572000" y="1218713"/>
            <a:ext cx="4432799" cy="336011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0" y="0"/>
            <a:ext cx="9144000" cy="1093800"/>
          </a:xfrm>
          <a:prstGeom prst="rect">
            <a:avLst/>
          </a:prstGeom>
          <a:solidFill>
            <a:schemeClr val="dk1"/>
          </a:solidFill>
        </p:spPr>
        <p:txBody>
          <a:bodyPr anchorCtr="0" anchor="ctr" bIns="91425" lIns="91425" spcFirstLastPara="1" rIns="91425" wrap="square" tIns="91425">
            <a:noAutofit/>
          </a:bodyPr>
          <a:lstStyle/>
          <a:p>
            <a:pPr indent="0" lvl="0" marL="457200" rtl="0" algn="l">
              <a:spcBef>
                <a:spcPts val="0"/>
              </a:spcBef>
              <a:spcAft>
                <a:spcPts val="0"/>
              </a:spcAft>
              <a:buNone/>
            </a:pPr>
            <a:r>
              <a:rPr lang="en"/>
              <a:t>Behavioral Model</a:t>
            </a:r>
            <a:endParaRPr/>
          </a:p>
        </p:txBody>
      </p:sp>
      <p:pic>
        <p:nvPicPr>
          <p:cNvPr id="125" name="Google Shape;125;p23"/>
          <p:cNvPicPr preferRelativeResize="0"/>
          <p:nvPr/>
        </p:nvPicPr>
        <p:blipFill>
          <a:blip r:embed="rId3">
            <a:alphaModFix/>
          </a:blip>
          <a:stretch>
            <a:fillRect/>
          </a:stretch>
        </p:blipFill>
        <p:spPr>
          <a:xfrm>
            <a:off x="2596538" y="1143350"/>
            <a:ext cx="3950925" cy="376730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0" y="0"/>
            <a:ext cx="9144000" cy="1093800"/>
          </a:xfrm>
          <a:prstGeom prst="rect">
            <a:avLst/>
          </a:prstGeom>
          <a:solidFill>
            <a:schemeClr val="dk1"/>
          </a:solidFill>
        </p:spPr>
        <p:txBody>
          <a:bodyPr anchorCtr="0" anchor="ctr" bIns="91425" lIns="91425" spcFirstLastPara="1" rIns="91425" wrap="square" tIns="91425">
            <a:noAutofit/>
          </a:bodyPr>
          <a:lstStyle/>
          <a:p>
            <a:pPr indent="0" lvl="0" marL="457200" rtl="0" algn="l">
              <a:spcBef>
                <a:spcPts val="0"/>
              </a:spcBef>
              <a:spcAft>
                <a:spcPts val="0"/>
              </a:spcAft>
              <a:buNone/>
            </a:pPr>
            <a:r>
              <a:rPr lang="en"/>
              <a:t>High Level Activity diagram</a:t>
            </a:r>
            <a:endParaRPr/>
          </a:p>
        </p:txBody>
      </p:sp>
      <p:pic>
        <p:nvPicPr>
          <p:cNvPr id="131" name="Google Shape;131;p24"/>
          <p:cNvPicPr preferRelativeResize="0"/>
          <p:nvPr/>
        </p:nvPicPr>
        <p:blipFill>
          <a:blip r:embed="rId3">
            <a:alphaModFix/>
          </a:blip>
          <a:stretch>
            <a:fillRect/>
          </a:stretch>
        </p:blipFill>
        <p:spPr>
          <a:xfrm>
            <a:off x="2404300" y="1253875"/>
            <a:ext cx="4331374" cy="374137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0" y="0"/>
            <a:ext cx="9144000" cy="1093800"/>
          </a:xfrm>
          <a:prstGeom prst="rect">
            <a:avLst/>
          </a:prstGeom>
          <a:solidFill>
            <a:schemeClr val="dk1"/>
          </a:solidFill>
          <a:ln>
            <a:noFill/>
          </a:ln>
        </p:spPr>
        <p:txBody>
          <a:bodyPr anchorCtr="0" anchor="ctr" bIns="91425" lIns="91425" spcFirstLastPara="1" rIns="91425" wrap="square" tIns="91425">
            <a:noAutofit/>
          </a:bodyPr>
          <a:lstStyle/>
          <a:p>
            <a:pPr indent="0" lvl="0" marL="457200" rtl="0" algn="l">
              <a:spcBef>
                <a:spcPts val="0"/>
              </a:spcBef>
              <a:spcAft>
                <a:spcPts val="0"/>
              </a:spcAft>
              <a:buClr>
                <a:srgbClr val="000000"/>
              </a:buClr>
              <a:buSzPts val="1100"/>
              <a:buFont typeface="Arial"/>
              <a:buNone/>
            </a:pPr>
            <a:r>
              <a:rPr lang="en">
                <a:solidFill>
                  <a:srgbClr val="000000"/>
                </a:solidFill>
              </a:rPr>
              <a:t>Conceptual Diagram (ER schema)</a:t>
            </a:r>
            <a:endParaRPr/>
          </a:p>
        </p:txBody>
      </p:sp>
      <p:pic>
        <p:nvPicPr>
          <p:cNvPr id="137" name="Google Shape;137;p25"/>
          <p:cNvPicPr preferRelativeResize="0"/>
          <p:nvPr/>
        </p:nvPicPr>
        <p:blipFill>
          <a:blip r:embed="rId3">
            <a:alphaModFix/>
          </a:blip>
          <a:stretch>
            <a:fillRect/>
          </a:stretch>
        </p:blipFill>
        <p:spPr>
          <a:xfrm>
            <a:off x="1080409" y="1398650"/>
            <a:ext cx="6465928" cy="37448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0" y="0"/>
            <a:ext cx="9144000" cy="1093800"/>
          </a:xfrm>
          <a:prstGeom prst="rect">
            <a:avLst/>
          </a:prstGeom>
          <a:solidFill>
            <a:schemeClr val="dk1"/>
          </a:solidFill>
        </p:spPr>
        <p:txBody>
          <a:bodyPr anchorCtr="0" anchor="ctr" bIns="91425" lIns="91425" spcFirstLastPara="1" rIns="91425" wrap="square" tIns="91425">
            <a:noAutofit/>
          </a:bodyPr>
          <a:lstStyle/>
          <a:p>
            <a:pPr indent="0" lvl="0" marL="457200" rtl="0" algn="l">
              <a:spcBef>
                <a:spcPts val="0"/>
              </a:spcBef>
              <a:spcAft>
                <a:spcPts val="0"/>
              </a:spcAft>
              <a:buNone/>
            </a:pPr>
            <a:r>
              <a:rPr lang="en"/>
              <a:t>Interface Structure Design</a:t>
            </a:r>
            <a:endParaRPr/>
          </a:p>
        </p:txBody>
      </p:sp>
      <p:pic>
        <p:nvPicPr>
          <p:cNvPr id="143" name="Google Shape;143;p26"/>
          <p:cNvPicPr preferRelativeResize="0"/>
          <p:nvPr/>
        </p:nvPicPr>
        <p:blipFill>
          <a:blip r:embed="rId3">
            <a:alphaModFix/>
          </a:blip>
          <a:stretch>
            <a:fillRect/>
          </a:stretch>
        </p:blipFill>
        <p:spPr>
          <a:xfrm>
            <a:off x="990750" y="1228676"/>
            <a:ext cx="7162490" cy="33402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0" y="0"/>
            <a:ext cx="9144000" cy="1093800"/>
          </a:xfrm>
          <a:prstGeom prst="rect">
            <a:avLst/>
          </a:prstGeom>
          <a:solidFill>
            <a:schemeClr val="dk1"/>
          </a:solidFill>
        </p:spPr>
        <p:txBody>
          <a:bodyPr anchorCtr="0" anchor="ctr" bIns="91425" lIns="91425" spcFirstLastPara="1" rIns="91425" wrap="square" tIns="91425">
            <a:noAutofit/>
          </a:bodyPr>
          <a:lstStyle/>
          <a:p>
            <a:pPr indent="0" lvl="0" marL="457200" rtl="0" algn="l">
              <a:spcBef>
                <a:spcPts val="0"/>
              </a:spcBef>
              <a:spcAft>
                <a:spcPts val="0"/>
              </a:spcAft>
              <a:buNone/>
            </a:pPr>
            <a:r>
              <a:rPr lang="en"/>
              <a:t>SQL Scripting</a:t>
            </a:r>
            <a:endParaRPr/>
          </a:p>
        </p:txBody>
      </p:sp>
      <p:pic>
        <p:nvPicPr>
          <p:cNvPr id="149" name="Google Shape;149;p27"/>
          <p:cNvPicPr preferRelativeResize="0"/>
          <p:nvPr/>
        </p:nvPicPr>
        <p:blipFill>
          <a:blip r:embed="rId3">
            <a:alphaModFix/>
          </a:blip>
          <a:stretch>
            <a:fillRect/>
          </a:stretch>
        </p:blipFill>
        <p:spPr>
          <a:xfrm>
            <a:off x="987800" y="2490945"/>
            <a:ext cx="2320825" cy="161617"/>
          </a:xfrm>
          <a:prstGeom prst="rect">
            <a:avLst/>
          </a:prstGeom>
          <a:noFill/>
          <a:ln cap="flat" cmpd="sng" w="9525">
            <a:solidFill>
              <a:schemeClr val="dk2"/>
            </a:solidFill>
            <a:prstDash val="solid"/>
            <a:round/>
            <a:headEnd len="sm" w="sm" type="none"/>
            <a:tailEnd len="sm" w="sm" type="none"/>
          </a:ln>
        </p:spPr>
      </p:pic>
      <p:pic>
        <p:nvPicPr>
          <p:cNvPr id="150" name="Google Shape;150;p27"/>
          <p:cNvPicPr preferRelativeResize="0"/>
          <p:nvPr/>
        </p:nvPicPr>
        <p:blipFill>
          <a:blip r:embed="rId4">
            <a:alphaModFix/>
          </a:blip>
          <a:stretch>
            <a:fillRect/>
          </a:stretch>
        </p:blipFill>
        <p:spPr>
          <a:xfrm>
            <a:off x="3724275" y="1246200"/>
            <a:ext cx="2320834" cy="374490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0" y="0"/>
            <a:ext cx="9144000" cy="1093800"/>
          </a:xfrm>
          <a:prstGeom prst="rect">
            <a:avLst/>
          </a:prstGeom>
          <a:solidFill>
            <a:schemeClr val="dk1"/>
          </a:solidFill>
        </p:spPr>
        <p:txBody>
          <a:bodyPr anchorCtr="0" anchor="ctr" bIns="91425" lIns="91425" spcFirstLastPara="1" rIns="91425" wrap="square" tIns="91425">
            <a:noAutofit/>
          </a:bodyPr>
          <a:lstStyle/>
          <a:p>
            <a:pPr indent="0" lvl="0" marL="457200" rtl="0" algn="l">
              <a:spcBef>
                <a:spcPts val="0"/>
              </a:spcBef>
              <a:spcAft>
                <a:spcPts val="0"/>
              </a:spcAft>
              <a:buNone/>
            </a:pPr>
            <a:r>
              <a:rPr lang="en"/>
              <a:t>SQL Scripting</a:t>
            </a:r>
            <a:endParaRPr/>
          </a:p>
        </p:txBody>
      </p:sp>
      <p:pic>
        <p:nvPicPr>
          <p:cNvPr id="156" name="Google Shape;156;p28"/>
          <p:cNvPicPr preferRelativeResize="0"/>
          <p:nvPr/>
        </p:nvPicPr>
        <p:blipFill>
          <a:blip r:embed="rId3">
            <a:alphaModFix/>
          </a:blip>
          <a:stretch>
            <a:fillRect/>
          </a:stretch>
        </p:blipFill>
        <p:spPr>
          <a:xfrm>
            <a:off x="452288" y="1789726"/>
            <a:ext cx="8239425" cy="17201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0" y="0"/>
            <a:ext cx="9144000" cy="1093800"/>
          </a:xfrm>
          <a:prstGeom prst="rect">
            <a:avLst/>
          </a:prstGeom>
          <a:solidFill>
            <a:schemeClr val="dk1"/>
          </a:solidFill>
        </p:spPr>
        <p:txBody>
          <a:bodyPr anchorCtr="0" anchor="ctr" bIns="91425" lIns="91425" spcFirstLastPara="1" rIns="91425" wrap="square" tIns="91425">
            <a:noAutofit/>
          </a:bodyPr>
          <a:lstStyle/>
          <a:p>
            <a:pPr indent="0" lvl="0" marL="457200" rtl="0" algn="l">
              <a:spcBef>
                <a:spcPts val="0"/>
              </a:spcBef>
              <a:spcAft>
                <a:spcPts val="0"/>
              </a:spcAft>
              <a:buNone/>
            </a:pPr>
            <a:r>
              <a:rPr lang="en"/>
              <a:t>System Architecture</a:t>
            </a:r>
            <a:endParaRPr/>
          </a:p>
        </p:txBody>
      </p:sp>
      <p:pic>
        <p:nvPicPr>
          <p:cNvPr id="162" name="Google Shape;162;p29"/>
          <p:cNvPicPr preferRelativeResize="0"/>
          <p:nvPr/>
        </p:nvPicPr>
        <p:blipFill>
          <a:blip r:embed="rId3">
            <a:alphaModFix/>
          </a:blip>
          <a:stretch>
            <a:fillRect/>
          </a:stretch>
        </p:blipFill>
        <p:spPr>
          <a:xfrm>
            <a:off x="4778275" y="1215800"/>
            <a:ext cx="4240598" cy="3744900"/>
          </a:xfrm>
          <a:prstGeom prst="rect">
            <a:avLst/>
          </a:prstGeom>
          <a:noFill/>
          <a:ln cap="flat" cmpd="sng" w="9525">
            <a:solidFill>
              <a:schemeClr val="dk2"/>
            </a:solidFill>
            <a:prstDash val="solid"/>
            <a:round/>
            <a:headEnd len="sm" w="sm" type="none"/>
            <a:tailEnd len="sm" w="sm" type="none"/>
          </a:ln>
        </p:spPr>
      </p:pic>
      <p:sp>
        <p:nvSpPr>
          <p:cNvPr id="163" name="Google Shape;163;p29"/>
          <p:cNvSpPr txBox="1"/>
          <p:nvPr/>
        </p:nvSpPr>
        <p:spPr>
          <a:xfrm>
            <a:off x="81000" y="1374575"/>
            <a:ext cx="4491000" cy="3865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Source Code Pro"/>
              <a:buChar char="●"/>
            </a:pPr>
            <a:r>
              <a:rPr lang="en" sz="1800">
                <a:latin typeface="Source Code Pro"/>
                <a:ea typeface="Source Code Pro"/>
                <a:cs typeface="Source Code Pro"/>
                <a:sym typeface="Source Code Pro"/>
              </a:rPr>
              <a:t>Ours is the 3-tier client server architecture</a:t>
            </a:r>
            <a:endParaRPr sz="1800">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Char char="●"/>
            </a:pPr>
            <a:r>
              <a:rPr lang="en" sz="1800">
                <a:latin typeface="Source Code Pro"/>
                <a:ea typeface="Source Code Pro"/>
                <a:cs typeface="Source Code Pro"/>
                <a:sym typeface="Source Code Pro"/>
              </a:rPr>
              <a:t>We do not need shared resources thus not using cloud architecture</a:t>
            </a:r>
            <a:endParaRPr sz="1800">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Char char="●"/>
            </a:pPr>
            <a:r>
              <a:rPr lang="en" sz="1800">
                <a:latin typeface="Source Code Pro"/>
                <a:ea typeface="Source Code Pro"/>
                <a:cs typeface="Source Code Pro"/>
                <a:sym typeface="Source Code Pro"/>
              </a:rPr>
              <a:t>We did not use 2-tier architecture because we require to validate data that we expect from the user</a:t>
            </a:r>
            <a:endParaRPr sz="1800">
              <a:latin typeface="Source Code Pro"/>
              <a:ea typeface="Source Code Pro"/>
              <a:cs typeface="Source Code Pro"/>
              <a:sym typeface="Source Code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0" y="0"/>
            <a:ext cx="9144000" cy="1094100"/>
          </a:xfrm>
          <a:prstGeom prst="rect">
            <a:avLst/>
          </a:prstGeom>
          <a:solidFill>
            <a:schemeClr val="dk1"/>
          </a:solidFill>
        </p:spPr>
        <p:txBody>
          <a:bodyPr anchorCtr="0" anchor="ctr" bIns="91425" lIns="91425" spcFirstLastPara="1" rIns="91425" wrap="square" tIns="91425">
            <a:noAutofit/>
          </a:bodyPr>
          <a:lstStyle/>
          <a:p>
            <a:pPr indent="0" lvl="0" marL="457200" rtl="0" algn="l">
              <a:spcBef>
                <a:spcPts val="0"/>
              </a:spcBef>
              <a:spcAft>
                <a:spcPts val="0"/>
              </a:spcAft>
              <a:buNone/>
            </a:pPr>
            <a:r>
              <a:rPr lang="en"/>
              <a:t>User Interface</a:t>
            </a:r>
            <a:endParaRPr/>
          </a:p>
        </p:txBody>
      </p:sp>
      <p:pic>
        <p:nvPicPr>
          <p:cNvPr id="169" name="Google Shape;169;p30"/>
          <p:cNvPicPr preferRelativeResize="0"/>
          <p:nvPr/>
        </p:nvPicPr>
        <p:blipFill>
          <a:blip r:embed="rId3">
            <a:alphaModFix/>
          </a:blip>
          <a:stretch>
            <a:fillRect/>
          </a:stretch>
        </p:blipFill>
        <p:spPr>
          <a:xfrm>
            <a:off x="888300" y="1164725"/>
            <a:ext cx="7321599" cy="3528025"/>
          </a:xfrm>
          <a:prstGeom prst="rect">
            <a:avLst/>
          </a:prstGeom>
          <a:noFill/>
          <a:ln>
            <a:noFill/>
          </a:ln>
        </p:spPr>
      </p:pic>
      <p:sp>
        <p:nvSpPr>
          <p:cNvPr id="170" name="Google Shape;170;p30"/>
          <p:cNvSpPr txBox="1"/>
          <p:nvPr/>
        </p:nvSpPr>
        <p:spPr>
          <a:xfrm>
            <a:off x="2471750" y="4692750"/>
            <a:ext cx="4154700" cy="45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66666"/>
                </a:solidFill>
                <a:latin typeface="Source Code Pro"/>
                <a:ea typeface="Source Code Pro"/>
                <a:cs typeface="Source Code Pro"/>
                <a:sym typeface="Source Code Pro"/>
              </a:rPr>
              <a:t>Home page</a:t>
            </a:r>
            <a:endParaRPr sz="1800">
              <a:solidFill>
                <a:srgbClr val="666666"/>
              </a:solidFill>
              <a:latin typeface="Source Code Pro"/>
              <a:ea typeface="Source Code Pro"/>
              <a:cs typeface="Source Code Pro"/>
              <a:sym typeface="Source Code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0" y="0"/>
            <a:ext cx="9144000" cy="1094100"/>
          </a:xfrm>
          <a:prstGeom prst="rect">
            <a:avLst/>
          </a:prstGeom>
          <a:solidFill>
            <a:schemeClr val="dk1"/>
          </a:solidFill>
        </p:spPr>
        <p:txBody>
          <a:bodyPr anchorCtr="0" anchor="ctr" bIns="91425" lIns="91425" spcFirstLastPara="1" rIns="91425" wrap="square" tIns="91425">
            <a:noAutofit/>
          </a:bodyPr>
          <a:lstStyle/>
          <a:p>
            <a:pPr indent="0" lvl="0" marL="457200" rtl="0" algn="l">
              <a:spcBef>
                <a:spcPts val="0"/>
              </a:spcBef>
              <a:spcAft>
                <a:spcPts val="0"/>
              </a:spcAft>
              <a:buNone/>
            </a:pPr>
            <a:r>
              <a:rPr lang="en"/>
              <a:t>User Interface</a:t>
            </a:r>
            <a:endParaRPr/>
          </a:p>
        </p:txBody>
      </p:sp>
      <p:sp>
        <p:nvSpPr>
          <p:cNvPr id="176" name="Google Shape;176;p31"/>
          <p:cNvSpPr txBox="1"/>
          <p:nvPr/>
        </p:nvSpPr>
        <p:spPr>
          <a:xfrm>
            <a:off x="2535750" y="4698125"/>
            <a:ext cx="4072500" cy="38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666666"/>
                </a:solidFill>
                <a:latin typeface="Source Code Pro"/>
                <a:ea typeface="Source Code Pro"/>
                <a:cs typeface="Source Code Pro"/>
                <a:sym typeface="Source Code Pro"/>
              </a:rPr>
              <a:t>Registration page</a:t>
            </a:r>
            <a:endParaRPr sz="1800">
              <a:solidFill>
                <a:srgbClr val="666666"/>
              </a:solidFill>
              <a:latin typeface="Source Code Pro"/>
              <a:ea typeface="Source Code Pro"/>
              <a:cs typeface="Source Code Pro"/>
              <a:sym typeface="Source Code Pro"/>
            </a:endParaRPr>
          </a:p>
        </p:txBody>
      </p:sp>
      <p:pic>
        <p:nvPicPr>
          <p:cNvPr id="177" name="Google Shape;177;p31"/>
          <p:cNvPicPr preferRelativeResize="0"/>
          <p:nvPr/>
        </p:nvPicPr>
        <p:blipFill>
          <a:blip r:embed="rId3">
            <a:alphaModFix/>
          </a:blip>
          <a:stretch>
            <a:fillRect/>
          </a:stretch>
        </p:blipFill>
        <p:spPr>
          <a:xfrm>
            <a:off x="928763" y="1181825"/>
            <a:ext cx="7286475" cy="3516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0" y="0"/>
            <a:ext cx="9338400" cy="1093800"/>
          </a:xfrm>
          <a:prstGeom prst="rect">
            <a:avLst/>
          </a:prstGeom>
          <a:solidFill>
            <a:schemeClr val="dk1"/>
          </a:solidFill>
        </p:spPr>
        <p:txBody>
          <a:bodyPr anchorCtr="0" anchor="ctr" bIns="91425" lIns="91425" spcFirstLastPara="1" rIns="91425" wrap="square" tIns="91425">
            <a:noAutofit/>
          </a:bodyPr>
          <a:lstStyle/>
          <a:p>
            <a:pPr indent="0" lvl="0" marL="457200" rtl="0" algn="l">
              <a:spcBef>
                <a:spcPts val="0"/>
              </a:spcBef>
              <a:spcAft>
                <a:spcPts val="0"/>
              </a:spcAft>
              <a:buNone/>
            </a:pPr>
            <a:r>
              <a:rPr lang="en"/>
              <a:t>Background</a:t>
            </a:r>
            <a:endParaRPr/>
          </a:p>
        </p:txBody>
      </p:sp>
      <p:sp>
        <p:nvSpPr>
          <p:cNvPr id="64" name="Google Shape;64;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Char char="●"/>
            </a:pPr>
            <a:r>
              <a:rPr lang="en">
                <a:solidFill>
                  <a:srgbClr val="666666"/>
                </a:solidFill>
              </a:rPr>
              <a:t>There is no efficient way to see yourself in clothes that you want to order online.</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Some retailers allow customers to order their clothes and return them if they are unhappy with the purchase.</a:t>
            </a:r>
            <a:endParaRPr>
              <a:solidFill>
                <a:srgbClr val="666666"/>
              </a:solidFill>
            </a:endParaRPr>
          </a:p>
          <a:p>
            <a:pPr indent="-342900" lvl="1" marL="1371600" rtl="0" algn="l">
              <a:spcBef>
                <a:spcPts val="0"/>
              </a:spcBef>
              <a:spcAft>
                <a:spcPts val="0"/>
              </a:spcAft>
              <a:buClr>
                <a:srgbClr val="666666"/>
              </a:buClr>
              <a:buSzPts val="1800"/>
              <a:buChar char="○"/>
            </a:pPr>
            <a:r>
              <a:rPr lang="en" sz="1800">
                <a:solidFill>
                  <a:srgbClr val="666666"/>
                </a:solidFill>
              </a:rPr>
              <a:t>This is slow and inefficient.</a:t>
            </a:r>
            <a:endParaRPr sz="1800">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There are stores such as Lenskart Glasses that allow you to upload a portrait of yourself in order to superimpose glasses frames onto your face. </a:t>
            </a:r>
            <a:endParaRPr>
              <a:solidFill>
                <a:srgbClr val="666666"/>
              </a:solidFill>
            </a:endParaRPr>
          </a:p>
          <a:p>
            <a:pPr indent="-342900" lvl="1" marL="1371600" rtl="0" algn="l">
              <a:spcBef>
                <a:spcPts val="0"/>
              </a:spcBef>
              <a:spcAft>
                <a:spcPts val="0"/>
              </a:spcAft>
              <a:buClr>
                <a:srgbClr val="666666"/>
              </a:buClr>
              <a:buSzPts val="1800"/>
              <a:buChar char="○"/>
            </a:pPr>
            <a:r>
              <a:rPr lang="en" sz="1800">
                <a:solidFill>
                  <a:srgbClr val="666666"/>
                </a:solidFill>
              </a:rPr>
              <a:t>This method is a step in the right direction but only allows the superimposition of one specific kind of clothing.</a:t>
            </a:r>
            <a:endParaRPr sz="1800">
              <a:solidFill>
                <a:srgbClr val="666666"/>
              </a:solidFill>
            </a:endParaRPr>
          </a:p>
          <a:p>
            <a:pPr indent="457200" lvl="0" marL="0" rtl="0" algn="l">
              <a:spcBef>
                <a:spcPts val="0"/>
              </a:spcBef>
              <a:spcAft>
                <a:spcPts val="0"/>
              </a:spcAft>
              <a:buClr>
                <a:srgbClr val="000000"/>
              </a:buClr>
              <a:buSzPts val="1100"/>
              <a:buFont typeface="Arial"/>
              <a:buNone/>
            </a:pPr>
            <a:r>
              <a:t/>
            </a:r>
            <a:endParaRPr>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0" y="0"/>
            <a:ext cx="9144000" cy="1094100"/>
          </a:xfrm>
          <a:prstGeom prst="rect">
            <a:avLst/>
          </a:prstGeom>
          <a:solidFill>
            <a:schemeClr val="dk1"/>
          </a:solidFill>
        </p:spPr>
        <p:txBody>
          <a:bodyPr anchorCtr="0" anchor="ctr" bIns="91425" lIns="91425" spcFirstLastPara="1" rIns="91425" wrap="square" tIns="91425">
            <a:noAutofit/>
          </a:bodyPr>
          <a:lstStyle/>
          <a:p>
            <a:pPr indent="0" lvl="0" marL="0" rtl="0" algn="l">
              <a:spcBef>
                <a:spcPts val="0"/>
              </a:spcBef>
              <a:spcAft>
                <a:spcPts val="0"/>
              </a:spcAft>
              <a:buNone/>
            </a:pPr>
            <a:r>
              <a:rPr lang="en"/>
              <a:t>  Video Demonstration</a:t>
            </a:r>
            <a:endParaRPr/>
          </a:p>
        </p:txBody>
      </p:sp>
      <p:pic>
        <p:nvPicPr>
          <p:cNvPr id="183" name="Google Shape;183;p32" title="Demo.mp4">
            <a:hlinkClick r:id="rId3"/>
          </p:cNvPr>
          <p:cNvPicPr preferRelativeResize="0"/>
          <p:nvPr/>
        </p:nvPicPr>
        <p:blipFill>
          <a:blip r:embed="rId4">
            <a:alphaModFix/>
          </a:blip>
          <a:stretch>
            <a:fillRect/>
          </a:stretch>
        </p:blipFill>
        <p:spPr>
          <a:xfrm>
            <a:off x="1798367" y="1094100"/>
            <a:ext cx="5399209" cy="4049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0" y="0"/>
            <a:ext cx="9144000" cy="1093800"/>
          </a:xfrm>
          <a:prstGeom prst="rect">
            <a:avLst/>
          </a:prstGeom>
          <a:solidFill>
            <a:schemeClr val="dk1"/>
          </a:solidFill>
        </p:spPr>
        <p:txBody>
          <a:bodyPr anchorCtr="0" anchor="ctr" bIns="91425" lIns="91425" spcFirstLastPara="1" rIns="91425" wrap="square" tIns="91425">
            <a:noAutofit/>
          </a:bodyPr>
          <a:lstStyle/>
          <a:p>
            <a:pPr indent="0" lvl="0" marL="457200" rtl="0" algn="l">
              <a:spcBef>
                <a:spcPts val="0"/>
              </a:spcBef>
              <a:spcAft>
                <a:spcPts val="0"/>
              </a:spcAft>
              <a:buNone/>
            </a:pPr>
            <a:r>
              <a:rPr lang="en"/>
              <a:t>Plans Moving Forward</a:t>
            </a:r>
            <a:endParaRPr/>
          </a:p>
        </p:txBody>
      </p:sp>
      <p:sp>
        <p:nvSpPr>
          <p:cNvPr id="189" name="Google Shape;189;p33"/>
          <p:cNvSpPr txBox="1"/>
          <p:nvPr>
            <p:ph idx="1" type="body"/>
          </p:nvPr>
        </p:nvSpPr>
        <p:spPr>
          <a:xfrm>
            <a:off x="4684175" y="1391000"/>
            <a:ext cx="40608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forward we plan to incorporate the features which were not able to during this SDLC cycle. The most ambitious feature is the 3D view of the customer. This would require a lot of time to work on, but would make our application a unique one.</a:t>
            </a:r>
            <a:endParaRPr/>
          </a:p>
          <a:p>
            <a:pPr indent="0" lvl="0" marL="0" rtl="0" algn="l">
              <a:spcBef>
                <a:spcPts val="1600"/>
              </a:spcBef>
              <a:spcAft>
                <a:spcPts val="1600"/>
              </a:spcAft>
              <a:buNone/>
            </a:pPr>
            <a:r>
              <a:t/>
            </a:r>
            <a:endParaRPr/>
          </a:p>
        </p:txBody>
      </p:sp>
      <p:pic>
        <p:nvPicPr>
          <p:cNvPr id="190" name="Google Shape;190;p33"/>
          <p:cNvPicPr preferRelativeResize="0"/>
          <p:nvPr/>
        </p:nvPicPr>
        <p:blipFill>
          <a:blip r:embed="rId3">
            <a:alphaModFix/>
          </a:blip>
          <a:stretch>
            <a:fillRect/>
          </a:stretch>
        </p:blipFill>
        <p:spPr>
          <a:xfrm>
            <a:off x="559718" y="1799405"/>
            <a:ext cx="3564775" cy="2523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0" y="0"/>
            <a:ext cx="9144000" cy="1093800"/>
          </a:xfrm>
          <a:prstGeom prst="rect">
            <a:avLst/>
          </a:prstGeom>
          <a:solidFill>
            <a:schemeClr val="dk1"/>
          </a:solidFill>
        </p:spPr>
        <p:txBody>
          <a:bodyPr anchorCtr="0" anchor="ctr" bIns="91425" lIns="91425" spcFirstLastPara="1" rIns="91425" wrap="square" tIns="91425">
            <a:noAutofit/>
          </a:bodyPr>
          <a:lstStyle/>
          <a:p>
            <a:pPr indent="0" lvl="0" marL="457200" rtl="0" algn="l">
              <a:spcBef>
                <a:spcPts val="0"/>
              </a:spcBef>
              <a:spcAft>
                <a:spcPts val="0"/>
              </a:spcAft>
              <a:buNone/>
            </a:pPr>
            <a:r>
              <a:rPr lang="en"/>
              <a:t>Conclusion</a:t>
            </a:r>
            <a:endParaRPr/>
          </a:p>
        </p:txBody>
      </p:sp>
      <p:sp>
        <p:nvSpPr>
          <p:cNvPr id="196" name="Google Shape;196;p3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What was achieved with respect to the purpose?</a:t>
            </a:r>
            <a:endParaRPr/>
          </a:p>
          <a:p>
            <a:pPr indent="0" lvl="0" marL="0" rtl="0" algn="l">
              <a:lnSpc>
                <a:spcPct val="100000"/>
              </a:lnSpc>
              <a:spcBef>
                <a:spcPts val="1000"/>
              </a:spcBef>
              <a:spcAft>
                <a:spcPts val="0"/>
              </a:spcAft>
              <a:buNone/>
            </a:pPr>
            <a:r>
              <a:rPr lang="en"/>
              <a:t>We implemented the self-portrait feature for the customers. Customers are able to upload their own pictures into our database. Finally, we developed a clothing database and used it to show our collection on the website.</a:t>
            </a:r>
            <a:endParaRPr/>
          </a:p>
          <a:p>
            <a:pPr indent="0" lvl="0" marL="0" rtl="0" algn="l">
              <a:lnSpc>
                <a:spcPct val="108000"/>
              </a:lnSpc>
              <a:spcBef>
                <a:spcPts val="1600"/>
              </a:spcBef>
              <a:spcAft>
                <a:spcPts val="0"/>
              </a:spcAft>
              <a:buNone/>
            </a:pPr>
            <a:r>
              <a:t/>
            </a:r>
            <a:endParaRPr/>
          </a:p>
          <a:p>
            <a:pPr indent="0" lvl="0" marL="0" rtl="0" algn="l">
              <a:lnSpc>
                <a:spcPct val="108000"/>
              </a:lnSpc>
              <a:spcBef>
                <a:spcPts val="0"/>
              </a:spcBef>
              <a:spcAft>
                <a:spcPts val="0"/>
              </a:spcAft>
              <a:buNone/>
            </a:pPr>
            <a:r>
              <a:rPr lang="en"/>
              <a:t>What still needs to be done?</a:t>
            </a:r>
            <a:endParaRPr/>
          </a:p>
          <a:p>
            <a:pPr indent="0" lvl="0" marL="0" rtl="0" algn="l">
              <a:lnSpc>
                <a:spcPct val="108000"/>
              </a:lnSpc>
              <a:spcBef>
                <a:spcPts val="1000"/>
              </a:spcBef>
              <a:spcAft>
                <a:spcPts val="0"/>
              </a:spcAft>
              <a:buNone/>
            </a:pPr>
            <a:r>
              <a:rPr lang="en"/>
              <a:t>The customers cannot see themselves in the clothes and compare different clothes. </a:t>
            </a:r>
            <a:r>
              <a:rPr lang="en"/>
              <a:t>We did not implement the 3D view feature. Also, customers cannot compare different outfits.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0" y="0"/>
            <a:ext cx="9144000" cy="1093800"/>
          </a:xfrm>
          <a:prstGeom prst="rect">
            <a:avLst/>
          </a:prstGeom>
          <a:solidFill>
            <a:schemeClr val="dk1"/>
          </a:solidFill>
        </p:spPr>
        <p:txBody>
          <a:bodyPr anchorCtr="0" anchor="ctr" bIns="91425" lIns="91425" spcFirstLastPara="1" rIns="91425" wrap="square" tIns="91425">
            <a:noAutofit/>
          </a:bodyPr>
          <a:lstStyle/>
          <a:p>
            <a:pPr indent="0" lvl="0" marL="457200" rtl="0" algn="l">
              <a:spcBef>
                <a:spcPts val="0"/>
              </a:spcBef>
              <a:spcAft>
                <a:spcPts val="0"/>
              </a:spcAft>
              <a:buNone/>
            </a:pPr>
            <a:r>
              <a:rPr lang="en"/>
              <a:t>Conclusion</a:t>
            </a:r>
            <a:endParaRPr/>
          </a:p>
        </p:txBody>
      </p:sp>
      <p:sp>
        <p:nvSpPr>
          <p:cNvPr id="202" name="Google Shape;202;p35"/>
          <p:cNvSpPr txBox="1"/>
          <p:nvPr>
            <p:ph idx="1" type="body"/>
          </p:nvPr>
        </p:nvSpPr>
        <p:spPr>
          <a:xfrm>
            <a:off x="311700" y="1228675"/>
            <a:ext cx="39651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D</a:t>
            </a:r>
            <a:r>
              <a:rPr lang="en"/>
              <a:t>ifficulties encountered</a:t>
            </a:r>
            <a:endParaRPr/>
          </a:p>
          <a:p>
            <a:pPr indent="-342900" lvl="0" marL="457200" rtl="0" algn="l">
              <a:spcBef>
                <a:spcPts val="1000"/>
              </a:spcBef>
              <a:spcAft>
                <a:spcPts val="0"/>
              </a:spcAft>
              <a:buClr>
                <a:srgbClr val="666666"/>
              </a:buClr>
              <a:buSzPts val="1800"/>
              <a:buAutoNum type="arabicPeriod"/>
            </a:pPr>
            <a:r>
              <a:rPr lang="en">
                <a:solidFill>
                  <a:srgbClr val="666666"/>
                </a:solidFill>
              </a:rPr>
              <a:t>Developing a Sequence Diagram for Behavioral Modeling</a:t>
            </a:r>
            <a:endParaRPr>
              <a:solidFill>
                <a:srgbClr val="666666"/>
              </a:solidFill>
            </a:endParaRPr>
          </a:p>
          <a:p>
            <a:pPr indent="-342900" lvl="0" marL="457200" rtl="0" algn="l">
              <a:spcBef>
                <a:spcPts val="0"/>
              </a:spcBef>
              <a:spcAft>
                <a:spcPts val="0"/>
              </a:spcAft>
              <a:buClr>
                <a:srgbClr val="666666"/>
              </a:buClr>
              <a:buSzPts val="1800"/>
              <a:buAutoNum type="arabicPeriod"/>
            </a:pPr>
            <a:r>
              <a:rPr lang="en">
                <a:solidFill>
                  <a:srgbClr val="666666"/>
                </a:solidFill>
              </a:rPr>
              <a:t>Exploring the necessities which customers and users might need to enhance their shopping experience.</a:t>
            </a:r>
            <a:endParaRPr>
              <a:solidFill>
                <a:srgbClr val="666666"/>
              </a:solidFill>
            </a:endParaRPr>
          </a:p>
        </p:txBody>
      </p:sp>
      <p:pic>
        <p:nvPicPr>
          <p:cNvPr id="203" name="Google Shape;203;p35"/>
          <p:cNvPicPr preferRelativeResize="0"/>
          <p:nvPr/>
        </p:nvPicPr>
        <p:blipFill>
          <a:blip r:embed="rId3">
            <a:alphaModFix/>
          </a:blip>
          <a:stretch>
            <a:fillRect/>
          </a:stretch>
        </p:blipFill>
        <p:spPr>
          <a:xfrm>
            <a:off x="4394975" y="1479888"/>
            <a:ext cx="4562400" cy="218371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id="208" name="Google Shape;208;p36"/>
          <p:cNvPicPr preferRelativeResize="0"/>
          <p:nvPr/>
        </p:nvPicPr>
        <p:blipFill>
          <a:blip r:embed="rId3">
            <a:alphaModFix/>
          </a:blip>
          <a:stretch>
            <a:fillRect/>
          </a:stretch>
        </p:blipFill>
        <p:spPr>
          <a:xfrm>
            <a:off x="2547938" y="487825"/>
            <a:ext cx="4048125" cy="4048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0" y="0"/>
            <a:ext cx="9144000" cy="1093800"/>
          </a:xfrm>
          <a:prstGeom prst="rect">
            <a:avLst/>
          </a:prstGeom>
          <a:solidFill>
            <a:schemeClr val="dk1"/>
          </a:solidFill>
        </p:spPr>
        <p:txBody>
          <a:bodyPr anchorCtr="0" anchor="ctr" bIns="91425" lIns="91425" spcFirstLastPara="1" rIns="91425" wrap="square" tIns="91425">
            <a:noAutofit/>
          </a:bodyPr>
          <a:lstStyle/>
          <a:p>
            <a:pPr indent="0" lvl="0" marL="457200" rtl="0" algn="l">
              <a:spcBef>
                <a:spcPts val="0"/>
              </a:spcBef>
              <a:spcAft>
                <a:spcPts val="0"/>
              </a:spcAft>
              <a:buNone/>
            </a:pPr>
            <a:r>
              <a:rPr lang="en"/>
              <a:t>ProJect Purpose</a:t>
            </a:r>
            <a:endParaRPr/>
          </a:p>
        </p:txBody>
      </p:sp>
      <p:sp>
        <p:nvSpPr>
          <p:cNvPr id="70" name="Google Shape;70;p15"/>
          <p:cNvSpPr txBox="1"/>
          <p:nvPr>
            <p:ph idx="1" type="body"/>
          </p:nvPr>
        </p:nvSpPr>
        <p:spPr>
          <a:xfrm>
            <a:off x="311700" y="1228675"/>
            <a:ext cx="62583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Char char="●"/>
            </a:pPr>
            <a:r>
              <a:rPr lang="en">
                <a:solidFill>
                  <a:srgbClr val="666666"/>
                </a:solidFill>
              </a:rPr>
              <a:t>Allow the users to upload photos of themselves in order to superimpose the clothing on the photos</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They will also be able to create a 3D view of themselves from these pictures.</a:t>
            </a:r>
            <a:endParaRPr>
              <a:solidFill>
                <a:srgbClr val="666666"/>
              </a:solidFill>
            </a:endParaRPr>
          </a:p>
          <a:p>
            <a:pPr indent="-342900" lvl="1" marL="1371600" rtl="0" algn="l">
              <a:spcBef>
                <a:spcPts val="0"/>
              </a:spcBef>
              <a:spcAft>
                <a:spcPts val="0"/>
              </a:spcAft>
              <a:buClr>
                <a:srgbClr val="666666"/>
              </a:buClr>
              <a:buSzPts val="1800"/>
              <a:buChar char="○"/>
            </a:pPr>
            <a:r>
              <a:rPr lang="en" sz="1800">
                <a:solidFill>
                  <a:srgbClr val="666666"/>
                </a:solidFill>
              </a:rPr>
              <a:t>This will allow users to view themselves in the clothing before they choose to order the product.</a:t>
            </a:r>
            <a:endParaRPr sz="1800">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Save the users time and reduce the number of returns made.</a:t>
            </a:r>
            <a:endParaRPr>
              <a:solidFill>
                <a:srgbClr val="666666"/>
              </a:solidFill>
            </a:endParaRPr>
          </a:p>
          <a:p>
            <a:pPr indent="457200" lvl="0" marL="0" rtl="0" algn="l">
              <a:spcBef>
                <a:spcPts val="0"/>
              </a:spcBef>
              <a:spcAft>
                <a:spcPts val="0"/>
              </a:spcAft>
              <a:buClr>
                <a:srgbClr val="000000"/>
              </a:buClr>
              <a:buSzPts val="1100"/>
              <a:buFont typeface="Arial"/>
              <a:buNone/>
            </a:pPr>
            <a:r>
              <a:t/>
            </a:r>
            <a:endParaRPr>
              <a:solidFill>
                <a:srgbClr val="000000"/>
              </a:solidFill>
              <a:latin typeface="Arial"/>
              <a:ea typeface="Arial"/>
              <a:cs typeface="Arial"/>
              <a:sym typeface="Arial"/>
            </a:endParaRPr>
          </a:p>
        </p:txBody>
      </p:sp>
      <p:pic>
        <p:nvPicPr>
          <p:cNvPr id="71" name="Google Shape;71;p15"/>
          <p:cNvPicPr preferRelativeResize="0"/>
          <p:nvPr/>
        </p:nvPicPr>
        <p:blipFill>
          <a:blip r:embed="rId3">
            <a:alphaModFix/>
          </a:blip>
          <a:stretch>
            <a:fillRect/>
          </a:stretch>
        </p:blipFill>
        <p:spPr>
          <a:xfrm>
            <a:off x="6867402" y="1228675"/>
            <a:ext cx="1419007" cy="2023499"/>
          </a:xfrm>
          <a:prstGeom prst="rect">
            <a:avLst/>
          </a:prstGeom>
          <a:noFill/>
          <a:ln>
            <a:noFill/>
          </a:ln>
        </p:spPr>
      </p:pic>
      <p:pic>
        <p:nvPicPr>
          <p:cNvPr id="72" name="Google Shape;72;p15"/>
          <p:cNvPicPr preferRelativeResize="0"/>
          <p:nvPr/>
        </p:nvPicPr>
        <p:blipFill>
          <a:blip r:embed="rId4">
            <a:alphaModFix/>
          </a:blip>
          <a:stretch>
            <a:fillRect/>
          </a:stretch>
        </p:blipFill>
        <p:spPr>
          <a:xfrm>
            <a:off x="7451677" y="2757035"/>
            <a:ext cx="1419000" cy="202349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0" y="0"/>
            <a:ext cx="9144000" cy="1228800"/>
          </a:xfrm>
          <a:prstGeom prst="rect">
            <a:avLst/>
          </a:prstGeom>
          <a:solidFill>
            <a:schemeClr val="dk1"/>
          </a:solidFill>
        </p:spPr>
        <p:txBody>
          <a:bodyPr anchorCtr="0" anchor="ctr" bIns="91425" lIns="91425" spcFirstLastPara="1" rIns="91425" wrap="square" tIns="91425">
            <a:noAutofit/>
          </a:bodyPr>
          <a:lstStyle/>
          <a:p>
            <a:pPr indent="0" lvl="0" marL="457200" rtl="0" algn="l">
              <a:spcBef>
                <a:spcPts val="0"/>
              </a:spcBef>
              <a:spcAft>
                <a:spcPts val="0"/>
              </a:spcAft>
              <a:buNone/>
            </a:pPr>
            <a:r>
              <a:rPr lang="en"/>
              <a:t>Project Scope</a:t>
            </a:r>
            <a:endParaRPr/>
          </a:p>
        </p:txBody>
      </p:sp>
      <p:sp>
        <p:nvSpPr>
          <p:cNvPr id="78" name="Google Shape;78;p16"/>
          <p:cNvSpPr txBox="1"/>
          <p:nvPr>
            <p:ph idx="1" type="body"/>
          </p:nvPr>
        </p:nvSpPr>
        <p:spPr>
          <a:xfrm>
            <a:off x="311700" y="111552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1400"/>
              </a:spcBef>
              <a:spcAft>
                <a:spcPts val="0"/>
              </a:spcAft>
              <a:buClr>
                <a:srgbClr val="000000"/>
              </a:buClr>
              <a:buSzPts val="1100"/>
              <a:buFont typeface="Arial"/>
              <a:buNone/>
            </a:pPr>
            <a:r>
              <a:rPr b="1" lang="en" sz="1400">
                <a:solidFill>
                  <a:srgbClr val="666666"/>
                </a:solidFill>
              </a:rPr>
              <a:t>Must Do</a:t>
            </a:r>
            <a:endParaRPr sz="1400"/>
          </a:p>
          <a:p>
            <a:pPr indent="-317500" lvl="0" marL="457200" rtl="0" algn="l">
              <a:spcBef>
                <a:spcPts val="400"/>
              </a:spcBef>
              <a:spcAft>
                <a:spcPts val="0"/>
              </a:spcAft>
              <a:buSzPts val="1400"/>
              <a:buChar char="●"/>
            </a:pPr>
            <a:r>
              <a:rPr lang="en" sz="1400"/>
              <a:t>Customer  can  see themselves  in clothes</a:t>
            </a:r>
            <a:endParaRPr sz="1400"/>
          </a:p>
          <a:p>
            <a:pPr indent="-317500" lvl="0" marL="457200" rtl="0" algn="l">
              <a:spcBef>
                <a:spcPts val="0"/>
              </a:spcBef>
              <a:spcAft>
                <a:spcPts val="0"/>
              </a:spcAft>
              <a:buClr>
                <a:srgbClr val="666666"/>
              </a:buClr>
              <a:buSzPts val="1400"/>
              <a:buChar char="●"/>
            </a:pPr>
            <a:r>
              <a:rPr lang="en" sz="1400">
                <a:solidFill>
                  <a:srgbClr val="666666"/>
                </a:solidFill>
              </a:rPr>
              <a:t>Customer  will  have self-portrait collection</a:t>
            </a:r>
            <a:endParaRPr sz="1400">
              <a:solidFill>
                <a:srgbClr val="666666"/>
              </a:solidFill>
            </a:endParaRPr>
          </a:p>
          <a:p>
            <a:pPr indent="-317500" lvl="0" marL="457200" rtl="0" algn="l">
              <a:spcBef>
                <a:spcPts val="0"/>
              </a:spcBef>
              <a:spcAft>
                <a:spcPts val="0"/>
              </a:spcAft>
              <a:buClr>
                <a:srgbClr val="666666"/>
              </a:buClr>
              <a:buSzPts val="1400"/>
              <a:buChar char="●"/>
            </a:pPr>
            <a:r>
              <a:rPr lang="en" sz="1400"/>
              <a:t>Compare  different  outfits</a:t>
            </a:r>
            <a:endParaRPr sz="1400">
              <a:solidFill>
                <a:srgbClr val="666666"/>
              </a:solidFill>
            </a:endParaRPr>
          </a:p>
          <a:p>
            <a:pPr indent="0" lvl="0" marL="0" rtl="0" algn="l">
              <a:lnSpc>
                <a:spcPct val="100000"/>
              </a:lnSpc>
              <a:spcBef>
                <a:spcPts val="1400"/>
              </a:spcBef>
              <a:spcAft>
                <a:spcPts val="0"/>
              </a:spcAft>
              <a:buClr>
                <a:srgbClr val="000000"/>
              </a:buClr>
              <a:buSzPts val="1100"/>
              <a:buFont typeface="Arial"/>
              <a:buNone/>
            </a:pPr>
            <a:r>
              <a:rPr b="1" lang="en" sz="1400">
                <a:solidFill>
                  <a:srgbClr val="666666"/>
                </a:solidFill>
              </a:rPr>
              <a:t>Should Do</a:t>
            </a:r>
            <a:endParaRPr sz="1400">
              <a:solidFill>
                <a:srgbClr val="666666"/>
              </a:solidFill>
            </a:endParaRPr>
          </a:p>
          <a:p>
            <a:pPr indent="-317500" lvl="0" marL="457200" rtl="0" algn="l">
              <a:spcBef>
                <a:spcPts val="400"/>
              </a:spcBef>
              <a:spcAft>
                <a:spcPts val="0"/>
              </a:spcAft>
              <a:buClr>
                <a:srgbClr val="666666"/>
              </a:buClr>
              <a:buSzPts val="1400"/>
              <a:buChar char="●"/>
            </a:pPr>
            <a:r>
              <a:rPr lang="en" sz="1400">
                <a:solidFill>
                  <a:srgbClr val="666666"/>
                </a:solidFill>
              </a:rPr>
              <a:t>3D View</a:t>
            </a:r>
            <a:endParaRPr sz="1400">
              <a:solidFill>
                <a:srgbClr val="666666"/>
              </a:solidFill>
            </a:endParaRPr>
          </a:p>
          <a:p>
            <a:pPr indent="-317500" lvl="0" marL="457200" rtl="0" algn="l">
              <a:spcBef>
                <a:spcPts val="0"/>
              </a:spcBef>
              <a:spcAft>
                <a:spcPts val="0"/>
              </a:spcAft>
              <a:buClr>
                <a:srgbClr val="666666"/>
              </a:buClr>
              <a:buSzPts val="1400"/>
              <a:buChar char="●"/>
            </a:pPr>
            <a:r>
              <a:rPr lang="en" sz="1400"/>
              <a:t>Track  customer  purchase  history</a:t>
            </a:r>
            <a:endParaRPr sz="1400">
              <a:solidFill>
                <a:srgbClr val="666666"/>
              </a:solidFill>
            </a:endParaRPr>
          </a:p>
          <a:p>
            <a:pPr indent="-317500" lvl="0" marL="457200" rtl="0" algn="l">
              <a:spcBef>
                <a:spcPts val="0"/>
              </a:spcBef>
              <a:spcAft>
                <a:spcPts val="0"/>
              </a:spcAft>
              <a:buClr>
                <a:srgbClr val="666666"/>
              </a:buClr>
              <a:buSzPts val="1400"/>
              <a:buChar char="●"/>
            </a:pPr>
            <a:r>
              <a:rPr lang="en" sz="1400"/>
              <a:t>Website design</a:t>
            </a:r>
            <a:endParaRPr sz="1400">
              <a:solidFill>
                <a:srgbClr val="666666"/>
              </a:solidFill>
            </a:endParaRPr>
          </a:p>
          <a:p>
            <a:pPr indent="0" lvl="0" marL="0" rtl="0" algn="l">
              <a:lnSpc>
                <a:spcPct val="100000"/>
              </a:lnSpc>
              <a:spcBef>
                <a:spcPts val="1400"/>
              </a:spcBef>
              <a:spcAft>
                <a:spcPts val="0"/>
              </a:spcAft>
              <a:buClr>
                <a:srgbClr val="000000"/>
              </a:buClr>
              <a:buSzPts val="1100"/>
              <a:buFont typeface="Arial"/>
              <a:buNone/>
            </a:pPr>
            <a:r>
              <a:rPr b="1" lang="en" sz="1400">
                <a:solidFill>
                  <a:srgbClr val="666666"/>
                </a:solidFill>
              </a:rPr>
              <a:t>Could Do</a:t>
            </a:r>
            <a:endParaRPr b="1" sz="1400">
              <a:solidFill>
                <a:srgbClr val="666666"/>
              </a:solidFill>
            </a:endParaRPr>
          </a:p>
          <a:p>
            <a:pPr indent="-317500" lvl="0" marL="457200" rtl="0" algn="l">
              <a:spcBef>
                <a:spcPts val="400"/>
              </a:spcBef>
              <a:spcAft>
                <a:spcPts val="0"/>
              </a:spcAft>
              <a:buClr>
                <a:srgbClr val="666666"/>
              </a:buClr>
              <a:buSzPts val="1400"/>
              <a:buChar char="●"/>
            </a:pPr>
            <a:r>
              <a:rPr lang="en" sz="1400">
                <a:solidFill>
                  <a:srgbClr val="666666"/>
                </a:solidFill>
              </a:rPr>
              <a:t>Clothing  Database</a:t>
            </a:r>
            <a:endParaRPr sz="1400">
              <a:solidFill>
                <a:srgbClr val="666666"/>
              </a:solidFill>
            </a:endParaRPr>
          </a:p>
          <a:p>
            <a:pPr indent="0" lvl="0" marL="0" rtl="0" algn="l">
              <a:lnSpc>
                <a:spcPct val="100000"/>
              </a:lnSpc>
              <a:spcBef>
                <a:spcPts val="1400"/>
              </a:spcBef>
              <a:spcAft>
                <a:spcPts val="0"/>
              </a:spcAft>
              <a:buClr>
                <a:srgbClr val="000000"/>
              </a:buClr>
              <a:buSzPts val="1100"/>
              <a:buFont typeface="Arial"/>
              <a:buNone/>
            </a:pPr>
            <a:r>
              <a:rPr b="1" lang="en" sz="1400">
                <a:solidFill>
                  <a:srgbClr val="666666"/>
                </a:solidFill>
              </a:rPr>
              <a:t>Won’t Do</a:t>
            </a:r>
            <a:endParaRPr sz="1400">
              <a:solidFill>
                <a:srgbClr val="666666"/>
              </a:solidFill>
            </a:endParaRPr>
          </a:p>
          <a:p>
            <a:pPr indent="-317500" lvl="0" marL="457200" rtl="0" algn="l">
              <a:spcBef>
                <a:spcPts val="400"/>
              </a:spcBef>
              <a:spcAft>
                <a:spcPts val="0"/>
              </a:spcAft>
              <a:buClr>
                <a:srgbClr val="666666"/>
              </a:buClr>
              <a:buSzPts val="1400"/>
              <a:buChar char="●"/>
            </a:pPr>
            <a:r>
              <a:rPr lang="en" sz="1400">
                <a:solidFill>
                  <a:srgbClr val="666666"/>
                </a:solidFill>
              </a:rPr>
              <a:t>Design  clothing</a:t>
            </a:r>
            <a:endParaRPr sz="1400">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0" y="0"/>
            <a:ext cx="9144000" cy="1093800"/>
          </a:xfrm>
          <a:prstGeom prst="rect">
            <a:avLst/>
          </a:prstGeom>
          <a:solidFill>
            <a:schemeClr val="dk1"/>
          </a:solidFill>
        </p:spPr>
        <p:txBody>
          <a:bodyPr anchorCtr="0" anchor="ctr" bIns="91425" lIns="91425" spcFirstLastPara="1" rIns="91425" wrap="square" tIns="91425">
            <a:noAutofit/>
          </a:bodyPr>
          <a:lstStyle/>
          <a:p>
            <a:pPr indent="0" lvl="0" marL="457200" rtl="0" algn="l">
              <a:spcBef>
                <a:spcPts val="0"/>
              </a:spcBef>
              <a:spcAft>
                <a:spcPts val="0"/>
              </a:spcAft>
              <a:buNone/>
            </a:pPr>
            <a:r>
              <a:rPr lang="en"/>
              <a:t>Presentation Sequence </a:t>
            </a:r>
            <a:endParaRPr/>
          </a:p>
        </p:txBody>
      </p:sp>
      <p:sp>
        <p:nvSpPr>
          <p:cNvPr id="84" name="Google Shape;84;p17"/>
          <p:cNvSpPr txBox="1"/>
          <p:nvPr>
            <p:ph idx="1" type="body"/>
          </p:nvPr>
        </p:nvSpPr>
        <p:spPr>
          <a:xfrm>
            <a:off x="311700" y="1228675"/>
            <a:ext cx="4260300" cy="3340200"/>
          </a:xfrm>
          <a:prstGeom prst="rect">
            <a:avLst/>
          </a:prstGeom>
        </p:spPr>
        <p:txBody>
          <a:bodyPr anchorCtr="0" anchor="t" bIns="91425" lIns="91425" spcFirstLastPara="1" rIns="91425" wrap="square" tIns="91425">
            <a:noAutofit/>
          </a:bodyPr>
          <a:lstStyle/>
          <a:p>
            <a:pPr indent="-342900" lvl="0" marL="457200" rtl="0" algn="l">
              <a:lnSpc>
                <a:spcPct val="108000"/>
              </a:lnSpc>
              <a:spcBef>
                <a:spcPts val="0"/>
              </a:spcBef>
              <a:spcAft>
                <a:spcPts val="0"/>
              </a:spcAft>
              <a:buSzPts val="1800"/>
              <a:buChar char="●"/>
            </a:pPr>
            <a:r>
              <a:rPr lang="en"/>
              <a:t>Requirements gathering</a:t>
            </a:r>
            <a:endParaRPr/>
          </a:p>
          <a:p>
            <a:pPr indent="-342900" lvl="0" marL="457200" rtl="0" algn="l">
              <a:lnSpc>
                <a:spcPct val="108000"/>
              </a:lnSpc>
              <a:spcBef>
                <a:spcPts val="0"/>
              </a:spcBef>
              <a:spcAft>
                <a:spcPts val="0"/>
              </a:spcAft>
              <a:buSzPts val="1800"/>
              <a:buChar char="●"/>
            </a:pPr>
            <a:r>
              <a:rPr lang="en"/>
              <a:t>Requirem</a:t>
            </a:r>
            <a:r>
              <a:rPr lang="en"/>
              <a:t>ents modeling </a:t>
            </a:r>
            <a:endParaRPr/>
          </a:p>
          <a:p>
            <a:pPr indent="-342900" lvl="0" marL="457200" rtl="0" algn="l">
              <a:lnSpc>
                <a:spcPct val="108000"/>
              </a:lnSpc>
              <a:spcBef>
                <a:spcPts val="0"/>
              </a:spcBef>
              <a:spcAft>
                <a:spcPts val="0"/>
              </a:spcAft>
              <a:buSzPts val="1800"/>
              <a:buChar char="●"/>
            </a:pPr>
            <a:r>
              <a:rPr lang="en"/>
              <a:t>Use cases</a:t>
            </a:r>
            <a:endParaRPr/>
          </a:p>
          <a:p>
            <a:pPr indent="-342900" lvl="0" marL="457200" rtl="0" algn="l">
              <a:lnSpc>
                <a:spcPct val="108000"/>
              </a:lnSpc>
              <a:spcBef>
                <a:spcPts val="0"/>
              </a:spcBef>
              <a:spcAft>
                <a:spcPts val="0"/>
              </a:spcAft>
              <a:buSzPts val="1800"/>
              <a:buChar char="●"/>
            </a:pPr>
            <a:r>
              <a:rPr lang="en"/>
              <a:t>Database design</a:t>
            </a:r>
            <a:endParaRPr/>
          </a:p>
          <a:p>
            <a:pPr indent="-342900" lvl="0" marL="457200" rtl="0" algn="l">
              <a:lnSpc>
                <a:spcPct val="108000"/>
              </a:lnSpc>
              <a:spcBef>
                <a:spcPts val="0"/>
              </a:spcBef>
              <a:spcAft>
                <a:spcPts val="0"/>
              </a:spcAft>
              <a:buSzPts val="1800"/>
              <a:buChar char="●"/>
            </a:pPr>
            <a:r>
              <a:rPr lang="en"/>
              <a:t>SQL script</a:t>
            </a:r>
            <a:endParaRPr/>
          </a:p>
          <a:p>
            <a:pPr indent="-342900" lvl="0" marL="457200" rtl="0" algn="l">
              <a:lnSpc>
                <a:spcPct val="108000"/>
              </a:lnSpc>
              <a:spcBef>
                <a:spcPts val="0"/>
              </a:spcBef>
              <a:spcAft>
                <a:spcPts val="0"/>
              </a:spcAft>
              <a:buSzPts val="1800"/>
              <a:buChar char="●"/>
            </a:pPr>
            <a:r>
              <a:rPr lang="en"/>
              <a:t>System architecture</a:t>
            </a:r>
            <a:endParaRPr/>
          </a:p>
          <a:p>
            <a:pPr indent="-342900" lvl="0" marL="457200" rtl="0" algn="l">
              <a:lnSpc>
                <a:spcPct val="108000"/>
              </a:lnSpc>
              <a:spcBef>
                <a:spcPts val="0"/>
              </a:spcBef>
              <a:spcAft>
                <a:spcPts val="0"/>
              </a:spcAft>
              <a:buSzPts val="1800"/>
              <a:buChar char="●"/>
            </a:pPr>
            <a:r>
              <a:rPr lang="en"/>
              <a:t>User interface</a:t>
            </a:r>
            <a:endParaRPr/>
          </a:p>
          <a:p>
            <a:pPr indent="-342900" lvl="0" marL="457200" rtl="0" algn="l">
              <a:lnSpc>
                <a:spcPct val="108000"/>
              </a:lnSpc>
              <a:spcBef>
                <a:spcPts val="0"/>
              </a:spcBef>
              <a:spcAft>
                <a:spcPts val="0"/>
              </a:spcAft>
              <a:buSzPts val="1800"/>
              <a:buChar char="●"/>
            </a:pPr>
            <a:r>
              <a:rPr lang="en"/>
              <a:t>Plans moving forward</a:t>
            </a:r>
            <a:endParaRPr/>
          </a:p>
        </p:txBody>
      </p:sp>
      <p:pic>
        <p:nvPicPr>
          <p:cNvPr id="85" name="Google Shape;85;p17"/>
          <p:cNvPicPr preferRelativeResize="0"/>
          <p:nvPr/>
        </p:nvPicPr>
        <p:blipFill>
          <a:blip r:embed="rId3">
            <a:alphaModFix/>
          </a:blip>
          <a:stretch>
            <a:fillRect/>
          </a:stretch>
        </p:blipFill>
        <p:spPr>
          <a:xfrm>
            <a:off x="4572005" y="1451013"/>
            <a:ext cx="4267199" cy="2241478"/>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0" y="0"/>
            <a:ext cx="9144000" cy="1093800"/>
          </a:xfrm>
          <a:prstGeom prst="rect">
            <a:avLst/>
          </a:prstGeom>
          <a:solidFill>
            <a:schemeClr val="dk1"/>
          </a:solidFill>
        </p:spPr>
        <p:txBody>
          <a:bodyPr anchorCtr="0" anchor="ctr" bIns="91425" lIns="91425" spcFirstLastPara="1" rIns="91425" wrap="square" tIns="91425">
            <a:noAutofit/>
          </a:bodyPr>
          <a:lstStyle/>
          <a:p>
            <a:pPr indent="0" lvl="0" marL="457200" rtl="0" algn="l">
              <a:spcBef>
                <a:spcPts val="0"/>
              </a:spcBef>
              <a:spcAft>
                <a:spcPts val="0"/>
              </a:spcAft>
              <a:buNone/>
            </a:pPr>
            <a:r>
              <a:rPr lang="en"/>
              <a:t>Requirements Gathering</a:t>
            </a:r>
            <a:endParaRPr/>
          </a:p>
        </p:txBody>
      </p:sp>
      <p:sp>
        <p:nvSpPr>
          <p:cNvPr id="91" name="Google Shape;91;p18"/>
          <p:cNvSpPr txBox="1"/>
          <p:nvPr>
            <p:ph idx="1" type="body"/>
          </p:nvPr>
        </p:nvSpPr>
        <p:spPr>
          <a:xfrm>
            <a:off x="311700" y="1228675"/>
            <a:ext cx="42603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Interviews </a:t>
            </a:r>
            <a:endParaRPr/>
          </a:p>
          <a:p>
            <a:pPr indent="-317500" lvl="1" marL="914400" rtl="0" algn="l">
              <a:spcBef>
                <a:spcPts val="0"/>
              </a:spcBef>
              <a:spcAft>
                <a:spcPts val="0"/>
              </a:spcAft>
              <a:buSzPts val="1400"/>
              <a:buChar char="○"/>
            </a:pPr>
            <a:r>
              <a:rPr lang="en"/>
              <a:t>with company’s owners, developer, and users</a:t>
            </a:r>
            <a:endParaRPr/>
          </a:p>
          <a:p>
            <a:pPr indent="-342900" lvl="0" marL="457200" rtl="0" algn="l">
              <a:spcBef>
                <a:spcPts val="0"/>
              </a:spcBef>
              <a:spcAft>
                <a:spcPts val="0"/>
              </a:spcAft>
              <a:buSzPts val="1800"/>
              <a:buChar char="●"/>
            </a:pPr>
            <a:r>
              <a:rPr lang="en"/>
              <a:t>Survey</a:t>
            </a:r>
            <a:endParaRPr/>
          </a:p>
          <a:p>
            <a:pPr indent="-342900" lvl="0" marL="457200" rtl="0" algn="l">
              <a:spcBef>
                <a:spcPts val="0"/>
              </a:spcBef>
              <a:spcAft>
                <a:spcPts val="0"/>
              </a:spcAft>
              <a:buSzPts val="1800"/>
              <a:buChar char="●"/>
            </a:pPr>
            <a:r>
              <a:rPr lang="en"/>
              <a:t>Gathered functional and nonfunctional requirements</a:t>
            </a:r>
            <a:endParaRPr/>
          </a:p>
          <a:p>
            <a:pPr indent="0" lvl="0" marL="914400" rtl="0" algn="l">
              <a:spcBef>
                <a:spcPts val="1600"/>
              </a:spcBef>
              <a:spcAft>
                <a:spcPts val="0"/>
              </a:spcAft>
              <a:buNone/>
            </a:pPr>
            <a:r>
              <a:rPr lang="en"/>
              <a:t> </a:t>
            </a:r>
            <a:endParaRPr/>
          </a:p>
          <a:p>
            <a:pPr indent="0" lvl="0" marL="457200" rtl="0" algn="l">
              <a:spcBef>
                <a:spcPts val="1600"/>
              </a:spcBef>
              <a:spcAft>
                <a:spcPts val="1600"/>
              </a:spcAft>
              <a:buNone/>
            </a:pPr>
            <a:r>
              <a:rPr lang="en"/>
              <a:t>	</a:t>
            </a:r>
            <a:endParaRPr/>
          </a:p>
        </p:txBody>
      </p:sp>
      <p:pic>
        <p:nvPicPr>
          <p:cNvPr id="92" name="Google Shape;92;p18"/>
          <p:cNvPicPr preferRelativeResize="0"/>
          <p:nvPr/>
        </p:nvPicPr>
        <p:blipFill>
          <a:blip r:embed="rId3">
            <a:alphaModFix/>
          </a:blip>
          <a:stretch>
            <a:fillRect/>
          </a:stretch>
        </p:blipFill>
        <p:spPr>
          <a:xfrm>
            <a:off x="4970775" y="1228675"/>
            <a:ext cx="3843101" cy="38431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0" y="0"/>
            <a:ext cx="9144000" cy="1093800"/>
          </a:xfrm>
          <a:prstGeom prst="rect">
            <a:avLst/>
          </a:prstGeom>
          <a:solidFill>
            <a:schemeClr val="dk1"/>
          </a:solidFill>
        </p:spPr>
        <p:txBody>
          <a:bodyPr anchorCtr="0" anchor="ctr" bIns="91425" lIns="91425" spcFirstLastPara="1" rIns="91425" wrap="square" tIns="91425">
            <a:noAutofit/>
          </a:bodyPr>
          <a:lstStyle/>
          <a:p>
            <a:pPr indent="0" lvl="0" marL="457200" rtl="0" algn="l">
              <a:spcBef>
                <a:spcPts val="0"/>
              </a:spcBef>
              <a:spcAft>
                <a:spcPts val="0"/>
              </a:spcAft>
              <a:buNone/>
            </a:pPr>
            <a:r>
              <a:rPr lang="en"/>
              <a:t>Functional Requirements</a:t>
            </a:r>
            <a:endParaRPr/>
          </a:p>
        </p:txBody>
      </p:sp>
      <p:sp>
        <p:nvSpPr>
          <p:cNvPr id="98" name="Google Shape;98;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a:t>
            </a:r>
            <a:endParaRPr/>
          </a:p>
          <a:p>
            <a:pPr indent="0" lvl="0" marL="0" rtl="0" algn="l">
              <a:spcBef>
                <a:spcPts val="1600"/>
              </a:spcBef>
              <a:spcAft>
                <a:spcPts val="0"/>
              </a:spcAft>
              <a:buClr>
                <a:srgbClr val="000000"/>
              </a:buClr>
              <a:buSzPts val="1100"/>
              <a:buFont typeface="Arial"/>
              <a:buNone/>
            </a:pPr>
            <a:r>
              <a:rPr lang="en" sz="1600">
                <a:solidFill>
                  <a:srgbClr val="666666"/>
                </a:solidFill>
              </a:rPr>
              <a:t>Informational:</a:t>
            </a:r>
            <a:endParaRPr sz="1600">
              <a:solidFill>
                <a:srgbClr val="666666"/>
              </a:solidFill>
            </a:endParaRPr>
          </a:p>
          <a:p>
            <a:pPr indent="-330200" lvl="0" marL="457200" rtl="0" algn="l">
              <a:spcBef>
                <a:spcPts val="0"/>
              </a:spcBef>
              <a:spcAft>
                <a:spcPts val="0"/>
              </a:spcAft>
              <a:buClr>
                <a:srgbClr val="666666"/>
              </a:buClr>
              <a:buSzPts val="1600"/>
              <a:buChar char="●"/>
            </a:pPr>
            <a:r>
              <a:rPr lang="en" sz="1600">
                <a:solidFill>
                  <a:srgbClr val="666666"/>
                </a:solidFill>
              </a:rPr>
              <a:t>Customers can upload their picture</a:t>
            </a:r>
            <a:endParaRPr sz="1600">
              <a:solidFill>
                <a:srgbClr val="666666"/>
              </a:solidFill>
            </a:endParaRPr>
          </a:p>
          <a:p>
            <a:pPr indent="-330200" lvl="0" marL="457200" rtl="0" algn="l">
              <a:spcBef>
                <a:spcPts val="0"/>
              </a:spcBef>
              <a:spcAft>
                <a:spcPts val="0"/>
              </a:spcAft>
              <a:buClr>
                <a:srgbClr val="666666"/>
              </a:buClr>
              <a:buSzPts val="1600"/>
              <a:buChar char="●"/>
            </a:pPr>
            <a:r>
              <a:rPr lang="en" sz="1600">
                <a:solidFill>
                  <a:srgbClr val="666666"/>
                </a:solidFill>
              </a:rPr>
              <a:t>Customers can enter in their dimensions to allow for a more natural superimposition and proper fitting</a:t>
            </a:r>
            <a:endParaRPr sz="1600">
              <a:solidFill>
                <a:srgbClr val="666666"/>
              </a:solidFill>
            </a:endParaRPr>
          </a:p>
          <a:p>
            <a:pPr indent="0" lvl="0" marL="457200" rtl="0" algn="l">
              <a:spcBef>
                <a:spcPts val="0"/>
              </a:spcBef>
              <a:spcAft>
                <a:spcPts val="0"/>
              </a:spcAft>
              <a:buClr>
                <a:srgbClr val="000000"/>
              </a:buClr>
              <a:buSzPts val="1100"/>
              <a:buFont typeface="Arial"/>
              <a:buNone/>
            </a:pPr>
            <a:r>
              <a:t/>
            </a:r>
            <a:endParaRPr sz="1600">
              <a:solidFill>
                <a:srgbClr val="666666"/>
              </a:solidFill>
            </a:endParaRPr>
          </a:p>
          <a:p>
            <a:pPr indent="0" lvl="0" marL="0" rtl="0" algn="l">
              <a:spcBef>
                <a:spcPts val="0"/>
              </a:spcBef>
              <a:spcAft>
                <a:spcPts val="0"/>
              </a:spcAft>
              <a:buClr>
                <a:srgbClr val="000000"/>
              </a:buClr>
              <a:buSzPts val="1100"/>
              <a:buFont typeface="Arial"/>
              <a:buNone/>
            </a:pPr>
            <a:r>
              <a:rPr lang="en" sz="1600">
                <a:solidFill>
                  <a:srgbClr val="666666"/>
                </a:solidFill>
              </a:rPr>
              <a:t>Process:</a:t>
            </a:r>
            <a:endParaRPr sz="1600">
              <a:solidFill>
                <a:srgbClr val="666666"/>
              </a:solidFill>
            </a:endParaRPr>
          </a:p>
          <a:p>
            <a:pPr indent="-330200" lvl="0" marL="457200" rtl="0" algn="l">
              <a:spcBef>
                <a:spcPts val="0"/>
              </a:spcBef>
              <a:spcAft>
                <a:spcPts val="0"/>
              </a:spcAft>
              <a:buClr>
                <a:srgbClr val="666666"/>
              </a:buClr>
              <a:buSzPts val="1600"/>
              <a:buChar char="●"/>
            </a:pPr>
            <a:r>
              <a:rPr lang="en" sz="1600">
                <a:solidFill>
                  <a:srgbClr val="666666"/>
                </a:solidFill>
              </a:rPr>
              <a:t>Customers can superimpose product on their picture</a:t>
            </a:r>
            <a:endParaRPr sz="1600">
              <a:solidFill>
                <a:srgbClr val="666666"/>
              </a:solidFill>
            </a:endParaRPr>
          </a:p>
          <a:p>
            <a:pPr indent="-330200" lvl="0" marL="457200" rtl="0" algn="l">
              <a:spcBef>
                <a:spcPts val="0"/>
              </a:spcBef>
              <a:spcAft>
                <a:spcPts val="0"/>
              </a:spcAft>
              <a:buClr>
                <a:srgbClr val="666666"/>
              </a:buClr>
              <a:buSzPts val="1600"/>
              <a:buChar char="●"/>
            </a:pPr>
            <a:r>
              <a:rPr lang="en" sz="1600">
                <a:solidFill>
                  <a:srgbClr val="666666"/>
                </a:solidFill>
              </a:rPr>
              <a:t>Customers can loop through sizes</a:t>
            </a:r>
            <a:endParaRPr sz="1600">
              <a:solidFill>
                <a:srgbClr val="666666"/>
              </a:solidFill>
            </a:endParaRPr>
          </a:p>
          <a:p>
            <a:pPr indent="-330200" lvl="0" marL="457200" rtl="0" algn="l">
              <a:spcBef>
                <a:spcPts val="0"/>
              </a:spcBef>
              <a:spcAft>
                <a:spcPts val="0"/>
              </a:spcAft>
              <a:buClr>
                <a:srgbClr val="666666"/>
              </a:buClr>
              <a:buSzPts val="1600"/>
              <a:buChar char="●"/>
            </a:pPr>
            <a:r>
              <a:rPr lang="en" sz="1600">
                <a:solidFill>
                  <a:srgbClr val="666666"/>
                </a:solidFill>
              </a:rPr>
              <a:t>Customers can search for clothing based on look or size</a:t>
            </a:r>
            <a:endParaRPr sz="1600">
              <a:solidFill>
                <a:srgbClr val="666666"/>
              </a:solidFill>
            </a:endParaRPr>
          </a:p>
          <a:p>
            <a:pPr indent="-330200" lvl="0" marL="457200" rtl="0" algn="l">
              <a:spcBef>
                <a:spcPts val="0"/>
              </a:spcBef>
              <a:spcAft>
                <a:spcPts val="0"/>
              </a:spcAft>
              <a:buClr>
                <a:srgbClr val="666666"/>
              </a:buClr>
              <a:buSzPts val="1600"/>
              <a:buChar char="●"/>
            </a:pPr>
            <a:r>
              <a:rPr lang="en" sz="1600">
                <a:solidFill>
                  <a:srgbClr val="666666"/>
                </a:solidFill>
              </a:rPr>
              <a:t>Customers can store multiple pictures </a:t>
            </a:r>
            <a:endParaRPr sz="1600">
              <a:solidFill>
                <a:srgbClr val="666666"/>
              </a:solidFill>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0" y="0"/>
            <a:ext cx="9144000" cy="1093800"/>
          </a:xfrm>
          <a:prstGeom prst="rect">
            <a:avLst/>
          </a:prstGeom>
          <a:solidFill>
            <a:schemeClr val="dk1"/>
          </a:solidFill>
        </p:spPr>
        <p:txBody>
          <a:bodyPr anchorCtr="0" anchor="ctr" bIns="91425" lIns="91425" spcFirstLastPara="1" rIns="91425" wrap="square" tIns="91425">
            <a:noAutofit/>
          </a:bodyPr>
          <a:lstStyle/>
          <a:p>
            <a:pPr indent="0" lvl="0" marL="457200" rtl="0" algn="l">
              <a:spcBef>
                <a:spcPts val="0"/>
              </a:spcBef>
              <a:spcAft>
                <a:spcPts val="0"/>
              </a:spcAft>
              <a:buNone/>
            </a:pPr>
            <a:r>
              <a:rPr lang="en"/>
              <a:t>Non-</a:t>
            </a:r>
            <a:r>
              <a:rPr lang="en"/>
              <a:t>Functional Requirements</a:t>
            </a:r>
            <a:endParaRPr/>
          </a:p>
        </p:txBody>
      </p:sp>
      <p:sp>
        <p:nvSpPr>
          <p:cNvPr id="104" name="Google Shape;104;p20"/>
          <p:cNvSpPr txBox="1"/>
          <p:nvPr>
            <p:ph idx="1" type="body"/>
          </p:nvPr>
        </p:nvSpPr>
        <p:spPr>
          <a:xfrm>
            <a:off x="311700" y="1093800"/>
            <a:ext cx="4889100" cy="4049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Non-</a:t>
            </a:r>
            <a:r>
              <a:rPr lang="en"/>
              <a:t>Functional</a:t>
            </a:r>
            <a:endParaRPr/>
          </a:p>
          <a:p>
            <a:pPr indent="0" lvl="0" marL="0" rtl="0" algn="l">
              <a:spcBef>
                <a:spcPts val="1600"/>
              </a:spcBef>
              <a:spcAft>
                <a:spcPts val="0"/>
              </a:spcAft>
              <a:buClr>
                <a:srgbClr val="000000"/>
              </a:buClr>
              <a:buSzPts val="1100"/>
              <a:buFont typeface="Arial"/>
              <a:buNone/>
            </a:pPr>
            <a:r>
              <a:rPr lang="en" sz="1100">
                <a:solidFill>
                  <a:srgbClr val="666666"/>
                </a:solidFill>
              </a:rPr>
              <a:t>Operational:</a:t>
            </a:r>
            <a:endParaRPr sz="1100">
              <a:solidFill>
                <a:srgbClr val="666666"/>
              </a:solidFill>
            </a:endParaRPr>
          </a:p>
          <a:p>
            <a:pPr indent="-298450" lvl="0" marL="457200" rtl="0" algn="l">
              <a:spcBef>
                <a:spcPts val="0"/>
              </a:spcBef>
              <a:spcAft>
                <a:spcPts val="0"/>
              </a:spcAft>
              <a:buClr>
                <a:srgbClr val="666666"/>
              </a:buClr>
              <a:buSzPts val="1100"/>
              <a:buChar char="●"/>
            </a:pPr>
            <a:r>
              <a:rPr lang="en" sz="1100">
                <a:solidFill>
                  <a:srgbClr val="666666"/>
                </a:solidFill>
              </a:rPr>
              <a:t>Customers can view the product from multiple angles</a:t>
            </a:r>
            <a:endParaRPr sz="1100">
              <a:solidFill>
                <a:srgbClr val="666666"/>
              </a:solidFill>
            </a:endParaRPr>
          </a:p>
          <a:p>
            <a:pPr indent="-298450" lvl="0" marL="457200" rtl="0" algn="l">
              <a:spcBef>
                <a:spcPts val="0"/>
              </a:spcBef>
              <a:spcAft>
                <a:spcPts val="0"/>
              </a:spcAft>
              <a:buClr>
                <a:srgbClr val="666666"/>
              </a:buClr>
              <a:buSzPts val="1100"/>
              <a:buChar char="●"/>
            </a:pPr>
            <a:r>
              <a:rPr lang="en" sz="1100">
                <a:solidFill>
                  <a:srgbClr val="666666"/>
                </a:solidFill>
              </a:rPr>
              <a:t>Customers will see the exact fit of the clothes on themselves</a:t>
            </a:r>
            <a:endParaRPr sz="1100">
              <a:solidFill>
                <a:srgbClr val="666666"/>
              </a:solidFill>
            </a:endParaRPr>
          </a:p>
          <a:p>
            <a:pPr indent="-298450" lvl="0" marL="457200" rtl="0" algn="l">
              <a:spcBef>
                <a:spcPts val="0"/>
              </a:spcBef>
              <a:spcAft>
                <a:spcPts val="0"/>
              </a:spcAft>
              <a:buClr>
                <a:srgbClr val="666666"/>
              </a:buClr>
              <a:buSzPts val="1100"/>
              <a:buChar char="●"/>
            </a:pPr>
            <a:r>
              <a:rPr lang="en" sz="1100">
                <a:solidFill>
                  <a:srgbClr val="666666"/>
                </a:solidFill>
              </a:rPr>
              <a:t>Virtual clothing will represent the exact size and shape of clothing based on customer</a:t>
            </a:r>
            <a:endParaRPr sz="1100">
              <a:solidFill>
                <a:srgbClr val="666666"/>
              </a:solidFill>
            </a:endParaRPr>
          </a:p>
          <a:p>
            <a:pPr indent="-298450" lvl="0" marL="457200" rtl="0" algn="l">
              <a:spcBef>
                <a:spcPts val="0"/>
              </a:spcBef>
              <a:spcAft>
                <a:spcPts val="0"/>
              </a:spcAft>
              <a:buClr>
                <a:srgbClr val="666666"/>
              </a:buClr>
              <a:buSzPts val="1100"/>
              <a:buChar char="●"/>
            </a:pPr>
            <a:r>
              <a:rPr lang="en" sz="1100">
                <a:solidFill>
                  <a:srgbClr val="666666"/>
                </a:solidFill>
              </a:rPr>
              <a:t>Customers should be able to add items directly to their cart from the trying on tool</a:t>
            </a:r>
            <a:endParaRPr sz="1100">
              <a:solidFill>
                <a:srgbClr val="666666"/>
              </a:solidFill>
            </a:endParaRPr>
          </a:p>
          <a:p>
            <a:pPr indent="0" lvl="0" marL="457200" rtl="0" algn="l">
              <a:spcBef>
                <a:spcPts val="0"/>
              </a:spcBef>
              <a:spcAft>
                <a:spcPts val="0"/>
              </a:spcAft>
              <a:buClr>
                <a:srgbClr val="000000"/>
              </a:buClr>
              <a:buSzPts val="1100"/>
              <a:buFont typeface="Arial"/>
              <a:buNone/>
            </a:pPr>
            <a:r>
              <a:t/>
            </a:r>
            <a:endParaRPr sz="1100">
              <a:solidFill>
                <a:srgbClr val="666666"/>
              </a:solidFill>
            </a:endParaRPr>
          </a:p>
          <a:p>
            <a:pPr indent="0" lvl="0" marL="0" rtl="0" algn="l">
              <a:spcBef>
                <a:spcPts val="0"/>
              </a:spcBef>
              <a:spcAft>
                <a:spcPts val="0"/>
              </a:spcAft>
              <a:buClr>
                <a:srgbClr val="000000"/>
              </a:buClr>
              <a:buSzPts val="1100"/>
              <a:buFont typeface="Arial"/>
              <a:buNone/>
            </a:pPr>
            <a:r>
              <a:rPr lang="en" sz="1100">
                <a:solidFill>
                  <a:srgbClr val="666666"/>
                </a:solidFill>
              </a:rPr>
              <a:t>	Performance:</a:t>
            </a:r>
            <a:endParaRPr sz="1100">
              <a:solidFill>
                <a:srgbClr val="666666"/>
              </a:solidFill>
            </a:endParaRPr>
          </a:p>
          <a:p>
            <a:pPr indent="-298450" lvl="0" marL="457200" rtl="0" algn="l">
              <a:spcBef>
                <a:spcPts val="0"/>
              </a:spcBef>
              <a:spcAft>
                <a:spcPts val="0"/>
              </a:spcAft>
              <a:buClr>
                <a:srgbClr val="666666"/>
              </a:buClr>
              <a:buSzPts val="1100"/>
              <a:buChar char="●"/>
            </a:pPr>
            <a:r>
              <a:rPr lang="en" sz="1100">
                <a:solidFill>
                  <a:srgbClr val="666666"/>
                </a:solidFill>
              </a:rPr>
              <a:t>Customers should easily be able to flip through different available styles</a:t>
            </a:r>
            <a:endParaRPr sz="1100">
              <a:solidFill>
                <a:srgbClr val="666666"/>
              </a:solidFill>
            </a:endParaRPr>
          </a:p>
          <a:p>
            <a:pPr indent="-298450" lvl="0" marL="457200" rtl="0" algn="l">
              <a:spcBef>
                <a:spcPts val="0"/>
              </a:spcBef>
              <a:spcAft>
                <a:spcPts val="0"/>
              </a:spcAft>
              <a:buClr>
                <a:srgbClr val="666666"/>
              </a:buClr>
              <a:buSzPts val="1100"/>
              <a:buChar char="●"/>
            </a:pPr>
            <a:r>
              <a:rPr lang="en" sz="1100">
                <a:solidFill>
                  <a:srgbClr val="666666"/>
                </a:solidFill>
              </a:rPr>
              <a:t>Customers changing clothing should be seamless</a:t>
            </a:r>
            <a:endParaRPr sz="1100">
              <a:solidFill>
                <a:srgbClr val="666666"/>
              </a:solidFill>
            </a:endParaRPr>
          </a:p>
          <a:p>
            <a:pPr indent="-298450" lvl="0" marL="457200" rtl="0" algn="l">
              <a:spcBef>
                <a:spcPts val="0"/>
              </a:spcBef>
              <a:spcAft>
                <a:spcPts val="0"/>
              </a:spcAft>
              <a:buClr>
                <a:srgbClr val="666666"/>
              </a:buClr>
              <a:buSzPts val="1100"/>
              <a:buChar char="●"/>
            </a:pPr>
            <a:r>
              <a:rPr lang="en" sz="1100">
                <a:solidFill>
                  <a:srgbClr val="666666"/>
                </a:solidFill>
              </a:rPr>
              <a:t>Customers will be able to select multiple items of clothing to try on at once</a:t>
            </a:r>
            <a:endParaRPr sz="1100">
              <a:solidFill>
                <a:srgbClr val="666666"/>
              </a:solidFill>
            </a:endParaRPr>
          </a:p>
          <a:p>
            <a:pPr indent="-298450" lvl="0" marL="457200" rtl="0" algn="l">
              <a:spcBef>
                <a:spcPts val="0"/>
              </a:spcBef>
              <a:spcAft>
                <a:spcPts val="0"/>
              </a:spcAft>
              <a:buClr>
                <a:srgbClr val="666666"/>
              </a:buClr>
              <a:buSzPts val="1100"/>
              <a:buChar char="●"/>
            </a:pPr>
            <a:r>
              <a:rPr lang="en" sz="1100">
                <a:solidFill>
                  <a:srgbClr val="666666"/>
                </a:solidFill>
              </a:rPr>
              <a:t>Customers should be able to try on each item from their selections individually or at once</a:t>
            </a:r>
            <a:endParaRPr>
              <a:solidFill>
                <a:srgbClr val="666666"/>
              </a:solidFill>
            </a:endParaRPr>
          </a:p>
        </p:txBody>
      </p:sp>
      <p:sp>
        <p:nvSpPr>
          <p:cNvPr id="105" name="Google Shape;105;p20"/>
          <p:cNvSpPr txBox="1"/>
          <p:nvPr/>
        </p:nvSpPr>
        <p:spPr>
          <a:xfrm>
            <a:off x="5200800" y="1543550"/>
            <a:ext cx="3128700" cy="3340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100">
                <a:solidFill>
                  <a:srgbClr val="666666"/>
                </a:solidFill>
                <a:latin typeface="Source Code Pro"/>
                <a:ea typeface="Source Code Pro"/>
                <a:cs typeface="Source Code Pro"/>
                <a:sym typeface="Source Code Pro"/>
              </a:rPr>
              <a:t>	Security:</a:t>
            </a:r>
            <a:endParaRPr sz="1100">
              <a:solidFill>
                <a:srgbClr val="666666"/>
              </a:solidFill>
              <a:latin typeface="Source Code Pro"/>
              <a:ea typeface="Source Code Pro"/>
              <a:cs typeface="Source Code Pro"/>
              <a:sym typeface="Source Code Pro"/>
            </a:endParaRPr>
          </a:p>
          <a:p>
            <a:pPr indent="-298450" lvl="0" marL="457200" rtl="0" algn="l">
              <a:lnSpc>
                <a:spcPct val="115000"/>
              </a:lnSpc>
              <a:spcBef>
                <a:spcPts val="0"/>
              </a:spcBef>
              <a:spcAft>
                <a:spcPts val="0"/>
              </a:spcAft>
              <a:buClr>
                <a:srgbClr val="666666"/>
              </a:buClr>
              <a:buSzPts val="1100"/>
              <a:buFont typeface="Source Code Pro"/>
              <a:buChar char="●"/>
            </a:pPr>
            <a:r>
              <a:rPr lang="en" sz="1100">
                <a:solidFill>
                  <a:srgbClr val="666666"/>
                </a:solidFill>
                <a:latin typeface="Source Code Pro"/>
                <a:ea typeface="Source Code Pro"/>
                <a:cs typeface="Source Code Pro"/>
                <a:sym typeface="Source Code Pro"/>
              </a:rPr>
              <a:t>Customers can share their look</a:t>
            </a:r>
            <a:endParaRPr sz="1100">
              <a:solidFill>
                <a:srgbClr val="666666"/>
              </a:solidFill>
              <a:latin typeface="Source Code Pro"/>
              <a:ea typeface="Source Code Pro"/>
              <a:cs typeface="Source Code Pro"/>
              <a:sym typeface="Source Code Pro"/>
            </a:endParaRPr>
          </a:p>
          <a:p>
            <a:pPr indent="-298450" lvl="0" marL="457200" rtl="0" algn="l">
              <a:lnSpc>
                <a:spcPct val="115000"/>
              </a:lnSpc>
              <a:spcBef>
                <a:spcPts val="0"/>
              </a:spcBef>
              <a:spcAft>
                <a:spcPts val="0"/>
              </a:spcAft>
              <a:buClr>
                <a:srgbClr val="666666"/>
              </a:buClr>
              <a:buSzPts val="1100"/>
              <a:buFont typeface="Source Code Pro"/>
              <a:buChar char="●"/>
            </a:pPr>
            <a:r>
              <a:rPr lang="en" sz="1100">
                <a:solidFill>
                  <a:srgbClr val="666666"/>
                </a:solidFill>
                <a:latin typeface="Source Code Pro"/>
                <a:ea typeface="Source Code Pro"/>
                <a:cs typeface="Source Code Pro"/>
                <a:sym typeface="Source Code Pro"/>
              </a:rPr>
              <a:t>Customers can maintain a “wardrobe” of clothing that they own to fit new accessories to the look</a:t>
            </a:r>
            <a:endParaRPr sz="1100">
              <a:solidFill>
                <a:srgbClr val="666666"/>
              </a:solidFill>
              <a:latin typeface="Source Code Pro"/>
              <a:ea typeface="Source Code Pro"/>
              <a:cs typeface="Source Code Pro"/>
              <a:sym typeface="Source Code Pro"/>
            </a:endParaRPr>
          </a:p>
          <a:p>
            <a:pPr indent="0" lvl="0" marL="457200" rtl="0" algn="l">
              <a:lnSpc>
                <a:spcPct val="115000"/>
              </a:lnSpc>
              <a:spcBef>
                <a:spcPts val="0"/>
              </a:spcBef>
              <a:spcAft>
                <a:spcPts val="0"/>
              </a:spcAft>
              <a:buClr>
                <a:srgbClr val="000000"/>
              </a:buClr>
              <a:buSzPts val="1100"/>
              <a:buFont typeface="Arial"/>
              <a:buNone/>
            </a:pPr>
            <a:r>
              <a:t/>
            </a:r>
            <a:endParaRPr sz="1100">
              <a:solidFill>
                <a:srgbClr val="666666"/>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rgbClr val="000000"/>
              </a:buClr>
              <a:buSzPts val="1100"/>
              <a:buFont typeface="Arial"/>
              <a:buNone/>
            </a:pPr>
            <a:r>
              <a:rPr lang="en" sz="1100">
                <a:solidFill>
                  <a:srgbClr val="666666"/>
                </a:solidFill>
                <a:latin typeface="Source Code Pro"/>
                <a:ea typeface="Source Code Pro"/>
                <a:cs typeface="Source Code Pro"/>
                <a:sym typeface="Source Code Pro"/>
              </a:rPr>
              <a:t>	Cultural and Political:</a:t>
            </a:r>
            <a:endParaRPr sz="1100">
              <a:solidFill>
                <a:srgbClr val="666666"/>
              </a:solidFill>
              <a:latin typeface="Source Code Pro"/>
              <a:ea typeface="Source Code Pro"/>
              <a:cs typeface="Source Code Pro"/>
              <a:sym typeface="Source Code Pro"/>
            </a:endParaRPr>
          </a:p>
          <a:p>
            <a:pPr indent="0" lvl="0" marL="457200" rtl="0" algn="l">
              <a:lnSpc>
                <a:spcPct val="115000"/>
              </a:lnSpc>
              <a:spcBef>
                <a:spcPts val="0"/>
              </a:spcBef>
              <a:spcAft>
                <a:spcPts val="0"/>
              </a:spcAft>
              <a:buClr>
                <a:srgbClr val="000000"/>
              </a:buClr>
              <a:buSzPts val="1100"/>
              <a:buFont typeface="Arial"/>
              <a:buNone/>
            </a:pPr>
            <a:r>
              <a:t/>
            </a:r>
            <a:endParaRPr sz="1100">
              <a:solidFill>
                <a:srgbClr val="666666"/>
              </a:solidFill>
              <a:latin typeface="Source Code Pro"/>
              <a:ea typeface="Source Code Pro"/>
              <a:cs typeface="Source Code Pro"/>
              <a:sym typeface="Source Code Pro"/>
            </a:endParaRPr>
          </a:p>
          <a:p>
            <a:pPr indent="-298450" lvl="0" marL="457200" rtl="0" algn="l">
              <a:lnSpc>
                <a:spcPct val="115000"/>
              </a:lnSpc>
              <a:spcBef>
                <a:spcPts val="0"/>
              </a:spcBef>
              <a:spcAft>
                <a:spcPts val="0"/>
              </a:spcAft>
              <a:buClr>
                <a:srgbClr val="666666"/>
              </a:buClr>
              <a:buSzPts val="1100"/>
              <a:buFont typeface="Source Code Pro"/>
              <a:buChar char="●"/>
            </a:pPr>
            <a:r>
              <a:rPr lang="en" sz="1100">
                <a:solidFill>
                  <a:srgbClr val="666666"/>
                </a:solidFill>
                <a:latin typeface="Source Code Pro"/>
                <a:ea typeface="Source Code Pro"/>
                <a:cs typeface="Source Code Pro"/>
                <a:sym typeface="Source Code Pro"/>
              </a:rPr>
              <a:t>System will allow customers of all races and political standings to be fitted with clothing</a:t>
            </a:r>
            <a:endParaRPr sz="1100">
              <a:solidFill>
                <a:srgbClr val="666666"/>
              </a:solidFill>
              <a:latin typeface="Source Code Pro"/>
              <a:ea typeface="Source Code Pro"/>
              <a:cs typeface="Source Code Pro"/>
              <a:sym typeface="Source Code Pro"/>
            </a:endParaRPr>
          </a:p>
          <a:p>
            <a:pPr indent="-298450" lvl="0" marL="457200" rtl="0" algn="l">
              <a:lnSpc>
                <a:spcPct val="115000"/>
              </a:lnSpc>
              <a:spcBef>
                <a:spcPts val="0"/>
              </a:spcBef>
              <a:spcAft>
                <a:spcPts val="0"/>
              </a:spcAft>
              <a:buClr>
                <a:srgbClr val="666666"/>
              </a:buClr>
              <a:buSzPts val="1100"/>
              <a:buFont typeface="Source Code Pro"/>
              <a:buChar char="●"/>
            </a:pPr>
            <a:r>
              <a:rPr lang="en" sz="1100">
                <a:solidFill>
                  <a:srgbClr val="666666"/>
                </a:solidFill>
                <a:latin typeface="Source Code Pro"/>
                <a:ea typeface="Source Code Pro"/>
                <a:cs typeface="Source Code Pro"/>
                <a:sym typeface="Source Code Pro"/>
              </a:rPr>
              <a:t>Customers will not receive any different treatment based on their uploaded photo</a:t>
            </a:r>
            <a:endParaRPr sz="1800">
              <a:solidFill>
                <a:srgbClr val="666666"/>
              </a:solidFill>
              <a:latin typeface="Source Code Pro"/>
              <a:ea typeface="Source Code Pro"/>
              <a:cs typeface="Source Code Pro"/>
              <a:sym typeface="Source Code Pro"/>
            </a:endParaRPr>
          </a:p>
          <a:p>
            <a:pPr indent="0" lvl="0" marL="457200" rtl="0" algn="l">
              <a:lnSpc>
                <a:spcPct val="115000"/>
              </a:lnSpc>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0" y="0"/>
            <a:ext cx="9144000" cy="1093800"/>
          </a:xfrm>
          <a:prstGeom prst="rect">
            <a:avLst/>
          </a:prstGeom>
          <a:solidFill>
            <a:schemeClr val="dk1"/>
          </a:solidFill>
        </p:spPr>
        <p:txBody>
          <a:bodyPr anchorCtr="0" anchor="ctr" bIns="91425" lIns="91425" spcFirstLastPara="1" rIns="91425" wrap="square" tIns="91425">
            <a:noAutofit/>
          </a:bodyPr>
          <a:lstStyle/>
          <a:p>
            <a:pPr indent="0" lvl="0" marL="457200" rtl="0" algn="l">
              <a:spcBef>
                <a:spcPts val="0"/>
              </a:spcBef>
              <a:spcAft>
                <a:spcPts val="0"/>
              </a:spcAft>
              <a:buNone/>
            </a:pPr>
            <a:r>
              <a:rPr lang="en"/>
              <a:t>Business Use case</a:t>
            </a:r>
            <a:endParaRPr/>
          </a:p>
        </p:txBody>
      </p:sp>
      <p:sp>
        <p:nvSpPr>
          <p:cNvPr id="111" name="Google Shape;111;p21"/>
          <p:cNvSpPr txBox="1"/>
          <p:nvPr>
            <p:ph idx="1" type="body"/>
          </p:nvPr>
        </p:nvSpPr>
        <p:spPr>
          <a:xfrm>
            <a:off x="311700" y="1228675"/>
            <a:ext cx="3431400" cy="3340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sz="1300">
                <a:solidFill>
                  <a:srgbClr val="666666"/>
                </a:solidFill>
              </a:rPr>
              <a:t>Customer will log in</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Customer will add a picture to an album</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Customer will select clothing</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Customer will use site visualization software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Customer will check out and pay</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Company will check open orders</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Company will process the open order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Company will package order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Company will ship the order</a:t>
            </a:r>
            <a:endParaRPr sz="1300">
              <a:solidFill>
                <a:srgbClr val="666666"/>
              </a:solidFill>
            </a:endParaRPr>
          </a:p>
        </p:txBody>
      </p:sp>
      <p:pic>
        <p:nvPicPr>
          <p:cNvPr id="112" name="Google Shape;112;p21"/>
          <p:cNvPicPr preferRelativeResize="0"/>
          <p:nvPr/>
        </p:nvPicPr>
        <p:blipFill>
          <a:blip r:embed="rId3">
            <a:alphaModFix/>
          </a:blip>
          <a:stretch>
            <a:fillRect/>
          </a:stretch>
        </p:blipFill>
        <p:spPr>
          <a:xfrm>
            <a:off x="4232425" y="1228675"/>
            <a:ext cx="4672262" cy="37138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