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2" r:id="rId2"/>
    <p:sldMasterId id="2147483660" r:id="rId3"/>
  </p:sldMasterIdLst>
  <p:notesMasterIdLst>
    <p:notesMasterId r:id="rId81"/>
  </p:notesMasterIdLst>
  <p:handoutMasterIdLst>
    <p:handoutMasterId r:id="rId82"/>
  </p:handoutMasterIdLst>
  <p:sldIdLst>
    <p:sldId id="532" r:id="rId4"/>
    <p:sldId id="540" r:id="rId5"/>
    <p:sldId id="541" r:id="rId6"/>
    <p:sldId id="542" r:id="rId7"/>
    <p:sldId id="543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54" r:id="rId17"/>
    <p:sldId id="555" r:id="rId18"/>
    <p:sldId id="556" r:id="rId19"/>
    <p:sldId id="559" r:id="rId20"/>
    <p:sldId id="558" r:id="rId21"/>
    <p:sldId id="560" r:id="rId22"/>
    <p:sldId id="562" r:id="rId23"/>
    <p:sldId id="564" r:id="rId24"/>
    <p:sldId id="561" r:id="rId25"/>
    <p:sldId id="589" r:id="rId26"/>
    <p:sldId id="534" r:id="rId27"/>
    <p:sldId id="568" r:id="rId28"/>
    <p:sldId id="566" r:id="rId29"/>
    <p:sldId id="588" r:id="rId30"/>
    <p:sldId id="569" r:id="rId31"/>
    <p:sldId id="570" r:id="rId32"/>
    <p:sldId id="571" r:id="rId33"/>
    <p:sldId id="572" r:id="rId34"/>
    <p:sldId id="573" r:id="rId35"/>
    <p:sldId id="580" r:id="rId36"/>
    <p:sldId id="581" r:id="rId37"/>
    <p:sldId id="579" r:id="rId38"/>
    <p:sldId id="574" r:id="rId39"/>
    <p:sldId id="578" r:id="rId40"/>
    <p:sldId id="575" r:id="rId41"/>
    <p:sldId id="577" r:id="rId42"/>
    <p:sldId id="582" r:id="rId43"/>
    <p:sldId id="347" r:id="rId44"/>
    <p:sldId id="538" r:id="rId45"/>
    <p:sldId id="583" r:id="rId46"/>
    <p:sldId id="539" r:id="rId47"/>
    <p:sldId id="371" r:id="rId48"/>
    <p:sldId id="366" r:id="rId49"/>
    <p:sldId id="365" r:id="rId50"/>
    <p:sldId id="350" r:id="rId51"/>
    <p:sldId id="351" r:id="rId52"/>
    <p:sldId id="372" r:id="rId53"/>
    <p:sldId id="352" r:id="rId54"/>
    <p:sldId id="557" r:id="rId55"/>
    <p:sldId id="584" r:id="rId56"/>
    <p:sldId id="599" r:id="rId57"/>
    <p:sldId id="600" r:id="rId58"/>
    <p:sldId id="601" r:id="rId59"/>
    <p:sldId id="353" r:id="rId60"/>
    <p:sldId id="354" r:id="rId61"/>
    <p:sldId id="355" r:id="rId62"/>
    <p:sldId id="357" r:id="rId63"/>
    <p:sldId id="358" r:id="rId64"/>
    <p:sldId id="359" r:id="rId65"/>
    <p:sldId id="360" r:id="rId66"/>
    <p:sldId id="361" r:id="rId67"/>
    <p:sldId id="362" r:id="rId68"/>
    <p:sldId id="363" r:id="rId69"/>
    <p:sldId id="590" r:id="rId70"/>
    <p:sldId id="591" r:id="rId71"/>
    <p:sldId id="592" r:id="rId72"/>
    <p:sldId id="594" r:id="rId73"/>
    <p:sldId id="595" r:id="rId74"/>
    <p:sldId id="596" r:id="rId75"/>
    <p:sldId id="597" r:id="rId76"/>
    <p:sldId id="598" r:id="rId77"/>
    <p:sldId id="585" r:id="rId78"/>
    <p:sldId id="586" r:id="rId79"/>
    <p:sldId id="587" r:id="rId8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708CA1"/>
    <a:srgbClr val="327471"/>
    <a:srgbClr val="3566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66" autoAdjust="0"/>
  </p:normalViewPr>
  <p:slideViewPr>
    <p:cSldViewPr>
      <p:cViewPr>
        <p:scale>
          <a:sx n="75" d="100"/>
          <a:sy n="75" d="100"/>
        </p:scale>
        <p:origin x="-101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70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viewProps" Target="view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61" Type="http://schemas.openxmlformats.org/officeDocument/2006/relationships/slide" Target="slides/slide58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41C3-3EA3-46B4-83E2-E15705105BEC}" type="datetimeFigureOut">
              <a:rPr lang="ru-RU" smtClean="0"/>
              <a:pPr/>
              <a:t>29.10.2019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0945C-E86E-4EA5-8CA3-71562803C1B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207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11E1C-D442-4F43-900A-77FBB5693102}" type="datetimeFigureOut">
              <a:rPr lang="ru-RU" smtClean="0"/>
              <a:pPr/>
              <a:t>29.10.2019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CBD3F-84AE-4483-AE28-FAD58C395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04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6C83D-D39D-49A3-9269-273196F89C0D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0" indent="-381000" eaLnBrk="1" fontAlgn="auto" hangingPunct="1">
              <a:spcAft>
                <a:spcPts val="0"/>
              </a:spcAft>
              <a:defRPr/>
            </a:pPr>
            <a:r>
              <a:rPr lang="ru-RU" dirty="0" smtClean="0"/>
              <a:t>Для подачи сигналов хосту устройства применяют механизм прерываний:</a:t>
            </a:r>
          </a:p>
          <a:p>
            <a:pPr marL="800100" lvl="1" indent="-342900">
              <a:defRPr/>
            </a:pPr>
            <a:r>
              <a:rPr lang="ru-RU" dirty="0" smtClean="0"/>
              <a:t>Маскируемые (</a:t>
            </a:r>
            <a:r>
              <a:rPr lang="en-US" dirty="0" err="1" smtClean="0"/>
              <a:t>INTx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/>
              <a:t>MSI</a:t>
            </a:r>
            <a:r>
              <a:rPr lang="ru-RU" dirty="0" smtClean="0"/>
              <a:t> (</a:t>
            </a:r>
            <a:r>
              <a:rPr lang="en-US" sz="1600" i="1" dirty="0" smtClean="0"/>
              <a:t>Message Signaled Interrupts</a:t>
            </a:r>
            <a:r>
              <a:rPr lang="ru-RU" dirty="0" smtClean="0"/>
              <a:t>))</a:t>
            </a:r>
          </a:p>
          <a:p>
            <a:pPr marL="800100" lvl="1" indent="-342900" eaLnBrk="1" fontAlgn="auto" hangingPunct="1">
              <a:spcAft>
                <a:spcPts val="0"/>
              </a:spcAft>
              <a:defRPr/>
            </a:pPr>
            <a:r>
              <a:rPr lang="ru-RU" dirty="0" smtClean="0"/>
              <a:t>Немаскируемые.</a:t>
            </a:r>
          </a:p>
          <a:p>
            <a:pPr marL="800100" lvl="1" indent="-342900" eaLnBrk="1" fontAlgn="auto" hangingPunct="1">
              <a:spcAft>
                <a:spcPts val="0"/>
              </a:spcAft>
              <a:defRPr/>
            </a:pPr>
            <a:r>
              <a:rPr lang="ru-RU" dirty="0" smtClean="0"/>
              <a:t>Системные </a:t>
            </a:r>
            <a:r>
              <a:rPr lang="en-US" dirty="0" smtClean="0"/>
              <a:t>(SMI)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37</a:t>
            </a:fld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Все контроллеры APIC соединены между собой локальной шиной, по которой они </a:t>
            </a:r>
          </a:p>
          <a:p>
            <a:r>
              <a:rPr lang="ru-RU" dirty="0" smtClean="0"/>
              <a:t>обмениваются друг с другом сообщениями.</a:t>
            </a:r>
          </a:p>
          <a:p>
            <a:r>
              <a:rPr lang="ru-RU" dirty="0" smtClean="0"/>
              <a:t>Контроллер прерываний (I/O APIC) преобразует запросы аппаратных прерываний от</a:t>
            </a:r>
          </a:p>
          <a:p>
            <a:r>
              <a:rPr lang="ru-RU" dirty="0" smtClean="0"/>
              <a:t> </a:t>
            </a:r>
            <a:r>
              <a:rPr lang="ru-RU" dirty="0" err="1" smtClean="0"/>
              <a:t>устроийств</a:t>
            </a:r>
            <a:r>
              <a:rPr lang="ru-RU" dirty="0" smtClean="0"/>
              <a:t>  в сообщения протокола локальной шины APIC. </a:t>
            </a:r>
          </a:p>
          <a:p>
            <a:r>
              <a:rPr lang="ru-RU" dirty="0" smtClean="0"/>
              <a:t>Локального контроллера (</a:t>
            </a:r>
            <a:r>
              <a:rPr lang="ru-RU" dirty="0" err="1" smtClean="0"/>
              <a:t>Local</a:t>
            </a:r>
            <a:r>
              <a:rPr lang="ru-RU" dirty="0" smtClean="0"/>
              <a:t> APIC) — транслирует  принятые по локальной шине сообщения в сигналы, вызывающие все </a:t>
            </a:r>
            <a:r>
              <a:rPr lang="ru-RU" dirty="0" err="1" smtClean="0"/>
              <a:t>аппаратныения</a:t>
            </a:r>
            <a:r>
              <a:rPr lang="ru-RU" dirty="0" smtClean="0"/>
              <a:t> своего процессора — маскируемые (INTR), немаскируемые (NMI)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44</a:t>
            </a:fld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Наверное</a:t>
            </a:r>
            <a:r>
              <a:rPr lang="ru-RU" baseline="0" dirty="0" smtClean="0"/>
              <a:t> каждая шина это отдельный мост </a:t>
            </a:r>
            <a:r>
              <a:rPr lang="en-US" dirty="0" smtClean="0">
                <a:solidFill>
                  <a:srgbClr val="FF0000"/>
                </a:solidFill>
              </a:rPr>
              <a:t>PCI-PCI</a:t>
            </a:r>
            <a:r>
              <a:rPr lang="ru-RU" dirty="0" smtClean="0">
                <a:solidFill>
                  <a:srgbClr val="FF0000"/>
                </a:solidFill>
              </a:rPr>
              <a:t>. </a:t>
            </a:r>
            <a:r>
              <a:rPr lang="ru-RU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56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18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6C83D-D39D-49A3-9269-273196F89C0D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. Системный таймер</a:t>
            </a:r>
          </a:p>
          <a:p>
            <a:r>
              <a:rPr lang="en-US" dirty="0" smtClean="0"/>
              <a:t>1</a:t>
            </a:r>
            <a:r>
              <a:rPr lang="ru-RU" dirty="0" smtClean="0"/>
              <a:t>. Клавиатура</a:t>
            </a:r>
          </a:p>
          <a:p>
            <a:r>
              <a:rPr lang="en-US" dirty="0" smtClean="0"/>
              <a:t>2</a:t>
            </a:r>
            <a:r>
              <a:rPr lang="ru-RU" dirty="0" smtClean="0"/>
              <a:t>. Дополнительный контроллер прерываний</a:t>
            </a:r>
          </a:p>
          <a:p>
            <a:r>
              <a:rPr lang="en-US" dirty="0" smtClean="0"/>
              <a:t>3</a:t>
            </a:r>
            <a:r>
              <a:rPr lang="ru-RU" dirty="0" smtClean="0"/>
              <a:t>. Порты </a:t>
            </a:r>
            <a:r>
              <a:rPr lang="ru-RU" dirty="0" err="1" smtClean="0"/>
              <a:t>Com</a:t>
            </a:r>
            <a:r>
              <a:rPr lang="ru-RU" dirty="0" smtClean="0"/>
              <a:t> 1 и 3</a:t>
            </a:r>
          </a:p>
          <a:p>
            <a:r>
              <a:rPr lang="en-US" dirty="0" smtClean="0"/>
              <a:t>4</a:t>
            </a:r>
            <a:r>
              <a:rPr lang="ru-RU" dirty="0" smtClean="0"/>
              <a:t>. Порты </a:t>
            </a:r>
            <a:r>
              <a:rPr lang="ru-RU" dirty="0" err="1" smtClean="0"/>
              <a:t>Com</a:t>
            </a:r>
            <a:r>
              <a:rPr lang="ru-RU" dirty="0" smtClean="0"/>
              <a:t> 2 и 4</a:t>
            </a:r>
          </a:p>
          <a:p>
            <a:r>
              <a:rPr lang="en-US" dirty="0" smtClean="0"/>
              <a:t>5</a:t>
            </a:r>
            <a:r>
              <a:rPr lang="ru-RU" dirty="0" smtClean="0"/>
              <a:t>. Свободно (в 8-битной шине — контроллер жесткого диска)</a:t>
            </a:r>
          </a:p>
          <a:p>
            <a:r>
              <a:rPr lang="en-US" dirty="0" smtClean="0"/>
              <a:t>6</a:t>
            </a:r>
            <a:r>
              <a:rPr lang="ru-RU" dirty="0" smtClean="0"/>
              <a:t>. Контроллер гибких дисков (FDD)</a:t>
            </a:r>
          </a:p>
          <a:p>
            <a:r>
              <a:rPr lang="en-US" dirty="0" smtClean="0"/>
              <a:t>7</a:t>
            </a:r>
            <a:r>
              <a:rPr lang="ru-RU" dirty="0" smtClean="0"/>
              <a:t>. Параллельный порт LPT</a:t>
            </a:r>
          </a:p>
          <a:p>
            <a:r>
              <a:rPr lang="en-US" dirty="0" smtClean="0"/>
              <a:t>8. </a:t>
            </a:r>
            <a:r>
              <a:rPr lang="ru-RU" dirty="0" smtClean="0"/>
              <a:t>Часы реального времени CMOS</a:t>
            </a:r>
          </a:p>
          <a:p>
            <a:r>
              <a:rPr lang="en-US" dirty="0" smtClean="0"/>
              <a:t>9. </a:t>
            </a:r>
            <a:r>
              <a:rPr lang="ru-RU" dirty="0" smtClean="0"/>
              <a:t>Совмещено с IRQ 2</a:t>
            </a:r>
          </a:p>
          <a:p>
            <a:r>
              <a:rPr lang="en-US" dirty="0" smtClean="0"/>
              <a:t>10. </a:t>
            </a:r>
            <a:r>
              <a:rPr lang="ru-RU" dirty="0" smtClean="0"/>
              <a:t>Свободно</a:t>
            </a:r>
          </a:p>
          <a:p>
            <a:r>
              <a:rPr lang="en-US" dirty="0" smtClean="0"/>
              <a:t>11. </a:t>
            </a:r>
            <a:r>
              <a:rPr lang="ru-RU" dirty="0" smtClean="0"/>
              <a:t>Свободно</a:t>
            </a:r>
          </a:p>
          <a:p>
            <a:r>
              <a:rPr lang="en-US" dirty="0" smtClean="0"/>
              <a:t>12. </a:t>
            </a:r>
            <a:r>
              <a:rPr lang="ru-RU" dirty="0" smtClean="0"/>
              <a:t>Порт мыши PS/2</a:t>
            </a:r>
          </a:p>
          <a:p>
            <a:r>
              <a:rPr lang="en-US" dirty="0" smtClean="0"/>
              <a:t>13. </a:t>
            </a:r>
            <a:r>
              <a:rPr lang="ru-RU" dirty="0" smtClean="0"/>
              <a:t>Сопроцессор</a:t>
            </a:r>
          </a:p>
          <a:p>
            <a:r>
              <a:rPr lang="en-US" dirty="0" smtClean="0"/>
              <a:t>15. </a:t>
            </a:r>
            <a:r>
              <a:rPr lang="ru-RU" dirty="0" smtClean="0"/>
              <a:t>Первый контроллер IDE</a:t>
            </a:r>
          </a:p>
          <a:p>
            <a:r>
              <a:rPr lang="en-US" dirty="0" smtClean="0"/>
              <a:t>16. </a:t>
            </a:r>
            <a:r>
              <a:rPr lang="ru-RU" dirty="0" smtClean="0"/>
              <a:t>Второй контроллер IDE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0207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AGP</a:t>
            </a:r>
            <a:r>
              <a:rPr lang="ru-RU" dirty="0" smtClean="0"/>
              <a:t> ( </a:t>
            </a:r>
            <a:r>
              <a:rPr lang="ru-RU" i="1" dirty="0" err="1" smtClean="0">
                <a:effectLst/>
              </a:rPr>
              <a:t>Accelerated</a:t>
            </a:r>
            <a:r>
              <a:rPr lang="ru-RU" i="1" dirty="0" smtClean="0">
                <a:effectLst/>
              </a:rPr>
              <a:t> </a:t>
            </a:r>
            <a:r>
              <a:rPr lang="ru-RU" i="1" dirty="0" err="1" smtClean="0">
                <a:effectLst/>
              </a:rPr>
              <a:t>Graphics</a:t>
            </a:r>
            <a:r>
              <a:rPr lang="ru-RU" i="1" dirty="0" smtClean="0">
                <a:effectLst/>
              </a:rPr>
              <a:t> </a:t>
            </a:r>
            <a:r>
              <a:rPr lang="ru-RU" i="1" dirty="0" err="1" smtClean="0">
                <a:effectLst/>
              </a:rPr>
              <a:t>Port</a:t>
            </a:r>
            <a:r>
              <a:rPr lang="ru-RU" dirty="0" smtClean="0"/>
              <a:t>, ускоренный графический порт)</a:t>
            </a:r>
          </a:p>
          <a:p>
            <a:r>
              <a:rPr lang="en-US" sz="1200" b="1" dirty="0" smtClean="0"/>
              <a:t>Peripheral Component Interconnect</a:t>
            </a:r>
            <a:r>
              <a:rPr lang="ru-RU" sz="1200" b="1" dirty="0" smtClean="0"/>
              <a:t> - </a:t>
            </a:r>
            <a:r>
              <a:rPr lang="ru-RU" dirty="0" smtClean="0"/>
              <a:t>взаимосвязь периферийных компонентов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367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33CC"/>
                </a:solidFill>
              </a:rPr>
              <a:t>Атомарная операция обмена данными между двумя устройствами </a:t>
            </a:r>
            <a:r>
              <a:rPr lang="en-US" b="1" dirty="0" smtClean="0">
                <a:solidFill>
                  <a:srgbClr val="0033CC"/>
                </a:solidFill>
              </a:rPr>
              <a:t>PCI </a:t>
            </a:r>
            <a:r>
              <a:rPr lang="ru-RU" b="1" dirty="0" smtClean="0">
                <a:solidFill>
                  <a:srgbClr val="0033CC"/>
                </a:solidFill>
              </a:rPr>
              <a:t>называется </a:t>
            </a:r>
            <a:r>
              <a:rPr lang="ru-RU" b="1" i="1" dirty="0" smtClean="0">
                <a:solidFill>
                  <a:srgbClr val="0033CC"/>
                </a:solidFill>
              </a:rPr>
              <a:t>транзакцией</a:t>
            </a:r>
            <a:r>
              <a:rPr lang="ru-RU" b="1" dirty="0" smtClean="0">
                <a:solidFill>
                  <a:srgbClr val="0033CC"/>
                </a:solidFill>
              </a:rPr>
              <a:t>.</a:t>
            </a:r>
            <a:endParaRPr lang="en-US" b="1" dirty="0" smtClean="0">
              <a:solidFill>
                <a:srgbClr val="0033CC"/>
              </a:solidFill>
            </a:endParaRPr>
          </a:p>
          <a:p>
            <a:r>
              <a:rPr lang="ru-RU" dirty="0" smtClean="0"/>
              <a:t>Шина децентрализована, нет главного устройства, любое устройство может стать инициатором транзакции. Для выбора инициатора используется арбитраж с отдельно стоящей логикой арбитра. Арбитраж «скрытый», не отбирает времени — выбор нового инициатора происходит во время транзакции, исполняемой предыдущим инициатором.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283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850" algn="just"/>
            <a:r>
              <a:rPr lang="ru-RU" dirty="0" smtClean="0"/>
              <a:t>Любое устройство шины может выступать как в роли инициатора транзакций</a:t>
            </a:r>
            <a:r>
              <a:rPr lang="en-US" dirty="0" smtClean="0"/>
              <a:t>(</a:t>
            </a:r>
            <a:r>
              <a:rPr lang="ru-RU" dirty="0" smtClean="0"/>
              <a:t>передатчика), так и в роли целевого устройства(приемника) . Целевое устройство отвечает на транзакции, адресованные к его ресурсам (оперативной  памяти и портам ввода - вывода). </a:t>
            </a:r>
          </a:p>
          <a:p>
            <a:pPr indent="450850" algn="just"/>
            <a:r>
              <a:rPr lang="ru-RU" dirty="0" smtClean="0"/>
              <a:t>Ядро компьютера (центральный процессор и память ) для шины </a:t>
            </a:r>
            <a:r>
              <a:rPr lang="en-US" dirty="0" smtClean="0"/>
              <a:t>PCI </a:t>
            </a:r>
            <a:r>
              <a:rPr lang="ru-RU" dirty="0" smtClean="0"/>
              <a:t>также представляется устройством — главным мостом</a:t>
            </a:r>
            <a:r>
              <a:rPr lang="en-US" dirty="0" smtClean="0"/>
              <a:t> (host bridge). </a:t>
            </a:r>
            <a:endParaRPr lang="ru-RU" dirty="0" smtClean="0"/>
          </a:p>
          <a:p>
            <a:pPr indent="450850" algn="just"/>
            <a:r>
              <a:rPr lang="ru-RU" dirty="0" smtClean="0"/>
              <a:t>В транзакциях, обращенных к устройствам </a:t>
            </a:r>
            <a:r>
              <a:rPr lang="en-US" dirty="0" smtClean="0"/>
              <a:t>PCI, </a:t>
            </a:r>
            <a:r>
              <a:rPr lang="ru-RU" dirty="0" smtClean="0"/>
              <a:t>инициированных центральным процессором, главный мост является </a:t>
            </a:r>
            <a:r>
              <a:rPr lang="ru-RU" dirty="0" err="1" smtClean="0"/>
              <a:t>задатчиком</a:t>
            </a:r>
            <a:r>
              <a:rPr lang="ru-RU" dirty="0" smtClean="0"/>
              <a:t>. В транзакциях от устройств РС</a:t>
            </a:r>
            <a:r>
              <a:rPr lang="en-US" dirty="0" smtClean="0"/>
              <a:t>I</a:t>
            </a:r>
            <a:r>
              <a:rPr lang="ru-RU" dirty="0" smtClean="0"/>
              <a:t>, обращающихся к ядру (к системной памяти и процессору ) главный мост является исполнителем.</a:t>
            </a:r>
          </a:p>
          <a:p>
            <a:pPr indent="450850" algn="just"/>
            <a:r>
              <a:rPr lang="ru-RU" dirty="0" smtClean="0"/>
              <a:t>Арбитраж запросов на управление шиной осуществляется централизованным способом. Арбитр, как правило, является частью моста.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079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850" algn="just"/>
            <a:r>
              <a:rPr lang="ru-RU" dirty="0" smtClean="0"/>
              <a:t>Любое устройство шины может выступать как в роли инициатора транзакций</a:t>
            </a:r>
            <a:r>
              <a:rPr lang="en-US" dirty="0" smtClean="0"/>
              <a:t>(</a:t>
            </a:r>
            <a:r>
              <a:rPr lang="ru-RU" dirty="0" smtClean="0"/>
              <a:t>передатчика), так и в роли целевого устройства(приемника) . Целевое устройство отвечает на транзакции, адресованные к его ресурсам (оперативной  памяти и портам ввода - вывода). </a:t>
            </a:r>
          </a:p>
          <a:p>
            <a:pPr indent="450850" algn="just"/>
            <a:r>
              <a:rPr lang="ru-RU" dirty="0" smtClean="0"/>
              <a:t>Ядро компьютера (центральный процессор и память ) для шины </a:t>
            </a:r>
            <a:r>
              <a:rPr lang="en-US" dirty="0" smtClean="0"/>
              <a:t>PCI </a:t>
            </a:r>
            <a:r>
              <a:rPr lang="ru-RU" dirty="0" smtClean="0"/>
              <a:t>также представляется устройством — главным мостом</a:t>
            </a:r>
            <a:r>
              <a:rPr lang="en-US" dirty="0" smtClean="0"/>
              <a:t> (host bridge). </a:t>
            </a:r>
            <a:endParaRPr lang="ru-RU" dirty="0" smtClean="0"/>
          </a:p>
          <a:p>
            <a:pPr indent="450850" algn="just"/>
            <a:r>
              <a:rPr lang="ru-RU" dirty="0" smtClean="0"/>
              <a:t>В транзакциях, обращенных к устройствам </a:t>
            </a:r>
            <a:r>
              <a:rPr lang="en-US" dirty="0" smtClean="0"/>
              <a:t>PCI, </a:t>
            </a:r>
            <a:r>
              <a:rPr lang="ru-RU" dirty="0" smtClean="0"/>
              <a:t>инициированных центральным процессором, главный мост является </a:t>
            </a:r>
            <a:r>
              <a:rPr lang="ru-RU" dirty="0" err="1" smtClean="0"/>
              <a:t>задатчиком</a:t>
            </a:r>
            <a:r>
              <a:rPr lang="ru-RU" dirty="0" smtClean="0"/>
              <a:t>. В транзакциях от устройств РС</a:t>
            </a:r>
            <a:r>
              <a:rPr lang="en-US" dirty="0" smtClean="0"/>
              <a:t>I</a:t>
            </a:r>
            <a:r>
              <a:rPr lang="ru-RU" dirty="0" smtClean="0"/>
              <a:t>, обращающихся к ядру (к системной памяти и процессору ) главный мост является исполнителем.</a:t>
            </a:r>
          </a:p>
          <a:p>
            <a:pPr indent="450850" algn="just"/>
            <a:r>
              <a:rPr lang="ru-RU" dirty="0" smtClean="0"/>
              <a:t>Арбитраж запросов на управление шиной осуществляется централизованным способом. Арбитр, как правило, является частью моста.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079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Для доступа к </a:t>
            </a:r>
            <a:r>
              <a:rPr lang="ru-RU" b="1" dirty="0" err="1" smtClean="0"/>
              <a:t>простанству</a:t>
            </a:r>
            <a:r>
              <a:rPr lang="ru-RU" b="1" baseline="0" dirty="0" smtClean="0"/>
              <a:t> </a:t>
            </a:r>
            <a:r>
              <a:rPr lang="ru-RU" b="1" baseline="0" dirty="0" err="1" smtClean="0"/>
              <a:t>конфигунации</a:t>
            </a:r>
            <a:r>
              <a:rPr lang="ru-RU" b="1" baseline="0" dirty="0" smtClean="0"/>
              <a:t> устройства  главный мост вырабатывает сигнал </a:t>
            </a:r>
            <a:r>
              <a:rPr lang="en-US" b="1" baseline="0" dirty="0" smtClean="0"/>
              <a:t>IDSEL</a:t>
            </a:r>
            <a:r>
              <a:rPr lang="ru-RU" b="1" baseline="0" dirty="0" smtClean="0"/>
              <a:t> для каждого из устройств отдельно. Эти сигналы передаются по одной из адресных линий для каждого устройства</a:t>
            </a:r>
          </a:p>
          <a:p>
            <a:r>
              <a:rPr lang="ru-RU" b="1" baseline="0" dirty="0" smtClean="0"/>
              <a:t>Список сигналов</a:t>
            </a:r>
            <a:endParaRPr lang="en-US" b="1" baseline="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AD [31:0] ([63:0]) – </a:t>
            </a:r>
            <a:r>
              <a:rPr lang="ru-RU" dirty="0" smtClean="0"/>
              <a:t>мультиплексированная шина адреса/данных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C/BE[3:0]# - </a:t>
            </a:r>
            <a:r>
              <a:rPr lang="ru-RU" dirty="0" smtClean="0"/>
              <a:t>мультиплексированная шина команд/маска разрешения байт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FRAME# - </a:t>
            </a:r>
            <a:r>
              <a:rPr lang="ru-RU" dirty="0" smtClean="0"/>
              <a:t>сигнал кадра (транзакции)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DEVSEL# - </a:t>
            </a:r>
            <a:r>
              <a:rPr lang="ru-RU" dirty="0" smtClean="0"/>
              <a:t>подтверждение выбора от целевого устройства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IRDY# - </a:t>
            </a:r>
            <a:r>
              <a:rPr lang="ru-RU" dirty="0" smtClean="0"/>
              <a:t>инициатор готов к обмену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TRDY# - </a:t>
            </a:r>
            <a:r>
              <a:rPr lang="ru-RU" dirty="0" smtClean="0"/>
              <a:t>целевое устройство готово к обмену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STOP# - </a:t>
            </a:r>
            <a:r>
              <a:rPr lang="ru-RU" dirty="0" smtClean="0"/>
              <a:t>досрочное прекращение транзакции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LOCK# - </a:t>
            </a:r>
            <a:r>
              <a:rPr lang="ru-RU" dirty="0" smtClean="0"/>
              <a:t>резервирование шины за одним устройством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REQ# - </a:t>
            </a:r>
            <a:r>
              <a:rPr lang="ru-RU" dirty="0" smtClean="0"/>
              <a:t>запрос на доступ к шине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GNT# - </a:t>
            </a:r>
            <a:r>
              <a:rPr lang="ru-RU" dirty="0" smtClean="0"/>
              <a:t>разрешение на доступ к шине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PAR – </a:t>
            </a:r>
            <a:r>
              <a:rPr lang="ru-RU" dirty="0" smtClean="0"/>
              <a:t>бит четности линий </a:t>
            </a:r>
            <a:r>
              <a:rPr lang="en-US" dirty="0" smtClean="0"/>
              <a:t>AD </a:t>
            </a:r>
            <a:r>
              <a:rPr lang="ru-RU" dirty="0" smtClean="0"/>
              <a:t>и С</a:t>
            </a:r>
            <a:r>
              <a:rPr lang="en-US" dirty="0" smtClean="0"/>
              <a:t>/BE#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PERR# - </a:t>
            </a:r>
            <a:r>
              <a:rPr lang="ru-RU" dirty="0" smtClean="0"/>
              <a:t>ошибка четности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PME# - </a:t>
            </a:r>
            <a:r>
              <a:rPr lang="ru-RU" dirty="0" smtClean="0"/>
              <a:t>сигнал о начале цикла изменения энергопотребления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CLKRUN# - </a:t>
            </a:r>
            <a:r>
              <a:rPr lang="ru-RU" dirty="0" smtClean="0"/>
              <a:t>частота синхронизации номинальная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PRSNT[0,1]# - </a:t>
            </a:r>
            <a:r>
              <a:rPr lang="ru-RU" dirty="0" smtClean="0"/>
              <a:t>код потребляемой мощности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RST# - </a:t>
            </a:r>
            <a:r>
              <a:rPr lang="ru-RU" dirty="0" smtClean="0"/>
              <a:t>сброс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IDSEL – </a:t>
            </a:r>
            <a:r>
              <a:rPr lang="ru-RU" dirty="0" smtClean="0"/>
              <a:t>выбор устройства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SERR# - </a:t>
            </a:r>
            <a:r>
              <a:rPr lang="ru-RU" dirty="0" smtClean="0"/>
              <a:t>ошибка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REQ64# - </a:t>
            </a:r>
            <a:r>
              <a:rPr lang="ru-RU" dirty="0" smtClean="0"/>
              <a:t>запрос на 64-битный обмен (</a:t>
            </a:r>
            <a:r>
              <a:rPr lang="ru-RU" dirty="0" err="1" smtClean="0"/>
              <a:t>одновр</a:t>
            </a:r>
            <a:r>
              <a:rPr lang="ru-RU" dirty="0" smtClean="0"/>
              <a:t>. с </a:t>
            </a:r>
            <a:r>
              <a:rPr lang="en-US" dirty="0" smtClean="0"/>
              <a:t>FRAME#)</a:t>
            </a:r>
            <a:endParaRPr lang="ru-RU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ACK64# - </a:t>
            </a:r>
            <a:r>
              <a:rPr lang="ru-RU" dirty="0" smtClean="0"/>
              <a:t>подтверждение 64-битного обмена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одновр</a:t>
            </a:r>
            <a:r>
              <a:rPr lang="ru-RU" dirty="0" smtClean="0"/>
              <a:t>. с </a:t>
            </a:r>
            <a:r>
              <a:rPr lang="en-US" dirty="0" smtClean="0"/>
              <a:t>DEVSEL#)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INTA#-INTD# - </a:t>
            </a:r>
            <a:r>
              <a:rPr lang="ru-RU" dirty="0" smtClean="0"/>
              <a:t>линии прерывания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M66EN – </a:t>
            </a:r>
            <a:r>
              <a:rPr lang="ru-RU" dirty="0" smtClean="0"/>
              <a:t>поддержка частоты 66 МГц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PCIXCAP – </a:t>
            </a:r>
            <a:r>
              <a:rPr lang="ru-RU" dirty="0" smtClean="0"/>
              <a:t>поддержка протокола </a:t>
            </a:r>
            <a:r>
              <a:rPr lang="en-US" dirty="0" smtClean="0"/>
              <a:t>PCI-X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SMBCLK – </a:t>
            </a:r>
            <a:r>
              <a:rPr lang="ru-RU" dirty="0" smtClean="0"/>
              <a:t>тактовый сигнал </a:t>
            </a:r>
            <a:r>
              <a:rPr lang="en-US" dirty="0" err="1" smtClean="0"/>
              <a:t>SMBus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SMBDAT – </a:t>
            </a:r>
            <a:r>
              <a:rPr lang="ru-RU" dirty="0" smtClean="0"/>
              <a:t>линия данных </a:t>
            </a:r>
            <a:r>
              <a:rPr lang="en-US" dirty="0" err="1" smtClean="0"/>
              <a:t>SMBus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TCLK, TDI, TDO, TMS, TRST – </a:t>
            </a:r>
            <a:r>
              <a:rPr lang="ru-RU" dirty="0" smtClean="0"/>
              <a:t>сигналы интерфейса </a:t>
            </a:r>
            <a:r>
              <a:rPr lang="en-US" dirty="0" smtClean="0"/>
              <a:t>JTAG</a:t>
            </a:r>
            <a:endParaRPr lang="ru-RU" dirty="0" smtClean="0"/>
          </a:p>
          <a:p>
            <a:pPr eaLnBrk="1" hangingPunct="1"/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879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Адрес памяти может быть 32- или 64-битным, он зависит не от разрядности мультиплексированной шины</a:t>
            </a:r>
            <a:r>
              <a:rPr lang="en-US" dirty="0" smtClean="0"/>
              <a:t> A/D</a:t>
            </a:r>
            <a:r>
              <a:rPr lang="ru-RU" dirty="0" smtClean="0"/>
              <a:t>, а от текущей адресации в системе (режима работы процессора)</a:t>
            </a:r>
            <a:r>
              <a:rPr lang="en-US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К каждому устройству можно обратится по командам ввода-вывода,</a:t>
            </a:r>
            <a:r>
              <a:rPr lang="ru-RU" baseline="0" dirty="0" smtClean="0"/>
              <a:t> так и по командам обращения памяти</a:t>
            </a:r>
          </a:p>
          <a:p>
            <a:r>
              <a:rPr lang="ru-RU" baseline="0" dirty="0" smtClean="0"/>
              <a:t>Т.е. к каждому устройству подходят линии чтения и записи портов и памяти.</a:t>
            </a:r>
          </a:p>
          <a:p>
            <a:r>
              <a:rPr lang="ru-RU" baseline="0" dirty="0" smtClean="0"/>
              <a:t>Поэтому за внутренней памятью устройства закрепляется поле адресов оперативной памяти и нему происходит обращение по тем же сигналам, что и к полю основной памяти, хотя физически память находится на устройстве. Говорят память, отображенная на оперативную память</a:t>
            </a:r>
          </a:p>
          <a:p>
            <a:r>
              <a:rPr lang="ru-RU" dirty="0" smtClean="0"/>
              <a:t>Три  адресных пространства с трем разными циклами шины:</a:t>
            </a:r>
          </a:p>
          <a:p>
            <a:pPr lvl="1"/>
            <a:r>
              <a:rPr lang="ru-RU" dirty="0" smtClean="0"/>
              <a:t>цикл запись/чтение  в оперативную память</a:t>
            </a:r>
            <a:r>
              <a:rPr lang="en-US" dirty="0" smtClean="0"/>
              <a:t> </a:t>
            </a:r>
            <a:r>
              <a:rPr lang="ru-RU" dirty="0" smtClean="0"/>
              <a:t>;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цикл запись/чтение в порты (регистры)  устройств ввода –вывода (периферийных устройств);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 специальные циклы  запись/чтение памяти конфигурации устройств на шине </a:t>
            </a:r>
            <a:r>
              <a:rPr lang="en-US" dirty="0" smtClean="0"/>
              <a:t>PCI</a:t>
            </a:r>
            <a:r>
              <a:rPr lang="ru-RU" dirty="0" smtClean="0"/>
              <a:t>,( </a:t>
            </a:r>
            <a:r>
              <a:rPr lang="en-US" sz="1600" dirty="0" smtClean="0"/>
              <a:t>Configuration Read </a:t>
            </a:r>
            <a:r>
              <a:rPr lang="ru-RU" sz="1600" dirty="0" smtClean="0"/>
              <a:t>и </a:t>
            </a:r>
            <a:r>
              <a:rPr lang="en-US" sz="1600" dirty="0" smtClean="0"/>
              <a:t>Configuration Write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36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049C8-D5DB-49ED-8D01-E15101CE65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E1160-ED79-47CA-B9CF-BC2DCFA499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182563" indent="0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857232"/>
            <a:ext cx="9144000" cy="600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CA21-489F-4323-A7F4-342DA33A976A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marL="92075" indent="0" algn="l" defTabSz="914400" rtl="0" eaLnBrk="1" latinLnBrk="0" hangingPunct="1">
        <a:spcBef>
          <a:spcPct val="0"/>
        </a:spcBef>
        <a:buNone/>
        <a:defRPr sz="2800" b="1" kern="1200">
          <a:solidFill>
            <a:srgbClr val="708CA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rgbClr val="708CA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47675" indent="-184150" algn="l" defTabSz="914400" rtl="0" eaLnBrk="1" latinLnBrk="0" hangingPunct="1">
        <a:lnSpc>
          <a:spcPct val="90000"/>
        </a:lnSpc>
        <a:spcBef>
          <a:spcPts val="0"/>
        </a:spcBef>
        <a:buClr>
          <a:srgbClr val="708CA1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C9F7B-7DEB-4701-BBA0-E15330D58F0C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974B-0210-4691-9BDC-826DB82D60E4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Эволюция интерфейсов</a:t>
            </a:r>
            <a:br>
              <a:rPr lang="ru-RU" dirty="0" smtClean="0"/>
            </a:br>
            <a:r>
              <a:rPr lang="ru-RU" dirty="0" smtClean="0"/>
              <a:t>Системные шины и </a:t>
            </a:r>
            <a:r>
              <a:rPr lang="ru-RU" smtClean="0"/>
              <a:t>шины ввода - вывода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46075"/>
          </a:xfrm>
        </p:spPr>
        <p:txBody>
          <a:bodyPr>
            <a:noAutofit/>
          </a:bodyPr>
          <a:lstStyle/>
          <a:p>
            <a:pPr eaLnBrk="1" hangingPunct="1"/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Основные функции интерфейсов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642350" cy="59039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2000" b="1" dirty="0" smtClean="0"/>
              <a:t>1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Передача информации.</a:t>
            </a:r>
          </a:p>
          <a:p>
            <a:pPr eaLnBrk="1" hangingPunct="1"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2. Синхронизация передачи информации.</a:t>
            </a:r>
          </a:p>
          <a:p>
            <a:pPr eaLnBrk="1" hangingPunct="1"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3. Арбитраж.</a:t>
            </a:r>
          </a:p>
          <a:p>
            <a:pPr eaLnBrk="1" hangingPunct="1"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4. Контроль функционирования интерфейса.</a:t>
            </a:r>
          </a:p>
          <a:p>
            <a:pPr eaLnBrk="1" hangingPunct="1"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5. Преобразование информации.</a:t>
            </a:r>
          </a:p>
          <a:p>
            <a:pPr eaLnBrk="1" hangingPunct="1"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6.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Автоконфигурация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7. Управление питанием.</a:t>
            </a:r>
          </a:p>
          <a:p>
            <a:pPr eaLnBrk="1" hangingPunct="1"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8. Горячее подключение.</a:t>
            </a:r>
          </a:p>
          <a:p>
            <a:pPr eaLnBrk="1" hangingPunct="1">
              <a:buFontTx/>
              <a:buNone/>
            </a:pPr>
            <a:endParaRPr lang="ru-RU" sz="2000" b="1" dirty="0" smtClean="0"/>
          </a:p>
          <a:p>
            <a:pPr eaLnBrk="1" hangingPunct="1">
              <a:buFontTx/>
              <a:buNone/>
            </a:pPr>
            <a:r>
              <a:rPr lang="ru-RU" sz="2800" b="1" dirty="0" smtClean="0"/>
              <a:t>                              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9764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360362"/>
          </a:xfrm>
          <a:solidFill>
            <a:srgbClr val="FFCCFF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ru-RU" sz="2400" b="1" smtClean="0">
                <a:solidFill>
                  <a:srgbClr val="27AB27"/>
                </a:solidFill>
              </a:rPr>
              <a:t>Функция передача информации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49275"/>
            <a:ext cx="8964613" cy="611981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Главная задача интерфейса -- организация надежной передачи  информации </a:t>
            </a:r>
            <a:r>
              <a:rPr lang="ru-RU" sz="24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от источника к приемнику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в заданный момент времени. </a:t>
            </a:r>
          </a:p>
          <a:p>
            <a:pPr algn="just" eaLnBrk="1" hangingPunct="1"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Данные по линиям интерфейса могут передаваться  блоками. </a:t>
            </a:r>
          </a:p>
          <a:p>
            <a:pPr algn="just" eaLnBrk="1" hangingPunct="1"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Блок, содержащий в начале адрес , а затем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блок </a:t>
            </a:r>
            <a:r>
              <a:rPr lang="ru-RU" dirty="0" smtClean="0"/>
              <a:t>данных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называется </a:t>
            </a:r>
            <a:r>
              <a:rPr lang="ru-RU" sz="2400" i="1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транзакцией</a:t>
            </a:r>
            <a:r>
              <a:rPr lang="ru-RU" sz="24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Использование транзакций повышает производительность интерфейса за счет однократной передачи адреса.</a:t>
            </a:r>
          </a:p>
          <a:p>
            <a:pPr algn="just" eaLnBrk="1" hangingPunct="1">
              <a:buFontTx/>
              <a:buNone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Транзакция имеет признаки </a:t>
            </a:r>
            <a:r>
              <a:rPr lang="ru-RU" dirty="0"/>
              <a:t>-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начало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конец.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algn="just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	Транзакция - неделимая (атомарная)  последовательность операций. </a:t>
            </a:r>
          </a:p>
          <a:p>
            <a:pPr eaLnBrk="1" hangingPunct="1">
              <a:buFontTx/>
              <a:buNone/>
            </a:pPr>
            <a:endParaRPr lang="ru-RU" sz="24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ru-RU" sz="2000" b="1" dirty="0" smtClean="0"/>
          </a:p>
          <a:p>
            <a:pPr eaLnBrk="1" hangingPunct="1">
              <a:buFontTx/>
              <a:buNone/>
            </a:pPr>
            <a:endParaRPr lang="ru-RU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6842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Синхронизация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643602"/>
          </a:xfrm>
        </p:spPr>
        <p:txBody>
          <a:bodyPr>
            <a:normAutofit fontScale="92500" lnSpcReduction="10000"/>
          </a:bodyPr>
          <a:lstStyle/>
          <a:p>
            <a:pPr marL="0" indent="450850" algn="just"/>
            <a:r>
              <a:rPr lang="ru-RU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Синхронизация -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согласование процессов взаимодействия при передаче информации от источника к приемнику. Приемник должен знать, когда передает передатчик, чтобы отличить полезный сигнал от сигнала помехи в линии передачи</a:t>
            </a:r>
          </a:p>
          <a:p>
            <a:pPr marL="0" indent="450850"/>
            <a:r>
              <a:rPr lang="ru-RU" sz="2600" dirty="0" smtClean="0">
                <a:latin typeface="Arial" pitchFamily="34" charset="0"/>
                <a:cs typeface="Arial" pitchFamily="34" charset="0"/>
              </a:rPr>
              <a:t>Синхронизации реализуется либо по синхронному, либо по асинхронному принципу и может осуществляться с помощью передачи </a:t>
            </a:r>
            <a:r>
              <a:rPr lang="ru-RU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отдельных синхронизирующих бит , группы бит или специальных маркерных пакетов.</a:t>
            </a:r>
          </a:p>
          <a:p>
            <a:pPr marL="0" indent="717550"/>
            <a:endParaRPr lang="ru-RU" sz="24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0" indent="717550"/>
            <a:endParaRPr lang="ru-RU" sz="24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0" indent="717550"/>
            <a:endParaRPr lang="ru-RU" sz="24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0" indent="717550"/>
            <a:endParaRPr lang="ru-RU" sz="24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ru-RU" sz="2400" b="1" dirty="0" smtClean="0">
              <a:solidFill>
                <a:schemeClr val="hlink"/>
              </a:solidFill>
              <a:latin typeface="Arial" pitchFamily="34" charset="0"/>
              <a:cs typeface="Arial" pitchFamily="34" charset="0"/>
            </a:endParaRPr>
          </a:p>
          <a:p>
            <a:pPr marL="0" indent="450850">
              <a:buNone/>
            </a:pPr>
            <a:r>
              <a:rPr lang="ru-RU" sz="2400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Синхронный принцип синхронизации на уровне бит</a:t>
            </a:r>
          </a:p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Использование специальной линии синхронизации от  генератора синхроимпульсов (ГСИ), задающего период синхронизации.</a:t>
            </a:r>
          </a:p>
          <a:p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857628"/>
            <a:ext cx="5295916" cy="1483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0755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14313"/>
            <a:ext cx="8893175" cy="4451350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sz="2400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Асинхронная  последовательная синхронизация на уровне бит</a:t>
            </a:r>
          </a:p>
          <a:p>
            <a:pPr eaLnBrk="1" hangingPunct="1">
              <a:buFontTx/>
              <a:buNone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450850" algn="just" eaLnBrk="1" hangingPunct="1"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Синхронизация на уровне бит, осуществляется по </a:t>
            </a:r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асинхронному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принципу с помощью старт и стоп - бит. По старт -  биту, вырабатываемому передатчиком, приемник запускает внутренний генератор синхронизации.</a:t>
            </a:r>
          </a:p>
          <a:p>
            <a:pPr eaLnBrk="1" hangingPunct="1">
              <a:buFontTx/>
              <a:buNone/>
            </a:pPr>
            <a:endParaRPr lang="ru-RU" sz="1800" b="1" dirty="0" smtClean="0"/>
          </a:p>
          <a:p>
            <a:pPr eaLnBrk="1" hangingPunct="1">
              <a:buFontTx/>
              <a:buNone/>
            </a:pPr>
            <a:endParaRPr lang="ru-RU" sz="2000" b="1" dirty="0" smtClean="0"/>
          </a:p>
          <a:p>
            <a:pPr eaLnBrk="1" hangingPunct="1">
              <a:buFontTx/>
              <a:buNone/>
            </a:pPr>
            <a:endParaRPr lang="ru-RU" sz="2000" b="1" dirty="0" smtClean="0"/>
          </a:p>
          <a:p>
            <a:pPr eaLnBrk="1" hangingPunct="1">
              <a:buFontTx/>
              <a:buNone/>
            </a:pPr>
            <a:r>
              <a:rPr lang="ru-RU" sz="2000" b="1" dirty="0" smtClean="0"/>
              <a:t> </a:t>
            </a:r>
          </a:p>
          <a:p>
            <a:pPr eaLnBrk="1" hangingPunct="1">
              <a:buFontTx/>
              <a:buNone/>
            </a:pPr>
            <a:endParaRPr lang="ru-RU" sz="2000" b="1" dirty="0" smtClean="0"/>
          </a:p>
          <a:p>
            <a:pPr eaLnBrk="1" hangingPunct="1">
              <a:buFontTx/>
              <a:buNone/>
            </a:pPr>
            <a:endParaRPr lang="ru-RU" sz="2000" b="1" dirty="0" smtClean="0"/>
          </a:p>
          <a:p>
            <a:pPr eaLnBrk="1" hangingPunct="1">
              <a:buFontTx/>
              <a:buNone/>
            </a:pPr>
            <a:endParaRPr lang="ru-RU" sz="2000" b="1" dirty="0" smtClean="0"/>
          </a:p>
        </p:txBody>
      </p:sp>
      <p:sp>
        <p:nvSpPr>
          <p:cNvPr id="28676" name="TextBox 6"/>
          <p:cNvSpPr txBox="1">
            <a:spLocks noChangeArrowheads="1"/>
          </p:cNvSpPr>
          <p:nvPr/>
        </p:nvSpPr>
        <p:spPr bwMode="auto">
          <a:xfrm>
            <a:off x="0" y="5143500"/>
            <a:ext cx="2428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 </a:t>
            </a:r>
          </a:p>
        </p:txBody>
      </p:sp>
      <p:pic>
        <p:nvPicPr>
          <p:cNvPr id="548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000372"/>
            <a:ext cx="79152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693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4313"/>
            <a:ext cx="8893175" cy="2928935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ru-RU" sz="2600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Асинхронная  последовательная синхронизация </a:t>
            </a:r>
            <a:r>
              <a:rPr lang="ru-RU" sz="2600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b="1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на уровне байт, маркерных пакетов</a:t>
            </a:r>
          </a:p>
          <a:p>
            <a:pPr marL="0" indent="450850" algn="just" eaLnBrk="1" hangingPunct="1">
              <a:lnSpc>
                <a:spcPct val="120000"/>
              </a:lnSpc>
              <a:buFontTx/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Синхронизация на уровне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байт - осуществляется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с помощью меток, которые идут в начале и конце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блока информации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, между ними располагаются данные.</a:t>
            </a:r>
          </a:p>
          <a:p>
            <a:pPr marL="0" indent="0" algn="just" eaLnBrk="1" hangingPunct="1">
              <a:buFontTx/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Начало и конец блока помечается специальными кодами или сигналами.</a:t>
            </a:r>
          </a:p>
          <a:p>
            <a:pPr eaLnBrk="1" hangingPunct="1">
              <a:buFontTx/>
              <a:buNone/>
            </a:pPr>
            <a:endParaRPr lang="ru-RU" sz="20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ru-RU" sz="20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buFontTx/>
              <a:buNone/>
            </a:pPr>
            <a:endParaRPr lang="ru-RU" sz="20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ru-RU" sz="20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ru-RU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699" name="TextBox 4"/>
          <p:cNvSpPr txBox="1">
            <a:spLocks noChangeArrowheads="1"/>
          </p:cNvSpPr>
          <p:nvPr/>
        </p:nvSpPr>
        <p:spPr bwMode="auto">
          <a:xfrm>
            <a:off x="0" y="3286125"/>
            <a:ext cx="8669338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/>
          </a:p>
          <a:p>
            <a:endParaRPr lang="ru-RU" dirty="0"/>
          </a:p>
          <a:p>
            <a:pPr indent="450850" algn="just"/>
            <a:endParaRPr lang="ru-RU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indent="450850" algn="just"/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Пример синхронизации на уровне маркерных пакетов -  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ри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передаче массивов информации в качестве метки могут служит специальные  маркерные пакеты. Этот принцип используется в интерфейсе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USB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700" name="TextBox 6"/>
          <p:cNvSpPr txBox="1">
            <a:spLocks noChangeArrowheads="1"/>
          </p:cNvSpPr>
          <p:nvPr/>
        </p:nvSpPr>
        <p:spPr bwMode="auto">
          <a:xfrm>
            <a:off x="0" y="2428875"/>
            <a:ext cx="902335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0850" algn="just"/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Пример синхронизации на уровне байт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- в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кадре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Ethernet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используется преамбула – представляет собой набор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байт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1010…10…1010…, служит для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синхронизации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передатчика и  приемника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450850" algn="just"/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indent="450850" algn="just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Прямоугольник 3"/>
          <p:cNvSpPr>
            <a:spLocks noChangeArrowheads="1"/>
          </p:cNvSpPr>
          <p:nvPr/>
        </p:nvSpPr>
        <p:spPr bwMode="auto">
          <a:xfrm>
            <a:off x="214282" y="4286256"/>
            <a:ext cx="87153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Параллельный и параллельно-последовательный способ задания приоритета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786182" y="357166"/>
            <a:ext cx="1702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Арбитраж</a:t>
            </a:r>
            <a:endParaRPr lang="ru-RU" sz="24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76676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428596" y="785794"/>
            <a:ext cx="8143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/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Способ разрешения коллизий, возникающий при обращении нескольких устройств  к одной шине (задание приоритета)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457200" y="0"/>
            <a:ext cx="8229600" cy="698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4000" smtClean="0"/>
              <a:t> 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785225" cy="586581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ru-RU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Функция контроля: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избыточное кодирование (например 8 бит кодируются 9 битами) .</a:t>
            </a:r>
          </a:p>
          <a:p>
            <a:pPr eaLnBrk="1" hangingPunct="1">
              <a:buFontTx/>
              <a:buNone/>
            </a:pPr>
            <a:r>
              <a:rPr lang="ru-RU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Функция преобразования: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из параллельного кода в последовательный   и наоборот.</a:t>
            </a:r>
          </a:p>
          <a:p>
            <a:pPr eaLnBrk="1" hangingPunct="1">
              <a:buFontTx/>
              <a:buNone/>
            </a:pPr>
            <a:r>
              <a:rPr lang="ru-RU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Функция </a:t>
            </a:r>
            <a:r>
              <a:rPr lang="ru-RU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автоконфигурации</a:t>
            </a:r>
            <a:r>
              <a:rPr lang="ru-RU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автоматическая конфигурация устройств при их подключении к шине.</a:t>
            </a:r>
          </a:p>
          <a:p>
            <a:pPr eaLnBrk="1" hangingPunct="1">
              <a:buFontTx/>
              <a:buNone/>
            </a:pPr>
            <a:r>
              <a:rPr lang="ru-RU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Функция управления питанием: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управление  электропотреблением    при разных состояниях компьютера</a:t>
            </a:r>
          </a:p>
          <a:p>
            <a:pPr eaLnBrk="1" hangingPunct="1">
              <a:buFontTx/>
              <a:buNone/>
            </a:pPr>
            <a:r>
              <a:rPr lang="ru-RU" sz="2400" dirty="0" smtClean="0">
                <a:solidFill>
                  <a:srgbClr val="46BA6D"/>
                </a:solidFill>
                <a:latin typeface="Arial" pitchFamily="34" charset="0"/>
                <a:cs typeface="Arial" pitchFamily="34" charset="0"/>
              </a:rPr>
              <a:t>Функция горячего подключения ПУ.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Эта функция позволяет отключать и подключать ПУ без остановки компьютера. При этом происходит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автоконфигурирование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включенного устройства без участия пользователя.</a:t>
            </a:r>
          </a:p>
          <a:p>
            <a:pPr eaLnBrk="1" hangingPunct="1">
              <a:buFontTx/>
              <a:buNone/>
            </a:pPr>
            <a:endParaRPr lang="ru-RU" sz="24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7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Эволюция интерфейсов персонального компьютера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5613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Первый этап </a:t>
            </a:r>
            <a:r>
              <a:rPr lang="ru-RU" dirty="0" smtClean="0"/>
              <a:t>– одна общая системная шина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ISA</a:t>
            </a:r>
            <a:r>
              <a:rPr lang="en-US" dirty="0"/>
              <a:t> - </a:t>
            </a:r>
            <a:r>
              <a:rPr lang="en-US" i="1" dirty="0"/>
              <a:t>Industry Standard Architecture,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Появление 1984 год </a:t>
            </a:r>
            <a:r>
              <a:rPr lang="en-US" dirty="0" smtClean="0"/>
              <a:t>IBM PC/XT/AT</a:t>
            </a:r>
            <a:endParaRPr lang="ru-RU" dirty="0" smtClean="0"/>
          </a:p>
          <a:p>
            <a:r>
              <a:rPr lang="ru-RU" dirty="0" smtClean="0"/>
              <a:t>Все устройства на </a:t>
            </a:r>
            <a:r>
              <a:rPr lang="ru-RU" dirty="0" smtClean="0">
                <a:solidFill>
                  <a:srgbClr val="FF0000"/>
                </a:solidFill>
              </a:rPr>
              <a:t>одной обшей шине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279802"/>
            <a:ext cx="7590411" cy="4011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807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</a:rPr>
              <a:t>Архитектура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</a:rPr>
              <a:t>шины</a:t>
            </a:r>
            <a:r>
              <a:rPr lang="en-US" dirty="0" smtClean="0">
                <a:latin typeface="Times New Roman" pitchFamily="18" charset="0"/>
              </a:rPr>
              <a:t> ISA</a:t>
            </a:r>
            <a:r>
              <a:rPr lang="en-US" dirty="0">
                <a:latin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>
                <a:latin typeface="Times New Roman" pitchFamily="18" charset="0"/>
              </a:rPr>
              <a:t>Однопроцессорная</a:t>
            </a:r>
            <a:endParaRPr lang="en-US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ru-RU" dirty="0" err="1">
                <a:latin typeface="Times New Roman" pitchFamily="18" charset="0"/>
              </a:rPr>
              <a:t>Трехшинная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</a:rPr>
              <a:t>архитектура</a:t>
            </a:r>
            <a:endParaRPr lang="en-US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8</a:t>
            </a:r>
            <a:r>
              <a:rPr lang="ru-RU" dirty="0">
                <a:latin typeface="Times New Roman" pitchFamily="18" charset="0"/>
              </a:rPr>
              <a:t>(</a:t>
            </a:r>
            <a:r>
              <a:rPr lang="ru-RU" b="1" dirty="0">
                <a:latin typeface="Times New Roman" pitchFamily="18" charset="0"/>
              </a:rPr>
              <a:t>16</a:t>
            </a:r>
            <a:r>
              <a:rPr lang="ru-RU" dirty="0">
                <a:latin typeface="Times New Roman" pitchFamily="18" charset="0"/>
              </a:rPr>
              <a:t>) разрядов данных,20(</a:t>
            </a:r>
            <a:r>
              <a:rPr lang="ru-RU" b="1" dirty="0">
                <a:latin typeface="Times New Roman" pitchFamily="18" charset="0"/>
              </a:rPr>
              <a:t>24</a:t>
            </a:r>
            <a:r>
              <a:rPr lang="ru-RU" dirty="0">
                <a:latin typeface="Times New Roman" pitchFamily="18" charset="0"/>
              </a:rPr>
              <a:t>) разряда шины адреса адресуют 1(</a:t>
            </a:r>
            <a:r>
              <a:rPr lang="ru-RU" b="1" dirty="0">
                <a:latin typeface="Times New Roman" pitchFamily="18" charset="0"/>
              </a:rPr>
              <a:t>16</a:t>
            </a:r>
            <a:r>
              <a:rPr lang="ru-RU" dirty="0">
                <a:latin typeface="Times New Roman" pitchFamily="18" charset="0"/>
              </a:rPr>
              <a:t>) Мбайт памяти</a:t>
            </a:r>
          </a:p>
          <a:p>
            <a:pPr>
              <a:lnSpc>
                <a:spcPct val="90000"/>
              </a:lnSpc>
            </a:pPr>
            <a:r>
              <a:rPr lang="ru-RU" dirty="0">
                <a:latin typeface="Times New Roman" pitchFamily="18" charset="0"/>
              </a:rPr>
              <a:t>Асинхронная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latin typeface="Times New Roman" pitchFamily="18" charset="0"/>
              </a:rPr>
              <a:t>Производительность</a:t>
            </a:r>
            <a:r>
              <a:rPr lang="en-US" dirty="0" smtClean="0">
                <a:latin typeface="Times New Roman" pitchFamily="18" charset="0"/>
              </a:rPr>
              <a:t> 4(</a:t>
            </a:r>
            <a:r>
              <a:rPr lang="ru-RU" dirty="0" smtClean="0">
                <a:latin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</a:rPr>
              <a:t>8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)</a:t>
            </a:r>
            <a:r>
              <a:rPr lang="ru-RU" dirty="0" smtClean="0">
                <a:latin typeface="Times New Roman" pitchFamily="18" charset="0"/>
              </a:rPr>
              <a:t>Мбайт/сек</a:t>
            </a:r>
            <a:endParaRPr lang="ru-RU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latin typeface="Times New Roman" pitchFamily="18" charset="0"/>
              </a:rPr>
              <a:t>16 линий </a:t>
            </a:r>
            <a:r>
              <a:rPr lang="ru-RU" dirty="0" smtClean="0">
                <a:latin typeface="Times New Roman" pitchFamily="18" charset="0"/>
              </a:rPr>
              <a:t>прерывания</a:t>
            </a:r>
            <a:r>
              <a:rPr lang="ru-RU" dirty="0">
                <a:latin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</a:rPr>
              <a:t>(используются два котроллера </a:t>
            </a:r>
            <a:r>
              <a:rPr lang="en-US" dirty="0" err="1" smtClean="0">
                <a:latin typeface="Times New Roman" pitchFamily="18" charset="0"/>
              </a:rPr>
              <a:t>i82</a:t>
            </a:r>
            <a:r>
              <a:rPr lang="ru-RU" dirty="0" smtClean="0">
                <a:latin typeface="Times New Roman" pitchFamily="18" charset="0"/>
              </a:rPr>
              <a:t>59)</a:t>
            </a:r>
            <a:endParaRPr lang="ru-RU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latin typeface="Times New Roman" pitchFamily="18" charset="0"/>
              </a:rPr>
              <a:t>7 </a:t>
            </a:r>
            <a:r>
              <a:rPr lang="ru-RU" dirty="0">
                <a:latin typeface="Times New Roman" pitchFamily="18" charset="0"/>
              </a:rPr>
              <a:t>линий </a:t>
            </a:r>
            <a:r>
              <a:rPr lang="ru-RU" dirty="0" smtClean="0">
                <a:latin typeface="Times New Roman" pitchFamily="18" charset="0"/>
              </a:rPr>
              <a:t>ПДП</a:t>
            </a:r>
            <a:r>
              <a:rPr lang="en-US" dirty="0" smtClean="0">
                <a:latin typeface="Times New Roman" pitchFamily="18" charset="0"/>
              </a:rPr>
              <a:t> (</a:t>
            </a:r>
            <a:r>
              <a:rPr lang="ru-RU" dirty="0" smtClean="0">
                <a:latin typeface="Times New Roman" pitchFamily="18" charset="0"/>
              </a:rPr>
              <a:t>используются общий системный контроллер ПДП, состоящий из двух котроллеров </a:t>
            </a:r>
            <a:r>
              <a:rPr lang="en-US" dirty="0" smtClean="0">
                <a:latin typeface="Times New Roman" pitchFamily="18" charset="0"/>
              </a:rPr>
              <a:t>i82</a:t>
            </a:r>
            <a:r>
              <a:rPr lang="ru-RU" dirty="0" smtClean="0">
                <a:latin typeface="Times New Roman" pitchFamily="18" charset="0"/>
              </a:rPr>
              <a:t>37</a:t>
            </a:r>
            <a:r>
              <a:rPr lang="en-US" dirty="0" smtClean="0">
                <a:latin typeface="Times New Roman" pitchFamily="18" charset="0"/>
              </a:rPr>
              <a:t>)</a:t>
            </a:r>
            <a:endParaRPr lang="ru-RU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latin typeface="Times New Roman" pitchFamily="18" charset="0"/>
              </a:rPr>
              <a:t>Два </a:t>
            </a:r>
            <a:r>
              <a:rPr lang="ru-RU" dirty="0">
                <a:latin typeface="Times New Roman" pitchFamily="18" charset="0"/>
              </a:rPr>
              <a:t>адресных пространства: </a:t>
            </a:r>
            <a:r>
              <a:rPr lang="ru-RU" dirty="0">
                <a:solidFill>
                  <a:srgbClr val="FF0000"/>
                </a:solidFill>
                <a:latin typeface="Times New Roman" pitchFamily="18" charset="0"/>
              </a:rPr>
              <a:t>ОЗУ, регистры </a:t>
            </a:r>
            <a:r>
              <a:rPr lang="ru-RU" dirty="0" err="1">
                <a:solidFill>
                  <a:srgbClr val="FF0000"/>
                </a:solidFill>
                <a:latin typeface="Times New Roman" pitchFamily="18" charset="0"/>
              </a:rPr>
              <a:t>Вв</a:t>
            </a:r>
            <a:r>
              <a:rPr lang="ru-RU" dirty="0">
                <a:solidFill>
                  <a:srgbClr val="FF0000"/>
                </a:solidFill>
                <a:latin typeface="Times New Roman" pitchFamily="18" charset="0"/>
              </a:rPr>
              <a:t>/Выв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407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rgbClr val="008000"/>
                </a:solidFill>
              </a:rPr>
              <a:t>Технические средства и правила,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ru-RU" b="1" dirty="0">
                <a:solidFill>
                  <a:srgbClr val="008000"/>
                </a:solidFill>
              </a:rPr>
              <a:t>обеспечивающие взаимосвязь устройств между собой,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ru-RU" b="1" dirty="0">
                <a:solidFill>
                  <a:srgbClr val="008000"/>
                </a:solidFill>
              </a:rPr>
              <a:t> называются интерфейсом</a:t>
            </a:r>
            <a:r>
              <a:rPr lang="ru-RU" dirty="0"/>
              <a:t>.</a:t>
            </a:r>
          </a:p>
          <a:p>
            <a:r>
              <a:rPr lang="ru-RU" dirty="0">
                <a:solidFill>
                  <a:srgbClr val="FF0000"/>
                </a:solidFill>
              </a:rPr>
              <a:t>Линия интерфейса</a:t>
            </a:r>
            <a:r>
              <a:rPr lang="ru-RU" dirty="0"/>
              <a:t> – это электрический проводник (провод, линия печатного монтажа, контакт разъема платы), по которому распространяется электрический сигнал.</a:t>
            </a:r>
          </a:p>
          <a:p>
            <a:r>
              <a:rPr lang="ru-RU" dirty="0">
                <a:solidFill>
                  <a:srgbClr val="FF0000"/>
                </a:solidFill>
              </a:rPr>
              <a:t>Шина</a:t>
            </a:r>
            <a:r>
              <a:rPr lang="ru-RU" dirty="0"/>
              <a:t> – группа линий интерфейса, соответствующая определенному функциональному назначению (шина данных, шина адреса и т.п.)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8178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 аппаратных прерываний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en-US" dirty="0" smtClean="0"/>
              <a:t>0</a:t>
            </a:r>
            <a:r>
              <a:rPr lang="ru-RU" dirty="0"/>
              <a:t>. Системный таймер</a:t>
            </a:r>
          </a:p>
          <a:p>
            <a:r>
              <a:rPr lang="en-US" dirty="0"/>
              <a:t>1</a:t>
            </a:r>
            <a:r>
              <a:rPr lang="ru-RU" dirty="0"/>
              <a:t>. Клавиатура</a:t>
            </a:r>
          </a:p>
          <a:p>
            <a:r>
              <a:rPr lang="en-US" dirty="0"/>
              <a:t>2</a:t>
            </a:r>
            <a:r>
              <a:rPr lang="ru-RU" dirty="0"/>
              <a:t>. Дополнительный контроллер прерываний</a:t>
            </a:r>
          </a:p>
          <a:p>
            <a:r>
              <a:rPr lang="en-US" dirty="0"/>
              <a:t>3</a:t>
            </a:r>
            <a:r>
              <a:rPr lang="ru-RU" dirty="0"/>
              <a:t>. Порты </a:t>
            </a:r>
            <a:r>
              <a:rPr lang="ru-RU" dirty="0" err="1"/>
              <a:t>Com</a:t>
            </a:r>
            <a:r>
              <a:rPr lang="ru-RU" dirty="0"/>
              <a:t> 1 и 3</a:t>
            </a:r>
          </a:p>
          <a:p>
            <a:r>
              <a:rPr lang="en-US" dirty="0"/>
              <a:t>4</a:t>
            </a:r>
            <a:r>
              <a:rPr lang="ru-RU" dirty="0"/>
              <a:t>. Порты </a:t>
            </a:r>
            <a:r>
              <a:rPr lang="ru-RU" dirty="0" err="1"/>
              <a:t>Com</a:t>
            </a:r>
            <a:r>
              <a:rPr lang="ru-RU" dirty="0"/>
              <a:t> 2 и 4</a:t>
            </a:r>
          </a:p>
          <a:p>
            <a:r>
              <a:rPr lang="en-US" dirty="0"/>
              <a:t>5</a:t>
            </a:r>
            <a:r>
              <a:rPr lang="ru-RU" dirty="0"/>
              <a:t>. Свободно (в 8-битной шине — контроллер жесткого диска)</a:t>
            </a:r>
          </a:p>
          <a:p>
            <a:r>
              <a:rPr lang="en-US" dirty="0"/>
              <a:t>6</a:t>
            </a:r>
            <a:r>
              <a:rPr lang="ru-RU" dirty="0"/>
              <a:t>. Контроллер гибких дисков (FDD)</a:t>
            </a:r>
          </a:p>
          <a:p>
            <a:r>
              <a:rPr lang="en-US" dirty="0"/>
              <a:t>7</a:t>
            </a:r>
            <a:r>
              <a:rPr lang="ru-RU" dirty="0"/>
              <a:t>. Параллельный порт LPT</a:t>
            </a:r>
          </a:p>
          <a:p>
            <a:r>
              <a:rPr lang="en-US" dirty="0"/>
              <a:t>8. </a:t>
            </a:r>
            <a:r>
              <a:rPr lang="ru-RU" dirty="0" smtClean="0"/>
              <a:t>Часы реального времени CMOS</a:t>
            </a:r>
          </a:p>
          <a:p>
            <a:r>
              <a:rPr lang="en-US" dirty="0" smtClean="0"/>
              <a:t>9. </a:t>
            </a:r>
            <a:r>
              <a:rPr lang="ru-RU" dirty="0" smtClean="0"/>
              <a:t>Совмещено с IRQ 2</a:t>
            </a:r>
          </a:p>
          <a:p>
            <a:r>
              <a:rPr lang="en-US" dirty="0" smtClean="0"/>
              <a:t>10. </a:t>
            </a:r>
            <a:r>
              <a:rPr lang="ru-RU" dirty="0" smtClean="0"/>
              <a:t>Свободно</a:t>
            </a:r>
          </a:p>
          <a:p>
            <a:r>
              <a:rPr lang="en-US" dirty="0" smtClean="0"/>
              <a:t>11. </a:t>
            </a:r>
            <a:r>
              <a:rPr lang="ru-RU" dirty="0" smtClean="0"/>
              <a:t>Свободно</a:t>
            </a:r>
          </a:p>
          <a:p>
            <a:r>
              <a:rPr lang="en-US" dirty="0" smtClean="0"/>
              <a:t>12. </a:t>
            </a:r>
            <a:r>
              <a:rPr lang="ru-RU" dirty="0" smtClean="0"/>
              <a:t>Порт мыши PS/2</a:t>
            </a:r>
          </a:p>
          <a:p>
            <a:r>
              <a:rPr lang="en-US" dirty="0" smtClean="0"/>
              <a:t>13. </a:t>
            </a:r>
            <a:r>
              <a:rPr lang="ru-RU" dirty="0" smtClean="0"/>
              <a:t>Сопроцессор</a:t>
            </a:r>
          </a:p>
          <a:p>
            <a:r>
              <a:rPr lang="en-US" dirty="0" smtClean="0"/>
              <a:t>15. </a:t>
            </a:r>
            <a:r>
              <a:rPr lang="ru-RU" dirty="0" smtClean="0"/>
              <a:t>Первый контроллер IDE</a:t>
            </a:r>
          </a:p>
          <a:p>
            <a:r>
              <a:rPr lang="en-US" dirty="0" smtClean="0"/>
              <a:t>16. </a:t>
            </a:r>
            <a:r>
              <a:rPr lang="ru-RU" dirty="0" smtClean="0"/>
              <a:t>Второй контроллер IDE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08719"/>
            <a:ext cx="70485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974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номеров прерываний шины </a:t>
            </a:r>
            <a:r>
              <a:rPr lang="en-US" dirty="0" smtClean="0"/>
              <a:t>ISA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0</a:t>
            </a:r>
            <a:r>
              <a:rPr lang="ru-RU" dirty="0" smtClean="0"/>
              <a:t>. Системный таймер</a:t>
            </a:r>
          </a:p>
          <a:p>
            <a:r>
              <a:rPr lang="en-US" dirty="0" smtClean="0"/>
              <a:t>1</a:t>
            </a:r>
            <a:r>
              <a:rPr lang="ru-RU" dirty="0" smtClean="0"/>
              <a:t>. Клавиатура</a:t>
            </a:r>
          </a:p>
          <a:p>
            <a:r>
              <a:rPr lang="en-US" dirty="0" smtClean="0"/>
              <a:t>2</a:t>
            </a:r>
            <a:r>
              <a:rPr lang="ru-RU" dirty="0" smtClean="0"/>
              <a:t>. Дополнительный контроллер прерываний</a:t>
            </a:r>
          </a:p>
          <a:p>
            <a:r>
              <a:rPr lang="en-US" dirty="0" smtClean="0"/>
              <a:t>3</a:t>
            </a:r>
            <a:r>
              <a:rPr lang="ru-RU" dirty="0" smtClean="0"/>
              <a:t>. Порты </a:t>
            </a:r>
            <a:r>
              <a:rPr lang="ru-RU" dirty="0" err="1" smtClean="0"/>
              <a:t>Com</a:t>
            </a:r>
            <a:r>
              <a:rPr lang="ru-RU" dirty="0" smtClean="0"/>
              <a:t> 1 и 3</a:t>
            </a:r>
          </a:p>
          <a:p>
            <a:r>
              <a:rPr lang="en-US" dirty="0" smtClean="0"/>
              <a:t>4</a:t>
            </a:r>
            <a:r>
              <a:rPr lang="ru-RU" dirty="0" smtClean="0"/>
              <a:t>. Порты </a:t>
            </a:r>
            <a:r>
              <a:rPr lang="ru-RU" dirty="0" err="1" smtClean="0"/>
              <a:t>Com</a:t>
            </a:r>
            <a:r>
              <a:rPr lang="ru-RU" dirty="0" smtClean="0"/>
              <a:t> 2 и 4</a:t>
            </a:r>
          </a:p>
          <a:p>
            <a:r>
              <a:rPr lang="en-US" dirty="0" smtClean="0"/>
              <a:t>5</a:t>
            </a:r>
            <a:r>
              <a:rPr lang="ru-RU" dirty="0" smtClean="0"/>
              <a:t>. Свободно (в 8-битной шине — контроллер жесткого диска)</a:t>
            </a:r>
          </a:p>
          <a:p>
            <a:r>
              <a:rPr lang="en-US" dirty="0" smtClean="0"/>
              <a:t>6</a:t>
            </a:r>
            <a:r>
              <a:rPr lang="ru-RU" dirty="0" smtClean="0"/>
              <a:t>. Контроллер гибких дисков (FDD)</a:t>
            </a:r>
          </a:p>
          <a:p>
            <a:r>
              <a:rPr lang="en-US" dirty="0" smtClean="0"/>
              <a:t>7</a:t>
            </a:r>
            <a:r>
              <a:rPr lang="ru-RU" dirty="0" smtClean="0"/>
              <a:t>. Параллельный порт LPT</a:t>
            </a:r>
          </a:p>
          <a:p>
            <a:r>
              <a:rPr lang="en-US" dirty="0" smtClean="0"/>
              <a:t>8. </a:t>
            </a:r>
            <a:r>
              <a:rPr lang="ru-RU" dirty="0" smtClean="0"/>
              <a:t>Часы реального времени CMOS</a:t>
            </a:r>
          </a:p>
          <a:p>
            <a:r>
              <a:rPr lang="en-US" dirty="0" smtClean="0"/>
              <a:t>9. </a:t>
            </a:r>
            <a:r>
              <a:rPr lang="ru-RU" dirty="0" smtClean="0"/>
              <a:t>Совмещено с IRQ 2</a:t>
            </a:r>
          </a:p>
          <a:p>
            <a:r>
              <a:rPr lang="en-US" dirty="0" smtClean="0"/>
              <a:t>10. </a:t>
            </a:r>
            <a:r>
              <a:rPr lang="ru-RU" dirty="0" smtClean="0"/>
              <a:t>Свободно</a:t>
            </a:r>
          </a:p>
          <a:p>
            <a:r>
              <a:rPr lang="en-US" dirty="0" smtClean="0"/>
              <a:t>11. </a:t>
            </a:r>
            <a:r>
              <a:rPr lang="ru-RU" dirty="0" smtClean="0"/>
              <a:t>Свободно</a:t>
            </a:r>
          </a:p>
          <a:p>
            <a:r>
              <a:rPr lang="en-US" dirty="0" smtClean="0"/>
              <a:t>12. </a:t>
            </a:r>
            <a:r>
              <a:rPr lang="ru-RU" dirty="0" smtClean="0"/>
              <a:t>Порт мыши PS/2</a:t>
            </a:r>
          </a:p>
          <a:p>
            <a:r>
              <a:rPr lang="en-US" dirty="0" smtClean="0"/>
              <a:t>13. </a:t>
            </a:r>
            <a:r>
              <a:rPr lang="ru-RU" dirty="0" smtClean="0"/>
              <a:t>Сопроцессор</a:t>
            </a:r>
          </a:p>
          <a:p>
            <a:r>
              <a:rPr lang="en-US" dirty="0" smtClean="0"/>
              <a:t>15. </a:t>
            </a:r>
            <a:r>
              <a:rPr lang="ru-RU" dirty="0" smtClean="0"/>
              <a:t>Первый контроллер IDE</a:t>
            </a:r>
          </a:p>
          <a:p>
            <a:r>
              <a:rPr lang="en-US" dirty="0" smtClean="0"/>
              <a:t>16. </a:t>
            </a:r>
            <a:r>
              <a:rPr lang="ru-RU" dirty="0" smtClean="0"/>
              <a:t>Второй контроллер IDE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409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Второй этап </a:t>
            </a:r>
            <a:r>
              <a:rPr lang="ru-RU" dirty="0" smtClean="0"/>
              <a:t>- появление нескольких шин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Одна общая шина разделяется на несколько отдельных:</a:t>
            </a:r>
          </a:p>
          <a:p>
            <a:pPr lvl="1"/>
            <a:r>
              <a:rPr lang="ru-RU" dirty="0" smtClean="0">
                <a:solidFill>
                  <a:srgbClr val="0033CC"/>
                </a:solidFill>
              </a:rPr>
              <a:t>Системную шину </a:t>
            </a:r>
          </a:p>
          <a:p>
            <a:pPr lvl="1"/>
            <a:r>
              <a:rPr lang="ru-RU" dirty="0">
                <a:solidFill>
                  <a:srgbClr val="0033CC"/>
                </a:solidFill>
              </a:rPr>
              <a:t>Шину </a:t>
            </a:r>
            <a:r>
              <a:rPr lang="ru-RU" dirty="0" smtClean="0">
                <a:solidFill>
                  <a:srgbClr val="0033CC"/>
                </a:solidFill>
              </a:rPr>
              <a:t>ввода-вывода ( шина </a:t>
            </a:r>
            <a:r>
              <a:rPr lang="en-US" dirty="0" smtClean="0">
                <a:solidFill>
                  <a:srgbClr val="0033CC"/>
                </a:solidFill>
              </a:rPr>
              <a:t>PCI</a:t>
            </a:r>
            <a:r>
              <a:rPr lang="ru-RU" dirty="0" smtClean="0">
                <a:solidFill>
                  <a:srgbClr val="0033CC"/>
                </a:solidFill>
              </a:rPr>
              <a:t>)</a:t>
            </a:r>
            <a:endParaRPr lang="ru-RU" dirty="0">
              <a:solidFill>
                <a:srgbClr val="0033CC"/>
              </a:solidFill>
            </a:endParaRPr>
          </a:p>
          <a:p>
            <a:pPr lvl="1"/>
            <a:r>
              <a:rPr lang="ru-RU" dirty="0" smtClean="0">
                <a:solidFill>
                  <a:srgbClr val="0033CC"/>
                </a:solidFill>
              </a:rPr>
              <a:t>Шину памяти </a:t>
            </a:r>
          </a:p>
          <a:p>
            <a:pPr lvl="1"/>
            <a:r>
              <a:rPr lang="ru-RU" dirty="0" smtClean="0">
                <a:solidFill>
                  <a:srgbClr val="0033CC"/>
                </a:solidFill>
              </a:rPr>
              <a:t>Шина графического</a:t>
            </a:r>
          </a:p>
          <a:p>
            <a:pPr marL="263525" lvl="1" indent="0">
              <a:buNone/>
            </a:pPr>
            <a:r>
              <a:rPr lang="ru-RU" dirty="0" smtClean="0">
                <a:solidFill>
                  <a:srgbClr val="0033CC"/>
                </a:solidFill>
              </a:rPr>
              <a:t>   адаптера</a:t>
            </a:r>
            <a:r>
              <a:rPr lang="en-US" dirty="0" smtClean="0">
                <a:solidFill>
                  <a:srgbClr val="0033CC"/>
                </a:solidFill>
              </a:rPr>
              <a:t> (AGP)</a:t>
            </a:r>
            <a:endParaRPr lang="ru-RU" dirty="0" smtClean="0">
              <a:solidFill>
                <a:srgbClr val="0033CC"/>
              </a:solidFill>
            </a:endParaRPr>
          </a:p>
          <a:p>
            <a:pPr marL="263525" lvl="1" indent="0">
              <a:buNone/>
            </a:pPr>
            <a:r>
              <a:rPr lang="ru-RU" i="1" dirty="0" smtClean="0"/>
              <a:t>Все шины между</a:t>
            </a:r>
          </a:p>
          <a:p>
            <a:pPr marL="263525" lvl="1" indent="0">
              <a:buNone/>
            </a:pPr>
            <a:r>
              <a:rPr lang="ru-RU" i="1" dirty="0" smtClean="0"/>
              <a:t>собой объединены</a:t>
            </a:r>
          </a:p>
          <a:p>
            <a:pPr marL="263525" lvl="1" indent="0">
              <a:buNone/>
            </a:pPr>
            <a:r>
              <a:rPr lang="ru-RU" i="1" dirty="0">
                <a:solidFill>
                  <a:srgbClr val="FF0000"/>
                </a:solidFill>
              </a:rPr>
              <a:t>в</a:t>
            </a:r>
            <a:r>
              <a:rPr lang="ru-RU" i="1" dirty="0" smtClean="0">
                <a:solidFill>
                  <a:srgbClr val="FF0000"/>
                </a:solidFill>
              </a:rPr>
              <a:t> микросхеме</a:t>
            </a:r>
          </a:p>
          <a:p>
            <a:pPr marL="263525" lvl="1" indent="0">
              <a:buNone/>
            </a:pPr>
            <a:r>
              <a:rPr lang="ru-RU" i="1" dirty="0" smtClean="0">
                <a:solidFill>
                  <a:srgbClr val="FF0000"/>
                </a:solidFill>
              </a:rPr>
              <a:t>Главный мост  </a:t>
            </a:r>
          </a:p>
          <a:p>
            <a:pPr lvl="1"/>
            <a:endParaRPr lang="ru-RU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9221" y="1916833"/>
            <a:ext cx="5829300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0156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Шина </a:t>
            </a:r>
            <a:r>
              <a:rPr lang="en-US" dirty="0" smtClean="0"/>
              <a:t>PCI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928670"/>
            <a:ext cx="744855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0344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488950"/>
            <a:ext cx="8748463" cy="63690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ru-RU" dirty="0" smtClean="0"/>
              <a:t>многопроцессорная;</a:t>
            </a: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ru-RU" dirty="0" smtClean="0"/>
              <a:t>двухшинная архитектура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ru-RU" sz="1800" i="1" dirty="0" smtClean="0"/>
              <a:t>адрес /данные, шина управления</a:t>
            </a:r>
            <a:r>
              <a:rPr lang="en-US" sz="1800" dirty="0" smtClean="0"/>
              <a:t>)</a:t>
            </a:r>
            <a:r>
              <a:rPr lang="ru-RU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ru-RU" dirty="0" smtClean="0"/>
              <a:t>32/ 64 – разрядная адресация данных;</a:t>
            </a:r>
          </a:p>
          <a:p>
            <a:pPr eaLnBrk="1" hangingPunct="1">
              <a:lnSpc>
                <a:spcPct val="80000"/>
              </a:lnSpc>
            </a:pPr>
            <a:r>
              <a:rPr lang="ru-RU" dirty="0" smtClean="0"/>
              <a:t>синхронная шина;</a:t>
            </a:r>
          </a:p>
          <a:p>
            <a:pPr eaLnBrk="1" hangingPunct="1">
              <a:lnSpc>
                <a:spcPct val="80000"/>
              </a:lnSpc>
            </a:pPr>
            <a:r>
              <a:rPr lang="ru-RU" dirty="0" smtClean="0"/>
              <a:t>частота 33 МГц – </a:t>
            </a:r>
            <a:r>
              <a:rPr lang="en-US" dirty="0" smtClean="0"/>
              <a:t>66</a:t>
            </a:r>
            <a:r>
              <a:rPr lang="ru-RU" dirty="0" smtClean="0"/>
              <a:t> МГц, </a:t>
            </a:r>
          </a:p>
          <a:p>
            <a:pPr eaLnBrk="1" hangingPunct="1">
              <a:lnSpc>
                <a:spcPct val="80000"/>
              </a:lnSpc>
            </a:pPr>
            <a:r>
              <a:rPr lang="ru-RU" dirty="0" smtClean="0"/>
              <a:t>производительность </a:t>
            </a:r>
            <a:r>
              <a:rPr lang="ru-RU" dirty="0" smtClean="0">
                <a:solidFill>
                  <a:srgbClr val="FF0000"/>
                </a:solidFill>
              </a:rPr>
              <a:t>133 Мбайт/сек </a:t>
            </a:r>
            <a:r>
              <a:rPr lang="ru-RU" dirty="0" smtClean="0"/>
              <a:t>(32бит/33МГц) и </a:t>
            </a:r>
            <a:r>
              <a:rPr lang="ru-RU" dirty="0" smtClean="0">
                <a:solidFill>
                  <a:srgbClr val="FF0000"/>
                </a:solidFill>
              </a:rPr>
              <a:t>533 Мбайт/сек </a:t>
            </a:r>
            <a:r>
              <a:rPr lang="ru-RU" dirty="0" smtClean="0"/>
              <a:t>(64бит/66МГц) </a:t>
            </a:r>
          </a:p>
          <a:p>
            <a:pPr eaLnBrk="1" hangingPunct="1">
              <a:lnSpc>
                <a:spcPct val="80000"/>
              </a:lnSpc>
            </a:pPr>
            <a:r>
              <a:rPr lang="ru-RU" dirty="0" smtClean="0"/>
              <a:t>пакетная передача данных </a:t>
            </a:r>
            <a:r>
              <a:rPr lang="ru-RU" sz="1600" i="1" dirty="0" smtClean="0"/>
              <a:t>(</a:t>
            </a:r>
            <a:r>
              <a:rPr lang="ru-RU" sz="1600" i="1" dirty="0" smtClean="0">
                <a:solidFill>
                  <a:srgbClr val="FF0000"/>
                </a:solidFill>
              </a:rPr>
              <a:t>транзакция – один адрес много данных,</a:t>
            </a:r>
            <a:r>
              <a:rPr lang="en-US" sz="1600" i="1" dirty="0" smtClean="0">
                <a:solidFill>
                  <a:srgbClr val="FF0000"/>
                </a:solidFill>
              </a:rPr>
              <a:t> </a:t>
            </a:r>
            <a:r>
              <a:rPr lang="ru-RU" sz="1600" i="1" dirty="0" smtClean="0">
                <a:solidFill>
                  <a:srgbClr val="FF0000"/>
                </a:solidFill>
              </a:rPr>
              <a:t>атомарная операция обмена данными</a:t>
            </a:r>
            <a:r>
              <a:rPr lang="ru-RU" sz="1600" i="1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ru-RU" dirty="0"/>
              <a:t>а</a:t>
            </a:r>
            <a:r>
              <a:rPr lang="ru-RU" dirty="0" smtClean="0"/>
              <a:t>рбитраж </a:t>
            </a:r>
            <a:r>
              <a:rPr lang="ru-RU" sz="1600" i="1" dirty="0" smtClean="0"/>
              <a:t>( нет главного устройства, любое устройство может стать главным на шине с помощью арбитра);</a:t>
            </a:r>
          </a:p>
          <a:p>
            <a:pPr eaLnBrk="1" hangingPunct="1">
              <a:lnSpc>
                <a:spcPct val="80000"/>
              </a:lnSpc>
            </a:pPr>
            <a:r>
              <a:rPr lang="ru-RU" dirty="0" smtClean="0">
                <a:solidFill>
                  <a:srgbClr val="FF0000"/>
                </a:solidFill>
              </a:rPr>
              <a:t>три адресных </a:t>
            </a:r>
            <a:r>
              <a:rPr lang="ru-RU" dirty="0" smtClean="0"/>
              <a:t>пространства: </a:t>
            </a:r>
            <a:r>
              <a:rPr lang="ru-RU" dirty="0" smtClean="0">
                <a:solidFill>
                  <a:srgbClr val="0033CC"/>
                </a:solidFill>
              </a:rPr>
              <a:t>ОЗУ, регистры ввода/вывода, регистры </a:t>
            </a:r>
            <a:r>
              <a:rPr lang="ru-RU" dirty="0" err="1" smtClean="0">
                <a:solidFill>
                  <a:srgbClr val="0033CC"/>
                </a:solidFill>
              </a:rPr>
              <a:t>автоконфигурации</a:t>
            </a:r>
            <a:r>
              <a:rPr lang="ru-RU" dirty="0" smtClean="0">
                <a:solidFill>
                  <a:srgbClr val="0033CC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ru-RU" dirty="0" smtClean="0"/>
              <a:t>поддержка </a:t>
            </a:r>
            <a:r>
              <a:rPr lang="ru-RU" dirty="0" err="1" smtClean="0"/>
              <a:t>автоконфигурации</a:t>
            </a:r>
            <a:r>
              <a:rPr lang="ru-RU" dirty="0" smtClean="0"/>
              <a:t>;</a:t>
            </a: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ru-RU" dirty="0" smtClean="0"/>
              <a:t>количество </a:t>
            </a:r>
            <a:r>
              <a:rPr lang="ru-RU" dirty="0"/>
              <a:t>подключаемых устройств </a:t>
            </a:r>
            <a:r>
              <a:rPr lang="ru-RU" dirty="0" smtClean="0"/>
              <a:t>не </a:t>
            </a:r>
            <a:r>
              <a:rPr lang="ru-RU" dirty="0"/>
              <a:t>более 32 для одного физического сегмента шины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endParaRPr lang="ru-RU" dirty="0"/>
          </a:p>
          <a:p>
            <a:pPr eaLnBrk="1" hangingPunct="1">
              <a:lnSpc>
                <a:spcPct val="80000"/>
              </a:lnSpc>
            </a:pPr>
            <a:r>
              <a:rPr lang="ru-RU" dirty="0" smtClean="0"/>
              <a:t>Начала использоваться в </a:t>
            </a:r>
            <a:r>
              <a:rPr lang="en-US" dirty="0" smtClean="0"/>
              <a:t>Intel 80 486</a:t>
            </a:r>
            <a:r>
              <a:rPr lang="ru-RU" dirty="0" smtClean="0"/>
              <a:t> (1991г.)</a:t>
            </a:r>
          </a:p>
          <a:p>
            <a:pPr eaLnBrk="1" hangingPunct="1">
              <a:lnSpc>
                <a:spcPct val="80000"/>
              </a:lnSpc>
            </a:pPr>
            <a:endParaRPr lang="ru-RU" dirty="0" smtClean="0"/>
          </a:p>
          <a:p>
            <a:pPr eaLnBrk="1" hangingPunct="1">
              <a:lnSpc>
                <a:spcPct val="80000"/>
              </a:lnSpc>
            </a:pPr>
            <a:endParaRPr lang="ru-RU" dirty="0" smtClean="0"/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827088" y="260350"/>
            <a:ext cx="6697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1800" b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0" y="43336"/>
            <a:ext cx="9140350" cy="511156"/>
          </a:xfrm>
        </p:spPr>
        <p:txBody>
          <a:bodyPr/>
          <a:lstStyle/>
          <a:p>
            <a:r>
              <a:rPr lang="ru-RU" dirty="0"/>
              <a:t>Шина</a:t>
            </a:r>
            <a:r>
              <a:rPr lang="en-US" dirty="0"/>
              <a:t>  PCI</a:t>
            </a:r>
            <a:r>
              <a:rPr lang="ru-RU" dirty="0"/>
              <a:t> </a:t>
            </a:r>
            <a:r>
              <a:rPr lang="en-US" dirty="0"/>
              <a:t>(Peripheral Component Interconnect)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Архитектура и топология</a:t>
            </a:r>
            <a:endParaRPr lang="ru-RU" dirty="0"/>
          </a:p>
        </p:txBody>
      </p:sp>
      <p:grpSp>
        <p:nvGrpSpPr>
          <p:cNvPr id="11267" name="Group 7"/>
          <p:cNvGrpSpPr>
            <a:grpSpLocks/>
          </p:cNvGrpSpPr>
          <p:nvPr/>
        </p:nvGrpSpPr>
        <p:grpSpPr bwMode="auto">
          <a:xfrm>
            <a:off x="1409720" y="965729"/>
            <a:ext cx="6192837" cy="3698304"/>
            <a:chOff x="158" y="436"/>
            <a:chExt cx="5126" cy="3448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2472" y="436"/>
              <a:ext cx="680" cy="54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/>
                <a:t>Хост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/>
                <a:t>(ЦП)</a:t>
              </a:r>
              <a:endParaRPr lang="en-US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2472" y="1253"/>
              <a:ext cx="680" cy="58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/>
                <a:t>Главный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/>
                <a:t>мост</a:t>
              </a:r>
              <a:endParaRPr lang="en-US" dirty="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247" y="2432"/>
              <a:ext cx="590" cy="4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/>
                <a:t>Мост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/>
                <a:t>PCI-PCI</a:t>
              </a: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2154" y="2432"/>
              <a:ext cx="590" cy="4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/>
                <a:t>Мост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/>
                <a:t>PCI-LPC</a:t>
              </a: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971" y="2432"/>
              <a:ext cx="590" cy="4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/>
                <a:t>Мост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/>
                <a:t>PCI-…</a:t>
              </a: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3923" y="2432"/>
              <a:ext cx="771" cy="4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/>
                <a:t>Устройство</a:t>
              </a:r>
              <a:endParaRPr lang="en-US" sz="16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/>
                <a:t>PCI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340" y="3385"/>
              <a:ext cx="771" cy="4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/>
                <a:t>Устройство</a:t>
              </a:r>
              <a:endParaRPr lang="en-US" sz="16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/>
                <a:t>PCI</a:t>
              </a: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1383" y="3385"/>
              <a:ext cx="771" cy="4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/>
                <a:t>Устройство</a:t>
              </a:r>
              <a:endParaRPr lang="en-US" sz="1600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/>
                <a:t>PCI</a:t>
              </a: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2426" y="3385"/>
              <a:ext cx="771" cy="4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/>
                <a:t>Устройство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/>
                <a:t>LPC</a:t>
              </a:r>
            </a:p>
          </p:txBody>
        </p:sp>
        <p:sp>
          <p:nvSpPr>
            <p:cNvPr id="14" name="AutoShape 17"/>
            <p:cNvSpPr>
              <a:spLocks noChangeArrowheads="1"/>
            </p:cNvSpPr>
            <p:nvPr/>
          </p:nvSpPr>
          <p:spPr bwMode="auto">
            <a:xfrm>
              <a:off x="521" y="2024"/>
              <a:ext cx="4763" cy="181"/>
            </a:xfrm>
            <a:prstGeom prst="leftRightArrow">
              <a:avLst>
                <a:gd name="adj1" fmla="val 34806"/>
                <a:gd name="adj2" fmla="val 19224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5" name="AutoShape 18"/>
            <p:cNvSpPr>
              <a:spLocks noChangeArrowheads="1"/>
            </p:cNvSpPr>
            <p:nvPr/>
          </p:nvSpPr>
          <p:spPr bwMode="auto">
            <a:xfrm>
              <a:off x="158" y="3067"/>
              <a:ext cx="1815" cy="181"/>
            </a:xfrm>
            <a:prstGeom prst="leftRightArrow">
              <a:avLst>
                <a:gd name="adj1" fmla="val 33704"/>
                <a:gd name="adj2" fmla="val 101112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AutoShape 19"/>
            <p:cNvSpPr>
              <a:spLocks noChangeArrowheads="1"/>
            </p:cNvSpPr>
            <p:nvPr/>
          </p:nvSpPr>
          <p:spPr bwMode="auto">
            <a:xfrm>
              <a:off x="2018" y="3067"/>
              <a:ext cx="907" cy="181"/>
            </a:xfrm>
            <a:prstGeom prst="leftRightArrow">
              <a:avLst>
                <a:gd name="adj1" fmla="val 33704"/>
                <a:gd name="adj2" fmla="val 50528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7" name="AutoShape 20"/>
            <p:cNvSpPr>
              <a:spLocks noChangeArrowheads="1"/>
            </p:cNvSpPr>
            <p:nvPr/>
          </p:nvSpPr>
          <p:spPr bwMode="auto">
            <a:xfrm>
              <a:off x="2699" y="981"/>
              <a:ext cx="181" cy="272"/>
            </a:xfrm>
            <a:prstGeom prst="upDownArrow">
              <a:avLst>
                <a:gd name="adj1" fmla="val 50000"/>
                <a:gd name="adj2" fmla="val 3005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AutoShape 21"/>
            <p:cNvSpPr>
              <a:spLocks noChangeArrowheads="1"/>
            </p:cNvSpPr>
            <p:nvPr/>
          </p:nvSpPr>
          <p:spPr bwMode="auto">
            <a:xfrm>
              <a:off x="2699" y="1842"/>
              <a:ext cx="181" cy="227"/>
            </a:xfrm>
            <a:prstGeom prst="upDownArrow">
              <a:avLst>
                <a:gd name="adj1" fmla="val 50000"/>
                <a:gd name="adj2" fmla="val 25083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9" name="AutoShape 22"/>
            <p:cNvSpPr>
              <a:spLocks noChangeArrowheads="1"/>
            </p:cNvSpPr>
            <p:nvPr/>
          </p:nvSpPr>
          <p:spPr bwMode="auto">
            <a:xfrm>
              <a:off x="1429" y="2160"/>
              <a:ext cx="181" cy="272"/>
            </a:xfrm>
            <a:prstGeom prst="upDownArrow">
              <a:avLst>
                <a:gd name="adj1" fmla="val 50000"/>
                <a:gd name="adj2" fmla="val 3005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AutoShape 23"/>
            <p:cNvSpPr>
              <a:spLocks noChangeArrowheads="1"/>
            </p:cNvSpPr>
            <p:nvPr/>
          </p:nvSpPr>
          <p:spPr bwMode="auto">
            <a:xfrm>
              <a:off x="2336" y="2160"/>
              <a:ext cx="181" cy="272"/>
            </a:xfrm>
            <a:prstGeom prst="upDownArrow">
              <a:avLst>
                <a:gd name="adj1" fmla="val 50000"/>
                <a:gd name="adj2" fmla="val 3005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1" name="AutoShape 24"/>
            <p:cNvSpPr>
              <a:spLocks noChangeArrowheads="1"/>
            </p:cNvSpPr>
            <p:nvPr/>
          </p:nvSpPr>
          <p:spPr bwMode="auto">
            <a:xfrm>
              <a:off x="3198" y="2160"/>
              <a:ext cx="181" cy="272"/>
            </a:xfrm>
            <a:prstGeom prst="upDownArrow">
              <a:avLst>
                <a:gd name="adj1" fmla="val 50000"/>
                <a:gd name="adj2" fmla="val 3005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1429" y="2932"/>
              <a:ext cx="181" cy="181"/>
            </a:xfrm>
            <a:prstGeom prst="upDownArrow">
              <a:avLst>
                <a:gd name="adj1" fmla="val 50000"/>
                <a:gd name="adj2" fmla="val 2000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3" name="AutoShape 26"/>
            <p:cNvSpPr>
              <a:spLocks noChangeArrowheads="1"/>
            </p:cNvSpPr>
            <p:nvPr/>
          </p:nvSpPr>
          <p:spPr bwMode="auto">
            <a:xfrm>
              <a:off x="657" y="3203"/>
              <a:ext cx="181" cy="181"/>
            </a:xfrm>
            <a:prstGeom prst="upDownArrow">
              <a:avLst>
                <a:gd name="adj1" fmla="val 50000"/>
                <a:gd name="adj2" fmla="val 2000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4" name="AutoShape 27"/>
            <p:cNvSpPr>
              <a:spLocks noChangeArrowheads="1"/>
            </p:cNvSpPr>
            <p:nvPr/>
          </p:nvSpPr>
          <p:spPr bwMode="auto">
            <a:xfrm>
              <a:off x="1519" y="3203"/>
              <a:ext cx="181" cy="181"/>
            </a:xfrm>
            <a:prstGeom prst="upDownArrow">
              <a:avLst>
                <a:gd name="adj1" fmla="val 50000"/>
                <a:gd name="adj2" fmla="val 2000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AutoShape 28"/>
            <p:cNvSpPr>
              <a:spLocks noChangeArrowheads="1"/>
            </p:cNvSpPr>
            <p:nvPr/>
          </p:nvSpPr>
          <p:spPr bwMode="auto">
            <a:xfrm>
              <a:off x="2517" y="3203"/>
              <a:ext cx="181" cy="181"/>
            </a:xfrm>
            <a:prstGeom prst="upDownArrow">
              <a:avLst>
                <a:gd name="adj1" fmla="val 50000"/>
                <a:gd name="adj2" fmla="val 20000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6" name="AutoShape 29"/>
            <p:cNvSpPr>
              <a:spLocks noChangeArrowheads="1"/>
            </p:cNvSpPr>
            <p:nvPr/>
          </p:nvSpPr>
          <p:spPr bwMode="auto">
            <a:xfrm>
              <a:off x="2381" y="2931"/>
              <a:ext cx="181" cy="181"/>
            </a:xfrm>
            <a:prstGeom prst="upDownArrow">
              <a:avLst>
                <a:gd name="adj1" fmla="val 50000"/>
                <a:gd name="adj2" fmla="val 20000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>
              <a:off x="4229" y="2160"/>
              <a:ext cx="181" cy="272"/>
            </a:xfrm>
            <a:prstGeom prst="upDownArrow">
              <a:avLst>
                <a:gd name="adj1" fmla="val 50000"/>
                <a:gd name="adj2" fmla="val 3005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23528" y="5099000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Имеет </a:t>
            </a:r>
            <a:r>
              <a:rPr lang="ru-RU" dirty="0">
                <a:latin typeface="Arial" pitchFamily="34" charset="0"/>
                <a:cs typeface="Arial" pitchFamily="34" charset="0"/>
              </a:rPr>
              <a:t>топологию 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многоуровневая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звезда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: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ru-RU" dirty="0">
                <a:latin typeface="Arial" pitchFamily="34" charset="0"/>
                <a:cs typeface="Arial" pitchFamily="34" charset="0"/>
              </a:rPr>
              <a:t> к первичной шине кроме </a:t>
            </a:r>
            <a:r>
              <a:rPr lang="en-US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PCI </a:t>
            </a:r>
            <a:r>
              <a:rPr lang="ru-RU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- устройств </a:t>
            </a:r>
            <a:r>
              <a:rPr lang="ru-RU" dirty="0">
                <a:latin typeface="Arial" pitchFamily="34" charset="0"/>
                <a:cs typeface="Arial" pitchFamily="34" charset="0"/>
              </a:rPr>
              <a:t>могут подключаться 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i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мосты </a:t>
            </a:r>
            <a:r>
              <a:rPr lang="en-US" i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PCI-PCI</a:t>
            </a:r>
            <a:r>
              <a:rPr lang="ru-RU" dirty="0">
                <a:latin typeface="Arial" pitchFamily="34" charset="0"/>
                <a:cs typeface="Arial" pitchFamily="34" charset="0"/>
              </a:rPr>
              <a:t>, управляющие </a:t>
            </a:r>
            <a:r>
              <a:rPr lang="ru-RU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вторичными шинами </a:t>
            </a:r>
            <a:r>
              <a:rPr lang="en-US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PCI</a:t>
            </a:r>
            <a:r>
              <a:rPr lang="ru-RU" dirty="0">
                <a:latin typeface="Arial" pitchFamily="34" charset="0"/>
                <a:cs typeface="Arial" pitchFamily="34" charset="0"/>
              </a:rPr>
              <a:t>, а также мосты для подключения к старой шине </a:t>
            </a:r>
            <a:r>
              <a:rPr lang="en-US" dirty="0">
                <a:latin typeface="Arial" pitchFamily="34" charset="0"/>
                <a:cs typeface="Arial" pitchFamily="34" charset="0"/>
              </a:rPr>
              <a:t>ISA</a:t>
            </a:r>
            <a:r>
              <a:rPr lang="ru-RU" dirty="0">
                <a:latin typeface="Arial" pitchFamily="34" charset="0"/>
                <a:cs typeface="Arial" pitchFamily="34" charset="0"/>
              </a:rPr>
              <a:t> (</a:t>
            </a:r>
            <a:r>
              <a:rPr lang="en-US" i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PCI-ISA</a:t>
            </a:r>
            <a:r>
              <a:rPr lang="ru-RU" i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i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PCI-LPC  (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Low Pin Count  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пришедшая на смену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ISA 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для подключения низкоскоростных устройств</a:t>
            </a:r>
            <a:r>
              <a:rPr lang="ru-RU" dirty="0"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  <a:endParaRPr lang="ru-RU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106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Шина </a:t>
            </a:r>
            <a:r>
              <a:rPr lang="en-US" dirty="0" smtClean="0"/>
              <a:t>PCI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i="1" dirty="0" smtClean="0"/>
          </a:p>
          <a:p>
            <a:r>
              <a:rPr lang="ru-RU" i="1" dirty="0" smtClean="0">
                <a:solidFill>
                  <a:srgbClr val="0033CC"/>
                </a:solidFill>
              </a:rPr>
              <a:t>Хостом  шины </a:t>
            </a:r>
            <a:r>
              <a:rPr lang="en-US" i="1" dirty="0" smtClean="0"/>
              <a:t>PCI</a:t>
            </a:r>
            <a:r>
              <a:rPr lang="ru-RU" dirty="0" smtClean="0"/>
              <a:t> является </a:t>
            </a:r>
            <a:r>
              <a:rPr lang="ru-RU" dirty="0" smtClean="0"/>
              <a:t>процессор.</a:t>
            </a:r>
            <a:endParaRPr lang="ru-RU" dirty="0" smtClean="0"/>
          </a:p>
          <a:p>
            <a:r>
              <a:rPr lang="ru-RU" dirty="0"/>
              <a:t>Хост занимается также распределением ресурсов и конфигурированием всех устройств </a:t>
            </a:r>
            <a:r>
              <a:rPr lang="en-US" dirty="0" smtClean="0"/>
              <a:t>PCI</a:t>
            </a:r>
            <a:r>
              <a:rPr lang="ru-RU" dirty="0" smtClean="0"/>
              <a:t> через главный мост.</a:t>
            </a:r>
          </a:p>
          <a:p>
            <a:endParaRPr lang="ru-RU" dirty="0"/>
          </a:p>
          <a:p>
            <a:r>
              <a:rPr lang="ru-RU" i="1" dirty="0" smtClean="0">
                <a:solidFill>
                  <a:srgbClr val="0033CC"/>
                </a:solidFill>
              </a:rPr>
              <a:t>Главный </a:t>
            </a:r>
            <a:r>
              <a:rPr lang="ru-RU" i="1" dirty="0">
                <a:solidFill>
                  <a:srgbClr val="0033CC"/>
                </a:solidFill>
              </a:rPr>
              <a:t>мост </a:t>
            </a:r>
            <a:r>
              <a:rPr lang="ru-RU" dirty="0"/>
              <a:t>(</a:t>
            </a:r>
            <a:r>
              <a:rPr lang="en-US" dirty="0"/>
              <a:t>Host bridge</a:t>
            </a:r>
            <a:r>
              <a:rPr lang="en-US" dirty="0" smtClean="0"/>
              <a:t>)</a:t>
            </a:r>
            <a:r>
              <a:rPr lang="ru-RU" dirty="0" smtClean="0"/>
              <a:t> служит для подключения </a:t>
            </a:r>
            <a:r>
              <a:rPr lang="en-US" dirty="0" smtClean="0"/>
              <a:t> </a:t>
            </a:r>
            <a:r>
              <a:rPr lang="ru-RU" dirty="0" smtClean="0"/>
              <a:t>шины </a:t>
            </a:r>
            <a:r>
              <a:rPr lang="en-US" dirty="0" smtClean="0"/>
              <a:t>PCI </a:t>
            </a:r>
            <a:r>
              <a:rPr lang="ru-RU" dirty="0" smtClean="0"/>
              <a:t> к системной шине, является </a:t>
            </a:r>
            <a:r>
              <a:rPr lang="ru-RU" dirty="0"/>
              <a:t>устройством </a:t>
            </a:r>
            <a:r>
              <a:rPr lang="en-US" dirty="0"/>
              <a:t>PCI </a:t>
            </a:r>
            <a:r>
              <a:rPr lang="ru-RU" dirty="0"/>
              <a:t>и действует от имени хоста. </a:t>
            </a:r>
            <a:endParaRPr lang="ru-RU" dirty="0" smtClean="0"/>
          </a:p>
          <a:p>
            <a:endParaRPr lang="ru-RU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5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Шина </a:t>
            </a:r>
            <a:r>
              <a:rPr lang="en-US" dirty="0" smtClean="0"/>
              <a:t>PCI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Любое устройство</a:t>
            </a:r>
            <a:r>
              <a:rPr lang="ru-RU" dirty="0"/>
              <a:t>, ставшее инициатором обмена и взявшее на себя временное управление шиной, </a:t>
            </a:r>
            <a:r>
              <a:rPr lang="ru-RU" dirty="0" smtClean="0"/>
              <a:t>называется </a:t>
            </a:r>
            <a:r>
              <a:rPr lang="en-US" i="1" dirty="0" smtClean="0">
                <a:solidFill>
                  <a:srgbClr val="0033CC"/>
                </a:solidFill>
              </a:rPr>
              <a:t>Bus Master</a:t>
            </a:r>
            <a:r>
              <a:rPr lang="ru-RU" i="1" dirty="0" smtClean="0">
                <a:solidFill>
                  <a:srgbClr val="0033CC"/>
                </a:solidFill>
              </a:rPr>
              <a:t> (хозяин шины)</a:t>
            </a:r>
            <a:r>
              <a:rPr lang="ru-RU" i="1" dirty="0" smtClean="0"/>
              <a:t>.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Решение </a:t>
            </a:r>
            <a:r>
              <a:rPr lang="ru-RU" dirty="0"/>
              <a:t>о передаче управления шиной </a:t>
            </a:r>
            <a:r>
              <a:rPr lang="ru-RU" dirty="0">
                <a:solidFill>
                  <a:srgbClr val="0033CC"/>
                </a:solidFill>
              </a:rPr>
              <a:t>принимает арбитр данной шины</a:t>
            </a:r>
            <a:r>
              <a:rPr lang="ru-RU" dirty="0" smtClean="0"/>
              <a:t>. </a:t>
            </a:r>
            <a:r>
              <a:rPr lang="en-US" i="1" dirty="0"/>
              <a:t>Bus Master</a:t>
            </a:r>
            <a:r>
              <a:rPr lang="ru-RU" i="1" dirty="0"/>
              <a:t> </a:t>
            </a:r>
            <a:r>
              <a:rPr lang="ru-RU" dirty="0" smtClean="0"/>
              <a:t>запрашивает арбитр для захвата шины. </a:t>
            </a:r>
            <a:r>
              <a:rPr lang="ru-RU" dirty="0" smtClean="0">
                <a:solidFill>
                  <a:srgbClr val="0033CC"/>
                </a:solidFill>
              </a:rPr>
              <a:t>Арбитр является часть соответствующего моста.</a:t>
            </a:r>
          </a:p>
          <a:p>
            <a:r>
              <a:rPr lang="ru-RU" dirty="0" smtClean="0"/>
              <a:t>Устройство, которое отвечает на запросы </a:t>
            </a:r>
            <a:r>
              <a:rPr lang="en-US" i="1" dirty="0"/>
              <a:t>Bus </a:t>
            </a:r>
            <a:r>
              <a:rPr lang="en-US" i="1" dirty="0" smtClean="0"/>
              <a:t>Master</a:t>
            </a:r>
            <a:r>
              <a:rPr lang="ru-RU" sz="1800" i="1" dirty="0" smtClean="0"/>
              <a:t>а</a:t>
            </a:r>
            <a:r>
              <a:rPr lang="ru-RU" i="1" dirty="0" smtClean="0"/>
              <a:t> </a:t>
            </a:r>
            <a:r>
              <a:rPr lang="ru-RU" i="1" dirty="0" smtClean="0"/>
              <a:t>называется целевым </a:t>
            </a:r>
            <a:r>
              <a:rPr lang="ru-RU" i="1" dirty="0" smtClean="0"/>
              <a:t>устройством.</a:t>
            </a:r>
            <a:endParaRPr lang="ru-RU" i="1" dirty="0" smtClean="0"/>
          </a:p>
          <a:p>
            <a:pPr indent="450850" algn="just"/>
            <a:r>
              <a:rPr lang="ru-RU" i="1" dirty="0" smtClean="0"/>
              <a:t>Целевое устройство отвечает на запросы </a:t>
            </a:r>
            <a:r>
              <a:rPr lang="ru-RU" dirty="0"/>
              <a:t>адресованные к его ресурсам (оперативной  памяти и портам ввода - вывода). </a:t>
            </a:r>
          </a:p>
          <a:p>
            <a:endParaRPr lang="ru-RU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5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ПДП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Механизм </a:t>
            </a:r>
            <a:r>
              <a:rPr lang="en-US" dirty="0"/>
              <a:t>Bus Mastering </a:t>
            </a:r>
            <a:r>
              <a:rPr lang="ru-RU" dirty="0" smtClean="0"/>
              <a:t>заменяет </a:t>
            </a:r>
            <a:r>
              <a:rPr lang="ru-RU" dirty="0"/>
              <a:t>механизм с выделенным контроллером </a:t>
            </a:r>
            <a:r>
              <a:rPr lang="en-US" dirty="0"/>
              <a:t>DMA: </a:t>
            </a:r>
            <a:r>
              <a:rPr lang="ru-RU" dirty="0"/>
              <a:t>каждое устройство самостоятельно осуществляет доступ к системной памяти, выполняя все </a:t>
            </a:r>
            <a:r>
              <a:rPr lang="ru-RU" dirty="0">
                <a:solidFill>
                  <a:srgbClr val="FF0000"/>
                </a:solidFill>
              </a:rPr>
              <a:t>функции контроллера </a:t>
            </a:r>
            <a:r>
              <a:rPr lang="en-US" dirty="0">
                <a:solidFill>
                  <a:srgbClr val="FF0000"/>
                </a:solidFill>
              </a:rPr>
              <a:t>DMA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538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Временные диаграмм шины </a:t>
            </a:r>
            <a:r>
              <a:rPr lang="en-US" dirty="0" smtClean="0"/>
              <a:t>PCI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838200"/>
            <a:ext cx="743902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25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360362"/>
          </a:xfrm>
        </p:spPr>
        <p:txBody>
          <a:bodyPr>
            <a:noAutofit/>
          </a:bodyPr>
          <a:lstStyle/>
          <a:p>
            <a:pPr eaLnBrk="1" hangingPunct="1"/>
            <a:r>
              <a:rPr lang="ru-RU" sz="2800" b="1" dirty="0" smtClean="0"/>
              <a:t>Классификация интерфейсов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9144000" cy="6237287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Интерфейсы  можно классифицировать по различным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признакам.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По способу передачи данных.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а)</a:t>
            </a:r>
            <a:r>
              <a:rPr lang="ru-RU" sz="24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 Параллельные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– одновременная передача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всех или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части разрядов, например байта, слова, кода. Шина данных имеет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столько линий сколько одновременно передается разрядов.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б) </a:t>
            </a:r>
            <a:r>
              <a:rPr lang="ru-RU" sz="24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Последовательные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– последовательная передача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бит данных. Для данных требуется всего одна линия.</a:t>
            </a:r>
          </a:p>
          <a:p>
            <a:pPr marL="609600" indent="-609600">
              <a:lnSpc>
                <a:spcPct val="80000"/>
              </a:lnSpc>
              <a:buNone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г) </a:t>
            </a:r>
            <a:r>
              <a:rPr lang="ru-RU" sz="24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Последовательно -  параллельные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Для повышения производительности последовательных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интерфейсов используют одновременную, параллельную передачу группы разрядов слова по нескольким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последовательным каналам</a:t>
            </a:r>
          </a:p>
        </p:txBody>
      </p:sp>
    </p:spTree>
    <p:extLst>
      <p:ext uri="{BB962C8B-B14F-4D97-AF65-F5344CB8AC3E}">
        <p14:creationId xmlns:p14="http://schemas.microsoft.com/office/powerpoint/2010/main" val="341212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шины </a:t>
            </a:r>
            <a:r>
              <a:rPr lang="en-US" dirty="0" smtClean="0"/>
              <a:t>PCI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952500"/>
            <a:ext cx="61626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337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Сигналы шины </a:t>
            </a:r>
            <a:r>
              <a:rPr lang="en-US" dirty="0" smtClean="0"/>
              <a:t>PCI</a:t>
            </a:r>
            <a:endParaRPr lang="ru-RU" dirty="0"/>
          </a:p>
        </p:txBody>
      </p:sp>
      <p:sp>
        <p:nvSpPr>
          <p:cNvPr id="2457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AD [31:0] ([63:0]) – </a:t>
            </a:r>
            <a:r>
              <a:rPr lang="ru-RU" dirty="0" smtClean="0"/>
              <a:t>мультиплексированная шина адреса/данных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C/BE[3:0]# - </a:t>
            </a:r>
            <a:r>
              <a:rPr lang="ru-RU" dirty="0" smtClean="0"/>
              <a:t>мультиплексированная шина команд/маска разрешения байт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FRAME# - </a:t>
            </a:r>
            <a:r>
              <a:rPr lang="ru-RU" dirty="0" smtClean="0"/>
              <a:t>сигнал кадра (транзакции)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DEVSEL# - </a:t>
            </a:r>
            <a:r>
              <a:rPr lang="ru-RU" dirty="0" smtClean="0"/>
              <a:t>подтверждение выбора от целевого устройства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IRDY# - </a:t>
            </a:r>
            <a:r>
              <a:rPr lang="ru-RU" dirty="0" smtClean="0"/>
              <a:t>инициатор готов к обмену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TRDY# - </a:t>
            </a:r>
            <a:r>
              <a:rPr lang="ru-RU" dirty="0" smtClean="0"/>
              <a:t>целевое устройство готово к обмену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STOP# - </a:t>
            </a:r>
            <a:r>
              <a:rPr lang="ru-RU" dirty="0" smtClean="0"/>
              <a:t>досрочное прекращение транзакции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LOCK# - </a:t>
            </a:r>
            <a:r>
              <a:rPr lang="ru-RU" dirty="0" smtClean="0"/>
              <a:t>резервирование шины за одним устройством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REQ# - </a:t>
            </a:r>
            <a:r>
              <a:rPr lang="ru-RU" dirty="0" smtClean="0"/>
              <a:t>запрос на доступ к шине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GNT# - </a:t>
            </a:r>
            <a:r>
              <a:rPr lang="ru-RU" dirty="0" smtClean="0"/>
              <a:t>разрешение на доступ к шине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PAR – </a:t>
            </a:r>
            <a:r>
              <a:rPr lang="ru-RU" dirty="0" smtClean="0"/>
              <a:t>бит четности линий </a:t>
            </a:r>
            <a:r>
              <a:rPr lang="en-US" dirty="0" smtClean="0"/>
              <a:t>AD </a:t>
            </a:r>
            <a:r>
              <a:rPr lang="ru-RU" dirty="0" smtClean="0"/>
              <a:t>и С</a:t>
            </a:r>
            <a:r>
              <a:rPr lang="en-US" dirty="0" smtClean="0"/>
              <a:t>/BE#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PERR# - </a:t>
            </a:r>
            <a:r>
              <a:rPr lang="ru-RU" dirty="0" smtClean="0"/>
              <a:t>ошибка четности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PME# - </a:t>
            </a:r>
            <a:r>
              <a:rPr lang="ru-RU" dirty="0" smtClean="0"/>
              <a:t>сигнал о начале цикла изменения энергопотребления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CLKRUN# - </a:t>
            </a:r>
            <a:r>
              <a:rPr lang="ru-RU" dirty="0" smtClean="0"/>
              <a:t>частота синхронизации номинальная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PRSNT[0,1]# - </a:t>
            </a:r>
            <a:r>
              <a:rPr lang="ru-RU" dirty="0" smtClean="0"/>
              <a:t>код потребляемой мощности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RST# - </a:t>
            </a:r>
            <a:r>
              <a:rPr lang="ru-RU" dirty="0" smtClean="0"/>
              <a:t>сброс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IDSEL – </a:t>
            </a:r>
            <a:r>
              <a:rPr lang="ru-RU" dirty="0" smtClean="0"/>
              <a:t>выбор устройства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SERR# - </a:t>
            </a:r>
            <a:r>
              <a:rPr lang="ru-RU" dirty="0" smtClean="0"/>
              <a:t>ошибка</a:t>
            </a:r>
          </a:p>
        </p:txBody>
      </p:sp>
    </p:spTree>
    <p:extLst>
      <p:ext uri="{BB962C8B-B14F-4D97-AF65-F5344CB8AC3E}">
        <p14:creationId xmlns:p14="http://schemas.microsoft.com/office/powerpoint/2010/main" val="16085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Сигналы шины </a:t>
            </a:r>
            <a:r>
              <a:rPr lang="en-US" dirty="0" smtClean="0"/>
              <a:t>PCI</a:t>
            </a:r>
            <a:endParaRPr lang="ru-RU" dirty="0"/>
          </a:p>
        </p:txBody>
      </p:sp>
      <p:sp>
        <p:nvSpPr>
          <p:cNvPr id="2560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REQ64# - </a:t>
            </a:r>
            <a:r>
              <a:rPr lang="ru-RU" dirty="0" smtClean="0"/>
              <a:t>запрос на 64-битный обмен (</a:t>
            </a:r>
            <a:r>
              <a:rPr lang="ru-RU" dirty="0" err="1" smtClean="0"/>
              <a:t>одновр</a:t>
            </a:r>
            <a:r>
              <a:rPr lang="ru-RU" dirty="0" smtClean="0"/>
              <a:t>. с </a:t>
            </a:r>
            <a:r>
              <a:rPr lang="en-US" dirty="0" smtClean="0"/>
              <a:t>FRAME#)</a:t>
            </a:r>
            <a:endParaRPr lang="ru-RU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ACK64# - </a:t>
            </a:r>
            <a:r>
              <a:rPr lang="ru-RU" dirty="0" smtClean="0"/>
              <a:t>подтверждение 64-битного обмена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одновр</a:t>
            </a:r>
            <a:r>
              <a:rPr lang="ru-RU" dirty="0" smtClean="0"/>
              <a:t>. с </a:t>
            </a:r>
            <a:r>
              <a:rPr lang="en-US" dirty="0" smtClean="0"/>
              <a:t>DEVSEL#)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INTA#-INTD# - </a:t>
            </a:r>
            <a:r>
              <a:rPr lang="ru-RU" dirty="0" smtClean="0"/>
              <a:t>линии прерывания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M66EN – </a:t>
            </a:r>
            <a:r>
              <a:rPr lang="ru-RU" dirty="0" smtClean="0"/>
              <a:t>поддержка частоты 66 МГц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PCIXCAP – </a:t>
            </a:r>
            <a:r>
              <a:rPr lang="ru-RU" dirty="0" smtClean="0"/>
              <a:t>поддержка протокола </a:t>
            </a:r>
            <a:r>
              <a:rPr lang="en-US" dirty="0" smtClean="0"/>
              <a:t>PCI-X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SMBCLK – </a:t>
            </a:r>
            <a:r>
              <a:rPr lang="ru-RU" dirty="0" smtClean="0"/>
              <a:t>тактовый сигнал </a:t>
            </a:r>
            <a:r>
              <a:rPr lang="en-US" dirty="0" err="1" smtClean="0"/>
              <a:t>SMBus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SMBDAT – </a:t>
            </a:r>
            <a:r>
              <a:rPr lang="ru-RU" dirty="0" smtClean="0"/>
              <a:t>линия данных </a:t>
            </a:r>
            <a:r>
              <a:rPr lang="en-US" dirty="0" err="1" smtClean="0"/>
              <a:t>SMBus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TCLK, TDI, TDO, TMS, TRST – </a:t>
            </a:r>
            <a:r>
              <a:rPr lang="ru-RU" dirty="0" smtClean="0"/>
              <a:t>сигналы интерфейса </a:t>
            </a:r>
            <a:r>
              <a:rPr lang="en-US" dirty="0" smtClean="0"/>
              <a:t>JTAG</a:t>
            </a:r>
            <a:endParaRPr lang="ru-RU" dirty="0" smtClean="0"/>
          </a:p>
          <a:p>
            <a:pPr eaLnBrk="1" hangingPunct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76193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по шине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62927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1221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по шине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233488"/>
            <a:ext cx="559117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055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пространства конфигурации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3" y="991052"/>
            <a:ext cx="6353162" cy="5246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272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Механизмы доступа к устройствам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81000" indent="-381000" eaLnBrk="1" fontAlgn="auto" hangingPunct="1">
              <a:spcAft>
                <a:spcPts val="0"/>
              </a:spcAft>
              <a:defRPr/>
            </a:pPr>
            <a:r>
              <a:rPr lang="ru-RU" dirty="0" smtClean="0"/>
              <a:t>Существует 4 </a:t>
            </a:r>
            <a:r>
              <a:rPr lang="ru-RU" dirty="0" smtClean="0"/>
              <a:t>способа </a:t>
            </a:r>
            <a:r>
              <a:rPr lang="ru-RU" dirty="0" smtClean="0"/>
              <a:t>доступа к устройствам со стороны хоста или других устройств:</a:t>
            </a:r>
          </a:p>
          <a:p>
            <a:pPr marL="800100" lvl="1" indent="-342900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ru-RU" dirty="0" smtClean="0"/>
              <a:t>Обращение к области памяти или портов, выделенных устройству.</a:t>
            </a:r>
          </a:p>
          <a:p>
            <a:pPr marL="800100" lvl="1" indent="-342900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ru-RU" dirty="0" smtClean="0"/>
              <a:t>Обращение к конфигурационным регистрам (в конфигурационном адресном пространстве).</a:t>
            </a:r>
          </a:p>
          <a:p>
            <a:pPr marL="800100" lvl="1" indent="-342900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ru-RU" dirty="0" smtClean="0"/>
              <a:t>Широковещательные сообщения ко всем устройствам шины.</a:t>
            </a:r>
          </a:p>
          <a:p>
            <a:pPr marL="800100" lvl="1" indent="-342900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ru-RU" dirty="0" smtClean="0"/>
              <a:t>Механизм обмена сообщениями.</a:t>
            </a:r>
          </a:p>
          <a:p>
            <a:pPr marL="400050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400050" eaLnBrk="1" fontAlgn="auto" hangingPunct="1">
              <a:spcAft>
                <a:spcPts val="0"/>
              </a:spcAft>
              <a:defRPr/>
            </a:pPr>
            <a:r>
              <a:rPr lang="ru-RU" dirty="0" smtClean="0"/>
              <a:t>Когда устройства сконфигурированы, они адресуются через диапазоны пространства памяти или портов на основе анализа адреса, передаваемого в начале транзакции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8743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Механизмы доступа к хосту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81000" indent="-381000" eaLnBrk="1" fontAlgn="auto" hangingPunct="1">
              <a:spcAft>
                <a:spcPts val="0"/>
              </a:spcAft>
              <a:defRPr/>
            </a:pPr>
            <a:r>
              <a:rPr lang="ru-RU" dirty="0" smtClean="0"/>
              <a:t>Для подачи сигналов хосту устройства применяют механизм прерываний:</a:t>
            </a:r>
          </a:p>
          <a:p>
            <a:pPr marL="800100" lvl="1" indent="-342900">
              <a:defRPr/>
            </a:pPr>
            <a:r>
              <a:rPr lang="ru-RU" dirty="0" smtClean="0"/>
              <a:t>Маскируемые:</a:t>
            </a:r>
          </a:p>
          <a:p>
            <a:pPr marL="1495425" lvl="2" indent="-342900">
              <a:defRPr/>
            </a:pPr>
            <a:r>
              <a:rPr lang="ru-RU" dirty="0" smtClean="0"/>
              <a:t>Проводные по линиям </a:t>
            </a:r>
            <a:r>
              <a:rPr lang="en-US" dirty="0" err="1" smtClean="0"/>
              <a:t>INTx</a:t>
            </a:r>
            <a:r>
              <a:rPr lang="en-US" dirty="0" smtClean="0"/>
              <a:t># </a:t>
            </a:r>
            <a:r>
              <a:rPr lang="ru-RU" dirty="0" smtClean="0"/>
              <a:t>(стандартный </a:t>
            </a:r>
            <a:r>
              <a:rPr lang="en-US" dirty="0" smtClean="0"/>
              <a:t>PIC);</a:t>
            </a:r>
            <a:endParaRPr lang="ru-RU" dirty="0" smtClean="0"/>
          </a:p>
          <a:p>
            <a:pPr marL="1495425" lvl="2" indent="-342900">
              <a:defRPr/>
            </a:pPr>
            <a:r>
              <a:rPr lang="ru-RU" dirty="0" smtClean="0"/>
              <a:t>Сигнализация с помощью сообщений</a:t>
            </a:r>
            <a:r>
              <a:rPr lang="en-US" dirty="0" smtClean="0"/>
              <a:t> MSI</a:t>
            </a:r>
            <a:r>
              <a:rPr lang="ru-RU" dirty="0" smtClean="0"/>
              <a:t> </a:t>
            </a:r>
            <a:r>
              <a:rPr lang="ru-RU" sz="1800" dirty="0" smtClean="0"/>
              <a:t>(</a:t>
            </a:r>
            <a:r>
              <a:rPr lang="en-US" sz="1800" i="1" dirty="0" smtClean="0"/>
              <a:t>Message Signaled Interrupts</a:t>
            </a:r>
            <a:r>
              <a:rPr lang="ru-RU" sz="1800" dirty="0" smtClean="0"/>
              <a:t>)) </a:t>
            </a:r>
            <a:r>
              <a:rPr lang="ru-RU" dirty="0" smtClean="0"/>
              <a:t>(расширенный </a:t>
            </a:r>
            <a:r>
              <a:rPr lang="en-US" dirty="0" smtClean="0"/>
              <a:t>APIC)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20224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Адресация устройств</a:t>
            </a:r>
            <a:endParaRPr lang="ru-RU" dirty="0"/>
          </a:p>
        </p:txBody>
      </p:sp>
      <p:sp>
        <p:nvSpPr>
          <p:cNvPr id="2048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 smtClean="0"/>
              <a:t>Память</a:t>
            </a:r>
          </a:p>
          <a:p>
            <a:pPr eaLnBrk="1" hangingPunct="1"/>
            <a:r>
              <a:rPr lang="ru-RU" dirty="0" smtClean="0"/>
              <a:t>Адрес памяти может быть 32- или 64-битным;</a:t>
            </a:r>
          </a:p>
          <a:p>
            <a:r>
              <a:rPr lang="ru-RU" dirty="0" smtClean="0"/>
              <a:t>Адрес портов в архитектуре </a:t>
            </a:r>
            <a:r>
              <a:rPr lang="en-US" dirty="0" smtClean="0"/>
              <a:t>x86 </a:t>
            </a:r>
            <a:r>
              <a:rPr lang="ru-RU" dirty="0" smtClean="0"/>
              <a:t>– 32-битный, но используются только 16 младших бит;</a:t>
            </a:r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eaLnBrk="1" hangingPunct="1"/>
            <a:endParaRPr lang="ru-RU" dirty="0" smtClean="0"/>
          </a:p>
          <a:p>
            <a:pPr eaLnBrk="1" hangingPunct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48028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Конфигурационный адрес</a:t>
            </a:r>
            <a:endParaRPr lang="ru-RU" dirty="0"/>
          </a:p>
        </p:txBody>
      </p:sp>
      <p:sp>
        <p:nvSpPr>
          <p:cNvPr id="2253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i="1" dirty="0" smtClean="0"/>
              <a:t>Конфигурационные регистры </a:t>
            </a:r>
            <a:r>
              <a:rPr lang="ru-RU" dirty="0" smtClean="0"/>
              <a:t>адресуются в конфигурационном цикле. У каждого устройства имеется поле из 256 байт. Конфигурационный адрес состоит из позиционного номера устройства, номера функции (состоит из 3 бит, обрабатывается устройством) и номера регистра.</a:t>
            </a:r>
          </a:p>
          <a:p>
            <a:pPr eaLnBrk="1" hangingPunct="1"/>
            <a:endParaRPr lang="ru-RU" dirty="0" smtClean="0"/>
          </a:p>
          <a:p>
            <a:pPr eaLnBrk="1" hangingPunct="1"/>
            <a:endParaRPr lang="ru-RU" dirty="0" smtClean="0"/>
          </a:p>
        </p:txBody>
      </p:sp>
      <p:grpSp>
        <p:nvGrpSpPr>
          <p:cNvPr id="22532" name="Group 13"/>
          <p:cNvGrpSpPr>
            <a:grpSpLocks/>
          </p:cNvGrpSpPr>
          <p:nvPr/>
        </p:nvGrpSpPr>
        <p:grpSpPr bwMode="auto">
          <a:xfrm>
            <a:off x="642938" y="4000500"/>
            <a:ext cx="7488237" cy="647700"/>
            <a:chOff x="476" y="2886"/>
            <a:chExt cx="4717" cy="40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76" y="3022"/>
              <a:ext cx="2994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/>
                <a:t>Позиционный код выбора устройства</a:t>
              </a:r>
            </a:p>
          </p:txBody>
        </p:sp>
        <p:sp>
          <p:nvSpPr>
            <p:cNvPr id="22534" name="Rectangle 5"/>
            <p:cNvSpPr>
              <a:spLocks noChangeArrowheads="1"/>
            </p:cNvSpPr>
            <p:nvPr/>
          </p:nvSpPr>
          <p:spPr bwMode="auto">
            <a:xfrm>
              <a:off x="476" y="2886"/>
              <a:ext cx="471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>
                  <a:latin typeface="Tahoma" pitchFamily="34" charset="0"/>
                </a:rPr>
                <a:t>31                                                                              11 10       8  7                    2  1     0</a:t>
              </a:r>
              <a:endParaRPr lang="ru-RU" sz="1400">
                <a:latin typeface="Tahoma" pitchFamily="34" charset="0"/>
              </a:endParaRPr>
            </a:p>
          </p:txBody>
        </p:sp>
        <p:sp>
          <p:nvSpPr>
            <p:cNvPr id="22535" name="Line 6"/>
            <p:cNvSpPr>
              <a:spLocks noChangeShapeType="1"/>
            </p:cNvSpPr>
            <p:nvPr/>
          </p:nvSpPr>
          <p:spPr bwMode="auto">
            <a:xfrm>
              <a:off x="3470" y="302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470" y="3022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/>
                <a:t>Func</a:t>
              </a:r>
              <a:endParaRPr 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3969" y="3022"/>
              <a:ext cx="90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/>
                <a:t>Reg #</a:t>
              </a:r>
              <a:endParaRPr lang="ru-RU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4876" y="3022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/>
                <a:t>0 0</a:t>
              </a:r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2519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8229600" cy="490538"/>
          </a:xfrm>
        </p:spPr>
        <p:txBody>
          <a:bodyPr>
            <a:noAutofit/>
          </a:bodyPr>
          <a:lstStyle/>
          <a:p>
            <a:pPr eaLnBrk="1" hangingPunct="1"/>
            <a:r>
              <a:rPr lang="ru-RU" sz="2800" b="1" dirty="0" smtClean="0"/>
              <a:t>Классификация по топологии интерфейсов</a:t>
            </a:r>
            <a:br>
              <a:rPr lang="ru-RU" sz="2800" b="1" dirty="0" smtClean="0"/>
            </a:br>
            <a:endParaRPr lang="ru-RU" sz="2800" b="1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785225" cy="5759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2000" b="1" dirty="0" smtClean="0"/>
              <a:t>1.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Точка -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точка</a:t>
            </a:r>
            <a:endParaRPr lang="ru-RU" sz="20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buFontTx/>
              <a:buNone/>
            </a:pPr>
            <a:endParaRPr lang="ru-RU" sz="20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ru-RU" sz="20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2. Магистральная</a:t>
            </a:r>
          </a:p>
          <a:p>
            <a:pPr eaLnBrk="1" hangingPunct="1">
              <a:buFontTx/>
              <a:buNone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(Общая шина)</a:t>
            </a:r>
          </a:p>
          <a:p>
            <a:pPr eaLnBrk="1" hangingPunct="1">
              <a:buFontTx/>
              <a:buNone/>
            </a:pPr>
            <a:endParaRPr lang="ru-RU" sz="20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ru-RU" sz="20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Шлейфовая</a:t>
            </a:r>
            <a:endParaRPr lang="ru-RU" sz="20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ru-RU" sz="20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ru-RU" sz="20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3.Радиальная</a:t>
            </a:r>
          </a:p>
          <a:p>
            <a:pPr eaLnBrk="1" hangingPunct="1">
              <a:buFontTx/>
              <a:buNone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(Многоуровневая звезда)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928938" y="785813"/>
            <a:ext cx="1584325" cy="5032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/>
              <a:t>1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072188" y="785813"/>
            <a:ext cx="1584325" cy="5032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/>
              <a:t>2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4500563" y="928688"/>
            <a:ext cx="1584325" cy="215900"/>
          </a:xfrm>
          <a:prstGeom prst="leftRightArrow">
            <a:avLst>
              <a:gd name="adj1" fmla="val 50000"/>
              <a:gd name="adj2" fmla="val 146765"/>
            </a:avLst>
          </a:prstGeom>
          <a:solidFill>
            <a:srgbClr val="FC310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3571875" y="2000250"/>
            <a:ext cx="4321175" cy="288925"/>
          </a:xfrm>
          <a:prstGeom prst="leftRightArrow">
            <a:avLst>
              <a:gd name="adj1" fmla="val 50546"/>
              <a:gd name="adj2" fmla="val 161539"/>
            </a:avLst>
          </a:prstGeom>
          <a:solidFill>
            <a:srgbClr val="E2323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143375" y="2714625"/>
            <a:ext cx="914400" cy="5762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/>
              <a:t>1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215063" y="2714625"/>
            <a:ext cx="914400" cy="5762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endParaRPr lang="ru-RU" sz="2000"/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4500563" y="2214563"/>
            <a:ext cx="287337" cy="503237"/>
          </a:xfrm>
          <a:prstGeom prst="upDownArrow">
            <a:avLst>
              <a:gd name="adj1" fmla="val 50000"/>
              <a:gd name="adj2" fmla="val 35028"/>
            </a:avLst>
          </a:prstGeom>
          <a:solidFill>
            <a:srgbClr val="CD374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>
            <a:off x="6500813" y="2214563"/>
            <a:ext cx="287337" cy="503237"/>
          </a:xfrm>
          <a:prstGeom prst="upDownArrow">
            <a:avLst>
              <a:gd name="adj1" fmla="val 50000"/>
              <a:gd name="adj2" fmla="val 35028"/>
            </a:avLst>
          </a:prstGeom>
          <a:solidFill>
            <a:srgbClr val="CD294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5292725" y="2924175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3779838" y="3644900"/>
            <a:ext cx="914400" cy="7921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sz="2000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003800" y="3644900"/>
            <a:ext cx="914400" cy="7921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sz="2000" b="0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7019925" y="3644900"/>
            <a:ext cx="914400" cy="7921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sz="2000" b="0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8316913" y="3357563"/>
            <a:ext cx="447675" cy="360362"/>
          </a:xfrm>
          <a:prstGeom prst="rect">
            <a:avLst/>
          </a:prstGeom>
          <a:solidFill>
            <a:srgbClr val="887CD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2484438" y="3500438"/>
            <a:ext cx="15113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3995738" y="3500438"/>
            <a:ext cx="0" cy="4333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3995738" y="3933825"/>
            <a:ext cx="4318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V="1">
            <a:off x="4427538" y="3500438"/>
            <a:ext cx="0" cy="4333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4427538" y="3500438"/>
            <a:ext cx="792162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5219700" y="3500438"/>
            <a:ext cx="0" cy="4333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5219700" y="3933825"/>
            <a:ext cx="358775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88" name="Line 26"/>
          <p:cNvSpPr>
            <a:spLocks noChangeShapeType="1"/>
          </p:cNvSpPr>
          <p:nvPr/>
        </p:nvSpPr>
        <p:spPr bwMode="auto">
          <a:xfrm flipV="1">
            <a:off x="5580063" y="3500438"/>
            <a:ext cx="0" cy="4333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89" name="Line 27"/>
          <p:cNvSpPr>
            <a:spLocks noChangeShapeType="1"/>
          </p:cNvSpPr>
          <p:nvPr/>
        </p:nvSpPr>
        <p:spPr bwMode="auto">
          <a:xfrm>
            <a:off x="5580063" y="3500438"/>
            <a:ext cx="4318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90" name="Line 28"/>
          <p:cNvSpPr>
            <a:spLocks noChangeShapeType="1"/>
          </p:cNvSpPr>
          <p:nvPr/>
        </p:nvSpPr>
        <p:spPr bwMode="auto">
          <a:xfrm>
            <a:off x="6227763" y="350043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91" name="Line 29"/>
          <p:cNvSpPr>
            <a:spLocks noChangeShapeType="1"/>
          </p:cNvSpPr>
          <p:nvPr/>
        </p:nvSpPr>
        <p:spPr bwMode="auto">
          <a:xfrm>
            <a:off x="6948488" y="3500438"/>
            <a:ext cx="287337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92" name="Line 30"/>
          <p:cNvSpPr>
            <a:spLocks noChangeShapeType="1"/>
          </p:cNvSpPr>
          <p:nvPr/>
        </p:nvSpPr>
        <p:spPr bwMode="auto">
          <a:xfrm>
            <a:off x="7235825" y="3500438"/>
            <a:ext cx="0" cy="4333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93" name="Line 31"/>
          <p:cNvSpPr>
            <a:spLocks noChangeShapeType="1"/>
          </p:cNvSpPr>
          <p:nvPr/>
        </p:nvSpPr>
        <p:spPr bwMode="auto">
          <a:xfrm>
            <a:off x="7235825" y="3933825"/>
            <a:ext cx="360363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94" name="Line 32"/>
          <p:cNvSpPr>
            <a:spLocks noChangeShapeType="1"/>
          </p:cNvSpPr>
          <p:nvPr/>
        </p:nvSpPr>
        <p:spPr bwMode="auto">
          <a:xfrm flipV="1">
            <a:off x="7596188" y="3500438"/>
            <a:ext cx="0" cy="4333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95" name="Line 33"/>
          <p:cNvSpPr>
            <a:spLocks noChangeShapeType="1"/>
          </p:cNvSpPr>
          <p:nvPr/>
        </p:nvSpPr>
        <p:spPr bwMode="auto">
          <a:xfrm>
            <a:off x="7596188" y="3500438"/>
            <a:ext cx="720725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96" name="Rectangle 34"/>
          <p:cNvSpPr>
            <a:spLocks noChangeArrowheads="1"/>
          </p:cNvSpPr>
          <p:nvPr/>
        </p:nvSpPr>
        <p:spPr bwMode="auto">
          <a:xfrm>
            <a:off x="5508625" y="4581525"/>
            <a:ext cx="914400" cy="431800"/>
          </a:xfrm>
          <a:prstGeom prst="rect">
            <a:avLst/>
          </a:prstGeom>
          <a:solidFill>
            <a:srgbClr val="27AB27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97" name="Rectangle 35"/>
          <p:cNvSpPr>
            <a:spLocks noChangeArrowheads="1"/>
          </p:cNvSpPr>
          <p:nvPr/>
        </p:nvSpPr>
        <p:spPr bwMode="auto">
          <a:xfrm>
            <a:off x="4859338" y="5300663"/>
            <a:ext cx="576262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98" name="Rectangle 36"/>
          <p:cNvSpPr>
            <a:spLocks noChangeArrowheads="1"/>
          </p:cNvSpPr>
          <p:nvPr/>
        </p:nvSpPr>
        <p:spPr bwMode="auto">
          <a:xfrm>
            <a:off x="5795963" y="5300663"/>
            <a:ext cx="576262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99" name="Rectangle 37"/>
          <p:cNvSpPr>
            <a:spLocks noChangeArrowheads="1"/>
          </p:cNvSpPr>
          <p:nvPr/>
        </p:nvSpPr>
        <p:spPr bwMode="auto">
          <a:xfrm>
            <a:off x="6732588" y="5300663"/>
            <a:ext cx="576262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300" name="Rectangle 38"/>
          <p:cNvSpPr>
            <a:spLocks noChangeArrowheads="1"/>
          </p:cNvSpPr>
          <p:nvPr/>
        </p:nvSpPr>
        <p:spPr bwMode="auto">
          <a:xfrm>
            <a:off x="4356100" y="6021388"/>
            <a:ext cx="576263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301" name="Rectangle 39"/>
          <p:cNvSpPr>
            <a:spLocks noChangeArrowheads="1"/>
          </p:cNvSpPr>
          <p:nvPr/>
        </p:nvSpPr>
        <p:spPr bwMode="auto">
          <a:xfrm>
            <a:off x="5076825" y="6021388"/>
            <a:ext cx="576263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302" name="Rectangle 40"/>
          <p:cNvSpPr>
            <a:spLocks noChangeArrowheads="1"/>
          </p:cNvSpPr>
          <p:nvPr/>
        </p:nvSpPr>
        <p:spPr bwMode="auto">
          <a:xfrm>
            <a:off x="5940425" y="6021388"/>
            <a:ext cx="576263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303" name="Rectangle 41"/>
          <p:cNvSpPr>
            <a:spLocks noChangeArrowheads="1"/>
          </p:cNvSpPr>
          <p:nvPr/>
        </p:nvSpPr>
        <p:spPr bwMode="auto">
          <a:xfrm>
            <a:off x="6804025" y="6021388"/>
            <a:ext cx="576263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304" name="Rectangle 42"/>
          <p:cNvSpPr>
            <a:spLocks noChangeArrowheads="1"/>
          </p:cNvSpPr>
          <p:nvPr/>
        </p:nvSpPr>
        <p:spPr bwMode="auto">
          <a:xfrm>
            <a:off x="7812088" y="6237288"/>
            <a:ext cx="576262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305" name="Line 43"/>
          <p:cNvSpPr>
            <a:spLocks noChangeShapeType="1"/>
          </p:cNvSpPr>
          <p:nvPr/>
        </p:nvSpPr>
        <p:spPr bwMode="auto">
          <a:xfrm flipH="1">
            <a:off x="5219700" y="5013325"/>
            <a:ext cx="504825" cy="2873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306" name="Line 44"/>
          <p:cNvSpPr>
            <a:spLocks noChangeShapeType="1"/>
          </p:cNvSpPr>
          <p:nvPr/>
        </p:nvSpPr>
        <p:spPr bwMode="auto">
          <a:xfrm>
            <a:off x="6011863" y="5013325"/>
            <a:ext cx="0" cy="2873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307" name="Line 45"/>
          <p:cNvSpPr>
            <a:spLocks noChangeShapeType="1"/>
          </p:cNvSpPr>
          <p:nvPr/>
        </p:nvSpPr>
        <p:spPr bwMode="auto">
          <a:xfrm>
            <a:off x="6156325" y="5013325"/>
            <a:ext cx="720725" cy="2873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308" name="Line 46"/>
          <p:cNvSpPr>
            <a:spLocks noChangeShapeType="1"/>
          </p:cNvSpPr>
          <p:nvPr/>
        </p:nvSpPr>
        <p:spPr bwMode="auto">
          <a:xfrm flipH="1">
            <a:off x="4643438" y="5734050"/>
            <a:ext cx="360362" cy="2873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309" name="Line 47"/>
          <p:cNvSpPr>
            <a:spLocks noChangeShapeType="1"/>
          </p:cNvSpPr>
          <p:nvPr/>
        </p:nvSpPr>
        <p:spPr bwMode="auto">
          <a:xfrm>
            <a:off x="5219700" y="5734050"/>
            <a:ext cx="144463" cy="2873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310" name="Line 48"/>
          <p:cNvSpPr>
            <a:spLocks noChangeShapeType="1"/>
          </p:cNvSpPr>
          <p:nvPr/>
        </p:nvSpPr>
        <p:spPr bwMode="auto">
          <a:xfrm>
            <a:off x="6084888" y="5734050"/>
            <a:ext cx="71437" cy="2873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311" name="Line 49"/>
          <p:cNvSpPr>
            <a:spLocks noChangeShapeType="1"/>
          </p:cNvSpPr>
          <p:nvPr/>
        </p:nvSpPr>
        <p:spPr bwMode="auto">
          <a:xfrm>
            <a:off x="7019925" y="5734050"/>
            <a:ext cx="0" cy="2873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312" name="Line 50"/>
          <p:cNvSpPr>
            <a:spLocks noChangeShapeType="1"/>
          </p:cNvSpPr>
          <p:nvPr/>
        </p:nvSpPr>
        <p:spPr bwMode="auto">
          <a:xfrm>
            <a:off x="7380288" y="6237288"/>
            <a:ext cx="431800" cy="2159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313" name="Rectangle 51"/>
          <p:cNvSpPr>
            <a:spLocks noChangeArrowheads="1"/>
          </p:cNvSpPr>
          <p:nvPr/>
        </p:nvSpPr>
        <p:spPr bwMode="auto">
          <a:xfrm>
            <a:off x="1979613" y="2852738"/>
            <a:ext cx="914400" cy="433387"/>
          </a:xfrm>
          <a:prstGeom prst="rect">
            <a:avLst/>
          </a:prstGeom>
          <a:solidFill>
            <a:srgbClr val="46BA6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314" name="Line 52"/>
          <p:cNvSpPr>
            <a:spLocks noChangeShapeType="1"/>
          </p:cNvSpPr>
          <p:nvPr/>
        </p:nvSpPr>
        <p:spPr bwMode="auto">
          <a:xfrm>
            <a:off x="2484438" y="3284538"/>
            <a:ext cx="0" cy="2159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315" name="Text Box 59"/>
          <p:cNvSpPr txBox="1">
            <a:spLocks noChangeArrowheads="1"/>
          </p:cNvSpPr>
          <p:nvPr/>
        </p:nvSpPr>
        <p:spPr bwMode="auto">
          <a:xfrm>
            <a:off x="4119563" y="3998913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  <a:endParaRPr lang="ru-RU" sz="2000"/>
          </a:p>
        </p:txBody>
      </p:sp>
      <p:sp>
        <p:nvSpPr>
          <p:cNvPr id="11316" name="Text Box 63"/>
          <p:cNvSpPr txBox="1">
            <a:spLocks noChangeArrowheads="1"/>
          </p:cNvSpPr>
          <p:nvPr/>
        </p:nvSpPr>
        <p:spPr bwMode="auto">
          <a:xfrm>
            <a:off x="5343525" y="4071938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  <a:endParaRPr lang="ru-RU" sz="2000"/>
          </a:p>
        </p:txBody>
      </p:sp>
      <p:sp>
        <p:nvSpPr>
          <p:cNvPr id="11317" name="Text Box 65"/>
          <p:cNvSpPr txBox="1">
            <a:spLocks noChangeArrowheads="1"/>
          </p:cNvSpPr>
          <p:nvPr/>
        </p:nvSpPr>
        <p:spPr bwMode="auto">
          <a:xfrm>
            <a:off x="7359650" y="407193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N</a:t>
            </a:r>
            <a:endParaRPr lang="ru-RU" sz="2000"/>
          </a:p>
        </p:txBody>
      </p:sp>
      <p:sp>
        <p:nvSpPr>
          <p:cNvPr id="11318" name="Text Box 66"/>
          <p:cNvSpPr txBox="1">
            <a:spLocks noChangeArrowheads="1"/>
          </p:cNvSpPr>
          <p:nvPr/>
        </p:nvSpPr>
        <p:spPr bwMode="auto">
          <a:xfrm>
            <a:off x="8440738" y="3856038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  <a:endParaRPr lang="ru-RU" sz="2000"/>
          </a:p>
        </p:txBody>
      </p:sp>
      <p:sp>
        <p:nvSpPr>
          <p:cNvPr id="58" name="TextBox 57"/>
          <p:cNvSpPr txBox="1"/>
          <p:nvPr/>
        </p:nvSpPr>
        <p:spPr>
          <a:xfrm>
            <a:off x="0" y="6334780"/>
            <a:ext cx="5082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Топология == геометрия связей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Прерывания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персональных компьютерах </a:t>
            </a:r>
            <a:r>
              <a:rPr lang="ru-RU" dirty="0" smtClean="0"/>
              <a:t>применялись </a:t>
            </a:r>
            <a:r>
              <a:rPr lang="ru-RU" dirty="0" smtClean="0"/>
              <a:t>два основных типа контроллеров прерываний:</a:t>
            </a:r>
          </a:p>
          <a:p>
            <a:pPr lvl="1"/>
            <a:r>
              <a:rPr lang="ru-RU" dirty="0" smtClean="0"/>
              <a:t>PIC (</a:t>
            </a:r>
            <a:r>
              <a:rPr lang="ru-RU" dirty="0" err="1" smtClean="0"/>
              <a:t>Peripheral</a:t>
            </a:r>
            <a:r>
              <a:rPr lang="ru-RU" dirty="0" smtClean="0"/>
              <a:t> </a:t>
            </a:r>
            <a:r>
              <a:rPr lang="ru-RU" dirty="0" err="1" smtClean="0"/>
              <a:t>Interrupt</a:t>
            </a:r>
            <a:r>
              <a:rPr lang="ru-RU" dirty="0" smtClean="0"/>
              <a:t> </a:t>
            </a:r>
            <a:r>
              <a:rPr lang="ru-RU" dirty="0" err="1" smtClean="0"/>
              <a:t>Controller</a:t>
            </a:r>
            <a:r>
              <a:rPr lang="ru-RU" dirty="0" smtClean="0"/>
              <a:t>) — периферийный контроллер </a:t>
            </a:r>
            <a:r>
              <a:rPr lang="ru-RU" dirty="0" err="1" smtClean="0"/>
              <a:t>прерываний,программно</a:t>
            </a:r>
            <a:r>
              <a:rPr lang="ru-RU" dirty="0" smtClean="0"/>
              <a:t> совместимый с «историческим» контроллером 8259A, представляющим собой связку из пары каскадно - соединенных PIC, позволяющая обслуживать до 15 линий запросов прерываний;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APIC (</a:t>
            </a:r>
            <a:r>
              <a:rPr lang="ru-RU" dirty="0" err="1" smtClean="0"/>
              <a:t>Advanced</a:t>
            </a:r>
            <a:r>
              <a:rPr lang="ru-RU" dirty="0" smtClean="0"/>
              <a:t> </a:t>
            </a:r>
            <a:r>
              <a:rPr lang="ru-RU" dirty="0" err="1" smtClean="0"/>
              <a:t>Peripheral</a:t>
            </a:r>
            <a:r>
              <a:rPr lang="ru-RU" dirty="0" smtClean="0"/>
              <a:t> </a:t>
            </a:r>
            <a:r>
              <a:rPr lang="ru-RU" dirty="0" err="1" smtClean="0"/>
              <a:t>Interrupt</a:t>
            </a:r>
            <a:r>
              <a:rPr lang="ru-RU" dirty="0" smtClean="0"/>
              <a:t> </a:t>
            </a:r>
            <a:r>
              <a:rPr lang="ru-RU" dirty="0" err="1" smtClean="0"/>
              <a:t>Controller</a:t>
            </a:r>
            <a:r>
              <a:rPr lang="ru-RU" dirty="0" smtClean="0"/>
              <a:t>) — усовершенствованный  контроллер прерываний, введенный для поддержки </a:t>
            </a:r>
            <a:r>
              <a:rPr lang="ru-RU" dirty="0" smtClean="0"/>
              <a:t>мультипроцессорных(многоядерных)  </a:t>
            </a:r>
            <a:r>
              <a:rPr lang="ru-RU" dirty="0" smtClean="0"/>
              <a:t>систем. 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mtClean="0"/>
          </a:p>
          <a:p>
            <a:pPr eaLnBrk="1" hangingPunct="1"/>
            <a:endParaRPr lang="ru-RU" smtClean="0"/>
          </a:p>
          <a:p>
            <a:pPr eaLnBrk="1" hangingPunct="1"/>
            <a:endParaRPr lang="ru-RU" smtClean="0"/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2286000" y="3001963"/>
            <a:ext cx="4572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 b="0"/>
          </a:p>
          <a:p>
            <a:pPr>
              <a:spcBef>
                <a:spcPct val="50000"/>
              </a:spcBef>
            </a:pPr>
            <a:endParaRPr lang="ru-RU" sz="2000" b="0"/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2286000" y="3001963"/>
            <a:ext cx="4572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 b="0"/>
          </a:p>
          <a:p>
            <a:pPr>
              <a:spcBef>
                <a:spcPct val="50000"/>
              </a:spcBef>
            </a:pPr>
            <a:endParaRPr lang="ru-RU" sz="2000" b="0"/>
          </a:p>
        </p:txBody>
      </p:sp>
      <p:sp>
        <p:nvSpPr>
          <p:cNvPr id="56327" name="TextBox 7"/>
          <p:cNvSpPr txBox="1">
            <a:spLocks noChangeArrowheads="1"/>
          </p:cNvSpPr>
          <p:nvPr/>
        </p:nvSpPr>
        <p:spPr bwMode="auto">
          <a:xfrm>
            <a:off x="55563" y="5357813"/>
            <a:ext cx="79028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dirty="0" smtClean="0"/>
              <a:t>Появился </a:t>
            </a:r>
            <a:r>
              <a:rPr lang="en-US" sz="2400" b="1" dirty="0" smtClean="0"/>
              <a:t>APIC </a:t>
            </a:r>
            <a:r>
              <a:rPr lang="en-US" sz="2400" b="1" dirty="0"/>
              <a:t>(Advanced Peripheral Interrupt Controller) </a:t>
            </a:r>
            <a:r>
              <a:rPr lang="ru-RU" sz="2400" b="1" dirty="0"/>
              <a:t>– </a:t>
            </a:r>
            <a:endParaRPr lang="ru-RU" sz="24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63" y="1100138"/>
            <a:ext cx="89058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Традиционный контроллер</a:t>
            </a:r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Advanced</a:t>
            </a:r>
            <a:br>
              <a:rPr lang="en-US" dirty="0" smtClean="0"/>
            </a:br>
            <a:r>
              <a:rPr lang="en-US" dirty="0" smtClean="0"/>
              <a:t>Programmable Interrupt Controller, APIC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1" y="981741"/>
            <a:ext cx="6067448" cy="461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5643578"/>
            <a:ext cx="8786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dirty="0" smtClean="0"/>
              <a:t>Позволяет увеличивать число доступных  аппаратных линий прерываний и обрабатывать запросы прерываний  от устройств PCI, посылаемые через механизм </a:t>
            </a:r>
            <a:r>
              <a:rPr lang="ru-RU" b="1" dirty="0" smtClean="0"/>
              <a:t>сообщений (MSI) </a:t>
            </a:r>
            <a:r>
              <a:rPr lang="ru-RU" dirty="0" smtClean="0"/>
              <a:t>всего до 255.</a:t>
            </a:r>
          </a:p>
          <a:p>
            <a:pPr lvl="1"/>
            <a:r>
              <a:rPr lang="ru-RU" dirty="0" smtClean="0"/>
              <a:t>Поддерживает традиционный контроллер  8259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Прерывания сообщением (</a:t>
            </a:r>
            <a:r>
              <a:rPr lang="en-US" dirty="0" smtClean="0"/>
              <a:t>MSI)</a:t>
            </a:r>
            <a:endParaRPr lang="ru-RU" dirty="0"/>
          </a:p>
        </p:txBody>
      </p:sp>
      <p:sp>
        <p:nvSpPr>
          <p:cNvPr id="3277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MSI – Message Signaled Interrupts, </a:t>
            </a:r>
            <a:r>
              <a:rPr lang="ru-RU" dirty="0" smtClean="0"/>
              <a:t>метод подачи прерывания путем выполнения операции обращения к контроллеру </a:t>
            </a:r>
            <a:r>
              <a:rPr lang="en-US" dirty="0" smtClean="0"/>
              <a:t>APIC. </a:t>
            </a:r>
          </a:p>
          <a:p>
            <a:r>
              <a:rPr lang="ru-RU" dirty="0" smtClean="0"/>
              <a:t>Целевым устройством для </a:t>
            </a:r>
            <a:r>
              <a:rPr lang="en-US" dirty="0" smtClean="0"/>
              <a:t>MSI </a:t>
            </a:r>
            <a:r>
              <a:rPr lang="ru-RU" dirty="0" smtClean="0"/>
              <a:t>является  специальный регистр расширенного контроллера прерываний </a:t>
            </a:r>
            <a:r>
              <a:rPr lang="en-US" dirty="0" smtClean="0"/>
              <a:t>I/OAPIC –</a:t>
            </a:r>
            <a:r>
              <a:rPr lang="ru-RU" dirty="0" smtClean="0"/>
              <a:t>осуществляющий подачу сигналов прерываний одному или нескольким процессорам по специальной шине.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APIC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714356"/>
            <a:ext cx="655574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4500570"/>
            <a:ext cx="882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Все процессоры разделяют общие контроллеры прерываний.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Память конфигурации устройства </a:t>
            </a:r>
            <a:r>
              <a:rPr lang="en-US" dirty="0" smtClean="0"/>
              <a:t>PCI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Информация хранится 32 </a:t>
            </a:r>
            <a:r>
              <a:rPr lang="ru-RU" dirty="0" err="1" smtClean="0"/>
              <a:t>х</a:t>
            </a:r>
            <a:r>
              <a:rPr lang="ru-RU" dirty="0" smtClean="0"/>
              <a:t> – битными словами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857232"/>
            <a:ext cx="80295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Конфигурационное пространство моста 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142984"/>
            <a:ext cx="728667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Конфигурационное пространство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3100" dirty="0" smtClean="0"/>
              <a:t>-порт (регистр)управления Р</a:t>
            </a:r>
            <a:r>
              <a:rPr lang="ru-RU" sz="3100" u="sng" dirty="0" smtClean="0"/>
              <a:t>С1 (</a:t>
            </a:r>
            <a:r>
              <a:rPr lang="en-US" sz="3100" u="sng" dirty="0" smtClean="0"/>
              <a:t>CF</a:t>
            </a:r>
            <a:r>
              <a:rPr lang="ru-RU" sz="3100" u="sng" dirty="0" smtClean="0"/>
              <a:t>8</a:t>
            </a:r>
            <a:r>
              <a:rPr lang="en-US" sz="3100" u="sng" dirty="0" smtClean="0"/>
              <a:t>h</a:t>
            </a:r>
            <a:r>
              <a:rPr lang="ru-RU" sz="3100" u="sng" dirty="0" smtClean="0"/>
              <a:t>)</a:t>
            </a:r>
            <a:endParaRPr lang="ru-RU" sz="3100" dirty="0" smtClean="0"/>
          </a:p>
          <a:p>
            <a:r>
              <a:rPr lang="ru-RU" sz="3100" dirty="0" smtClean="0"/>
              <a:t>-порт данных Р</a:t>
            </a:r>
            <a:r>
              <a:rPr lang="en-US" sz="3100" u="sng" dirty="0" smtClean="0"/>
              <a:t>CI</a:t>
            </a:r>
            <a:r>
              <a:rPr lang="ru-RU" sz="3100" u="sng" dirty="0" smtClean="0"/>
              <a:t> (</a:t>
            </a:r>
            <a:r>
              <a:rPr lang="en-US" sz="3100" u="sng" dirty="0" err="1" smtClean="0"/>
              <a:t>CFCh</a:t>
            </a:r>
            <a:r>
              <a:rPr lang="ru-RU" sz="3100" u="sng" dirty="0" smtClean="0"/>
              <a:t>).</a:t>
            </a:r>
            <a:endParaRPr lang="ru-RU" sz="3100" dirty="0" smtClean="0"/>
          </a:p>
          <a:p>
            <a:r>
              <a:rPr lang="ru-RU" sz="3200" dirty="0" smtClean="0"/>
              <a:t>Формат  регистра управления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sz="3200" dirty="0" smtClean="0"/>
          </a:p>
          <a:p>
            <a:pPr>
              <a:buNone/>
            </a:pPr>
            <a:r>
              <a:rPr lang="ru-RU" sz="3200" dirty="0" smtClean="0"/>
              <a:t>	Запись в порт:</a:t>
            </a:r>
          </a:p>
          <a:p>
            <a:pPr>
              <a:buNone/>
            </a:pPr>
            <a:r>
              <a:rPr lang="ru-RU" sz="3100" b="1" dirty="0" smtClean="0"/>
              <a:t>	</a:t>
            </a:r>
            <a:r>
              <a:rPr lang="en-US" sz="3100" dirty="0" smtClean="0"/>
              <a:t>void </a:t>
            </a:r>
            <a:r>
              <a:rPr lang="en-US" sz="3100" b="1" dirty="0" err="1" smtClean="0"/>
              <a:t>outl</a:t>
            </a:r>
            <a:r>
              <a:rPr lang="en-US" sz="3100" b="1" dirty="0" smtClean="0"/>
              <a:t>(unsigned </a:t>
            </a:r>
            <a:r>
              <a:rPr lang="en-US" sz="3100" b="1" dirty="0" err="1" smtClean="0"/>
              <a:t>int</a:t>
            </a:r>
            <a:r>
              <a:rPr lang="en-US" sz="3100" b="1" dirty="0" smtClean="0"/>
              <a:t> </a:t>
            </a:r>
            <a:r>
              <a:rPr lang="en-US" sz="3100" i="1" dirty="0" smtClean="0"/>
              <a:t>value</a:t>
            </a:r>
            <a:r>
              <a:rPr lang="en-US" sz="3100" b="1" dirty="0" smtClean="0"/>
              <a:t>, unsigned short </a:t>
            </a:r>
            <a:r>
              <a:rPr lang="en-US" sz="3100" b="1" dirty="0" err="1" smtClean="0"/>
              <a:t>int</a:t>
            </a:r>
            <a:r>
              <a:rPr lang="en-US" sz="3100" b="1" dirty="0" smtClean="0"/>
              <a:t> </a:t>
            </a:r>
            <a:r>
              <a:rPr lang="en-US" sz="3100" i="1" dirty="0" smtClean="0"/>
              <a:t>port</a:t>
            </a:r>
            <a:r>
              <a:rPr lang="en-US" sz="3100" b="1" dirty="0" smtClean="0"/>
              <a:t>);</a:t>
            </a:r>
            <a:r>
              <a:rPr lang="en-US" sz="3100" dirty="0" smtClean="0"/>
              <a:t>     </a:t>
            </a:r>
            <a:endParaRPr lang="ru-RU" sz="3100" dirty="0" smtClean="0"/>
          </a:p>
          <a:p>
            <a:endParaRPr lang="ru-RU" sz="3100" dirty="0" smtClean="0"/>
          </a:p>
          <a:p>
            <a:r>
              <a:rPr lang="ru-RU" sz="3100" dirty="0" smtClean="0"/>
              <a:t>Чтение порта</a:t>
            </a:r>
            <a:r>
              <a:rPr lang="en-US" sz="3100" dirty="0" smtClean="0"/>
              <a:t> </a:t>
            </a:r>
            <a:r>
              <a:rPr lang="ru-RU" sz="3100" dirty="0" smtClean="0"/>
              <a:t>:</a:t>
            </a:r>
            <a:r>
              <a:rPr lang="en-US" sz="3100" dirty="0" smtClean="0"/>
              <a:t> </a:t>
            </a:r>
            <a:endParaRPr lang="ru-RU" sz="3100" dirty="0" smtClean="0"/>
          </a:p>
          <a:p>
            <a:pPr>
              <a:buNone/>
            </a:pPr>
            <a:r>
              <a:rPr lang="en-US" sz="3100" dirty="0" smtClean="0"/>
              <a:t> </a:t>
            </a:r>
            <a:r>
              <a:rPr lang="ru-RU" sz="3100" dirty="0" smtClean="0"/>
              <a:t>	</a:t>
            </a:r>
            <a:r>
              <a:rPr lang="en-US" sz="3100" dirty="0" smtClean="0"/>
              <a:t>unsigned </a:t>
            </a:r>
            <a:r>
              <a:rPr lang="en-US" sz="3100" dirty="0" err="1" smtClean="0"/>
              <a:t>int</a:t>
            </a:r>
            <a:r>
              <a:rPr lang="en-US" sz="3100" dirty="0" smtClean="0"/>
              <a:t> </a:t>
            </a:r>
            <a:r>
              <a:rPr lang="en-US" sz="3100" b="1" dirty="0" err="1" smtClean="0"/>
              <a:t>inl</a:t>
            </a:r>
            <a:r>
              <a:rPr lang="en-US" sz="3100" b="1" dirty="0" smtClean="0"/>
              <a:t>(unsigned short </a:t>
            </a:r>
            <a:r>
              <a:rPr lang="en-US" sz="3100" b="1" dirty="0" err="1" smtClean="0"/>
              <a:t>int</a:t>
            </a:r>
            <a:r>
              <a:rPr lang="en-US" sz="3100" b="1" dirty="0" smtClean="0"/>
              <a:t> </a:t>
            </a:r>
            <a:r>
              <a:rPr lang="en-US" sz="3100" i="1" dirty="0" smtClean="0"/>
              <a:t>port</a:t>
            </a:r>
            <a:r>
              <a:rPr lang="en-US" sz="3100" b="1" dirty="0" smtClean="0"/>
              <a:t>);</a:t>
            </a:r>
            <a:r>
              <a:rPr lang="en-US" sz="3100" dirty="0" smtClean="0"/>
              <a:t>   </a:t>
            </a:r>
            <a:endParaRPr lang="ru-RU" sz="3100" dirty="0" smtClean="0"/>
          </a:p>
          <a:p>
            <a:endParaRPr lang="ru-RU" sz="3100" dirty="0" smtClean="0"/>
          </a:p>
          <a:p>
            <a:r>
              <a:rPr lang="en-US" sz="3100" dirty="0" smtClean="0"/>
              <a:t>if(</a:t>
            </a:r>
            <a:r>
              <a:rPr lang="en-US" sz="3100" dirty="0" err="1" smtClean="0"/>
              <a:t>iopl</a:t>
            </a:r>
            <a:r>
              <a:rPr lang="en-US" sz="3100" dirty="0" smtClean="0"/>
              <a:t>(3)) //</a:t>
            </a:r>
            <a:r>
              <a:rPr lang="ru-RU" sz="3100" dirty="0" smtClean="0"/>
              <a:t>задание уровня приоритета</a:t>
            </a:r>
          </a:p>
          <a:p>
            <a:r>
              <a:rPr lang="en-US" sz="3100" dirty="0" smtClean="0"/>
              <a:t>	{</a:t>
            </a:r>
            <a:endParaRPr lang="ru-RU" sz="3100" dirty="0" smtClean="0"/>
          </a:p>
          <a:p>
            <a:r>
              <a:rPr lang="en-US" sz="3100" dirty="0" smtClean="0"/>
              <a:t>	</a:t>
            </a:r>
            <a:r>
              <a:rPr lang="en-US" sz="3100" dirty="0" err="1" smtClean="0"/>
              <a:t>printf</a:t>
            </a:r>
            <a:r>
              <a:rPr lang="en-US" sz="3100" dirty="0" smtClean="0"/>
              <a:t>("I/O Privilege level change error: %s\</a:t>
            </a:r>
            <a:r>
              <a:rPr lang="en-US" sz="3100" dirty="0" err="1" smtClean="0"/>
              <a:t>nTry</a:t>
            </a:r>
            <a:r>
              <a:rPr lang="en-US" sz="3100" dirty="0" smtClean="0"/>
              <a:t> running under </a:t>
            </a:r>
            <a:endParaRPr lang="ru-RU" sz="3100" dirty="0" smtClean="0"/>
          </a:p>
          <a:p>
            <a:r>
              <a:rPr lang="en-US" sz="3100" dirty="0" smtClean="0"/>
              <a:t>ROOT user\n",(char *)</a:t>
            </a:r>
            <a:r>
              <a:rPr lang="en-US" sz="3100" dirty="0" err="1" smtClean="0"/>
              <a:t>strerror</a:t>
            </a:r>
            <a:r>
              <a:rPr lang="en-US" sz="3100" dirty="0" smtClean="0"/>
              <a:t>(</a:t>
            </a:r>
            <a:r>
              <a:rPr lang="en-US" sz="3100" dirty="0" err="1" smtClean="0"/>
              <a:t>errno</a:t>
            </a:r>
            <a:r>
              <a:rPr lang="en-US" sz="3100" dirty="0" smtClean="0"/>
              <a:t>));</a:t>
            </a:r>
            <a:endParaRPr lang="ru-RU" sz="3100" dirty="0" smtClean="0"/>
          </a:p>
          <a:p>
            <a:r>
              <a:rPr lang="en-US" sz="3100" dirty="0" smtClean="0"/>
              <a:t>} //granted privileges 3 for port access</a:t>
            </a:r>
            <a:endParaRPr lang="ru-RU" sz="31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785926"/>
            <a:ext cx="785818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6215074" y="357166"/>
            <a:ext cx="314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PCI SIG</a:t>
            </a:r>
            <a:r>
              <a:rPr lang="ru-RU" dirty="0" smtClean="0"/>
              <a:t> /</a:t>
            </a:r>
            <a:r>
              <a:rPr lang="en-US" dirty="0" smtClean="0"/>
              <a:t>www</a:t>
            </a:r>
            <a:r>
              <a:rPr lang="ru-RU" dirty="0" smtClean="0"/>
              <a:t>.</a:t>
            </a:r>
            <a:r>
              <a:rPr lang="en-US" dirty="0" err="1" smtClean="0"/>
              <a:t>pcisig</a:t>
            </a:r>
            <a:r>
              <a:rPr lang="ru-RU" dirty="0" smtClean="0"/>
              <a:t>.</a:t>
            </a:r>
            <a:r>
              <a:rPr lang="en-US" dirty="0" smtClean="0"/>
              <a:t>com</a:t>
            </a:r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b="1" dirty="0" smtClean="0"/>
              <a:t>Достоинства параллельных шин </a:t>
            </a:r>
            <a:r>
              <a:rPr lang="ru-RU" dirty="0" smtClean="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ru-RU" dirty="0" smtClean="0"/>
              <a:t>с параллельными шинами передачи данных микропроцессорам проще работать, они обеспечивают лучшую производительность при меньшей частоте.</a:t>
            </a:r>
          </a:p>
          <a:p>
            <a:pPr eaLnBrk="1" hangingPunct="1">
              <a:lnSpc>
                <a:spcPct val="80000"/>
              </a:lnSpc>
            </a:pPr>
            <a:r>
              <a:rPr lang="ru-RU" b="1" dirty="0" smtClean="0"/>
              <a:t>Недостатки :</a:t>
            </a:r>
          </a:p>
          <a:p>
            <a:pPr eaLnBrk="1" hangingPunct="1">
              <a:lnSpc>
                <a:spcPct val="80000"/>
              </a:lnSpc>
            </a:pPr>
            <a:r>
              <a:rPr lang="ru-RU" dirty="0" smtClean="0"/>
              <a:t> их сложнее использовать на высоких частотах так как при этом сильно повышаются требования к физической разводке шины, из за увеличения  различия времени распространения сигнала в отдельных проводниках шины</a:t>
            </a:r>
          </a:p>
          <a:p>
            <a:pPr eaLnBrk="1" hangingPunct="1">
              <a:lnSpc>
                <a:spcPct val="80000"/>
              </a:lnSpc>
            </a:pPr>
            <a:r>
              <a:rPr lang="ru-RU" dirty="0" smtClean="0"/>
              <a:t>параллельные шины занимают значительную площадь на плате.</a:t>
            </a:r>
          </a:p>
          <a:p>
            <a:pPr eaLnBrk="1" hangingPunct="1">
              <a:lnSpc>
                <a:spcPct val="80000"/>
              </a:lnSpc>
            </a:pPr>
            <a:endParaRPr lang="ru-RU" dirty="0" smtClean="0"/>
          </a:p>
        </p:txBody>
      </p:sp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Параллельные шины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dirty="0" smtClean="0"/>
              <a:t>Последовательные шины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09600" indent="-609600" eaLnBrk="1" hangingPunct="1">
              <a:lnSpc>
                <a:spcPct val="80000"/>
              </a:lnSpc>
            </a:pPr>
            <a:r>
              <a:rPr lang="ru-RU" sz="1600" dirty="0" smtClean="0"/>
              <a:t>Так как себестоимость производства чипа выходит примерно одинаковой ,то дешевле делать более сложный кристалл контроллера шины, чем изготавливать  многочисленные контакты и проводники параллельной шины. Поэтому  с развитием технологий стали переходить на последовательные шины.</a:t>
            </a:r>
          </a:p>
          <a:p>
            <a:pPr marL="793750" lvl="1" indent="-609600">
              <a:lnSpc>
                <a:spcPct val="80000"/>
              </a:lnSpc>
            </a:pPr>
            <a:r>
              <a:rPr lang="ru-RU" sz="2200" dirty="0" smtClean="0"/>
              <a:t>Достоинства последовательных шин :</a:t>
            </a:r>
          </a:p>
          <a:p>
            <a:pPr marL="793750" lvl="1" indent="-609600">
              <a:lnSpc>
                <a:spcPct val="80000"/>
              </a:lnSpc>
            </a:pPr>
            <a:endParaRPr lang="ru-RU" sz="2200" dirty="0" smtClean="0"/>
          </a:p>
          <a:p>
            <a:pPr marL="793750" lvl="1" indent="-609600">
              <a:lnSpc>
                <a:spcPct val="80000"/>
              </a:lnSpc>
            </a:pPr>
            <a:r>
              <a:rPr lang="ru-RU" sz="2200" dirty="0" smtClean="0"/>
              <a:t>Использование  различных носителей например, оптических;</a:t>
            </a:r>
          </a:p>
          <a:p>
            <a:pPr marL="793750" lvl="1" indent="-609600">
              <a:lnSpc>
                <a:spcPct val="80000"/>
              </a:lnSpc>
            </a:pPr>
            <a:r>
              <a:rPr lang="ru-RU" sz="2200" dirty="0" smtClean="0"/>
              <a:t> </a:t>
            </a:r>
          </a:p>
          <a:p>
            <a:pPr marL="793750" lvl="1" indent="-609600">
              <a:lnSpc>
                <a:spcPct val="80000"/>
              </a:lnSpc>
            </a:pPr>
            <a:r>
              <a:rPr lang="ru-RU" sz="2200" dirty="0" smtClean="0"/>
              <a:t>Экономия пространства и снижение сложности монтажа; </a:t>
            </a:r>
          </a:p>
          <a:p>
            <a:pPr marL="793750" lvl="1" indent="-609600">
              <a:lnSpc>
                <a:spcPct val="80000"/>
              </a:lnSpc>
            </a:pPr>
            <a:endParaRPr lang="ru-RU" sz="2200" dirty="0" smtClean="0"/>
          </a:p>
          <a:p>
            <a:pPr marL="793750" lvl="1" indent="-609600">
              <a:lnSpc>
                <a:spcPct val="80000"/>
              </a:lnSpc>
            </a:pPr>
            <a:r>
              <a:rPr lang="ru-RU" sz="2200" dirty="0" smtClean="0"/>
              <a:t>Проще реализовывать горячие подключения и динамическую конфигурацию устройств; </a:t>
            </a:r>
          </a:p>
          <a:p>
            <a:pPr marL="793750" lvl="1" indent="-609600">
              <a:lnSpc>
                <a:spcPct val="80000"/>
              </a:lnSpc>
            </a:pPr>
            <a:endParaRPr lang="ru-RU" sz="2200" dirty="0" smtClean="0"/>
          </a:p>
          <a:p>
            <a:pPr marL="793750" lvl="1" indent="-609600">
              <a:lnSpc>
                <a:spcPct val="80000"/>
              </a:lnSpc>
            </a:pPr>
            <a:r>
              <a:rPr lang="ru-RU" sz="2200" dirty="0" smtClean="0"/>
              <a:t>Переход от разделяемых шин с арбитражем и непредсказуемыми прерываниями, к более предсказуемым соединениям точка-точка; </a:t>
            </a:r>
          </a:p>
          <a:p>
            <a:pPr marL="793750" lvl="1" indent="-609600">
              <a:lnSpc>
                <a:spcPct val="80000"/>
              </a:lnSpc>
            </a:pPr>
            <a:endParaRPr lang="ru-RU" sz="2200" dirty="0" smtClean="0"/>
          </a:p>
          <a:p>
            <a:pPr marL="793750" lvl="1" indent="-609600">
              <a:lnSpc>
                <a:spcPct val="80000"/>
              </a:lnSpc>
            </a:pPr>
            <a:r>
              <a:rPr lang="ru-RU" sz="2200" dirty="0" smtClean="0"/>
              <a:t>Лучшая с точки зрения затрат и более гибкая с точки зрения топологии </a:t>
            </a:r>
            <a:r>
              <a:rPr lang="ru-RU" sz="2200" dirty="0" err="1" smtClean="0"/>
              <a:t>маштабируемость</a:t>
            </a:r>
            <a:r>
              <a:rPr lang="ru-RU" sz="2200" dirty="0" smtClean="0"/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28670"/>
            <a:ext cx="8713788" cy="566898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3 .По организации обмена.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а)</a:t>
            </a:r>
            <a:r>
              <a:rPr lang="ru-RU" sz="24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 Симплексный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– передача в одну сторону.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б)</a:t>
            </a:r>
            <a:r>
              <a:rPr lang="ru-RU" sz="24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 Полудуплексный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– передача в две стороны, но в разные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 моменты времени, по одним и тем же линиям.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в) </a:t>
            </a:r>
            <a:r>
              <a:rPr lang="ru-RU" sz="24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Дуплексный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– передача в две стороны одновременно. Требуются свои линии передачи в каждую сторону.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По способу обмена данными: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a)</a:t>
            </a: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Синхронные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b)</a:t>
            </a: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Асинхронные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0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2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928794" y="214290"/>
            <a:ext cx="5668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Классификация интерфейсов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78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Сравнительный анализ шин</a:t>
            </a:r>
            <a:endParaRPr lang="ru-RU" dirty="0"/>
          </a:p>
        </p:txBody>
      </p:sp>
      <p:pic>
        <p:nvPicPr>
          <p:cNvPr id="4" name="Picture 13" descr="Gif 450x331, 85327 байт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1" y="1643050"/>
            <a:ext cx="8836131" cy="48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</a:rPr>
              <a:t>Третий этап </a:t>
            </a:r>
            <a:r>
              <a:rPr lang="ru-RU" dirty="0" smtClean="0">
                <a:latin typeface="Times New Roman" pitchFamily="18" charset="0"/>
              </a:rPr>
              <a:t>-  шина </a:t>
            </a:r>
            <a:r>
              <a:rPr lang="en-US" dirty="0" smtClean="0">
                <a:latin typeface="Times New Roman" pitchFamily="18" charset="0"/>
              </a:rPr>
              <a:t>PCI Express</a:t>
            </a:r>
            <a:endParaRPr lang="ru-RU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sz="2400" dirty="0" smtClean="0">
                <a:solidFill>
                  <a:srgbClr val="FF0000"/>
                </a:solidFill>
              </a:rPr>
              <a:t>Последовательно - параллельная  </a:t>
            </a:r>
            <a:r>
              <a:rPr lang="ru-RU" sz="2400" dirty="0" smtClean="0"/>
              <a:t>шина общего назначения; </a:t>
            </a:r>
          </a:p>
          <a:p>
            <a:pPr eaLnBrk="1" hangingPunct="1"/>
            <a:r>
              <a:rPr lang="ru-RU" sz="2400" b="1" dirty="0" smtClean="0"/>
              <a:t>PCI </a:t>
            </a:r>
            <a:r>
              <a:rPr lang="ru-RU" sz="2400" b="1" dirty="0" err="1" smtClean="0"/>
              <a:t>Express</a:t>
            </a:r>
            <a:r>
              <a:rPr lang="ru-RU" sz="2400" b="1" dirty="0" smtClean="0"/>
              <a:t> 1.0 - 2002год</a:t>
            </a:r>
          </a:p>
          <a:p>
            <a:pPr eaLnBrk="1" hangingPunct="1"/>
            <a:r>
              <a:rPr lang="ru-RU" sz="2400" b="1" dirty="0" smtClean="0"/>
              <a:t>PCI </a:t>
            </a:r>
            <a:r>
              <a:rPr lang="ru-RU" sz="2400" b="1" dirty="0" err="1" smtClean="0"/>
              <a:t>Express</a:t>
            </a:r>
            <a:r>
              <a:rPr lang="ru-RU" sz="2400" b="1" dirty="0" smtClean="0"/>
              <a:t> 2.0 – 2007год</a:t>
            </a:r>
          </a:p>
          <a:p>
            <a:pPr eaLnBrk="1" hangingPunct="1"/>
            <a:r>
              <a:rPr lang="ru-RU" sz="2400" b="1" dirty="0" smtClean="0"/>
              <a:t>PCI </a:t>
            </a:r>
            <a:r>
              <a:rPr lang="ru-RU" sz="2400" b="1" dirty="0" err="1" smtClean="0"/>
              <a:t>Express</a:t>
            </a:r>
            <a:r>
              <a:rPr lang="ru-RU" sz="2400" b="1" dirty="0" smtClean="0"/>
              <a:t> 3.0 – 2010год</a:t>
            </a:r>
          </a:p>
          <a:p>
            <a:r>
              <a:rPr lang="ru-RU" b="1" dirty="0" smtClean="0"/>
              <a:t>PCI </a:t>
            </a:r>
            <a:r>
              <a:rPr lang="ru-RU" b="1" dirty="0" err="1" smtClean="0"/>
              <a:t>Express</a:t>
            </a:r>
            <a:r>
              <a:rPr lang="ru-RU" b="1" dirty="0" smtClean="0"/>
              <a:t> 4.0 – 2017год</a:t>
            </a:r>
            <a:endParaRPr lang="ru-RU" sz="2400" dirty="0" smtClean="0"/>
          </a:p>
          <a:p>
            <a:pPr eaLnBrk="1" hangingPunct="1"/>
            <a:r>
              <a:rPr lang="ru-RU" sz="2400" dirty="0" smtClean="0"/>
              <a:t>Представляет собой совокупность независимых самостоятельных последовательных каналов передачи данных. Стандартизированы 1, 2, 4, 8, 12,16 и 32 канальные варианты.</a:t>
            </a:r>
          </a:p>
          <a:p>
            <a:pPr eaLnBrk="1" hangingPunct="1"/>
            <a:r>
              <a:rPr lang="ru-RU" sz="2400" dirty="0" smtClean="0"/>
              <a:t> Каждый канал состоит </a:t>
            </a:r>
            <a:r>
              <a:rPr lang="ru-RU" sz="2400" dirty="0" smtClean="0">
                <a:solidFill>
                  <a:srgbClr val="FF0000"/>
                </a:solidFill>
              </a:rPr>
              <a:t>из двух </a:t>
            </a:r>
            <a:r>
              <a:rPr lang="ru-RU" sz="2400" dirty="0" smtClean="0"/>
              <a:t>дифференциальных сигнальных пар (необходимо только </a:t>
            </a:r>
            <a:r>
              <a:rPr lang="ru-RU" sz="2400" dirty="0" smtClean="0">
                <a:solidFill>
                  <a:srgbClr val="FF0000"/>
                </a:solidFill>
              </a:rPr>
              <a:t>4 контакта</a:t>
            </a:r>
            <a:r>
              <a:rPr lang="ru-RU" sz="2400" dirty="0" smtClean="0"/>
              <a:t>). Сигнальный уровень 0.8 вольт. </a:t>
            </a:r>
          </a:p>
          <a:p>
            <a:r>
              <a:rPr lang="ru-RU" sz="2400" dirty="0" smtClean="0"/>
              <a:t>Поддерживает топологию «</a:t>
            </a:r>
            <a:r>
              <a:rPr lang="ru-RU" sz="2400" b="1" dirty="0" smtClean="0"/>
              <a:t>точка—</a:t>
            </a:r>
            <a:r>
              <a:rPr lang="ru-RU" sz="2400" b="1" dirty="0" err="1" smtClean="0"/>
              <a:t>точка</a:t>
            </a:r>
            <a:r>
              <a:rPr lang="ru-RU" sz="2400" dirty="0" smtClean="0"/>
              <a:t>», а не  топологию «</a:t>
            </a:r>
            <a:r>
              <a:rPr lang="ru-RU" sz="2400" b="1" dirty="0" smtClean="0"/>
              <a:t>общая шина</a:t>
            </a:r>
            <a:r>
              <a:rPr lang="ru-RU" sz="2400" dirty="0" smtClean="0"/>
              <a:t>», используемую в параллельной шинной архитектуре </a:t>
            </a:r>
            <a:r>
              <a:rPr lang="en-US" sz="2400" dirty="0" smtClean="0"/>
              <a:t>PCI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dirty="0" smtClean="0"/>
              <a:t>Это устраняет потребность в шинном арбитраже,</a:t>
            </a:r>
            <a:r>
              <a:rPr lang="en-US" sz="2400" dirty="0" smtClean="0"/>
              <a:t> </a:t>
            </a:r>
            <a:r>
              <a:rPr lang="ru-RU" sz="2400" dirty="0" smtClean="0"/>
              <a:t>обеспечивает низкое время ожидания и упрощает «горячее» подключение-отключение  устройств.</a:t>
            </a:r>
          </a:p>
          <a:p>
            <a:pPr eaLnBrk="1" hangingPunct="1"/>
            <a:endParaRPr lang="ru-RU" sz="2400" dirty="0" smtClean="0">
              <a:latin typeface="Times New Roman" pitchFamily="18" charset="0"/>
            </a:endParaRPr>
          </a:p>
          <a:p>
            <a:pPr eaLnBrk="1" hangingPunct="1"/>
            <a:endParaRPr lang="ru-RU" sz="24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шины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2600" dirty="0" smtClean="0"/>
              <a:t>Физическая длина соединения между микросхемой и коммутатором увеличилась до 50 см , за счет чего стало удобнее менять положение компонентов системы.</a:t>
            </a:r>
            <a:endParaRPr lang="ru-RU" sz="2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162050"/>
            <a:ext cx="8001055" cy="433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811827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ru-RU" dirty="0" smtClean="0"/>
              <a:t>шины </a:t>
            </a:r>
            <a:r>
              <a:rPr lang="en-US" dirty="0" smtClean="0"/>
              <a:t>PCI Express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2776"/>
            <a:ext cx="6737732" cy="3863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811827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шины </a:t>
            </a:r>
            <a:r>
              <a:rPr lang="en-US" dirty="0"/>
              <a:t>PCI Express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/>
              <a:t>Корневой комплекс (</a:t>
            </a:r>
            <a:r>
              <a:rPr lang="ru-RU" b="1" dirty="0" err="1" smtClean="0"/>
              <a:t>Rоо</a:t>
            </a:r>
            <a:r>
              <a:rPr lang="en-US" b="1" dirty="0" smtClean="0"/>
              <a:t>t </a:t>
            </a:r>
            <a:r>
              <a:rPr lang="ru-RU" b="1" dirty="0" smtClean="0"/>
              <a:t>C</a:t>
            </a:r>
            <a:r>
              <a:rPr lang="en-US" b="1" dirty="0" err="1" smtClean="0"/>
              <a:t>omplex</a:t>
            </a:r>
            <a:r>
              <a:rPr lang="ru-RU" b="1" dirty="0" smtClean="0"/>
              <a:t>)</a:t>
            </a:r>
            <a:r>
              <a:rPr lang="ru-RU" dirty="0" smtClean="0"/>
              <a:t> -  </a:t>
            </a:r>
            <a:r>
              <a:rPr lang="ru-RU" dirty="0"/>
              <a:t>аналог главного моста (</a:t>
            </a:r>
            <a:r>
              <a:rPr lang="ru-RU" dirty="0" err="1"/>
              <a:t>Host</a:t>
            </a:r>
            <a:r>
              <a:rPr lang="ru-RU" dirty="0"/>
              <a:t> </a:t>
            </a:r>
            <a:r>
              <a:rPr lang="ru-RU" dirty="0" err="1"/>
              <a:t>Bridge</a:t>
            </a:r>
            <a:r>
              <a:rPr lang="ru-RU" dirty="0"/>
              <a:t>) в шине </a:t>
            </a:r>
            <a:r>
              <a:rPr lang="ru-RU" dirty="0" err="1" smtClean="0"/>
              <a:t>PCI</a:t>
            </a:r>
            <a:r>
              <a:rPr lang="ru-RU" dirty="0" smtClean="0"/>
              <a:t> </a:t>
            </a:r>
            <a:r>
              <a:rPr lang="ru-RU" dirty="0" smtClean="0"/>
              <a:t>отвечает </a:t>
            </a:r>
            <a:r>
              <a:rPr lang="ru-RU" dirty="0"/>
              <a:t>за связь с процессором и системной памятью, а также за </a:t>
            </a:r>
            <a:r>
              <a:rPr lang="ru-RU" dirty="0" smtClean="0"/>
              <a:t>управление и конфигурирование </a:t>
            </a:r>
            <a:r>
              <a:rPr lang="ru-RU" dirty="0"/>
              <a:t>всей </a:t>
            </a:r>
            <a:r>
              <a:rPr lang="ru-RU" dirty="0" smtClean="0"/>
              <a:t>шины</a:t>
            </a:r>
            <a:r>
              <a:rPr lang="en-US" dirty="0"/>
              <a:t> PCI Express</a:t>
            </a:r>
            <a:r>
              <a:rPr lang="ru-RU" dirty="0" smtClean="0"/>
              <a:t> .</a:t>
            </a:r>
            <a:endParaRPr lang="ru-RU" dirty="0"/>
          </a:p>
          <a:p>
            <a:pPr>
              <a:buNone/>
            </a:pPr>
            <a:r>
              <a:rPr lang="ru-RU" b="1" dirty="0" err="1"/>
              <a:t>Rоо</a:t>
            </a:r>
            <a:r>
              <a:rPr lang="en-US" b="1" dirty="0"/>
              <a:t>t </a:t>
            </a:r>
            <a:r>
              <a:rPr lang="ru-RU" b="1" dirty="0"/>
              <a:t>C</a:t>
            </a:r>
            <a:r>
              <a:rPr lang="en-US" b="1" dirty="0" err="1"/>
              <a:t>omplex</a:t>
            </a:r>
            <a:r>
              <a:rPr lang="en-US" b="1" dirty="0"/>
              <a:t> </a:t>
            </a:r>
            <a:r>
              <a:rPr lang="ru-RU" dirty="0" smtClean="0"/>
              <a:t>содержит </a:t>
            </a:r>
            <a:r>
              <a:rPr lang="ru-RU" dirty="0"/>
              <a:t>несколько портов </a:t>
            </a:r>
            <a:r>
              <a:rPr lang="en-US" dirty="0"/>
              <a:t>PCI Express (Root ports), </a:t>
            </a:r>
            <a:r>
              <a:rPr lang="ru-RU" dirty="0"/>
              <a:t>которые могут </a:t>
            </a:r>
            <a:r>
              <a:rPr lang="ru-RU" dirty="0" smtClean="0"/>
              <a:t>взаимодействовать </a:t>
            </a:r>
            <a:r>
              <a:rPr lang="ru-RU" dirty="0"/>
              <a:t>между собой посредством виртуального коммутатора. К каждому из портов </a:t>
            </a:r>
            <a:r>
              <a:rPr lang="ru-RU" dirty="0" smtClean="0"/>
              <a:t> может </a:t>
            </a:r>
            <a:r>
              <a:rPr lang="ru-RU" dirty="0"/>
              <a:t>подключаться коммутатор </a:t>
            </a:r>
            <a:r>
              <a:rPr lang="en-US" dirty="0"/>
              <a:t>(switch), </a:t>
            </a:r>
            <a:r>
              <a:rPr lang="ru-RU" dirty="0"/>
              <a:t>мост для другой шины (напр., </a:t>
            </a:r>
            <a:r>
              <a:rPr lang="en-US" dirty="0"/>
              <a:t>PCI) </a:t>
            </a:r>
            <a:r>
              <a:rPr lang="ru-RU" dirty="0"/>
              <a:t>или конечное устройство </a:t>
            </a:r>
            <a:r>
              <a:rPr lang="en-US" dirty="0"/>
              <a:t>(Endpoint)</a:t>
            </a:r>
            <a:r>
              <a:rPr lang="ru-RU" dirty="0"/>
              <a:t>.</a:t>
            </a:r>
            <a:endParaRPr lang="en-US" dirty="0"/>
          </a:p>
          <a:p>
            <a:pPr>
              <a:buNone/>
            </a:pPr>
            <a:r>
              <a:rPr lang="ru-RU" b="1" dirty="0" err="1"/>
              <a:t>Rоо</a:t>
            </a:r>
            <a:r>
              <a:rPr lang="en-US" b="1" dirty="0"/>
              <a:t>t </a:t>
            </a:r>
            <a:r>
              <a:rPr lang="ru-RU" b="1" dirty="0"/>
              <a:t>C</a:t>
            </a:r>
            <a:r>
              <a:rPr lang="en-US" b="1" dirty="0" err="1"/>
              <a:t>omplex</a:t>
            </a:r>
            <a:r>
              <a:rPr lang="en-US" b="1" dirty="0"/>
              <a:t> </a:t>
            </a:r>
            <a:r>
              <a:rPr lang="ru-RU" dirty="0" smtClean="0"/>
              <a:t>отвечает </a:t>
            </a:r>
            <a:r>
              <a:rPr lang="ru-RU" dirty="0"/>
              <a:t>за конфигурационные </a:t>
            </a:r>
            <a:r>
              <a:rPr lang="ru-RU" dirty="0" smtClean="0"/>
              <a:t>циклы</a:t>
            </a:r>
            <a:r>
              <a:rPr lang="en-US" dirty="0" smtClean="0"/>
              <a:t> (</a:t>
            </a:r>
            <a:r>
              <a:rPr lang="ru-RU" dirty="0" smtClean="0"/>
              <a:t>от имени процессора</a:t>
            </a:r>
            <a:r>
              <a:rPr lang="en-US" dirty="0" smtClean="0"/>
              <a:t>)</a:t>
            </a:r>
            <a:r>
              <a:rPr lang="ru-RU" dirty="0" smtClean="0"/>
              <a:t>, </a:t>
            </a:r>
            <a:r>
              <a:rPr lang="ru-RU" dirty="0"/>
              <a:t>может выполнять циклы доступа к портам и пространству </a:t>
            </a:r>
            <a:r>
              <a:rPr lang="ru-RU" dirty="0" smtClean="0"/>
              <a:t>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5569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шины </a:t>
            </a:r>
            <a:r>
              <a:rPr lang="en-US" dirty="0"/>
              <a:t>PCI Express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ru-RU" dirty="0" smtClean="0"/>
              <a:t>Конечное устройство  подключается к порту либо </a:t>
            </a:r>
            <a:r>
              <a:rPr lang="ru-RU" dirty="0" err="1"/>
              <a:t>Rоо</a:t>
            </a:r>
            <a:r>
              <a:rPr lang="en-US" dirty="0"/>
              <a:t>t </a:t>
            </a:r>
            <a:r>
              <a:rPr lang="ru-RU" dirty="0"/>
              <a:t>C</a:t>
            </a:r>
            <a:r>
              <a:rPr lang="en-US" dirty="0" err="1"/>
              <a:t>omplex</a:t>
            </a:r>
            <a:r>
              <a:rPr lang="en-US" dirty="0" smtClean="0"/>
              <a:t>, </a:t>
            </a:r>
            <a:r>
              <a:rPr lang="ru-RU" dirty="0" smtClean="0"/>
              <a:t>либо коммутатора.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ru-RU" dirty="0" smtClean="0"/>
              <a:t>Устройства </a:t>
            </a:r>
            <a:r>
              <a:rPr lang="ru-RU" dirty="0"/>
              <a:t>могут быть полноценными и устаревшего типа </a:t>
            </a:r>
            <a:r>
              <a:rPr lang="en-US" dirty="0"/>
              <a:t>(Legacy)</a:t>
            </a:r>
            <a:r>
              <a:rPr lang="ru-RU" dirty="0"/>
              <a:t>.</a:t>
            </a: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FF0000"/>
                </a:solidFill>
              </a:rPr>
              <a:t>Полноценное устройство:</a:t>
            </a:r>
          </a:p>
          <a:p>
            <a:pPr lvl="1">
              <a:lnSpc>
                <a:spcPct val="100000"/>
              </a:lnSpc>
            </a:pPr>
            <a:r>
              <a:rPr lang="ru-RU" sz="2400" dirty="0">
                <a:solidFill>
                  <a:srgbClr val="FF0000"/>
                </a:solidFill>
              </a:rPr>
              <a:t>Не работает через порты – только через диапазон </a:t>
            </a:r>
            <a:r>
              <a:rPr lang="ru-RU" sz="2400" dirty="0" smtClean="0">
                <a:solidFill>
                  <a:srgbClr val="FF0000"/>
                </a:solidFill>
              </a:rPr>
              <a:t>памяти </a:t>
            </a:r>
            <a:r>
              <a:rPr lang="ru-RU" sz="1800" dirty="0" smtClean="0">
                <a:solidFill>
                  <a:srgbClr val="FF0000"/>
                </a:solidFill>
              </a:rPr>
              <a:t>(отсутствуют  регистры ввода-вывода)</a:t>
            </a:r>
            <a:endParaRPr lang="ru-RU" sz="18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sz="2400" dirty="0" smtClean="0">
                <a:solidFill>
                  <a:srgbClr val="FF0000"/>
                </a:solidFill>
              </a:rPr>
              <a:t>Поддерживает </a:t>
            </a:r>
            <a:r>
              <a:rPr lang="ru-RU" sz="2400" dirty="0">
                <a:solidFill>
                  <a:srgbClr val="FF0000"/>
                </a:solidFill>
              </a:rPr>
              <a:t>64-битное адресное пространство </a:t>
            </a:r>
            <a:r>
              <a:rPr lang="ru-RU" sz="2400" dirty="0" smtClean="0">
                <a:solidFill>
                  <a:srgbClr val="FF0000"/>
                </a:solidFill>
              </a:rPr>
              <a:t>Поддерживает </a:t>
            </a:r>
            <a:r>
              <a:rPr lang="ru-RU" sz="2400" dirty="0">
                <a:solidFill>
                  <a:srgbClr val="FF0000"/>
                </a:solidFill>
              </a:rPr>
              <a:t>механизм прерываний </a:t>
            </a:r>
            <a:r>
              <a:rPr lang="en-US" sz="2400" dirty="0" smtClean="0">
                <a:solidFill>
                  <a:srgbClr val="FF0000"/>
                </a:solidFill>
              </a:rPr>
              <a:t>MSI </a:t>
            </a:r>
            <a:endParaRPr lang="ru-RU" sz="2400" dirty="0" smtClean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sz="2400" dirty="0" smtClean="0">
                <a:solidFill>
                  <a:srgbClr val="FF0000"/>
                </a:solidFill>
              </a:rPr>
              <a:t>Имеет расширенную  память  </a:t>
            </a:r>
            <a:r>
              <a:rPr lang="ru-RU" sz="2400" dirty="0" err="1" smtClean="0">
                <a:solidFill>
                  <a:srgbClr val="FF0000"/>
                </a:solidFill>
              </a:rPr>
              <a:t>конфигурирации</a:t>
            </a:r>
            <a:r>
              <a:rPr lang="ru-RU" sz="2400" dirty="0" smtClean="0">
                <a:solidFill>
                  <a:srgbClr val="FF0000"/>
                </a:solidFill>
              </a:rPr>
              <a:t> (</a:t>
            </a:r>
            <a:r>
              <a:rPr lang="ru-RU" sz="1800" dirty="0" smtClean="0">
                <a:solidFill>
                  <a:srgbClr val="FF0000"/>
                </a:solidFill>
              </a:rPr>
              <a:t>4 </a:t>
            </a:r>
            <a:r>
              <a:rPr lang="en-US" sz="1800" dirty="0" smtClean="0">
                <a:solidFill>
                  <a:srgbClr val="FF0000"/>
                </a:solidFill>
              </a:rPr>
              <a:t>K</a:t>
            </a:r>
            <a:r>
              <a:rPr lang="ru-RU" sz="1800" dirty="0" smtClean="0">
                <a:solidFill>
                  <a:srgbClr val="FF0000"/>
                </a:solidFill>
              </a:rPr>
              <a:t>байт.</a:t>
            </a:r>
            <a:r>
              <a:rPr lang="ru-RU" sz="1800" dirty="0"/>
              <a:t> </a:t>
            </a:r>
            <a:r>
              <a:rPr lang="ru-RU" sz="1800" dirty="0" smtClean="0"/>
              <a:t>Для доступа к ней предусмотрен механизм её отображения </a:t>
            </a:r>
            <a:r>
              <a:rPr lang="ru-RU" sz="1800" dirty="0"/>
              <a:t>на пространство памяти. </a:t>
            </a:r>
            <a:r>
              <a:rPr lang="ru-RU" sz="2400" dirty="0" smtClean="0">
                <a:solidFill>
                  <a:srgbClr val="FF0000"/>
                </a:solidFill>
              </a:rPr>
              <a:t>)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015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шины </a:t>
            </a:r>
            <a:r>
              <a:rPr lang="en-US" dirty="0"/>
              <a:t>PCI Express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Коммутатор служит для расширения количества подключаемых устройств, это аналог моста дополнительных шин </a:t>
            </a:r>
            <a:r>
              <a:rPr lang="en-US" dirty="0"/>
              <a:t>PCI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Программно коммутатор представляет собой </a:t>
            </a:r>
            <a:r>
              <a:rPr lang="ru-RU" dirty="0">
                <a:solidFill>
                  <a:srgbClr val="FF0000"/>
                </a:solidFill>
              </a:rPr>
              <a:t>набор мостов </a:t>
            </a:r>
            <a:r>
              <a:rPr lang="en-US" dirty="0">
                <a:solidFill>
                  <a:srgbClr val="FF0000"/>
                </a:solidFill>
              </a:rPr>
              <a:t>PCI-PCI</a:t>
            </a:r>
            <a:r>
              <a:rPr lang="ru-RU" dirty="0">
                <a:solidFill>
                  <a:srgbClr val="FF0000"/>
                </a:solidFill>
              </a:rPr>
              <a:t>. 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Один </a:t>
            </a:r>
            <a:r>
              <a:rPr lang="ru-RU" dirty="0"/>
              <a:t>из портов коммутатора ведет к порту </a:t>
            </a:r>
            <a:r>
              <a:rPr lang="en-US" dirty="0"/>
              <a:t>Host Bridge</a:t>
            </a:r>
            <a:r>
              <a:rPr lang="en-US" dirty="0" smtClean="0"/>
              <a:t> </a:t>
            </a:r>
            <a:r>
              <a:rPr lang="ru-RU" dirty="0"/>
              <a:t>или другого коммутатора</a:t>
            </a:r>
            <a:r>
              <a:rPr lang="ru-RU" dirty="0" smtClean="0"/>
              <a:t>.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В настоящее время входит в состав южного моста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028" y="908721"/>
            <a:ext cx="608647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693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Шина </a:t>
            </a:r>
            <a:r>
              <a:rPr lang="en-US" dirty="0" smtClean="0"/>
              <a:t>PCI Express</a:t>
            </a:r>
            <a:endParaRPr lang="ru-RU" dirty="0"/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sz="2800" dirty="0" smtClean="0">
                <a:latin typeface="+mn-lt"/>
              </a:rPr>
              <a:t>Теоретическая пропускная способность (</a:t>
            </a:r>
            <a:r>
              <a:rPr lang="ru-RU" sz="2800" b="1" dirty="0" smtClean="0">
                <a:latin typeface="+mn-lt"/>
              </a:rPr>
              <a:t>в одном направлении/в обоих направлениях</a:t>
            </a:r>
            <a:r>
              <a:rPr lang="ru-RU" sz="2800" dirty="0" smtClean="0">
                <a:latin typeface="+mn-lt"/>
              </a:rPr>
              <a:t>) Гбайт/сек: </a:t>
            </a:r>
          </a:p>
          <a:p>
            <a:pPr algn="ctr" eaLnBrk="1" hangingPunct="1">
              <a:lnSpc>
                <a:spcPct val="90000"/>
              </a:lnSpc>
            </a:pPr>
            <a:endParaRPr lang="ru-RU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dirty="0" smtClean="0"/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u-RU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u-RU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u-RU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u-RU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dirty="0" smtClean="0"/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u-RU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dirty="0" smtClean="0"/>
              <a:t>	</a:t>
            </a:r>
            <a:r>
              <a:rPr lang="ru-RU" sz="2600" dirty="0" smtClean="0">
                <a:latin typeface="+mn-lt"/>
              </a:rPr>
              <a:t>Реальная скорость  передачи данных  ниже  из-за необходимости передачи  избыточного  кода, а также различной служебной информации(пакеты подтверждения и.т.д.);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856834" cy="3381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Функционирование шины </a:t>
            </a:r>
            <a:r>
              <a:rPr lang="en-US" dirty="0" smtClean="0"/>
              <a:t>PCI Express</a:t>
            </a:r>
            <a:endParaRPr lang="ru-RU" dirty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Вся контрольная информация передается по тем же линиям что и данные, используется стек протоколов, из нескольких уровней, включая маршрутизацию данных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endParaRPr lang="en-US" dirty="0" smtClean="0"/>
          </a:p>
          <a:p>
            <a:pPr eaLnBrk="1" hangingPunct="1"/>
            <a:r>
              <a:rPr lang="ru-RU" dirty="0" smtClean="0"/>
              <a:t>Стандарт предусматривает и альтернативные носители сигнала, такие как оптические волноводы; </a:t>
            </a:r>
          </a:p>
          <a:p>
            <a:pPr eaLnBrk="1" hangingPunct="1"/>
            <a:r>
              <a:rPr lang="ru-RU" dirty="0" smtClean="0"/>
              <a:t>Возможность динамического подключения и конфигурации устройств; </a:t>
            </a:r>
          </a:p>
          <a:p>
            <a:pPr eaLnBrk="1" hangingPunct="1"/>
            <a:r>
              <a:rPr lang="ru-RU" dirty="0" smtClean="0"/>
              <a:t>Прерывания организуются с помощью передачи  специальных сообщений</a:t>
            </a:r>
            <a:r>
              <a:rPr lang="en-US" dirty="0" smtClean="0"/>
              <a:t>(</a:t>
            </a:r>
            <a:r>
              <a:rPr lang="ru-RU" dirty="0" smtClean="0"/>
              <a:t>пакетов</a:t>
            </a:r>
            <a:r>
              <a:rPr lang="en-US" dirty="0" smtClean="0"/>
              <a:t>)</a:t>
            </a:r>
            <a:r>
              <a:rPr lang="ru-RU" dirty="0" smtClean="0"/>
              <a:t>, получателем которых, является контроллер прерываний. </a:t>
            </a:r>
            <a:endParaRPr lang="en-US" dirty="0" smtClean="0"/>
          </a:p>
          <a:p>
            <a:pPr eaLnBrk="1" hangingPunct="1"/>
            <a:r>
              <a:rPr lang="ru-RU" dirty="0" smtClean="0"/>
              <a:t>Четыре адресных пространства:</a:t>
            </a:r>
          </a:p>
          <a:p>
            <a:pPr lvl="1"/>
            <a:r>
              <a:rPr lang="ru-RU" dirty="0" smtClean="0"/>
              <a:t>Память;</a:t>
            </a:r>
          </a:p>
          <a:p>
            <a:pPr lvl="1"/>
            <a:r>
              <a:rPr lang="ru-RU" dirty="0" smtClean="0"/>
              <a:t>Порты устройств ввода вывода;</a:t>
            </a:r>
          </a:p>
          <a:p>
            <a:pPr lvl="1"/>
            <a:r>
              <a:rPr lang="ru-RU" dirty="0" smtClean="0"/>
              <a:t>Память конфигурации;</a:t>
            </a:r>
          </a:p>
          <a:p>
            <a:pPr lvl="1"/>
            <a:r>
              <a:rPr lang="ru-RU" dirty="0" smtClean="0"/>
              <a:t>Пространство сообщений (адреса для отправки </a:t>
            </a:r>
            <a:r>
              <a:rPr lang="ru-RU" smtClean="0"/>
              <a:t>пакетов  прерываний)</a:t>
            </a:r>
            <a:endParaRPr lang="ru-RU" dirty="0" smtClean="0"/>
          </a:p>
          <a:p>
            <a:pPr eaLnBrk="1" hangingPunct="1"/>
            <a:endParaRPr lang="ru-RU" sz="2800" dirty="0" smtClean="0">
              <a:latin typeface="Times New Roman" pitchFamily="18" charset="0"/>
            </a:endParaRPr>
          </a:p>
          <a:p>
            <a:pPr eaLnBrk="1" hangingPunct="1"/>
            <a:endParaRPr lang="ru-RU" sz="28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Times New Roman" pitchFamily="18" charset="0"/>
              </a:rPr>
              <a:t>Шина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</a:rPr>
              <a:t>PCI Express</a:t>
            </a:r>
            <a:endParaRPr lang="ru-RU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 smtClean="0"/>
              <a:t> </a:t>
            </a:r>
            <a:r>
              <a:rPr lang="ru-RU" dirty="0" smtClean="0"/>
              <a:t>Шина PCI </a:t>
            </a:r>
            <a:r>
              <a:rPr lang="ru-RU" dirty="0" err="1" smtClean="0"/>
              <a:t>Express</a:t>
            </a:r>
            <a:r>
              <a:rPr lang="ru-RU" dirty="0" smtClean="0"/>
              <a:t> - </a:t>
            </a:r>
            <a:r>
              <a:rPr lang="ru-RU" b="1" dirty="0" smtClean="0">
                <a:solidFill>
                  <a:srgbClr val="27AB27"/>
                </a:solidFill>
              </a:rPr>
              <a:t>локальная сеть в пределах компьютера.</a:t>
            </a:r>
            <a:r>
              <a:rPr lang="ru-RU" dirty="0" smtClean="0"/>
              <a:t> Разработчики PCI </a:t>
            </a:r>
            <a:r>
              <a:rPr lang="ru-RU" dirty="0" err="1" smtClean="0"/>
              <a:t>Express</a:t>
            </a:r>
            <a:r>
              <a:rPr lang="ru-RU" dirty="0" smtClean="0"/>
              <a:t> взяли за основу новой шины наработки в области сетевого оборудования. Получилось что-то очень напоминающее </a:t>
            </a:r>
            <a:r>
              <a:rPr lang="ru-RU" dirty="0" err="1" smtClean="0"/>
              <a:t>Gigabit</a:t>
            </a:r>
            <a:r>
              <a:rPr lang="ru-RU" dirty="0" smtClean="0"/>
              <a:t> </a:t>
            </a:r>
            <a:r>
              <a:rPr lang="ru-RU" dirty="0" err="1" smtClean="0"/>
              <a:t>Ethernet</a:t>
            </a:r>
            <a:r>
              <a:rPr lang="ru-RU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ru-RU" dirty="0" smtClean="0"/>
          </a:p>
          <a:p>
            <a:pPr eaLnBrk="1" hangingPunct="1">
              <a:lnSpc>
                <a:spcPct val="90000"/>
              </a:lnSpc>
            </a:pPr>
            <a:r>
              <a:rPr lang="ru-RU" dirty="0" smtClean="0"/>
              <a:t>PCI </a:t>
            </a:r>
            <a:r>
              <a:rPr lang="ru-RU" dirty="0" err="1" smtClean="0"/>
              <a:t>Express</a:t>
            </a:r>
            <a:r>
              <a:rPr lang="ru-RU" dirty="0" smtClean="0"/>
              <a:t> использует традиционную многоуровневую модель, аналогичную сетевой модели </a:t>
            </a:r>
            <a:r>
              <a:rPr lang="ru-RU" dirty="0" smtClean="0"/>
              <a:t>сетевой модели</a:t>
            </a:r>
            <a:r>
              <a:rPr lang="en-US" dirty="0" smtClean="0"/>
              <a:t> </a:t>
            </a:r>
            <a:r>
              <a:rPr lang="en-US" dirty="0" smtClean="0"/>
              <a:t>OSI.</a:t>
            </a:r>
            <a:endParaRPr lang="ru-R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Классификация интерфейсов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4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ПО архитектуре интерфейсов.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1. Параллельный интерфейс: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а) </a:t>
            </a:r>
            <a:r>
              <a:rPr lang="ru-RU" sz="2400" dirty="0" err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трехшинный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шина данных, шина адреса, шина управления,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б) </a:t>
            </a:r>
            <a:r>
              <a:rPr lang="ru-RU" sz="24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двухшинный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– шина адреса / данных, шина управления.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Двухшинный проще, но менее производителен.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2. Последовательный интерфейс: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 а) без специальных линий управления (асинхронный)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 б) со специальными линиями управления (синхронный)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2885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ChangeArrowheads="1"/>
          </p:cNvSpPr>
          <p:nvPr/>
        </p:nvSpPr>
        <p:spPr bwMode="auto">
          <a:xfrm>
            <a:off x="571500" y="214313"/>
            <a:ext cx="8229600" cy="3460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 smtClean="0">
                <a:solidFill>
                  <a:schemeClr val="tx2"/>
                </a:solidFill>
                <a:latin typeface="Times New Roman" pitchFamily="18" charset="0"/>
              </a:rPr>
              <a:t>Многоуровневая модель шины 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</a:rPr>
              <a:t>PCI Express</a:t>
            </a:r>
            <a:endParaRPr lang="ru-RU" sz="28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484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671513"/>
            <a:ext cx="845820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ru-RU" dirty="0" smtClean="0"/>
              <a:t>Формат пакетов шины PCI </a:t>
            </a:r>
            <a:r>
              <a:rPr lang="ru-RU" dirty="0" err="1" smtClean="0"/>
              <a:t>Express</a:t>
            </a:r>
            <a:r>
              <a:rPr lang="ru-RU" dirty="0" smtClean="0"/>
              <a:t> 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b="1" dirty="0" smtClean="0"/>
              <a:t>Кадр</a:t>
            </a:r>
            <a:r>
              <a:rPr lang="ru-RU" dirty="0" smtClean="0"/>
              <a:t> — начальная и конечная последовательность бит необходимых для распознавания  начала и конца каждого пакета. Кадр пакета - добавляет физический уровень для определения начала и окончания передачи пакета данных; </a:t>
            </a:r>
          </a:p>
          <a:p>
            <a:pPr>
              <a:lnSpc>
                <a:spcPct val="100000"/>
              </a:lnSpc>
            </a:pPr>
            <a:r>
              <a:rPr lang="ru-RU" b="1" dirty="0" smtClean="0"/>
              <a:t>Порядковый номер  </a:t>
            </a:r>
            <a:r>
              <a:rPr lang="ru-RU" dirty="0" smtClean="0"/>
              <a:t>— </a:t>
            </a:r>
            <a:r>
              <a:rPr lang="ru-RU" dirty="0" err="1" smtClean="0"/>
              <a:t>номер</a:t>
            </a:r>
            <a:r>
              <a:rPr lang="ru-RU" dirty="0" smtClean="0"/>
              <a:t> пакета, добавляется на канальном уровне чтобы пакеты можно было отличить друг от друга; </a:t>
            </a:r>
          </a:p>
          <a:p>
            <a:pPr>
              <a:lnSpc>
                <a:spcPct val="100000"/>
              </a:lnSpc>
            </a:pPr>
            <a:r>
              <a:rPr lang="ru-RU" b="1" dirty="0" smtClean="0"/>
              <a:t>Заголовок</a:t>
            </a:r>
            <a:r>
              <a:rPr lang="ru-RU" dirty="0" smtClean="0"/>
              <a:t>  — </a:t>
            </a:r>
            <a:r>
              <a:rPr lang="ru-RU" dirty="0" err="1" smtClean="0"/>
              <a:t>заголовок</a:t>
            </a:r>
            <a:r>
              <a:rPr lang="ru-RU" dirty="0" smtClean="0"/>
              <a:t> пакета, описывает тип пакета, адрес получателя, приоритет и другие свойства, это информация транспортного уровня; </a:t>
            </a:r>
          </a:p>
          <a:p>
            <a:pPr>
              <a:lnSpc>
                <a:spcPct val="100000"/>
              </a:lnSpc>
            </a:pPr>
            <a:r>
              <a:rPr lang="ru-RU" b="1" dirty="0" smtClean="0"/>
              <a:t>Данные</a:t>
            </a:r>
            <a:r>
              <a:rPr lang="ru-RU" dirty="0" smtClean="0"/>
              <a:t> — собственно данные пакеты; </a:t>
            </a:r>
          </a:p>
          <a:p>
            <a:pPr>
              <a:lnSpc>
                <a:spcPct val="100000"/>
              </a:lnSpc>
            </a:pPr>
            <a:r>
              <a:rPr lang="ru-RU" b="1" dirty="0" smtClean="0"/>
              <a:t>CRC</a:t>
            </a:r>
            <a:r>
              <a:rPr lang="ru-RU" dirty="0" smtClean="0"/>
              <a:t> — контрольная сумма пакета.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83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645" y="928670"/>
            <a:ext cx="8337235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346075"/>
          </a:xfrm>
        </p:spPr>
        <p:txBody>
          <a:bodyPr>
            <a:noAutofit/>
          </a:bodyPr>
          <a:lstStyle/>
          <a:p>
            <a:pPr eaLnBrk="1" hangingPunct="1"/>
            <a:r>
              <a:rPr lang="ru-RU" b="1" dirty="0" smtClean="0"/>
              <a:t>Заголовок пакета</a:t>
            </a:r>
          </a:p>
        </p:txBody>
      </p:sp>
      <p:pic>
        <p:nvPicPr>
          <p:cNvPr id="67587" name="Picture 4" descr="Gif 450x73, 12674 байт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857232"/>
            <a:ext cx="9144000" cy="2427306"/>
          </a:xfrm>
          <a:noFill/>
        </p:spPr>
      </p:pic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179388" y="3371850"/>
            <a:ext cx="8964612" cy="32932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Основные поля заголовка: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FMT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задает вид пакета(длину заголовка, присутствие или отсутствие в пакете поля данных)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Type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— тип пакета (один из четырех основных типов -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I/O,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Config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Message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); 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Requestor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ID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— получатель пакета (шина,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PCI Express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устройство, функция  устройства); 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Address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Routing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— адрес в памяти, куда предназначается пакет (32- или 64-разрядный) или иная информация о маршрутизации пакета; 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Length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— объем передаваемых в пакете данных; 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511156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Преобразование информации на физическом уровне</a:t>
            </a:r>
          </a:p>
        </p:txBody>
      </p:sp>
      <p:pic>
        <p:nvPicPr>
          <p:cNvPr id="68611" name="Picture 5" descr="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142984"/>
            <a:ext cx="3816350" cy="444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2" name="Picture 6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263" y="1071546"/>
            <a:ext cx="3995737" cy="451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3" name="Text Box 7"/>
          <p:cNvSpPr txBox="1">
            <a:spLocks noChangeArrowheads="1"/>
          </p:cNvSpPr>
          <p:nvPr/>
        </p:nvSpPr>
        <p:spPr bwMode="auto">
          <a:xfrm>
            <a:off x="1000100" y="642918"/>
            <a:ext cx="139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/>
              <a:t>Передача</a:t>
            </a:r>
          </a:p>
        </p:txBody>
      </p:sp>
      <p:sp>
        <p:nvSpPr>
          <p:cNvPr id="68614" name="Text Box 8"/>
          <p:cNvSpPr txBox="1">
            <a:spLocks noChangeArrowheads="1"/>
          </p:cNvSpPr>
          <p:nvPr/>
        </p:nvSpPr>
        <p:spPr bwMode="auto">
          <a:xfrm>
            <a:off x="6929454" y="642918"/>
            <a:ext cx="1006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/>
              <a:t>Прием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5429264"/>
            <a:ext cx="857252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Используется избыточное защищенное от помех кодирование  8b/10b - каждый байт при передаче представляется десятью битами. Для стандарта PCI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Express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3.0 используется кодирование 128b/130b  ;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7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9750" y="260351"/>
            <a:ext cx="8459788" cy="5026037"/>
          </a:xfrm>
          <a:noFill/>
        </p:spPr>
      </p:pic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-5462588" y="-1793875"/>
            <a:ext cx="33067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sz="1800" b="0"/>
              <a:t>В одну/обе стороны, ГБайт/с </a:t>
            </a:r>
          </a:p>
        </p:txBody>
      </p:sp>
      <p:sp>
        <p:nvSpPr>
          <p:cNvPr id="69636" name="Rectangle 105"/>
          <p:cNvSpPr>
            <a:spLocks noChangeArrowheads="1"/>
          </p:cNvSpPr>
          <p:nvPr/>
        </p:nvSpPr>
        <p:spPr bwMode="auto">
          <a:xfrm>
            <a:off x="179388" y="0"/>
            <a:ext cx="8229600" cy="260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>
                <a:solidFill>
                  <a:schemeClr val="tx2"/>
                </a:solidFill>
              </a:rPr>
              <a:t> Масштабируемость шины </a:t>
            </a:r>
            <a:r>
              <a:rPr lang="en-US" sz="2800">
                <a:solidFill>
                  <a:schemeClr val="tx2"/>
                </a:solidFill>
              </a:rPr>
              <a:t>PCI Express</a:t>
            </a:r>
            <a:endParaRPr lang="ru-RU" sz="280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5429264"/>
            <a:ext cx="7540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Последовательный поток  байт  может  передаваться </a:t>
            </a:r>
          </a:p>
          <a:p>
            <a:r>
              <a:rPr lang="ru-RU" sz="2400" b="1" dirty="0" smtClean="0"/>
              <a:t> параллельно по  нескольким каналам (до 32 каналов)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4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4" y="642918"/>
            <a:ext cx="3600450" cy="621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Разъем </a:t>
            </a:r>
            <a:r>
              <a:rPr lang="en-US" dirty="0" smtClean="0"/>
              <a:t>PCI</a:t>
            </a:r>
            <a:r>
              <a:rPr lang="ru-RU" dirty="0" smtClean="0"/>
              <a:t> -</a:t>
            </a:r>
            <a:r>
              <a:rPr lang="en-US" dirty="0" smtClean="0"/>
              <a:t> Express</a:t>
            </a:r>
            <a:endParaRPr lang="ru-RU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5" descr="PCIExpre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595313"/>
            <a:ext cx="835342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7"/>
          <p:cNvSpPr txBox="1">
            <a:spLocks noChangeArrowheads="1"/>
          </p:cNvSpPr>
          <p:nvPr/>
        </p:nvSpPr>
        <p:spPr bwMode="auto">
          <a:xfrm>
            <a:off x="3975100" y="376238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38916" name="Text Box 7"/>
          <p:cNvSpPr txBox="1">
            <a:spLocks noChangeArrowheads="1"/>
          </p:cNvSpPr>
          <p:nvPr/>
        </p:nvSpPr>
        <p:spPr bwMode="auto">
          <a:xfrm>
            <a:off x="3348038" y="404813"/>
            <a:ext cx="30241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 dirty="0">
                <a:solidFill>
                  <a:schemeClr val="tx2"/>
                </a:solidFill>
                <a:latin typeface="Times New Roman" pitchFamily="18" charset="0"/>
              </a:rPr>
              <a:t>Шины 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PCI – Express, PCI</a:t>
            </a:r>
            <a:endParaRPr lang="ru-RU" sz="18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3891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714356"/>
            <a:ext cx="784860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19675" y="-13979"/>
            <a:ext cx="5759910" cy="523220"/>
          </a:xfrm>
          <a:prstGeom prst="rect">
            <a:avLst/>
          </a:prstGeom>
          <a:solidFill>
            <a:srgbClr val="FFCC00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tx2"/>
                </a:solidFill>
                <a:latin typeface="Times New Roman" pitchFamily="18" charset="0"/>
              </a:rPr>
              <a:t>Третье поколение – переходной этап</a:t>
            </a:r>
            <a:endParaRPr lang="ru-RU" sz="2800" b="0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7967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&amp;Pcy;&amp;ucy;&amp;tcy;&amp;iecy;&amp;vcy;&amp;ocy;&amp;dcy;&amp;icy;&amp;tcy;&amp;iecy;&amp;lcy;&amp;softcy; &amp;pcy;&amp;ocy; &amp;pcy;&amp;rcy;&amp;ocy;&amp;tscy;&amp;iecy;&amp;scy;&amp;scy;&amp;ocy;&amp;rcy;&amp;acy;&amp;mcy; Intel Core i3, i5, i7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071546"/>
            <a:ext cx="6979647" cy="547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31640" y="332656"/>
            <a:ext cx="5989717" cy="400110"/>
          </a:xfrm>
          <a:prstGeom prst="rect">
            <a:avLst/>
          </a:prstGeom>
          <a:solidFill>
            <a:srgbClr val="FFCC00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0" dirty="0">
                <a:solidFill>
                  <a:schemeClr val="tx2"/>
                </a:solidFill>
                <a:latin typeface="Times New Roman" pitchFamily="18" charset="0"/>
              </a:rPr>
              <a:t>АРХИТЕКТУРА НА ОСНОВЕ ШИНЫ </a:t>
            </a:r>
            <a:r>
              <a:rPr lang="en-US" sz="2000" b="0" dirty="0">
                <a:solidFill>
                  <a:schemeClr val="tx2"/>
                </a:solidFill>
                <a:latin typeface="Times New Roman" pitchFamily="18" charset="0"/>
              </a:rPr>
              <a:t>PCI Express</a:t>
            </a:r>
            <a:endParaRPr lang="ru-RU" sz="2000" b="0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8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4678" y="857232"/>
            <a:ext cx="3781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Вставить картинку из книги про </a:t>
            </a:r>
            <a:r>
              <a:rPr lang="en-US" dirty="0" smtClean="0"/>
              <a:t>BIOS</a:t>
            </a:r>
          </a:p>
          <a:p>
            <a:endParaRPr lang="ru-RU" dirty="0"/>
          </a:p>
        </p:txBody>
      </p:sp>
      <p:pic>
        <p:nvPicPr>
          <p:cNvPr id="1013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890897"/>
            <a:ext cx="6381746" cy="516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51181" y="214290"/>
            <a:ext cx="8892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Схема набора системной логики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Intel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P55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Express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для процессоров </a:t>
            </a:r>
          </a:p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Core i3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i5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2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Классификация интерфейсов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5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По способу реализации: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а) </a:t>
            </a:r>
            <a:r>
              <a:rPr lang="ru-RU" sz="24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Внутренние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для объединения электронных модулей системного блока: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1) </a:t>
            </a: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Системная шина 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Системная шина для связи процессора и памяти</a:t>
            </a:r>
          </a:p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  шины ввода –вывода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 предназначены для соединения процессора с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контроллером периферийных устройств (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ПУ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).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Они менее производительны, большего  размера (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ISA, PCI, PCI - Express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).</a:t>
            </a:r>
            <a:endParaRPr lang="ru-RU" sz="2400" dirty="0" smtClean="0"/>
          </a:p>
          <a:p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7730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sz="2800" b="1" dirty="0" err="1" smtClean="0">
                <a:solidFill>
                  <a:srgbClr val="FF0000"/>
                </a:solidFill>
              </a:rPr>
              <a:t>Чипсет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Чипсет - набор микросхем которые обеспечивают взаимодействие между процессором, памятью, накопителями и другими устройства.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 В его состав обычно входит два чипа, которые  обычно называются 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северным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Northbridge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) и 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южным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Southbridge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мостами.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чипсетах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для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процессров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Intel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северный мост обозначается МСН 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Memory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Controller Hub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), а южный -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ICH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Input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Output Hub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0235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1164134"/>
            <a:ext cx="864399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Основная задача северного моста - обеспечить вязь процессора с оперативной памятью, видеосистемой и другими устройствами.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Данные между процессором и северным мостом передаются с помощью специальной шины, которая может иметь следующие названия:</a:t>
            </a:r>
          </a:p>
          <a:p>
            <a:r>
              <a:rPr lang="ru-R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FSB </a:t>
            </a:r>
            <a:r>
              <a:rPr lang="ru-R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 в системах на базе процессоров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Intel, </a:t>
            </a:r>
            <a:r>
              <a:rPr lang="ru-R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кроме </a:t>
            </a:r>
            <a:r>
              <a:rPr lang="en-US" sz="2800" b="1" dirty="0" smtClean="0">
                <a:solidFill>
                  <a:srgbClr val="FF0000"/>
                </a:solidFill>
              </a:rPr>
              <a:t>Intel Core </a:t>
            </a:r>
            <a:r>
              <a:rPr lang="ru-RU" sz="2800" b="1" dirty="0" smtClean="0">
                <a:solidFill>
                  <a:srgbClr val="FF0000"/>
                </a:solidFill>
              </a:rPr>
              <a:t>13/5/7, а также в старых системах </a:t>
            </a:r>
            <a:r>
              <a:rPr lang="en-US" sz="2800" b="1" dirty="0" smtClean="0">
                <a:solidFill>
                  <a:srgbClr val="FF0000"/>
                </a:solidFill>
              </a:rPr>
              <a:t>AMD</a:t>
            </a:r>
            <a:r>
              <a:rPr lang="ru-RU" sz="2800" b="1" dirty="0" smtClean="0">
                <a:solidFill>
                  <a:srgbClr val="FF0000"/>
                </a:solidFill>
              </a:rPr>
              <a:t>;</a:t>
            </a:r>
          </a:p>
          <a:p>
            <a:pPr>
              <a:buFontTx/>
              <a:buChar char="-"/>
            </a:pPr>
            <a:r>
              <a:rPr lang="en-US" sz="2800" b="1" dirty="0" smtClean="0">
                <a:solidFill>
                  <a:srgbClr val="FF0000"/>
                </a:solidFill>
              </a:rPr>
              <a:t>QPI</a:t>
            </a:r>
            <a:r>
              <a:rPr lang="ru-RU" sz="2800" b="1" dirty="0" smtClean="0">
                <a:solidFill>
                  <a:srgbClr val="FF0000"/>
                </a:solidFill>
              </a:rPr>
              <a:t> и </a:t>
            </a:r>
            <a:r>
              <a:rPr lang="en-US" sz="2800" b="1" dirty="0" smtClean="0">
                <a:solidFill>
                  <a:srgbClr val="FF0000"/>
                </a:solidFill>
              </a:rPr>
              <a:t>DMI </a:t>
            </a:r>
            <a:r>
              <a:rPr lang="ru-RU" sz="2800" b="1" dirty="0" smtClean="0">
                <a:solidFill>
                  <a:srgbClr val="FF0000"/>
                </a:solidFill>
              </a:rPr>
              <a:t>- в системах на базе </a:t>
            </a:r>
            <a:r>
              <a:rPr lang="en-US" sz="2800" b="1" dirty="0" smtClean="0">
                <a:solidFill>
                  <a:srgbClr val="FF0000"/>
                </a:solidFill>
              </a:rPr>
              <a:t>Intel Core I</a:t>
            </a:r>
            <a:r>
              <a:rPr lang="ru-RU" sz="2800" b="1" dirty="0" smtClean="0">
                <a:solidFill>
                  <a:srgbClr val="FF0000"/>
                </a:solidFill>
              </a:rPr>
              <a:t>3/5/7;</a:t>
            </a:r>
          </a:p>
          <a:p>
            <a:pPr>
              <a:buFontTx/>
              <a:buChar char="-"/>
            </a:pPr>
            <a:r>
              <a:rPr lang="en-US" sz="2800" b="1" dirty="0" smtClean="0">
                <a:solidFill>
                  <a:srgbClr val="FF0000"/>
                </a:solidFill>
              </a:rPr>
              <a:t>Hyper Transport </a:t>
            </a:r>
            <a:r>
              <a:rPr lang="ru-RU" sz="2800" b="1" dirty="0" smtClean="0">
                <a:solidFill>
                  <a:srgbClr val="FF0000"/>
                </a:solidFill>
              </a:rPr>
              <a:t>для процессоров </a:t>
            </a:r>
            <a:r>
              <a:rPr lang="en-US" sz="2800" b="1" dirty="0" smtClean="0">
                <a:solidFill>
                  <a:srgbClr val="FF0000"/>
                </a:solidFill>
              </a:rPr>
              <a:t>AMD;</a:t>
            </a:r>
            <a:endParaRPr lang="ru-RU" sz="2800" b="1" dirty="0" smtClean="0">
              <a:solidFill>
                <a:srgbClr val="FF0000"/>
              </a:solidFill>
            </a:endParaRPr>
          </a:p>
          <a:p>
            <a:endParaRPr lang="ru-RU" sz="2800" dirty="0" smtClean="0"/>
          </a:p>
          <a:p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75"/>
          </a:xfrm>
        </p:spPr>
        <p:txBody>
          <a:bodyPr>
            <a:normAutofit fontScale="90000"/>
          </a:bodyPr>
          <a:lstStyle/>
          <a:p>
            <a:r>
              <a:rPr lang="ru-RU" sz="2800" b="1" dirty="0" err="1" smtClean="0">
                <a:solidFill>
                  <a:srgbClr val="FF0000"/>
                </a:solidFill>
              </a:rPr>
              <a:t>Чипсет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5242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</a:t>
            </a:r>
            <a:r>
              <a:rPr lang="ru-RU" dirty="0" err="1" smtClean="0"/>
              <a:t>чипсетах</a:t>
            </a:r>
            <a:r>
              <a:rPr lang="ru-RU" dirty="0" smtClean="0"/>
              <a:t> для процессоров </a:t>
            </a:r>
            <a:r>
              <a:rPr lang="en-US" dirty="0" smtClean="0"/>
              <a:t>Intel Core </a:t>
            </a:r>
            <a:r>
              <a:rPr lang="en-US" dirty="0" err="1" smtClean="0"/>
              <a:t>i</a:t>
            </a:r>
            <a:r>
              <a:rPr lang="ru-RU" dirty="0" smtClean="0"/>
              <a:t>3/5/7 и всех современных процессоров </a:t>
            </a:r>
            <a:r>
              <a:rPr lang="en-US" dirty="0" smtClean="0"/>
              <a:t>AMD </a:t>
            </a:r>
            <a:r>
              <a:rPr lang="ru-RU" dirty="0" smtClean="0"/>
              <a:t>контроллер оперативной памяти интегрирован непосредственно в процессор , а северный мост выполняет функции контроллера </a:t>
            </a:r>
            <a:r>
              <a:rPr lang="en-US" dirty="0" smtClean="0"/>
              <a:t>PCI Express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В некоторых </a:t>
            </a:r>
            <a:r>
              <a:rPr lang="ru-RU" dirty="0"/>
              <a:t>конфигурациях </a:t>
            </a:r>
            <a:r>
              <a:rPr lang="ru-RU" dirty="0" smtClean="0"/>
              <a:t>северный мост </a:t>
            </a:r>
            <a:r>
              <a:rPr lang="ru-RU" dirty="0"/>
              <a:t>находятся в </a:t>
            </a:r>
            <a:r>
              <a:rPr lang="ru-RU" dirty="0" smtClean="0"/>
              <a:t>процессоре, поэтому чипсет состоит из одного южного  моста.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sz="2800" b="1" dirty="0" err="1" smtClean="0">
                <a:solidFill>
                  <a:srgbClr val="FF0000"/>
                </a:solidFill>
              </a:rPr>
              <a:t>Чипсет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4931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dirty="0" smtClean="0"/>
              <a:t>Южный мост</a:t>
            </a:r>
            <a:endParaRPr lang="ru-RU" dirty="0"/>
          </a:p>
        </p:txBody>
      </p:sp>
      <p:sp>
        <p:nvSpPr>
          <p:cNvPr id="20889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85720" y="1643050"/>
            <a:ext cx="8858280" cy="431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Большинство контроллеров периферийных устройств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ea typeface="Times New Roman" pitchFamily="18" charset="0"/>
              </a:rPr>
              <a:t>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нтегрировано непосредственно в южный мост. Например: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□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контроллер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Serial ATA/RAID;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□  контроллер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IDE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□  контроллер дисковода;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□  контроллер шин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PCI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ISA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□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USB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-контроллер;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□  контроллер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Ethernet</a:t>
            </a:r>
          </a:p>
          <a:p>
            <a:pPr>
              <a:buNone/>
            </a:pPr>
            <a:r>
              <a:rPr lang="ru-RU" sz="2400" dirty="0" smtClean="0"/>
              <a:t>	Южный мост взаимодействует  с микросхемами </a:t>
            </a:r>
            <a:r>
              <a:rPr lang="en-US" sz="2400" dirty="0" smtClean="0"/>
              <a:t>BIOS </a:t>
            </a:r>
            <a:r>
              <a:rPr lang="ru-RU" sz="2400" dirty="0" smtClean="0"/>
              <a:t>и </a:t>
            </a:r>
            <a:r>
              <a:rPr lang="en-US" sz="2400" dirty="0" smtClean="0"/>
              <a:t>CMOS.</a:t>
            </a:r>
            <a:endParaRPr lang="ru-RU" sz="2400" dirty="0" smtClean="0"/>
          </a:p>
          <a:p>
            <a:r>
              <a:rPr lang="ru-RU" sz="2400" dirty="0" smtClean="0"/>
              <a:t>Во многих  современных </a:t>
            </a:r>
            <a:r>
              <a:rPr lang="ru-RU" sz="2400" dirty="0" err="1" smtClean="0"/>
              <a:t>чипсетах</a:t>
            </a:r>
            <a:r>
              <a:rPr lang="ru-RU" sz="2400" dirty="0" smtClean="0"/>
              <a:t>  микросхема </a:t>
            </a:r>
            <a:r>
              <a:rPr lang="en-US" sz="2400" dirty="0" smtClean="0"/>
              <a:t>CMOS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       интегрирована в южный мост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4696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1450"/>
            <a:ext cx="9144000" cy="7366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ru-RU" sz="1600" b="1" dirty="0" smtClean="0"/>
              <a:t> </a:t>
            </a:r>
            <a:br>
              <a:rPr lang="ru-RU" sz="1600" b="1" dirty="0" smtClean="0"/>
            </a:br>
            <a:r>
              <a:rPr lang="ru-RU" sz="1600" b="1" dirty="0" smtClean="0"/>
              <a:t/>
            </a:r>
            <a:br>
              <a:rPr lang="ru-RU" sz="1600" b="1" dirty="0" smtClean="0"/>
            </a:br>
            <a:endParaRPr lang="ru-RU" sz="1800" dirty="0" smtClean="0"/>
          </a:p>
        </p:txBody>
      </p:sp>
      <p:pic>
        <p:nvPicPr>
          <p:cNvPr id="528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8162925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00364" y="0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Системная шина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142984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QPI (</a:t>
            </a:r>
            <a:r>
              <a:rPr lang="ru-RU" sz="2400" b="1" dirty="0" err="1" smtClean="0">
                <a:latin typeface="Arial" pitchFamily="34" charset="0"/>
                <a:cs typeface="Arial" pitchFamily="34" charset="0"/>
              </a:rPr>
              <a:t>Quick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 smtClean="0">
                <a:latin typeface="Arial" pitchFamily="34" charset="0"/>
                <a:cs typeface="Arial" pitchFamily="34" charset="0"/>
              </a:rPr>
              <a:t>Path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 smtClean="0">
                <a:latin typeface="Arial" pitchFamily="34" charset="0"/>
                <a:cs typeface="Arial" pitchFamily="34" charset="0"/>
              </a:rPr>
              <a:t>Interconnect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) –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последовательная шина типа точка-точка, используемая для связи процессоров между собой и с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чипсетом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Представлена компанией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Intel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в 2008. </a:t>
            </a:r>
          </a:p>
          <a:p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Каждое соединение шины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QuickPath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состоит из пары односторонних разнонаправленных каналов, каждый из которых физически реализован как 20 дифференциальных пар проводников.</a:t>
            </a:r>
          </a:p>
          <a:p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Пропускная способность одного соединения (в двух направлениях) — от 19,2 до 25,6 Гигабайт в секунду при этом один процессор может иметь несколько соединений.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ru-RU" sz="2400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300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Системные шины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300"/>
          </a:xfrm>
        </p:spPr>
        <p:txBody>
          <a:bodyPr>
            <a:noAutofit/>
          </a:bodyPr>
          <a:lstStyle/>
          <a:p>
            <a:r>
              <a:rPr lang="ru-RU" b="1" dirty="0" smtClean="0"/>
              <a:t>Системные шины</a:t>
            </a:r>
          </a:p>
        </p:txBody>
      </p:sp>
      <p:sp>
        <p:nvSpPr>
          <p:cNvPr id="44035" name="Прямоугольник 3"/>
          <p:cNvSpPr>
            <a:spLocks noChangeArrowheads="1"/>
          </p:cNvSpPr>
          <p:nvPr/>
        </p:nvSpPr>
        <p:spPr bwMode="auto">
          <a:xfrm>
            <a:off x="0" y="1142984"/>
            <a:ext cx="83581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Шина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HyperTransport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(HT) — это двунаправленная последовательно/параллельная компьютерная шина с высокой пропускной способностью и малыми задержками(используется в компьютерах компании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AMD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036" name="Прямоугольник 4"/>
          <p:cNvSpPr>
            <a:spLocks noChangeArrowheads="1"/>
          </p:cNvSpPr>
          <p:nvPr/>
        </p:nvSpPr>
        <p:spPr bwMode="auto">
          <a:xfrm>
            <a:off x="5643570" y="714356"/>
            <a:ext cx="78581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	</a:t>
            </a:r>
          </a:p>
        </p:txBody>
      </p:sp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714752"/>
            <a:ext cx="8353425" cy="243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37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Связь между мостами</a:t>
            </a:r>
          </a:p>
        </p:txBody>
      </p:sp>
      <p:sp>
        <p:nvSpPr>
          <p:cNvPr id="43011" name="Прямоугольник 3"/>
          <p:cNvSpPr>
            <a:spLocks noChangeArrowheads="1"/>
          </p:cNvSpPr>
          <p:nvPr/>
        </p:nvSpPr>
        <p:spPr bwMode="auto">
          <a:xfrm>
            <a:off x="357188" y="1000125"/>
            <a:ext cx="8358187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 smtClean="0"/>
              <a:t>DMI </a:t>
            </a:r>
            <a:r>
              <a:rPr lang="ru-RU" sz="2800" dirty="0"/>
              <a:t>(</a:t>
            </a:r>
            <a:r>
              <a:rPr lang="ru-RU" sz="2800" dirty="0" err="1"/>
              <a:t>Direct</a:t>
            </a:r>
            <a:r>
              <a:rPr lang="ru-RU" sz="2800" dirty="0"/>
              <a:t> </a:t>
            </a:r>
            <a:r>
              <a:rPr lang="ru-RU" sz="2800" dirty="0" err="1"/>
              <a:t>Media</a:t>
            </a:r>
            <a:r>
              <a:rPr lang="ru-RU" sz="2800" dirty="0"/>
              <a:t> </a:t>
            </a:r>
            <a:r>
              <a:rPr lang="ru-RU" sz="2800" dirty="0" err="1"/>
              <a:t>Interface</a:t>
            </a:r>
            <a:r>
              <a:rPr lang="ru-RU" sz="2800" dirty="0"/>
              <a:t>) – последовательная шина типа точка-точка, используемая для связи процессора с </a:t>
            </a:r>
            <a:r>
              <a:rPr lang="ru-RU" sz="2800" dirty="0" err="1"/>
              <a:t>чипсетом</a:t>
            </a:r>
            <a:r>
              <a:rPr lang="ru-RU" sz="2800" dirty="0"/>
              <a:t> и </a:t>
            </a:r>
            <a:r>
              <a:rPr lang="ru-RU" sz="2800" dirty="0">
                <a:solidFill>
                  <a:srgbClr val="FF0000"/>
                </a:solidFill>
              </a:rPr>
              <a:t>для связи южного моста </a:t>
            </a:r>
            <a:r>
              <a:rPr lang="ru-RU" sz="2800" dirty="0" err="1">
                <a:solidFill>
                  <a:srgbClr val="FF0000"/>
                </a:solidFill>
              </a:rPr>
              <a:t>чипсета</a:t>
            </a:r>
            <a:r>
              <a:rPr lang="ru-RU" sz="2800" dirty="0">
                <a:solidFill>
                  <a:srgbClr val="FF0000"/>
                </a:solidFill>
              </a:rPr>
              <a:t> с северным</a:t>
            </a:r>
            <a:r>
              <a:rPr lang="ru-RU" sz="2800" dirty="0" smtClean="0">
                <a:solidFill>
                  <a:srgbClr val="FF0000"/>
                </a:solidFill>
              </a:rPr>
              <a:t>.</a:t>
            </a:r>
          </a:p>
          <a:p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ru-RU" sz="2800" dirty="0" smtClean="0"/>
              <a:t> </a:t>
            </a:r>
            <a:r>
              <a:rPr lang="ru-RU" sz="2800" dirty="0"/>
              <a:t>Разработана компанией </a:t>
            </a:r>
            <a:r>
              <a:rPr lang="ru-RU" sz="2800" dirty="0" err="1"/>
              <a:t>Intel</a:t>
            </a:r>
            <a:r>
              <a:rPr lang="ru-RU" sz="2800" dirty="0"/>
              <a:t> в 2004 году. Для связи процессора с </a:t>
            </a:r>
            <a:r>
              <a:rPr lang="ru-RU" sz="2800" dirty="0" err="1"/>
              <a:t>чипсетом</a:t>
            </a:r>
            <a:r>
              <a:rPr lang="ru-RU" sz="2800" dirty="0"/>
              <a:t> обычно используется 4 канала DMI, обеспечивающих максимальную пропускную способность до 10 Гбайт/с, для ревизии DMI 1.0, и 20 Гбайт/с, для ревизии DMI </a:t>
            </a:r>
            <a:r>
              <a:rPr lang="ru-RU" sz="2800" dirty="0" smtClean="0"/>
              <a:t>2.0.</a:t>
            </a:r>
            <a:endParaRPr lang="en-US" sz="2800" dirty="0" smtClean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33375"/>
            <a:ext cx="8713788" cy="633571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ru-RU" sz="2400" b="1" dirty="0" smtClean="0"/>
          </a:p>
          <a:p>
            <a:pPr eaLnBrk="1" hangingPunct="1"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г) </a:t>
            </a:r>
            <a:r>
              <a:rPr lang="ru-RU" sz="24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Внешние (интерфейсы ПУ)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– предназначены для подключения     ПУ к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соответствующему контроллеру ввода-вывода. Они могут быть :</a:t>
            </a:r>
          </a:p>
          <a:p>
            <a:pPr eaLnBrk="1" hangingPunct="1"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--</a:t>
            </a:r>
            <a:r>
              <a:rPr lang="ru-RU" sz="2400" dirty="0" smtClean="0">
                <a:solidFill>
                  <a:srgbClr val="3366FF"/>
                </a:solidFill>
                <a:latin typeface="Arial" pitchFamily="34" charset="0"/>
                <a:cs typeface="Arial" pitchFamily="34" charset="0"/>
              </a:rPr>
              <a:t> универсальные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для подключения разных типов ПУ(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USB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),</a:t>
            </a:r>
          </a:p>
          <a:p>
            <a:pPr eaLnBrk="1" hangingPunct="1"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-- </a:t>
            </a:r>
            <a:r>
              <a:rPr lang="ru-RU" sz="2400" dirty="0" smtClean="0">
                <a:solidFill>
                  <a:srgbClr val="3366FF"/>
                </a:solidFill>
                <a:latin typeface="Arial" pitchFamily="34" charset="0"/>
                <a:cs typeface="Arial" pitchFamily="34" charset="0"/>
              </a:rPr>
              <a:t>специализированные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– для подключения одного типа ПУ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(LPT)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>
              <a:buFontTx/>
              <a:buNone/>
            </a:pPr>
            <a:endParaRPr lang="ru-RU" sz="24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ru-RU" b="1" dirty="0" smtClean="0"/>
          </a:p>
          <a:p>
            <a:pPr eaLnBrk="1" hangingPunct="1">
              <a:buFontTx/>
              <a:buNone/>
            </a:pPr>
            <a:r>
              <a:rPr lang="ru-RU" b="1" dirty="0" smtClean="0"/>
              <a:t>               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495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557338"/>
            <a:ext cx="8229600" cy="2808287"/>
          </a:xfrm>
          <a:solidFill>
            <a:srgbClr val="CCFFFF"/>
          </a:solidFill>
        </p:spPr>
        <p:txBody>
          <a:bodyPr/>
          <a:lstStyle/>
          <a:p>
            <a:pPr eaLnBrk="1" hangingPunct="1"/>
            <a:r>
              <a:rPr lang="ru-RU" sz="3200" dirty="0" smtClean="0">
                <a:latin typeface="Times New Roman" pitchFamily="18" charset="0"/>
              </a:rPr>
              <a:t/>
            </a:r>
            <a:br>
              <a:rPr lang="ru-RU" sz="3200" dirty="0" smtClean="0">
                <a:latin typeface="Times New Roman" pitchFamily="18" charset="0"/>
              </a:rPr>
            </a:br>
            <a:r>
              <a:rPr lang="ru-RU" sz="3200" dirty="0" smtClean="0">
                <a:latin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</a:rPr>
              <a:t>Основные функции интерфейсов</a:t>
            </a:r>
          </a:p>
        </p:txBody>
      </p:sp>
    </p:spTree>
    <p:extLst>
      <p:ext uri="{BB962C8B-B14F-4D97-AF65-F5344CB8AC3E}">
        <p14:creationId xmlns:p14="http://schemas.microsoft.com/office/powerpoint/2010/main" val="26155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4519</TotalTime>
  <Words>4308</Words>
  <Application>Microsoft Office PowerPoint</Application>
  <PresentationFormat>Экран (4:3)</PresentationFormat>
  <Paragraphs>674</Paragraphs>
  <Slides>77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77</vt:i4>
      </vt:variant>
    </vt:vector>
  </HeadingPairs>
  <TitlesOfParts>
    <vt:vector size="80" baseType="lpstr">
      <vt:lpstr>2_Специальное оформление</vt:lpstr>
      <vt:lpstr>1_Специальное оформление</vt:lpstr>
      <vt:lpstr>Специальное оформление</vt:lpstr>
      <vt:lpstr>Эволюция интерфейсов Системные шины и шины ввода - вывода</vt:lpstr>
      <vt:lpstr>Интерфейс</vt:lpstr>
      <vt:lpstr>Классификация интерфейсов</vt:lpstr>
      <vt:lpstr>Классификация по топологии интерфейсов </vt:lpstr>
      <vt:lpstr>Презентация PowerPoint</vt:lpstr>
      <vt:lpstr>Классификация интерфейсов</vt:lpstr>
      <vt:lpstr>Классификация интерфейсов</vt:lpstr>
      <vt:lpstr>Презентация PowerPoint</vt:lpstr>
      <vt:lpstr>  Основные функции интерфейсов</vt:lpstr>
      <vt:lpstr>Основные функции интерфейсов</vt:lpstr>
      <vt:lpstr>Функция передача информации</vt:lpstr>
      <vt:lpstr>Синхронизация</vt:lpstr>
      <vt:lpstr>Презентация PowerPoint</vt:lpstr>
      <vt:lpstr>Презентация PowerPoint</vt:lpstr>
      <vt:lpstr>Презентация PowerPoint</vt:lpstr>
      <vt:lpstr>  </vt:lpstr>
      <vt:lpstr>Эволюция интерфейсов персонального компьютера</vt:lpstr>
      <vt:lpstr>Первый этап – одна общая системная шина</vt:lpstr>
      <vt:lpstr>Архитектура шины ISA </vt:lpstr>
      <vt:lpstr>Распределение  аппаратных прерываний</vt:lpstr>
      <vt:lpstr>Список номеров прерываний шины ISA</vt:lpstr>
      <vt:lpstr>Второй этап - появление нескольких шин</vt:lpstr>
      <vt:lpstr> Шина PCI</vt:lpstr>
      <vt:lpstr>Шина  PCI (Peripheral Component Interconnect)</vt:lpstr>
      <vt:lpstr>Архитектура и топология</vt:lpstr>
      <vt:lpstr>Шина PCI</vt:lpstr>
      <vt:lpstr>Шина PCI</vt:lpstr>
      <vt:lpstr>Организация ПДП</vt:lpstr>
      <vt:lpstr>Временные диаграмм шины PCI </vt:lpstr>
      <vt:lpstr>Команды шины PCI</vt:lpstr>
      <vt:lpstr>Сигналы шины PCI</vt:lpstr>
      <vt:lpstr>Сигналы шины PCI</vt:lpstr>
      <vt:lpstr>Чтение по шине</vt:lpstr>
      <vt:lpstr>Запись по шине</vt:lpstr>
      <vt:lpstr>Чтение пространства конфигурации</vt:lpstr>
      <vt:lpstr>Механизмы доступа к устройствам</vt:lpstr>
      <vt:lpstr>Механизмы доступа к хосту</vt:lpstr>
      <vt:lpstr>Адресация устройств</vt:lpstr>
      <vt:lpstr>Конфигурационный адрес</vt:lpstr>
      <vt:lpstr>Прерывания</vt:lpstr>
      <vt:lpstr>Традиционный контроллер</vt:lpstr>
      <vt:lpstr> Advanced Programmable Interrupt Controller, APIC  </vt:lpstr>
      <vt:lpstr>Прерывания сообщением (MSI)</vt:lpstr>
      <vt:lpstr>APIC</vt:lpstr>
      <vt:lpstr>Память конфигурации устройства PCI</vt:lpstr>
      <vt:lpstr>Конфигурационное пространство моста </vt:lpstr>
      <vt:lpstr>Конфигурационное пространство</vt:lpstr>
      <vt:lpstr>Параллельные шины</vt:lpstr>
      <vt:lpstr>Последовательные шины</vt:lpstr>
      <vt:lpstr>Сравнительный анализ шин</vt:lpstr>
      <vt:lpstr>Третий этап -  шина PCI Express</vt:lpstr>
      <vt:lpstr>Архитектура шины</vt:lpstr>
      <vt:lpstr>Архитектура шины PCI Express</vt:lpstr>
      <vt:lpstr>Архитектура шины PCI Express</vt:lpstr>
      <vt:lpstr>Архитектура шины PCI Express</vt:lpstr>
      <vt:lpstr>Архитектура шины PCI Express</vt:lpstr>
      <vt:lpstr>Шина PCI Express</vt:lpstr>
      <vt:lpstr>Функционирование шины PCI Express</vt:lpstr>
      <vt:lpstr>Шина PCI Express</vt:lpstr>
      <vt:lpstr>Презентация PowerPoint</vt:lpstr>
      <vt:lpstr>Формат пакетов шины PCI Express </vt:lpstr>
      <vt:lpstr>Заголовок пакета</vt:lpstr>
      <vt:lpstr>Преобразование информации на физическом уровне</vt:lpstr>
      <vt:lpstr>Презентация PowerPoint</vt:lpstr>
      <vt:lpstr>Разъем PCI - Express</vt:lpstr>
      <vt:lpstr>Презентация PowerPoint</vt:lpstr>
      <vt:lpstr>Презентация PowerPoint</vt:lpstr>
      <vt:lpstr>АРХИТЕКТУРА НА ОСНОВЕ ШИНЫ PCI Express</vt:lpstr>
      <vt:lpstr>Презентация PowerPoint</vt:lpstr>
      <vt:lpstr>Чипсет</vt:lpstr>
      <vt:lpstr>Чипсет</vt:lpstr>
      <vt:lpstr>Чипсет</vt:lpstr>
      <vt:lpstr>Южный мост</vt:lpstr>
      <vt:lpstr>   </vt:lpstr>
      <vt:lpstr>Системные шины</vt:lpstr>
      <vt:lpstr>Системные шины</vt:lpstr>
      <vt:lpstr>Связь между мостами</vt:lpstr>
    </vt:vector>
  </TitlesOfParts>
  <Company>Ya Blondinko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vladimir</dc:creator>
  <cp:lastModifiedBy>vladimir</cp:lastModifiedBy>
  <cp:revision>110</cp:revision>
  <dcterms:created xsi:type="dcterms:W3CDTF">2016-08-20T08:39:45Z</dcterms:created>
  <dcterms:modified xsi:type="dcterms:W3CDTF">2019-10-29T04:35:48Z</dcterms:modified>
</cp:coreProperties>
</file>