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72" r:id="rId2"/>
    <p:sldMasterId id="2147483660" r:id="rId3"/>
  </p:sldMasterIdLst>
  <p:notesMasterIdLst>
    <p:notesMasterId r:id="rId59"/>
  </p:notesMasterIdLst>
  <p:handoutMasterIdLst>
    <p:handoutMasterId r:id="rId60"/>
  </p:handoutMasterIdLst>
  <p:sldIdLst>
    <p:sldId id="258" r:id="rId4"/>
    <p:sldId id="262" r:id="rId5"/>
    <p:sldId id="294" r:id="rId6"/>
    <p:sldId id="295" r:id="rId7"/>
    <p:sldId id="296" r:id="rId8"/>
    <p:sldId id="297" r:id="rId9"/>
    <p:sldId id="298" r:id="rId10"/>
    <p:sldId id="314" r:id="rId11"/>
    <p:sldId id="315" r:id="rId12"/>
    <p:sldId id="300" r:id="rId13"/>
    <p:sldId id="299" r:id="rId14"/>
    <p:sldId id="301" r:id="rId15"/>
    <p:sldId id="302" r:id="rId16"/>
    <p:sldId id="316" r:id="rId17"/>
    <p:sldId id="317" r:id="rId18"/>
    <p:sldId id="323" r:id="rId19"/>
    <p:sldId id="318" r:id="rId20"/>
    <p:sldId id="320" r:id="rId21"/>
    <p:sldId id="321" r:id="rId22"/>
    <p:sldId id="322" r:id="rId23"/>
    <p:sldId id="305" r:id="rId24"/>
    <p:sldId id="307" r:id="rId25"/>
    <p:sldId id="306" r:id="rId26"/>
    <p:sldId id="324" r:id="rId27"/>
    <p:sldId id="308" r:id="rId28"/>
    <p:sldId id="313" r:id="rId29"/>
    <p:sldId id="326" r:id="rId30"/>
    <p:sldId id="325" r:id="rId31"/>
    <p:sldId id="265" r:id="rId32"/>
    <p:sldId id="266" r:id="rId33"/>
    <p:sldId id="267" r:id="rId34"/>
    <p:sldId id="268" r:id="rId35"/>
    <p:sldId id="269" r:id="rId36"/>
    <p:sldId id="270" r:id="rId37"/>
    <p:sldId id="271" r:id="rId38"/>
    <p:sldId id="272" r:id="rId39"/>
    <p:sldId id="274" r:id="rId40"/>
    <p:sldId id="273" r:id="rId41"/>
    <p:sldId id="275" r:id="rId42"/>
    <p:sldId id="276" r:id="rId43"/>
    <p:sldId id="277" r:id="rId44"/>
    <p:sldId id="278" r:id="rId45"/>
    <p:sldId id="279" r:id="rId46"/>
    <p:sldId id="280" r:id="rId47"/>
    <p:sldId id="281" r:id="rId48"/>
    <p:sldId id="285" r:id="rId49"/>
    <p:sldId id="286" r:id="rId50"/>
    <p:sldId id="287" r:id="rId51"/>
    <p:sldId id="288" r:id="rId52"/>
    <p:sldId id="289" r:id="rId53"/>
    <p:sldId id="310" r:id="rId54"/>
    <p:sldId id="290" r:id="rId55"/>
    <p:sldId id="311" r:id="rId56"/>
    <p:sldId id="309" r:id="rId57"/>
    <p:sldId id="312" r:id="rId5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8CA1"/>
    <a:srgbClr val="327471"/>
    <a:srgbClr val="356666"/>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86990" autoAdjust="0"/>
  </p:normalViewPr>
  <p:slideViewPr>
    <p:cSldViewPr>
      <p:cViewPr>
        <p:scale>
          <a:sx n="75" d="100"/>
          <a:sy n="75" d="100"/>
        </p:scale>
        <p:origin x="-1224" y="72"/>
      </p:cViewPr>
      <p:guideLst>
        <p:guide orient="horz" pos="2160"/>
        <p:guide pos="2880"/>
      </p:guideLst>
    </p:cSldViewPr>
  </p:slideViewPr>
  <p:notesTextViewPr>
    <p:cViewPr>
      <p:scale>
        <a:sx n="100" d="100"/>
        <a:sy n="100" d="100"/>
      </p:scale>
      <p:origin x="0" y="0"/>
    </p:cViewPr>
  </p:notesTextViewPr>
  <p:notesViewPr>
    <p:cSldViewPr>
      <p:cViewPr varScale="1">
        <p:scale>
          <a:sx n="49" d="100"/>
          <a:sy n="49" d="100"/>
        </p:scale>
        <p:origin x="-2702"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1C41C3-3EA3-46B4-83E2-E15705105BEC}" type="datetimeFigureOut">
              <a:rPr lang="ru-RU" smtClean="0"/>
              <a:pPr/>
              <a:t>20.11.2018</a:t>
            </a:fld>
            <a:endParaRPr lang="ru-RU" dirty="0"/>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40945C-E86E-4EA5-8CA3-71562803C1B9}" type="slidenum">
              <a:rPr lang="ru-RU" smtClean="0"/>
              <a:pPr/>
              <a:t>‹#›</a:t>
            </a:fld>
            <a:endParaRPr lang="ru-RU" dirty="0"/>
          </a:p>
        </p:txBody>
      </p:sp>
    </p:spTree>
    <p:extLst>
      <p:ext uri="{BB962C8B-B14F-4D97-AF65-F5344CB8AC3E}">
        <p14:creationId xmlns:p14="http://schemas.microsoft.com/office/powerpoint/2010/main" val="3996702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11E1C-D442-4F43-900A-77FBB5693102}" type="datetimeFigureOut">
              <a:rPr lang="ru-RU" smtClean="0"/>
              <a:pPr/>
              <a:t>20.11.2018</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CBD3F-84AE-4483-AE28-FAD58C395234}" type="slidenum">
              <a:rPr lang="ru-RU" smtClean="0"/>
              <a:pPr/>
              <a:t>‹#›</a:t>
            </a:fld>
            <a:endParaRPr lang="ru-RU" dirty="0"/>
          </a:p>
        </p:txBody>
      </p:sp>
    </p:spTree>
    <p:extLst>
      <p:ext uri="{BB962C8B-B14F-4D97-AF65-F5344CB8AC3E}">
        <p14:creationId xmlns:p14="http://schemas.microsoft.com/office/powerpoint/2010/main" val="867033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igteh.ru/CVT/trigg/"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digteh.ru/digital/lab/1/" TargetMode="External"/><Relationship Id="rId4" Type="http://schemas.openxmlformats.org/officeDocument/2006/relationships/hyperlink" Target="http://digteh.ru/digital/D_trigg/"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digteh.ru/PCB/R/" TargetMode="External"/><Relationship Id="rId3" Type="http://schemas.openxmlformats.org/officeDocument/2006/relationships/hyperlink" Target="http://digteh.ru/digital/CPLD/" TargetMode="External"/><Relationship Id="rId7" Type="http://schemas.openxmlformats.org/officeDocument/2006/relationships/hyperlink" Target="http://digteh.ru/CVT/LOGIC/"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digteh.ru/Sxemoteh/dig/Comb/" TargetMode="External"/><Relationship Id="rId11" Type="http://schemas.openxmlformats.org/officeDocument/2006/relationships/hyperlink" Target="http://digteh.ru/digital/D_trigg/" TargetMode="External"/><Relationship Id="rId5" Type="http://schemas.openxmlformats.org/officeDocument/2006/relationships/hyperlink" Target="http://digteh.ru/proc/ROM/" TargetMode="External"/><Relationship Id="rId10" Type="http://schemas.openxmlformats.org/officeDocument/2006/relationships/hyperlink" Target="https://direct.yandex.ru/?partner" TargetMode="External"/><Relationship Id="rId4" Type="http://schemas.openxmlformats.org/officeDocument/2006/relationships/hyperlink" Target="http://digteh.ru/CVT/trigg/" TargetMode="External"/><Relationship Id="rId9" Type="http://schemas.openxmlformats.org/officeDocument/2006/relationships/hyperlink" Target="https://an.yandex.ru/count/QMpWY7tOtWq501y2CRunz5i00000E8ps2K02I09Wl0Xe172WmvR10O01WANNkG680OU5tP0fa06AbQsF99W1qhI-tYEW0RwLp8qag06q-w_U8xW1fA6Pz1N00GBO0PQmhH3W0UQKqmxe0HRu0U35thu1Y0AKaGQW0jwugWAv0YVD7qbI1UIDy0Bhzkts2VW2WO20W83mQ803dkpsjGc80zxEvCG5c0Fgp0Me0nAm0mIu1Fy1w0JJDlW4YlC7Y0MAymUG1Q3I2A05ggy2g0M7WGAm1OU10hW5e9a2m0NmcGV81R3g0T05rdFW1Nlm1G6O1e3GhFCEe0Qw0gW6kWB91ZFjrzGW-r40qGOpWGrC8VjH0Da60000K0O0002G1oof1xfIu4m7xSDVi0U0W90Cm0V8YPg71j070k07XWg020JG2BgAW870i802u0Yld9K1W0e1mGe00000003mFzWA0k0AW8bw-0h0_1M82wYY39WB1AeB469_MmowKW00qcmGt1fx1G302u2Z1SWBWDIJ0TaBkbBWJ0Vjmr_e2uhp1_0B2eWCuCNUlW7e30EO3PMvbm7W3GBo3G3w3G223W293W0000000F0_a0x0X3sO3hFQtwQDvFuee0x0X3sm3W6X3m0000000F0_g0-wfS6gug3xuL_P3pCpCpCpC_C_u0y1W13EWB0Ea129aSUgsVQXt8S1cX094G0000000F0_?stat-id=100500_1&amp;test-tag=461245220127745&amp;format-type=1&amp;banner-test-tags=eyI0ODQ3OTM2ODM3IjoiNDYxMjQ1MTI3ODg0ODAwIn0%3D&amp;"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u.wikipedia.org/wiki/%D0%9F%D0%9B%D0%98%D0%A1"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u.wikipedia.org/wiki/%D0%9F%D0%9B%D0%98%D0%A1"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dirty="0" smtClean="0"/>
              <a:t>Программируемые логические матрицы к настоящему времени морально устарели и применяются для реализации относительно простых устройств, для которых не существует готовых микросхем средней степени интеграции. При реализации сложных цифровых схем обычно применяются программируемые логические интегральные схемы (ПЛИС) одним из видов ПЛИС являются сложные программируемые логические устройства (CPLD — </a:t>
            </a:r>
            <a:r>
              <a:rPr lang="ru-RU" dirty="0" err="1" smtClean="0"/>
              <a:t>Complex</a:t>
            </a:r>
            <a:r>
              <a:rPr lang="ru-RU" dirty="0" smtClean="0"/>
              <a:t> PLD). </a:t>
            </a:r>
          </a:p>
          <a:p>
            <a:r>
              <a:rPr lang="ru-RU" b="1" dirty="0" smtClean="0"/>
              <a:t>Внутреннее устройство CPLD</a:t>
            </a:r>
          </a:p>
          <a:p>
            <a:r>
              <a:rPr lang="ru-RU" dirty="0" smtClean="0"/>
              <a:t>Программируемая логическая интегральная схема CPLD состоит из нескольких </a:t>
            </a:r>
            <a:r>
              <a:rPr lang="ru-RU" dirty="0" err="1" smtClean="0"/>
              <a:t>макроячеек</a:t>
            </a:r>
            <a:r>
              <a:rPr lang="ru-RU" dirty="0" smtClean="0"/>
              <a:t>, расположенных на одном кристалле. Каждая </a:t>
            </a:r>
            <a:r>
              <a:rPr lang="ru-RU" dirty="0" err="1" smtClean="0"/>
              <a:t>макроячейка</a:t>
            </a:r>
            <a:r>
              <a:rPr lang="ru-RU" dirty="0" smtClean="0"/>
              <a:t> соединена с блоками ввода-вывода, осуществляющими формирование необходимого вида входов или выходов для работы с внешними схемами. Кроме того, все </a:t>
            </a:r>
            <a:r>
              <a:rPr lang="ru-RU" dirty="0" err="1" smtClean="0"/>
              <a:t>макроячейки</a:t>
            </a:r>
            <a:r>
              <a:rPr lang="ru-RU" dirty="0" smtClean="0"/>
              <a:t> и блоки ввода-вывода связаны между собой внутренними параллельными шинами. Пример внутренней схемы CPLD приведен на рисунке 1. </a:t>
            </a:r>
          </a:p>
          <a:p>
            <a:r>
              <a:rPr lang="ru-RU" dirty="0" smtClean="0"/>
              <a:t/>
            </a:r>
            <a:br>
              <a:rPr lang="ru-RU" dirty="0" smtClean="0"/>
            </a:br>
            <a:r>
              <a:rPr lang="ru-RU" dirty="0" smtClean="0"/>
              <a:t>Рисунок 1. Пример внутренней схемы CPLD Приведенная на рисунке 1 микросхема CPLD состоит из четырех </a:t>
            </a:r>
            <a:r>
              <a:rPr lang="ru-RU" dirty="0" err="1" smtClean="0"/>
              <a:t>макроячеек</a:t>
            </a:r>
            <a:r>
              <a:rPr lang="ru-RU" dirty="0" smtClean="0"/>
              <a:t>, которые связаны между собой внутренними шинами и соединяются с блоками ввода-вывода. </a:t>
            </a:r>
            <a:r>
              <a:rPr lang="ru-RU" dirty="0" err="1" smtClean="0"/>
              <a:t>Макроячейка</a:t>
            </a:r>
            <a:r>
              <a:rPr lang="ru-RU" dirty="0" smtClean="0"/>
              <a:t> построена подобно ПЛМ микросхеме, к которой на выходе подключен </a:t>
            </a:r>
            <a:r>
              <a:rPr lang="ru-RU" dirty="0" smtClean="0">
                <a:hlinkClick r:id="rId3"/>
              </a:rPr>
              <a:t>триггер</a:t>
            </a:r>
            <a:r>
              <a:rPr lang="ru-RU" dirty="0" smtClean="0"/>
              <a:t>. На рисунке 2 приведен пример внутренней схемы </a:t>
            </a:r>
            <a:r>
              <a:rPr lang="ru-RU" dirty="0" err="1" smtClean="0"/>
              <a:t>макроячейки</a:t>
            </a:r>
            <a:r>
              <a:rPr lang="ru-RU" dirty="0" smtClean="0"/>
              <a:t> и ее подключение к шине </a:t>
            </a:r>
            <a:r>
              <a:rPr lang="ru-RU" dirty="0" err="1" smtClean="0"/>
              <a:t>межсоединений</a:t>
            </a:r>
            <a:r>
              <a:rPr lang="ru-RU" dirty="0" smtClean="0"/>
              <a:t>. </a:t>
            </a:r>
          </a:p>
          <a:p>
            <a:r>
              <a:rPr lang="ru-RU" dirty="0" smtClean="0"/>
              <a:t/>
            </a:r>
            <a:br>
              <a:rPr lang="ru-RU" dirty="0" smtClean="0"/>
            </a:br>
            <a:r>
              <a:rPr lang="ru-RU" dirty="0" smtClean="0"/>
              <a:t>Рисунок 2. Внутренняя схема </a:t>
            </a:r>
            <a:r>
              <a:rPr lang="ru-RU" dirty="0" err="1" smtClean="0"/>
              <a:t>макроячейки</a:t>
            </a:r>
            <a:r>
              <a:rPr lang="ru-RU" dirty="0" smtClean="0"/>
              <a:t> микросхемы CPLD В состав приведенной на рисунке 2 </a:t>
            </a:r>
            <a:r>
              <a:rPr lang="ru-RU" dirty="0" err="1" smtClean="0"/>
              <a:t>макроячейки</a:t>
            </a:r>
            <a:r>
              <a:rPr lang="ru-RU" dirty="0" smtClean="0"/>
              <a:t> входят четыре </a:t>
            </a:r>
            <a:r>
              <a:rPr lang="ru-RU" dirty="0" err="1" smtClean="0"/>
              <a:t>шестивходовых</a:t>
            </a:r>
            <a:r>
              <a:rPr lang="ru-RU" dirty="0" smtClean="0"/>
              <a:t> логических элемента "6-И" и 4-входовый логический элемент "4-ИЛИ". Его выход соединен со входом логического элемента "ИСКЛЮЧАЮЩЕЕ ИЛИ". Этот логический элемент предназначен для реализации инверсии логической функции, реализованной ПЛМ-подобной схемой </a:t>
            </a:r>
            <a:r>
              <a:rPr lang="ru-RU" dirty="0" err="1" smtClean="0"/>
              <a:t>макроячейки</a:t>
            </a:r>
            <a:r>
              <a:rPr lang="ru-RU" dirty="0" smtClean="0"/>
              <a:t>. Для этого на его второй вход может подаваться логический ноль или логическая единица. Если этот вход запрограммирован на подачу логической единицы, то логический элемент "ИСКЛЮЧАЮЩЕЕ ИЛИ" будет инвертировать значение, поступающее с выхода логического элемента "4-ИЛИ". Если же на него поступает логический ноль, то схема "ИСКЛЮЧАЮЩЕЕ ИЛИ" будет передавать на выход сигнал без изменения. </a:t>
            </a:r>
          </a:p>
          <a:p>
            <a:r>
              <a:rPr lang="ru-RU" dirty="0" smtClean="0"/>
              <a:t>На выходе </a:t>
            </a:r>
            <a:r>
              <a:rPr lang="ru-RU" dirty="0" err="1" smtClean="0"/>
              <a:t>макроячейки</a:t>
            </a:r>
            <a:r>
              <a:rPr lang="ru-RU" dirty="0" smtClean="0"/>
              <a:t> поставлен двухвходовый мультиплексор, который позволяет передавать на выход текущее значение сигнала с выхода ПЛМ-схемы, или сохраненное в </a:t>
            </a:r>
            <a:r>
              <a:rPr lang="ru-RU" dirty="0" smtClean="0">
                <a:hlinkClick r:id="rId4"/>
              </a:rPr>
              <a:t>D-триггере</a:t>
            </a:r>
            <a:r>
              <a:rPr lang="ru-RU" dirty="0" smtClean="0"/>
              <a:t>. </a:t>
            </a:r>
          </a:p>
          <a:p>
            <a:r>
              <a:rPr lang="ru-RU" dirty="0" smtClean="0"/>
              <a:t>Блок ввода-вывода состоит из элементов с тремя состояниями (буферов). Буфер позволяет настраивать выводы микросхемы на ввод или и на вывод сигналов. Чтобы вывод микросхемы настроить на ввод информации, достаточно перевести буфер, подключенный к данному выводу, в </a:t>
            </a:r>
            <a:r>
              <a:rPr lang="ru-RU" dirty="0" err="1" smtClean="0"/>
              <a:t>высокоимпедансное</a:t>
            </a:r>
            <a:r>
              <a:rPr lang="ru-RU" dirty="0" smtClean="0"/>
              <a:t> состояние. Дальнейший путь прохождения сигнала по микросхеме может быть запрограммирован МОП-ключами, размещенными на пересечениях вертикальных проводников и горизонтальных проводников </a:t>
            </a:r>
            <a:r>
              <a:rPr lang="ru-RU" dirty="0" err="1" smtClean="0"/>
              <a:t>шинымежсоединений</a:t>
            </a:r>
            <a:r>
              <a:rPr lang="ru-RU" dirty="0" smtClean="0"/>
              <a:t>. На схеме это соединение помечается символом 'x'. Необходимо отметить, что если вывод запрограммирован на прием информации, то он не может быть использован в качестве выхода микросхемы. Обычно фирмы-изготовители указывают максимально возможное число входных и выходных линий. </a:t>
            </a:r>
          </a:p>
          <a:p>
            <a:r>
              <a:rPr lang="ru-RU" b="1" dirty="0" smtClean="0"/>
              <a:t>Разработка цифровых устройств на CPLD</a:t>
            </a:r>
          </a:p>
          <a:p>
            <a:r>
              <a:rPr lang="ru-RU" dirty="0" smtClean="0"/>
              <a:t>Разработка цифровых устройств на программируемых логических интегральных схемах CPLD практически не отличается от разработки обычных цифровых устройств. Для этого не требуется разбираться в особенностях внутренней структуры микросхемы или проектировать матрицу </a:t>
            </a:r>
            <a:r>
              <a:rPr lang="ru-RU" dirty="0" err="1" smtClean="0"/>
              <a:t>межсоединений</a:t>
            </a:r>
            <a:r>
              <a:rPr lang="ru-RU" dirty="0" smtClean="0"/>
              <a:t>. Разработчики ПЛИС предоставляют пакет САПР в составе которого можно вести разработку цифрового устройства в виде обычных схем в схемном редакторе, а затем транслировать эту схему в файл коммутаций внутренней матрицы </a:t>
            </a:r>
            <a:r>
              <a:rPr lang="ru-RU" dirty="0" err="1" smtClean="0"/>
              <a:t>межсоединений</a:t>
            </a:r>
            <a:r>
              <a:rPr lang="ru-RU" dirty="0" smtClean="0"/>
              <a:t> CPLD. Этот файл загружается в ПЗУ микросхемы CPLD и микросхема превращается в разработанное нами цифровое устройство, фактически в заказную СБИС. </a:t>
            </a:r>
          </a:p>
          <a:p>
            <a:r>
              <a:rPr lang="ru-RU" dirty="0" smtClean="0"/>
              <a:t>В настоящее время разработка цифровых устройств чаще ведется с применением языков программирования схем, таких как AHDL или VHDL. Применение языков программирования вместо примитивов, являющихся аналогами микросхем средней интеграции, позволяет значительно оптимизировать внутреннюю структуру прошивки микросхемы. </a:t>
            </a:r>
          </a:p>
          <a:p>
            <a:r>
              <a:rPr lang="ru-RU" dirty="0" smtClean="0"/>
              <a:t>В качестве примера системы автоматизированного проектирования (САПР) программируемых логических интегральных схем можно привести пакет </a:t>
            </a:r>
            <a:r>
              <a:rPr lang="ru-RU" dirty="0" err="1" smtClean="0"/>
              <a:t>Quartus</a:t>
            </a:r>
            <a:r>
              <a:rPr lang="ru-RU" dirty="0" smtClean="0"/>
              <a:t> II, предлагаемый фирмой </a:t>
            </a:r>
            <a:r>
              <a:rPr lang="ru-RU" dirty="0" err="1" smtClean="0"/>
              <a:t>Alterra</a:t>
            </a:r>
            <a:r>
              <a:rPr lang="ru-RU" dirty="0" smtClean="0"/>
              <a:t>. С работой программного пакета </a:t>
            </a:r>
            <a:r>
              <a:rPr lang="ru-RU" dirty="0" err="1" smtClean="0"/>
              <a:t>Quartus</a:t>
            </a:r>
            <a:r>
              <a:rPr lang="ru-RU" dirty="0" smtClean="0"/>
              <a:t> II можно познакомиться в лабораторной работе 1 " </a:t>
            </a:r>
            <a:r>
              <a:rPr lang="ru-RU" dirty="0" smtClean="0">
                <a:hlinkClick r:id="rId5"/>
              </a:rPr>
              <a:t>Исследование цифровых устройств на основе программируемых логических интегральных схем (ПЛИС) в среде </a:t>
            </a:r>
            <a:r>
              <a:rPr lang="ru-RU" dirty="0" err="1" smtClean="0">
                <a:hlinkClick r:id="rId5"/>
              </a:rPr>
              <a:t>Quartus</a:t>
            </a:r>
            <a:r>
              <a:rPr lang="ru-RU" dirty="0" smtClean="0">
                <a:hlinkClick r:id="rId5"/>
              </a:rPr>
              <a:t> II</a:t>
            </a:r>
            <a:r>
              <a:rPr lang="ru-RU" dirty="0" smtClean="0"/>
              <a:t>" </a:t>
            </a:r>
          </a:p>
          <a:p>
            <a:endParaRPr lang="ru-RU" dirty="0"/>
          </a:p>
        </p:txBody>
      </p:sp>
      <p:sp>
        <p:nvSpPr>
          <p:cNvPr id="4" name="Номер слайда 3"/>
          <p:cNvSpPr>
            <a:spLocks noGrp="1"/>
          </p:cNvSpPr>
          <p:nvPr>
            <p:ph type="sldNum" sz="quarter" idx="10"/>
          </p:nvPr>
        </p:nvSpPr>
        <p:spPr/>
        <p:txBody>
          <a:bodyPr/>
          <a:lstStyle/>
          <a:p>
            <a:fld id="{20ACBD3F-84AE-4483-AE28-FAD58C395234}" type="slidenum">
              <a:rPr lang="ru-RU" smtClean="0"/>
              <a:pPr/>
              <a:t>14</a:t>
            </a:fld>
            <a:endParaRPr lang="ru-RU" dirty="0"/>
          </a:p>
        </p:txBody>
      </p:sp>
    </p:spTree>
    <p:extLst>
      <p:ext uri="{BB962C8B-B14F-4D97-AF65-F5344CB8AC3E}">
        <p14:creationId xmlns:p14="http://schemas.microsoft.com/office/powerpoint/2010/main" val="281085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smtClean="0">
                <a:hlinkClick r:id="rId3"/>
              </a:rPr>
              <a:t>http://digteh.ru/digital/FPGA/</a:t>
            </a:r>
            <a:endParaRPr lang="ru-RU" dirty="0" smtClean="0">
              <a:hlinkClick r:id="rId3"/>
            </a:endParaRPr>
          </a:p>
          <a:p>
            <a:r>
              <a:rPr lang="ru-RU" dirty="0" smtClean="0">
                <a:hlinkClick r:id="rId3"/>
              </a:rPr>
              <a:t>Программируемые интегральные микросхемы CPLD</a:t>
            </a:r>
            <a:r>
              <a:rPr lang="ru-RU" dirty="0" smtClean="0"/>
              <a:t> предназначены для применения в цифровых устройствах с большим количеством логических элементов. Кроме того, в CPLD трудно обеспечить эффективное применение всех </a:t>
            </a:r>
            <a:r>
              <a:rPr lang="ru-RU" dirty="0" err="1" smtClean="0"/>
              <a:t>макроячеек</a:t>
            </a:r>
            <a:r>
              <a:rPr lang="ru-RU" dirty="0" smtClean="0"/>
              <a:t>. Всегда часть </a:t>
            </a:r>
            <a:r>
              <a:rPr lang="ru-RU" dirty="0" err="1" smtClean="0"/>
              <a:t>макроячеек</a:t>
            </a:r>
            <a:r>
              <a:rPr lang="ru-RU" dirty="0" smtClean="0"/>
              <a:t> остается неиспользуемыми. Часто из </a:t>
            </a:r>
            <a:r>
              <a:rPr lang="ru-RU" dirty="0" err="1" smtClean="0"/>
              <a:t>макроячейки</a:t>
            </a:r>
            <a:r>
              <a:rPr lang="ru-RU" dirty="0" smtClean="0"/>
              <a:t> используется только </a:t>
            </a:r>
            <a:r>
              <a:rPr lang="ru-RU" dirty="0" smtClean="0">
                <a:hlinkClick r:id="rId4"/>
              </a:rPr>
              <a:t>триггер</a:t>
            </a:r>
            <a:r>
              <a:rPr lang="ru-RU" dirty="0" smtClean="0"/>
              <a:t> или логический элемент "2И" ("2ИЛИ"). Остальная часть схемы зря занимает площадь кристалла и потребляет ток от источника питания. </a:t>
            </a:r>
          </a:p>
          <a:p>
            <a:r>
              <a:rPr lang="ru-RU" dirty="0" smtClean="0"/>
              <a:t>Для реализации сложных цифровых схем удобно применять программируемые логические схемы (ПЛИС), обладающие большей логической вместимостью и большей степенью использования кристалла. В качестве подобных микросхем и можно назвать программируемые пользователем вентильные матрицы (FPGA — </a:t>
            </a:r>
            <a:r>
              <a:rPr lang="ru-RU" dirty="0" err="1" smtClean="0"/>
              <a:t>Field</a:t>
            </a:r>
            <a:r>
              <a:rPr lang="ru-RU" dirty="0" smtClean="0"/>
              <a:t>- </a:t>
            </a:r>
            <a:r>
              <a:rPr lang="ru-RU" dirty="0" err="1" smtClean="0"/>
              <a:t>Programmable</a:t>
            </a:r>
            <a:r>
              <a:rPr lang="ru-RU" dirty="0" smtClean="0"/>
              <a:t> </a:t>
            </a:r>
            <a:r>
              <a:rPr lang="ru-RU" dirty="0" err="1" smtClean="0"/>
              <a:t>Gate</a:t>
            </a:r>
            <a:r>
              <a:rPr lang="ru-RU" dirty="0" smtClean="0"/>
              <a:t> </a:t>
            </a:r>
            <a:r>
              <a:rPr lang="ru-RU" dirty="0" err="1" smtClean="0"/>
              <a:t>Array</a:t>
            </a:r>
            <a:r>
              <a:rPr lang="ru-RU" dirty="0" smtClean="0"/>
              <a:t>). Принцип работы FPGA существенно отличаются от принципа работы CPLD. FPGA является наследником комбинационных схем, реализованных на </a:t>
            </a:r>
            <a:r>
              <a:rPr lang="ru-RU" dirty="0" smtClean="0">
                <a:hlinkClick r:id="rId5"/>
              </a:rPr>
              <a:t>постоянных запоминающих устройствах (ПЗУ)</a:t>
            </a:r>
            <a:r>
              <a:rPr lang="ru-RU" dirty="0" smtClean="0"/>
              <a:t>. Обобщенная структура микросхем FPGA приведена на рисунке 1. </a:t>
            </a:r>
          </a:p>
          <a:p>
            <a:r>
              <a:rPr lang="ru-RU" dirty="0" smtClean="0"/>
              <a:t/>
            </a:r>
            <a:br>
              <a:rPr lang="ru-RU" dirty="0" smtClean="0"/>
            </a:br>
            <a:r>
              <a:rPr lang="ru-RU" dirty="0" smtClean="0"/>
              <a:t>Рисунок 1. Обобщенная структура микросхем FPGA Типовая схема программируемой интегральной микросхемы FPGA состоит из трех видов блоков: логические блоки, блоки ввода-вывода, предназначенные для обмена сигналами через внешние выводы микросхемы и программируемые электронные ключи, предназначенные для создания соединений между внутренними блоками микросхемы FPGA. Логические блоки размещаются в узлах решетки вертикальных и горизонтальных шин проводников. Благодаря возможности соединения проводников при помощи электронных ключей друг с другом, можно создавать нужные нам соединения между логическими блоками. Соединения осуществляемые электронными ключами можно программировать, замыкая и размыкая эти ключи. Матрица соединений хранится в ПЗУ конфигурации и может быть изменена при программировании ПЛИС. Блоки ключей, замыкающие проводники соединительных шин FPGA между собой, обозначены на рисунке 1 квадратами серого цвета. </a:t>
            </a:r>
          </a:p>
          <a:p>
            <a:r>
              <a:rPr lang="ru-RU" dirty="0" smtClean="0"/>
              <a:t>Соединение внутренней цифровой схемы с блоками ввода-вывода также программируется электронными ключами. У различных микросхем FPGA реальное число программируемых внутренних соединений значительно отличается. Это определяет насколько полно может быть использованы внутренние ресурсы микросхемы и может оказать влияние на предельное быстродействие разработанного цифрового устройства. Эти особенности необходимо учитывать в процессе проектирования цифрового устройства при выборе фирмы-изготовителя и конкретных микросхем FPGA, предназначенных для реализации этого устройства. </a:t>
            </a:r>
          </a:p>
          <a:p>
            <a:r>
              <a:rPr lang="ru-RU" dirty="0" smtClean="0"/>
              <a:t>Особенностью структуры FPGA является то, что каждый логический блок обычно имеет небольшое число входов и один выход. Это позволяет более полно использовать внутренние ресурсы микросхемы. Типичный логический блок строится на основе ПЗУ, в ячейках которого записана таблица истинности </a:t>
            </a:r>
            <a:r>
              <a:rPr lang="ru-RU" dirty="0" smtClean="0">
                <a:hlinkClick r:id="rId6"/>
              </a:rPr>
              <a:t>комбинационной схемы</a:t>
            </a:r>
            <a:r>
              <a:rPr lang="ru-RU" dirty="0" smtClean="0"/>
              <a:t>. Подобный блок ПЗУ обычно называется LUT (</a:t>
            </a:r>
            <a:r>
              <a:rPr lang="ru-RU" dirty="0" err="1" smtClean="0"/>
              <a:t>Look</a:t>
            </a:r>
            <a:r>
              <a:rPr lang="ru-RU" dirty="0" smtClean="0"/>
              <a:t> </a:t>
            </a:r>
            <a:r>
              <a:rPr lang="ru-RU" dirty="0" err="1" smtClean="0"/>
              <a:t>Up</a:t>
            </a:r>
            <a:r>
              <a:rPr lang="ru-RU" dirty="0" smtClean="0"/>
              <a:t> </a:t>
            </a:r>
            <a:r>
              <a:rPr lang="ru-RU" dirty="0" err="1" smtClean="0"/>
              <a:t>Table</a:t>
            </a:r>
            <a:r>
              <a:rPr lang="ru-RU" dirty="0" smtClean="0"/>
              <a:t>). Каждая ячейка способна хранить значение одной строки таблицы истинности, логический '0' или '1'. Размер LUT определяется числом входов, которое изменяется в зависимости от типа выбранной микросхемы и фирмы-производителя. В качестве примера на рисунке 2 показано внутреннее устройство небольшого LUT ПЗУ с тремя входами </a:t>
            </a:r>
            <a:r>
              <a:rPr lang="ru-RU" i="1" dirty="0" smtClean="0"/>
              <a:t>x</a:t>
            </a:r>
            <a:r>
              <a:rPr lang="ru-RU" dirty="0" smtClean="0"/>
              <a:t>1, </a:t>
            </a:r>
            <a:r>
              <a:rPr lang="ru-RU" i="1" dirty="0" smtClean="0"/>
              <a:t>x</a:t>
            </a:r>
            <a:r>
              <a:rPr lang="ru-RU" dirty="0" smtClean="0"/>
              <a:t>2, </a:t>
            </a:r>
            <a:r>
              <a:rPr lang="ru-RU" i="1" dirty="0" smtClean="0"/>
              <a:t>x</a:t>
            </a:r>
            <a:r>
              <a:rPr lang="ru-RU" dirty="0" smtClean="0"/>
              <a:t>3, и одним выходом </a:t>
            </a:r>
            <a:r>
              <a:rPr lang="ru-RU" i="1" dirty="0" smtClean="0"/>
              <a:t>f</a:t>
            </a:r>
            <a:r>
              <a:rPr lang="ru-RU" dirty="0" smtClean="0"/>
              <a:t>. Крестиками обозначены электронные ключи, включенные между источником питания и входом мультиплексора. </a:t>
            </a:r>
          </a:p>
          <a:p>
            <a:r>
              <a:rPr lang="ru-RU" dirty="0" smtClean="0"/>
              <a:t/>
            </a:r>
            <a:br>
              <a:rPr lang="ru-RU" dirty="0" smtClean="0"/>
            </a:br>
            <a:r>
              <a:rPr lang="ru-RU" dirty="0" smtClean="0"/>
              <a:t>Рисунок 2. Пример внутреннего устройства LUT ПЗУ LUT ПЗУ, изображенное на рисунке 2, способно реализовать любую </a:t>
            </a:r>
            <a:r>
              <a:rPr lang="ru-RU" dirty="0" smtClean="0">
                <a:hlinkClick r:id="rId7"/>
              </a:rPr>
              <a:t>логическую функцию</a:t>
            </a:r>
            <a:r>
              <a:rPr lang="ru-RU" dirty="0" smtClean="0"/>
              <a:t> трех переменных. Поскольку таблица истинности функций трех переменных имеет восемь строк, то LUT ПЗУ состоит из восьми запоминающих ячеек. Одна ячейка содержит значение выходного сигнала в каждой строке таблицы истинности. Входные сигналы </a:t>
            </a:r>
            <a:r>
              <a:rPr lang="ru-RU" i="1" dirty="0" smtClean="0"/>
              <a:t>x</a:t>
            </a:r>
            <a:r>
              <a:rPr lang="ru-RU" dirty="0" smtClean="0"/>
              <a:t>1, </a:t>
            </a:r>
            <a:r>
              <a:rPr lang="ru-RU" i="1" dirty="0" smtClean="0"/>
              <a:t>x</a:t>
            </a:r>
            <a:r>
              <a:rPr lang="ru-RU" dirty="0" smtClean="0"/>
              <a:t>2 и </a:t>
            </a:r>
            <a:r>
              <a:rPr lang="ru-RU" i="1" dirty="0" smtClean="0"/>
              <a:t>x</a:t>
            </a:r>
            <a:r>
              <a:rPr lang="ru-RU" dirty="0" smtClean="0"/>
              <a:t>3 подаются на адресные входы мультиплексора 8×1. В зависимости от комбинации логических сигналов на адресных </a:t>
            </a:r>
            <a:r>
              <a:rPr lang="ru-RU" dirty="0" err="1" smtClean="0"/>
              <a:t>вхоодах</a:t>
            </a:r>
            <a:r>
              <a:rPr lang="ru-RU" dirty="0" smtClean="0"/>
              <a:t> A0, A1, A2, на выход мультиплексора поступает сигнал с одного из его информационных входов X0...X7. </a:t>
            </a:r>
          </a:p>
          <a:p>
            <a:r>
              <a:rPr lang="ru-RU" dirty="0" smtClean="0"/>
              <a:t>Для программирования LUT необходимо при помощи электронных ключей записать таблицу истинности реализуемой функции в ячейках памяти. Электронный ключ представляет собой полевой транзистор с плавающим затвором, что позволяет сохранять состояние ключа при отключении питания. При замыкании электронного ключа на вход мультиплексора поступает напряжение питания, что соответствует логической единице. При размыкании этого ключа на вход мультиплексора через </a:t>
            </a:r>
            <a:r>
              <a:rPr lang="ru-RU" dirty="0" smtClean="0">
                <a:hlinkClick r:id="rId8"/>
              </a:rPr>
              <a:t>резистор</a:t>
            </a:r>
            <a:r>
              <a:rPr lang="ru-RU" dirty="0" smtClean="0"/>
              <a:t> R поступает потенциал общего провода микросхемы, что соответствует логическому нолю. После программирования при </a:t>
            </a:r>
            <a:r>
              <a:rPr lang="ru-RU" i="1" dirty="0" smtClean="0"/>
              <a:t>x</a:t>
            </a:r>
            <a:r>
              <a:rPr lang="ru-RU" dirty="0" smtClean="0"/>
              <a:t>1=</a:t>
            </a:r>
            <a:r>
              <a:rPr lang="ru-RU" i="1" dirty="0" smtClean="0"/>
              <a:t>x</a:t>
            </a:r>
            <a:r>
              <a:rPr lang="ru-RU" dirty="0" smtClean="0"/>
              <a:t>2=</a:t>
            </a:r>
            <a:r>
              <a:rPr lang="ru-RU" i="1" dirty="0" smtClean="0"/>
              <a:t>x</a:t>
            </a:r>
            <a:r>
              <a:rPr lang="ru-RU" dirty="0" smtClean="0"/>
              <a:t>3=0 на выход LUT ПЗУ будет передан сигнал с самого верхнего входа мультиплексора, </a:t>
            </a:r>
            <a:r>
              <a:rPr lang="ru-RU" i="1" dirty="0" smtClean="0"/>
              <a:t>x</a:t>
            </a:r>
            <a:r>
              <a:rPr lang="ru-RU" dirty="0" smtClean="0"/>
              <a:t>2=</a:t>
            </a:r>
            <a:r>
              <a:rPr lang="ru-RU" i="1" dirty="0" smtClean="0"/>
              <a:t>x</a:t>
            </a:r>
            <a:r>
              <a:rPr lang="ru-RU" dirty="0" smtClean="0"/>
              <a:t>3=0, </a:t>
            </a:r>
            <a:r>
              <a:rPr lang="ru-RU" i="1" dirty="0" smtClean="0"/>
              <a:t>x</a:t>
            </a:r>
            <a:r>
              <a:rPr lang="ru-RU" dirty="0" smtClean="0"/>
              <a:t>1=1 на выход LUT ПЗУ будет передан сигнал с второго сверху входа мультиплексора, и т.д.. </a:t>
            </a:r>
          </a:p>
          <a:p>
            <a:r>
              <a:rPr lang="ru-RU" b="1" dirty="0" smtClean="0">
                <a:hlinkClick r:id="rId9"/>
              </a:rPr>
              <a:t>Какие программисты </a:t>
            </a:r>
            <a:r>
              <a:rPr lang="ru-RU" b="1" dirty="0" err="1" smtClean="0">
                <a:hlinkClick r:id="rId9"/>
              </a:rPr>
              <a:t>востребованы</a:t>
            </a:r>
            <a:r>
              <a:rPr lang="ru-RU" dirty="0" err="1" smtClean="0">
                <a:hlinkClick r:id="rId9"/>
              </a:rPr>
              <a:t>?Книга</a:t>
            </a:r>
            <a:r>
              <a:rPr lang="ru-RU" dirty="0" smtClean="0">
                <a:hlinkClick r:id="rId9"/>
              </a:rPr>
              <a:t> «Путь в программисты»</a:t>
            </a:r>
            <a:r>
              <a:rPr lang="ru-RU" dirty="0" smtClean="0"/>
              <a:t> </a:t>
            </a:r>
            <a:r>
              <a:rPr lang="ru-RU" dirty="0" err="1" smtClean="0">
                <a:hlinkClick r:id="rId9"/>
              </a:rPr>
              <a:t>sheremetev.infosheremetev.info</a:t>
            </a:r>
            <a:r>
              <a:rPr lang="ru-RU" dirty="0" err="1" smtClean="0"/>
              <a:t>Узнайте</a:t>
            </a:r>
            <a:r>
              <a:rPr lang="ru-RU" dirty="0" smtClean="0"/>
              <a:t> из первых рук прямо сейчас! Получите книгу на свой Е-мэйл бесплатно!</a:t>
            </a:r>
          </a:p>
          <a:p>
            <a:r>
              <a:rPr lang="ru-RU" dirty="0" err="1" smtClean="0">
                <a:hlinkClick r:id="rId10"/>
              </a:rPr>
              <a:t>Яндекс.Директ</a:t>
            </a:r>
            <a:endParaRPr lang="ru-RU" dirty="0" smtClean="0"/>
          </a:p>
          <a:p>
            <a:r>
              <a:rPr lang="ru-RU" dirty="0" smtClean="0"/>
              <a:t>LUT ПЗУ современных микросхем FPGA обычно имеют четыре или пять входов и состоят из 16 или 32 запоминающих ячеек соответственно. Как и в CPLD микросхемах, кроме комбинационной цифровой схемы логический блок содержит запоминающее устройство, такое как </a:t>
            </a:r>
            <a:r>
              <a:rPr lang="ru-RU" dirty="0" smtClean="0">
                <a:hlinkClick r:id="rId11"/>
              </a:rPr>
              <a:t>D-триггер</a:t>
            </a:r>
            <a:r>
              <a:rPr lang="ru-RU" dirty="0" smtClean="0"/>
              <a:t>. На рисунке 3 приведен пример схемы логического блока FPGA микросхемы. </a:t>
            </a:r>
          </a:p>
          <a:p>
            <a:r>
              <a:rPr lang="ru-RU" dirty="0" smtClean="0"/>
              <a:t/>
            </a:r>
            <a:br>
              <a:rPr lang="ru-RU" dirty="0" smtClean="0"/>
            </a:br>
            <a:r>
              <a:rPr lang="ru-RU" dirty="0" smtClean="0"/>
              <a:t>Рисунок 3. Пример схемы логического блока FPGA микросхемы Логический сигнал, поступающий с выхода LUT ПЗУ на D вход триггера, запоминается по сигналу синхронизации </a:t>
            </a:r>
            <a:r>
              <a:rPr lang="ru-RU" dirty="0" err="1" smtClean="0"/>
              <a:t>Clk</a:t>
            </a:r>
            <a:r>
              <a:rPr lang="ru-RU" dirty="0" smtClean="0"/>
              <a:t>, который может формироваться как внутренними элементами схемы, так и поступать с внешних выводов FPGA микросхемы. Мультиплексор, стоящий на выходе логического блока, позволяет либо применять D-триггер при построении регистровых схем, либо отключать его от схемы при проектировании комбинационных логических схем. </a:t>
            </a:r>
          </a:p>
          <a:p>
            <a:r>
              <a:rPr lang="ru-RU" dirty="0" smtClean="0"/>
              <a:t/>
            </a:r>
            <a:br>
              <a:rPr lang="ru-RU" dirty="0" smtClean="0"/>
            </a:br>
            <a:r>
              <a:rPr lang="ru-RU" dirty="0" smtClean="0"/>
              <a:t>Рисунок 4. Пример запрограммированного участка FPGA На рисунке 4 приведен участок внутренней структуры микросхемы FPGA, </a:t>
            </a:r>
            <a:r>
              <a:rPr lang="ru-RU" dirty="0" err="1" smtClean="0"/>
              <a:t>запрограммированый</a:t>
            </a:r>
            <a:r>
              <a:rPr lang="ru-RU" dirty="0" smtClean="0"/>
              <a:t> для реализации комбинационной схемы. Данная микросхема FPGA состоит из LUT ПЗУ с двумя входами и четырьмя программируемыми линиями соединений. Программируемые электронные ключи обозначены символом X. Каждый замкнутый ключ, соединяющий вертикальную и горизонтальную линии показан красным цветом. Не используемые линии соединений и ключи на рисунке показаны черным. Первые два блока LUT запрограммированы на реализацию функций </a:t>
            </a:r>
            <a:r>
              <a:rPr lang="ru-RU" i="1" dirty="0" smtClean="0"/>
              <a:t>f</a:t>
            </a:r>
            <a:r>
              <a:rPr lang="ru-RU" dirty="0" smtClean="0"/>
              <a:t>1=</a:t>
            </a:r>
            <a:r>
              <a:rPr lang="ru-RU" i="1" dirty="0" smtClean="0"/>
              <a:t>x</a:t>
            </a:r>
            <a:r>
              <a:rPr lang="ru-RU" dirty="0" smtClean="0"/>
              <a:t>1</a:t>
            </a:r>
            <a:r>
              <a:rPr lang="ru-RU" i="1" dirty="0" smtClean="0"/>
              <a:t>x</a:t>
            </a:r>
            <a:r>
              <a:rPr lang="ru-RU" dirty="0" smtClean="0"/>
              <a:t>2 и </a:t>
            </a:r>
            <a:r>
              <a:rPr lang="ru-RU" i="1" dirty="0" smtClean="0"/>
              <a:t>f</a:t>
            </a:r>
            <a:r>
              <a:rPr lang="ru-RU" dirty="0" smtClean="0"/>
              <a:t>2=</a:t>
            </a:r>
            <a:r>
              <a:rPr lang="ru-RU" i="1" dirty="0" smtClean="0"/>
              <a:t>x</a:t>
            </a:r>
            <a:r>
              <a:rPr lang="ru-RU" dirty="0" smtClean="0"/>
              <a:t>2</a:t>
            </a:r>
            <a:r>
              <a:rPr lang="ru-RU" i="1" dirty="0" smtClean="0"/>
              <a:t>x</a:t>
            </a:r>
            <a:r>
              <a:rPr lang="ru-RU" dirty="0" smtClean="0"/>
              <a:t>3. Третий LUT реализует функцию </a:t>
            </a:r>
            <a:r>
              <a:rPr lang="ru-RU" i="1" dirty="0" smtClean="0"/>
              <a:t>f</a:t>
            </a:r>
            <a:r>
              <a:rPr lang="ru-RU" dirty="0" smtClean="0"/>
              <a:t>=</a:t>
            </a:r>
            <a:r>
              <a:rPr lang="ru-RU" i="1" dirty="0" smtClean="0"/>
              <a:t>f</a:t>
            </a:r>
            <a:r>
              <a:rPr lang="ru-RU" dirty="0" smtClean="0"/>
              <a:t>1+</a:t>
            </a:r>
            <a:r>
              <a:rPr lang="ru-RU" i="1" dirty="0" smtClean="0"/>
              <a:t>f</a:t>
            </a:r>
            <a:r>
              <a:rPr lang="ru-RU" dirty="0" smtClean="0"/>
              <a:t>2. </a:t>
            </a:r>
          </a:p>
          <a:p>
            <a:r>
              <a:rPr lang="ru-RU" dirty="0" smtClean="0"/>
              <a:t>От </a:t>
            </a:r>
            <a:r>
              <a:rPr lang="ru-RU" dirty="0" err="1" smtClean="0"/>
              <a:t>Пушнова</a:t>
            </a:r>
            <a:endParaRPr lang="ru-RU" dirty="0" smtClean="0"/>
          </a:p>
          <a:p>
            <a:r>
              <a:rPr lang="ru-RU" dirty="0" smtClean="0"/>
              <a:t>Программируемая пользователем вентильная матрица</a:t>
            </a:r>
          </a:p>
          <a:p>
            <a:r>
              <a:rPr lang="en-US" dirty="0" smtClean="0"/>
              <a:t>FPGA </a:t>
            </a:r>
            <a:r>
              <a:rPr lang="ru-RU" dirty="0" smtClean="0"/>
              <a:t>представляет собой двумерный массив кон-</a:t>
            </a:r>
            <a:br>
              <a:rPr lang="ru-RU" dirty="0" smtClean="0"/>
            </a:br>
            <a:r>
              <a:rPr lang="ru-RU" dirty="0" err="1" smtClean="0"/>
              <a:t>фигурируемых</a:t>
            </a:r>
            <a:r>
              <a:rPr lang="ru-RU" dirty="0" smtClean="0"/>
              <a:t> логических блоков </a:t>
            </a:r>
            <a:r>
              <a:rPr lang="en-US" dirty="0" smtClean="0"/>
              <a:t>CLB (Configurable Logic Block), </a:t>
            </a:r>
            <a:r>
              <a:rPr lang="ru-RU" dirty="0" smtClean="0"/>
              <a:t>окруженный по периферии настраиваемыми блоками ввода/вывода </a:t>
            </a:r>
            <a:r>
              <a:rPr lang="en-US" dirty="0" smtClean="0"/>
              <a:t>IOB (</a:t>
            </a:r>
            <a:r>
              <a:rPr lang="en-US" dirty="0" err="1" smtClean="0"/>
              <a:t>Input/Output</a:t>
            </a:r>
            <a:r>
              <a:rPr lang="en-US" dirty="0" smtClean="0"/>
              <a:t/>
            </a:r>
            <a:br>
              <a:rPr lang="en-US" dirty="0" smtClean="0"/>
            </a:br>
            <a:r>
              <a:rPr lang="en-US" dirty="0" smtClean="0"/>
              <a:t>Block). </a:t>
            </a:r>
            <a:br>
              <a:rPr lang="en-US" dirty="0" smtClean="0"/>
            </a:br>
            <a:endParaRPr lang="ru-RU"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fld id="{20ACBD3F-84AE-4483-AE28-FAD58C395234}" type="slidenum">
              <a:rPr lang="ru-RU" smtClean="0"/>
              <a:pPr/>
              <a:t>17</a:t>
            </a:fld>
            <a:endParaRPr lang="ru-RU" dirty="0"/>
          </a:p>
        </p:txBody>
      </p:sp>
    </p:spTree>
    <p:extLst>
      <p:ext uri="{BB962C8B-B14F-4D97-AF65-F5344CB8AC3E}">
        <p14:creationId xmlns:p14="http://schemas.microsoft.com/office/powerpoint/2010/main" val="806077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Микросхемы ASIC представляют собой наборы логических элементов и элементов памяти, расположенных на одном кристалле. Их можно настроить на выполнение самых разных задач — от управления автомобилем до видеоигр. Применение заказных специализированных микросхем позволяет увеличить производительность и снизить стоимость разрабатываемых систем.</a:t>
            </a:r>
          </a:p>
          <a:p>
            <a:r>
              <a:rPr lang="ru-RU" b="1" dirty="0" smtClean="0"/>
              <a:t>(1)</a:t>
            </a:r>
            <a:r>
              <a:rPr lang="ru-RU" dirty="0" smtClean="0"/>
              <a:t> Клиент (частное лицо или компания) предоставляет изготовителю составленное на стандартном языке описание заказываемой микросхемы ASIC.</a:t>
            </a:r>
          </a:p>
          <a:p>
            <a:r>
              <a:rPr lang="ru-RU" b="1" dirty="0" smtClean="0"/>
              <a:t>(2)</a:t>
            </a:r>
            <a:r>
              <a:rPr lang="ru-RU" dirty="0" smtClean="0"/>
              <a:t> С помощью инструментальных средств изготовитель проектирует логические ячейки (</a:t>
            </a:r>
            <a:r>
              <a:rPr lang="ru-RU" dirty="0" err="1" smtClean="0"/>
              <a:t>Netlists</a:t>
            </a:r>
            <a:r>
              <a:rPr lang="ru-RU" dirty="0" smtClean="0"/>
              <a:t>), определяющие выполняемые микросхемой функции, и задает способ их взаимодействия друг с другом. Ячейки размещаются на кристалле кремния.</a:t>
            </a:r>
          </a:p>
          <a:p>
            <a:r>
              <a:rPr lang="ru-RU" b="1" dirty="0" smtClean="0"/>
              <a:t>(3)</a:t>
            </a:r>
            <a:r>
              <a:rPr lang="ru-RU" dirty="0" smtClean="0"/>
              <a:t> Добавляются связи между ячейками.</a:t>
            </a:r>
          </a:p>
          <a:p>
            <a:r>
              <a:rPr lang="ru-RU" b="1" dirty="0" smtClean="0"/>
              <a:t>(4)</a:t>
            </a:r>
            <a:r>
              <a:rPr lang="ru-RU" dirty="0" smtClean="0"/>
              <a:t> Полученная микросхема тестируется для определения ее работоспособности и </a:t>
            </a:r>
            <a:r>
              <a:rPr lang="ru-RU" dirty="0" err="1" smtClean="0"/>
              <a:t>быстродейств</a:t>
            </a:r>
            <a:endParaRPr lang="ru-RU" dirty="0" smtClean="0"/>
          </a:p>
          <a:p>
            <a:endParaRPr lang="ru-RU" dirty="0" smtClean="0"/>
          </a:p>
          <a:p>
            <a:r>
              <a:rPr lang="ru-RU" dirty="0" smtClean="0"/>
              <a:t>В отличие от </a:t>
            </a:r>
            <a:r>
              <a:rPr lang="ru-RU" dirty="0" smtClean="0">
                <a:hlinkClick r:id="rId3" tooltip="ПЛИС"/>
              </a:rPr>
              <a:t>ПЛИС</a:t>
            </a:r>
            <a:r>
              <a:rPr lang="ru-RU" dirty="0" smtClean="0"/>
              <a:t> программируется технологически, путём нанесения маски соединений последнего слоя металлизации. БМК с маской заказчика обычно изготавливались на заказ. </a:t>
            </a:r>
          </a:p>
          <a:p>
            <a:r>
              <a:rPr lang="ru-RU" dirty="0" smtClean="0"/>
              <a:t>Достоинство БМК состоит в следующем. Разработчику необходимо применить оригинальные схемные решения на основе БИС, но существующие БИС для этих целей не подходят. Разрабатывать с нуля и производить очень долго, неэффективно и дорого. Выход — использовать базовые матричные кристаллы, которые уже разработаны и изготовлены. Базовый матричный кристалл напоминает библиотеку подпрограмм и функций для языков программирования. На нём разведены, но не соединены элементарные цепи и логические элементы. Заказчиком разрабатывается схема соединений, так называемая маска. Эта маска наносится в качестве последнего слоя на базовый матричный кристалл и элементарные схемы и разрозненные цепи на БМК складываются в одну большую схему. В итоге заказчик получает готовую БИС, которая получается ненамного дороже исходного БМК. </a:t>
            </a:r>
          </a:p>
          <a:p>
            <a:endParaRPr lang="ru-RU" dirty="0"/>
          </a:p>
        </p:txBody>
      </p:sp>
      <p:sp>
        <p:nvSpPr>
          <p:cNvPr id="4" name="Номер слайда 3"/>
          <p:cNvSpPr>
            <a:spLocks noGrp="1"/>
          </p:cNvSpPr>
          <p:nvPr>
            <p:ph type="sldNum" sz="quarter" idx="10"/>
          </p:nvPr>
        </p:nvSpPr>
        <p:spPr/>
        <p:txBody>
          <a:bodyPr/>
          <a:lstStyle/>
          <a:p>
            <a:fld id="{20ACBD3F-84AE-4483-AE28-FAD58C395234}" type="slidenum">
              <a:rPr lang="ru-RU" smtClean="0"/>
              <a:pPr/>
              <a:t>25</a:t>
            </a:fld>
            <a:endParaRPr lang="ru-RU" dirty="0"/>
          </a:p>
        </p:txBody>
      </p:sp>
    </p:spTree>
    <p:extLst>
      <p:ext uri="{BB962C8B-B14F-4D97-AF65-F5344CB8AC3E}">
        <p14:creationId xmlns:p14="http://schemas.microsoft.com/office/powerpoint/2010/main" val="83110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Базовые матричные кристаллы (БМК) являются универсальными кристаллами-заготовками, расположенными на полупроводниковой пластине. Такие кристаллы называют базовыми, поскольку все фотошаблоны для их изготовления, за исключением слоев коммутации, являются постоянными и не зависят от реализуемой схемы. Простейшие элементы (КМОП-транзисторов) располагаются на кристалле в узлах прямоугольной матрицы, поэтому его называют матричным.</a:t>
            </a:r>
          </a:p>
          <a:p>
            <a:r>
              <a:rPr lang="ru-RU" dirty="0" smtClean="0"/>
              <a:t>     Изготовление конкретной БИС на БМК осуществляется путем коммутации КМОП-транзисторов с помощью однослойной или многослойной разводки. </a:t>
            </a:r>
          </a:p>
          <a:p>
            <a:r>
              <a:rPr lang="ru-RU" dirty="0" smtClean="0"/>
              <a:t>В отличие от </a:t>
            </a:r>
            <a:r>
              <a:rPr lang="ru-RU" dirty="0" smtClean="0">
                <a:hlinkClick r:id="rId3" tooltip="ПЛИС"/>
              </a:rPr>
              <a:t>ПЛИС</a:t>
            </a:r>
            <a:r>
              <a:rPr lang="ru-RU" dirty="0" smtClean="0"/>
              <a:t> программируется технологически, путём нанесения маски соединений последнего слоя металлизации. БМК с маской заказчика обычно изготавливались на заказ. </a:t>
            </a:r>
          </a:p>
          <a:p>
            <a:endParaRPr lang="ru-RU" dirty="0" smtClean="0"/>
          </a:p>
          <a:p>
            <a:r>
              <a:rPr lang="ru-RU" dirty="0" smtClean="0"/>
              <a:t>базовый матричный кристалл (БМК), который представляет собой прямоугольную пластину определенного размера из монокристаллического полупроводникового материала, на которой размещена матрица </a:t>
            </a:r>
            <a:r>
              <a:rPr lang="ru-RU" dirty="0" err="1" smtClean="0"/>
              <a:t>нескоммутированных</a:t>
            </a:r>
            <a:r>
              <a:rPr lang="ru-RU" dirty="0" smtClean="0"/>
              <a:t> базовых ячеек. </a:t>
            </a:r>
          </a:p>
          <a:p>
            <a:r>
              <a:rPr lang="ru-RU" dirty="0" smtClean="0"/>
              <a:t>Каждая ячейка состоит из </a:t>
            </a:r>
            <a:r>
              <a:rPr lang="ru-RU" dirty="0" err="1" smtClean="0"/>
              <a:t>нескоммутированных</a:t>
            </a:r>
            <a:r>
              <a:rPr lang="ru-RU" dirty="0" smtClean="0"/>
              <a:t> транзисторов, диодов, резисторов.</a:t>
            </a:r>
          </a:p>
          <a:p>
            <a:endParaRPr lang="ru-RU" dirty="0"/>
          </a:p>
        </p:txBody>
      </p:sp>
      <p:sp>
        <p:nvSpPr>
          <p:cNvPr id="4" name="Номер слайда 3"/>
          <p:cNvSpPr>
            <a:spLocks noGrp="1"/>
          </p:cNvSpPr>
          <p:nvPr>
            <p:ph type="sldNum" sz="quarter" idx="10"/>
          </p:nvPr>
        </p:nvSpPr>
        <p:spPr/>
        <p:txBody>
          <a:bodyPr/>
          <a:lstStyle/>
          <a:p>
            <a:fld id="{20ACBD3F-84AE-4483-AE28-FAD58C395234}" type="slidenum">
              <a:rPr lang="ru-RU" smtClean="0"/>
              <a:pPr/>
              <a:t>28</a:t>
            </a:fld>
            <a:endParaRPr lang="ru-RU" dirty="0"/>
          </a:p>
        </p:txBody>
      </p:sp>
    </p:spTree>
    <p:extLst>
      <p:ext uri="{BB962C8B-B14F-4D97-AF65-F5344CB8AC3E}">
        <p14:creationId xmlns:p14="http://schemas.microsoft.com/office/powerpoint/2010/main" val="325387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147CA21-489F-4323-A7F4-342DA33A976A}"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47CA21-489F-4323-A7F4-342DA33A976A}"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47CA21-489F-4323-A7F4-342DA33A976A}"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A9C9F7B-7DEB-4701-BBA0-E15330D58F0C}"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A9C9F7B-7DEB-4701-BBA0-E15330D58F0C}"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A9C9F7B-7DEB-4701-BBA0-E15330D58F0C}"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A9C9F7B-7DEB-4701-BBA0-E15330D58F0C}" type="datetimeFigureOut">
              <a:rPr lang="ru-RU" smtClean="0"/>
              <a:pPr/>
              <a:t>20.11.2018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A9C9F7B-7DEB-4701-BBA0-E15330D58F0C}" type="datetimeFigureOut">
              <a:rPr lang="ru-RU" smtClean="0"/>
              <a:pPr/>
              <a:t>20.11.2018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A9C9F7B-7DEB-4701-BBA0-E15330D58F0C}" type="datetimeFigureOut">
              <a:rPr lang="ru-RU" smtClean="0"/>
              <a:pPr/>
              <a:t>20.11.2018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A9C9F7B-7DEB-4701-BBA0-E15330D58F0C}" type="datetimeFigureOut">
              <a:rPr lang="ru-RU" smtClean="0"/>
              <a:pPr/>
              <a:t>20.11.2018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A9C9F7B-7DEB-4701-BBA0-E15330D58F0C}" type="datetimeFigureOut">
              <a:rPr lang="ru-RU" smtClean="0"/>
              <a:pPr/>
              <a:t>20.11.2018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marL="182563" indent="0">
              <a:defRPr/>
            </a:lvl1pPr>
          </a:lstStyle>
          <a:p>
            <a:r>
              <a:rPr lang="ru-RU" dirty="0" smtClean="0"/>
              <a:t>Образец заголовка</a:t>
            </a:r>
            <a:endParaRPr lang="ru-RU" dirty="0"/>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47CA21-489F-4323-A7F4-342DA33A976A}"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A9C9F7B-7DEB-4701-BBA0-E15330D58F0C}" type="datetimeFigureOut">
              <a:rPr lang="ru-RU" smtClean="0"/>
              <a:pPr/>
              <a:t>20.11.2018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A9C9F7B-7DEB-4701-BBA0-E15330D58F0C}"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A9C9F7B-7DEB-4701-BBA0-E15330D58F0C}"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A9B0140-B7AE-483D-BE91-99934E6E5674}" type="slidenum">
              <a:rPr lang="ru-RU" smtClean="0"/>
              <a:pPr/>
              <a:t>‹#›</a:t>
            </a:fld>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833974B-0210-4691-9BDC-826DB82D60E4}"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833974B-0210-4691-9BDC-826DB82D60E4}"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33974B-0210-4691-9BDC-826DB82D60E4}"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833974B-0210-4691-9BDC-826DB82D60E4}" type="datetimeFigureOut">
              <a:rPr lang="ru-RU" smtClean="0"/>
              <a:pPr/>
              <a:t>20.11.2018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833974B-0210-4691-9BDC-826DB82D60E4}" type="datetimeFigureOut">
              <a:rPr lang="ru-RU" smtClean="0"/>
              <a:pPr/>
              <a:t>20.11.2018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833974B-0210-4691-9BDC-826DB82D60E4}" type="datetimeFigureOut">
              <a:rPr lang="ru-RU" smtClean="0"/>
              <a:pPr/>
              <a:t>20.11.2018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833974B-0210-4691-9BDC-826DB82D60E4}" type="datetimeFigureOut">
              <a:rPr lang="ru-RU" smtClean="0"/>
              <a:pPr/>
              <a:t>20.11.2018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147CA21-489F-4323-A7F4-342DA33A976A}"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833974B-0210-4691-9BDC-826DB82D60E4}" type="datetimeFigureOut">
              <a:rPr lang="ru-RU" smtClean="0"/>
              <a:pPr/>
              <a:t>20.11.2018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833974B-0210-4691-9BDC-826DB82D60E4}" type="datetimeFigureOut">
              <a:rPr lang="ru-RU" smtClean="0"/>
              <a:pPr/>
              <a:t>20.11.2018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833974B-0210-4691-9BDC-826DB82D60E4}"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833974B-0210-4691-9BDC-826DB82D60E4}" type="datetimeFigureOut">
              <a:rPr lang="ru-RU" smtClean="0"/>
              <a:pPr/>
              <a:t>20.11.2018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C8F01-6020-4439-8036-79303DDFB48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147CA21-489F-4323-A7F4-342DA33A976A}" type="datetimeFigureOut">
              <a:rPr lang="ru-RU" smtClean="0"/>
              <a:pPr/>
              <a:t>20.11.2018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147CA21-489F-4323-A7F4-342DA33A976A}" type="datetimeFigureOut">
              <a:rPr lang="ru-RU" smtClean="0"/>
              <a:pPr/>
              <a:t>20.11.2018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47CA21-489F-4323-A7F4-342DA33A976A}" type="datetimeFigureOut">
              <a:rPr lang="ru-RU" smtClean="0"/>
              <a:pPr/>
              <a:t>20.11.2018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147CA21-489F-4323-A7F4-342DA33A976A}" type="datetimeFigureOut">
              <a:rPr lang="ru-RU" smtClean="0"/>
              <a:pPr/>
              <a:t>20.11.2018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147CA21-489F-4323-A7F4-342DA33A976A}" type="datetimeFigureOut">
              <a:rPr lang="ru-RU" smtClean="0"/>
              <a:pPr/>
              <a:t>20.11.2018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147CA21-489F-4323-A7F4-342DA33A976A}" type="datetimeFigureOut">
              <a:rPr lang="ru-RU" smtClean="0"/>
              <a:pPr/>
              <a:t>20.11.2018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6051E80-5375-446C-B1D9-BBCE850C693A}"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85728"/>
            <a:ext cx="8229600" cy="511156"/>
          </a:xfrm>
          <a:prstGeom prst="rect">
            <a:avLst/>
          </a:prstGeom>
        </p:spPr>
        <p:txBody>
          <a:bodyPr vert="horz" lIns="91440" tIns="45720" rIns="91440" bIns="45720" rtlCol="0" anchor="ctr">
            <a:noAutofit/>
          </a:bodyPr>
          <a:lstStyle/>
          <a:p>
            <a:r>
              <a:rPr lang="ru-RU" dirty="0" smtClean="0"/>
              <a:t>Образец заголовка</a:t>
            </a:r>
            <a:endParaRPr lang="ru-RU" dirty="0"/>
          </a:p>
        </p:txBody>
      </p:sp>
      <p:sp>
        <p:nvSpPr>
          <p:cNvPr id="3" name="Текст 2"/>
          <p:cNvSpPr>
            <a:spLocks noGrp="1"/>
          </p:cNvSpPr>
          <p:nvPr>
            <p:ph type="body" idx="1"/>
          </p:nvPr>
        </p:nvSpPr>
        <p:spPr>
          <a:xfrm>
            <a:off x="0" y="857232"/>
            <a:ext cx="9144000" cy="600076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7CA21-489F-4323-A7F4-342DA33A976A}" type="datetimeFigureOut">
              <a:rPr lang="ru-RU" smtClean="0"/>
              <a:pPr/>
              <a:t>20.11.2018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51E80-5375-446C-B1D9-BBCE850C693A}"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92075" indent="0" algn="l" defTabSz="914400" rtl="0" eaLnBrk="1" latinLnBrk="0" hangingPunct="1">
        <a:spcBef>
          <a:spcPct val="0"/>
        </a:spcBef>
        <a:buNone/>
        <a:defRPr sz="2800" b="1" kern="1200">
          <a:solidFill>
            <a:srgbClr val="708CA1"/>
          </a:solidFill>
          <a:latin typeface="Arial" pitchFamily="34" charset="0"/>
          <a:ea typeface="+mj-ea"/>
          <a:cs typeface="Arial" pitchFamily="34" charset="0"/>
        </a:defRPr>
      </a:lvl1pPr>
    </p:titleStyle>
    <p:bodyStyle>
      <a:lvl1pPr marL="263525" indent="-263525" algn="l" defTabSz="914400" rtl="0" eaLnBrk="1" latinLnBrk="0" hangingPunct="1">
        <a:lnSpc>
          <a:spcPct val="80000"/>
        </a:lnSpc>
        <a:spcBef>
          <a:spcPts val="0"/>
        </a:spcBef>
        <a:spcAft>
          <a:spcPts val="900"/>
        </a:spcAft>
        <a:buClr>
          <a:srgbClr val="708CA1"/>
        </a:buClr>
        <a:buFont typeface="Wingdings" pitchFamily="2" charset="2"/>
        <a:buChar char="§"/>
        <a:defRPr sz="2400" kern="1200">
          <a:solidFill>
            <a:schemeClr val="tx1"/>
          </a:solidFill>
          <a:latin typeface="Arial" pitchFamily="34" charset="0"/>
          <a:ea typeface="+mn-ea"/>
          <a:cs typeface="Arial" pitchFamily="34" charset="0"/>
        </a:defRPr>
      </a:lvl1pPr>
      <a:lvl2pPr marL="447675" indent="-184150" algn="l" defTabSz="914400" rtl="0" eaLnBrk="1" latinLnBrk="0" hangingPunct="1">
        <a:lnSpc>
          <a:spcPct val="90000"/>
        </a:lnSpc>
        <a:spcBef>
          <a:spcPts val="0"/>
        </a:spcBef>
        <a:buClr>
          <a:srgbClr val="708CA1"/>
        </a:buClr>
        <a:buFont typeface="Arial" pitchFamily="34" charset="0"/>
        <a:buChar char="•"/>
        <a:defRPr sz="22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C9F7B-7DEB-4701-BBA0-E15330D58F0C}" type="datetimeFigureOut">
              <a:rPr lang="ru-RU" smtClean="0"/>
              <a:pPr/>
              <a:t>20.11.2018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B0140-B7AE-483D-BE91-99934E6E5674}"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3974B-0210-4691-9BDC-826DB82D60E4}" type="datetimeFigureOut">
              <a:rPr lang="ru-RU" smtClean="0"/>
              <a:pPr/>
              <a:t>20.11.2018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C8F01-6020-4439-8036-79303DDFB48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ru.wikipedia.org/wiki/SPARC"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ru-RU" smtClean="0"/>
              <a:t>Классификация цифровых СБИС</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Недостатки ПЛМ</a:t>
            </a:r>
            <a:endParaRPr lang="ru-RU" dirty="0"/>
          </a:p>
        </p:txBody>
      </p:sp>
      <p:sp>
        <p:nvSpPr>
          <p:cNvPr id="3" name="Содержимое 2"/>
          <p:cNvSpPr>
            <a:spLocks noGrp="1"/>
          </p:cNvSpPr>
          <p:nvPr>
            <p:ph idx="1"/>
          </p:nvPr>
        </p:nvSpPr>
        <p:spPr/>
        <p:txBody>
          <a:bodyPr/>
          <a:lstStyle/>
          <a:p>
            <a:r>
              <a:rPr lang="ru-RU" dirty="0" smtClean="0"/>
              <a:t>Практика применения ПЛМ показала, что, ресурсы программируемой матрицы ИЛИ </a:t>
            </a:r>
            <a:r>
              <a:rPr lang="ru-RU" dirty="0" smtClean="0">
                <a:solidFill>
                  <a:srgbClr val="FF0000"/>
                </a:solidFill>
              </a:rPr>
              <a:t>неэффективно использовались </a:t>
            </a:r>
            <a:r>
              <a:rPr lang="ru-RU" dirty="0" smtClean="0"/>
              <a:t>при реализации большинства логических схем.</a:t>
            </a:r>
          </a:p>
          <a:p>
            <a:r>
              <a:rPr lang="ru-RU" dirty="0" smtClean="0"/>
              <a:t> </a:t>
            </a:r>
          </a:p>
          <a:p>
            <a:r>
              <a:rPr lang="ru-RU" dirty="0" smtClean="0"/>
              <a:t>Поэтому производители программируемых логических устройств стали осуществлять </a:t>
            </a:r>
            <a:r>
              <a:rPr lang="ru-RU" dirty="0" smtClean="0">
                <a:solidFill>
                  <a:srgbClr val="FF0000"/>
                </a:solidFill>
              </a:rPr>
              <a:t>замену</a:t>
            </a:r>
            <a:r>
              <a:rPr lang="ru-RU" dirty="0" smtClean="0"/>
              <a:t> программируемой </a:t>
            </a:r>
            <a:r>
              <a:rPr lang="ru-RU" dirty="0" smtClean="0">
                <a:solidFill>
                  <a:srgbClr val="FF0000"/>
                </a:solidFill>
              </a:rPr>
              <a:t>матрицы ИЛИ</a:t>
            </a:r>
            <a:r>
              <a:rPr lang="ru-RU" dirty="0" smtClean="0"/>
              <a:t> на множество </a:t>
            </a:r>
            <a:r>
              <a:rPr lang="ru-RU" dirty="0" smtClean="0">
                <a:solidFill>
                  <a:srgbClr val="FF0000"/>
                </a:solidFill>
              </a:rPr>
              <a:t>фиксированных многовходовых</a:t>
            </a:r>
            <a:br>
              <a:rPr lang="ru-RU" dirty="0" smtClean="0">
                <a:solidFill>
                  <a:srgbClr val="FF0000"/>
                </a:solidFill>
              </a:rPr>
            </a:br>
            <a:r>
              <a:rPr lang="ru-RU" dirty="0" smtClean="0">
                <a:solidFill>
                  <a:srgbClr val="FF0000"/>
                </a:solidFill>
              </a:rPr>
              <a:t>элементов ИЛИ,</a:t>
            </a:r>
            <a:r>
              <a:rPr lang="ru-RU" dirty="0" smtClean="0"/>
              <a:t> что упрощало не только структуру ПЛУ, но и облегчало процесс получения конфигураций для их программирования.</a:t>
            </a:r>
          </a:p>
          <a:p>
            <a:endParaRPr lang="ru-RU" dirty="0" smtClean="0"/>
          </a:p>
          <a:p>
            <a:r>
              <a:rPr lang="ru-RU" dirty="0" smtClean="0"/>
              <a:t>Такие устройства стали  называть программируемой </a:t>
            </a:r>
            <a:r>
              <a:rPr lang="ru-RU" dirty="0" err="1" smtClean="0"/>
              <a:t>матрицой</a:t>
            </a:r>
            <a:r>
              <a:rPr lang="ru-RU" dirty="0" smtClean="0"/>
              <a:t> логики</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85728"/>
            <a:ext cx="9144000" cy="511156"/>
          </a:xfrm>
        </p:spPr>
        <p:txBody>
          <a:bodyPr/>
          <a:lstStyle/>
          <a:p>
            <a:r>
              <a:rPr lang="ru-RU" dirty="0" smtClean="0"/>
              <a:t>Программируемые матрицы логики </a:t>
            </a:r>
            <a:r>
              <a:rPr lang="ru-RU" dirty="0" smtClean="0">
                <a:solidFill>
                  <a:srgbClr val="FF0000"/>
                </a:solidFill>
              </a:rPr>
              <a:t>2-й этап</a:t>
            </a:r>
            <a:endParaRPr lang="ru-RU" dirty="0">
              <a:solidFill>
                <a:srgbClr val="FF0000"/>
              </a:solidFill>
            </a:endParaRPr>
          </a:p>
        </p:txBody>
      </p:sp>
      <p:sp>
        <p:nvSpPr>
          <p:cNvPr id="3" name="Содержимое 2"/>
          <p:cNvSpPr>
            <a:spLocks noGrp="1"/>
          </p:cNvSpPr>
          <p:nvPr>
            <p:ph idx="1"/>
          </p:nvPr>
        </p:nvSpPr>
        <p:spPr>
          <a:xfrm>
            <a:off x="0" y="857232"/>
            <a:ext cx="9144000" cy="6572296"/>
          </a:xfrm>
        </p:spPr>
        <p:txBody>
          <a:bodyPr>
            <a:normAutofit fontScale="92500" lnSpcReduction="20000"/>
          </a:bodyPr>
          <a:lstStyle/>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pPr>
              <a:lnSpc>
                <a:spcPct val="100000"/>
              </a:lnSpc>
            </a:pPr>
            <a:endParaRPr lang="ru-RU" dirty="0" smtClean="0"/>
          </a:p>
          <a:p>
            <a:pPr>
              <a:lnSpc>
                <a:spcPct val="100000"/>
              </a:lnSpc>
            </a:pPr>
            <a:r>
              <a:rPr lang="ru-RU" sz="2600" dirty="0" smtClean="0"/>
              <a:t>Применены сложные выходные каскады, которые получили название </a:t>
            </a:r>
            <a:r>
              <a:rPr lang="ru-RU" sz="2600" dirty="0" err="1" smtClean="0">
                <a:solidFill>
                  <a:srgbClr val="FF0000"/>
                </a:solidFill>
              </a:rPr>
              <a:t>макроячейки</a:t>
            </a:r>
            <a:r>
              <a:rPr lang="ru-RU" sz="2600" dirty="0" smtClean="0"/>
              <a:t>. </a:t>
            </a:r>
          </a:p>
          <a:p>
            <a:pPr>
              <a:lnSpc>
                <a:spcPct val="100000"/>
              </a:lnSpc>
            </a:pPr>
            <a:r>
              <a:rPr lang="ru-RU" sz="2600" dirty="0" smtClean="0"/>
              <a:t>В состав </a:t>
            </a:r>
            <a:r>
              <a:rPr lang="ru-RU" sz="2600" dirty="0" err="1" smtClean="0"/>
              <a:t>макроячейки</a:t>
            </a:r>
            <a:r>
              <a:rPr lang="ru-RU" sz="2600" dirty="0" smtClean="0"/>
              <a:t> включались </a:t>
            </a:r>
            <a:r>
              <a:rPr lang="ru-RU" sz="2600" dirty="0" err="1" smtClean="0"/>
              <a:t>трехстабильные</a:t>
            </a:r>
            <a:r>
              <a:rPr lang="ru-RU" sz="2600" dirty="0" smtClean="0"/>
              <a:t> буферные элементы, которые могли переводить выходные линии программируемой матрицы логики в </a:t>
            </a:r>
            <a:r>
              <a:rPr lang="ru-RU" sz="2600" dirty="0" err="1" smtClean="0"/>
              <a:t>высокоимпеданс</a:t>
            </a:r>
            <a:r>
              <a:rPr lang="ru-RU" sz="2600" dirty="0" smtClean="0"/>
              <a:t>-</a:t>
            </a:r>
            <a:br>
              <a:rPr lang="ru-RU" sz="2600" dirty="0" smtClean="0"/>
            </a:br>
            <a:r>
              <a:rPr lang="ru-RU" sz="2600" dirty="0" err="1" smtClean="0"/>
              <a:t>ное</a:t>
            </a:r>
            <a:r>
              <a:rPr lang="ru-RU" sz="2600" dirty="0" smtClean="0"/>
              <a:t> (</a:t>
            </a:r>
            <a:r>
              <a:rPr lang="ru-RU" sz="2600" dirty="0" smtClean="0">
                <a:solidFill>
                  <a:srgbClr val="FF0000"/>
                </a:solidFill>
              </a:rPr>
              <a:t>третье</a:t>
            </a:r>
            <a:r>
              <a:rPr lang="ru-RU" sz="2600" dirty="0" smtClean="0"/>
              <a:t>) состояние, а также триггеры.</a:t>
            </a:r>
          </a:p>
          <a:p>
            <a:r>
              <a:rPr lang="ru-RU" sz="2600" dirty="0" smtClean="0"/>
              <a:t>Благодаря наличию триггера, ячейки стали программируемыми</a:t>
            </a:r>
            <a:r>
              <a:rPr lang="ru-RU" dirty="0" smtClean="0"/>
              <a:t/>
            </a:r>
            <a:br>
              <a:rPr lang="ru-RU" dirty="0" smtClean="0"/>
            </a:br>
            <a:endParaRPr lang="ru-RU" dirty="0"/>
          </a:p>
        </p:txBody>
      </p:sp>
      <p:pic>
        <p:nvPicPr>
          <p:cNvPr id="4098" name="Picture 2"/>
          <p:cNvPicPr>
            <a:picLocks noChangeAspect="1" noChangeArrowheads="1"/>
          </p:cNvPicPr>
          <p:nvPr/>
        </p:nvPicPr>
        <p:blipFill>
          <a:blip r:embed="rId2"/>
          <a:srcRect/>
          <a:stretch>
            <a:fillRect/>
          </a:stretch>
        </p:blipFill>
        <p:spPr bwMode="auto">
          <a:xfrm>
            <a:off x="76200" y="714356"/>
            <a:ext cx="9067800" cy="35623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CPLD (</a:t>
            </a:r>
            <a:r>
              <a:rPr lang="ru-RU" dirty="0" err="1" smtClean="0"/>
              <a:t>Complex</a:t>
            </a:r>
            <a:r>
              <a:rPr lang="ru-RU" dirty="0" smtClean="0"/>
              <a:t> </a:t>
            </a:r>
            <a:r>
              <a:rPr lang="ru-RU" dirty="0" err="1" smtClean="0"/>
              <a:t>Programmable</a:t>
            </a:r>
            <a:r>
              <a:rPr lang="ru-RU" dirty="0" smtClean="0"/>
              <a:t> </a:t>
            </a:r>
            <a:r>
              <a:rPr lang="ru-RU" dirty="0" err="1" smtClean="0"/>
              <a:t>Logic</a:t>
            </a:r>
            <a:r>
              <a:rPr lang="ru-RU" dirty="0" smtClean="0"/>
              <a:t> </a:t>
            </a:r>
            <a:r>
              <a:rPr lang="ru-RU" dirty="0" err="1" smtClean="0"/>
              <a:t>Devices</a:t>
            </a:r>
            <a:r>
              <a:rPr lang="ru-RU" dirty="0" smtClean="0"/>
              <a:t>) </a:t>
            </a:r>
            <a:r>
              <a:rPr lang="ru-RU" dirty="0" smtClean="0">
                <a:solidFill>
                  <a:srgbClr val="FF0000"/>
                </a:solidFill>
              </a:rPr>
              <a:t>3-й этап</a:t>
            </a:r>
            <a:endParaRPr lang="ru-RU" dirty="0">
              <a:solidFill>
                <a:srgbClr val="FF0000"/>
              </a:solidFill>
            </a:endParaRPr>
          </a:p>
        </p:txBody>
      </p:sp>
      <p:sp>
        <p:nvSpPr>
          <p:cNvPr id="3" name="Содержимое 2"/>
          <p:cNvSpPr>
            <a:spLocks noGrp="1"/>
          </p:cNvSpPr>
          <p:nvPr>
            <p:ph idx="1"/>
          </p:nvPr>
        </p:nvSpPr>
        <p:spPr/>
        <p:txBody>
          <a:bodyPr/>
          <a:lstStyle/>
          <a:p>
            <a:endParaRPr lang="ru-RU" dirty="0" smtClean="0"/>
          </a:p>
          <a:p>
            <a:endParaRPr lang="ru-RU" dirty="0" smtClean="0"/>
          </a:p>
          <a:p>
            <a:r>
              <a:rPr lang="ru-RU" dirty="0" smtClean="0"/>
              <a:t>Вначале 90-х годов прошлого века совершенствование технологий изготовления полупроводниковых интегральных схем позволило </a:t>
            </a:r>
            <a:r>
              <a:rPr lang="ru-RU" dirty="0" smtClean="0">
                <a:solidFill>
                  <a:srgbClr val="FF0000"/>
                </a:solidFill>
              </a:rPr>
              <a:t>разместить на одном кристалле множество программируемых матриц логики, объединенных программируемыми связями. </a:t>
            </a:r>
          </a:p>
          <a:p>
            <a:endParaRPr lang="ru-RU" dirty="0" smtClean="0"/>
          </a:p>
          <a:p>
            <a:r>
              <a:rPr lang="ru-RU" dirty="0" smtClean="0"/>
              <a:t>Такие микросхемы получили название сложные программируемые логические устройства, или CPLD (</a:t>
            </a:r>
            <a:r>
              <a:rPr lang="ru-RU" dirty="0" err="1" smtClean="0"/>
              <a:t>Complex</a:t>
            </a:r>
            <a:r>
              <a:rPr lang="ru-RU" dirty="0" smtClean="0"/>
              <a:t> </a:t>
            </a:r>
            <a:r>
              <a:rPr lang="ru-RU" dirty="0" err="1" smtClean="0"/>
              <a:t>Programmable</a:t>
            </a:r>
            <a:r>
              <a:rPr lang="ru-RU" dirty="0" smtClean="0"/>
              <a:t> </a:t>
            </a:r>
            <a:r>
              <a:rPr lang="ru-RU" dirty="0" err="1" smtClean="0"/>
              <a:t>Logic</a:t>
            </a:r>
            <a:r>
              <a:rPr lang="ru-RU" dirty="0" smtClean="0"/>
              <a:t> </a:t>
            </a:r>
            <a:r>
              <a:rPr lang="ru-RU" dirty="0" err="1" smtClean="0"/>
              <a:t>Devices</a:t>
            </a:r>
            <a:r>
              <a:rPr lang="ru-RU" dirty="0" smtClean="0"/>
              <a:t>).</a:t>
            </a:r>
            <a:br>
              <a:rPr lang="ru-RU" dirty="0" smtClean="0"/>
            </a:b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GPLD</a:t>
            </a:r>
            <a:endParaRPr lang="ru-RU" dirty="0"/>
          </a:p>
        </p:txBody>
      </p:sp>
      <p:sp>
        <p:nvSpPr>
          <p:cNvPr id="3" name="Содержимое 2"/>
          <p:cNvSpPr>
            <a:spLocks noGrp="1"/>
          </p:cNvSpPr>
          <p:nvPr>
            <p:ph idx="1"/>
          </p:nvPr>
        </p:nvSpPr>
        <p:spPr>
          <a:xfrm>
            <a:off x="0" y="857232"/>
            <a:ext cx="9144000" cy="6572296"/>
          </a:xfrm>
        </p:spPr>
        <p:txBody>
          <a:bodyPr>
            <a:normAutofit fontScale="70000" lnSpcReduction="20000"/>
          </a:bodyPr>
          <a:lstStyle/>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pPr>
              <a:lnSpc>
                <a:spcPct val="100000"/>
              </a:lnSpc>
            </a:pPr>
            <a:endParaRPr lang="ru-RU" sz="2800" dirty="0" smtClean="0"/>
          </a:p>
          <a:p>
            <a:pPr>
              <a:lnSpc>
                <a:spcPct val="100000"/>
              </a:lnSpc>
            </a:pPr>
            <a:r>
              <a:rPr lang="ru-RU" sz="2800" dirty="0" smtClean="0"/>
              <a:t>Состоит из двумерной матрицы функциональных блоков (ФБ) , построенных по принципу перепрограммируемой ПМЛ, состоящей из настраиваемой матрицы И </a:t>
            </a:r>
            <a:r>
              <a:rPr lang="ru-RU" sz="2800" dirty="0" err="1" smtClean="0"/>
              <a:t>и</a:t>
            </a:r>
            <a:r>
              <a:rPr lang="ru-RU" sz="2800" dirty="0" smtClean="0"/>
              <a:t> программируемых </a:t>
            </a:r>
            <a:r>
              <a:rPr lang="ru-RU" sz="2800" dirty="0" err="1" smtClean="0"/>
              <a:t>макроячеек</a:t>
            </a:r>
            <a:r>
              <a:rPr lang="ru-RU" sz="2800" dirty="0" smtClean="0"/>
              <a:t>.</a:t>
            </a:r>
          </a:p>
          <a:p>
            <a:pPr>
              <a:lnSpc>
                <a:spcPct val="100000"/>
              </a:lnSpc>
            </a:pPr>
            <a:r>
              <a:rPr lang="ru-RU" sz="2800" dirty="0" smtClean="0"/>
              <a:t>Каждый функциональный блок соединен с </a:t>
            </a:r>
            <a:r>
              <a:rPr lang="ru-RU" sz="2800" dirty="0" smtClean="0">
                <a:solidFill>
                  <a:srgbClr val="FF0000"/>
                </a:solidFill>
              </a:rPr>
              <a:t>матрицей программируемых соединений (МПС) </a:t>
            </a:r>
            <a:r>
              <a:rPr lang="ru-RU" sz="2800" dirty="0" smtClean="0"/>
              <a:t>и с настраиваемыми блоками ввода/вывода (БВВ).</a:t>
            </a:r>
          </a:p>
          <a:p>
            <a:pPr>
              <a:lnSpc>
                <a:spcPct val="100000"/>
              </a:lnSpc>
            </a:pPr>
            <a:r>
              <a:rPr lang="ru-RU" sz="2800" dirty="0" err="1" smtClean="0"/>
              <a:t>Настраиваемость</a:t>
            </a:r>
            <a:r>
              <a:rPr lang="ru-RU" sz="2800" dirty="0" smtClean="0"/>
              <a:t> ресурсов обеспечивается энергонезависимой</a:t>
            </a:r>
            <a:br>
              <a:rPr lang="ru-RU" sz="2800" dirty="0" smtClean="0"/>
            </a:br>
            <a:r>
              <a:rPr lang="ru-RU" sz="2800" dirty="0" smtClean="0"/>
              <a:t>Flash-памятью.</a:t>
            </a:r>
            <a:r>
              <a:rPr lang="ru-RU" dirty="0" smtClean="0"/>
              <a:t/>
            </a:r>
            <a:br>
              <a:rPr lang="ru-RU" dirty="0" smtClean="0"/>
            </a:br>
            <a:r>
              <a:rPr lang="ru-RU" dirty="0" smtClean="0"/>
              <a:t/>
            </a:r>
            <a:br>
              <a:rPr lang="ru-RU" dirty="0" smtClean="0"/>
            </a:br>
            <a:endParaRPr lang="ru-RU" dirty="0"/>
          </a:p>
        </p:txBody>
      </p:sp>
      <p:pic>
        <p:nvPicPr>
          <p:cNvPr id="5122" name="Picture 2"/>
          <p:cNvPicPr>
            <a:picLocks noChangeAspect="1" noChangeArrowheads="1"/>
          </p:cNvPicPr>
          <p:nvPr/>
        </p:nvPicPr>
        <p:blipFill>
          <a:blip r:embed="rId2"/>
          <a:srcRect/>
          <a:stretch>
            <a:fillRect/>
          </a:stretch>
        </p:blipFill>
        <p:spPr bwMode="auto">
          <a:xfrm>
            <a:off x="1745514" y="620688"/>
            <a:ext cx="6090557" cy="37147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GPLD</a:t>
            </a:r>
            <a:endParaRPr lang="ru-RU" dirty="0"/>
          </a:p>
        </p:txBody>
      </p:sp>
      <p:sp>
        <p:nvSpPr>
          <p:cNvPr id="3" name="Объект 2"/>
          <p:cNvSpPr>
            <a:spLocks noGrp="1"/>
          </p:cNvSpPr>
          <p:nvPr>
            <p:ph idx="1"/>
          </p:nvPr>
        </p:nvSpPr>
        <p:spPr/>
        <p:txBody>
          <a:bodyPr>
            <a:normAutofit fontScale="92500" lnSpcReduction="20000"/>
          </a:bodyPr>
          <a:lstStyle/>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pPr>
              <a:spcBef>
                <a:spcPts val="100"/>
              </a:spcBef>
            </a:pPr>
            <a:r>
              <a:rPr lang="ru-RU" dirty="0" smtClean="0"/>
              <a:t>Представляет собой набор </a:t>
            </a:r>
            <a:r>
              <a:rPr lang="ru-RU" dirty="0" err="1" smtClean="0"/>
              <a:t>макроячеек</a:t>
            </a:r>
            <a:r>
              <a:rPr lang="ru-RU" dirty="0" smtClean="0"/>
              <a:t>  построенных по принципу ПМЛ</a:t>
            </a:r>
          </a:p>
          <a:p>
            <a:r>
              <a:rPr lang="ru-RU" dirty="0" smtClean="0"/>
              <a:t>Ячейки соединены  с программируемой шиной соединений и настраиваемыми блоками ввода вывода</a:t>
            </a:r>
          </a:p>
          <a:p>
            <a:r>
              <a:rPr lang="ru-RU" dirty="0" err="1"/>
              <a:t>Настраиваемость</a:t>
            </a:r>
            <a:r>
              <a:rPr lang="ru-RU" dirty="0"/>
              <a:t> ресурсов обеспечивается энергонезависимой</a:t>
            </a:r>
            <a:br>
              <a:rPr lang="ru-RU" dirty="0"/>
            </a:br>
            <a:r>
              <a:rPr lang="ru-RU" dirty="0" err="1"/>
              <a:t>Flash</a:t>
            </a:r>
            <a:r>
              <a:rPr lang="ru-RU" dirty="0"/>
              <a:t>-памятью.</a:t>
            </a:r>
            <a:br>
              <a:rPr lang="ru-RU" dirty="0"/>
            </a:br>
            <a:endParaRPr lang="ru-RU" dirty="0" smtClean="0"/>
          </a:p>
          <a:p>
            <a:endParaRPr lang="ru-RU" dirty="0" smtClean="0"/>
          </a:p>
          <a:p>
            <a:endParaRPr lang="ru-RU"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620688"/>
            <a:ext cx="6336704" cy="3761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943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85728"/>
            <a:ext cx="8892480" cy="511156"/>
          </a:xfrm>
        </p:spPr>
        <p:txBody>
          <a:bodyPr/>
          <a:lstStyle/>
          <a:p>
            <a:r>
              <a:rPr lang="ru-RU" dirty="0" err="1" smtClean="0"/>
              <a:t>Макроячейка</a:t>
            </a:r>
            <a:r>
              <a:rPr lang="ru-RU" dirty="0" smtClean="0"/>
              <a:t> (функциональный блок) пример</a:t>
            </a:r>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908720"/>
            <a:ext cx="5832648" cy="5781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2430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Недостатки </a:t>
            </a:r>
            <a:r>
              <a:rPr lang="ru-RU" dirty="0"/>
              <a:t>CPLD</a:t>
            </a:r>
          </a:p>
        </p:txBody>
      </p:sp>
      <p:sp>
        <p:nvSpPr>
          <p:cNvPr id="3" name="Объект 2"/>
          <p:cNvSpPr>
            <a:spLocks noGrp="1"/>
          </p:cNvSpPr>
          <p:nvPr>
            <p:ph idx="1"/>
          </p:nvPr>
        </p:nvSpPr>
        <p:spPr/>
        <p:txBody>
          <a:bodyPr/>
          <a:lstStyle/>
          <a:p>
            <a:r>
              <a:rPr lang="ru-RU" dirty="0"/>
              <a:t>CPLD трудно обеспечить эффективное применение всех </a:t>
            </a:r>
            <a:r>
              <a:rPr lang="ru-RU" dirty="0" err="1"/>
              <a:t>макроячеек</a:t>
            </a:r>
            <a:r>
              <a:rPr lang="ru-RU" dirty="0"/>
              <a:t>. Всегда часть </a:t>
            </a:r>
            <a:r>
              <a:rPr lang="ru-RU" dirty="0" err="1"/>
              <a:t>макроячеек</a:t>
            </a:r>
            <a:r>
              <a:rPr lang="ru-RU" dirty="0"/>
              <a:t> остается неиспользуемыми. </a:t>
            </a:r>
            <a:endParaRPr lang="ru-RU" dirty="0" smtClean="0"/>
          </a:p>
          <a:p>
            <a:r>
              <a:rPr lang="ru-RU" dirty="0" smtClean="0"/>
              <a:t>Часто </a:t>
            </a:r>
            <a:r>
              <a:rPr lang="ru-RU" dirty="0"/>
              <a:t>из </a:t>
            </a:r>
            <a:r>
              <a:rPr lang="ru-RU" dirty="0" err="1"/>
              <a:t>макроячейки</a:t>
            </a:r>
            <a:r>
              <a:rPr lang="ru-RU" dirty="0"/>
              <a:t> используется только триггер или логический элемент "2И" ("2ИЛИ"). Остальная часть схемы зря занимает площадь кристалла и потребляет ток от источника питания. </a:t>
            </a:r>
          </a:p>
        </p:txBody>
      </p:sp>
    </p:spTree>
    <p:extLst>
      <p:ext uri="{BB962C8B-B14F-4D97-AF65-F5344CB8AC3E}">
        <p14:creationId xmlns:p14="http://schemas.microsoft.com/office/powerpoint/2010/main" val="333731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FPGA (</a:t>
            </a:r>
            <a:r>
              <a:rPr lang="ru-RU" dirty="0" err="1"/>
              <a:t>Field</a:t>
            </a:r>
            <a:r>
              <a:rPr lang="ru-RU" dirty="0"/>
              <a:t> </a:t>
            </a:r>
            <a:r>
              <a:rPr lang="ru-RU" dirty="0" err="1"/>
              <a:t>Programmable</a:t>
            </a:r>
            <a:r>
              <a:rPr lang="ru-RU" dirty="0"/>
              <a:t> </a:t>
            </a:r>
            <a:r>
              <a:rPr lang="ru-RU" dirty="0" err="1"/>
              <a:t>Gate</a:t>
            </a:r>
            <a:r>
              <a:rPr lang="ru-RU" dirty="0"/>
              <a:t> </a:t>
            </a:r>
            <a:r>
              <a:rPr lang="ru-RU" dirty="0" err="1"/>
              <a:t>Array</a:t>
            </a:r>
            <a:r>
              <a:rPr lang="ru-RU" dirty="0"/>
              <a:t>), </a:t>
            </a:r>
            <a:br>
              <a:rPr lang="ru-RU" dirty="0"/>
            </a:br>
            <a:r>
              <a:rPr lang="ru-RU" sz="1800" b="0" dirty="0" smtClean="0">
                <a:solidFill>
                  <a:srgbClr val="FF0000"/>
                </a:solidFill>
              </a:rPr>
              <a:t>программируемая пользователем вентильная  матрица</a:t>
            </a:r>
            <a:endParaRPr lang="ru-RU" sz="1800" b="0" dirty="0">
              <a:solidFill>
                <a:srgbClr val="FF0000"/>
              </a:solidFill>
            </a:endParaRPr>
          </a:p>
        </p:txBody>
      </p:sp>
      <p:sp>
        <p:nvSpPr>
          <p:cNvPr id="3" name="Объект 2"/>
          <p:cNvSpPr>
            <a:spLocks noGrp="1"/>
          </p:cNvSpPr>
          <p:nvPr>
            <p:ph idx="1"/>
          </p:nvPr>
        </p:nvSpPr>
        <p:spPr/>
        <p:txBody>
          <a:bodyPr/>
          <a:lstStyle/>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r>
              <a:rPr lang="ru-RU" dirty="0" smtClean="0"/>
              <a:t>Программируемые логические блоки</a:t>
            </a:r>
          </a:p>
          <a:p>
            <a:r>
              <a:rPr lang="ru-RU" dirty="0" smtClean="0"/>
              <a:t>Программируемые блоки связи</a:t>
            </a:r>
          </a:p>
          <a:p>
            <a:r>
              <a:rPr lang="ru-RU" dirty="0" smtClean="0"/>
              <a:t>Настраиваемые блоки ввода-вывода</a:t>
            </a:r>
            <a:endParaRPr lang="ru-RU"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908720"/>
            <a:ext cx="430530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967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FPGA</a:t>
            </a:r>
            <a:r>
              <a:rPr lang="ru-RU" dirty="0"/>
              <a:t/>
            </a:r>
            <a:br>
              <a:rPr lang="ru-RU" dirty="0"/>
            </a:br>
            <a:endParaRPr lang="ru-RU" dirty="0"/>
          </a:p>
        </p:txBody>
      </p:sp>
      <p:sp>
        <p:nvSpPr>
          <p:cNvPr id="3" name="Объект 2"/>
          <p:cNvSpPr>
            <a:spLocks noGrp="1"/>
          </p:cNvSpPr>
          <p:nvPr>
            <p:ph idx="1"/>
          </p:nvPr>
        </p:nvSpPr>
        <p:spPr/>
        <p:txBody>
          <a:bodyPr>
            <a:normAutofit/>
          </a:bodyPr>
          <a:lstStyle/>
          <a:p>
            <a:r>
              <a:rPr lang="ru-RU" dirty="0" smtClean="0"/>
              <a:t>Каждый </a:t>
            </a:r>
            <a:r>
              <a:rPr lang="ru-RU" dirty="0"/>
              <a:t>логический блок </a:t>
            </a:r>
            <a:r>
              <a:rPr lang="ru-RU" dirty="0" smtClean="0"/>
              <a:t>имеет </a:t>
            </a:r>
            <a:r>
              <a:rPr lang="ru-RU" dirty="0"/>
              <a:t>небольшое число входов и один выход. Это позволяет более полно использовать внутренние ресурсы микросхемы. </a:t>
            </a:r>
            <a:endParaRPr lang="ru-RU" dirty="0" smtClean="0"/>
          </a:p>
          <a:p>
            <a:r>
              <a:rPr lang="ru-RU" dirty="0" smtClean="0"/>
              <a:t>Типичный </a:t>
            </a:r>
            <a:r>
              <a:rPr lang="ru-RU" dirty="0"/>
              <a:t>логический блок строится </a:t>
            </a:r>
            <a:r>
              <a:rPr lang="ru-RU" dirty="0">
                <a:solidFill>
                  <a:srgbClr val="FF0000"/>
                </a:solidFill>
              </a:rPr>
              <a:t>на основе ПЗУ</a:t>
            </a:r>
            <a:r>
              <a:rPr lang="ru-RU" dirty="0"/>
              <a:t>, в ячейках которого </a:t>
            </a:r>
            <a:r>
              <a:rPr lang="ru-RU" dirty="0">
                <a:solidFill>
                  <a:srgbClr val="FF0000"/>
                </a:solidFill>
              </a:rPr>
              <a:t>записана таблица истинности </a:t>
            </a:r>
            <a:r>
              <a:rPr lang="ru-RU" dirty="0" smtClean="0">
                <a:solidFill>
                  <a:srgbClr val="FF0000"/>
                </a:solidFill>
              </a:rPr>
              <a:t>реализуемой комбинационной </a:t>
            </a:r>
            <a:r>
              <a:rPr lang="ru-RU" dirty="0">
                <a:solidFill>
                  <a:srgbClr val="FF0000"/>
                </a:solidFill>
              </a:rPr>
              <a:t>схемы. </a:t>
            </a:r>
            <a:endParaRPr lang="ru-RU" dirty="0" smtClean="0">
              <a:solidFill>
                <a:srgbClr val="FF0000"/>
              </a:solidFill>
            </a:endParaRPr>
          </a:p>
          <a:p>
            <a:r>
              <a:rPr lang="ru-RU" dirty="0" smtClean="0"/>
              <a:t>Подобный </a:t>
            </a:r>
            <a:r>
              <a:rPr lang="ru-RU" dirty="0"/>
              <a:t>блок ПЗУ обычно называется </a:t>
            </a:r>
            <a:r>
              <a:rPr lang="ru-RU" dirty="0">
                <a:solidFill>
                  <a:srgbClr val="FF0000"/>
                </a:solidFill>
              </a:rPr>
              <a:t>LUT (</a:t>
            </a:r>
            <a:r>
              <a:rPr lang="ru-RU" dirty="0" err="1">
                <a:solidFill>
                  <a:srgbClr val="FF0000"/>
                </a:solidFill>
              </a:rPr>
              <a:t>Look</a:t>
            </a:r>
            <a:r>
              <a:rPr lang="ru-RU" dirty="0">
                <a:solidFill>
                  <a:srgbClr val="FF0000"/>
                </a:solidFill>
              </a:rPr>
              <a:t> </a:t>
            </a:r>
            <a:r>
              <a:rPr lang="ru-RU" dirty="0" err="1">
                <a:solidFill>
                  <a:srgbClr val="FF0000"/>
                </a:solidFill>
              </a:rPr>
              <a:t>Up</a:t>
            </a:r>
            <a:r>
              <a:rPr lang="ru-RU" dirty="0">
                <a:solidFill>
                  <a:srgbClr val="FF0000"/>
                </a:solidFill>
              </a:rPr>
              <a:t> </a:t>
            </a:r>
            <a:r>
              <a:rPr lang="ru-RU" dirty="0" err="1">
                <a:solidFill>
                  <a:srgbClr val="FF0000"/>
                </a:solidFill>
              </a:rPr>
              <a:t>Table</a:t>
            </a:r>
            <a:r>
              <a:rPr lang="ru-RU" dirty="0">
                <a:solidFill>
                  <a:srgbClr val="FF0000"/>
                </a:solidFill>
              </a:rPr>
              <a:t>)</a:t>
            </a:r>
            <a:r>
              <a:rPr lang="ru-RU" dirty="0"/>
              <a:t>. Каждая ячейка способна хранить значение одной строки таблицы истинности, логический '0' или '1</a:t>
            </a:r>
            <a:r>
              <a:rPr lang="ru-RU" dirty="0" smtClean="0"/>
              <a:t>'.</a:t>
            </a:r>
          </a:p>
          <a:p>
            <a:r>
              <a:rPr lang="ru-RU" dirty="0" smtClean="0"/>
              <a:t> </a:t>
            </a:r>
            <a:r>
              <a:rPr lang="ru-RU" dirty="0"/>
              <a:t>Размер LUT определяется числом входов, которое изменяется в зависимости от типа выбранной микросхемы и фирмы-производителя. </a:t>
            </a:r>
            <a:endParaRPr lang="ru-RU" dirty="0" smtClean="0"/>
          </a:p>
        </p:txBody>
      </p:sp>
    </p:spTree>
    <p:extLst>
      <p:ext uri="{BB962C8B-B14F-4D97-AF65-F5344CB8AC3E}">
        <p14:creationId xmlns:p14="http://schemas.microsoft.com/office/powerpoint/2010/main" val="2987383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a:t>
            </a:r>
            <a:r>
              <a:rPr lang="ru-RU" dirty="0"/>
              <a:t>LUT ПЗУ </a:t>
            </a:r>
            <a:r>
              <a:rPr lang="ru-RU" dirty="0" smtClean="0"/>
              <a:t>-  мультиплексор</a:t>
            </a:r>
            <a:endParaRPr lang="ru-RU" dirty="0"/>
          </a:p>
        </p:txBody>
      </p:sp>
      <p:sp>
        <p:nvSpPr>
          <p:cNvPr id="3" name="Объект 2"/>
          <p:cNvSpPr>
            <a:spLocks noGrp="1"/>
          </p:cNvSpPr>
          <p:nvPr>
            <p:ph idx="1"/>
          </p:nvPr>
        </p:nvSpPr>
        <p:spPr/>
        <p:txBody>
          <a:bodyPr/>
          <a:lstStyle/>
          <a:p>
            <a:r>
              <a:rPr lang="ru-RU" dirty="0" smtClean="0"/>
              <a:t>В памяти ПЗУ записана таблица истинности мультиплексора с </a:t>
            </a:r>
            <a:r>
              <a:rPr lang="ru-RU" dirty="0"/>
              <a:t>тремя входами </a:t>
            </a:r>
            <a:r>
              <a:rPr lang="ru-RU" i="1" dirty="0"/>
              <a:t>x</a:t>
            </a:r>
            <a:r>
              <a:rPr lang="ru-RU" dirty="0"/>
              <a:t>1, </a:t>
            </a:r>
            <a:r>
              <a:rPr lang="ru-RU" i="1" dirty="0"/>
              <a:t>x</a:t>
            </a:r>
            <a:r>
              <a:rPr lang="ru-RU" dirty="0"/>
              <a:t>2, </a:t>
            </a:r>
            <a:r>
              <a:rPr lang="ru-RU" i="1" dirty="0"/>
              <a:t>x</a:t>
            </a:r>
            <a:r>
              <a:rPr lang="ru-RU" dirty="0"/>
              <a:t>3, и одним выходом </a:t>
            </a:r>
            <a:r>
              <a:rPr lang="ru-RU" i="1" dirty="0"/>
              <a:t>f</a:t>
            </a:r>
            <a:r>
              <a:rPr lang="ru-RU" dirty="0"/>
              <a:t>. </a:t>
            </a:r>
            <a:endParaRPr lang="ru-RU" dirty="0" smtClean="0"/>
          </a:p>
          <a:p>
            <a:r>
              <a:rPr lang="ru-RU" dirty="0" smtClean="0"/>
              <a:t>Крестиками </a:t>
            </a:r>
            <a:r>
              <a:rPr lang="ru-RU" dirty="0"/>
              <a:t>обозначены электронные ключи, включенные между источником питания и входом мультиплексора. </a:t>
            </a:r>
          </a:p>
          <a:p>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348880"/>
            <a:ext cx="299085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196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1357298"/>
            <a:ext cx="9001125" cy="413385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Логический блок </a:t>
            </a:r>
            <a:r>
              <a:rPr lang="en-US" dirty="0" smtClean="0"/>
              <a:t>FPGA</a:t>
            </a:r>
            <a:endParaRPr lang="ru-RU" dirty="0"/>
          </a:p>
        </p:txBody>
      </p:sp>
      <p:sp>
        <p:nvSpPr>
          <p:cNvPr id="3" name="Объект 2"/>
          <p:cNvSpPr>
            <a:spLocks noGrp="1"/>
          </p:cNvSpPr>
          <p:nvPr>
            <p:ph idx="1"/>
          </p:nvPr>
        </p:nvSpPr>
        <p:spPr/>
        <p:txBody>
          <a:bodyPr/>
          <a:lstStyle/>
          <a:p>
            <a:r>
              <a:rPr lang="ru-RU" dirty="0"/>
              <a:t>Как и в CPLD микросхемах, кроме комбинационной цифровой схемы логический </a:t>
            </a:r>
            <a:r>
              <a:rPr lang="ru-RU" dirty="0" smtClean="0"/>
              <a:t>блок </a:t>
            </a:r>
            <a:r>
              <a:rPr lang="en-US" dirty="0" smtClean="0"/>
              <a:t>FPGA</a:t>
            </a:r>
            <a:r>
              <a:rPr lang="ru-RU" dirty="0" smtClean="0"/>
              <a:t> </a:t>
            </a:r>
            <a:r>
              <a:rPr lang="ru-RU" dirty="0"/>
              <a:t>содержит запоминающее </a:t>
            </a:r>
            <a:r>
              <a:rPr lang="ru-RU" dirty="0" smtClean="0"/>
              <a:t>устройство</a:t>
            </a:r>
            <a:r>
              <a:rPr lang="en-US" dirty="0" smtClean="0"/>
              <a:t> - </a:t>
            </a:r>
            <a:r>
              <a:rPr lang="ru-RU" dirty="0" smtClean="0"/>
              <a:t>D-триггер</a:t>
            </a:r>
            <a:r>
              <a:rPr lang="ru-RU" dirty="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202" y="2132856"/>
            <a:ext cx="4765111" cy="2334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4756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Особенности </a:t>
            </a:r>
            <a:r>
              <a:rPr lang="en-US" dirty="0" smtClean="0"/>
              <a:t>FPGA  </a:t>
            </a:r>
            <a:r>
              <a:rPr lang="ru-RU" dirty="0" smtClean="0"/>
              <a:t>о сравнению с С</a:t>
            </a:r>
            <a:r>
              <a:rPr lang="en-US" dirty="0" smtClean="0"/>
              <a:t>PLD </a:t>
            </a:r>
            <a:endParaRPr lang="ru-RU" dirty="0"/>
          </a:p>
        </p:txBody>
      </p:sp>
      <p:sp>
        <p:nvSpPr>
          <p:cNvPr id="3" name="Содержимое 2"/>
          <p:cNvSpPr>
            <a:spLocks noGrp="1"/>
          </p:cNvSpPr>
          <p:nvPr>
            <p:ph idx="1"/>
          </p:nvPr>
        </p:nvSpPr>
        <p:spPr/>
        <p:txBody>
          <a:bodyPr/>
          <a:lstStyle/>
          <a:p>
            <a:r>
              <a:rPr lang="ru-RU" dirty="0" smtClean="0"/>
              <a:t>Разный техпроцесс изготовления</a:t>
            </a:r>
          </a:p>
          <a:p>
            <a:r>
              <a:rPr lang="ru-RU" dirty="0" smtClean="0"/>
              <a:t>Значительно большее количество базовых блоков.</a:t>
            </a:r>
          </a:p>
          <a:p>
            <a:r>
              <a:rPr lang="ru-RU" dirty="0" smtClean="0"/>
              <a:t>Базовые блоки  более функциональные.</a:t>
            </a:r>
          </a:p>
          <a:p>
            <a:r>
              <a:rPr lang="ru-RU" dirty="0" smtClean="0"/>
              <a:t>Наличие дополнительных блоков (</a:t>
            </a:r>
            <a:r>
              <a:rPr lang="ru-RU" dirty="0" err="1" smtClean="0"/>
              <a:t>двухпортовое</a:t>
            </a:r>
            <a:r>
              <a:rPr lang="ru-RU" dirty="0" smtClean="0"/>
              <a:t> ОЗУ, умножители и др.)</a:t>
            </a:r>
          </a:p>
          <a:p>
            <a:r>
              <a:rPr lang="ru-RU" dirty="0" smtClean="0"/>
              <a:t>Прошивка  конфигурации хранится в энергозависимом </a:t>
            </a:r>
            <a:r>
              <a:rPr lang="en-US" dirty="0" smtClean="0"/>
              <a:t>O</a:t>
            </a:r>
            <a:r>
              <a:rPr lang="ru-RU" dirty="0" smtClean="0"/>
              <a:t>ЗУ в С</a:t>
            </a:r>
            <a:r>
              <a:rPr lang="en-US" dirty="0" smtClean="0"/>
              <a:t>PLD </a:t>
            </a:r>
            <a:r>
              <a:rPr lang="ru-RU" dirty="0" smtClean="0"/>
              <a:t>она хранится во </a:t>
            </a:r>
            <a:r>
              <a:rPr lang="en-US" dirty="0" smtClean="0"/>
              <a:t>Flash -</a:t>
            </a:r>
            <a:r>
              <a:rPr lang="ru-RU" dirty="0" smtClean="0"/>
              <a:t> памяти</a:t>
            </a:r>
          </a:p>
          <a:p>
            <a:pPr>
              <a:buNone/>
            </a:pPr>
            <a:r>
              <a:rPr lang="ru-RU" dirty="0" smtClean="0"/>
              <a:t>     </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Программирование ПЛИС</a:t>
            </a:r>
            <a:endParaRPr lang="ru-RU" dirty="0"/>
          </a:p>
        </p:txBody>
      </p:sp>
      <p:sp>
        <p:nvSpPr>
          <p:cNvPr id="3" name="Содержимое 2"/>
          <p:cNvSpPr>
            <a:spLocks noGrp="1"/>
          </p:cNvSpPr>
          <p:nvPr>
            <p:ph idx="1"/>
          </p:nvPr>
        </p:nvSpPr>
        <p:spPr/>
        <p:txBody>
          <a:bodyPr/>
          <a:lstStyle/>
          <a:p>
            <a:r>
              <a:rPr lang="ru-RU" dirty="0" smtClean="0"/>
              <a:t>Схемное – использовалось раньше для простых ПЛУ</a:t>
            </a:r>
          </a:p>
          <a:p>
            <a:r>
              <a:rPr lang="ru-RU" b="1" dirty="0" smtClean="0"/>
              <a:t>Программное:</a:t>
            </a:r>
          </a:p>
          <a:p>
            <a:r>
              <a:rPr lang="en-US" b="1" dirty="0" smtClean="0"/>
              <a:t>VHDL</a:t>
            </a:r>
            <a:r>
              <a:rPr lang="en-US" dirty="0" smtClean="0"/>
              <a:t> </a:t>
            </a:r>
            <a:r>
              <a:rPr lang="en-US" i="1" dirty="0" smtClean="0"/>
              <a:t> (Very high speed integrated circuits) </a:t>
            </a:r>
            <a:r>
              <a:rPr lang="en-US" b="1" i="1" dirty="0" smtClean="0"/>
              <a:t>H</a:t>
            </a:r>
            <a:r>
              <a:rPr lang="en-US" i="1" dirty="0" smtClean="0"/>
              <a:t>ardware </a:t>
            </a:r>
            <a:r>
              <a:rPr lang="en-US" b="1" i="1" dirty="0" smtClean="0"/>
              <a:t>D</a:t>
            </a:r>
            <a:r>
              <a:rPr lang="en-US" i="1" dirty="0" smtClean="0"/>
              <a:t>escription </a:t>
            </a:r>
            <a:r>
              <a:rPr lang="en-US" b="1" i="1" dirty="0" smtClean="0"/>
              <a:t>L</a:t>
            </a:r>
            <a:r>
              <a:rPr lang="en-US" i="1" dirty="0" smtClean="0"/>
              <a:t>anguage -</a:t>
            </a:r>
            <a:r>
              <a:rPr lang="ru-RU" dirty="0" smtClean="0"/>
              <a:t> язык описания аппаратуры интегральных схем. </a:t>
            </a:r>
          </a:p>
          <a:p>
            <a:endParaRPr lang="ru-RU" dirty="0" smtClean="0"/>
          </a:p>
          <a:p>
            <a:r>
              <a:rPr lang="ru-RU" i="1" dirty="0" err="1" smtClean="0"/>
              <a:t>Verilog</a:t>
            </a:r>
            <a:r>
              <a:rPr lang="ru-RU" i="1" dirty="0" smtClean="0"/>
              <a:t> HDL</a:t>
            </a:r>
            <a:r>
              <a:rPr lang="ru-RU" dirty="0" smtClean="0"/>
              <a:t> ( </a:t>
            </a:r>
            <a:r>
              <a:rPr lang="ru-RU" i="1" dirty="0" err="1" smtClean="0"/>
              <a:t>Verilog</a:t>
            </a:r>
            <a:r>
              <a:rPr lang="ru-RU" i="1" dirty="0" smtClean="0"/>
              <a:t> </a:t>
            </a:r>
            <a:r>
              <a:rPr lang="ru-RU" i="1" dirty="0" err="1" smtClean="0"/>
              <a:t>Hardware</a:t>
            </a:r>
            <a:r>
              <a:rPr lang="ru-RU" i="1" dirty="0" smtClean="0"/>
              <a:t> </a:t>
            </a:r>
            <a:r>
              <a:rPr lang="ru-RU" i="1" dirty="0" err="1" smtClean="0"/>
              <a:t>Description</a:t>
            </a:r>
            <a:r>
              <a:rPr lang="ru-RU" i="1" dirty="0" smtClean="0"/>
              <a:t> </a:t>
            </a:r>
            <a:r>
              <a:rPr lang="ru-RU" i="1" dirty="0" err="1" smtClean="0"/>
              <a:t>Language</a:t>
            </a:r>
            <a:r>
              <a:rPr lang="ru-RU" dirty="0" smtClean="0"/>
              <a:t>) — это язык описания аппаратуры, используемый для описания и моделирования электронных систем.</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Технологии изготовления</a:t>
            </a:r>
            <a:endParaRPr lang="ru-RU" dirty="0"/>
          </a:p>
        </p:txBody>
      </p:sp>
      <p:sp>
        <p:nvSpPr>
          <p:cNvPr id="3" name="Содержимое 2"/>
          <p:cNvSpPr>
            <a:spLocks noGrp="1"/>
          </p:cNvSpPr>
          <p:nvPr>
            <p:ph idx="1"/>
          </p:nvPr>
        </p:nvSpPr>
        <p:spPr/>
        <p:txBody>
          <a:bodyPr/>
          <a:lstStyle/>
          <a:p>
            <a:r>
              <a:rPr lang="ru-RU" dirty="0" smtClean="0"/>
              <a:t>ПЛИС можно поделить по технологии изготовления системных ключей (блоков коммутации):</a:t>
            </a:r>
            <a:br>
              <a:rPr lang="ru-RU" dirty="0" smtClean="0"/>
            </a:br>
            <a:r>
              <a:rPr lang="ru-RU" dirty="0" smtClean="0"/>
              <a:t>- ОЗУ (SRAM) </a:t>
            </a:r>
            <a:br>
              <a:rPr lang="ru-RU" dirty="0" smtClean="0"/>
            </a:br>
            <a:r>
              <a:rPr lang="ru-RU" dirty="0" smtClean="0"/>
              <a:t>- </a:t>
            </a:r>
            <a:r>
              <a:rPr lang="ru-RU" dirty="0" err="1" smtClean="0"/>
              <a:t>Репрограмируемые</a:t>
            </a:r>
            <a:r>
              <a:rPr lang="ru-RU" dirty="0" smtClean="0"/>
              <a:t> ПЗУ (EEPROM или FLASH)</a:t>
            </a:r>
            <a:br>
              <a:rPr lang="ru-RU" dirty="0" smtClean="0"/>
            </a:br>
            <a:r>
              <a:rPr lang="ru-RU" dirty="0" smtClean="0"/>
              <a:t>- однократно программируемые (EPROM, </a:t>
            </a:r>
            <a:r>
              <a:rPr lang="ru-RU" dirty="0" err="1" smtClean="0"/>
              <a:t>Antifuse</a:t>
            </a:r>
            <a:r>
              <a:rPr lang="ru-RU" dirty="0" smtClean="0"/>
              <a:t>)</a:t>
            </a:r>
            <a:br>
              <a:rPr lang="ru-RU" dirty="0" smtClean="0"/>
            </a:br>
            <a:r>
              <a:rPr lang="ru-RU" dirty="0" smtClean="0"/>
              <a:t>- масочные</a:t>
            </a:r>
            <a:br>
              <a:rPr lang="ru-RU" dirty="0" smtClean="0"/>
            </a:br>
            <a:r>
              <a:rPr lang="ru-RU" dirty="0" smtClean="0"/>
              <a:t>Так же они делятся по объему и быс</a:t>
            </a:r>
            <a:r>
              <a:rPr lang="ru-RU" dirty="0"/>
              <a:t>т</a:t>
            </a:r>
            <a:r>
              <a:rPr lang="ru-RU" dirty="0" smtClean="0"/>
              <a:t>родействию.</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Специализированные СБИС</a:t>
            </a:r>
            <a:endParaRPr lang="ru-RU" dirty="0"/>
          </a:p>
        </p:txBody>
      </p:sp>
      <p:sp>
        <p:nvSpPr>
          <p:cNvPr id="3" name="Подзаголовок 2"/>
          <p:cNvSpPr>
            <a:spLocks noGrp="1"/>
          </p:cNvSpPr>
          <p:nvPr>
            <p:ph type="subTitle" idx="1"/>
          </p:nvPr>
        </p:nvSpPr>
        <p:spPr/>
        <p:txBody>
          <a:bodyPr/>
          <a:lstStyle/>
          <a:p>
            <a:r>
              <a:rPr lang="ru-RU" b="1" dirty="0" smtClean="0"/>
              <a:t>Заказные СБИС</a:t>
            </a:r>
            <a:endParaRPr lang="ru-RU" b="1" dirty="0"/>
          </a:p>
        </p:txBody>
      </p:sp>
    </p:spTree>
    <p:extLst>
      <p:ext uri="{BB962C8B-B14F-4D97-AF65-F5344CB8AC3E}">
        <p14:creationId xmlns:p14="http://schemas.microsoft.com/office/powerpoint/2010/main" val="3840471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ASIC</a:t>
            </a:r>
            <a:endParaRPr lang="ru-RU" dirty="0"/>
          </a:p>
        </p:txBody>
      </p:sp>
      <p:sp>
        <p:nvSpPr>
          <p:cNvPr id="3" name="Содержимое 2"/>
          <p:cNvSpPr>
            <a:spLocks noGrp="1"/>
          </p:cNvSpPr>
          <p:nvPr>
            <p:ph idx="1"/>
          </p:nvPr>
        </p:nvSpPr>
        <p:spPr/>
        <p:txBody>
          <a:bodyPr/>
          <a:lstStyle/>
          <a:p>
            <a:r>
              <a:rPr lang="ru-RU" b="1" dirty="0" smtClean="0"/>
              <a:t>ASIC</a:t>
            </a:r>
            <a:r>
              <a:rPr lang="ru-RU" dirty="0" smtClean="0"/>
              <a:t> ( </a:t>
            </a:r>
            <a:r>
              <a:rPr lang="ru-RU" i="1" dirty="0" err="1" smtClean="0"/>
              <a:t>application-specific</a:t>
            </a:r>
            <a:r>
              <a:rPr lang="ru-RU" i="1" dirty="0" smtClean="0"/>
              <a:t> </a:t>
            </a:r>
            <a:r>
              <a:rPr lang="ru-RU" i="1" dirty="0" err="1" smtClean="0"/>
              <a:t>integrated</a:t>
            </a:r>
            <a:r>
              <a:rPr lang="ru-RU" i="1" dirty="0" smtClean="0"/>
              <a:t> </a:t>
            </a:r>
            <a:r>
              <a:rPr lang="ru-RU" i="1" dirty="0" err="1" smtClean="0"/>
              <a:t>circuit</a:t>
            </a:r>
            <a:r>
              <a:rPr lang="ru-RU" dirty="0" smtClean="0"/>
              <a:t>, «интегральная схема специального назначения») — интегральная схема, специализированная для решения конкретной задачи. </a:t>
            </a:r>
          </a:p>
          <a:p>
            <a:endParaRPr lang="ru-RU" dirty="0" smtClean="0"/>
          </a:p>
          <a:p>
            <a:r>
              <a:rPr lang="ru-RU" dirty="0" smtClean="0"/>
              <a:t>Применяются в конкретном устройстве и выполняют строго ограниченные функции, характерные только для данного устройства; вследствие этого выполнение функций происходит быстрее и, в конечном счёте, дешевле.</a:t>
            </a:r>
          </a:p>
          <a:p>
            <a:endParaRPr lang="ru-RU" dirty="0" smtClean="0"/>
          </a:p>
          <a:p>
            <a:r>
              <a:rPr lang="ru-RU" dirty="0" smtClean="0"/>
              <a:t>Архитектура закладывается изготовителем .</a:t>
            </a:r>
          </a:p>
          <a:p>
            <a:endParaRPr lang="ru-RU" dirty="0" smtClean="0"/>
          </a:p>
          <a:p>
            <a:r>
              <a:rPr lang="ru-RU" dirty="0" smtClean="0"/>
              <a:t>Дорогая подготовка, но </a:t>
            </a:r>
            <a:r>
              <a:rPr lang="ru-RU" b="1" dirty="0" smtClean="0"/>
              <a:t>массовое производство </a:t>
            </a:r>
            <a:r>
              <a:rPr lang="ru-RU" dirty="0" smtClean="0"/>
              <a:t>(цена ниже)</a:t>
            </a:r>
          </a:p>
          <a:p>
            <a:r>
              <a:rPr lang="ru-RU" sz="2000" i="1" dirty="0" smtClean="0"/>
              <a:t>Пример (коммутаторы, </a:t>
            </a:r>
            <a:r>
              <a:rPr lang="ru-RU" sz="2000" i="1" dirty="0" err="1" smtClean="0"/>
              <a:t>маршрутизаторы</a:t>
            </a:r>
            <a:r>
              <a:rPr lang="ru-RU" sz="2000" i="1" dirty="0" smtClean="0"/>
              <a:t>, </a:t>
            </a:r>
            <a:r>
              <a:rPr lang="en-US" sz="2000" i="1" dirty="0" smtClean="0"/>
              <a:t>ASIC – </a:t>
            </a:r>
            <a:r>
              <a:rPr lang="ru-RU" sz="2000" i="1" dirty="0" err="1" smtClean="0"/>
              <a:t>майнеры</a:t>
            </a:r>
            <a:r>
              <a:rPr lang="ru-RU" sz="2000" i="1" dirty="0" smtClean="0"/>
              <a:t>  кодирование и декодирование сигналов и др.)</a:t>
            </a:r>
          </a:p>
          <a:p>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Порядок </a:t>
            </a:r>
            <a:r>
              <a:rPr lang="ru-RU" dirty="0"/>
              <a:t>разработки ASIC</a:t>
            </a:r>
          </a:p>
        </p:txBody>
      </p:sp>
      <p:sp>
        <p:nvSpPr>
          <p:cNvPr id="3" name="Объект 2"/>
          <p:cNvSpPr>
            <a:spLocks noGrp="1"/>
          </p:cNvSpPr>
          <p:nvPr>
            <p:ph idx="1"/>
          </p:nvPr>
        </p:nvSpPr>
        <p:spPr/>
        <p:txBody>
          <a:bodyPr/>
          <a:lstStyle/>
          <a:p>
            <a:r>
              <a:rPr lang="ru-RU" b="1" dirty="0" smtClean="0"/>
              <a:t>1 </a:t>
            </a:r>
            <a:r>
              <a:rPr lang="ru-RU" dirty="0"/>
              <a:t>Клиент (частное лицо или компания) предоставляет изготовителю составленное на стандартном языке описание заказываемой микросхемы ASIC</a:t>
            </a:r>
            <a:r>
              <a:rPr lang="ru-RU" dirty="0" smtClean="0"/>
              <a:t>.</a:t>
            </a:r>
          </a:p>
          <a:p>
            <a:endParaRPr lang="ru-RU" dirty="0"/>
          </a:p>
          <a:p>
            <a:r>
              <a:rPr lang="ru-RU" b="1" dirty="0" smtClean="0"/>
              <a:t>2</a:t>
            </a:r>
            <a:r>
              <a:rPr lang="ru-RU" dirty="0" smtClean="0"/>
              <a:t> </a:t>
            </a:r>
            <a:r>
              <a:rPr lang="ru-RU" dirty="0"/>
              <a:t>С помощью инструментальных средств изготовитель проектирует логические ячейки (</a:t>
            </a:r>
            <a:r>
              <a:rPr lang="ru-RU" dirty="0" err="1"/>
              <a:t>Netlists</a:t>
            </a:r>
            <a:r>
              <a:rPr lang="ru-RU" dirty="0"/>
              <a:t>), определяющие выполняемые микросхемой функции, и задает способ их взаимодействия друг с другом. </a:t>
            </a:r>
            <a:endParaRPr lang="ru-RU" dirty="0" smtClean="0"/>
          </a:p>
          <a:p>
            <a:endParaRPr lang="ru-RU" dirty="0" smtClean="0"/>
          </a:p>
          <a:p>
            <a:r>
              <a:rPr lang="ru-RU" b="1" dirty="0" smtClean="0"/>
              <a:t>3</a:t>
            </a:r>
            <a:r>
              <a:rPr lang="ru-RU" dirty="0" smtClean="0"/>
              <a:t> Ячейки </a:t>
            </a:r>
            <a:r>
              <a:rPr lang="ru-RU" dirty="0"/>
              <a:t>размещаются на кристалле кремния</a:t>
            </a:r>
            <a:r>
              <a:rPr lang="ru-RU" dirty="0" smtClean="0"/>
              <a:t>.</a:t>
            </a:r>
          </a:p>
          <a:p>
            <a:endParaRPr lang="ru-RU" dirty="0"/>
          </a:p>
          <a:p>
            <a:r>
              <a:rPr lang="ru-RU" b="1" dirty="0" smtClean="0"/>
              <a:t>(</a:t>
            </a:r>
            <a:r>
              <a:rPr lang="ru-RU" b="1" dirty="0"/>
              <a:t>4)</a:t>
            </a:r>
            <a:r>
              <a:rPr lang="ru-RU" dirty="0"/>
              <a:t> Полученная микросхема тестируется для определения ее работоспособности и </a:t>
            </a:r>
            <a:r>
              <a:rPr lang="ru-RU" dirty="0" smtClean="0"/>
              <a:t>быстродействия</a:t>
            </a:r>
            <a:endParaRPr lang="ru-RU" dirty="0"/>
          </a:p>
          <a:p>
            <a:endParaRPr lang="ru-RU" dirty="0"/>
          </a:p>
        </p:txBody>
      </p:sp>
    </p:spTree>
    <p:extLst>
      <p:ext uri="{BB962C8B-B14F-4D97-AF65-F5344CB8AC3E}">
        <p14:creationId xmlns:p14="http://schemas.microsoft.com/office/powerpoint/2010/main" val="4213781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err="1" smtClean="0"/>
              <a:t>Полузаказные</a:t>
            </a:r>
            <a:r>
              <a:rPr lang="ru-RU" dirty="0" smtClean="0"/>
              <a:t> СБИС</a:t>
            </a:r>
            <a:endParaRPr lang="ru-RU" dirty="0"/>
          </a:p>
        </p:txBody>
      </p:sp>
      <p:sp>
        <p:nvSpPr>
          <p:cNvPr id="3" name="Подзаголовок 2"/>
          <p:cNvSpPr>
            <a:spLocks noGrp="1"/>
          </p:cNvSpPr>
          <p:nvPr>
            <p:ph type="subTitle" idx="1"/>
          </p:nvPr>
        </p:nvSpPr>
        <p:spPr/>
        <p:txBody>
          <a:bodyPr/>
          <a:lstStyle/>
          <a:p>
            <a:r>
              <a:rPr lang="ru-RU" dirty="0" smtClean="0"/>
              <a:t>Большие матричные кристаллы</a:t>
            </a:r>
            <a:endParaRPr lang="ru-RU" dirty="0"/>
          </a:p>
        </p:txBody>
      </p:sp>
    </p:spTree>
    <p:extLst>
      <p:ext uri="{BB962C8B-B14F-4D97-AF65-F5344CB8AC3E}">
        <p14:creationId xmlns:p14="http://schemas.microsoft.com/office/powerpoint/2010/main" val="175463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БМК</a:t>
            </a:r>
            <a:endParaRPr lang="ru-RU" dirty="0"/>
          </a:p>
        </p:txBody>
      </p:sp>
      <p:sp>
        <p:nvSpPr>
          <p:cNvPr id="3" name="Объект 2"/>
          <p:cNvSpPr>
            <a:spLocks noGrp="1"/>
          </p:cNvSpPr>
          <p:nvPr>
            <p:ph idx="1"/>
          </p:nvPr>
        </p:nvSpPr>
        <p:spPr/>
        <p:txBody>
          <a:bodyPr>
            <a:normAutofit lnSpcReduction="10000"/>
          </a:bodyPr>
          <a:lstStyle/>
          <a:p>
            <a:endParaRPr lang="ru-RU" dirty="0" smtClean="0"/>
          </a:p>
          <a:p>
            <a:r>
              <a:rPr lang="ru-RU" dirty="0" smtClean="0"/>
              <a:t>Базовый </a:t>
            </a:r>
            <a:r>
              <a:rPr lang="ru-RU" dirty="0"/>
              <a:t>матричный кристалл (БМК), </a:t>
            </a:r>
            <a:r>
              <a:rPr lang="ru-RU" dirty="0" smtClean="0"/>
              <a:t>представляет </a:t>
            </a:r>
            <a:r>
              <a:rPr lang="ru-RU" dirty="0"/>
              <a:t>собой прямоугольную пластину определенного размера из </a:t>
            </a:r>
            <a:r>
              <a:rPr lang="ru-RU" dirty="0" smtClean="0"/>
              <a:t>полупроводникового </a:t>
            </a:r>
            <a:r>
              <a:rPr lang="ru-RU" dirty="0"/>
              <a:t>материала, на которой размещена матрица </a:t>
            </a:r>
            <a:r>
              <a:rPr lang="ru-RU" dirty="0" smtClean="0"/>
              <a:t>не </a:t>
            </a:r>
            <a:r>
              <a:rPr lang="ru-RU" dirty="0" err="1" smtClean="0"/>
              <a:t>скоммутированных</a:t>
            </a:r>
            <a:r>
              <a:rPr lang="ru-RU" dirty="0" smtClean="0"/>
              <a:t> </a:t>
            </a:r>
            <a:r>
              <a:rPr lang="ru-RU" dirty="0"/>
              <a:t>базовых ячеек. </a:t>
            </a:r>
          </a:p>
          <a:p>
            <a:r>
              <a:rPr lang="ru-RU" dirty="0"/>
              <a:t>Каждая ячейка состоит из </a:t>
            </a:r>
            <a:r>
              <a:rPr lang="ru-RU" dirty="0" smtClean="0"/>
              <a:t>не </a:t>
            </a:r>
            <a:r>
              <a:rPr lang="ru-RU" dirty="0" err="1" smtClean="0"/>
              <a:t>скоммутированных</a:t>
            </a:r>
            <a:r>
              <a:rPr lang="ru-RU" dirty="0" smtClean="0"/>
              <a:t> </a:t>
            </a:r>
            <a:r>
              <a:rPr lang="ru-RU" dirty="0"/>
              <a:t>транзисторов, диодов, резисторов.</a:t>
            </a:r>
          </a:p>
          <a:p>
            <a:r>
              <a:rPr lang="ru-RU" dirty="0" smtClean="0"/>
              <a:t>Кристаллы </a:t>
            </a:r>
            <a:r>
              <a:rPr lang="ru-RU" dirty="0"/>
              <a:t>называют базовыми, поскольку все фотошаблоны для их изготовления, за исключением слоев коммутации, являются постоянными и не зависят от реализуемой схемы</a:t>
            </a:r>
            <a:r>
              <a:rPr lang="ru-RU" dirty="0" smtClean="0"/>
              <a:t>.</a:t>
            </a:r>
          </a:p>
          <a:p>
            <a:r>
              <a:rPr lang="ru-RU" dirty="0">
                <a:solidFill>
                  <a:srgbClr val="FF0000"/>
                </a:solidFill>
              </a:rPr>
              <a:t>Заказчиком разрабатывается схема соединений</a:t>
            </a:r>
            <a:r>
              <a:rPr lang="ru-RU" dirty="0"/>
              <a:t>, так называемая маска. Эта маска наносится </a:t>
            </a:r>
            <a:r>
              <a:rPr lang="ru-RU" dirty="0" smtClean="0"/>
              <a:t>на заводе изготовителе  БМК в </a:t>
            </a:r>
            <a:r>
              <a:rPr lang="ru-RU" dirty="0"/>
              <a:t>качестве последнего слоя на базовый матричный кристалл и элементарные схемы и </a:t>
            </a:r>
            <a:r>
              <a:rPr lang="ru-RU" dirty="0" smtClean="0"/>
              <a:t>соединяет разрозненные </a:t>
            </a:r>
            <a:r>
              <a:rPr lang="ru-RU" dirty="0"/>
              <a:t>цепи на БМК </a:t>
            </a:r>
            <a:r>
              <a:rPr lang="ru-RU" dirty="0" smtClean="0"/>
              <a:t>в </a:t>
            </a:r>
            <a:r>
              <a:rPr lang="ru-RU" dirty="0"/>
              <a:t>одну большую схему</a:t>
            </a:r>
            <a:endParaRPr lang="ru-RU" dirty="0" smtClean="0"/>
          </a:p>
          <a:p>
            <a:r>
              <a:rPr lang="ru-RU" dirty="0" smtClean="0"/>
              <a:t>В </a:t>
            </a:r>
            <a:r>
              <a:rPr lang="ru-RU" dirty="0"/>
              <a:t>отличие от ПЛИС </a:t>
            </a:r>
            <a:r>
              <a:rPr lang="ru-RU" dirty="0">
                <a:solidFill>
                  <a:srgbClr val="FF0000"/>
                </a:solidFill>
              </a:rPr>
              <a:t>программируется технологически</a:t>
            </a:r>
            <a:r>
              <a:rPr lang="ru-RU" dirty="0"/>
              <a:t>, путём нанесения маски соединений последнего слоя металлизации. </a:t>
            </a:r>
            <a:r>
              <a:rPr lang="ru-RU" dirty="0" smtClean="0"/>
              <a:t>Практически вытеснены ПЛИС.</a:t>
            </a:r>
          </a:p>
          <a:p>
            <a:endParaRPr lang="ru-RU" dirty="0"/>
          </a:p>
          <a:p>
            <a:endParaRPr lang="ru-RU" dirty="0" smtClean="0"/>
          </a:p>
        </p:txBody>
      </p:sp>
    </p:spTree>
    <p:extLst>
      <p:ext uri="{BB962C8B-B14F-4D97-AF65-F5344CB8AC3E}">
        <p14:creationId xmlns:p14="http://schemas.microsoft.com/office/powerpoint/2010/main" val="3822505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200" dirty="0" smtClean="0"/>
              <a:t>Классические архитектуры</a:t>
            </a:r>
            <a:endParaRPr lang="ru-RU" sz="3200" dirty="0"/>
          </a:p>
        </p:txBody>
      </p:sp>
      <p:sp>
        <p:nvSpPr>
          <p:cNvPr id="3" name="Содержимое 2"/>
          <p:cNvSpPr>
            <a:spLocks noGrp="1"/>
          </p:cNvSpPr>
          <p:nvPr>
            <p:ph idx="1"/>
          </p:nvPr>
        </p:nvSpPr>
        <p:spPr>
          <a:xfrm>
            <a:off x="428596" y="1214422"/>
            <a:ext cx="8229600" cy="4525963"/>
          </a:xfrm>
        </p:spPr>
        <p:txBody>
          <a:bodyPr/>
          <a:lstStyle/>
          <a:p>
            <a:r>
              <a:rPr lang="en-US" dirty="0" smtClean="0"/>
              <a:t>MIPS</a:t>
            </a:r>
          </a:p>
          <a:p>
            <a:r>
              <a:rPr lang="en-US" dirty="0" smtClean="0"/>
              <a:t>PowerPC</a:t>
            </a:r>
          </a:p>
          <a:p>
            <a:r>
              <a:rPr lang="en-US" dirty="0" smtClean="0"/>
              <a:t>SPARC</a:t>
            </a:r>
          </a:p>
          <a:p>
            <a:r>
              <a:rPr lang="en-US" dirty="0" smtClean="0"/>
              <a:t>X86(X86-64,IA32,AMD64)</a:t>
            </a:r>
          </a:p>
          <a:p>
            <a:r>
              <a:rPr lang="en-US" dirty="0" smtClean="0"/>
              <a:t>IA-64</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85728"/>
            <a:ext cx="9144000" cy="511156"/>
          </a:xfrm>
        </p:spPr>
        <p:txBody>
          <a:bodyPr/>
          <a:lstStyle/>
          <a:p>
            <a:r>
              <a:rPr lang="ru-RU" dirty="0" smtClean="0"/>
              <a:t>Универсальные  устройства с фиксированной архитектурой</a:t>
            </a:r>
            <a:endParaRPr lang="ru-RU" dirty="0"/>
          </a:p>
        </p:txBody>
      </p:sp>
      <p:sp>
        <p:nvSpPr>
          <p:cNvPr id="3" name="Содержимое 2"/>
          <p:cNvSpPr>
            <a:spLocks noGrp="1"/>
          </p:cNvSpPr>
          <p:nvPr>
            <p:ph idx="1"/>
          </p:nvPr>
        </p:nvSpPr>
        <p:spPr/>
        <p:txBody>
          <a:bodyPr>
            <a:normAutofit/>
          </a:bodyPr>
          <a:lstStyle/>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r>
              <a:rPr lang="ru-RU" dirty="0" smtClean="0"/>
              <a:t>Содержит ограниченное количество блоков жестко связанных между собой.</a:t>
            </a:r>
          </a:p>
          <a:p>
            <a:r>
              <a:rPr lang="ru-RU" dirty="0" smtClean="0"/>
              <a:t>Выполняют набор машинных команд, реализующих определенную программу.</a:t>
            </a:r>
          </a:p>
          <a:p>
            <a:endParaRPr lang="ru-RU" dirty="0" smtClean="0"/>
          </a:p>
        </p:txBody>
      </p:sp>
      <p:pic>
        <p:nvPicPr>
          <p:cNvPr id="1026" name="Picture 2"/>
          <p:cNvPicPr>
            <a:picLocks noChangeAspect="1" noChangeArrowheads="1"/>
          </p:cNvPicPr>
          <p:nvPr/>
        </p:nvPicPr>
        <p:blipFill>
          <a:blip r:embed="rId2"/>
          <a:srcRect/>
          <a:stretch>
            <a:fillRect/>
          </a:stretch>
        </p:blipFill>
        <p:spPr bwMode="auto">
          <a:xfrm>
            <a:off x="1857356" y="1071546"/>
            <a:ext cx="5514975" cy="420053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200" dirty="0" smtClean="0"/>
              <a:t>MIPS </a:t>
            </a:r>
            <a:r>
              <a:rPr lang="ru-RU" sz="3200" dirty="0" smtClean="0"/>
              <a:t>(</a:t>
            </a:r>
            <a:r>
              <a:rPr lang="en-US" sz="3200" dirty="0" smtClean="0"/>
              <a:t>Microprocessor without Interlocked Pipeline Stages</a:t>
            </a:r>
            <a:r>
              <a:rPr lang="ru-RU" sz="3200" dirty="0" smtClean="0"/>
              <a:t> - микропроцессор без задержки конвейера)</a:t>
            </a:r>
            <a:endParaRPr lang="ru-RU" sz="3200" dirty="0"/>
          </a:p>
        </p:txBody>
      </p:sp>
      <p:sp>
        <p:nvSpPr>
          <p:cNvPr id="3" name="Содержимое 2"/>
          <p:cNvSpPr>
            <a:spLocks noGrp="1"/>
          </p:cNvSpPr>
          <p:nvPr>
            <p:ph idx="1"/>
          </p:nvPr>
        </p:nvSpPr>
        <p:spPr/>
        <p:txBody>
          <a:bodyPr/>
          <a:lstStyle/>
          <a:p>
            <a:endParaRPr lang="ru-RU" dirty="0" smtClean="0"/>
          </a:p>
          <a:p>
            <a:endParaRPr lang="ru-RU" dirty="0" smtClean="0"/>
          </a:p>
          <a:p>
            <a:r>
              <a:rPr lang="ru-RU" dirty="0" smtClean="0"/>
              <a:t>Архитектура характеризуется:</a:t>
            </a:r>
          </a:p>
          <a:p>
            <a:pPr lvl="1"/>
            <a:r>
              <a:rPr lang="en-US" dirty="0" smtClean="0"/>
              <a:t>RISC – </a:t>
            </a:r>
            <a:r>
              <a:rPr lang="ru-RU" dirty="0" smtClean="0"/>
              <a:t>архитектура</a:t>
            </a:r>
          </a:p>
          <a:p>
            <a:pPr lvl="1"/>
            <a:r>
              <a:rPr lang="ru-RU" dirty="0" smtClean="0"/>
              <a:t>Малым количеством простых инструкций.</a:t>
            </a:r>
          </a:p>
          <a:p>
            <a:pPr lvl="1"/>
            <a:r>
              <a:rPr lang="ru-RU" dirty="0" smtClean="0"/>
              <a:t>Всего 3 формата инструкций.</a:t>
            </a:r>
          </a:p>
          <a:p>
            <a:pPr lvl="1"/>
            <a:r>
              <a:rPr lang="ru-RU" dirty="0" smtClean="0"/>
              <a:t>Низкое потребление мощности;</a:t>
            </a:r>
          </a:p>
          <a:p>
            <a:pPr lvl="1"/>
            <a:r>
              <a:rPr lang="ru-RU" dirty="0" smtClean="0"/>
              <a:t>Высокая производительность.</a:t>
            </a:r>
          </a:p>
          <a:p>
            <a:pPr lvl="1"/>
            <a:endParaRPr lang="ru-RU"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200" dirty="0" smtClean="0"/>
              <a:t>MIPS</a:t>
            </a:r>
            <a:endParaRPr lang="ru-RU" sz="3200" dirty="0"/>
          </a:p>
        </p:txBody>
      </p:sp>
      <p:sp>
        <p:nvSpPr>
          <p:cNvPr id="3" name="Содержимое 2"/>
          <p:cNvSpPr>
            <a:spLocks noGrp="1"/>
          </p:cNvSpPr>
          <p:nvPr>
            <p:ph idx="1"/>
          </p:nvPr>
        </p:nvSpPr>
        <p:spPr>
          <a:xfrm>
            <a:off x="0" y="1600200"/>
            <a:ext cx="8686800" cy="4972072"/>
          </a:xfrm>
        </p:spPr>
        <p:txBody>
          <a:bodyPr>
            <a:normAutofit/>
          </a:bodyPr>
          <a:lstStyle/>
          <a:p>
            <a:r>
              <a:rPr lang="ru-RU" dirty="0" smtClean="0"/>
              <a:t>Область применения: высокопроизводительные встраиваемые решения.</a:t>
            </a:r>
          </a:p>
          <a:p>
            <a:r>
              <a:rPr lang="ru-RU" dirty="0" smtClean="0"/>
              <a:t>Начало разработки в 1981. </a:t>
            </a:r>
          </a:p>
          <a:p>
            <a:r>
              <a:rPr lang="ru-RU" dirty="0" smtClean="0"/>
              <a:t>В 1984 </a:t>
            </a:r>
            <a:r>
              <a:rPr lang="en-US" dirty="0" smtClean="0"/>
              <a:t>John L. Hennessy  </a:t>
            </a:r>
            <a:r>
              <a:rPr lang="ru-RU" dirty="0" smtClean="0"/>
              <a:t>основал компанию </a:t>
            </a:r>
            <a:r>
              <a:rPr lang="en-US" dirty="0" smtClean="0"/>
              <a:t>MIPS Computer Systems.</a:t>
            </a:r>
          </a:p>
          <a:p>
            <a:r>
              <a:rPr lang="ru-RU" dirty="0" smtClean="0"/>
              <a:t>В 1985 году выпуск первого процессора </a:t>
            </a:r>
            <a:r>
              <a:rPr lang="en-US" dirty="0" smtClean="0"/>
              <a:t>R2000.</a:t>
            </a:r>
          </a:p>
          <a:p>
            <a:r>
              <a:rPr lang="ru-RU" dirty="0" smtClean="0"/>
              <a:t>В 1988 году выпуск процессора </a:t>
            </a:r>
            <a:r>
              <a:rPr lang="en-US" dirty="0" smtClean="0"/>
              <a:t>R3000 </a:t>
            </a:r>
            <a:r>
              <a:rPr lang="ru-RU" dirty="0" smtClean="0"/>
              <a:t>(</a:t>
            </a:r>
            <a:r>
              <a:rPr lang="en-US" dirty="0" smtClean="0"/>
              <a:t>Sony </a:t>
            </a:r>
            <a:r>
              <a:rPr lang="en-US" dirty="0" err="1" smtClean="0"/>
              <a:t>Playstation</a:t>
            </a:r>
            <a:r>
              <a:rPr lang="en-US" dirty="0" smtClean="0"/>
              <a:t>).</a:t>
            </a:r>
          </a:p>
          <a:p>
            <a:r>
              <a:rPr lang="ru-RU" dirty="0" smtClean="0"/>
              <a:t>В 1991 году выпуск 64-ех битного процессора </a:t>
            </a:r>
            <a:r>
              <a:rPr lang="en-US" dirty="0" smtClean="0"/>
              <a:t>R4000.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en-US" sz="3200" dirty="0" smtClean="0"/>
              <a:t>MIPS</a:t>
            </a:r>
            <a:endParaRPr lang="ru-RU" sz="3200" dirty="0"/>
          </a:p>
        </p:txBody>
      </p:sp>
      <p:sp>
        <p:nvSpPr>
          <p:cNvPr id="3" name="Содержимое 2"/>
          <p:cNvSpPr>
            <a:spLocks noGrp="1"/>
          </p:cNvSpPr>
          <p:nvPr>
            <p:ph idx="1"/>
          </p:nvPr>
        </p:nvSpPr>
        <p:spPr>
          <a:xfrm>
            <a:off x="142844" y="1357298"/>
            <a:ext cx="8786874" cy="4857784"/>
          </a:xfrm>
        </p:spPr>
        <p:txBody>
          <a:bodyPr>
            <a:normAutofit/>
          </a:bodyPr>
          <a:lstStyle/>
          <a:p>
            <a:r>
              <a:rPr lang="ru-RU" dirty="0" smtClean="0"/>
              <a:t>В настоящее время </a:t>
            </a:r>
            <a:r>
              <a:rPr lang="en-US" dirty="0" smtClean="0"/>
              <a:t>MIPS Technologies</a:t>
            </a:r>
            <a:r>
              <a:rPr lang="ru-RU" dirty="0" smtClean="0"/>
              <a:t> входит в состав британской  компании </a:t>
            </a:r>
            <a:r>
              <a:rPr lang="ru-RU" dirty="0" err="1" smtClean="0"/>
              <a:t>Imagination</a:t>
            </a:r>
            <a:r>
              <a:rPr lang="ru-RU" dirty="0" smtClean="0"/>
              <a:t> </a:t>
            </a:r>
            <a:r>
              <a:rPr lang="ru-RU" dirty="0" err="1" smtClean="0"/>
              <a:t>Technologies</a:t>
            </a:r>
            <a:r>
              <a:rPr lang="ru-RU" dirty="0" smtClean="0"/>
              <a:t>, которая занимается  проектированием </a:t>
            </a:r>
            <a:r>
              <a:rPr lang="ru-RU" dirty="0" err="1" smtClean="0"/>
              <a:t>видеоускорителей</a:t>
            </a:r>
            <a:r>
              <a:rPr lang="ru-RU" dirty="0" smtClean="0"/>
              <a:t> </a:t>
            </a:r>
            <a:r>
              <a:rPr lang="ru-RU" dirty="0" err="1" smtClean="0"/>
              <a:t>PowerVR</a:t>
            </a:r>
            <a:r>
              <a:rPr lang="ru-RU" dirty="0" smtClean="0"/>
              <a:t> в чипах </a:t>
            </a:r>
            <a:r>
              <a:rPr lang="ru-RU" dirty="0" err="1" smtClean="0"/>
              <a:t>Apple</a:t>
            </a:r>
            <a:r>
              <a:rPr lang="ru-RU" dirty="0" smtClean="0"/>
              <a:t> </a:t>
            </a:r>
            <a:r>
              <a:rPr lang="ru-RU" dirty="0" err="1" smtClean="0"/>
              <a:t>Ax</a:t>
            </a:r>
            <a:r>
              <a:rPr lang="ru-RU" dirty="0" smtClean="0"/>
              <a:t> и </a:t>
            </a:r>
            <a:r>
              <a:rPr lang="ru-RU" dirty="0" err="1" smtClean="0"/>
              <a:t>Intel</a:t>
            </a:r>
            <a:r>
              <a:rPr lang="ru-RU" dirty="0" smtClean="0"/>
              <a:t> </a:t>
            </a:r>
            <a:r>
              <a:rPr lang="ru-RU" dirty="0" err="1" smtClean="0"/>
              <a:t>Atom</a:t>
            </a:r>
            <a:r>
              <a:rPr lang="ru-RU" dirty="0"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dirty="0" smtClean="0"/>
              <a:t>Область применения</a:t>
            </a:r>
            <a:endParaRPr lang="ru-RU" dirty="0"/>
          </a:p>
        </p:txBody>
      </p:sp>
      <p:sp>
        <p:nvSpPr>
          <p:cNvPr id="3" name="Содержимое 2"/>
          <p:cNvSpPr>
            <a:spLocks noGrp="1"/>
          </p:cNvSpPr>
          <p:nvPr>
            <p:ph idx="1"/>
          </p:nvPr>
        </p:nvSpPr>
        <p:spPr/>
        <p:txBody>
          <a:bodyPr>
            <a:normAutofit/>
          </a:bodyPr>
          <a:lstStyle/>
          <a:p>
            <a:r>
              <a:rPr lang="ru-RU" dirty="0" smtClean="0"/>
              <a:t>MIPS широко применяется в различных встраиваемых системах:</a:t>
            </a:r>
          </a:p>
          <a:p>
            <a:r>
              <a:rPr lang="ru-RU" dirty="0" smtClean="0"/>
              <a:t>терминалы оплаты,</a:t>
            </a:r>
          </a:p>
          <a:p>
            <a:r>
              <a:rPr lang="ru-RU" dirty="0" smtClean="0"/>
              <a:t> бытовая техника </a:t>
            </a:r>
          </a:p>
          <a:p>
            <a:r>
              <a:rPr lang="ru-RU" dirty="0" err="1" smtClean="0"/>
              <a:t>маршрутизаторы</a:t>
            </a:r>
            <a:r>
              <a:rPr lang="ru-RU" dirty="0" smtClean="0"/>
              <a:t>( </a:t>
            </a:r>
            <a:r>
              <a:rPr lang="en-US" dirty="0" smtClean="0"/>
              <a:t>Cisco, Linksys, </a:t>
            </a:r>
            <a:r>
              <a:rPr lang="en-US" dirty="0" err="1" smtClean="0"/>
              <a:t>ZyXEL</a:t>
            </a:r>
            <a:r>
              <a:rPr lang="en-US" dirty="0" smtClean="0"/>
              <a:t> </a:t>
            </a:r>
            <a:r>
              <a:rPr lang="ru-RU" dirty="0" smtClean="0"/>
              <a:t>и </a:t>
            </a:r>
            <a:r>
              <a:rPr lang="en-US" dirty="0" err="1" smtClean="0"/>
              <a:t>MikroTik</a:t>
            </a:r>
            <a:r>
              <a:rPr lang="ru-RU" dirty="0" smtClean="0"/>
              <a:t>)</a:t>
            </a:r>
          </a:p>
          <a:p>
            <a:r>
              <a:rPr lang="en-US" dirty="0" smtClean="0"/>
              <a:t> </a:t>
            </a:r>
            <a:r>
              <a:rPr lang="ru-RU" dirty="0" err="1" smtClean="0"/>
              <a:t>кабельны</a:t>
            </a:r>
            <a:r>
              <a:rPr lang="en-US" dirty="0" smtClean="0"/>
              <a:t>e</a:t>
            </a:r>
            <a:r>
              <a:rPr lang="ru-RU" dirty="0" smtClean="0"/>
              <a:t> и </a:t>
            </a:r>
            <a:r>
              <a:rPr lang="en-US" dirty="0" smtClean="0"/>
              <a:t>ADSL-</a:t>
            </a:r>
            <a:r>
              <a:rPr lang="ru-RU" dirty="0" smtClean="0"/>
              <a:t>модем</a:t>
            </a:r>
            <a:r>
              <a:rPr lang="en-US" dirty="0" smtClean="0"/>
              <a:t>s</a:t>
            </a:r>
            <a:r>
              <a:rPr lang="ru-RU" dirty="0" smtClean="0"/>
              <a:t>, </a:t>
            </a:r>
          </a:p>
          <a:p>
            <a:r>
              <a:rPr lang="ru-RU" dirty="0" err="1" smtClean="0"/>
              <a:t>лазерны</a:t>
            </a:r>
            <a:r>
              <a:rPr lang="en-US" dirty="0" smtClean="0"/>
              <a:t>e</a:t>
            </a:r>
            <a:r>
              <a:rPr lang="ru-RU" dirty="0" smtClean="0"/>
              <a:t> принтер</a:t>
            </a:r>
            <a:r>
              <a:rPr lang="en-US" dirty="0" smtClean="0"/>
              <a:t>s</a:t>
            </a:r>
            <a:r>
              <a:rPr lang="ru-RU" dirty="0" smtClean="0"/>
              <a:t>, цифровых приставки, роботы, карманных компьютеры</a:t>
            </a:r>
            <a:r>
              <a:rPr lang="en-US" dirty="0" smtClean="0"/>
              <a:t>. </a:t>
            </a:r>
            <a:endParaRPr lang="ru-RU" dirty="0" smtClean="0"/>
          </a:p>
          <a:p>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dirty="0" smtClean="0"/>
              <a:t>Распространение</a:t>
            </a:r>
            <a:endParaRPr lang="ru-RU" sz="3200" dirty="0"/>
          </a:p>
        </p:txBody>
      </p:sp>
      <p:sp>
        <p:nvSpPr>
          <p:cNvPr id="3" name="Содержимое 2"/>
          <p:cNvSpPr>
            <a:spLocks noGrp="1"/>
          </p:cNvSpPr>
          <p:nvPr>
            <p:ph idx="1"/>
          </p:nvPr>
        </p:nvSpPr>
        <p:spPr/>
        <p:txBody>
          <a:bodyPr>
            <a:normAutofit/>
          </a:bodyPr>
          <a:lstStyle/>
          <a:p>
            <a:r>
              <a:rPr lang="ru-RU" dirty="0" smtClean="0"/>
              <a:t>На рынке мобильных платформ представлена слабо по двум причинам:</a:t>
            </a:r>
          </a:p>
          <a:p>
            <a:r>
              <a:rPr lang="ru-RU" dirty="0" smtClean="0"/>
              <a:t>Большая конкуренция со стороны архитектуры </a:t>
            </a:r>
            <a:r>
              <a:rPr lang="en-US" dirty="0" smtClean="0"/>
              <a:t>ARM</a:t>
            </a:r>
            <a:r>
              <a:rPr lang="ru-RU" dirty="0" smtClean="0"/>
              <a:t>;</a:t>
            </a:r>
          </a:p>
          <a:p>
            <a:r>
              <a:rPr lang="ru-RU" dirty="0" smtClean="0"/>
              <a:t>Отсутствие поддержки со  стороны основных мобильных ОС: </a:t>
            </a:r>
            <a:r>
              <a:rPr lang="en-US" dirty="0" err="1" smtClean="0"/>
              <a:t>iOS</a:t>
            </a:r>
            <a:r>
              <a:rPr lang="en-US" dirty="0" smtClean="0"/>
              <a:t>,</a:t>
            </a:r>
            <a:r>
              <a:rPr lang="ru-RU" dirty="0" smtClean="0"/>
              <a:t> </a:t>
            </a:r>
            <a:r>
              <a:rPr lang="ru-RU" dirty="0" err="1" smtClean="0"/>
              <a:t>Windows</a:t>
            </a:r>
            <a:r>
              <a:rPr lang="ru-RU" dirty="0" smtClean="0"/>
              <a:t> </a:t>
            </a:r>
            <a:r>
              <a:rPr lang="ru-RU" dirty="0" err="1" smtClean="0"/>
              <a:t>Mobile</a:t>
            </a:r>
            <a:r>
              <a:rPr lang="ru-RU" dirty="0" smtClean="0"/>
              <a:t>, </a:t>
            </a:r>
            <a:r>
              <a:rPr lang="ru-RU" dirty="0" err="1" smtClean="0"/>
              <a:t>Symbian</a:t>
            </a:r>
            <a:r>
              <a:rPr lang="ru-RU" dirty="0" smtClean="0"/>
              <a:t>, </a:t>
            </a:r>
            <a:r>
              <a:rPr lang="ru-RU" dirty="0" err="1" smtClean="0"/>
              <a:t>Palm</a:t>
            </a:r>
            <a:r>
              <a:rPr lang="ru-RU" dirty="0" smtClean="0"/>
              <a:t>.</a:t>
            </a:r>
          </a:p>
          <a:p>
            <a:r>
              <a:rPr lang="ru-RU" b="1" dirty="0" smtClean="0"/>
              <a:t>Поддержка MIPS в </a:t>
            </a:r>
            <a:r>
              <a:rPr lang="ru-RU" b="1" dirty="0" err="1" smtClean="0"/>
              <a:t>Android</a:t>
            </a:r>
            <a:r>
              <a:rPr lang="ru-RU" b="1" dirty="0" smtClean="0"/>
              <a:t> NDK включена по умолчанию с 2012 года</a:t>
            </a:r>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MIPS</a:t>
            </a:r>
            <a:endParaRPr lang="ru-RU" dirty="0"/>
          </a:p>
        </p:txBody>
      </p:sp>
      <p:sp>
        <p:nvSpPr>
          <p:cNvPr id="3" name="Содержимое 2"/>
          <p:cNvSpPr>
            <a:spLocks noGrp="1"/>
          </p:cNvSpPr>
          <p:nvPr>
            <p:ph idx="1"/>
          </p:nvPr>
        </p:nvSpPr>
        <p:spPr/>
        <p:txBody>
          <a:bodyPr>
            <a:normAutofit/>
          </a:bodyPr>
          <a:lstStyle/>
          <a:p>
            <a:r>
              <a:rPr lang="ru-RU" dirty="0" smtClean="0"/>
              <a:t>Архитектура </a:t>
            </a:r>
            <a:r>
              <a:rPr lang="en-US" dirty="0" smtClean="0"/>
              <a:t>MIPS </a:t>
            </a:r>
            <a:r>
              <a:rPr lang="ru-RU" dirty="0" smtClean="0"/>
              <a:t>лицензируется для производства сторонним фирмам — например, AMD, </a:t>
            </a:r>
            <a:r>
              <a:rPr lang="ru-RU" dirty="0" err="1" smtClean="0"/>
              <a:t>ASUSTeK</a:t>
            </a:r>
            <a:r>
              <a:rPr lang="ru-RU" dirty="0" smtClean="0"/>
              <a:t> </a:t>
            </a:r>
            <a:r>
              <a:rPr lang="ru-RU" dirty="0" err="1" smtClean="0"/>
              <a:t>Computer</a:t>
            </a:r>
            <a:r>
              <a:rPr lang="ru-RU" dirty="0" smtClean="0"/>
              <a:t> или </a:t>
            </a:r>
            <a:r>
              <a:rPr lang="ru-RU" dirty="0" err="1" smtClean="0"/>
              <a:t>Sony</a:t>
            </a:r>
            <a:r>
              <a:rPr lang="en-US" dirty="0" smtClean="0"/>
              <a:t> </a:t>
            </a:r>
            <a:r>
              <a:rPr lang="ru-RU" dirty="0" smtClean="0"/>
              <a:t>и др.</a:t>
            </a:r>
            <a:endParaRPr lang="ru-RU" sz="3600" dirty="0" smtClean="0"/>
          </a:p>
          <a:p>
            <a:pPr>
              <a:buNone/>
            </a:pPr>
            <a:endParaRPr lang="ru-RU" dirty="0" smtClean="0"/>
          </a:p>
          <a:p>
            <a:r>
              <a:rPr lang="ru-RU" dirty="0" smtClean="0"/>
              <a:t>Архитектура MIPS </a:t>
            </a:r>
            <a:r>
              <a:rPr lang="ru-RU" dirty="0" err="1" smtClean="0"/>
              <a:t>используетсься</a:t>
            </a:r>
            <a:r>
              <a:rPr lang="ru-RU" dirty="0" smtClean="0"/>
              <a:t> в микроконтроллерах. </a:t>
            </a:r>
          </a:p>
          <a:p>
            <a:r>
              <a:rPr lang="ru-RU" dirty="0" smtClean="0"/>
              <a:t>Микроконтроллер PIC32 от </a:t>
            </a:r>
            <a:r>
              <a:rPr lang="ru-RU" dirty="0" err="1" smtClean="0"/>
              <a:t>Microchip</a:t>
            </a:r>
            <a:r>
              <a:rPr lang="ru-RU" dirty="0" smtClean="0"/>
              <a:t> имеет ядро MIPS32 M4K  частота тактирования 80МГц, производительность 1.5 </a:t>
            </a:r>
            <a:r>
              <a:rPr lang="ru-RU" dirty="0" err="1" smtClean="0"/>
              <a:t>Dhrystone</a:t>
            </a:r>
            <a:r>
              <a:rPr lang="ru-RU" dirty="0" smtClean="0"/>
              <a:t> MIPS/МГц 64- и 100-выводные корпуса с 512 </a:t>
            </a:r>
            <a:r>
              <a:rPr lang="ru-RU" dirty="0" err="1" smtClean="0"/>
              <a:t>кБ</a:t>
            </a:r>
            <a:r>
              <a:rPr lang="ru-RU" dirty="0" smtClean="0"/>
              <a:t> </a:t>
            </a:r>
            <a:r>
              <a:rPr lang="ru-RU" dirty="0" err="1" smtClean="0"/>
              <a:t>Flash</a:t>
            </a:r>
            <a:r>
              <a:rPr lang="ru-RU" dirty="0" smtClean="0"/>
              <a:t> и 32 </a:t>
            </a:r>
            <a:r>
              <a:rPr lang="ru-RU" dirty="0" err="1" smtClean="0"/>
              <a:t>кБ</a:t>
            </a:r>
            <a:r>
              <a:rPr lang="ru-RU" dirty="0" smtClean="0"/>
              <a:t> SRAM </a:t>
            </a:r>
          </a:p>
          <a:p>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600" dirty="0" smtClean="0"/>
              <a:t>PowerPC</a:t>
            </a:r>
            <a:r>
              <a:rPr lang="ru-RU" sz="3600" dirty="0" smtClean="0"/>
              <a:t> (</a:t>
            </a:r>
            <a:r>
              <a:rPr lang="en-US" sz="3600" dirty="0" smtClean="0"/>
              <a:t>Performance Computing)</a:t>
            </a:r>
            <a:endParaRPr lang="ru-RU" sz="3600" dirty="0"/>
          </a:p>
        </p:txBody>
      </p:sp>
      <p:sp>
        <p:nvSpPr>
          <p:cNvPr id="3" name="Содержимое 2"/>
          <p:cNvSpPr>
            <a:spLocks noGrp="1"/>
          </p:cNvSpPr>
          <p:nvPr>
            <p:ph idx="1"/>
          </p:nvPr>
        </p:nvSpPr>
        <p:spPr/>
        <p:txBody>
          <a:bodyPr>
            <a:normAutofit/>
          </a:bodyPr>
          <a:lstStyle/>
          <a:p>
            <a:r>
              <a:rPr lang="ru-RU" sz="2800" dirty="0" smtClean="0"/>
              <a:t>Область применения: высокопроизводительные</a:t>
            </a:r>
            <a:r>
              <a:rPr lang="en-US" sz="2800" dirty="0" smtClean="0"/>
              <a:t> </a:t>
            </a:r>
            <a:r>
              <a:rPr lang="ru-RU" sz="2800" dirty="0" smtClean="0"/>
              <a:t>серверные, настольные, встраиваемые решения.</a:t>
            </a:r>
          </a:p>
          <a:p>
            <a:endParaRPr lang="en-US" sz="2800" dirty="0" smtClean="0"/>
          </a:p>
          <a:p>
            <a:r>
              <a:rPr lang="ru-RU" sz="2800" dirty="0" smtClean="0"/>
              <a:t>Основные производители процессоров: </a:t>
            </a:r>
            <a:r>
              <a:rPr lang="en-US" sz="2800" dirty="0" smtClean="0"/>
              <a:t>IBM </a:t>
            </a:r>
            <a:r>
              <a:rPr lang="ru-RU" sz="2800" dirty="0" smtClean="0"/>
              <a:t>и </a:t>
            </a:r>
            <a:r>
              <a:rPr lang="en-US" sz="2800" dirty="0" smtClean="0"/>
              <a:t>Motorola.</a:t>
            </a:r>
            <a:endParaRPr lang="ru-RU" sz="2800" dirty="0" smtClean="0"/>
          </a:p>
          <a:p>
            <a:r>
              <a:rPr lang="ru-RU" sz="2800" dirty="0" smtClean="0"/>
              <a:t>В 1990  вышла архитектуры </a:t>
            </a:r>
            <a:r>
              <a:rPr lang="en-US" sz="2800" dirty="0" smtClean="0"/>
              <a:t>POWER </a:t>
            </a:r>
            <a:r>
              <a:rPr lang="ru-RU" sz="2800" dirty="0" smtClean="0"/>
              <a:t>в системах </a:t>
            </a:r>
            <a:r>
              <a:rPr lang="en-US" sz="2800" dirty="0" smtClean="0"/>
              <a:t>IBM RISC System/6000 (RS/6000)</a:t>
            </a:r>
            <a:endParaRPr lang="ru-RU" sz="2800" dirty="0" smtClean="0"/>
          </a:p>
          <a:p>
            <a:r>
              <a:rPr lang="en-US" sz="2800" dirty="0" smtClean="0"/>
              <a:t>POWER</a:t>
            </a:r>
            <a:r>
              <a:rPr lang="ru-RU" sz="2800" dirty="0" smtClean="0"/>
              <a:t> (</a:t>
            </a:r>
            <a:r>
              <a:rPr lang="en-US" sz="2800" dirty="0" smtClean="0"/>
              <a:t>Performance Optimization With Enhanced RISC</a:t>
            </a:r>
            <a:r>
              <a:rPr lang="ru-RU" sz="2800" dirty="0" smtClean="0"/>
              <a:t>)</a:t>
            </a:r>
          </a:p>
          <a:p>
            <a:r>
              <a:rPr lang="ru-RU" sz="2800" dirty="0" smtClean="0"/>
              <a:t>В1992 году процессор 601 с архитектурой </a:t>
            </a:r>
            <a:r>
              <a:rPr lang="en-US" sz="2800" dirty="0" smtClean="0"/>
              <a:t>PowerPC.</a:t>
            </a:r>
            <a:endParaRPr lang="ru-RU" sz="2800" dirty="0" smtClean="0"/>
          </a:p>
          <a:p>
            <a:endParaRPr lang="ru-RU" dirty="0" smtClean="0"/>
          </a:p>
          <a:p>
            <a:endParaRPr lang="ru-R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200" dirty="0" smtClean="0"/>
              <a:t>PowerPC</a:t>
            </a:r>
            <a:r>
              <a:rPr lang="ru-RU" sz="3200" dirty="0" smtClean="0"/>
              <a:t> </a:t>
            </a:r>
            <a:r>
              <a:rPr lang="en-US" sz="3200" dirty="0" smtClean="0"/>
              <a:t>(</a:t>
            </a:r>
            <a:r>
              <a:rPr lang="ru-RU" sz="3200" dirty="0" smtClean="0"/>
              <a:t>продолжение</a:t>
            </a:r>
            <a:r>
              <a:rPr lang="en-US" sz="3200" dirty="0" smtClean="0"/>
              <a:t>)</a:t>
            </a:r>
            <a:endParaRPr lang="ru-RU" sz="3200" dirty="0"/>
          </a:p>
        </p:txBody>
      </p:sp>
      <p:sp>
        <p:nvSpPr>
          <p:cNvPr id="3" name="Содержимое 2"/>
          <p:cNvSpPr>
            <a:spLocks noGrp="1"/>
          </p:cNvSpPr>
          <p:nvPr>
            <p:ph idx="1"/>
          </p:nvPr>
        </p:nvSpPr>
        <p:spPr/>
        <p:txBody>
          <a:bodyPr>
            <a:normAutofit/>
          </a:bodyPr>
          <a:lstStyle/>
          <a:p>
            <a:r>
              <a:rPr lang="ru-RU" dirty="0" smtClean="0"/>
              <a:t>В 1998 году выпуск процессора </a:t>
            </a:r>
            <a:r>
              <a:rPr lang="en-US" dirty="0" smtClean="0"/>
              <a:t>POWER3 c 64-</a:t>
            </a:r>
            <a:r>
              <a:rPr lang="ru-RU" dirty="0" err="1" smtClean="0"/>
              <a:t>ех</a:t>
            </a:r>
            <a:r>
              <a:rPr lang="ru-RU" dirty="0" smtClean="0"/>
              <a:t> битной версией архитектуры </a:t>
            </a:r>
            <a:r>
              <a:rPr lang="en-US" dirty="0" smtClean="0"/>
              <a:t>POWER.</a:t>
            </a:r>
          </a:p>
          <a:p>
            <a:r>
              <a:rPr lang="ru-RU" dirty="0" smtClean="0"/>
              <a:t>В 2001-2002 выпуск </a:t>
            </a:r>
            <a:r>
              <a:rPr lang="en-US" dirty="0" smtClean="0"/>
              <a:t>POWER4 </a:t>
            </a:r>
            <a:r>
              <a:rPr lang="ru-RU" dirty="0" smtClean="0"/>
              <a:t>и </a:t>
            </a:r>
            <a:r>
              <a:rPr lang="en-US" dirty="0" smtClean="0"/>
              <a:t>PowerPC 970 </a:t>
            </a:r>
            <a:r>
              <a:rPr lang="ru-RU" dirty="0" smtClean="0"/>
              <a:t>на одном ядре - объединение архитектур.</a:t>
            </a:r>
          </a:p>
          <a:p>
            <a:r>
              <a:rPr lang="ru-RU" dirty="0" smtClean="0"/>
              <a:t>2005 </a:t>
            </a:r>
            <a:r>
              <a:rPr lang="en-US" dirty="0" smtClean="0"/>
              <a:t>Xenon</a:t>
            </a:r>
            <a:r>
              <a:rPr lang="ru-RU" dirty="0" smtClean="0"/>
              <a:t> – </a:t>
            </a:r>
            <a:r>
              <a:rPr lang="en-US" dirty="0" smtClean="0"/>
              <a:t>PowerPC </a:t>
            </a:r>
            <a:r>
              <a:rPr lang="ru-RU" dirty="0" smtClean="0"/>
              <a:t>процессор для </a:t>
            </a:r>
            <a:r>
              <a:rPr lang="en-US" dirty="0" smtClean="0"/>
              <a:t>X-BOX</a:t>
            </a:r>
          </a:p>
          <a:p>
            <a:r>
              <a:rPr lang="en-US" dirty="0" smtClean="0"/>
              <a:t>2006 Cell – PowerPC  </a:t>
            </a:r>
            <a:r>
              <a:rPr lang="ru-RU" dirty="0" smtClean="0"/>
              <a:t>процессор для </a:t>
            </a:r>
            <a:r>
              <a:rPr lang="en-US" dirty="0" smtClean="0"/>
              <a:t>Sony PlayStation 3.</a:t>
            </a:r>
            <a:endParaRPr lang="ru-RU"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200" dirty="0" smtClean="0"/>
              <a:t>PowerPC</a:t>
            </a:r>
            <a:r>
              <a:rPr lang="ru-RU" sz="3200" dirty="0" smtClean="0"/>
              <a:t> </a:t>
            </a:r>
            <a:r>
              <a:rPr lang="en-US" sz="3200" dirty="0" smtClean="0"/>
              <a:t>(</a:t>
            </a:r>
            <a:r>
              <a:rPr lang="ru-RU" sz="3200" dirty="0" smtClean="0"/>
              <a:t>продолжение</a:t>
            </a:r>
            <a:r>
              <a:rPr lang="en-US" sz="3200" dirty="0" smtClean="0"/>
              <a:t>)</a:t>
            </a:r>
            <a:endParaRPr lang="ru-RU" sz="3200" dirty="0"/>
          </a:p>
        </p:txBody>
      </p:sp>
      <p:sp>
        <p:nvSpPr>
          <p:cNvPr id="3" name="Содержимое 2"/>
          <p:cNvSpPr>
            <a:spLocks noGrp="1"/>
          </p:cNvSpPr>
          <p:nvPr>
            <p:ph idx="1"/>
          </p:nvPr>
        </p:nvSpPr>
        <p:spPr/>
        <p:txBody>
          <a:bodyPr/>
          <a:lstStyle/>
          <a:p>
            <a:r>
              <a:rPr lang="ru-RU" sz="2800" dirty="0" smtClean="0"/>
              <a:t>1992 год для продвижения процессоров создан альянс </a:t>
            </a:r>
            <a:r>
              <a:rPr lang="en-US" sz="2800" dirty="0" smtClean="0"/>
              <a:t>AIM </a:t>
            </a:r>
            <a:r>
              <a:rPr lang="ru-RU" sz="2800" dirty="0" smtClean="0"/>
              <a:t>(</a:t>
            </a:r>
            <a:r>
              <a:rPr lang="en-US" sz="2800" dirty="0" smtClean="0"/>
              <a:t>Apple Computer, IBM</a:t>
            </a:r>
            <a:r>
              <a:rPr lang="ru-RU" sz="2800" dirty="0" smtClean="0"/>
              <a:t>,</a:t>
            </a:r>
            <a:r>
              <a:rPr lang="en-US" sz="2800" dirty="0" smtClean="0"/>
              <a:t> Motorola</a:t>
            </a:r>
            <a:r>
              <a:rPr lang="ru-RU" sz="2800" dirty="0" smtClean="0"/>
              <a:t>)</a:t>
            </a:r>
          </a:p>
          <a:p>
            <a:r>
              <a:rPr lang="ru-RU" sz="2800" dirty="0" smtClean="0"/>
              <a:t>С 1994 по 2005 компьютеры фирмы </a:t>
            </a:r>
            <a:r>
              <a:rPr lang="en-US" sz="2800" dirty="0" smtClean="0"/>
              <a:t>Apple </a:t>
            </a:r>
            <a:r>
              <a:rPr lang="ru-RU" sz="2800" dirty="0" smtClean="0"/>
              <a:t>использовали процессоры с архитектурой </a:t>
            </a:r>
            <a:r>
              <a:rPr lang="en-US" sz="2800" dirty="0" smtClean="0"/>
              <a:t>PowerPC.</a:t>
            </a:r>
            <a:endParaRPr lang="ru-RU" sz="2800" dirty="0" smtClean="0"/>
          </a:p>
          <a:p>
            <a:r>
              <a:rPr lang="ru-RU" sz="2800" dirty="0" smtClean="0"/>
              <a:t>К концу 2006 года </a:t>
            </a:r>
            <a:r>
              <a:rPr lang="ru-RU" sz="2800" dirty="0" err="1" smtClean="0"/>
              <a:t>Apple</a:t>
            </a:r>
            <a:r>
              <a:rPr lang="ru-RU" sz="2800" dirty="0" smtClean="0"/>
              <a:t>, осознавая тенденции в эволюции процессоров, перевела Mac-компьютеры с прежних чипов </a:t>
            </a:r>
            <a:r>
              <a:rPr lang="ru-RU" sz="2800" dirty="0" err="1" smtClean="0"/>
              <a:t>PowerPC</a:t>
            </a:r>
            <a:r>
              <a:rPr lang="ru-RU" sz="2800" dirty="0" smtClean="0"/>
              <a:t> авторства IBM и </a:t>
            </a:r>
            <a:r>
              <a:rPr lang="ru-RU" sz="2800" dirty="0" err="1" smtClean="0"/>
              <a:t>Motorola</a:t>
            </a:r>
            <a:r>
              <a:rPr lang="ru-RU" sz="2800" dirty="0" smtClean="0"/>
              <a:t> на кристаллы </a:t>
            </a:r>
            <a:r>
              <a:rPr lang="ru-RU" sz="2800" dirty="0" err="1" smtClean="0"/>
              <a:t>Intel</a:t>
            </a:r>
            <a:r>
              <a:rPr lang="ru-RU" sz="2800" dirty="0" smtClean="0"/>
              <a:t>.</a:t>
            </a:r>
          </a:p>
          <a:p>
            <a:r>
              <a:rPr lang="ru-RU" sz="2800" dirty="0" smtClean="0"/>
              <a:t>2013 год </a:t>
            </a:r>
            <a:r>
              <a:rPr lang="en-US" sz="2800" dirty="0" smtClean="0"/>
              <a:t>POWER</a:t>
            </a:r>
            <a:r>
              <a:rPr lang="ru-RU" sz="2800" dirty="0" smtClean="0"/>
              <a:t>8</a:t>
            </a:r>
          </a:p>
          <a:p>
            <a:r>
              <a:rPr lang="en-US" sz="2800" dirty="0" smtClean="0"/>
              <a:t> </a:t>
            </a:r>
            <a:r>
              <a:rPr lang="ru-RU" sz="2800" dirty="0" smtClean="0"/>
              <a:t>Производятся по техпроцессу 22 нм, имеют тактовые частоты от 2,5 до 5 ГГц, содержат 6 или 12 ядер. </a:t>
            </a:r>
          </a:p>
          <a:p>
            <a:r>
              <a:rPr lang="en-US" sz="2800" dirty="0" smtClean="0"/>
              <a:t>POWER</a:t>
            </a:r>
            <a:r>
              <a:rPr lang="ru-RU" sz="2800" dirty="0" smtClean="0"/>
              <a:t>9  планируемый выпуск процессора</a:t>
            </a:r>
            <a:r>
              <a:rPr lang="en-US" sz="2800" dirty="0" smtClean="0"/>
              <a:t> </a:t>
            </a:r>
            <a:r>
              <a:rPr lang="ru-RU" sz="2800" dirty="0" smtClean="0"/>
              <a:t>для серверов ЦОД, для работы с большими данными. Разработка совместно с </a:t>
            </a:r>
            <a:r>
              <a:rPr lang="en-US" sz="2800" dirty="0" smtClean="0"/>
              <a:t>Google.</a:t>
            </a:r>
            <a:endParaRPr lang="ru-RU" sz="2800" dirty="0" smtClean="0"/>
          </a:p>
          <a:p>
            <a:endParaRPr lang="ru-RU" sz="2800" dirty="0" smtClean="0"/>
          </a:p>
          <a:p>
            <a:endParaRPr lang="ru-RU"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200" dirty="0" smtClean="0"/>
              <a:t>SPARC (Scalable Processor </a:t>
            </a:r>
            <a:r>
              <a:rPr lang="en-US" sz="3200" dirty="0" err="1" smtClean="0"/>
              <a:t>ARChitecture</a:t>
            </a:r>
            <a:r>
              <a:rPr lang="ru-RU" sz="3200" dirty="0" smtClean="0"/>
              <a:t> - Масштабируемая Процессорная Архитектура</a:t>
            </a:r>
            <a:r>
              <a:rPr lang="en-US" sz="3200" dirty="0" smtClean="0"/>
              <a:t>)</a:t>
            </a:r>
            <a:endParaRPr lang="ru-RU" sz="3200" dirty="0"/>
          </a:p>
        </p:txBody>
      </p:sp>
      <p:sp>
        <p:nvSpPr>
          <p:cNvPr id="3" name="Содержимое 2"/>
          <p:cNvSpPr>
            <a:spLocks noGrp="1"/>
          </p:cNvSpPr>
          <p:nvPr>
            <p:ph idx="1"/>
          </p:nvPr>
        </p:nvSpPr>
        <p:spPr/>
        <p:txBody>
          <a:bodyPr>
            <a:normAutofit/>
          </a:bodyPr>
          <a:lstStyle/>
          <a:p>
            <a:endParaRPr lang="ru-RU" sz="2800" dirty="0" smtClean="0"/>
          </a:p>
          <a:p>
            <a:r>
              <a:rPr lang="ru-RU" sz="2800" dirty="0" smtClean="0"/>
              <a:t>Область применения: высокопроизводительные</a:t>
            </a:r>
            <a:r>
              <a:rPr lang="en-US" sz="2800" dirty="0" smtClean="0"/>
              <a:t> </a:t>
            </a:r>
            <a:r>
              <a:rPr lang="ru-RU" sz="2800" dirty="0" smtClean="0"/>
              <a:t>серверные, настольные</a:t>
            </a:r>
            <a:r>
              <a:rPr lang="en-US" sz="2800" dirty="0" smtClean="0"/>
              <a:t> </a:t>
            </a:r>
            <a:r>
              <a:rPr lang="ru-RU" sz="2800" dirty="0" smtClean="0"/>
              <a:t>решения.</a:t>
            </a:r>
          </a:p>
          <a:p>
            <a:r>
              <a:rPr lang="ru-RU" sz="2800" dirty="0" smtClean="0"/>
              <a:t>Основные производители процессоров: </a:t>
            </a:r>
            <a:r>
              <a:rPr lang="en-US" sz="2800" dirty="0" smtClean="0"/>
              <a:t>Sun </a:t>
            </a:r>
            <a:r>
              <a:rPr lang="en-US" sz="2800" dirty="0" err="1" smtClean="0"/>
              <a:t>Microsystem</a:t>
            </a:r>
            <a:r>
              <a:rPr lang="en-US" sz="2800" dirty="0" smtClean="0"/>
              <a:t>, Fujitsu</a:t>
            </a:r>
            <a:endParaRPr lang="ru-RU" sz="2800" dirty="0" smtClean="0"/>
          </a:p>
          <a:p>
            <a:r>
              <a:rPr lang="en-US" sz="2800" dirty="0" smtClean="0"/>
              <a:t>RISC – </a:t>
            </a:r>
            <a:r>
              <a:rPr lang="ru-RU" sz="2800" dirty="0" smtClean="0"/>
              <a:t>архитектура</a:t>
            </a:r>
            <a:endParaRPr lang="en-US" sz="2800" dirty="0" smtClean="0"/>
          </a:p>
          <a:p>
            <a:r>
              <a:rPr lang="ru-RU" sz="2800" dirty="0" smtClean="0"/>
              <a:t>В 1986 публикуется первая версия архитектуры </a:t>
            </a:r>
            <a:r>
              <a:rPr lang="en-US" sz="2800" dirty="0" smtClean="0"/>
              <a:t>SPARC Version 7 (V7) </a:t>
            </a:r>
            <a:endParaRPr lang="ru-RU" sz="2800" dirty="0" smtClean="0"/>
          </a:p>
          <a:p>
            <a:r>
              <a:rPr lang="ru-RU" sz="2800" dirty="0" smtClean="0"/>
              <a:t>В 1990 выходит </a:t>
            </a:r>
            <a:r>
              <a:rPr lang="en-US" sz="2800" dirty="0" smtClean="0"/>
              <a:t>SPARC Version </a:t>
            </a:r>
            <a:r>
              <a:rPr lang="ru-RU" sz="2800" dirty="0" smtClean="0"/>
              <a:t>8</a:t>
            </a:r>
            <a:r>
              <a:rPr lang="en-US" sz="2800" dirty="0" smtClean="0"/>
              <a:t> </a:t>
            </a:r>
            <a:endParaRPr lang="ru-RU" sz="2800" dirty="0" smtClean="0"/>
          </a:p>
          <a:p>
            <a:r>
              <a:rPr lang="ru-RU" sz="2800" dirty="0" smtClean="0"/>
              <a:t>В 1995-1996 выходит 64 –</a:t>
            </a:r>
            <a:r>
              <a:rPr lang="ru-RU" sz="2800" dirty="0" err="1" smtClean="0"/>
              <a:t>ех</a:t>
            </a:r>
            <a:r>
              <a:rPr lang="ru-RU" sz="2800" dirty="0" smtClean="0"/>
              <a:t> битная версия </a:t>
            </a:r>
            <a:r>
              <a:rPr lang="en-US" sz="2800" dirty="0" smtClean="0"/>
              <a:t>SPARC Version </a:t>
            </a:r>
            <a:r>
              <a:rPr lang="ru-RU" sz="2800" dirty="0" smtClean="0"/>
              <a:t>9, процессоры </a:t>
            </a:r>
            <a:r>
              <a:rPr lang="en-US" sz="2800" dirty="0" smtClean="0"/>
              <a:t>Sun Ultra SPARC I</a:t>
            </a:r>
            <a:r>
              <a:rPr lang="ru-RU" sz="2800" dirty="0" smtClean="0"/>
              <a:t>, </a:t>
            </a:r>
            <a:r>
              <a:rPr lang="en-US" sz="2800" dirty="0" smtClean="0"/>
              <a:t>Fujitsu SPARC64</a:t>
            </a:r>
            <a:endParaRPr lang="ru-RU" sz="2800" dirty="0" smtClean="0"/>
          </a:p>
          <a:p>
            <a:endParaRPr lang="en-US" sz="2800" dirty="0" smtClean="0"/>
          </a:p>
          <a:p>
            <a:endParaRPr lang="ru-RU" dirty="0" smtClean="0"/>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Устройства с фиксированной архитектурой</a:t>
            </a:r>
            <a:endParaRPr lang="ru-RU" dirty="0"/>
          </a:p>
        </p:txBody>
      </p:sp>
      <p:sp>
        <p:nvSpPr>
          <p:cNvPr id="3" name="Содержимое 2"/>
          <p:cNvSpPr>
            <a:spLocks noGrp="1"/>
          </p:cNvSpPr>
          <p:nvPr>
            <p:ph idx="1"/>
          </p:nvPr>
        </p:nvSpPr>
        <p:spPr>
          <a:xfrm>
            <a:off x="0" y="857232"/>
            <a:ext cx="9501222" cy="6000768"/>
          </a:xfrm>
        </p:spPr>
        <p:txBody>
          <a:bodyPr/>
          <a:lstStyle/>
          <a:p>
            <a:r>
              <a:rPr lang="ru-RU" b="1" dirty="0" smtClean="0"/>
              <a:t>Процессоры и микропроцессоры</a:t>
            </a:r>
            <a:r>
              <a:rPr lang="ru-RU" dirty="0" smtClean="0"/>
              <a:t> для «классических компьютеров» (</a:t>
            </a:r>
            <a:r>
              <a:rPr lang="ru-RU" sz="2000" i="1" dirty="0" smtClean="0"/>
              <a:t>для своей работы требуют дополнительные элементы – ОЗУ, различные контроллеры ввода-вывода и др.</a:t>
            </a:r>
            <a:r>
              <a:rPr lang="ru-RU" sz="2000" dirty="0" smtClean="0"/>
              <a:t>);</a:t>
            </a:r>
          </a:p>
          <a:p>
            <a:r>
              <a:rPr lang="ru-RU" b="1" dirty="0" smtClean="0"/>
              <a:t>Мобильные процессоры </a:t>
            </a:r>
            <a:r>
              <a:rPr lang="ru-RU" dirty="0" smtClean="0"/>
              <a:t>- системы на кристалле </a:t>
            </a:r>
            <a:r>
              <a:rPr lang="en-US" i="1" dirty="0" err="1" smtClean="0"/>
              <a:t>SoC</a:t>
            </a:r>
            <a:r>
              <a:rPr lang="en-US" i="1" dirty="0" smtClean="0"/>
              <a:t> </a:t>
            </a:r>
            <a:r>
              <a:rPr lang="ru-RU" i="1" dirty="0" smtClean="0"/>
              <a:t>(</a:t>
            </a:r>
            <a:r>
              <a:rPr lang="en-US" i="1" dirty="0" smtClean="0"/>
              <a:t>System-on-a-Chip</a:t>
            </a:r>
            <a:r>
              <a:rPr lang="ru-RU" sz="2000" i="1" dirty="0" smtClean="0"/>
              <a:t>),  содержащие на одном чипе кроме вычислительного ядра другие компоненты: </a:t>
            </a:r>
            <a:r>
              <a:rPr lang="ru-RU" sz="2000" i="1" dirty="0" smtClean="0">
                <a:solidFill>
                  <a:srgbClr val="FF0000"/>
                </a:solidFill>
              </a:rPr>
              <a:t>контроллер оперативной памяти, графический ускоритель, видео декодер, аудио кодек, модули беспроводной связи и др.</a:t>
            </a:r>
            <a:endParaRPr lang="ru-RU" i="1" dirty="0" smtClean="0">
              <a:solidFill>
                <a:srgbClr val="FF0000"/>
              </a:solidFill>
            </a:endParaRPr>
          </a:p>
          <a:p>
            <a:pPr>
              <a:buNone/>
            </a:pPr>
            <a:r>
              <a:rPr lang="en-US" i="1" dirty="0" smtClean="0"/>
              <a:t> </a:t>
            </a:r>
            <a:r>
              <a:rPr lang="ru-RU" i="1" dirty="0" smtClean="0"/>
              <a:t>	</a:t>
            </a:r>
            <a:r>
              <a:rPr lang="ru-RU" b="1" i="1" dirty="0" smtClean="0"/>
              <a:t>Микроконтроллеры</a:t>
            </a:r>
            <a:r>
              <a:rPr lang="ru-RU" i="1" dirty="0" smtClean="0"/>
              <a:t> – системы на </a:t>
            </a:r>
            <a:r>
              <a:rPr lang="ru-RU" i="1" dirty="0" err="1" smtClean="0"/>
              <a:t>кристале</a:t>
            </a:r>
            <a:r>
              <a:rPr lang="ru-RU" i="1" dirty="0" smtClean="0"/>
              <a:t>, </a:t>
            </a:r>
            <a:r>
              <a:rPr lang="ru-RU" i="1" dirty="0" smtClean="0">
                <a:solidFill>
                  <a:srgbClr val="FF0000"/>
                </a:solidFill>
              </a:rPr>
              <a:t>содержащие кроме ядра, </a:t>
            </a:r>
            <a:r>
              <a:rPr lang="ru-RU" i="1" dirty="0" err="1" smtClean="0">
                <a:solidFill>
                  <a:srgbClr val="FF0000"/>
                </a:solidFill>
              </a:rPr>
              <a:t>флеш</a:t>
            </a:r>
            <a:r>
              <a:rPr lang="ru-RU" i="1" dirty="0" smtClean="0">
                <a:solidFill>
                  <a:srgbClr val="FF0000"/>
                </a:solidFill>
              </a:rPr>
              <a:t> память программ, </a:t>
            </a:r>
            <a:r>
              <a:rPr lang="en-US" i="1" dirty="0" smtClean="0">
                <a:solidFill>
                  <a:srgbClr val="FF0000"/>
                </a:solidFill>
              </a:rPr>
              <a:t>SRAM </a:t>
            </a:r>
            <a:r>
              <a:rPr lang="ru-RU" i="1" dirty="0" smtClean="0">
                <a:solidFill>
                  <a:srgbClr val="FF0000"/>
                </a:solidFill>
              </a:rPr>
              <a:t>данных, АЦП, ЦАП, таймеры/счетчики, контроллеры интерфейсов (</a:t>
            </a:r>
            <a:r>
              <a:rPr lang="en-US" i="1" dirty="0" smtClean="0">
                <a:solidFill>
                  <a:srgbClr val="FF0000"/>
                </a:solidFill>
              </a:rPr>
              <a:t>USB,</a:t>
            </a:r>
            <a:r>
              <a:rPr lang="ru-RU" i="1" dirty="0" smtClean="0">
                <a:solidFill>
                  <a:srgbClr val="FF0000"/>
                </a:solidFill>
              </a:rPr>
              <a:t> </a:t>
            </a:r>
            <a:r>
              <a:rPr lang="en-US" i="1" dirty="0" smtClean="0">
                <a:solidFill>
                  <a:srgbClr val="FF0000"/>
                </a:solidFill>
              </a:rPr>
              <a:t>RS232, I2C, Ethernet, CAN</a:t>
            </a:r>
            <a:r>
              <a:rPr lang="ru-RU" i="1" dirty="0" smtClean="0">
                <a:solidFill>
                  <a:srgbClr val="FF0000"/>
                </a:solidFill>
              </a:rPr>
              <a:t>,  программируемые входы-выходы </a:t>
            </a:r>
            <a:r>
              <a:rPr lang="ru-RU" i="1" dirty="0" smtClean="0"/>
              <a:t>др.)</a:t>
            </a:r>
            <a:endParaRPr lang="en-US" i="1" dirty="0" smtClean="0"/>
          </a:p>
          <a:p>
            <a:pPr>
              <a:buNone/>
            </a:pPr>
            <a:endParaRPr lang="ru-RU" i="1" dirty="0" smtClean="0"/>
          </a:p>
          <a:p>
            <a:endParaRPr lang="ru-RU" dirty="0" smtClean="0"/>
          </a:p>
          <a:p>
            <a:endParaRPr lang="ru-R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200" dirty="0" smtClean="0"/>
              <a:t>SPARC</a:t>
            </a:r>
            <a:r>
              <a:rPr lang="ru-RU" sz="3200" dirty="0" smtClean="0"/>
              <a:t> (окончание)</a:t>
            </a:r>
            <a:endParaRPr lang="ru-RU" sz="3200" dirty="0"/>
          </a:p>
        </p:txBody>
      </p:sp>
      <p:sp>
        <p:nvSpPr>
          <p:cNvPr id="3" name="Содержимое 2"/>
          <p:cNvSpPr>
            <a:spLocks noGrp="1"/>
          </p:cNvSpPr>
          <p:nvPr>
            <p:ph idx="1"/>
          </p:nvPr>
        </p:nvSpPr>
        <p:spPr/>
        <p:txBody>
          <a:bodyPr>
            <a:normAutofit/>
          </a:bodyPr>
          <a:lstStyle/>
          <a:p>
            <a:r>
              <a:rPr lang="ru-RU" sz="2800" dirty="0" smtClean="0"/>
              <a:t>Архитектура является открытой и стандартизована </a:t>
            </a:r>
            <a:r>
              <a:rPr lang="en-US" sz="2800" dirty="0" smtClean="0"/>
              <a:t>IEEE.</a:t>
            </a:r>
          </a:p>
          <a:p>
            <a:r>
              <a:rPr lang="ru-RU" sz="2800" dirty="0" smtClean="0"/>
              <a:t>В 2005 выходит процессор </a:t>
            </a:r>
            <a:r>
              <a:rPr lang="en-US" sz="2800" dirty="0" smtClean="0"/>
              <a:t>UltraSparc T1, </a:t>
            </a:r>
            <a:r>
              <a:rPr lang="ru-RU" sz="2800" dirty="0" smtClean="0"/>
              <a:t>который становиться первым </a:t>
            </a:r>
            <a:r>
              <a:rPr lang="en-US" sz="2800" dirty="0" smtClean="0"/>
              <a:t>High </a:t>
            </a:r>
            <a:r>
              <a:rPr lang="en-US" sz="2800" dirty="0" err="1" smtClean="0"/>
              <a:t>Perforance</a:t>
            </a:r>
            <a:r>
              <a:rPr lang="en-US" sz="2800" dirty="0" smtClean="0"/>
              <a:t> Open</a:t>
            </a:r>
            <a:r>
              <a:rPr lang="ru-RU" sz="2800" dirty="0" smtClean="0"/>
              <a:t> </a:t>
            </a:r>
            <a:r>
              <a:rPr lang="en-US" sz="2800" dirty="0" smtClean="0"/>
              <a:t>Source </a:t>
            </a:r>
            <a:r>
              <a:rPr lang="ru-RU" sz="2800" dirty="0" smtClean="0"/>
              <a:t>процессором.</a:t>
            </a:r>
            <a:endParaRPr lang="en-US" sz="2800" dirty="0" smtClean="0"/>
          </a:p>
          <a:p>
            <a:r>
              <a:rPr lang="ru-RU" sz="2800" dirty="0" smtClean="0"/>
              <a:t>2013</a:t>
            </a:r>
            <a:r>
              <a:rPr lang="en-US" sz="2800" dirty="0" smtClean="0"/>
              <a:t> </a:t>
            </a:r>
            <a:r>
              <a:rPr lang="ru-RU" sz="2800" dirty="0" smtClean="0"/>
              <a:t>год  процессор </a:t>
            </a:r>
            <a:r>
              <a:rPr lang="en-US" sz="2800" dirty="0" smtClean="0"/>
              <a:t>SPARC T5 </a:t>
            </a:r>
            <a:r>
              <a:rPr lang="ru-RU" sz="2800" dirty="0" smtClean="0"/>
              <a:t>серверный вариант.</a:t>
            </a:r>
          </a:p>
          <a:p>
            <a:pPr>
              <a:buNone/>
            </a:pPr>
            <a:r>
              <a:rPr lang="ru-RU" sz="2800" dirty="0" smtClean="0"/>
              <a:t>	Характеризуется высоким уровнем </a:t>
            </a:r>
            <a:r>
              <a:rPr lang="ru-RU" sz="2800" dirty="0" err="1" smtClean="0"/>
              <a:t>многопоточности</a:t>
            </a:r>
            <a:r>
              <a:rPr lang="ru-RU" sz="2800" dirty="0" smtClean="0"/>
              <a:t>: в одной микросхеме находится 8 ядер, каждое из которых способно запускать до 8 потоков.</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rmAutofit fontScale="90000"/>
          </a:bodyPr>
          <a:lstStyle/>
          <a:p>
            <a:r>
              <a:rPr lang="ru-RU" sz="3100" dirty="0" smtClean="0"/>
              <a:t>«Московский центр SPARC-технологий» (МЦSТ)</a:t>
            </a:r>
            <a:r>
              <a:rPr lang="ru-RU" dirty="0" smtClean="0"/>
              <a:t/>
            </a:r>
            <a:br>
              <a:rPr lang="ru-RU" dirty="0" smtClean="0"/>
            </a:br>
            <a:endParaRPr lang="ru-RU" dirty="0"/>
          </a:p>
        </p:txBody>
      </p:sp>
      <p:sp>
        <p:nvSpPr>
          <p:cNvPr id="3" name="Содержимое 2"/>
          <p:cNvSpPr>
            <a:spLocks noGrp="1"/>
          </p:cNvSpPr>
          <p:nvPr>
            <p:ph idx="1"/>
          </p:nvPr>
        </p:nvSpPr>
        <p:spPr>
          <a:xfrm>
            <a:off x="142844" y="714356"/>
            <a:ext cx="8786874" cy="5857916"/>
          </a:xfrm>
        </p:spPr>
        <p:txBody>
          <a:bodyPr>
            <a:normAutofit fontScale="55000" lnSpcReduction="20000"/>
          </a:bodyPr>
          <a:lstStyle/>
          <a:p>
            <a:pPr>
              <a:buNone/>
            </a:pPr>
            <a:endParaRPr lang="en-US" dirty="0" smtClean="0"/>
          </a:p>
          <a:p>
            <a:r>
              <a:rPr lang="ru-RU" sz="3600" dirty="0" smtClean="0"/>
              <a:t>Процессоры </a:t>
            </a:r>
            <a:r>
              <a:rPr lang="en-US" sz="3600" b="1" dirty="0" smtClean="0"/>
              <a:t>R-1000</a:t>
            </a:r>
            <a:r>
              <a:rPr lang="ru-RU" sz="3600" dirty="0" smtClean="0"/>
              <a:t>(проектное название </a:t>
            </a:r>
            <a:r>
              <a:rPr lang="ru-RU" sz="3600" i="1" dirty="0" smtClean="0"/>
              <a:t>МЦСТ-4R</a:t>
            </a:r>
            <a:r>
              <a:rPr lang="ru-RU" sz="3600" dirty="0" smtClean="0"/>
              <a:t>, маркируется как «1891ВМ6Я») — микропроцессор основанный на архитектуре </a:t>
            </a:r>
            <a:r>
              <a:rPr lang="ru-RU" sz="3600" dirty="0" smtClean="0">
                <a:hlinkClick r:id="rId2" tooltip="SPARC"/>
              </a:rPr>
              <a:t>SPARC</a:t>
            </a:r>
            <a:r>
              <a:rPr lang="ru-RU" sz="3600" dirty="0" smtClean="0"/>
              <a:t>,. Является наиболее производительным российским микропроцессором архитектуры SPARC на середину 2015 года. Программно совместим с архитектурой SPARC v9 и имеет свои собственные расширения системы команд.</a:t>
            </a:r>
          </a:p>
          <a:p>
            <a:r>
              <a:rPr lang="ru-RU" sz="3600" dirty="0" smtClean="0"/>
              <a:t>Представляет собой </a:t>
            </a:r>
            <a:r>
              <a:rPr lang="ru-RU" sz="3600" dirty="0" err="1" smtClean="0"/>
              <a:t>четырехядерную</a:t>
            </a:r>
            <a:r>
              <a:rPr lang="ru-RU" sz="3600" dirty="0" smtClean="0"/>
              <a:t> систему на кристалле с встроенными </a:t>
            </a:r>
            <a:r>
              <a:rPr lang="ru-RU" sz="3600" dirty="0" err="1" smtClean="0"/>
              <a:t>кэшем</a:t>
            </a:r>
            <a:r>
              <a:rPr lang="ru-RU" sz="3600" dirty="0" smtClean="0"/>
              <a:t> второго уровня, контроллером оперативной памяти и контроллерами периферийных каналов. Микросхема разработана по технологическим нормам 0,09 мкм. </a:t>
            </a:r>
          </a:p>
          <a:p>
            <a:r>
              <a:rPr lang="ru-RU" sz="3600" dirty="0" smtClean="0"/>
              <a:t>Микропроцессор R-1000 предназначен для высокопроизводительных вычислительных комплексов, одноплатных ЭВМ, носимых и встроенных решений, главным образом — разработанных по заказу Министерства обороны Российской Федерации. </a:t>
            </a:r>
          </a:p>
          <a:p>
            <a:r>
              <a:rPr lang="ru-RU" sz="3600" dirty="0" smtClean="0"/>
              <a:t>Компьютеры на базе процессора R-1000 применяются в вычислительных центрах, системах предупреждения о ракетном нападении(СПРН), а также в криптографическом оборудовании. Выпускаются небольшими партиями по несколько десятков комплектов в месяц, часть процессоров для удешевления производится на Тайване по российской документации, но в вычислительных комплексах СПРН применяются исключительно отечественные изделия.</a:t>
            </a:r>
          </a:p>
          <a:p>
            <a:endParaRPr lang="ru-RU" sz="3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857232"/>
            <a:ext cx="8229600" cy="5268931"/>
          </a:xfrm>
        </p:spPr>
        <p:txBody>
          <a:bodyPr>
            <a:normAutofit fontScale="92500"/>
          </a:bodyPr>
          <a:lstStyle/>
          <a:p>
            <a:r>
              <a:rPr lang="ru-RU" sz="2800" dirty="0" smtClean="0"/>
              <a:t>Второе направление – процессоры  архитектуры «Эльбрус» основанной на </a:t>
            </a:r>
            <a:r>
              <a:rPr lang="ru-RU" sz="2800" dirty="0" err="1" smtClean="0"/>
              <a:t>микроархитектуре</a:t>
            </a:r>
            <a:r>
              <a:rPr lang="ru-RU" sz="2800" dirty="0" smtClean="0"/>
              <a:t> VLIW (</a:t>
            </a:r>
            <a:r>
              <a:rPr lang="ru-RU" sz="2800" dirty="0" err="1" smtClean="0"/>
              <a:t>Very</a:t>
            </a:r>
            <a:r>
              <a:rPr lang="ru-RU" sz="2800" dirty="0" smtClean="0"/>
              <a:t> </a:t>
            </a:r>
            <a:r>
              <a:rPr lang="ru-RU" sz="2800" dirty="0" err="1" smtClean="0"/>
              <a:t>Long</a:t>
            </a:r>
            <a:r>
              <a:rPr lang="ru-RU" sz="2800" dirty="0" smtClean="0"/>
              <a:t> </a:t>
            </a:r>
            <a:r>
              <a:rPr lang="ru-RU" sz="2800" dirty="0" err="1" smtClean="0"/>
              <a:t>Instruction</a:t>
            </a:r>
            <a:r>
              <a:rPr lang="ru-RU" sz="2800" dirty="0" smtClean="0"/>
              <a:t> </a:t>
            </a:r>
            <a:r>
              <a:rPr lang="ru-RU" sz="2800" dirty="0" err="1" smtClean="0"/>
              <a:t>Word</a:t>
            </a:r>
            <a:r>
              <a:rPr lang="ru-RU" sz="2800" dirty="0" smtClean="0"/>
              <a:t>)</a:t>
            </a:r>
          </a:p>
          <a:p>
            <a:r>
              <a:rPr lang="ru-RU" sz="2800" dirty="0" smtClean="0"/>
              <a:t>2014 года— 4- ядерный процессор «Эльбрус-4С».</a:t>
            </a:r>
          </a:p>
          <a:p>
            <a:r>
              <a:rPr lang="ru-RU" sz="2800" dirty="0" smtClean="0"/>
              <a:t>2015 года— 8 - ядерный процессор «Эльбрус-4С».</a:t>
            </a:r>
          </a:p>
          <a:p>
            <a:r>
              <a:rPr lang="ru-RU" sz="2800" dirty="0" smtClean="0"/>
              <a:t>возможность выполнять на каждом ядре до 25 операций за один машинный такт;</a:t>
            </a:r>
          </a:p>
          <a:p>
            <a:r>
              <a:rPr lang="ru-RU" sz="2800" dirty="0" smtClean="0"/>
              <a:t>поддержка режима защищённых вычислений с особым аппаратным контролем целостности структуры памяти, которая позволяет обеспечить высокий уровень информационной безопасности использующих его программных систем.</a:t>
            </a:r>
          </a:p>
          <a:p>
            <a:endParaRPr lang="ru-RU" sz="2800" dirty="0" smtClean="0"/>
          </a:p>
          <a:p>
            <a:endParaRPr lang="ru-RU" sz="2800" dirty="0"/>
          </a:p>
        </p:txBody>
      </p:sp>
      <p:sp>
        <p:nvSpPr>
          <p:cNvPr id="4" name="Заголовок 1"/>
          <p:cNvSpPr>
            <a:spLocks noGrp="1"/>
          </p:cNvSpPr>
          <p:nvPr>
            <p:ph type="title"/>
          </p:nvPr>
        </p:nvSpPr>
        <p:spPr>
          <a:xfrm>
            <a:off x="457200" y="274638"/>
            <a:ext cx="8229600" cy="511175"/>
          </a:xfrm>
        </p:spPr>
        <p:txBody>
          <a:bodyPr>
            <a:normAutofit fontScale="90000"/>
          </a:bodyPr>
          <a:lstStyle/>
          <a:p>
            <a:r>
              <a:rPr lang="ru-RU" sz="3100" dirty="0" smtClean="0"/>
              <a:t>«Московский центр SPARC-технологий» (МЦSТ)</a:t>
            </a:r>
            <a:r>
              <a:rPr lang="ru-RU" dirty="0" smtClean="0"/>
              <a:t/>
            </a:r>
            <a:br>
              <a:rPr lang="ru-RU" dirty="0" smtClean="0"/>
            </a:br>
            <a:endParaRPr lang="ru-RU"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600" dirty="0" smtClean="0"/>
              <a:t>Х86</a:t>
            </a:r>
            <a:endParaRPr lang="ru-RU" sz="3600" dirty="0"/>
          </a:p>
        </p:txBody>
      </p:sp>
      <p:sp>
        <p:nvSpPr>
          <p:cNvPr id="3" name="Содержимое 2"/>
          <p:cNvSpPr>
            <a:spLocks noGrp="1"/>
          </p:cNvSpPr>
          <p:nvPr>
            <p:ph idx="1"/>
          </p:nvPr>
        </p:nvSpPr>
        <p:spPr/>
        <p:txBody>
          <a:bodyPr/>
          <a:lstStyle/>
          <a:p>
            <a:r>
              <a:rPr lang="ru-RU" sz="2400" dirty="0" smtClean="0"/>
              <a:t>Область применения: высокопроизводительные настольные</a:t>
            </a:r>
            <a:r>
              <a:rPr lang="en-US" sz="2400" dirty="0" smtClean="0"/>
              <a:t> </a:t>
            </a:r>
            <a:r>
              <a:rPr lang="ru-RU" sz="2400" dirty="0" smtClean="0"/>
              <a:t>решения, сервера среднего и начального уровня, суперкомпьютеры (с 2002)</a:t>
            </a:r>
          </a:p>
          <a:p>
            <a:r>
              <a:rPr lang="ru-RU" sz="2400" dirty="0" smtClean="0"/>
              <a:t>Основные производители процессоров: </a:t>
            </a:r>
            <a:r>
              <a:rPr lang="en-US" sz="2400" dirty="0" smtClean="0"/>
              <a:t>Intel, AMD.</a:t>
            </a:r>
          </a:p>
          <a:p>
            <a:r>
              <a:rPr lang="ru-RU" sz="2400" dirty="0" smtClean="0"/>
              <a:t>В 1978 выпущен 16-ый процессор 8086.</a:t>
            </a:r>
          </a:p>
          <a:p>
            <a:r>
              <a:rPr lang="ru-RU" sz="2400" dirty="0" smtClean="0"/>
              <a:t>Архитектура х86 стала дальнейшим развитием архитектуры успешного 8 - ми битного процессора </a:t>
            </a:r>
            <a:r>
              <a:rPr lang="en-US" sz="2400" dirty="0" smtClean="0"/>
              <a:t>Intel</a:t>
            </a:r>
            <a:r>
              <a:rPr lang="ru-RU" sz="2400" dirty="0" smtClean="0"/>
              <a:t> 8080. </a:t>
            </a:r>
          </a:p>
          <a:p>
            <a:r>
              <a:rPr lang="ru-RU" sz="2400" dirty="0" smtClean="0"/>
              <a:t>В 1980 году была разработана архитектура вещественного сопроцессора х87.</a:t>
            </a:r>
          </a:p>
          <a:p>
            <a:endParaRPr lang="ru-RU" sz="2400" dirty="0" smtClean="0"/>
          </a:p>
          <a:p>
            <a:endParaRPr lang="en-US" sz="2400" dirty="0" smtClean="0"/>
          </a:p>
          <a:p>
            <a:endParaRPr lang="ru-R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600" dirty="0" smtClean="0"/>
              <a:t>Х86</a:t>
            </a:r>
            <a:r>
              <a:rPr lang="en-US" sz="3600" dirty="0" smtClean="0"/>
              <a:t> (</a:t>
            </a:r>
            <a:r>
              <a:rPr lang="ru-RU" sz="3600" dirty="0" smtClean="0"/>
              <a:t>продолжение</a:t>
            </a:r>
            <a:r>
              <a:rPr lang="en-US" sz="3600" dirty="0" smtClean="0"/>
              <a:t>)</a:t>
            </a:r>
            <a:endParaRPr lang="ru-RU" sz="3600" dirty="0"/>
          </a:p>
        </p:txBody>
      </p:sp>
      <p:sp>
        <p:nvSpPr>
          <p:cNvPr id="3" name="Содержимое 2"/>
          <p:cNvSpPr>
            <a:spLocks noGrp="1"/>
          </p:cNvSpPr>
          <p:nvPr>
            <p:ph idx="1"/>
          </p:nvPr>
        </p:nvSpPr>
        <p:spPr/>
        <p:txBody>
          <a:bodyPr>
            <a:normAutofit/>
          </a:bodyPr>
          <a:lstStyle/>
          <a:p>
            <a:r>
              <a:rPr lang="ru-RU" sz="2800" dirty="0" smtClean="0"/>
              <a:t>В 1985 году вышла 32-ух битная версия архитектуры</a:t>
            </a:r>
            <a:r>
              <a:rPr lang="en-US" sz="2800" dirty="0" smtClean="0"/>
              <a:t>(</a:t>
            </a:r>
            <a:r>
              <a:rPr lang="en-US" sz="2800" b="1" dirty="0" smtClean="0"/>
              <a:t>I</a:t>
            </a:r>
            <a:r>
              <a:rPr lang="ru-RU" sz="2800" b="1" dirty="0" smtClean="0"/>
              <a:t>A-32</a:t>
            </a:r>
            <a:r>
              <a:rPr lang="ru-RU" sz="2800" dirty="0" smtClean="0"/>
              <a:t> (</a:t>
            </a:r>
            <a:r>
              <a:rPr lang="ru-RU" sz="2800" b="1" dirty="0" err="1" smtClean="0"/>
              <a:t>Intel</a:t>
            </a:r>
            <a:r>
              <a:rPr lang="ru-RU" sz="2800" b="1" dirty="0" smtClean="0"/>
              <a:t> </a:t>
            </a:r>
            <a:r>
              <a:rPr lang="ru-RU" sz="2800" b="1" dirty="0" err="1" smtClean="0"/>
              <a:t>Architecture</a:t>
            </a:r>
            <a:r>
              <a:rPr lang="ru-RU" sz="2800" b="1" dirty="0" smtClean="0"/>
              <a:t>, 32-bit</a:t>
            </a:r>
            <a:r>
              <a:rPr lang="ru-RU" sz="2800" dirty="0" smtClean="0"/>
              <a:t>) </a:t>
            </a:r>
            <a:r>
              <a:rPr lang="en-US" sz="2800" dirty="0" smtClean="0"/>
              <a:t>) </a:t>
            </a:r>
            <a:r>
              <a:rPr lang="ru-RU" sz="2800" dirty="0" smtClean="0"/>
              <a:t>вместе с выпуском процессора </a:t>
            </a:r>
            <a:r>
              <a:rPr lang="en-US" sz="2800" dirty="0" err="1" smtClean="0"/>
              <a:t>intel</a:t>
            </a:r>
            <a:r>
              <a:rPr lang="ru-RU" sz="2800" dirty="0" smtClean="0"/>
              <a:t> 80386.</a:t>
            </a:r>
          </a:p>
          <a:p>
            <a:pPr lvl="1"/>
            <a:r>
              <a:rPr lang="ru-RU" sz="2400" dirty="0" smtClean="0"/>
              <a:t>Страничная адресация</a:t>
            </a:r>
          </a:p>
          <a:p>
            <a:r>
              <a:rPr lang="ru-RU" sz="2800" dirty="0" smtClean="0"/>
              <a:t>1997 Расширение </a:t>
            </a:r>
            <a:r>
              <a:rPr lang="en-US" sz="2800" dirty="0" smtClean="0"/>
              <a:t>MMX</a:t>
            </a:r>
            <a:r>
              <a:rPr lang="ru-RU" sz="2800" dirty="0" smtClean="0"/>
              <a:t> (57 инструкций)</a:t>
            </a:r>
            <a:r>
              <a:rPr lang="en-US" sz="2800" dirty="0" smtClean="0"/>
              <a:t>-SIMD </a:t>
            </a:r>
            <a:r>
              <a:rPr lang="ru-RU" sz="2800" dirty="0" smtClean="0"/>
              <a:t>для целых данных</a:t>
            </a:r>
          </a:p>
          <a:p>
            <a:r>
              <a:rPr lang="ru-RU" sz="2800" dirty="0" smtClean="0"/>
              <a:t>1999 Расширение </a:t>
            </a:r>
            <a:r>
              <a:rPr lang="en-US" sz="2800" dirty="0" smtClean="0"/>
              <a:t>SSE</a:t>
            </a:r>
            <a:r>
              <a:rPr lang="ru-RU" sz="2800" dirty="0" smtClean="0"/>
              <a:t> (70 инструкций) - </a:t>
            </a:r>
            <a:r>
              <a:rPr lang="en-US" sz="2800" dirty="0" smtClean="0"/>
              <a:t>SIMD </a:t>
            </a:r>
            <a:r>
              <a:rPr lang="ru-RU" sz="2800" dirty="0" smtClean="0"/>
              <a:t>для вещественных  данных</a:t>
            </a:r>
            <a:endParaRPr lang="en-US" sz="2800" dirty="0" smtClean="0"/>
          </a:p>
          <a:p>
            <a:r>
              <a:rPr lang="en-US" sz="2800" dirty="0" smtClean="0"/>
              <a:t>2001 </a:t>
            </a:r>
            <a:r>
              <a:rPr lang="ru-RU" sz="2800" dirty="0" smtClean="0"/>
              <a:t>Расширение </a:t>
            </a:r>
            <a:r>
              <a:rPr lang="en-US" sz="2800" dirty="0" smtClean="0"/>
              <a:t>SSE2</a:t>
            </a:r>
            <a:r>
              <a:rPr lang="ru-RU" sz="2800" dirty="0" smtClean="0"/>
              <a:t> (144 инструкций)</a:t>
            </a:r>
            <a:endParaRPr lang="en-US" sz="2800" dirty="0" smtClean="0"/>
          </a:p>
          <a:p>
            <a:r>
              <a:rPr lang="en-US" sz="2800" dirty="0" smtClean="0"/>
              <a:t>2003 </a:t>
            </a:r>
            <a:r>
              <a:rPr lang="ru-RU" sz="2800" dirty="0" smtClean="0"/>
              <a:t> архитектура </a:t>
            </a:r>
            <a:r>
              <a:rPr lang="en-US" sz="2800" dirty="0" smtClean="0"/>
              <a:t>AMD</a:t>
            </a:r>
            <a:r>
              <a:rPr lang="ru-RU" sz="2800" dirty="0" smtClean="0"/>
              <a:t> 64</a:t>
            </a:r>
            <a:r>
              <a:rPr lang="en-US" sz="2800" dirty="0" smtClean="0"/>
              <a:t> </a:t>
            </a:r>
            <a:r>
              <a:rPr lang="ru-RU" sz="2800" dirty="0" smtClean="0"/>
              <a:t>(Х86-64, </a:t>
            </a:r>
            <a:r>
              <a:rPr lang="en-US" sz="2800" dirty="0" smtClean="0"/>
              <a:t>EM64T</a:t>
            </a:r>
            <a:r>
              <a:rPr lang="ru-RU" sz="2800" dirty="0" smtClean="0"/>
              <a:t>)</a:t>
            </a:r>
          </a:p>
          <a:p>
            <a:r>
              <a:rPr lang="ru-RU" sz="2800" dirty="0" smtClean="0"/>
              <a:t>2004: </a:t>
            </a:r>
            <a:r>
              <a:rPr lang="ru-RU" sz="2800" dirty="0" err="1" smtClean="0"/>
              <a:t>Intel</a:t>
            </a:r>
            <a:r>
              <a:rPr lang="ru-RU" sz="2800" dirty="0" smtClean="0"/>
              <a:t> </a:t>
            </a:r>
            <a:r>
              <a:rPr lang="en-US" sz="2800" dirty="0" smtClean="0"/>
              <a:t>-</a:t>
            </a:r>
            <a:r>
              <a:rPr lang="ru-RU" sz="2800" dirty="0" smtClean="0"/>
              <a:t> </a:t>
            </a:r>
            <a:r>
              <a:rPr lang="ru-RU" sz="2800" dirty="0" err="1" smtClean="0"/>
              <a:t>Intel</a:t>
            </a:r>
            <a:r>
              <a:rPr lang="ru-RU" sz="2800" dirty="0" smtClean="0"/>
              <a:t> 64</a:t>
            </a:r>
            <a:r>
              <a:rPr lang="en-US" sz="2800" dirty="0" smtClean="0"/>
              <a:t> (</a:t>
            </a:r>
            <a:r>
              <a:rPr lang="ru-RU" sz="2800" dirty="0" smtClean="0"/>
              <a:t>клон </a:t>
            </a:r>
            <a:r>
              <a:rPr lang="en-US" sz="2800" dirty="0" smtClean="0"/>
              <a:t>AMD64</a:t>
            </a:r>
            <a:r>
              <a:rPr lang="ru-RU" sz="2800" dirty="0" smtClean="0"/>
              <a:t>).</a:t>
            </a:r>
            <a:endParaRPr lang="en-US" sz="2800" dirty="0" smtClean="0"/>
          </a:p>
          <a:p>
            <a:endParaRPr lang="ru-RU" sz="2800" dirty="0" smtClean="0"/>
          </a:p>
          <a:p>
            <a:endParaRPr lang="en-US" sz="2800" dirty="0" smtClean="0"/>
          </a:p>
          <a:p>
            <a:endParaRPr lang="ru-RU"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600" dirty="0" smtClean="0"/>
              <a:t>IA-64</a:t>
            </a:r>
            <a:endParaRPr lang="ru-RU" sz="3600" dirty="0"/>
          </a:p>
        </p:txBody>
      </p:sp>
      <p:sp>
        <p:nvSpPr>
          <p:cNvPr id="3" name="Содержимое 2"/>
          <p:cNvSpPr>
            <a:spLocks noGrp="1"/>
          </p:cNvSpPr>
          <p:nvPr>
            <p:ph idx="1"/>
          </p:nvPr>
        </p:nvSpPr>
        <p:spPr>
          <a:xfrm>
            <a:off x="457200" y="1428736"/>
            <a:ext cx="8229600" cy="4697427"/>
          </a:xfrm>
        </p:spPr>
        <p:txBody>
          <a:bodyPr>
            <a:normAutofit fontScale="92500" lnSpcReduction="10000"/>
          </a:bodyPr>
          <a:lstStyle/>
          <a:p>
            <a:r>
              <a:rPr lang="ru-RU" sz="2800" dirty="0" smtClean="0"/>
              <a:t>Область применения: высокопроизводительные сервера и суперкомпьютеры</a:t>
            </a:r>
            <a:r>
              <a:rPr lang="en-US" sz="2800" dirty="0" smtClean="0"/>
              <a:t>.</a:t>
            </a:r>
          </a:p>
          <a:p>
            <a:r>
              <a:rPr lang="ru-RU" sz="2800" dirty="0" smtClean="0"/>
              <a:t>Основные производители процессоров: </a:t>
            </a:r>
            <a:r>
              <a:rPr lang="en-US" sz="2800" dirty="0" smtClean="0"/>
              <a:t>Intel.</a:t>
            </a:r>
          </a:p>
          <a:p>
            <a:r>
              <a:rPr lang="ru-RU" sz="2800" dirty="0" smtClean="0"/>
              <a:t>Архитектура относится к новому поколению </a:t>
            </a:r>
            <a:r>
              <a:rPr lang="en-US" sz="2800" dirty="0" smtClean="0"/>
              <a:t>EPIC.</a:t>
            </a:r>
          </a:p>
          <a:p>
            <a:r>
              <a:rPr lang="ru-RU" sz="2800" dirty="0" smtClean="0"/>
              <a:t>Разработка архитектуры началась в 1994 году совместно компаниями </a:t>
            </a:r>
            <a:r>
              <a:rPr lang="en-US" sz="2800" dirty="0" smtClean="0"/>
              <a:t>Intel </a:t>
            </a:r>
            <a:r>
              <a:rPr lang="ru-RU" sz="2800" dirty="0" smtClean="0"/>
              <a:t>и </a:t>
            </a:r>
            <a:r>
              <a:rPr lang="en-US" sz="2800" dirty="0" smtClean="0"/>
              <a:t>HP.</a:t>
            </a:r>
          </a:p>
          <a:p>
            <a:r>
              <a:rPr lang="ru-RU" sz="2800" dirty="0" smtClean="0"/>
              <a:t>В 2001 году </a:t>
            </a:r>
            <a:r>
              <a:rPr lang="en-US" sz="2800" dirty="0" smtClean="0"/>
              <a:t>Intel </a:t>
            </a:r>
            <a:r>
              <a:rPr lang="ru-RU" sz="2800" dirty="0" smtClean="0"/>
              <a:t>выпустила процессор </a:t>
            </a:r>
            <a:r>
              <a:rPr lang="en-US" sz="2800" dirty="0" smtClean="0"/>
              <a:t>Itanium </a:t>
            </a:r>
            <a:r>
              <a:rPr lang="ru-RU" sz="2800" dirty="0" smtClean="0"/>
              <a:t>с архитектурой </a:t>
            </a:r>
            <a:r>
              <a:rPr lang="en-US" sz="2800" dirty="0" smtClean="0"/>
              <a:t>IA-64.</a:t>
            </a:r>
          </a:p>
          <a:p>
            <a:r>
              <a:rPr lang="ru-RU" sz="2800" dirty="0" smtClean="0"/>
              <a:t>В 2002 год выпуск </a:t>
            </a:r>
            <a:r>
              <a:rPr lang="en-US" sz="2800" dirty="0" smtClean="0"/>
              <a:t>Intel</a:t>
            </a:r>
            <a:r>
              <a:rPr lang="ru-RU" sz="2800" dirty="0" smtClean="0"/>
              <a:t> </a:t>
            </a:r>
            <a:r>
              <a:rPr lang="en-US" sz="2800" dirty="0" smtClean="0"/>
              <a:t>Itanium</a:t>
            </a:r>
            <a:r>
              <a:rPr lang="ru-RU" sz="2800" dirty="0" smtClean="0"/>
              <a:t> 2.</a:t>
            </a:r>
          </a:p>
          <a:p>
            <a:r>
              <a:rPr lang="en-US" sz="2800" b="1" dirty="0" smtClean="0"/>
              <a:t>201</a:t>
            </a:r>
            <a:r>
              <a:rPr lang="ru-RU" sz="2800" b="1" dirty="0" smtClean="0"/>
              <a:t>2</a:t>
            </a:r>
            <a:r>
              <a:rPr lang="en-US" sz="2800" b="1" dirty="0" smtClean="0"/>
              <a:t>. Intel® Itanium® Processor 9560 </a:t>
            </a:r>
            <a:endParaRPr lang="ru-RU" sz="2800" b="1" dirty="0" smtClean="0"/>
          </a:p>
          <a:p>
            <a:r>
              <a:rPr lang="en-US" sz="2800" b="1" dirty="0" smtClean="0"/>
              <a:t>2015 Intel</a:t>
            </a:r>
            <a:r>
              <a:rPr lang="ru-RU" sz="2800" b="1" dirty="0" smtClean="0"/>
              <a:t> объявила о прекращении </a:t>
            </a:r>
            <a:r>
              <a:rPr lang="en-US" sz="2800" b="1" dirty="0" smtClean="0"/>
              <a:t> </a:t>
            </a:r>
            <a:r>
              <a:rPr lang="ru-RU" sz="2800" b="1" dirty="0" smtClean="0"/>
              <a:t> </a:t>
            </a:r>
            <a:r>
              <a:rPr lang="ru-RU" sz="2800" b="1" dirty="0" err="1" smtClean="0"/>
              <a:t>рапзвития</a:t>
            </a:r>
            <a:r>
              <a:rPr lang="ru-RU" sz="2800" b="1" dirty="0" smtClean="0"/>
              <a:t> архитектуры  </a:t>
            </a:r>
            <a:r>
              <a:rPr lang="en-US" sz="2800" b="1" dirty="0" smtClean="0"/>
              <a:t>IA-64</a:t>
            </a:r>
          </a:p>
          <a:p>
            <a:endParaRPr lang="en-US" sz="2800" b="1" dirty="0" smtClean="0"/>
          </a:p>
          <a:p>
            <a:endParaRPr lang="ru-RU" sz="2800" dirty="0" smtClean="0"/>
          </a:p>
          <a:p>
            <a:endParaRPr lang="en-US" sz="2800" dirty="0" smtClean="0"/>
          </a:p>
          <a:p>
            <a:endParaRPr lang="en-US" sz="2800" dirty="0" smtClean="0"/>
          </a:p>
          <a:p>
            <a:endParaRPr lang="ru-RU" sz="2800" dirty="0" smtClean="0"/>
          </a:p>
          <a:p>
            <a:endParaRPr lang="ru-RU"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ARM</a:t>
            </a:r>
            <a:endParaRPr lang="ru-RU" dirty="0"/>
          </a:p>
        </p:txBody>
      </p:sp>
      <p:sp>
        <p:nvSpPr>
          <p:cNvPr id="3" name="Содержимое 2"/>
          <p:cNvSpPr>
            <a:spLocks noGrp="1"/>
          </p:cNvSpPr>
          <p:nvPr>
            <p:ph idx="1"/>
          </p:nvPr>
        </p:nvSpPr>
        <p:spPr/>
        <p:txBody>
          <a:bodyPr>
            <a:normAutofit/>
          </a:bodyPr>
          <a:lstStyle/>
          <a:p>
            <a:r>
              <a:rPr lang="ru-RU" dirty="0" smtClean="0"/>
              <a:t>1979 год Герман </a:t>
            </a:r>
            <a:r>
              <a:rPr lang="ru-RU" dirty="0" err="1" smtClean="0"/>
              <a:t>Хаузер</a:t>
            </a:r>
            <a:r>
              <a:rPr lang="ru-RU" dirty="0" smtClean="0"/>
              <a:t> (</a:t>
            </a:r>
            <a:r>
              <a:rPr lang="ru-RU" dirty="0" err="1" smtClean="0"/>
              <a:t>Hermann</a:t>
            </a:r>
            <a:r>
              <a:rPr lang="ru-RU" dirty="0" smtClean="0"/>
              <a:t> </a:t>
            </a:r>
            <a:r>
              <a:rPr lang="ru-RU" dirty="0" err="1" smtClean="0"/>
              <a:t>Hauser</a:t>
            </a:r>
            <a:r>
              <a:rPr lang="ru-RU" dirty="0" smtClean="0"/>
              <a:t>) и </a:t>
            </a:r>
            <a:r>
              <a:rPr lang="ru-RU" dirty="0" err="1" smtClean="0"/>
              <a:t>Крис</a:t>
            </a:r>
            <a:r>
              <a:rPr lang="ru-RU" dirty="0" smtClean="0"/>
              <a:t> </a:t>
            </a:r>
            <a:r>
              <a:rPr lang="ru-RU" dirty="0" err="1" smtClean="0"/>
              <a:t>Керри</a:t>
            </a:r>
            <a:r>
              <a:rPr lang="ru-RU" dirty="0" smtClean="0"/>
              <a:t> (</a:t>
            </a:r>
            <a:r>
              <a:rPr lang="ru-RU" dirty="0" err="1" smtClean="0"/>
              <a:t>Chris</a:t>
            </a:r>
            <a:r>
              <a:rPr lang="ru-RU" dirty="0" smtClean="0"/>
              <a:t> </a:t>
            </a:r>
            <a:r>
              <a:rPr lang="ru-RU" dirty="0" err="1" smtClean="0"/>
              <a:t>Curry</a:t>
            </a:r>
            <a:r>
              <a:rPr lang="ru-RU" dirty="0" smtClean="0"/>
              <a:t>) с группой студентов и исследователей из различных лабораторий Кембриджского университета основали </a:t>
            </a:r>
            <a:r>
              <a:rPr lang="ru-RU" b="1" dirty="0" err="1" smtClean="0"/>
              <a:t>Acorn</a:t>
            </a:r>
            <a:r>
              <a:rPr lang="ru-RU" b="1" dirty="0" smtClean="0"/>
              <a:t> </a:t>
            </a:r>
            <a:r>
              <a:rPr lang="ru-RU" b="1" dirty="0" err="1" smtClean="0"/>
              <a:t>Computers</a:t>
            </a:r>
            <a:r>
              <a:rPr lang="ru-RU" b="1" dirty="0" smtClean="0"/>
              <a:t> </a:t>
            </a:r>
            <a:r>
              <a:rPr lang="ru-RU" dirty="0" smtClean="0"/>
              <a:t>чтобы начать разработку персональных компьютеров в Кембридже.</a:t>
            </a:r>
          </a:p>
          <a:p>
            <a:endParaRPr lang="ru-RU" dirty="0" smtClean="0"/>
          </a:p>
          <a:p>
            <a:r>
              <a:rPr lang="ru-RU" dirty="0" smtClean="0"/>
              <a:t>1985 год ARM1 процессор на </a:t>
            </a:r>
            <a:r>
              <a:rPr lang="en-US" dirty="0" smtClean="0"/>
              <a:t>RISC </a:t>
            </a:r>
            <a:r>
              <a:rPr lang="ru-RU" dirty="0" smtClean="0"/>
              <a:t>- архитектуре (от сокращения </a:t>
            </a:r>
            <a:r>
              <a:rPr lang="ru-RU" dirty="0" err="1" smtClean="0"/>
              <a:t>Acorn</a:t>
            </a:r>
            <a:r>
              <a:rPr lang="ru-RU" dirty="0" smtClean="0"/>
              <a:t> RISC </a:t>
            </a:r>
            <a:r>
              <a:rPr lang="ru-RU" dirty="0" err="1" smtClean="0"/>
              <a:t>Machine</a:t>
            </a:r>
            <a:r>
              <a:rPr lang="ru-RU" dirty="0" smtClean="0"/>
              <a:t>, которая в 1990 сменилась на </a:t>
            </a:r>
            <a:r>
              <a:rPr lang="ru-RU" dirty="0" err="1" smtClean="0"/>
              <a:t>Advanced</a:t>
            </a:r>
            <a:r>
              <a:rPr lang="ru-RU" dirty="0" smtClean="0"/>
              <a:t> RISC </a:t>
            </a:r>
            <a:r>
              <a:rPr lang="ru-RU" dirty="0" err="1" smtClean="0"/>
              <a:t>Machine</a:t>
            </a:r>
            <a:r>
              <a:rPr lang="ru-RU" dirty="0" smtClean="0"/>
              <a:t>). </a:t>
            </a:r>
          </a:p>
          <a:p>
            <a:endParaRPr lang="ru-RU" dirty="0" smtClean="0"/>
          </a:p>
          <a:p>
            <a:r>
              <a:rPr lang="ru-RU" dirty="0" smtClean="0"/>
              <a:t>В процессоре использовалось менее 25000 транзисторов</a:t>
            </a:r>
          </a:p>
          <a:p>
            <a:r>
              <a:rPr lang="ru-RU" dirty="0" smtClean="0"/>
              <a:t>.</a:t>
            </a:r>
          </a:p>
          <a:p>
            <a:r>
              <a:rPr lang="ru-RU" dirty="0" smtClean="0"/>
              <a:t>1986 год ARM2 самый простой </a:t>
            </a:r>
            <a:r>
              <a:rPr lang="en-US" dirty="0" smtClean="0"/>
              <a:t>RISC – </a:t>
            </a:r>
            <a:r>
              <a:rPr lang="ru-RU" dirty="0" smtClean="0"/>
              <a:t>процессор того времени (30000 </a:t>
            </a:r>
            <a:r>
              <a:rPr lang="ru-RU" dirty="0" err="1" smtClean="0"/>
              <a:t>транзитсоров</a:t>
            </a:r>
            <a:r>
              <a:rPr lang="ru-RU" dirty="0" smtClean="0"/>
              <a:t>) </a:t>
            </a:r>
          </a:p>
          <a:p>
            <a:endParaRPr lang="ru-RU" dirty="0" smtClean="0"/>
          </a:p>
          <a:p>
            <a:endParaRPr lang="ru-RU" dirty="0" smtClean="0"/>
          </a:p>
          <a:p>
            <a:endParaRPr lang="ru-RU"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en-US" dirty="0" smtClean="0"/>
              <a:t>ARM</a:t>
            </a:r>
            <a:endParaRPr lang="ru-RU" dirty="0"/>
          </a:p>
        </p:txBody>
      </p:sp>
      <p:sp>
        <p:nvSpPr>
          <p:cNvPr id="3" name="Содержимое 2"/>
          <p:cNvSpPr>
            <a:spLocks noGrp="1"/>
          </p:cNvSpPr>
          <p:nvPr>
            <p:ph idx="1"/>
          </p:nvPr>
        </p:nvSpPr>
        <p:spPr>
          <a:xfrm>
            <a:off x="457200" y="1071546"/>
            <a:ext cx="8229600" cy="5429288"/>
          </a:xfrm>
        </p:spPr>
        <p:txBody>
          <a:bodyPr>
            <a:normAutofit/>
          </a:bodyPr>
          <a:lstStyle/>
          <a:p>
            <a:r>
              <a:rPr lang="ru-RU" dirty="0" smtClean="0"/>
              <a:t>1990 г возникло совместное предприятие между </a:t>
            </a:r>
            <a:r>
              <a:rPr lang="ru-RU" dirty="0" err="1" smtClean="0"/>
              <a:t>Acorn</a:t>
            </a:r>
            <a:r>
              <a:rPr lang="ru-RU" dirty="0" smtClean="0"/>
              <a:t> </a:t>
            </a:r>
            <a:r>
              <a:rPr lang="ru-RU" dirty="0" err="1" smtClean="0"/>
              <a:t>Computers</a:t>
            </a:r>
            <a:r>
              <a:rPr lang="ru-RU" dirty="0" smtClean="0"/>
              <a:t>, </a:t>
            </a:r>
            <a:r>
              <a:rPr lang="ru-RU" dirty="0" err="1" smtClean="0"/>
              <a:t>Apple</a:t>
            </a:r>
            <a:r>
              <a:rPr lang="ru-RU" dirty="0" smtClean="0"/>
              <a:t> </a:t>
            </a:r>
            <a:r>
              <a:rPr lang="ru-RU" dirty="0" err="1" smtClean="0"/>
              <a:t>Inc</a:t>
            </a:r>
            <a:r>
              <a:rPr lang="ru-RU" dirty="0" smtClean="0"/>
              <a:t>.. Это совместное предприятие получило название </a:t>
            </a:r>
            <a:r>
              <a:rPr lang="ru-RU" b="1" dirty="0" err="1" smtClean="0"/>
              <a:t>Advanced</a:t>
            </a:r>
            <a:r>
              <a:rPr lang="ru-RU" b="1" dirty="0" smtClean="0"/>
              <a:t> RISC </a:t>
            </a:r>
            <a:r>
              <a:rPr lang="ru-RU" b="1" dirty="0" err="1" smtClean="0"/>
              <a:t>Machines</a:t>
            </a:r>
            <a:r>
              <a:rPr lang="ru-RU" b="1" dirty="0" smtClean="0"/>
              <a:t> </a:t>
            </a:r>
            <a:r>
              <a:rPr lang="ru-RU" b="1" dirty="0" err="1" smtClean="0"/>
              <a:t>Limited</a:t>
            </a:r>
            <a:r>
              <a:rPr lang="ru-RU" b="1" dirty="0" smtClean="0"/>
              <a:t> (ARM </a:t>
            </a:r>
            <a:r>
              <a:rPr lang="ru-RU" b="1" dirty="0" err="1" smtClean="0"/>
              <a:t>Limited</a:t>
            </a:r>
            <a:r>
              <a:rPr lang="ru-RU" b="1" dirty="0" smtClean="0"/>
              <a:t>)</a:t>
            </a:r>
          </a:p>
          <a:p>
            <a:endParaRPr lang="ru-RU" b="1" dirty="0" smtClean="0"/>
          </a:p>
          <a:p>
            <a:r>
              <a:rPr lang="ru-RU" dirty="0" smtClean="0"/>
              <a:t>Принято решение о разработке основных технологий процессоров (ядер)  с последующим их лицензированием в качестве интеллектуальной собственности (IP </a:t>
            </a:r>
            <a:r>
              <a:rPr lang="en-US" dirty="0" smtClean="0"/>
              <a:t>intellectual property</a:t>
            </a:r>
            <a:r>
              <a:rPr lang="ru-RU" dirty="0" smtClean="0"/>
              <a:t>) и продаже другим фирмам для изготовления. </a:t>
            </a:r>
          </a:p>
          <a:p>
            <a:endParaRPr lang="ru-RU" dirty="0" smtClean="0"/>
          </a:p>
          <a:p>
            <a:r>
              <a:rPr lang="ru-RU" dirty="0" smtClean="0"/>
              <a:t>1992 год семейство процессоров </a:t>
            </a:r>
            <a:r>
              <a:rPr lang="en-US" dirty="0" smtClean="0"/>
              <a:t>ARM6 </a:t>
            </a:r>
            <a:r>
              <a:rPr lang="ru-RU" dirty="0" smtClean="0"/>
              <a:t> архитектуры </a:t>
            </a:r>
            <a:r>
              <a:rPr lang="en-US" dirty="0" smtClean="0"/>
              <a:t>ARMv3 c </a:t>
            </a:r>
            <a:r>
              <a:rPr lang="ru-RU" dirty="0" smtClean="0"/>
              <a:t>ядром ARM610 – 32 разрядный процессор, специально разработанный для </a:t>
            </a:r>
            <a:r>
              <a:rPr lang="ru-RU" dirty="0" err="1" smtClean="0"/>
              <a:t>Apple</a:t>
            </a:r>
            <a:r>
              <a:rPr lang="ru-RU" dirty="0" smtClean="0"/>
              <a:t>.</a:t>
            </a:r>
            <a:endParaRPr lang="ru-R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ARM</a:t>
            </a:r>
            <a:endParaRPr lang="ru-RU" dirty="0"/>
          </a:p>
        </p:txBody>
      </p:sp>
      <p:sp>
        <p:nvSpPr>
          <p:cNvPr id="3" name="Содержимое 2"/>
          <p:cNvSpPr>
            <a:spLocks noGrp="1"/>
          </p:cNvSpPr>
          <p:nvPr>
            <p:ph idx="1"/>
          </p:nvPr>
        </p:nvSpPr>
        <p:spPr>
          <a:xfrm>
            <a:off x="457200" y="1600200"/>
            <a:ext cx="8401080" cy="4525963"/>
          </a:xfrm>
        </p:spPr>
        <p:txBody>
          <a:bodyPr>
            <a:normAutofit/>
          </a:bodyPr>
          <a:lstStyle/>
          <a:p>
            <a:r>
              <a:rPr lang="en-US" dirty="0" smtClean="0"/>
              <a:t>2002 ARM11MPCore  </a:t>
            </a:r>
            <a:r>
              <a:rPr lang="ru-RU" dirty="0" smtClean="0"/>
              <a:t>многопроцессорная архитектура (до 4-х ARM11). включает в себя четыре процессора, работающих с общей кэш-памятью</a:t>
            </a:r>
          </a:p>
          <a:p>
            <a:endParaRPr lang="en-US" dirty="0" smtClean="0"/>
          </a:p>
          <a:p>
            <a:r>
              <a:rPr lang="en-US" dirty="0" smtClean="0"/>
              <a:t>2009</a:t>
            </a:r>
            <a:r>
              <a:rPr lang="ru-RU" dirty="0" smtClean="0"/>
              <a:t>г Ядро </a:t>
            </a:r>
            <a:r>
              <a:rPr lang="en-US" dirty="0" smtClean="0"/>
              <a:t>Cortex-A5</a:t>
            </a:r>
            <a:r>
              <a:rPr lang="ru-RU" dirty="0" smtClean="0"/>
              <a:t> с поддержкой </a:t>
            </a:r>
            <a:r>
              <a:rPr lang="ru-RU" dirty="0" err="1" smtClean="0"/>
              <a:t>двухядерной</a:t>
            </a:r>
            <a:r>
              <a:rPr lang="ru-RU" dirty="0" smtClean="0"/>
              <a:t> конфигурации </a:t>
            </a:r>
          </a:p>
          <a:p>
            <a:endParaRPr lang="ru-RU" dirty="0" smtClean="0"/>
          </a:p>
          <a:p>
            <a:r>
              <a:rPr lang="ru-RU" dirty="0" smtClean="0"/>
              <a:t>2010</a:t>
            </a:r>
            <a:r>
              <a:rPr lang="ru-RU" b="1" dirty="0" smtClean="0"/>
              <a:t> ARM Cortex-A15 </a:t>
            </a:r>
            <a:r>
              <a:rPr lang="ru-RU" b="1" dirty="0" err="1" smtClean="0"/>
              <a:t>MPCore</a:t>
            </a:r>
            <a:r>
              <a:rPr lang="ru-RU" dirty="0" smtClean="0"/>
              <a:t> — 32-битный многоядерный процессор, предоставляющий до 8 Cortex-A15 ядер</a:t>
            </a:r>
            <a:endParaRPr lang="ru-RU"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ARM</a:t>
            </a:r>
            <a:endParaRPr lang="ru-RU" dirty="0"/>
          </a:p>
        </p:txBody>
      </p:sp>
      <p:sp>
        <p:nvSpPr>
          <p:cNvPr id="3" name="Содержимое 2"/>
          <p:cNvSpPr>
            <a:spLocks noGrp="1"/>
          </p:cNvSpPr>
          <p:nvPr>
            <p:ph idx="1"/>
          </p:nvPr>
        </p:nvSpPr>
        <p:spPr>
          <a:xfrm>
            <a:off x="142844" y="1600200"/>
            <a:ext cx="8543956" cy="4525963"/>
          </a:xfrm>
        </p:spPr>
        <p:txBody>
          <a:bodyPr/>
          <a:lstStyle/>
          <a:p>
            <a:r>
              <a:rPr lang="ru-RU" dirty="0" smtClean="0"/>
              <a:t>2013 год А</a:t>
            </a:r>
            <a:r>
              <a:rPr lang="en-US" dirty="0" smtClean="0"/>
              <a:t>RM Cortex - A53</a:t>
            </a:r>
            <a:r>
              <a:rPr lang="ru-RU" dirty="0" smtClean="0"/>
              <a:t> – первое 64 битное ядро с поддержкой </a:t>
            </a:r>
            <a:r>
              <a:rPr lang="ru-RU" dirty="0" err="1" smtClean="0"/>
              <a:t>четырехъядерной</a:t>
            </a:r>
            <a:r>
              <a:rPr lang="ru-RU" dirty="0" smtClean="0"/>
              <a:t> конфигурации. </a:t>
            </a:r>
          </a:p>
          <a:p>
            <a:endParaRPr lang="ru-RU" dirty="0" smtClean="0"/>
          </a:p>
          <a:p>
            <a:r>
              <a:rPr lang="ru-RU" dirty="0" smtClean="0"/>
              <a:t>В настоящее время большое количество ядер для различных групп процессоров</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3233"/>
            <a:ext cx="9144000" cy="642942"/>
          </a:xfrm>
        </p:spPr>
        <p:txBody>
          <a:bodyPr/>
          <a:lstStyle/>
          <a:p>
            <a:r>
              <a:rPr lang="ru-RU" dirty="0" smtClean="0"/>
              <a:t>Программируемые пользователем логические устройства </a:t>
            </a:r>
            <a:r>
              <a:rPr lang="ru-RU" sz="2200" dirty="0" smtClean="0">
                <a:solidFill>
                  <a:srgbClr val="FF0000"/>
                </a:solidFill>
              </a:rPr>
              <a:t>(</a:t>
            </a:r>
            <a:r>
              <a:rPr lang="en-US" sz="2200" dirty="0" smtClean="0">
                <a:solidFill>
                  <a:srgbClr val="FF0000"/>
                </a:solidFill>
              </a:rPr>
              <a:t>Programmable</a:t>
            </a:r>
            <a:r>
              <a:rPr lang="ru-RU" sz="2200" dirty="0" smtClean="0">
                <a:solidFill>
                  <a:srgbClr val="FF0000"/>
                </a:solidFill>
              </a:rPr>
              <a:t> </a:t>
            </a:r>
            <a:r>
              <a:rPr lang="en-US" sz="2200" dirty="0" smtClean="0">
                <a:solidFill>
                  <a:srgbClr val="FF0000"/>
                </a:solidFill>
              </a:rPr>
              <a:t>logic</a:t>
            </a:r>
            <a:r>
              <a:rPr lang="ru-RU" sz="2200" dirty="0" smtClean="0">
                <a:solidFill>
                  <a:srgbClr val="FF0000"/>
                </a:solidFill>
              </a:rPr>
              <a:t> </a:t>
            </a:r>
            <a:r>
              <a:rPr lang="en-US" sz="2200" dirty="0" smtClean="0">
                <a:solidFill>
                  <a:srgbClr val="FF0000"/>
                </a:solidFill>
              </a:rPr>
              <a:t>device</a:t>
            </a:r>
            <a:r>
              <a:rPr lang="ru-RU" sz="2200" dirty="0" smtClean="0">
                <a:solidFill>
                  <a:srgbClr val="FF0000"/>
                </a:solidFill>
              </a:rPr>
              <a:t>-</a:t>
            </a:r>
            <a:r>
              <a:rPr lang="en-US" sz="2200" dirty="0" smtClean="0">
                <a:solidFill>
                  <a:srgbClr val="FF0000"/>
                </a:solidFill>
              </a:rPr>
              <a:t>PLD</a:t>
            </a:r>
            <a:r>
              <a:rPr lang="ru-RU" sz="2200" dirty="0" smtClean="0">
                <a:solidFill>
                  <a:srgbClr val="FF0000"/>
                </a:solidFill>
              </a:rPr>
              <a:t>)</a:t>
            </a:r>
            <a:r>
              <a:rPr lang="en-US" sz="2200" dirty="0"/>
              <a:t/>
            </a:r>
            <a:br>
              <a:rPr lang="en-US" sz="2200" dirty="0"/>
            </a:br>
            <a:r>
              <a:rPr lang="en-US" dirty="0"/>
              <a:t/>
            </a:r>
            <a:br>
              <a:rPr lang="en-US" dirty="0"/>
            </a:br>
            <a:endParaRPr lang="ru-RU" dirty="0"/>
          </a:p>
        </p:txBody>
      </p:sp>
      <p:sp>
        <p:nvSpPr>
          <p:cNvPr id="3" name="Содержимое 2"/>
          <p:cNvSpPr>
            <a:spLocks noGrp="1"/>
          </p:cNvSpPr>
          <p:nvPr>
            <p:ph idx="1"/>
          </p:nvPr>
        </p:nvSpPr>
        <p:spPr>
          <a:xfrm>
            <a:off x="0" y="1071546"/>
            <a:ext cx="9144000" cy="6000768"/>
          </a:xfrm>
        </p:spPr>
        <p:txBody>
          <a:bodyPr/>
          <a:lstStyle/>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r>
              <a:rPr lang="ru-RU" dirty="0" smtClean="0"/>
              <a:t>Большое число функциональных блоков.</a:t>
            </a:r>
          </a:p>
          <a:p>
            <a:r>
              <a:rPr lang="ru-RU" dirty="0" smtClean="0"/>
              <a:t>Можно изменять (программировать) логику работы отдельных блоков, а также связи между ними путем загрузки файла конфигурации в память конфигурации.</a:t>
            </a:r>
            <a:endParaRPr lang="ru-RU" dirty="0"/>
          </a:p>
        </p:txBody>
      </p:sp>
      <p:pic>
        <p:nvPicPr>
          <p:cNvPr id="2050" name="Picture 2"/>
          <p:cNvPicPr>
            <a:picLocks noChangeAspect="1" noChangeArrowheads="1"/>
          </p:cNvPicPr>
          <p:nvPr/>
        </p:nvPicPr>
        <p:blipFill>
          <a:blip r:embed="rId2"/>
          <a:srcRect/>
          <a:stretch>
            <a:fillRect/>
          </a:stretch>
        </p:blipFill>
        <p:spPr bwMode="auto">
          <a:xfrm>
            <a:off x="3779912" y="764704"/>
            <a:ext cx="4233878" cy="4103506"/>
          </a:xfrm>
          <a:prstGeom prst="rect">
            <a:avLst/>
          </a:prstGeom>
          <a:noFill/>
          <a:ln w="9525">
            <a:noFill/>
            <a:miter lim="800000"/>
            <a:headEnd/>
            <a:tailEnd/>
          </a:ln>
          <a:effectLst/>
        </p:spPr>
      </p:pic>
      <p:sp>
        <p:nvSpPr>
          <p:cNvPr id="4" name="TextBox 3"/>
          <p:cNvSpPr txBox="1"/>
          <p:nvPr/>
        </p:nvSpPr>
        <p:spPr>
          <a:xfrm>
            <a:off x="467544" y="2204864"/>
            <a:ext cx="1066318" cy="461665"/>
          </a:xfrm>
          <a:prstGeom prst="rect">
            <a:avLst/>
          </a:prstGeom>
          <a:noFill/>
        </p:spPr>
        <p:txBody>
          <a:bodyPr wrap="none" rtlCol="0">
            <a:spAutoFit/>
          </a:bodyPr>
          <a:lstStyle/>
          <a:p>
            <a:r>
              <a:rPr lang="ru-RU" sz="2400" b="1" dirty="0" smtClean="0">
                <a:latin typeface="Arial" panose="020B0604020202020204" pitchFamily="34" charset="0"/>
                <a:cs typeface="Arial" panose="020B0604020202020204" pitchFamily="34" charset="0"/>
              </a:rPr>
              <a:t>ПЛИС</a:t>
            </a:r>
            <a:endParaRPr lang="ru-RU" sz="2400" b="1" dirty="0">
              <a:latin typeface="Arial" panose="020B0604020202020204" pitchFamily="34" charset="0"/>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68280"/>
          </a:xfrm>
        </p:spPr>
        <p:txBody>
          <a:bodyPr>
            <a:normAutofit fontScale="90000"/>
          </a:bodyPr>
          <a:lstStyle/>
          <a:p>
            <a:r>
              <a:rPr lang="ru-RU" dirty="0" smtClean="0"/>
              <a:t>Система обозначений</a:t>
            </a:r>
            <a:endParaRPr lang="ru-RU" dirty="0"/>
          </a:p>
        </p:txBody>
      </p:sp>
      <p:sp>
        <p:nvSpPr>
          <p:cNvPr id="3" name="Содержимое 2"/>
          <p:cNvSpPr>
            <a:spLocks noGrp="1"/>
          </p:cNvSpPr>
          <p:nvPr>
            <p:ph idx="1"/>
          </p:nvPr>
        </p:nvSpPr>
        <p:spPr/>
        <p:txBody>
          <a:bodyPr>
            <a:normAutofit/>
          </a:bodyPr>
          <a:lstStyle/>
          <a:p>
            <a:r>
              <a:rPr lang="ru-RU" dirty="0" smtClean="0"/>
              <a:t>Исторически процессоры ARM делятся на восемь архитектур(</a:t>
            </a:r>
            <a:r>
              <a:rPr lang="ru-RU" b="1" dirty="0" smtClean="0"/>
              <a:t>систем команд</a:t>
            </a:r>
            <a:r>
              <a:rPr lang="ru-RU" dirty="0" smtClean="0"/>
              <a:t>), начиная с самой первой ARMv1 и заканчивая самой последней ARMv8. </a:t>
            </a:r>
            <a:endParaRPr lang="en-US" dirty="0" smtClean="0"/>
          </a:p>
          <a:p>
            <a:endParaRPr lang="ru-RU" dirty="0" smtClean="0"/>
          </a:p>
          <a:p>
            <a:r>
              <a:rPr lang="ru-RU" dirty="0" smtClean="0"/>
              <a:t>Каждая архитектура может разделяться на несколько семейств. Наиболее значимыми семействами являются: ARM7, ARM9, ARM11 и </a:t>
            </a:r>
            <a:r>
              <a:rPr lang="ru-RU" dirty="0" err="1" smtClean="0"/>
              <a:t>Cortex</a:t>
            </a:r>
            <a:r>
              <a:rPr lang="ru-RU" dirty="0" smtClean="0"/>
              <a:t>. </a:t>
            </a:r>
          </a:p>
          <a:p>
            <a:endParaRPr lang="en-US" dirty="0" smtClean="0"/>
          </a:p>
          <a:p>
            <a:r>
              <a:rPr lang="ru-RU" dirty="0" smtClean="0"/>
              <a:t> Начиная с архитектуры ARMv7, процессоры имеют 3 профиля применения: </a:t>
            </a:r>
          </a:p>
          <a:p>
            <a:r>
              <a:rPr lang="ru-RU" dirty="0" smtClean="0"/>
              <a:t>"A"(</a:t>
            </a:r>
            <a:r>
              <a:rPr lang="ru-RU" dirty="0" err="1" smtClean="0"/>
              <a:t>application</a:t>
            </a:r>
            <a:r>
              <a:rPr lang="ru-RU" dirty="0" smtClean="0"/>
              <a:t>) – классические ядра приложений, </a:t>
            </a:r>
          </a:p>
          <a:p>
            <a:r>
              <a:rPr lang="ru-RU" dirty="0" smtClean="0"/>
              <a:t>"R" (</a:t>
            </a:r>
            <a:r>
              <a:rPr lang="ru-RU" dirty="0" err="1" smtClean="0"/>
              <a:t>real</a:t>
            </a:r>
            <a:r>
              <a:rPr lang="ru-RU" dirty="0" smtClean="0"/>
              <a:t> </a:t>
            </a:r>
            <a:r>
              <a:rPr lang="ru-RU" dirty="0" err="1" smtClean="0"/>
              <a:t>time</a:t>
            </a:r>
            <a:r>
              <a:rPr lang="ru-RU" dirty="0" smtClean="0"/>
              <a:t>) - ядра для систем реального времени</a:t>
            </a:r>
          </a:p>
          <a:p>
            <a:r>
              <a:rPr lang="ru-RU" dirty="0" smtClean="0"/>
              <a:t>"M" (</a:t>
            </a:r>
            <a:r>
              <a:rPr lang="ru-RU" dirty="0" err="1" smtClean="0"/>
              <a:t>microcontroller</a:t>
            </a:r>
            <a:r>
              <a:rPr lang="ru-RU" dirty="0" smtClean="0"/>
              <a:t>) – Ядра для микроконтроллеров</a:t>
            </a:r>
          </a:p>
          <a:p>
            <a:r>
              <a:rPr lang="ru-RU" dirty="0" smtClean="0"/>
              <a:t>.</a:t>
            </a:r>
          </a:p>
          <a:p>
            <a:endParaRPr lang="ru-RU"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68280"/>
          </a:xfrm>
        </p:spPr>
        <p:txBody>
          <a:bodyPr>
            <a:normAutofit fontScale="90000"/>
          </a:bodyPr>
          <a:lstStyle/>
          <a:p>
            <a:r>
              <a:rPr lang="en-US" dirty="0" smtClean="0"/>
              <a:t>ARM</a:t>
            </a:r>
            <a:endParaRPr lang="ru-RU" dirty="0"/>
          </a:p>
        </p:txBody>
      </p:sp>
      <p:pic>
        <p:nvPicPr>
          <p:cNvPr id="6146" name="Picture 2"/>
          <p:cNvPicPr>
            <a:picLocks noGrp="1" noChangeAspect="1" noChangeArrowheads="1"/>
          </p:cNvPicPr>
          <p:nvPr>
            <p:ph idx="1"/>
          </p:nvPr>
        </p:nvPicPr>
        <p:blipFill>
          <a:blip r:embed="rId2"/>
          <a:srcRect/>
          <a:stretch>
            <a:fillRect/>
          </a:stretch>
        </p:blipFill>
        <p:spPr bwMode="auto">
          <a:xfrm>
            <a:off x="766710" y="1228520"/>
            <a:ext cx="7805818" cy="4261087"/>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ARM</a:t>
            </a:r>
            <a:endParaRPr lang="ru-RU" dirty="0"/>
          </a:p>
        </p:txBody>
      </p:sp>
      <p:sp>
        <p:nvSpPr>
          <p:cNvPr id="3" name="Содержимое 2"/>
          <p:cNvSpPr>
            <a:spLocks noGrp="1"/>
          </p:cNvSpPr>
          <p:nvPr>
            <p:ph idx="1"/>
          </p:nvPr>
        </p:nvSpPr>
        <p:spPr/>
        <p:txBody>
          <a:bodyPr>
            <a:normAutofit lnSpcReduction="10000"/>
          </a:bodyPr>
          <a:lstStyle/>
          <a:p>
            <a:endParaRPr lang="ru-RU" dirty="0" smtClean="0"/>
          </a:p>
          <a:p>
            <a:r>
              <a:rPr lang="ru-RU" dirty="0" smtClean="0"/>
              <a:t>Одной из особенностей архитектуры ARM является  разработка вычислительных ядер  процессора, без каких-либо дополнительных элементов и непосредственного производства ядер.</a:t>
            </a:r>
          </a:p>
          <a:p>
            <a:r>
              <a:rPr lang="ru-RU" dirty="0" smtClean="0"/>
              <a:t> </a:t>
            </a:r>
          </a:p>
          <a:p>
            <a:r>
              <a:rPr lang="ru-RU" dirty="0" smtClean="0"/>
              <a:t>Каждый разработчик должен сам дооснастить это ядро необходимыми элементами под свои конкретные задачи. </a:t>
            </a:r>
          </a:p>
          <a:p>
            <a:r>
              <a:rPr lang="ru-RU" dirty="0" smtClean="0"/>
              <a:t>Производством занимаются другие компании, которые по лицензии используют разработки ARM,  объединяя ARM-ядро </a:t>
            </a:r>
            <a:r>
              <a:rPr lang="ru-RU" dirty="0" err="1" smtClean="0"/>
              <a:t>c</a:t>
            </a:r>
            <a:r>
              <a:rPr lang="ru-RU" dirty="0" smtClean="0"/>
              <a:t> RAM, ROM/PROM (</a:t>
            </a:r>
            <a:r>
              <a:rPr lang="ru-RU" dirty="0" err="1" smtClean="0"/>
              <a:t>Flash</a:t>
            </a:r>
            <a:r>
              <a:rPr lang="ru-RU" dirty="0" smtClean="0"/>
              <a:t>), периферийными устройствами, они создают свой процессор под свои конкретные задачи.</a:t>
            </a:r>
          </a:p>
          <a:p>
            <a:r>
              <a:rPr lang="ru-RU" dirty="0" smtClean="0"/>
              <a:t>Производитель определяет не только периферию, но имеет возможность конфигурировать само ядро, например выбрать количество поддерживаемых внешних прерываний, количество уровней приоритета прерываний и  состав поддерживаемых  модулей.</a:t>
            </a:r>
          </a:p>
          <a:p>
            <a:endParaRPr lang="ru-RU" dirty="0" smtClean="0"/>
          </a:p>
          <a:p>
            <a:endParaRPr lang="en-US" dirty="0" smtClean="0"/>
          </a:p>
          <a:p>
            <a:endParaRPr lang="ru-RU"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Особенность технологии </a:t>
            </a:r>
            <a:r>
              <a:rPr lang="ru-RU" dirty="0" err="1" smtClean="0"/>
              <a:t>Cortex</a:t>
            </a:r>
            <a:endParaRPr lang="ru-RU" dirty="0"/>
          </a:p>
        </p:txBody>
      </p:sp>
      <p:sp>
        <p:nvSpPr>
          <p:cNvPr id="3" name="Содержимое 2"/>
          <p:cNvSpPr>
            <a:spLocks noGrp="1"/>
          </p:cNvSpPr>
          <p:nvPr>
            <p:ph idx="1"/>
          </p:nvPr>
        </p:nvSpPr>
        <p:spPr/>
        <p:txBody>
          <a:bodyPr/>
          <a:lstStyle/>
          <a:p>
            <a:r>
              <a:rPr lang="ru-RU" dirty="0" err="1" smtClean="0"/>
              <a:t>Cortex</a:t>
            </a:r>
            <a:r>
              <a:rPr lang="ru-RU" dirty="0" smtClean="0"/>
              <a:t> это готовое микроконтроллерное ядро, оснащенное всеми необходимыми для работы устройствами.</a:t>
            </a:r>
          </a:p>
          <a:p>
            <a:r>
              <a:rPr lang="ru-RU" dirty="0" smtClean="0"/>
              <a:t> В его состав кроме ядра ARM входят блок управления прерываниями, шинная матрица, модули работы с памятью и периферийными устройствами. </a:t>
            </a:r>
          </a:p>
          <a:p>
            <a:r>
              <a:rPr lang="ru-RU" dirty="0" err="1" smtClean="0"/>
              <a:t>Cortex</a:t>
            </a:r>
            <a:r>
              <a:rPr lang="ru-RU" dirty="0" smtClean="0"/>
              <a:t> является стандартизированным процессорным ядром, которое по мере необходимости оснащается только необходимыми периферийными устройствами.</a:t>
            </a:r>
          </a:p>
          <a:p>
            <a:endParaRPr lang="ru-RU"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dirty="0" smtClean="0"/>
              <a:t>Микроконтроллеры</a:t>
            </a:r>
            <a:endParaRPr lang="ru-RU" dirty="0"/>
          </a:p>
        </p:txBody>
      </p:sp>
      <p:sp>
        <p:nvSpPr>
          <p:cNvPr id="3" name="Содержимое 2"/>
          <p:cNvSpPr>
            <a:spLocks noGrp="1"/>
          </p:cNvSpPr>
          <p:nvPr>
            <p:ph idx="1"/>
          </p:nvPr>
        </p:nvSpPr>
        <p:spPr/>
        <p:txBody>
          <a:bodyPr>
            <a:normAutofit/>
          </a:bodyPr>
          <a:lstStyle/>
          <a:p>
            <a:r>
              <a:rPr lang="ru-RU" b="1" dirty="0" smtClean="0"/>
              <a:t>1980 году</a:t>
            </a:r>
            <a:r>
              <a:rPr lang="en-US" b="1" dirty="0" smtClean="0"/>
              <a:t> -</a:t>
            </a:r>
            <a:r>
              <a:rPr lang="ru-RU" b="1" dirty="0" smtClean="0"/>
              <a:t> </a:t>
            </a:r>
            <a:r>
              <a:rPr lang="ru-RU" b="1" dirty="0" err="1" smtClean="0"/>
              <a:t>Intel</a:t>
            </a:r>
            <a:r>
              <a:rPr lang="ru-RU" b="1" dirty="0" smtClean="0"/>
              <a:t> 8051 (MCS 51)</a:t>
            </a:r>
            <a:r>
              <a:rPr lang="ru-RU" dirty="0" smtClean="0"/>
              <a:t> — это однокристальный </a:t>
            </a:r>
            <a:r>
              <a:rPr lang="en-US" dirty="0" smtClean="0"/>
              <a:t>CISC </a:t>
            </a:r>
            <a:r>
              <a:rPr lang="ru-RU" dirty="0" smtClean="0"/>
              <a:t>микроконтроллер гарвардской архитектуры, для использования во встраиваемых системах. В течение 1980-х и начале 1990-х годов был чрезвычайно популярен, однако позже устарел и был вытеснен более современными устройствами.</a:t>
            </a:r>
            <a:endParaRPr lang="en-US" dirty="0" smtClean="0"/>
          </a:p>
          <a:p>
            <a:r>
              <a:rPr lang="ru-RU" dirty="0" smtClean="0"/>
              <a:t>Микроконтроллеры с 8051-совместимыми ядрами, производимыми более чем 20 независимыми производителями, такими, как </a:t>
            </a:r>
            <a:r>
              <a:rPr lang="en-US" dirty="0" smtClean="0"/>
              <a:t>Atmel, </a:t>
            </a:r>
            <a:r>
              <a:rPr lang="en-US" dirty="0" err="1" smtClean="0"/>
              <a:t>MAXIM,Texas</a:t>
            </a:r>
            <a:r>
              <a:rPr lang="en-US" dirty="0" smtClean="0"/>
              <a:t> Instruments </a:t>
            </a:r>
            <a:r>
              <a:rPr lang="ru-RU" dirty="0" smtClean="0"/>
              <a:t>и др.</a:t>
            </a:r>
            <a:r>
              <a:rPr lang="en-US" dirty="0" smtClean="0"/>
              <a:t> </a:t>
            </a:r>
            <a:endParaRPr lang="ru-RU" dirty="0" smtClean="0"/>
          </a:p>
          <a:p>
            <a:r>
              <a:rPr lang="ru-RU" dirty="0" smtClean="0"/>
              <a:t>Советский клон данной микросхемы, КР1816ВЕ51.</a:t>
            </a:r>
          </a:p>
          <a:p>
            <a:endParaRPr lang="ru-RU"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Микроконтроллеры</a:t>
            </a:r>
            <a:endParaRPr lang="ru-RU" dirty="0"/>
          </a:p>
        </p:txBody>
      </p:sp>
      <p:sp>
        <p:nvSpPr>
          <p:cNvPr id="3" name="Содержимое 2"/>
          <p:cNvSpPr>
            <a:spLocks noGrp="1"/>
          </p:cNvSpPr>
          <p:nvPr>
            <p:ph idx="1"/>
          </p:nvPr>
        </p:nvSpPr>
        <p:spPr/>
        <p:txBody>
          <a:bodyPr>
            <a:normAutofit lnSpcReduction="10000"/>
          </a:bodyPr>
          <a:lstStyle/>
          <a:p>
            <a:r>
              <a:rPr lang="ru-RU" b="1" dirty="0" err="1" smtClean="0"/>
              <a:t>Atmel</a:t>
            </a:r>
            <a:r>
              <a:rPr lang="ru-RU" b="1" dirty="0" smtClean="0"/>
              <a:t> </a:t>
            </a:r>
            <a:r>
              <a:rPr lang="ru-RU" b="1" dirty="0" err="1" smtClean="0"/>
              <a:t>Corporation</a:t>
            </a:r>
            <a:r>
              <a:rPr lang="ru-RU" dirty="0" smtClean="0"/>
              <a:t> — изготовитель полупроводниковых электронных компонентов. Компания основана в 1984 году.. Один из лидеров производства микроконтроллеров (MCS-51, ARM, AVR, AVR32)</a:t>
            </a:r>
            <a:endParaRPr lang="en-US" b="1" dirty="0" smtClean="0"/>
          </a:p>
          <a:p>
            <a:r>
              <a:rPr lang="ru-RU" b="1" dirty="0" err="1" smtClean="0"/>
              <a:t>Microchip</a:t>
            </a:r>
            <a:r>
              <a:rPr lang="ru-RU" b="1" dirty="0" smtClean="0"/>
              <a:t> </a:t>
            </a:r>
            <a:r>
              <a:rPr lang="ru-RU" b="1" dirty="0" err="1" smtClean="0"/>
              <a:t>Technology</a:t>
            </a:r>
            <a:r>
              <a:rPr lang="ru-RU" b="1" dirty="0" smtClean="0"/>
              <a:t> </a:t>
            </a:r>
            <a:r>
              <a:rPr lang="ru-RU" b="1" dirty="0" err="1" smtClean="0"/>
              <a:t>Inc</a:t>
            </a:r>
            <a:r>
              <a:rPr lang="ru-RU" b="1" dirty="0" smtClean="0"/>
              <a:t>.</a:t>
            </a:r>
            <a:r>
              <a:rPr lang="ru-RU" dirty="0" smtClean="0"/>
              <a:t> </a:t>
            </a:r>
            <a:r>
              <a:rPr lang="en-US" dirty="0" smtClean="0"/>
              <a:t> (PIC)</a:t>
            </a:r>
            <a:r>
              <a:rPr lang="ru-RU" dirty="0" smtClean="0"/>
              <a:t> — американский производитель микроэлектроники, 8-, 16- и 32-битных микроконтроллеров, цифровых сигнальных контроллеров, а также аналоговой и интерфейсной продукции.</a:t>
            </a:r>
            <a:endParaRPr lang="en-US" dirty="0" smtClean="0"/>
          </a:p>
          <a:p>
            <a:r>
              <a:rPr lang="en-US" dirty="0" smtClean="0"/>
              <a:t>PIC — </a:t>
            </a:r>
            <a:r>
              <a:rPr lang="en-US" i="1" dirty="0" smtClean="0"/>
              <a:t>peripheral interface controller</a:t>
            </a:r>
            <a:r>
              <a:rPr lang="en-US" dirty="0" smtClean="0"/>
              <a:t>, </a:t>
            </a:r>
            <a:r>
              <a:rPr lang="ru-RU" dirty="0" smtClean="0"/>
              <a:t>«контроллер интерфейса периферии»</a:t>
            </a:r>
            <a:r>
              <a:rPr lang="en-US" dirty="0" smtClean="0"/>
              <a:t>. </a:t>
            </a:r>
            <a:r>
              <a:rPr lang="ru-RU" dirty="0" smtClean="0"/>
              <a:t>Изначально создавались для поддержки ввода вывода  </a:t>
            </a:r>
          </a:p>
          <a:p>
            <a:r>
              <a:rPr lang="ru-RU" b="1" dirty="0" err="1" smtClean="0"/>
              <a:t>STMicroelectronics</a:t>
            </a:r>
            <a:r>
              <a:rPr lang="ru-RU" dirty="0" smtClean="0"/>
              <a:t> — европейская (Италия, Франция) микроэлектронная компания, занимающихся разработкой, изготовлением и продажей микроэлектронных компонентов.</a:t>
            </a:r>
          </a:p>
          <a:p>
            <a:r>
              <a:rPr lang="ru-RU" b="1" dirty="0" smtClean="0"/>
              <a:t> </a:t>
            </a:r>
            <a:r>
              <a:rPr lang="ru-RU" b="1" dirty="0" err="1" smtClean="0"/>
              <a:t>Тexas</a:t>
            </a:r>
            <a:r>
              <a:rPr lang="ru-RU" b="1" dirty="0" smtClean="0"/>
              <a:t> </a:t>
            </a:r>
            <a:r>
              <a:rPr lang="ru-RU" b="1" dirty="0" err="1" smtClean="0"/>
              <a:t>Instruments</a:t>
            </a:r>
            <a:r>
              <a:rPr lang="ru-RU" dirty="0" smtClean="0"/>
              <a:t> — американская компания, производитель полупроводниковых элементов, микросхем, электроники.</a:t>
            </a:r>
          </a:p>
          <a:p>
            <a:r>
              <a:rPr lang="ru-RU" b="1" dirty="0" err="1" smtClean="0"/>
              <a:t>Analog</a:t>
            </a:r>
            <a:r>
              <a:rPr lang="ru-RU" b="1" dirty="0" smtClean="0"/>
              <a:t> </a:t>
            </a:r>
            <a:r>
              <a:rPr lang="ru-RU" b="1" dirty="0" err="1" smtClean="0"/>
              <a:t>Devices</a:t>
            </a:r>
            <a:r>
              <a:rPr lang="ru-RU" b="1" dirty="0" smtClean="0"/>
              <a:t>, </a:t>
            </a:r>
            <a:r>
              <a:rPr lang="ru-RU" b="1" dirty="0" err="1" smtClean="0"/>
              <a:t>Inc</a:t>
            </a:r>
            <a:r>
              <a:rPr lang="ru-RU" b="1" dirty="0" smtClean="0"/>
              <a:t>.</a:t>
            </a:r>
            <a:r>
              <a:rPr lang="ru-RU" dirty="0" smtClean="0"/>
              <a:t> —американская компания, производитель интегральных микросхем для решения задач преобразования сигналов</a:t>
            </a:r>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85728"/>
            <a:ext cx="9144000" cy="511156"/>
          </a:xfrm>
        </p:spPr>
        <p:txBody>
          <a:bodyPr/>
          <a:lstStyle/>
          <a:p>
            <a:r>
              <a:rPr lang="ru-RU" dirty="0" smtClean="0"/>
              <a:t>Программируемые пользователем логические устройства (ПЛИС)</a:t>
            </a:r>
            <a:endParaRPr lang="ru-RU" dirty="0"/>
          </a:p>
        </p:txBody>
      </p:sp>
      <p:sp>
        <p:nvSpPr>
          <p:cNvPr id="3" name="Содержимое 2"/>
          <p:cNvSpPr>
            <a:spLocks noGrp="1"/>
          </p:cNvSpPr>
          <p:nvPr>
            <p:ph idx="1"/>
          </p:nvPr>
        </p:nvSpPr>
        <p:spPr/>
        <p:txBody>
          <a:bodyPr/>
          <a:lstStyle/>
          <a:p>
            <a:endParaRPr lang="ru-RU" b="1" dirty="0" smtClean="0"/>
          </a:p>
          <a:p>
            <a:r>
              <a:rPr lang="ru-RU" b="1" dirty="0" smtClean="0"/>
              <a:t>Достоинства:</a:t>
            </a:r>
          </a:p>
          <a:p>
            <a:r>
              <a:rPr lang="ru-RU" dirty="0" smtClean="0"/>
              <a:t>Можно создавать не стандартные устройства под конкретные задачи пользователя;</a:t>
            </a:r>
          </a:p>
          <a:p>
            <a:r>
              <a:rPr lang="ru-RU" dirty="0" smtClean="0"/>
              <a:t>Высокая производительность;</a:t>
            </a:r>
          </a:p>
          <a:p>
            <a:r>
              <a:rPr lang="ru-RU" dirty="0" smtClean="0"/>
              <a:t>Высокая надежность за счет дублирования блоков (</a:t>
            </a:r>
            <a:r>
              <a:rPr lang="ru-RU" dirty="0" err="1" smtClean="0"/>
              <a:t>саморемонтируемые</a:t>
            </a:r>
            <a:r>
              <a:rPr lang="ru-RU" dirty="0" smtClean="0"/>
              <a:t> системы);</a:t>
            </a:r>
          </a:p>
          <a:p>
            <a:r>
              <a:rPr lang="ru-RU" dirty="0" smtClean="0"/>
              <a:t>Возможность быстро реконфигурации;</a:t>
            </a:r>
          </a:p>
          <a:p>
            <a:endParaRPr lang="ru-RU" dirty="0" smtClean="0"/>
          </a:p>
          <a:p>
            <a:r>
              <a:rPr lang="ru-RU" b="1" dirty="0" smtClean="0"/>
              <a:t>Недостатки:</a:t>
            </a:r>
          </a:p>
          <a:p>
            <a:r>
              <a:rPr lang="ru-RU" dirty="0" smtClean="0"/>
              <a:t>Более высокая сложность и время  разработки;</a:t>
            </a:r>
          </a:p>
          <a:p>
            <a:r>
              <a:rPr lang="ru-RU" dirty="0" smtClean="0"/>
              <a:t>Более высокая стоимость, что ограничивает круг использования. </a:t>
            </a:r>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85728"/>
            <a:ext cx="9144000" cy="511156"/>
          </a:xfrm>
        </p:spPr>
        <p:txBody>
          <a:bodyPr/>
          <a:lstStyle/>
          <a:p>
            <a:r>
              <a:rPr lang="ru-RU" dirty="0" smtClean="0"/>
              <a:t>Программируемые логические матрицы </a:t>
            </a:r>
            <a:r>
              <a:rPr lang="ru-RU" dirty="0" smtClean="0">
                <a:solidFill>
                  <a:srgbClr val="FF0000"/>
                </a:solidFill>
              </a:rPr>
              <a:t>1-й этап</a:t>
            </a:r>
            <a:endParaRPr lang="ru-RU" dirty="0">
              <a:solidFill>
                <a:srgbClr val="FF0000"/>
              </a:solidFill>
            </a:endParaRPr>
          </a:p>
        </p:txBody>
      </p:sp>
      <p:sp>
        <p:nvSpPr>
          <p:cNvPr id="3" name="Содержимое 2"/>
          <p:cNvSpPr>
            <a:spLocks noGrp="1"/>
          </p:cNvSpPr>
          <p:nvPr>
            <p:ph idx="1"/>
          </p:nvPr>
        </p:nvSpPr>
        <p:spPr/>
        <p:txBody>
          <a:bodyPr/>
          <a:lstStyle/>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r>
              <a:rPr lang="ru-RU" dirty="0" smtClean="0"/>
              <a:t>Любое цифровое устройство можно создать с помощью базиса элементов И, ИЛИ, НЕ. </a:t>
            </a:r>
          </a:p>
          <a:p>
            <a:r>
              <a:rPr lang="ru-RU" dirty="0" smtClean="0"/>
              <a:t>ПЛМ содержит две матрицы элементов: </a:t>
            </a:r>
            <a:r>
              <a:rPr lang="ru-RU" dirty="0" err="1" smtClean="0"/>
              <a:t>конъюнкторов</a:t>
            </a:r>
            <a:r>
              <a:rPr lang="ru-RU" dirty="0" smtClean="0"/>
              <a:t> и </a:t>
            </a:r>
            <a:r>
              <a:rPr lang="ru-RU" dirty="0" err="1" smtClean="0"/>
              <a:t>дизъюнкторов</a:t>
            </a:r>
            <a:r>
              <a:rPr lang="ru-RU" dirty="0" smtClean="0"/>
              <a:t>, а также набор инверторов входных значений. </a:t>
            </a:r>
          </a:p>
          <a:p>
            <a:r>
              <a:rPr lang="ru-RU" dirty="0" smtClean="0"/>
              <a:t>На выходе матрицы И </a:t>
            </a:r>
            <a:r>
              <a:rPr lang="ru-RU" dirty="0" err="1" smtClean="0"/>
              <a:t>к</a:t>
            </a:r>
            <a:r>
              <a:rPr lang="ru-RU" dirty="0" err="1"/>
              <a:t>о</a:t>
            </a:r>
            <a:r>
              <a:rPr lang="ru-RU" dirty="0" err="1" smtClean="0"/>
              <a:t>ньюнкции</a:t>
            </a:r>
            <a:r>
              <a:rPr lang="ru-RU" dirty="0" smtClean="0"/>
              <a:t> входных сигналов, на выходе матрицы ИЛИ их дизъюнкция</a:t>
            </a:r>
          </a:p>
        </p:txBody>
      </p:sp>
      <p:pic>
        <p:nvPicPr>
          <p:cNvPr id="3074" name="Picture 2"/>
          <p:cNvPicPr>
            <a:picLocks noChangeAspect="1" noChangeArrowheads="1"/>
          </p:cNvPicPr>
          <p:nvPr/>
        </p:nvPicPr>
        <p:blipFill>
          <a:blip r:embed="rId2"/>
          <a:srcRect/>
          <a:stretch>
            <a:fillRect/>
          </a:stretch>
        </p:blipFill>
        <p:spPr bwMode="auto">
          <a:xfrm>
            <a:off x="0" y="785794"/>
            <a:ext cx="8929718" cy="34099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Программируемые логические матрицы</a:t>
            </a:r>
          </a:p>
        </p:txBody>
      </p:sp>
      <p:sp>
        <p:nvSpPr>
          <p:cNvPr id="3" name="Объект 2"/>
          <p:cNvSpPr>
            <a:spLocks noGrp="1"/>
          </p:cNvSpPr>
          <p:nvPr>
            <p:ph idx="1"/>
          </p:nvPr>
        </p:nvSpPr>
        <p:spPr/>
        <p:txBody>
          <a:bodyPr>
            <a:normAutofit fontScale="92500" lnSpcReduction="10000"/>
          </a:bodyPr>
          <a:lstStyle/>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en-US" dirty="0" smtClean="0"/>
          </a:p>
          <a:p>
            <a:endParaRPr lang="ru-RU" dirty="0"/>
          </a:p>
          <a:p>
            <a:r>
              <a:rPr lang="ru-RU" dirty="0"/>
              <a:t>Входная матрица И </a:t>
            </a:r>
            <a:r>
              <a:rPr lang="ru-RU" dirty="0" smtClean="0"/>
              <a:t>представляет </a:t>
            </a:r>
            <a:r>
              <a:rPr lang="ru-RU" dirty="0"/>
              <a:t>собой программируемый </a:t>
            </a:r>
            <a:r>
              <a:rPr lang="ru-RU" dirty="0" smtClean="0"/>
              <a:t>шифратор</a:t>
            </a:r>
            <a:r>
              <a:rPr lang="ru-RU" dirty="0"/>
              <a:t>. </a:t>
            </a:r>
            <a:endParaRPr lang="en-US" dirty="0" smtClean="0"/>
          </a:p>
          <a:p>
            <a:r>
              <a:rPr lang="ru-RU" dirty="0" smtClean="0"/>
              <a:t>Выходная </a:t>
            </a:r>
            <a:r>
              <a:rPr lang="ru-RU" dirty="0"/>
              <a:t>матрица ИЛИ осуществляет дизъюнкцию выходных переменных </a:t>
            </a:r>
            <a:r>
              <a:rPr lang="ru-RU" dirty="0" smtClean="0"/>
              <a:t>шифраторов </a:t>
            </a:r>
            <a:r>
              <a:rPr lang="ru-RU" dirty="0"/>
              <a:t>И. </a:t>
            </a:r>
            <a:endParaRPr lang="en-US" dirty="0" smtClean="0"/>
          </a:p>
          <a:p>
            <a:r>
              <a:rPr lang="ru-RU" dirty="0" smtClean="0"/>
              <a:t>Выходы </a:t>
            </a:r>
            <a:r>
              <a:rPr lang="ru-RU" dirty="0"/>
              <a:t>ПЛМ содержат ЛЭ «Исключающее ИЛИ», реализующие прямое или инверсное значение выходной функции </a:t>
            </a:r>
            <a:r>
              <a:rPr lang="ru-RU" i="1" dirty="0" err="1"/>
              <a:t>f</a:t>
            </a:r>
            <a:r>
              <a:rPr lang="ru-RU" i="1" baseline="-25000" dirty="0" err="1"/>
              <a:t>i</a:t>
            </a:r>
            <a:r>
              <a:rPr lang="ru-RU"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124744"/>
            <a:ext cx="626745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197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Программируемые логические матрицы</a:t>
            </a:r>
          </a:p>
        </p:txBody>
      </p:sp>
      <p:sp>
        <p:nvSpPr>
          <p:cNvPr id="3" name="Объект 2"/>
          <p:cNvSpPr>
            <a:spLocks noGrp="1"/>
          </p:cNvSpPr>
          <p:nvPr>
            <p:ph idx="1"/>
          </p:nvPr>
        </p:nvSpPr>
        <p:spPr/>
        <p:txBody>
          <a:bodyPr/>
          <a:lstStyle/>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r>
              <a:rPr lang="ru-RU" dirty="0" smtClean="0"/>
              <a:t>Программирование осуществляется за счет прожига  плавких перемычек</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889853"/>
            <a:ext cx="5184576" cy="505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093634"/>
      </p:ext>
    </p:extLst>
  </p:cSld>
  <p:clrMapOvr>
    <a:masterClrMapping/>
  </p:clrMapOvr>
</p:sld>
</file>

<file path=ppt/theme/theme1.xml><?xml version="1.0" encoding="utf-8"?>
<a:theme xmlns:a="http://schemas.openxmlformats.org/drawingml/2006/main" name="2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4703</TotalTime>
  <Words>2657</Words>
  <Application>Microsoft Office PowerPoint</Application>
  <PresentationFormat>Экран (4:3)</PresentationFormat>
  <Paragraphs>438</Paragraphs>
  <Slides>55</Slides>
  <Notes>4</Notes>
  <HiddenSlides>0</HiddenSlides>
  <MMClips>0</MMClips>
  <ScaleCrop>false</ScaleCrop>
  <HeadingPairs>
    <vt:vector size="4" baseType="variant">
      <vt:variant>
        <vt:lpstr>Тема</vt:lpstr>
      </vt:variant>
      <vt:variant>
        <vt:i4>3</vt:i4>
      </vt:variant>
      <vt:variant>
        <vt:lpstr>Заголовки слайдов</vt:lpstr>
      </vt:variant>
      <vt:variant>
        <vt:i4>55</vt:i4>
      </vt:variant>
    </vt:vector>
  </HeadingPairs>
  <TitlesOfParts>
    <vt:vector size="58" baseType="lpstr">
      <vt:lpstr>2_Специальное оформление</vt:lpstr>
      <vt:lpstr>1_Специальное оформление</vt:lpstr>
      <vt:lpstr>Специальное оформление</vt:lpstr>
      <vt:lpstr>Классификация цифровых СБИС</vt:lpstr>
      <vt:lpstr>Презентация PowerPoint</vt:lpstr>
      <vt:lpstr>Универсальные  устройства с фиксированной архитектурой</vt:lpstr>
      <vt:lpstr>Устройства с фиксированной архитектурой</vt:lpstr>
      <vt:lpstr>Программируемые пользователем логические устройства (Programmable logic device-PLD)  </vt:lpstr>
      <vt:lpstr>Программируемые пользователем логические устройства (ПЛИС)</vt:lpstr>
      <vt:lpstr>Программируемые логические матрицы 1-й этап</vt:lpstr>
      <vt:lpstr>Программируемые логические матрицы</vt:lpstr>
      <vt:lpstr>Программируемые логические матрицы</vt:lpstr>
      <vt:lpstr>Недостатки ПЛМ</vt:lpstr>
      <vt:lpstr>Программируемые матрицы логики 2-й этап</vt:lpstr>
      <vt:lpstr>CPLD (Complex Programmable Logic Devices) 3-й этап</vt:lpstr>
      <vt:lpstr>GPLD</vt:lpstr>
      <vt:lpstr>GPLD</vt:lpstr>
      <vt:lpstr>Макроячейка (функциональный блок) пример</vt:lpstr>
      <vt:lpstr>Недостатки CPLD</vt:lpstr>
      <vt:lpstr>FPGA (Field Programmable Gate Array),  программируемая пользователем вентильная  матрица</vt:lpstr>
      <vt:lpstr>FPGA </vt:lpstr>
      <vt:lpstr>Пример LUT ПЗУ -  мультиплексор</vt:lpstr>
      <vt:lpstr>Логический блок FPGA</vt:lpstr>
      <vt:lpstr>Особенности FPGA  о сравнению с СPLD </vt:lpstr>
      <vt:lpstr>Программирование ПЛИС</vt:lpstr>
      <vt:lpstr>Технологии изготовления</vt:lpstr>
      <vt:lpstr>Специализированные СБИС</vt:lpstr>
      <vt:lpstr>ASIC</vt:lpstr>
      <vt:lpstr>Порядок разработки ASIC</vt:lpstr>
      <vt:lpstr>Полузаказные СБИС</vt:lpstr>
      <vt:lpstr>БМК</vt:lpstr>
      <vt:lpstr>Классические архитектуры</vt:lpstr>
      <vt:lpstr>MIPS (Microprocessor without Interlocked Pipeline Stages - микропроцессор без задержки конвейера)</vt:lpstr>
      <vt:lpstr>MIPS</vt:lpstr>
      <vt:lpstr>MIPS</vt:lpstr>
      <vt:lpstr>Область применения</vt:lpstr>
      <vt:lpstr>Распространение</vt:lpstr>
      <vt:lpstr>MIPS</vt:lpstr>
      <vt:lpstr>PowerPC (Performance Computing)</vt:lpstr>
      <vt:lpstr>PowerPC (продолжение)</vt:lpstr>
      <vt:lpstr>PowerPC (продолжение)</vt:lpstr>
      <vt:lpstr>SPARC (Scalable Processor ARChitecture - Масштабируемая Процессорная Архитектура)</vt:lpstr>
      <vt:lpstr>SPARC (окончание)</vt:lpstr>
      <vt:lpstr>«Московский центр SPARC-технологий» (МЦSТ) </vt:lpstr>
      <vt:lpstr>«Московский центр SPARC-технологий» (МЦSТ) </vt:lpstr>
      <vt:lpstr>Х86</vt:lpstr>
      <vt:lpstr>Х86 (продолжение)</vt:lpstr>
      <vt:lpstr>IA-64</vt:lpstr>
      <vt:lpstr>ARM</vt:lpstr>
      <vt:lpstr>ARM</vt:lpstr>
      <vt:lpstr>ARM</vt:lpstr>
      <vt:lpstr>ARM</vt:lpstr>
      <vt:lpstr>Система обозначений</vt:lpstr>
      <vt:lpstr>ARM</vt:lpstr>
      <vt:lpstr>ARM</vt:lpstr>
      <vt:lpstr>Особенность технологии Cortex</vt:lpstr>
      <vt:lpstr>Микроконтроллеры</vt:lpstr>
      <vt:lpstr>Микроконтроллеры</vt:lpstr>
    </vt:vector>
  </TitlesOfParts>
  <Company>Ya Blondinko Edition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vladimir</dc:creator>
  <cp:lastModifiedBy>vladimir</cp:lastModifiedBy>
  <cp:revision>74</cp:revision>
  <dcterms:created xsi:type="dcterms:W3CDTF">2016-08-20T08:39:45Z</dcterms:created>
  <dcterms:modified xsi:type="dcterms:W3CDTF">2018-11-20T18:46:41Z</dcterms:modified>
</cp:coreProperties>
</file>