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72" r:id="rId2"/>
    <p:sldMasterId id="2147483660" r:id="rId3"/>
  </p:sldMasterIdLst>
  <p:notesMasterIdLst>
    <p:notesMasterId r:id="rId93"/>
  </p:notesMasterIdLst>
  <p:handoutMasterIdLst>
    <p:handoutMasterId r:id="rId94"/>
  </p:handoutMasterIdLst>
  <p:sldIdLst>
    <p:sldId id="294" r:id="rId4"/>
    <p:sldId id="259" r:id="rId5"/>
    <p:sldId id="260" r:id="rId6"/>
    <p:sldId id="261" r:id="rId7"/>
    <p:sldId id="262" r:id="rId8"/>
    <p:sldId id="263" r:id="rId9"/>
    <p:sldId id="270" r:id="rId10"/>
    <p:sldId id="295" r:id="rId11"/>
    <p:sldId id="352" r:id="rId12"/>
    <p:sldId id="363" r:id="rId13"/>
    <p:sldId id="353" r:id="rId14"/>
    <p:sldId id="354" r:id="rId15"/>
    <p:sldId id="364" r:id="rId16"/>
    <p:sldId id="356" r:id="rId17"/>
    <p:sldId id="368" r:id="rId18"/>
    <p:sldId id="366" r:id="rId19"/>
    <p:sldId id="367" r:id="rId20"/>
    <p:sldId id="362" r:id="rId21"/>
    <p:sldId id="357" r:id="rId22"/>
    <p:sldId id="365" r:id="rId23"/>
    <p:sldId id="358" r:id="rId24"/>
    <p:sldId id="359" r:id="rId25"/>
    <p:sldId id="360" r:id="rId26"/>
    <p:sldId id="296" r:id="rId27"/>
    <p:sldId id="297" r:id="rId28"/>
    <p:sldId id="298" r:id="rId29"/>
    <p:sldId id="299" r:id="rId30"/>
    <p:sldId id="300" r:id="rId31"/>
    <p:sldId id="369" r:id="rId32"/>
    <p:sldId id="351" r:id="rId33"/>
    <p:sldId id="301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70" r:id="rId51"/>
    <p:sldId id="371" r:id="rId52"/>
    <p:sldId id="372" r:id="rId53"/>
    <p:sldId id="328" r:id="rId54"/>
    <p:sldId id="330" r:id="rId55"/>
    <p:sldId id="336" r:id="rId56"/>
    <p:sldId id="326" r:id="rId57"/>
    <p:sldId id="329" r:id="rId58"/>
    <p:sldId id="331" r:id="rId59"/>
    <p:sldId id="332" r:id="rId60"/>
    <p:sldId id="333" r:id="rId61"/>
    <p:sldId id="334" r:id="rId62"/>
    <p:sldId id="335" r:id="rId63"/>
    <p:sldId id="337" r:id="rId64"/>
    <p:sldId id="342" r:id="rId65"/>
    <p:sldId id="343" r:id="rId66"/>
    <p:sldId id="341" r:id="rId67"/>
    <p:sldId id="340" r:id="rId68"/>
    <p:sldId id="339" r:id="rId69"/>
    <p:sldId id="338" r:id="rId70"/>
    <p:sldId id="373" r:id="rId71"/>
    <p:sldId id="344" r:id="rId72"/>
    <p:sldId id="345" r:id="rId73"/>
    <p:sldId id="347" r:id="rId74"/>
    <p:sldId id="350" r:id="rId75"/>
    <p:sldId id="346" r:id="rId76"/>
    <p:sldId id="348" r:id="rId77"/>
    <p:sldId id="274" r:id="rId78"/>
    <p:sldId id="275" r:id="rId79"/>
    <p:sldId id="276" r:id="rId80"/>
    <p:sldId id="283" r:id="rId81"/>
    <p:sldId id="284" r:id="rId82"/>
    <p:sldId id="285" r:id="rId83"/>
    <p:sldId id="286" r:id="rId84"/>
    <p:sldId id="287" r:id="rId85"/>
    <p:sldId id="288" r:id="rId86"/>
    <p:sldId id="289" r:id="rId87"/>
    <p:sldId id="349" r:id="rId88"/>
    <p:sldId id="290" r:id="rId89"/>
    <p:sldId id="291" r:id="rId90"/>
    <p:sldId id="292" r:id="rId91"/>
    <p:sldId id="293" r:id="rId9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8CA1"/>
    <a:srgbClr val="327471"/>
    <a:srgbClr val="356666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61" autoAdjust="0"/>
    <p:restoredTop sz="94660"/>
  </p:normalViewPr>
  <p:slideViewPr>
    <p:cSldViewPr>
      <p:cViewPr>
        <p:scale>
          <a:sx n="66" d="100"/>
          <a:sy n="66" d="100"/>
        </p:scale>
        <p:origin x="-154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702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presProps" Target="presProps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C41C3-3EA3-46B4-83E2-E15705105BEC}" type="datetimeFigureOut">
              <a:rPr lang="ru-RU" smtClean="0"/>
              <a:pPr/>
              <a:t>28.11.2018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0945C-E86E-4EA5-8CA3-71562803C1B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4308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11E1C-D442-4F43-900A-77FBB5693102}" type="datetimeFigureOut">
              <a:rPr lang="ru-RU" smtClean="0"/>
              <a:pPr/>
              <a:t>28.11.2018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CBD3F-84AE-4483-AE28-FAD58C395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9771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28.11.2018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28.11.2018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28.11.2018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28.11.2018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28.11.2018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182563" indent="0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28.11.2018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28.11.2018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28.11.2018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28.11.2018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28.11.2018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28.11.2018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28.11.2018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28.11.2018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28.11.2018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28.11.2018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28.11.2018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28.11.2018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28.11.2018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822960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857232"/>
            <a:ext cx="9144000" cy="6000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7CA21-489F-4323-A7F4-342DA33A976A}" type="datetimeFigureOut">
              <a:rPr lang="ru-RU" smtClean="0"/>
              <a:pPr/>
              <a:t>28.11.2018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92075" indent="0" algn="l" defTabSz="914400" rtl="0" eaLnBrk="1" latinLnBrk="0" hangingPunct="1">
        <a:spcBef>
          <a:spcPct val="0"/>
        </a:spcBef>
        <a:buNone/>
        <a:defRPr sz="2800" b="1" kern="1200">
          <a:solidFill>
            <a:srgbClr val="708CA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lnSpc>
          <a:spcPct val="80000"/>
        </a:lnSpc>
        <a:spcBef>
          <a:spcPts val="0"/>
        </a:spcBef>
        <a:spcAft>
          <a:spcPts val="900"/>
        </a:spcAft>
        <a:buClr>
          <a:srgbClr val="708CA1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47675" indent="-184150" algn="l" defTabSz="914400" rtl="0" eaLnBrk="1" latinLnBrk="0" hangingPunct="1">
        <a:lnSpc>
          <a:spcPct val="90000"/>
        </a:lnSpc>
        <a:spcBef>
          <a:spcPts val="0"/>
        </a:spcBef>
        <a:buClr>
          <a:srgbClr val="708CA1"/>
        </a:buClr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C9F7B-7DEB-4701-BBA0-E15330D58F0C}" type="datetimeFigureOut">
              <a:rPr lang="ru-RU" smtClean="0"/>
              <a:pPr/>
              <a:t>28.11.2018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3974B-0210-4691-9BDC-826DB82D60E4}" type="datetimeFigureOut">
              <a:rPr lang="ru-RU" smtClean="0"/>
              <a:pPr/>
              <a:t>28.11.2018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Микроконтроллеры  А</a:t>
            </a:r>
            <a:r>
              <a:rPr lang="en-US" dirty="0" smtClean="0"/>
              <a:t>VR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Гарвардская архитектура – память программ и память данных</a:t>
            </a:r>
          </a:p>
          <a:p>
            <a:endParaRPr lang="ru-RU" dirty="0"/>
          </a:p>
          <a:p>
            <a:r>
              <a:rPr lang="ru-RU" dirty="0"/>
              <a:t>Одноступенчатый конвейер. В процессе выполнения одной</a:t>
            </a:r>
            <a:r>
              <a:rPr lang="en-US" dirty="0"/>
              <a:t> </a:t>
            </a:r>
            <a:r>
              <a:rPr lang="ru-RU" dirty="0"/>
              <a:t>инструкции следующая предварительно считывается из памяти программ. Это позволяет</a:t>
            </a:r>
            <a:r>
              <a:rPr lang="en-US" dirty="0"/>
              <a:t> </a:t>
            </a:r>
            <a:r>
              <a:rPr lang="ru-RU" dirty="0"/>
              <a:t>выполнять </a:t>
            </a:r>
            <a:r>
              <a:rPr lang="ru-RU" dirty="0">
                <a:solidFill>
                  <a:srgbClr val="FF0000"/>
                </a:solidFill>
              </a:rPr>
              <a:t>одну </a:t>
            </a:r>
            <a:r>
              <a:rPr lang="ru-RU" dirty="0"/>
              <a:t>инструкцию </a:t>
            </a:r>
            <a:r>
              <a:rPr lang="ru-RU" dirty="0">
                <a:solidFill>
                  <a:srgbClr val="FF0000"/>
                </a:solidFill>
              </a:rPr>
              <a:t>за один машинный цикл</a:t>
            </a:r>
            <a:r>
              <a:rPr lang="ru-RU" dirty="0"/>
              <a:t>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/>
              <a:t>При  работе АЛУ сначала из регистрового файла загружается два операнда, затем выполняется операция, а после результат отправляется обратно в регистровый файл и все это происходит </a:t>
            </a:r>
            <a:r>
              <a:rPr lang="ru-RU" b="1" dirty="0"/>
              <a:t>за один </a:t>
            </a:r>
            <a:r>
              <a:rPr lang="ru-RU" dirty="0"/>
              <a:t>машинный цикл.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en-US" dirty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9664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Память программ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Память </a:t>
            </a:r>
            <a:r>
              <a:rPr lang="ru-RU" dirty="0"/>
              <a:t>программ представляет собой</a:t>
            </a:r>
            <a:r>
              <a:rPr lang="en-US" dirty="0"/>
              <a:t> </a:t>
            </a:r>
            <a:r>
              <a:rPr lang="ru-RU" dirty="0" smtClean="0"/>
              <a:t>программируемую флэш-память (</a:t>
            </a:r>
            <a:r>
              <a:rPr lang="ru-RU" dirty="0" smtClean="0">
                <a:solidFill>
                  <a:srgbClr val="FF0000"/>
                </a:solidFill>
              </a:rPr>
              <a:t>16Кбайт</a:t>
            </a:r>
            <a:r>
              <a:rPr lang="ru-RU" dirty="0" smtClean="0"/>
              <a:t>) </a:t>
            </a:r>
            <a:r>
              <a:rPr lang="ru-RU" dirty="0"/>
              <a:t>в которой хранятся </a:t>
            </a:r>
            <a:r>
              <a:rPr lang="ru-RU" dirty="0" smtClean="0"/>
              <a:t>команды управляющие работой </a:t>
            </a:r>
            <a:r>
              <a:rPr lang="ru-RU" dirty="0"/>
              <a:t>МК, а также константы не меняющиеся во время работы. </a:t>
            </a:r>
            <a:endParaRPr lang="ru-RU" dirty="0" smtClean="0"/>
          </a:p>
          <a:p>
            <a:r>
              <a:rPr lang="ru-RU" dirty="0" smtClean="0"/>
              <a:t>По адресу </a:t>
            </a:r>
            <a:r>
              <a:rPr lang="en-US" dirty="0" smtClean="0"/>
              <a:t>$0000</a:t>
            </a:r>
            <a:r>
              <a:rPr lang="ru-RU" dirty="0" smtClean="0"/>
              <a:t> находится вектор сброса. При сбросе МК (вход  </a:t>
            </a:r>
            <a:r>
              <a:rPr lang="en-US" dirty="0" smtClean="0"/>
              <a:t>RESET</a:t>
            </a:r>
            <a:r>
              <a:rPr lang="ru-RU" dirty="0" smtClean="0"/>
              <a:t>) выполнение программы начинается с этого адреса.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785795"/>
            <a:ext cx="3924300" cy="414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5175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Память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Память данных состоит из </a:t>
            </a:r>
            <a:r>
              <a:rPr lang="ru-RU" dirty="0" smtClean="0">
                <a:solidFill>
                  <a:srgbClr val="FF0000"/>
                </a:solidFill>
              </a:rPr>
              <a:t>двух</a:t>
            </a:r>
            <a:r>
              <a:rPr lang="ru-RU" dirty="0" smtClean="0"/>
              <a:t> независимых пространств</a:t>
            </a:r>
          </a:p>
          <a:p>
            <a:pPr lvl="1"/>
            <a:r>
              <a:rPr lang="ru-RU" dirty="0" smtClean="0">
                <a:solidFill>
                  <a:srgbClr val="0070C0"/>
                </a:solidFill>
              </a:rPr>
              <a:t>регистровой памяти и статической памяти (</a:t>
            </a:r>
            <a:r>
              <a:rPr lang="en-US" dirty="0" smtClean="0">
                <a:solidFill>
                  <a:srgbClr val="0070C0"/>
                </a:solidFill>
              </a:rPr>
              <a:t>SRAM</a:t>
            </a:r>
            <a:r>
              <a:rPr lang="ru-RU" dirty="0" smtClean="0">
                <a:solidFill>
                  <a:srgbClr val="0070C0"/>
                </a:solidFill>
              </a:rPr>
              <a:t>) </a:t>
            </a:r>
          </a:p>
          <a:p>
            <a:pPr lvl="1"/>
            <a:r>
              <a:rPr lang="ru-RU" dirty="0" smtClean="0">
                <a:solidFill>
                  <a:srgbClr val="0070C0"/>
                </a:solidFill>
              </a:rPr>
              <a:t>электрически перезаписываемой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EEPROM </a:t>
            </a:r>
            <a:r>
              <a:rPr lang="ru-RU" dirty="0" smtClean="0">
                <a:solidFill>
                  <a:srgbClr val="0070C0"/>
                </a:solidFill>
              </a:rPr>
              <a:t>данных (512байт).</a:t>
            </a:r>
          </a:p>
          <a:p>
            <a:r>
              <a:rPr lang="ru-RU" dirty="0" smtClean="0"/>
              <a:t>  </a:t>
            </a:r>
          </a:p>
          <a:p>
            <a:r>
              <a:rPr lang="ru-RU" dirty="0" smtClean="0"/>
              <a:t>Регистровая память состоит из </a:t>
            </a:r>
            <a:r>
              <a:rPr lang="ru-RU" dirty="0" smtClean="0">
                <a:solidFill>
                  <a:srgbClr val="FF0000"/>
                </a:solidFill>
              </a:rPr>
              <a:t>32 РОН и 64 –х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регистров ввода – вывода </a:t>
            </a:r>
            <a:r>
              <a:rPr lang="ru-RU" dirty="0" smtClean="0"/>
              <a:t>для  управления внутренними устройствами МК</a:t>
            </a:r>
            <a:r>
              <a:rPr lang="ru-RU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SRAM</a:t>
            </a:r>
            <a:r>
              <a:rPr lang="en-US" dirty="0" smtClean="0"/>
              <a:t> - </a:t>
            </a:r>
            <a:r>
              <a:rPr lang="ru-RU" dirty="0" smtClean="0"/>
              <a:t> имеет размер </a:t>
            </a:r>
            <a:r>
              <a:rPr lang="ru-RU" dirty="0" smtClean="0">
                <a:solidFill>
                  <a:srgbClr val="FF0000"/>
                </a:solidFill>
              </a:rPr>
              <a:t>1024 байта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При генерации прерывания и вызове подпрограмм адрес возврата из программного счетчика записывается в стек. Стек располагается в статическом ОЗУ памяти данных поэтому размер стека ограничен общим размером статического ОЗУ 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5581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Память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/>
              <a:t>У регистров и </a:t>
            </a:r>
            <a:r>
              <a:rPr lang="en-US" dirty="0"/>
              <a:t>SRAM </a:t>
            </a:r>
            <a:r>
              <a:rPr lang="ru-RU" dirty="0"/>
              <a:t>одно адресное пространство.</a:t>
            </a:r>
          </a:p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64704"/>
            <a:ext cx="6696744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1104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Регистры ввода – вывода (фрагмент)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824354"/>
            <a:ext cx="8195632" cy="5533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4185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Задание типа синхронизации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0990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типа синхронизации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Тип синхронизации задается конфигурационными битами при записи программы программатором.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14488"/>
            <a:ext cx="5334000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1714488"/>
            <a:ext cx="3428992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02515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Синхронизация модулей</a:t>
            </a:r>
            <a:endParaRPr lang="ru-RU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4139" y="857232"/>
            <a:ext cx="7340366" cy="55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22157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Организация прерываний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3602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11156"/>
          </a:xfrm>
        </p:spPr>
        <p:txBody>
          <a:bodyPr/>
          <a:lstStyle/>
          <a:p>
            <a:r>
              <a:rPr lang="ru-RU" dirty="0" smtClean="0"/>
              <a:t>Таблица векторов прерываний</a:t>
            </a:r>
            <a:endParaRPr lang="ru-RU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785794"/>
            <a:ext cx="5657854" cy="58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4372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Микроконтроллер </a:t>
            </a:r>
            <a:r>
              <a:rPr lang="en-US" dirty="0" err="1" smtClean="0"/>
              <a:t>Atmega</a:t>
            </a:r>
            <a:r>
              <a:rPr lang="en-US" dirty="0" smtClean="0"/>
              <a:t> 16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Высокопроизводительный, экономичный  </a:t>
            </a:r>
            <a:r>
              <a:rPr lang="en-US" dirty="0" smtClean="0">
                <a:solidFill>
                  <a:srgbClr val="FF0000"/>
                </a:solidFill>
              </a:rPr>
              <a:t>8 </a:t>
            </a:r>
            <a:r>
              <a:rPr lang="ru-RU" dirty="0" smtClean="0">
                <a:solidFill>
                  <a:srgbClr val="FF0000"/>
                </a:solidFill>
              </a:rPr>
              <a:t>разрядный  </a:t>
            </a:r>
            <a:r>
              <a:rPr lang="ru-RU" dirty="0" smtClean="0"/>
              <a:t>микроконтроллер </a:t>
            </a:r>
            <a:r>
              <a:rPr lang="en-US" dirty="0" smtClean="0">
                <a:solidFill>
                  <a:srgbClr val="FF0000"/>
                </a:solidFill>
              </a:rPr>
              <a:t>Advanced RISC-</a:t>
            </a:r>
            <a:r>
              <a:rPr lang="ru-RU" dirty="0" smtClean="0">
                <a:solidFill>
                  <a:srgbClr val="FF0000"/>
                </a:solidFill>
              </a:rPr>
              <a:t>архитектуры </a:t>
            </a:r>
            <a:r>
              <a:rPr lang="en-US" dirty="0" smtClean="0"/>
              <a:t>Atmel AVR </a:t>
            </a:r>
            <a:endParaRPr lang="ru-RU" dirty="0" smtClean="0"/>
          </a:p>
          <a:p>
            <a:r>
              <a:rPr lang="ru-RU" dirty="0" smtClean="0">
                <a:solidFill>
                  <a:srgbClr val="FF0000"/>
                </a:solidFill>
              </a:rPr>
              <a:t>131 машинная инструкция</a:t>
            </a:r>
            <a:r>
              <a:rPr lang="ru-RU" dirty="0" smtClean="0"/>
              <a:t>, все инструкции выполняются за один машинный такт;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32 8-разр. регистров общего назначения </a:t>
            </a:r>
            <a:r>
              <a:rPr lang="ru-RU" dirty="0" smtClean="0"/>
              <a:t>+ </a:t>
            </a:r>
            <a:r>
              <a:rPr lang="ru-RU" dirty="0" smtClean="0">
                <a:solidFill>
                  <a:srgbClr val="0070C0"/>
                </a:solidFill>
              </a:rPr>
              <a:t>регистры управления встроенной периферией;</a:t>
            </a:r>
          </a:p>
          <a:p>
            <a:r>
              <a:rPr lang="ru-RU" dirty="0" smtClean="0"/>
              <a:t>Производительность до 16 млн. операций в секунду  (MIPS)при тактовой частоте 16 МГц;</a:t>
            </a:r>
          </a:p>
          <a:p>
            <a:r>
              <a:rPr lang="ru-RU" dirty="0" smtClean="0"/>
              <a:t>Встроенное устройство  </a:t>
            </a:r>
            <a:r>
              <a:rPr lang="ru-RU" dirty="0" smtClean="0">
                <a:solidFill>
                  <a:srgbClr val="FF0000"/>
                </a:solidFill>
              </a:rPr>
              <a:t>аппаратного умножения</a:t>
            </a:r>
            <a:r>
              <a:rPr lang="ru-RU" dirty="0" smtClean="0"/>
              <a:t>, выполняет умножение за 2 машинных такта;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16KBytes</a:t>
            </a:r>
            <a:r>
              <a:rPr lang="ru-RU" dirty="0" smtClean="0"/>
              <a:t> внутрисистемной программируемой </a:t>
            </a:r>
            <a:r>
              <a:rPr lang="ru-RU" dirty="0" err="1" smtClean="0">
                <a:solidFill>
                  <a:srgbClr val="FF0000"/>
                </a:solidFill>
              </a:rPr>
              <a:t>Flash</a:t>
            </a:r>
            <a:r>
              <a:rPr lang="ru-RU" dirty="0" smtClean="0">
                <a:solidFill>
                  <a:srgbClr val="FF0000"/>
                </a:solidFill>
              </a:rPr>
              <a:t> памяти программ</a:t>
            </a:r>
            <a:r>
              <a:rPr lang="ru-RU" dirty="0" smtClean="0"/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1KByte</a:t>
            </a:r>
            <a:r>
              <a:rPr lang="en-US" dirty="0"/>
              <a:t> </a:t>
            </a:r>
            <a:r>
              <a:rPr lang="ru-RU" dirty="0"/>
              <a:t>внутренней  статической </a:t>
            </a:r>
            <a:r>
              <a:rPr lang="en-US" dirty="0"/>
              <a:t>SRAM</a:t>
            </a:r>
            <a:r>
              <a:rPr lang="ru-RU" dirty="0"/>
              <a:t> памяти;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512Bytes </a:t>
            </a:r>
            <a:r>
              <a:rPr lang="ru-RU" dirty="0" smtClean="0"/>
              <a:t>внутренней перепрограммируемой памяти данных </a:t>
            </a:r>
            <a:r>
              <a:rPr lang="en-US" dirty="0" smtClean="0"/>
              <a:t>EEPROM</a:t>
            </a:r>
            <a:r>
              <a:rPr lang="ru-RU" dirty="0" smtClean="0"/>
              <a:t>;</a:t>
            </a: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Прерывания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Система прерываний </a:t>
            </a:r>
            <a:r>
              <a:rPr lang="ru-RU" dirty="0" smtClean="0">
                <a:solidFill>
                  <a:srgbClr val="FF0000"/>
                </a:solidFill>
              </a:rPr>
              <a:t>двухуровневая</a:t>
            </a:r>
            <a:r>
              <a:rPr lang="ru-RU" dirty="0" smtClean="0"/>
              <a:t>: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Первый уровень </a:t>
            </a:r>
            <a:r>
              <a:rPr lang="ru-RU" dirty="0" smtClean="0"/>
              <a:t>– глобальное разрешение всех прерываний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Второй уровень </a:t>
            </a:r>
            <a:r>
              <a:rPr lang="ru-RU" dirty="0" smtClean="0"/>
              <a:t>– прерывания разрешаются отдельно для каждого внутреннего устройства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0925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Глобальное разрешение  прерывания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Регистр статуса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Бит 7=1 – разрешение всех прерываний</a:t>
            </a:r>
          </a:p>
          <a:p>
            <a:r>
              <a:rPr lang="ru-RU" dirty="0" smtClean="0"/>
              <a:t>Бит 7=0 – запрещение  всех прерываний</a:t>
            </a:r>
          </a:p>
          <a:p>
            <a:r>
              <a:rPr lang="ru-RU" b="1" dirty="0" smtClean="0"/>
              <a:t>Регистр  контроля прерываний  </a:t>
            </a:r>
            <a:r>
              <a:rPr lang="en-US" b="1" dirty="0" smtClean="0"/>
              <a:t>GI</a:t>
            </a:r>
            <a:r>
              <a:rPr lang="ru-RU" b="1" dirty="0" smtClean="0"/>
              <a:t>С</a:t>
            </a:r>
            <a:r>
              <a:rPr lang="en-US" b="1" dirty="0" smtClean="0"/>
              <a:t>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Для разрешения  внешних  прерываний необходимо в соответствующий бит регистра записать единицу.</a:t>
            </a:r>
          </a:p>
          <a:p>
            <a:endParaRPr lang="ru-RU" dirty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8929719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44" y="4221088"/>
            <a:ext cx="85248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150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511156"/>
          </a:xfrm>
        </p:spPr>
        <p:txBody>
          <a:bodyPr/>
          <a:lstStyle/>
          <a:p>
            <a:r>
              <a:rPr lang="ru-RU" dirty="0" smtClean="0"/>
              <a:t>Управление  сигналами внешних прерываний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Регистр контроля</a:t>
            </a:r>
            <a:endParaRPr lang="ru-RU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914400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928934"/>
            <a:ext cx="78486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50722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 флагов прерываний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При возникновении прерывания в соответствующем бите устанавливается единица.</a:t>
            </a:r>
          </a:p>
          <a:p>
            <a:r>
              <a:rPr lang="ru-RU" dirty="0" smtClean="0"/>
              <a:t>Единица сбрасывается после окончания программы обработки прерываний.</a:t>
            </a:r>
          </a:p>
          <a:p>
            <a:endParaRPr lang="ru-RU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24744"/>
            <a:ext cx="914400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66163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Порты ввода - вывода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928670"/>
            <a:ext cx="758190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Прямые и обратные функции портов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Прямые функции портов               Обратные функции портов 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48006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285860"/>
            <a:ext cx="4286248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Конфигурация выводов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000108"/>
            <a:ext cx="7215238" cy="5455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11156"/>
          </a:xfrm>
        </p:spPr>
        <p:txBody>
          <a:bodyPr/>
          <a:lstStyle/>
          <a:p>
            <a:r>
              <a:rPr lang="ru-RU" dirty="0" smtClean="0"/>
              <a:t>Конфигурация выводов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42918"/>
            <a:ext cx="9144000" cy="6000768"/>
          </a:xfrm>
        </p:spPr>
        <p:txBody>
          <a:bodyPr/>
          <a:lstStyle/>
          <a:p>
            <a:r>
              <a:rPr lang="ru-RU" dirty="0" smtClean="0"/>
              <a:t>С каждым выводом   микроконтроллера  связываются  соответствующие биты в  трех регистрах </a:t>
            </a:r>
            <a:r>
              <a:rPr lang="en-US" dirty="0" smtClean="0"/>
              <a:t>DDR</a:t>
            </a:r>
            <a:r>
              <a:rPr lang="ru-RU" dirty="0" err="1" smtClean="0"/>
              <a:t>х</a:t>
            </a:r>
            <a:r>
              <a:rPr lang="ru-RU" dirty="0" smtClean="0"/>
              <a:t>    и  </a:t>
            </a:r>
            <a:r>
              <a:rPr lang="en-US" dirty="0" err="1" smtClean="0"/>
              <a:t>PORTx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 err="1" smtClean="0"/>
              <a:t>PINx</a:t>
            </a:r>
            <a:r>
              <a:rPr lang="ru-RU" dirty="0" smtClean="0"/>
              <a:t>.</a:t>
            </a:r>
          </a:p>
          <a:p>
            <a:r>
              <a:rPr lang="ru-RU" dirty="0" smtClean="0"/>
              <a:t>Бит регистра </a:t>
            </a:r>
            <a:r>
              <a:rPr lang="en-US" dirty="0" err="1" smtClean="0"/>
              <a:t>DDRx</a:t>
            </a:r>
            <a:r>
              <a:rPr lang="ru-RU" dirty="0" smtClean="0"/>
              <a:t> – задает направление передачи: </a:t>
            </a:r>
          </a:p>
          <a:p>
            <a:pPr lvl="1"/>
            <a:r>
              <a:rPr lang="ru-RU" dirty="0" smtClean="0"/>
              <a:t>(</a:t>
            </a:r>
            <a:r>
              <a:rPr lang="en-US" dirty="0" err="1" smtClean="0"/>
              <a:t>DDRx</a:t>
            </a:r>
            <a:r>
              <a:rPr lang="ru-RU" dirty="0" smtClean="0"/>
              <a:t>=0 ввод, </a:t>
            </a:r>
            <a:r>
              <a:rPr lang="en-US" dirty="0" err="1" smtClean="0"/>
              <a:t>DDRx</a:t>
            </a:r>
            <a:r>
              <a:rPr lang="ru-RU" dirty="0" smtClean="0"/>
              <a:t>=1 вывод)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Бит регистра </a:t>
            </a:r>
            <a:r>
              <a:rPr lang="en-US" dirty="0" err="1" smtClean="0"/>
              <a:t>PORTx</a:t>
            </a:r>
            <a:r>
              <a:rPr lang="ru-RU" dirty="0" smtClean="0"/>
              <a:t> – хранит  выводимые  данные</a:t>
            </a:r>
          </a:p>
          <a:p>
            <a:r>
              <a:rPr lang="ru-RU" dirty="0" smtClean="0"/>
              <a:t>Бит регистра </a:t>
            </a:r>
            <a:r>
              <a:rPr lang="ru-RU" dirty="0" err="1" smtClean="0"/>
              <a:t>PINx</a:t>
            </a:r>
            <a:r>
              <a:rPr lang="ru-RU" dirty="0" smtClean="0"/>
              <a:t> – хранит вводимые данные</a:t>
            </a:r>
          </a:p>
          <a:p>
            <a:endParaRPr lang="ru-RU" dirty="0" smtClean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500166" y="3526619"/>
          <a:ext cx="6786610" cy="33313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0132"/>
                <a:gridCol w="1285884"/>
                <a:gridCol w="1143008"/>
                <a:gridCol w="1214446"/>
                <a:gridCol w="2143140"/>
              </a:tblGrid>
              <a:tr h="65130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DDR</a:t>
                      </a:r>
                      <a:r>
                        <a:rPr lang="en-US" sz="2000" b="1" baseline="-25000" dirty="0" smtClean="0"/>
                        <a:t>X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PORT</a:t>
                      </a:r>
                      <a:r>
                        <a:rPr lang="en-US" sz="2000" b="1" baseline="-25000" dirty="0" smtClean="0"/>
                        <a:t>X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PIN</a:t>
                      </a:r>
                      <a:r>
                        <a:rPr lang="en-US" sz="2000" b="1" baseline="-25000" dirty="0" smtClean="0"/>
                        <a:t>X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Ввод</a:t>
                      </a:r>
                    </a:p>
                    <a:p>
                      <a:pPr algn="ctr"/>
                      <a:r>
                        <a:rPr lang="ru-RU" sz="2000" b="1" dirty="0" smtClean="0"/>
                        <a:t>Вывод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err="1" smtClean="0"/>
                        <a:t>Коментарии</a:t>
                      </a:r>
                      <a:endParaRPr lang="ru-RU" sz="2000" b="1" dirty="0"/>
                    </a:p>
                  </a:txBody>
                  <a:tcPr/>
                </a:tc>
              </a:tr>
              <a:tr h="538033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0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1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0/1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/>
                        <a:t>Ввод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b="1" dirty="0" smtClean="0"/>
                        <a:t>Подтягивающий</a:t>
                      </a:r>
                      <a:r>
                        <a:rPr lang="ru-RU" sz="1600" b="1" baseline="0" dirty="0" smtClean="0"/>
                        <a:t>  резистор</a:t>
                      </a:r>
                      <a:endParaRPr lang="ru-RU" sz="1600" b="1" dirty="0"/>
                    </a:p>
                  </a:txBody>
                  <a:tcPr/>
                </a:tc>
              </a:tr>
              <a:tr h="538033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0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0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0/1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Ввод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b="1" dirty="0" smtClean="0"/>
                        <a:t>Третье состояние. Вход отключен.</a:t>
                      </a:r>
                      <a:endParaRPr lang="ru-RU" sz="1600" b="1" dirty="0"/>
                    </a:p>
                  </a:txBody>
                  <a:tcPr/>
                </a:tc>
              </a:tr>
              <a:tr h="368128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1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0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0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Вывод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1" dirty="0" smtClean="0"/>
                        <a:t>Вывод нуля</a:t>
                      </a:r>
                      <a:endParaRPr lang="ru-RU" sz="2000" b="1" dirty="0"/>
                    </a:p>
                  </a:txBody>
                  <a:tcPr/>
                </a:tc>
              </a:tr>
              <a:tr h="368128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1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1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1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/>
                        <a:t>Вывод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/>
                        <a:t>Вывод единицы</a:t>
                      </a:r>
                      <a:endParaRPr lang="ru-RU" sz="2000" b="1" dirty="0"/>
                    </a:p>
                  </a:txBody>
                  <a:tcPr/>
                </a:tc>
              </a:tr>
              <a:tr h="67962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Sleep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Sleep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Sleep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0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 smtClean="0"/>
                        <a:t>Все</a:t>
                      </a:r>
                      <a:r>
                        <a:rPr lang="ru-RU" sz="1200" b="1" baseline="0" dirty="0" smtClean="0"/>
                        <a:t>  неиспользуемые входы подключены  к нулю</a:t>
                      </a:r>
                      <a:endParaRPr lang="ru-RU" sz="12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Конфигурация выводов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исключения помех, которые могут появится на неиспользуемых входах их рекомендуется подтянуть к +5</a:t>
            </a:r>
            <a:r>
              <a:rPr lang="en-US" dirty="0" smtClean="0"/>
              <a:t>V;</a:t>
            </a:r>
          </a:p>
          <a:p>
            <a:endParaRPr lang="en-US" dirty="0" smtClean="0"/>
          </a:p>
          <a:p>
            <a:r>
              <a:rPr lang="ru-RU" dirty="0" smtClean="0"/>
              <a:t>При переводе микроконтроллера в режим низкого потребления (</a:t>
            </a:r>
            <a:r>
              <a:rPr lang="ru-RU" sz="1800" i="1" dirty="0" smtClean="0"/>
              <a:t>экономичный режим, дежурный режим и расширенный дежурный режим</a:t>
            </a:r>
            <a:r>
              <a:rPr lang="ru-RU" dirty="0" smtClean="0"/>
              <a:t>) командой </a:t>
            </a:r>
            <a:r>
              <a:rPr lang="en-US" b="1" dirty="0" smtClean="0"/>
              <a:t>sleep,</a:t>
            </a:r>
            <a:r>
              <a:rPr lang="en-US" dirty="0" smtClean="0"/>
              <a:t> </a:t>
            </a:r>
            <a:r>
              <a:rPr lang="ru-RU" dirty="0" smtClean="0"/>
              <a:t>все воды подключаются к  нулевому потенциалу (заземляются)</a:t>
            </a:r>
            <a:r>
              <a:rPr lang="en-US" dirty="0" smtClean="0"/>
              <a:t>.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Если вывод микроконтроллера подключается к общей шине, то в моменты, когда другие устройства передают по этой шине, вывод отключается от шины (</a:t>
            </a:r>
            <a:r>
              <a:rPr lang="ru-RU" sz="1800" i="1" dirty="0" smtClean="0"/>
              <a:t>переводится в третье, </a:t>
            </a:r>
            <a:r>
              <a:rPr lang="ru-RU" sz="1800" i="1" dirty="0" err="1" smtClean="0"/>
              <a:t>высокоомное</a:t>
            </a:r>
            <a:r>
              <a:rPr lang="ru-RU" sz="1800" i="1" dirty="0" smtClean="0"/>
              <a:t> состояние</a:t>
            </a:r>
            <a:r>
              <a:rPr lang="ru-RU" dirty="0" smtClean="0"/>
              <a:t>), образуя монтажное или. </a:t>
            </a: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Защита портов ввода - вывода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PUD = 1 </a:t>
            </a:r>
            <a:r>
              <a:rPr lang="ru-RU" dirty="0" smtClean="0"/>
              <a:t>все подтягивающие резисторы отключены.</a:t>
            </a:r>
            <a:endParaRPr lang="en-US" dirty="0" smtClean="0"/>
          </a:p>
          <a:p>
            <a:r>
              <a:rPr lang="ru-RU" dirty="0" smtClean="0"/>
              <a:t>Не задействованные выводы подтягивают к +5</a:t>
            </a:r>
            <a:r>
              <a:rPr lang="en-US" dirty="0" smtClean="0"/>
              <a:t>B. 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3668" y="994957"/>
            <a:ext cx="5590099" cy="3076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Рисунок 4" descr="AVR-SFIOR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4857760"/>
            <a:ext cx="5974080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369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Микроконтроллер </a:t>
            </a:r>
            <a:r>
              <a:rPr lang="en-US" dirty="0" err="1" smtClean="0"/>
              <a:t>Atmega</a:t>
            </a:r>
            <a:r>
              <a:rPr lang="en-US" dirty="0" smtClean="0"/>
              <a:t> 16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Количество циклов Запись/чтение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10,000</a:t>
            </a:r>
            <a:r>
              <a:rPr lang="en-US" dirty="0" smtClean="0"/>
              <a:t> Flash/100,000 EEPROM</a:t>
            </a:r>
            <a:r>
              <a:rPr lang="ru-RU" dirty="0" smtClean="0"/>
              <a:t>;</a:t>
            </a:r>
            <a:endParaRPr lang="en-US" dirty="0" smtClean="0"/>
          </a:p>
          <a:p>
            <a:r>
              <a:rPr lang="ru-RU" dirty="0" smtClean="0"/>
              <a:t>Хранение данных: 20 лет;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Внутрисистемное программирование встроенной загрузочной программой;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Программируемая защита </a:t>
            </a:r>
            <a:r>
              <a:rPr lang="ru-RU" dirty="0" smtClean="0"/>
              <a:t>кода программы от взлома;</a:t>
            </a:r>
          </a:p>
          <a:p>
            <a:r>
              <a:rPr lang="ru-RU" dirty="0" smtClean="0"/>
              <a:t>Интерфейс </a:t>
            </a:r>
            <a:r>
              <a:rPr lang="ru-RU" dirty="0" smtClean="0">
                <a:solidFill>
                  <a:srgbClr val="FF0000"/>
                </a:solidFill>
              </a:rPr>
              <a:t>SPI </a:t>
            </a:r>
            <a:r>
              <a:rPr lang="ru-RU" dirty="0" smtClean="0"/>
              <a:t>для внутрисистемного программирования и работы;</a:t>
            </a:r>
          </a:p>
          <a:p>
            <a:r>
              <a:rPr lang="ru-RU" dirty="0" smtClean="0"/>
              <a:t> Интерфейс JTAG (совместимость со стандартом IEEE 1149.1);</a:t>
            </a:r>
          </a:p>
          <a:p>
            <a:r>
              <a:rPr lang="ru-RU" dirty="0"/>
              <a:t>Байт-ориентированный двухпроводной последовательный интерфейс </a:t>
            </a:r>
            <a:r>
              <a:rPr lang="en-US" dirty="0"/>
              <a:t>I2C</a:t>
            </a:r>
            <a:endParaRPr lang="ru-RU" dirty="0"/>
          </a:p>
          <a:p>
            <a:r>
              <a:rPr lang="ru-RU" dirty="0"/>
              <a:t>Программируемый последовательный </a:t>
            </a:r>
            <a:r>
              <a:rPr lang="en-US" dirty="0"/>
              <a:t>USART (</a:t>
            </a:r>
            <a:r>
              <a:rPr lang="ru-RU" dirty="0"/>
              <a:t>аналог</a:t>
            </a:r>
            <a:r>
              <a:rPr lang="en-US" dirty="0"/>
              <a:t> RS232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Порты ввода-вывода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1519395"/>
            <a:ext cx="6186438" cy="328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7517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Среды разработки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Atmel </a:t>
            </a:r>
            <a:r>
              <a:rPr lang="ru-RU" b="1" dirty="0" err="1" smtClean="0"/>
              <a:t>Studio</a:t>
            </a:r>
            <a:r>
              <a:rPr lang="ru-RU" dirty="0" smtClean="0"/>
              <a:t> (ранее </a:t>
            </a:r>
            <a:r>
              <a:rPr lang="ru-RU" b="1" dirty="0" smtClean="0"/>
              <a:t>AVR </a:t>
            </a:r>
            <a:r>
              <a:rPr lang="ru-RU" b="1" dirty="0" err="1" smtClean="0"/>
              <a:t>Studio</a:t>
            </a:r>
            <a:r>
              <a:rPr lang="ru-RU" dirty="0" smtClean="0"/>
              <a:t>) — бесплатная  интегрированная среда разработки (IDE) для разработки приложений для 8- и 32-битных микроконтроллеров семейства  </a:t>
            </a:r>
            <a:r>
              <a:rPr lang="ru-RU" b="1" dirty="0" smtClean="0"/>
              <a:t>AVR</a:t>
            </a:r>
            <a:r>
              <a:rPr lang="ru-RU" dirty="0" smtClean="0"/>
              <a:t> и 32-битных микроконтроллеров семейства  </a:t>
            </a:r>
            <a:r>
              <a:rPr lang="ru-RU" b="1" dirty="0" smtClean="0"/>
              <a:t>ARM </a:t>
            </a:r>
            <a:r>
              <a:rPr lang="ru-RU" dirty="0" smtClean="0"/>
              <a:t> компании   Atmel, работающая в  операционных системах  </a:t>
            </a:r>
            <a:r>
              <a:rPr lang="ru-RU" dirty="0" err="1" smtClean="0"/>
              <a:t>Windows</a:t>
            </a:r>
            <a:r>
              <a:rPr lang="ru-RU" dirty="0" smtClean="0"/>
              <a:t> </a:t>
            </a:r>
          </a:p>
          <a:p>
            <a:endParaRPr lang="ru-RU" dirty="0" smtClean="0"/>
          </a:p>
          <a:p>
            <a:r>
              <a:rPr lang="ru-RU" dirty="0" smtClean="0"/>
              <a:t>Atmel </a:t>
            </a:r>
            <a:r>
              <a:rPr lang="ru-RU" dirty="0" err="1" smtClean="0"/>
              <a:t>Studio</a:t>
            </a:r>
            <a:r>
              <a:rPr lang="ru-RU" dirty="0" smtClean="0"/>
              <a:t> содержит </a:t>
            </a:r>
            <a:r>
              <a:rPr lang="ru-RU" b="1" dirty="0" smtClean="0"/>
              <a:t>компилятор</a:t>
            </a:r>
            <a:r>
              <a:rPr lang="ru-RU" dirty="0" smtClean="0"/>
              <a:t> GNU C/C++ и </a:t>
            </a:r>
            <a:r>
              <a:rPr lang="ru-RU" b="1" dirty="0" smtClean="0"/>
              <a:t>эмулятор</a:t>
            </a:r>
            <a:r>
              <a:rPr lang="ru-RU" dirty="0" smtClean="0"/>
              <a:t>, позволяющий отладить выполнение программы без загрузки в микроконтроллер.</a:t>
            </a:r>
          </a:p>
          <a:p>
            <a:endParaRPr lang="ru-RU" dirty="0" smtClean="0"/>
          </a:p>
          <a:p>
            <a:r>
              <a:rPr lang="ru-RU" dirty="0" smtClean="0"/>
              <a:t>Ранее среда разработки носила название AVR </a:t>
            </a:r>
            <a:r>
              <a:rPr lang="ru-RU" dirty="0" err="1" smtClean="0"/>
              <a:t>Studio</a:t>
            </a:r>
            <a:r>
              <a:rPr lang="ru-RU" dirty="0" smtClean="0"/>
              <a:t>, но начиная с версии 6.0 (2012 г), в неё была добавлена поддержка разработки для микроконтроллеров архитектуры ARM, также выпускаемых фирмой Atmel, и среда разработки получила новое название </a:t>
            </a:r>
            <a:r>
              <a:rPr lang="ru-RU" dirty="0" smtClean="0">
                <a:solidFill>
                  <a:srgbClr val="FF0000"/>
                </a:solidFill>
              </a:rPr>
              <a:t>Atmel </a:t>
            </a:r>
            <a:r>
              <a:rPr lang="ru-RU" dirty="0" err="1" smtClean="0">
                <a:solidFill>
                  <a:srgbClr val="FF0000"/>
                </a:solidFill>
              </a:rPr>
              <a:t>Studio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Шведская компания </a:t>
            </a:r>
            <a:r>
              <a:rPr lang="en-US" dirty="0" smtClean="0"/>
              <a:t> IAR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 Среда </a:t>
            </a:r>
            <a:r>
              <a:rPr lang="en-US" b="1" dirty="0" smtClean="0"/>
              <a:t>IAR Embedded Workbench </a:t>
            </a:r>
            <a:r>
              <a:rPr lang="ru-RU" dirty="0" smtClean="0"/>
              <a:t>– поддерживает большой список микроконтроллеров различных фирм и </a:t>
            </a:r>
            <a:r>
              <a:rPr lang="en-US" dirty="0" smtClean="0"/>
              <a:t>ARM</a:t>
            </a:r>
            <a:r>
              <a:rPr lang="ru-RU" dirty="0" smtClean="0"/>
              <a:t> (платная).</a:t>
            </a:r>
            <a:endParaRPr lang="en-US" dirty="0" smtClean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ru-RU" dirty="0" smtClean="0"/>
              <a:t>1. C/C++, ассемблер -</a:t>
            </a:r>
            <a:r>
              <a:rPr lang="en-US" dirty="0" smtClean="0"/>
              <a:t> </a:t>
            </a:r>
            <a:r>
              <a:rPr lang="ru-RU" dirty="0" smtClean="0"/>
              <a:t>оптимизированный  компилятор – один из самых эффективных в своем роде.</a:t>
            </a:r>
            <a:br>
              <a:rPr lang="ru-RU" dirty="0" smtClean="0"/>
            </a:br>
            <a:endParaRPr lang="ru-RU" dirty="0" smtClean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ru-RU" dirty="0" smtClean="0"/>
              <a:t>2. Компоновщик, поддерживающий более тридцати различных выходных форматов для совместного использования с внутрисхемными эмуляторами.</a:t>
            </a:r>
          </a:p>
          <a:p>
            <a:pPr>
              <a:spcAft>
                <a:spcPts val="0"/>
              </a:spcAft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4. Текстовый редактор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5. Симулятор и отладчик в кодах Си и ассемблера. Предусмотрено взаимодействие с утилитой AVR </a:t>
            </a:r>
            <a:r>
              <a:rPr lang="ru-RU" dirty="0" err="1" smtClean="0"/>
              <a:t>Studio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6. Менеджер проектов, облегчающий контроль и управление рабочими модулями.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IAR Embedded Workbench 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IAR </a:t>
            </a:r>
            <a:r>
              <a:rPr lang="ru-RU" dirty="0" err="1" smtClean="0"/>
              <a:t>Embedded</a:t>
            </a:r>
            <a:r>
              <a:rPr lang="ru-RU" dirty="0" smtClean="0"/>
              <a:t> </a:t>
            </a:r>
            <a:r>
              <a:rPr lang="ru-RU" dirty="0" err="1" smtClean="0"/>
              <a:t>Workbench</a:t>
            </a:r>
            <a:r>
              <a:rPr lang="ru-RU" dirty="0" smtClean="0"/>
              <a:t> является коммерческим продуктом. Стоимость составляет около 3000 долларов за одну пользовательскую лицензию.</a:t>
            </a:r>
          </a:p>
          <a:p>
            <a:endParaRPr lang="en-US" dirty="0" smtClean="0"/>
          </a:p>
          <a:p>
            <a:r>
              <a:rPr lang="ru-RU" dirty="0" smtClean="0"/>
              <a:t>Бесплатно доступно два варианта с ограниченной функциональностью:</a:t>
            </a:r>
            <a:endParaRPr lang="en-US" dirty="0" smtClean="0"/>
          </a:p>
          <a:p>
            <a:pPr lvl="1"/>
            <a:r>
              <a:rPr lang="ru-RU" dirty="0" smtClean="0"/>
              <a:t>режим 30-дневной полнофункциональной версии;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режим с ограничением по объему компилируемого кода (4-32 </a:t>
            </a:r>
            <a:r>
              <a:rPr lang="ru-RU" dirty="0" err="1" smtClean="0"/>
              <a:t>Кбата</a:t>
            </a:r>
            <a:r>
              <a:rPr lang="ru-RU" dirty="0" smtClean="0"/>
              <a:t>), в зависимости от типа микроконтроллера.</a:t>
            </a:r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Keil</a:t>
            </a:r>
            <a:r>
              <a:rPr lang="en-US" dirty="0" smtClean="0"/>
              <a:t> 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71480"/>
            <a:ext cx="9144000" cy="6786610"/>
          </a:xfrm>
        </p:spPr>
        <p:txBody>
          <a:bodyPr>
            <a:normAutofit/>
          </a:bodyPr>
          <a:lstStyle/>
          <a:p>
            <a:r>
              <a:rPr lang="ru-RU" dirty="0" smtClean="0"/>
              <a:t>Компания </a:t>
            </a:r>
            <a:r>
              <a:rPr lang="en-US" dirty="0" err="1" smtClean="0"/>
              <a:t>Keil</a:t>
            </a:r>
            <a:r>
              <a:rPr lang="en-US" dirty="0" smtClean="0"/>
              <a:t> </a:t>
            </a:r>
            <a:r>
              <a:rPr lang="ru-RU" dirty="0" smtClean="0"/>
              <a:t> создана в Германии в 1982г.</a:t>
            </a:r>
          </a:p>
          <a:p>
            <a:r>
              <a:rPr lang="ru-RU" dirty="0" smtClean="0"/>
              <a:t>С 2005 года входит в состав компании </a:t>
            </a:r>
            <a:r>
              <a:rPr lang="en-US" dirty="0" smtClean="0"/>
              <a:t>ARM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Среда разработки </a:t>
            </a:r>
            <a:r>
              <a:rPr lang="en-US" b="1" dirty="0" err="1" smtClean="0"/>
              <a:t>Keil</a:t>
            </a:r>
            <a:r>
              <a:rPr lang="en-US" b="1" dirty="0" smtClean="0"/>
              <a:t> </a:t>
            </a:r>
            <a:r>
              <a:rPr lang="en-US" b="1" dirty="0" err="1" smtClean="0"/>
              <a:t>uVision</a:t>
            </a:r>
            <a:r>
              <a:rPr lang="ru-RU" b="1" dirty="0" smtClean="0"/>
              <a:t> </a:t>
            </a:r>
            <a:r>
              <a:rPr lang="ru-RU" dirty="0" smtClean="0"/>
              <a:t>содержит</a:t>
            </a:r>
            <a:r>
              <a:rPr lang="ru-RU" b="1" dirty="0" smtClean="0"/>
              <a:t>:</a:t>
            </a:r>
          </a:p>
          <a:p>
            <a:r>
              <a:rPr lang="ru-RU" dirty="0" smtClean="0"/>
              <a:t>1. Базу данных микроконтроллеров, содержащую подробную информацию обо всех поддерживаемых устройствах. </a:t>
            </a:r>
          </a:p>
          <a:p>
            <a:r>
              <a:rPr lang="ru-RU" dirty="0" smtClean="0"/>
              <a:t>2. Менеджер проектов, служащий для объединения отдельных текстов программных модулей и файлов в группы, обрабатываемые по единым правилам</a:t>
            </a:r>
          </a:p>
          <a:p>
            <a:r>
              <a:rPr lang="ru-RU" dirty="0" smtClean="0"/>
              <a:t>3. Средства автоматической компиляции, ассемблирования и компоновки проекта, которые предназначены для создания исполняемого (загрузочного) модуля программы.</a:t>
            </a:r>
          </a:p>
          <a:p>
            <a:pPr>
              <a:buNone/>
            </a:pPr>
            <a:r>
              <a:rPr lang="ru-RU" dirty="0" smtClean="0"/>
              <a:t>	4. Отладчик-симулятор, отлаживающий работу скомпилированной программы на виртуальной модели микропроцессора. </a:t>
            </a:r>
          </a:p>
          <a:p>
            <a:pPr>
              <a:buNone/>
            </a:pPr>
            <a:r>
              <a:rPr lang="ru-RU" dirty="0" smtClean="0"/>
              <a:t>	5. Дополнительные утилиты, облегчающие выполнение наиболее распространенных задач</a:t>
            </a:r>
          </a:p>
          <a:p>
            <a:pPr>
              <a:buNone/>
            </a:pPr>
            <a:r>
              <a:rPr lang="ru-RU" b="1" dirty="0" smtClean="0"/>
              <a:t>	Платная, бесплатно  доступна демоверсия  до 32 </a:t>
            </a:r>
            <a:r>
              <a:rPr lang="ru-RU" b="1" dirty="0" err="1" smtClean="0"/>
              <a:t>КБайт</a:t>
            </a:r>
            <a:endParaRPr lang="en-US" b="1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Code</a:t>
            </a:r>
            <a:r>
              <a:rPr lang="ru-RU" dirty="0" smtClean="0"/>
              <a:t> </a:t>
            </a:r>
            <a:r>
              <a:rPr lang="ru-RU" dirty="0" err="1" smtClean="0"/>
              <a:t>Vision</a:t>
            </a:r>
            <a:r>
              <a:rPr lang="ru-RU" dirty="0" smtClean="0"/>
              <a:t> AVR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err="1" smtClean="0"/>
              <a:t>Code</a:t>
            </a:r>
            <a:r>
              <a:rPr lang="ru-RU" b="1" dirty="0" smtClean="0"/>
              <a:t> </a:t>
            </a:r>
            <a:r>
              <a:rPr lang="ru-RU" b="1" dirty="0" err="1" smtClean="0"/>
              <a:t>Vision</a:t>
            </a:r>
            <a:r>
              <a:rPr lang="ru-RU" b="1" dirty="0" smtClean="0"/>
              <a:t> AVR</a:t>
            </a:r>
            <a:r>
              <a:rPr lang="ru-RU" dirty="0" smtClean="0"/>
              <a:t> — интегрированная среда разработки программного обеспечения для микроконтроллеров семейства AVR фирмы Atmel.</a:t>
            </a:r>
          </a:p>
          <a:p>
            <a:r>
              <a:rPr lang="ru-RU" dirty="0" smtClean="0"/>
              <a:t>Разработчик программы – компания HP </a:t>
            </a:r>
            <a:r>
              <a:rPr lang="ru-RU" dirty="0" err="1" smtClean="0"/>
              <a:t>InfoTech</a:t>
            </a:r>
            <a:r>
              <a:rPr lang="ru-RU" dirty="0" smtClean="0"/>
              <a:t>, Бухарест Румыния.</a:t>
            </a:r>
          </a:p>
          <a:p>
            <a:r>
              <a:rPr lang="ru-RU" dirty="0" smtClean="0"/>
              <a:t>Включает в себя следующие компоненты:</a:t>
            </a:r>
          </a:p>
          <a:p>
            <a:pPr lvl="1"/>
            <a:r>
              <a:rPr lang="ru-RU" sz="2400" dirty="0" smtClean="0"/>
              <a:t>компилятор Си-подобного языка для AVR;</a:t>
            </a:r>
          </a:p>
          <a:p>
            <a:pPr lvl="1"/>
            <a:r>
              <a:rPr lang="ru-RU" sz="2400" dirty="0" smtClean="0"/>
              <a:t>компилятор языка ассемблер для AVR;</a:t>
            </a:r>
          </a:p>
          <a:p>
            <a:pPr lvl="1"/>
            <a:r>
              <a:rPr lang="ru-RU" sz="2400" dirty="0" smtClean="0"/>
              <a:t>генератор начального кода программы, позволяющего произвести инициализацию периферийных устройств;</a:t>
            </a:r>
          </a:p>
          <a:p>
            <a:pPr lvl="1"/>
            <a:r>
              <a:rPr lang="ru-RU" sz="2400" dirty="0" smtClean="0"/>
              <a:t>встроенный программатор;</a:t>
            </a:r>
          </a:p>
          <a:p>
            <a:pPr lvl="1"/>
            <a:r>
              <a:rPr lang="ru-RU" sz="2400" dirty="0" smtClean="0"/>
              <a:t>редактор исходного кода с подсветкой синтаксиса;</a:t>
            </a:r>
          </a:p>
          <a:p>
            <a:pPr lvl="1"/>
            <a:r>
              <a:rPr lang="ru-RU" sz="2400" dirty="0" smtClean="0"/>
              <a:t>виртуальный терминал .</a:t>
            </a:r>
          </a:p>
          <a:p>
            <a:pPr lvl="1">
              <a:buNone/>
            </a:pPr>
            <a:endParaRPr lang="ru-RU" sz="2400" dirty="0" smtClean="0"/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Code</a:t>
            </a:r>
            <a:r>
              <a:rPr lang="ru-RU" dirty="0" smtClean="0"/>
              <a:t> </a:t>
            </a:r>
            <a:r>
              <a:rPr lang="ru-RU" dirty="0" err="1" smtClean="0"/>
              <a:t>Vision</a:t>
            </a:r>
            <a:r>
              <a:rPr lang="ru-RU" dirty="0" smtClean="0"/>
              <a:t> AVR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Выходными файлами </a:t>
            </a:r>
            <a:r>
              <a:rPr lang="ru-RU" dirty="0" err="1" smtClean="0"/>
              <a:t>CodeVisionAVR</a:t>
            </a:r>
            <a:r>
              <a:rPr lang="ru-RU" dirty="0" smtClean="0"/>
              <a:t> являются:</a:t>
            </a:r>
          </a:p>
          <a:p>
            <a:r>
              <a:rPr lang="ru-RU" dirty="0" smtClean="0"/>
              <a:t>HEX, BIN или ROM-файл для загрузки в микроконтроллер посредством программатора;</a:t>
            </a:r>
          </a:p>
          <a:p>
            <a:r>
              <a:rPr lang="ru-RU" dirty="0" smtClean="0"/>
              <a:t>COFF (</a:t>
            </a:r>
            <a:r>
              <a:rPr lang="en-US" b="1" dirty="0" smtClean="0"/>
              <a:t>Common Object File Format</a:t>
            </a:r>
            <a:r>
              <a:rPr lang="ru-RU" dirty="0" smtClean="0"/>
              <a:t>)— файл, содержащий информацию для отладчика;</a:t>
            </a:r>
          </a:p>
          <a:p>
            <a:r>
              <a:rPr lang="ru-RU" dirty="0" smtClean="0"/>
              <a:t>OBJ — файл, в котором хранится промежуточный код компиляции, так называемый объектный код.</a:t>
            </a:r>
          </a:p>
          <a:p>
            <a:r>
              <a:rPr lang="ru-RU" dirty="0" smtClean="0"/>
              <a:t>Платная . Бесплатно доступна урезанная демоверсия для кода объемом до 4 Кбайт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проекта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00108"/>
            <a:ext cx="8693736" cy="489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типа микроконтроллера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142984"/>
            <a:ext cx="508635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конфигурации устройств 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801695"/>
            <a:ext cx="5294482" cy="562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Микроконтроллер </a:t>
            </a:r>
            <a:r>
              <a:rPr lang="en-US" dirty="0" err="1" smtClean="0"/>
              <a:t>Atmega</a:t>
            </a:r>
            <a:r>
              <a:rPr lang="en-US" dirty="0" smtClean="0"/>
              <a:t> 16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Два </a:t>
            </a:r>
            <a:r>
              <a:rPr lang="ru-RU" dirty="0">
                <a:solidFill>
                  <a:srgbClr val="FF0000"/>
                </a:solidFill>
              </a:rPr>
              <a:t>8-разрядных таймера/счетчика </a:t>
            </a:r>
            <a:r>
              <a:rPr lang="ru-RU" dirty="0"/>
              <a:t>с отдельным </a:t>
            </a:r>
            <a:r>
              <a:rPr lang="ru-RU" dirty="0" err="1"/>
              <a:t>предделителем</a:t>
            </a:r>
            <a:r>
              <a:rPr lang="ru-RU" dirty="0"/>
              <a:t> и режимом сравнения и захвата;</a:t>
            </a:r>
          </a:p>
          <a:p>
            <a:r>
              <a:rPr lang="ru-RU" dirty="0">
                <a:solidFill>
                  <a:srgbClr val="FF0000"/>
                </a:solidFill>
              </a:rPr>
              <a:t>Один 16-разрядный таймер/счетчик </a:t>
            </a:r>
            <a:r>
              <a:rPr lang="ru-RU" dirty="0"/>
              <a:t>с отдельным </a:t>
            </a:r>
            <a:r>
              <a:rPr lang="ru-RU" dirty="0" err="1"/>
              <a:t>предделителем</a:t>
            </a:r>
            <a:r>
              <a:rPr lang="ru-RU" dirty="0"/>
              <a:t>, режимом сравнения и захвата;</a:t>
            </a:r>
          </a:p>
          <a:p>
            <a:r>
              <a:rPr lang="ru-RU" dirty="0">
                <a:solidFill>
                  <a:srgbClr val="FF0000"/>
                </a:solidFill>
              </a:rPr>
              <a:t>Счетчик реального времени (часовой) </a:t>
            </a:r>
            <a:r>
              <a:rPr lang="ru-RU" dirty="0"/>
              <a:t>с отдельным внешним кварцевым генератором 32 Кгц (</a:t>
            </a:r>
            <a:r>
              <a:rPr lang="ru-RU" i="1" dirty="0"/>
              <a:t>для получения 1 секунды</a:t>
            </a:r>
            <a:r>
              <a:rPr lang="ru-RU" dirty="0" smtClean="0"/>
              <a:t>);</a:t>
            </a:r>
          </a:p>
          <a:p>
            <a:r>
              <a:rPr lang="ru-RU" dirty="0"/>
              <a:t>Программируемый сторожевой таймер с встроенным генератором;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Четыре канала для формирования ШИМ </a:t>
            </a:r>
            <a:r>
              <a:rPr lang="ru-RU" dirty="0" smtClean="0"/>
              <a:t>(</a:t>
            </a:r>
            <a:r>
              <a:rPr lang="ru-RU" dirty="0" err="1" smtClean="0"/>
              <a:t>широтно</a:t>
            </a:r>
            <a:r>
              <a:rPr lang="ru-RU" dirty="0" smtClean="0"/>
              <a:t> – импульсной модуляции);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8-канальный аналоговый мультиплексор и 10 разрядный АЦП;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2 встроенных усилителя аналоговых сигналов </a:t>
            </a:r>
            <a:r>
              <a:rPr lang="ru-RU" dirty="0" smtClean="0"/>
              <a:t>с программируемым коэффициентом на 1x, 10x, или 200x;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Встроенный аналоговый компаратор;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портов на ввод или вывод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00232" y="915773"/>
            <a:ext cx="4857784" cy="5556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линий прерывания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923046"/>
            <a:ext cx="5000660" cy="531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таймера-счетчика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900172"/>
            <a:ext cx="4071965" cy="556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 генерации проекта</a:t>
            </a:r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7114" y="1285860"/>
            <a:ext cx="4763431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8929718" cy="511156"/>
          </a:xfrm>
        </p:spPr>
        <p:txBody>
          <a:bodyPr/>
          <a:lstStyle/>
          <a:p>
            <a:r>
              <a:rPr lang="en-US" dirty="0" err="1" smtClean="0"/>
              <a:t>Coxpa</a:t>
            </a:r>
            <a:r>
              <a:rPr lang="ru-RU" dirty="0" err="1" smtClean="0"/>
              <a:t>нение</a:t>
            </a:r>
            <a:r>
              <a:rPr lang="en-US" dirty="0" smtClean="0"/>
              <a:t> </a:t>
            </a:r>
            <a:r>
              <a:rPr lang="ru-RU" dirty="0" smtClean="0"/>
              <a:t>промежуточных файлов проекта</a:t>
            </a:r>
            <a:endParaRPr lang="ru-R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63" y="976313"/>
            <a:ext cx="8982075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511156"/>
          </a:xfrm>
        </p:spPr>
        <p:txBody>
          <a:bodyPr/>
          <a:lstStyle/>
          <a:p>
            <a:r>
              <a:rPr lang="en-US" dirty="0" err="1" smtClean="0"/>
              <a:t>Coxpa</a:t>
            </a:r>
            <a:r>
              <a:rPr lang="ru-RU" dirty="0" err="1" smtClean="0"/>
              <a:t>нение</a:t>
            </a:r>
            <a:r>
              <a:rPr lang="en-US" dirty="0" smtClean="0"/>
              <a:t> </a:t>
            </a:r>
            <a:r>
              <a:rPr lang="ru-RU" dirty="0" smtClean="0"/>
              <a:t>промежуточных файлов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" y="962025"/>
            <a:ext cx="902970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511156"/>
          </a:xfrm>
        </p:spPr>
        <p:txBody>
          <a:bodyPr/>
          <a:lstStyle/>
          <a:p>
            <a:r>
              <a:rPr lang="en-US" dirty="0" err="1" smtClean="0"/>
              <a:t>Coxpa</a:t>
            </a:r>
            <a:r>
              <a:rPr lang="ru-RU" dirty="0" err="1" smtClean="0"/>
              <a:t>нение</a:t>
            </a:r>
            <a:r>
              <a:rPr lang="en-US" dirty="0" smtClean="0"/>
              <a:t> </a:t>
            </a:r>
            <a:r>
              <a:rPr lang="ru-RU" dirty="0" smtClean="0"/>
              <a:t>промежуточных файлов проекта</a:t>
            </a:r>
            <a:endParaRPr lang="ru-RU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" y="990600"/>
            <a:ext cx="897255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Сгенерированный файл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7" y="852488"/>
            <a:ext cx="8643999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4464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ru-RU" dirty="0" smtClean="0"/>
              <a:t>ЦП</a:t>
            </a:r>
            <a:endParaRPr lang="ru-RU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624" y="476672"/>
            <a:ext cx="7344816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961508" y="6234120"/>
            <a:ext cx="7513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AREF </a:t>
            </a:r>
            <a:r>
              <a:rPr lang="ru-RU" sz="2000" dirty="0" smtClean="0"/>
              <a:t>для подключения внешнего опорного источника напряжений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119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11156"/>
          </a:xfrm>
        </p:spPr>
        <p:txBody>
          <a:bodyPr/>
          <a:lstStyle/>
          <a:p>
            <a:r>
              <a:rPr lang="ru-RU" dirty="0" smtClean="0"/>
              <a:t>Микроконтроллер </a:t>
            </a:r>
            <a:r>
              <a:rPr lang="en-US" dirty="0" err="1" smtClean="0"/>
              <a:t>Atmega</a:t>
            </a:r>
            <a:r>
              <a:rPr lang="en-US" dirty="0" smtClean="0"/>
              <a:t> 16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71480"/>
            <a:ext cx="9144000" cy="6286520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Внешние  (три )</a:t>
            </a:r>
            <a:r>
              <a:rPr lang="ru-RU" dirty="0" smtClean="0"/>
              <a:t>и внутренние источники прерываний;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Встроенный </a:t>
            </a:r>
            <a:r>
              <a:rPr lang="en-US" dirty="0" smtClean="0">
                <a:solidFill>
                  <a:srgbClr val="FF0000"/>
                </a:solidFill>
              </a:rPr>
              <a:t>RC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задающий генератор;</a:t>
            </a:r>
          </a:p>
          <a:p>
            <a:r>
              <a:rPr lang="ru-RU" dirty="0" smtClean="0"/>
              <a:t>Шесть режимов снижения энергопотребления: </a:t>
            </a:r>
          </a:p>
          <a:p>
            <a:pPr lvl="1"/>
            <a:r>
              <a:rPr lang="ru-RU" dirty="0" smtClean="0"/>
              <a:t>холостой ход (</a:t>
            </a:r>
            <a:r>
              <a:rPr lang="ru-RU" dirty="0" err="1" smtClean="0"/>
              <a:t>Idle</a:t>
            </a:r>
            <a:r>
              <a:rPr lang="ru-RU" dirty="0" smtClean="0"/>
              <a:t>);</a:t>
            </a:r>
          </a:p>
          <a:p>
            <a:pPr lvl="1"/>
            <a:r>
              <a:rPr lang="ru-RU" dirty="0" smtClean="0"/>
              <a:t> уменьшение шумов АЦП;</a:t>
            </a:r>
          </a:p>
          <a:p>
            <a:pPr lvl="1"/>
            <a:r>
              <a:rPr lang="ru-RU" dirty="0" smtClean="0"/>
              <a:t>экономичный (</a:t>
            </a:r>
            <a:r>
              <a:rPr lang="ru-RU" dirty="0" err="1" smtClean="0"/>
              <a:t>Power-save</a:t>
            </a:r>
            <a:r>
              <a:rPr lang="ru-RU" dirty="0" smtClean="0"/>
              <a:t>);</a:t>
            </a:r>
          </a:p>
          <a:p>
            <a:pPr lvl="1"/>
            <a:r>
              <a:rPr lang="ru-RU" dirty="0" smtClean="0"/>
              <a:t>выключение (</a:t>
            </a:r>
            <a:r>
              <a:rPr lang="ru-RU" dirty="0" err="1" smtClean="0"/>
              <a:t>Power-down</a:t>
            </a:r>
            <a:r>
              <a:rPr lang="ru-RU" dirty="0" smtClean="0"/>
              <a:t>); </a:t>
            </a:r>
          </a:p>
          <a:p>
            <a:pPr lvl="1"/>
            <a:r>
              <a:rPr lang="ru-RU" dirty="0" smtClean="0"/>
              <a:t>дежурный (</a:t>
            </a:r>
            <a:r>
              <a:rPr lang="ru-RU" dirty="0" err="1" smtClean="0"/>
              <a:t>Standby</a:t>
            </a:r>
            <a:r>
              <a:rPr lang="ru-RU" dirty="0" smtClean="0"/>
              <a:t>) ;</a:t>
            </a:r>
          </a:p>
          <a:p>
            <a:pPr lvl="1"/>
            <a:r>
              <a:rPr lang="ru-RU" dirty="0" smtClean="0"/>
              <a:t>и расширенный дежурный (</a:t>
            </a:r>
            <a:r>
              <a:rPr lang="en-US" dirty="0" smtClean="0"/>
              <a:t>Extended Standby)</a:t>
            </a:r>
            <a:r>
              <a:rPr lang="ru-RU" dirty="0" smtClean="0"/>
              <a:t>;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rgbClr val="FF0000"/>
                </a:solidFill>
              </a:rPr>
              <a:t>Программный выбор тактовой частоты;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32 программируемые линии ввода-вывода</a:t>
            </a:r>
            <a:r>
              <a:rPr lang="ru-RU" dirty="0" smtClean="0"/>
              <a:t>;</a:t>
            </a:r>
          </a:p>
          <a:p>
            <a:r>
              <a:rPr lang="ru-RU" dirty="0" smtClean="0"/>
              <a:t>Корпус </a:t>
            </a:r>
            <a:r>
              <a:rPr lang="en-US" dirty="0" smtClean="0"/>
              <a:t>40-pin PDIP, 44-</a:t>
            </a:r>
            <a:r>
              <a:rPr lang="ru-RU" dirty="0" err="1" smtClean="0"/>
              <a:t>выводный</a:t>
            </a:r>
            <a:r>
              <a:rPr lang="ru-RU" dirty="0" smtClean="0"/>
              <a:t> </a:t>
            </a:r>
            <a:r>
              <a:rPr lang="en-US" dirty="0" smtClean="0"/>
              <a:t>TQFP</a:t>
            </a:r>
            <a:r>
              <a:rPr lang="ru-RU" dirty="0" smtClean="0"/>
              <a:t>;</a:t>
            </a:r>
          </a:p>
          <a:p>
            <a:r>
              <a:rPr lang="ru-RU" dirty="0" smtClean="0"/>
              <a:t>Напряжение питания 2.7 – 5 Вольт;</a:t>
            </a:r>
          </a:p>
          <a:p>
            <a:r>
              <a:rPr lang="ru-RU" dirty="0" smtClean="0"/>
              <a:t>Рабочая частота 0 – 16Мгц;</a:t>
            </a:r>
          </a:p>
          <a:p>
            <a:r>
              <a:rPr lang="ru-RU" dirty="0" smtClean="0"/>
              <a:t>Потребляемый ток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Active: 0.6 </a:t>
            </a:r>
            <a:r>
              <a:rPr lang="ru-RU" dirty="0" smtClean="0">
                <a:solidFill>
                  <a:srgbClr val="FF0000"/>
                </a:solidFill>
              </a:rPr>
              <a:t>мА</a:t>
            </a:r>
          </a:p>
          <a:p>
            <a:pPr lvl="1"/>
            <a:r>
              <a:rPr lang="ru-RU" dirty="0" smtClean="0">
                <a:solidFill>
                  <a:srgbClr val="FF0000"/>
                </a:solidFill>
              </a:rPr>
              <a:t>Режиме ожидания: 0,2 мА</a:t>
            </a:r>
          </a:p>
          <a:p>
            <a:pPr lvl="1"/>
            <a:r>
              <a:rPr lang="ru-RU" dirty="0" smtClean="0">
                <a:solidFill>
                  <a:srgbClr val="FF0000"/>
                </a:solidFill>
              </a:rPr>
              <a:t>Режим выключения питания: &lt; 1 мкА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Предделитель</a:t>
            </a:r>
            <a:endParaRPr lang="ru-RU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295206"/>
            <a:ext cx="4572032" cy="401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362611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511156"/>
          </a:xfrm>
        </p:spPr>
        <p:txBody>
          <a:bodyPr/>
          <a:lstStyle/>
          <a:p>
            <a:r>
              <a:rPr lang="ru-RU" dirty="0" smtClean="0"/>
              <a:t> </a:t>
            </a:r>
            <a:r>
              <a:rPr lang="en-US" i="1" dirty="0" smtClean="0"/>
              <a:t>Universal </a:t>
            </a:r>
            <a:r>
              <a:rPr lang="ru-RU" i="1" dirty="0" smtClean="0"/>
              <a:t> </a:t>
            </a:r>
            <a:r>
              <a:rPr lang="en-US" i="1" dirty="0" smtClean="0"/>
              <a:t>Synchronous/Asynchronous Receiver-Transmitter, USART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ru-RU" b="1" dirty="0" smtClean="0"/>
              <a:t>Универсальный синхронный /асинхронный приёмопередатчик</a:t>
            </a:r>
          </a:p>
          <a:p>
            <a:r>
              <a:rPr lang="ru-RU" dirty="0" smtClean="0"/>
              <a:t>Синхронный и асинхронный режимы передачи;</a:t>
            </a:r>
          </a:p>
          <a:p>
            <a:r>
              <a:rPr lang="ru-RU" dirty="0" smtClean="0"/>
              <a:t>Полнодуплексный режим (линии приема и передачи разделены);</a:t>
            </a:r>
          </a:p>
          <a:p>
            <a:r>
              <a:rPr lang="ru-RU" dirty="0" smtClean="0"/>
              <a:t>Ведущий/подчиненный режим в синхронном режиме</a:t>
            </a:r>
          </a:p>
          <a:p>
            <a:r>
              <a:rPr lang="ru-RU" dirty="0" smtClean="0"/>
              <a:t>Различные скорости передачи данных;</a:t>
            </a:r>
          </a:p>
          <a:p>
            <a:r>
              <a:rPr lang="ru-RU" dirty="0" smtClean="0"/>
              <a:t>Передача посылок с 5,6,7,8,9 битами и 1 или 2 стоп битами</a:t>
            </a:r>
          </a:p>
          <a:p>
            <a:r>
              <a:rPr lang="ru-RU" dirty="0" smtClean="0"/>
              <a:t>Аппаратная генерация бита  паритета </a:t>
            </a:r>
          </a:p>
          <a:p>
            <a:r>
              <a:rPr lang="ru-RU" dirty="0" smtClean="0"/>
              <a:t>Фильтрация шума с </a:t>
            </a:r>
            <a:r>
              <a:rPr lang="ru-RU" dirty="0" err="1" smtClean="0"/>
              <a:t>детекцией</a:t>
            </a:r>
            <a:r>
              <a:rPr lang="ru-RU" dirty="0" smtClean="0"/>
              <a:t> ложного старт – стоп бита;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USART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Три раздельных прерывания:</a:t>
            </a:r>
          </a:p>
          <a:p>
            <a:pPr lvl="1"/>
            <a:r>
              <a:rPr lang="ru-RU" dirty="0" smtClean="0"/>
              <a:t>По завершению передачи;</a:t>
            </a:r>
          </a:p>
          <a:p>
            <a:pPr lvl="1"/>
            <a:r>
              <a:rPr lang="ru-RU" dirty="0" smtClean="0"/>
              <a:t>По завершению приема</a:t>
            </a:r>
          </a:p>
          <a:p>
            <a:pPr lvl="1"/>
            <a:r>
              <a:rPr lang="ru-RU" dirty="0" smtClean="0"/>
              <a:t>Освобождения регистра передаваемых данных</a:t>
            </a:r>
          </a:p>
          <a:p>
            <a:r>
              <a:rPr lang="ru-RU" dirty="0" smtClean="0"/>
              <a:t>Режим удвоения скорости</a:t>
            </a:r>
          </a:p>
          <a:p>
            <a:r>
              <a:rPr lang="en-US" i="1" dirty="0" smtClean="0"/>
              <a:t>RX</a:t>
            </a:r>
            <a:r>
              <a:rPr lang="ru-RU" i="1" dirty="0" smtClean="0"/>
              <a:t> –</a:t>
            </a:r>
            <a:r>
              <a:rPr lang="en-US" i="1" dirty="0" smtClean="0"/>
              <a:t> </a:t>
            </a:r>
            <a:r>
              <a:rPr lang="ru-RU" i="1" dirty="0" smtClean="0"/>
              <a:t>приемник, ТХ - передатчик</a:t>
            </a:r>
          </a:p>
          <a:p>
            <a:r>
              <a:rPr lang="ru-RU" i="1" dirty="0" smtClean="0"/>
              <a:t>Существует общепринятый ряд стандартных скоростей: 300; 600; 1200; 2400; 4800; 9600; 19200; 38400; 57600; 115200; 230400; 460800; 921600 бод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 </a:t>
            </a:r>
            <a:r>
              <a:rPr lang="en-US" dirty="0" smtClean="0"/>
              <a:t>USART </a:t>
            </a:r>
            <a:endParaRPr lang="ru-RU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3175" y="1238250"/>
            <a:ext cx="405765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Асинхронный режим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Приемник, поймав падающий фронт старт-бита, несколько тактов и следующие три такта считывает (</a:t>
            </a:r>
            <a:r>
              <a:rPr lang="ru-RU" dirty="0" err="1" smtClean="0"/>
              <a:t>семплирует</a:t>
            </a:r>
            <a:r>
              <a:rPr lang="ru-RU" dirty="0" smtClean="0"/>
              <a:t>) порт R</a:t>
            </a:r>
            <a:r>
              <a:rPr lang="en-US" dirty="0" smtClean="0"/>
              <a:t>x</a:t>
            </a:r>
            <a:r>
              <a:rPr lang="ru-RU" dirty="0" smtClean="0"/>
              <a:t> на середине старт-бита. </a:t>
            </a:r>
          </a:p>
          <a:p>
            <a:r>
              <a:rPr lang="ru-RU" dirty="0" smtClean="0"/>
              <a:t>Если большинство значений - "0", старт-бит считается состоявшимся, иначе приемник принимает его за шум и ждет следующего падающего фронта.</a:t>
            </a:r>
          </a:p>
          <a:p>
            <a:r>
              <a:rPr lang="ru-RU" dirty="0" smtClean="0"/>
              <a:t>Данные принимаются аналогично.</a:t>
            </a:r>
            <a:endParaRPr lang="ru-RU" dirty="0"/>
          </a:p>
        </p:txBody>
      </p:sp>
      <p:pic>
        <p:nvPicPr>
          <p:cNvPr id="4" name="Picture 3" descr="com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14282" y="1357298"/>
            <a:ext cx="8745649" cy="27860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Асинхронный режим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8,9,10 – </a:t>
            </a:r>
            <a:r>
              <a:rPr lang="ru-RU" dirty="0" smtClean="0"/>
              <a:t>обычный режим</a:t>
            </a:r>
          </a:p>
          <a:p>
            <a:r>
              <a:rPr lang="ru-RU" dirty="0" smtClean="0"/>
              <a:t>4, 5, 6 – ускоренный режим</a:t>
            </a:r>
            <a:endParaRPr lang="ru-RU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000108"/>
            <a:ext cx="7400925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Синхронный режим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Используется  дополнительная линия  по которой ведущий передает синхросигналы ведомому.</a:t>
            </a:r>
          </a:p>
          <a:p>
            <a:r>
              <a:rPr lang="ru-RU" dirty="0" smtClean="0"/>
              <a:t>Запись передаваемых бит происходит по переднему или заднему фронту синхросигнала.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143248"/>
            <a:ext cx="67056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9214" y="0"/>
            <a:ext cx="678581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Регистры  управления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управления передачей используются четыре регистра</a:t>
            </a:r>
          </a:p>
          <a:p>
            <a:r>
              <a:rPr lang="en-US" dirty="0" smtClean="0"/>
              <a:t>UDR – </a:t>
            </a:r>
            <a:r>
              <a:rPr lang="ru-RU" dirty="0" smtClean="0"/>
              <a:t>регистр данных (два регистра по одному адресу – один для передаваемых данных, другой для принимаемых данных)</a:t>
            </a:r>
          </a:p>
          <a:p>
            <a:r>
              <a:rPr lang="ru-RU" dirty="0" smtClean="0"/>
              <a:t>Три регистра управления:</a:t>
            </a:r>
          </a:p>
          <a:p>
            <a:r>
              <a:rPr lang="en-US" dirty="0" smtClean="0"/>
              <a:t>UCSRA </a:t>
            </a:r>
            <a:r>
              <a:rPr lang="ru-RU" dirty="0" smtClean="0"/>
              <a:t> - регистр состояния (флагов)</a:t>
            </a:r>
            <a:r>
              <a:rPr lang="en-US" dirty="0" smtClean="0"/>
              <a:t>;</a:t>
            </a:r>
          </a:p>
          <a:p>
            <a:r>
              <a:rPr lang="en-US" dirty="0" smtClean="0"/>
              <a:t>UCSRB</a:t>
            </a:r>
            <a:r>
              <a:rPr lang="ru-RU" dirty="0" smtClean="0"/>
              <a:t> – регистр управления</a:t>
            </a:r>
            <a:r>
              <a:rPr lang="en-US" dirty="0" smtClean="0"/>
              <a:t>;</a:t>
            </a:r>
          </a:p>
          <a:p>
            <a:r>
              <a:rPr lang="en-US" dirty="0" smtClean="0"/>
              <a:t>UCSRC</a:t>
            </a:r>
            <a:r>
              <a:rPr lang="ru-RU" dirty="0" smtClean="0"/>
              <a:t> – регистр формата кадра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smtClean="0"/>
              <a:t>UBRH + UBRL - </a:t>
            </a:r>
            <a:r>
              <a:rPr lang="ru-RU" dirty="0" smtClean="0"/>
              <a:t> регистр управления скоростью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8413" y="214290"/>
            <a:ext cx="4319603" cy="642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00034" y="42860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UCSRA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Расположение выводов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08"/>
            <a:ext cx="4343414" cy="46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1285860"/>
            <a:ext cx="4460419" cy="4333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UCSRB</a:t>
            </a:r>
            <a:endParaRPr lang="ru-RU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44476"/>
            <a:ext cx="4714907" cy="6633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интерфейса</a:t>
            </a:r>
            <a:endParaRPr lang="ru-RU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9" y="928670"/>
            <a:ext cx="4286280" cy="5944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smtClean="0"/>
              <a:t>I2C (TWI - Two Wire Interface)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Разработана фирмой </a:t>
            </a:r>
            <a:r>
              <a:rPr lang="en-US" dirty="0" smtClean="0"/>
              <a:t>  </a:t>
            </a:r>
            <a:r>
              <a:rPr lang="ru-RU" dirty="0" err="1" smtClean="0"/>
              <a:t>Philips</a:t>
            </a:r>
            <a:r>
              <a:rPr lang="ru-RU" dirty="0" smtClean="0"/>
              <a:t> </a:t>
            </a:r>
            <a:r>
              <a:rPr lang="ru-RU" dirty="0" err="1" smtClean="0"/>
              <a:t>Semiconductors</a:t>
            </a:r>
            <a:r>
              <a:rPr lang="en-US" dirty="0" smtClean="0"/>
              <a:t> </a:t>
            </a:r>
            <a:r>
              <a:rPr lang="ru-RU" dirty="0" smtClean="0"/>
              <a:t> в начале 1980-х как простая 8-битная шина внутренней связи для создания управляющей электроники. Была рассчитана на частоту 100 кГц.</a:t>
            </a:r>
          </a:p>
          <a:p>
            <a:r>
              <a:rPr lang="ru-RU" dirty="0" smtClean="0"/>
              <a:t>Стандартизована в 1992 году, в первой версии к стандартному режиму 100 кбит/с добавлен скоростной режим 400 кбит/с (</a:t>
            </a:r>
            <a:r>
              <a:rPr lang="ru-RU" i="1" dirty="0" err="1" smtClean="0"/>
              <a:t>Fast-mode</a:t>
            </a:r>
            <a:r>
              <a:rPr lang="ru-RU" dirty="0" smtClean="0"/>
              <a:t>, </a:t>
            </a:r>
            <a:r>
              <a:rPr lang="ru-RU" b="1" i="1" dirty="0" err="1" smtClean="0"/>
              <a:t>Fm</a:t>
            </a:r>
            <a:r>
              <a:rPr lang="ru-RU" dirty="0" smtClean="0"/>
              <a:t>); за счёт 10-битной адресации становится возможным подключение на одну шину более 1000 устройств, количество которых ограничивается максимально допустимой ёмкостью шины — 400 пФ.</a:t>
            </a:r>
          </a:p>
          <a:p>
            <a:r>
              <a:rPr lang="ru-RU" dirty="0" smtClean="0"/>
              <a:t>В стандарте версии 2.0 (1998 год) представлены высокоскоростной режим работы 3,4 Мбит/с (</a:t>
            </a:r>
            <a:r>
              <a:rPr lang="ru-RU" i="1" dirty="0" err="1" smtClean="0"/>
              <a:t>High-speed</a:t>
            </a:r>
            <a:r>
              <a:rPr lang="ru-RU" i="1" dirty="0" smtClean="0"/>
              <a:t> </a:t>
            </a:r>
            <a:r>
              <a:rPr lang="ru-RU" i="1" dirty="0" err="1" smtClean="0"/>
              <a:t>mode</a:t>
            </a:r>
            <a:r>
              <a:rPr lang="ru-RU" dirty="0" smtClean="0"/>
              <a:t>, </a:t>
            </a:r>
            <a:r>
              <a:rPr lang="ru-RU" b="1" i="1" dirty="0" err="1" smtClean="0"/>
              <a:t>Hs</a:t>
            </a:r>
            <a:r>
              <a:rPr lang="ru-RU" dirty="0" smtClean="0"/>
              <a:t>) и требования пониженного энергопотребления.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выводов</a:t>
            </a:r>
            <a:endParaRPr lang="ru-RU" dirty="0"/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5563" y="1257300"/>
            <a:ext cx="39528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smtClean="0"/>
              <a:t>I2C (TWI - Two Wire Interface)</a:t>
            </a:r>
            <a:endParaRPr lang="ru-RU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571744"/>
            <a:ext cx="8929718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4" name="Picture 4" descr="https://upload.wikimedia.org/wikipedia/commons/thumb/3/3e/I2C.svg/425px-I2C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1000108"/>
            <a:ext cx="4655376" cy="16430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Передача байта</a:t>
            </a:r>
            <a:endParaRPr lang="ru-RU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81150"/>
            <a:ext cx="91440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передачи</a:t>
            </a:r>
            <a:endParaRPr lang="ru-RU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91440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Функциональная схема</a:t>
            </a:r>
            <a:endParaRPr lang="ru-RU" dirty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928670"/>
            <a:ext cx="7353300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600" dirty="0" smtClean="0"/>
              <a:t>Протокол обмена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 </a:t>
            </a:r>
            <a:r>
              <a:rPr lang="en-US" dirty="0"/>
              <a:t>TWBR=0xda;//</a:t>
            </a:r>
            <a:r>
              <a:rPr lang="ru-RU" dirty="0"/>
              <a:t>установка скорости передачи</a:t>
            </a:r>
          </a:p>
          <a:p>
            <a:r>
              <a:rPr lang="ru-RU" dirty="0"/>
              <a:t>  </a:t>
            </a:r>
            <a:r>
              <a:rPr lang="en-US" dirty="0"/>
              <a:t>TWCR=0xa4;//</a:t>
            </a:r>
            <a:r>
              <a:rPr lang="ru-RU" dirty="0"/>
              <a:t>Старт</a:t>
            </a:r>
          </a:p>
          <a:p>
            <a:r>
              <a:rPr lang="ru-RU" dirty="0"/>
              <a:t>    </a:t>
            </a:r>
            <a:r>
              <a:rPr lang="en-US" dirty="0"/>
              <a:t>while(!(TWCR &amp;0x80))j=1;//</a:t>
            </a:r>
            <a:r>
              <a:rPr lang="ru-RU" dirty="0"/>
              <a:t>Подтверждение</a:t>
            </a:r>
          </a:p>
          <a:p>
            <a:r>
              <a:rPr lang="ru-RU" dirty="0"/>
              <a:t>   </a:t>
            </a:r>
            <a:r>
              <a:rPr lang="en-US" dirty="0" smtClean="0"/>
              <a:t>  </a:t>
            </a:r>
            <a:r>
              <a:rPr lang="en-US" dirty="0"/>
              <a:t>TWDR=0x58;//</a:t>
            </a:r>
            <a:r>
              <a:rPr lang="ru-RU" dirty="0"/>
              <a:t>Адрес+</a:t>
            </a:r>
            <a:r>
              <a:rPr lang="en-US" dirty="0"/>
              <a:t>write</a:t>
            </a:r>
          </a:p>
          <a:p>
            <a:r>
              <a:rPr lang="en-US" dirty="0"/>
              <a:t>  TWCR=0x84;//</a:t>
            </a:r>
            <a:r>
              <a:rPr lang="ru-RU" dirty="0"/>
              <a:t>передача адреса+</a:t>
            </a:r>
            <a:r>
              <a:rPr lang="en-US" dirty="0"/>
              <a:t>write</a:t>
            </a:r>
          </a:p>
          <a:p>
            <a:r>
              <a:rPr lang="en-US" dirty="0"/>
              <a:t>   </a:t>
            </a:r>
            <a:r>
              <a:rPr lang="en-US" dirty="0" smtClean="0"/>
              <a:t>         </a:t>
            </a:r>
            <a:endParaRPr lang="en-US" dirty="0"/>
          </a:p>
          <a:p>
            <a:r>
              <a:rPr lang="en-US" dirty="0"/>
              <a:t>   TWDR=</a:t>
            </a:r>
            <a:r>
              <a:rPr lang="en-US" dirty="0" err="1"/>
              <a:t>rez</a:t>
            </a:r>
            <a:r>
              <a:rPr lang="en-US" dirty="0"/>
              <a:t>;//</a:t>
            </a:r>
            <a:r>
              <a:rPr lang="ru-RU" dirty="0"/>
              <a:t>Данные адресуемого регистра </a:t>
            </a:r>
          </a:p>
          <a:p>
            <a:r>
              <a:rPr lang="ru-RU" dirty="0"/>
              <a:t>  </a:t>
            </a:r>
            <a:r>
              <a:rPr lang="en-US" dirty="0"/>
              <a:t>TWCR=0x84;//</a:t>
            </a:r>
            <a:r>
              <a:rPr lang="ru-RU" dirty="0"/>
              <a:t>передача данных</a:t>
            </a:r>
          </a:p>
          <a:p>
            <a:r>
              <a:rPr lang="ru-RU" dirty="0"/>
              <a:t>   </a:t>
            </a:r>
            <a:r>
              <a:rPr lang="en-US" dirty="0"/>
              <a:t>while(!(TWCR &amp;0x80))j=1;//</a:t>
            </a:r>
            <a:r>
              <a:rPr lang="ru-RU" dirty="0"/>
              <a:t>Подтверждение   </a:t>
            </a:r>
          </a:p>
          <a:p>
            <a:r>
              <a:rPr lang="ru-RU" dirty="0" smtClean="0"/>
              <a:t> </a:t>
            </a:r>
            <a:endParaRPr lang="ru-RU" dirty="0"/>
          </a:p>
          <a:p>
            <a:r>
              <a:rPr lang="ru-RU" dirty="0"/>
              <a:t> </a:t>
            </a:r>
            <a:r>
              <a:rPr lang="en-US" dirty="0"/>
              <a:t>TWCR=0x94;  //</a:t>
            </a:r>
            <a:r>
              <a:rPr lang="ru-RU" dirty="0"/>
              <a:t>СТОП </a:t>
            </a:r>
          </a:p>
          <a:p>
            <a:r>
              <a:rPr lang="ru-RU" dirty="0"/>
              <a:t>   </a:t>
            </a:r>
            <a:endParaRPr lang="en-US" dirty="0"/>
          </a:p>
          <a:p>
            <a:r>
              <a:rPr lang="en-US" sz="1600" dirty="0"/>
              <a:t>    } </a:t>
            </a:r>
          </a:p>
          <a:p>
            <a:r>
              <a:rPr lang="en-US" sz="1600" dirty="0"/>
              <a:t>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3898696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smtClean="0"/>
              <a:t>SPI (</a:t>
            </a:r>
            <a:r>
              <a:rPr lang="en-US" i="1" dirty="0" smtClean="0"/>
              <a:t>Serial Peripheral Interface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Последовательный синхронный интерфейс передачи данных в режиме полного дуплекса, предназначенный для обеспечения простого и недорогого высокоскоростного сопряжения микроконтроллеров и периферии</a:t>
            </a:r>
            <a:endParaRPr lang="ru-RU" dirty="0"/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500306"/>
            <a:ext cx="430530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Укрупненная функциональная схема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836712"/>
            <a:ext cx="7781925" cy="580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Конфигурация выводов</a:t>
            </a:r>
            <a:endParaRPr lang="ru-RU" dirty="0"/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0325" y="1247775"/>
            <a:ext cx="394335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Концепция работы</a:t>
            </a:r>
            <a:endParaRPr lang="ru-RU" dirty="0"/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857232"/>
            <a:ext cx="7200468" cy="4191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5956" name="Picture 4" descr="https://upload.wikimedia.org/wikipedia/commons/thumb/b/bb/SPI_8-bit_circular_transfer.svg/500px-SPI_8-bit_circular_transfer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4953000"/>
            <a:ext cx="4762500" cy="190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</a:t>
            </a:r>
            <a:endParaRPr lang="ru-RU" dirty="0"/>
          </a:p>
        </p:txBody>
      </p:sp>
      <p:pic>
        <p:nvPicPr>
          <p:cNvPr id="1026" name="Picture 2" descr="https://upload.wikimedia.org/wikipedia/commons/thumb/f/fc/SPI_three_slaves.svg/363px-SPI_three_slaves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71678"/>
            <a:ext cx="3457575" cy="2743201"/>
          </a:xfrm>
          <a:prstGeom prst="rect">
            <a:avLst/>
          </a:prstGeom>
          <a:noFill/>
        </p:spPr>
      </p:pic>
      <p:pic>
        <p:nvPicPr>
          <p:cNvPr id="1028" name="Picture 4" descr="https://upload.wikimedia.org/wikipedia/commons/thumb/9/97/SPI_three_slaves_daisy_chained.svg/363px-SPI_three_slaves_daisy_chained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2000240"/>
            <a:ext cx="3457575" cy="27432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11156"/>
          </a:xfrm>
        </p:spPr>
        <p:txBody>
          <a:bodyPr/>
          <a:lstStyle/>
          <a:p>
            <a:r>
              <a:rPr lang="ru-RU" dirty="0" smtClean="0"/>
              <a:t>Временная диаграмма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6572296"/>
          </a:xfrm>
        </p:spPr>
        <p:txBody>
          <a:bodyPr>
            <a:normAutofit fontScale="92500" lnSpcReduction="10000"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Режимы работы определяются комбинацией бит CPHA и CPOL:</a:t>
            </a:r>
          </a:p>
          <a:p>
            <a:r>
              <a:rPr lang="ru-RU" dirty="0" smtClean="0"/>
              <a:t>CPOL = 0 — сигнал синхронизации начинается с низкого уровня;</a:t>
            </a:r>
          </a:p>
          <a:p>
            <a:r>
              <a:rPr lang="ru-RU" dirty="0" smtClean="0"/>
              <a:t>CPOL = 1 — сигнал синхронизации начинается с высокого уровня;</a:t>
            </a:r>
          </a:p>
          <a:p>
            <a:r>
              <a:rPr lang="ru-RU" dirty="0" smtClean="0"/>
              <a:t>CPHA = 0 — выборка данных производится по переднему фронту сигнала синхронизации;</a:t>
            </a:r>
          </a:p>
          <a:p>
            <a:r>
              <a:rPr lang="ru-RU" dirty="0" smtClean="0"/>
              <a:t>CPHA = 1 — выборка данных производится по заднему фронту сигнала синхронизации.</a:t>
            </a:r>
          </a:p>
          <a:p>
            <a:endParaRPr lang="ru-RU" dirty="0"/>
          </a:p>
        </p:txBody>
      </p:sp>
      <p:pic>
        <p:nvPicPr>
          <p:cNvPr id="124930" name="Picture 2" descr="https://upload.wikimedia.org/wikipedia/commons/thumb/6/6b/SPI_timing_diagram2.svg/430px-SPI_timing_diagram2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571480"/>
            <a:ext cx="6780895" cy="39423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11156"/>
          </a:xfrm>
        </p:spPr>
        <p:txBody>
          <a:bodyPr/>
          <a:lstStyle/>
          <a:p>
            <a:r>
              <a:rPr lang="ru-RU" dirty="0" smtClean="0"/>
              <a:t>Функциональная схема</a:t>
            </a:r>
            <a:endParaRPr lang="ru-RU" dirty="0"/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452812"/>
            <a:ext cx="6215105" cy="6021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Регистры </a:t>
            </a:r>
            <a:r>
              <a:rPr lang="en-US" dirty="0" smtClean="0"/>
              <a:t>EEPROM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Регистр адреса </a:t>
            </a:r>
            <a:r>
              <a:rPr lang="en-US" dirty="0" smtClean="0"/>
              <a:t>EEPROM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Регистр данных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1277" y="1000108"/>
            <a:ext cx="7688091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929066"/>
            <a:ext cx="8643998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 управления </a:t>
            </a:r>
            <a:r>
              <a:rPr lang="en-US" dirty="0" smtClean="0"/>
              <a:t> EEPROM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Разряд 3 EERIE: Разрешение прерывания по готовности ЭСППЗУ.</a:t>
            </a:r>
          </a:p>
          <a:p>
            <a:r>
              <a:rPr lang="ru-RU" dirty="0" smtClean="0"/>
              <a:t>Разряд 2 EEMWE: Главное разрешение записи в ЭСППЗУ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Разряд 1  EEWE: Записи в ЭСППЗУ</a:t>
            </a:r>
          </a:p>
          <a:p>
            <a:endParaRPr lang="ru-RU" dirty="0" smtClean="0"/>
          </a:p>
          <a:p>
            <a:r>
              <a:rPr lang="ru-RU" dirty="0" smtClean="0"/>
              <a:t>Разряд 0  EERE: Разрешение чтения из ЭСППЗУ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142984"/>
            <a:ext cx="8218432" cy="1025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Запись/чтение </a:t>
            </a:r>
            <a:r>
              <a:rPr lang="en-US" dirty="0" smtClean="0"/>
              <a:t>EEPROM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Запись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Чтение</a:t>
            </a:r>
            <a:endParaRPr lang="ru-RU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57298"/>
            <a:ext cx="7550150" cy="238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214818"/>
            <a:ext cx="7454900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Таймеры счетчики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1000108"/>
            <a:ext cx="5895975" cy="5667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Таймер счетчик 16 разрядов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Тактирование задается </a:t>
            </a:r>
            <a:r>
              <a:rPr lang="ru-RU" smtClean="0"/>
              <a:t>внешним сигналом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Режим счета внешних импульсов ()</a:t>
            </a:r>
            <a:endParaRPr lang="ru-RU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142984"/>
            <a:ext cx="8592385" cy="3123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Уточненная функциональная схема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" y="857232"/>
            <a:ext cx="9001125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Нормальный режим счета</a:t>
            </a:r>
            <a:r>
              <a:rPr lang="en-US" dirty="0" smtClean="0"/>
              <a:t> (CTC)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85794"/>
            <a:ext cx="7616885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 быстрой ШИМ</a:t>
            </a:r>
            <a:endParaRPr lang="ru-RU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8989" y="1343232"/>
            <a:ext cx="7454911" cy="3565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57158" y="5357826"/>
            <a:ext cx="8780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Используется два прерывания:</a:t>
            </a:r>
          </a:p>
          <a:p>
            <a:r>
              <a:rPr lang="en-US" sz="2400" dirty="0" smtClean="0"/>
              <a:t>-</a:t>
            </a:r>
            <a:r>
              <a:rPr lang="ru-RU" sz="2400" dirty="0" smtClean="0"/>
              <a:t>на вершине счета</a:t>
            </a:r>
          </a:p>
          <a:p>
            <a:r>
              <a:rPr lang="en-US" sz="2400" dirty="0" smtClean="0"/>
              <a:t>-</a:t>
            </a:r>
            <a:r>
              <a:rPr lang="ru-RU" sz="2400" smtClean="0"/>
              <a:t>при </a:t>
            </a:r>
            <a:r>
              <a:rPr lang="ru-RU" sz="2400" dirty="0" smtClean="0"/>
              <a:t>сравнении со значением в дополнительном регистре</a:t>
            </a:r>
            <a:r>
              <a:rPr lang="en-US" sz="2400" dirty="0" smtClean="0"/>
              <a:t> </a:t>
            </a:r>
            <a:r>
              <a:rPr lang="en-US" sz="2400" dirty="0" err="1" smtClean="0"/>
              <a:t>OCRn</a:t>
            </a:r>
            <a:r>
              <a:rPr lang="ru-RU" sz="2400" dirty="0" smtClean="0"/>
              <a:t>  </a:t>
            </a:r>
            <a:endParaRPr lang="ru-RU" sz="2400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Регистры управления счетчиками</a:t>
            </a:r>
            <a:endParaRPr lang="ru-RU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857232"/>
            <a:ext cx="9144000" cy="161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786058"/>
            <a:ext cx="9144000" cy="1333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286256"/>
            <a:ext cx="8699500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Предделители</a:t>
            </a:r>
            <a:endParaRPr lang="ru-RU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7738" y="2024063"/>
            <a:ext cx="72485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ru-RU" dirty="0" smtClean="0"/>
              <a:t>ЦП</a:t>
            </a:r>
            <a:endParaRPr lang="ru-RU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20963"/>
            <a:ext cx="5857916" cy="6519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Конфигурация выводов</a:t>
            </a:r>
            <a:endParaRPr lang="ru-RU" dirty="0"/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3650" y="1190625"/>
            <a:ext cx="40767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Предделитель</a:t>
            </a:r>
            <a:endParaRPr lang="ru-RU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295206"/>
            <a:ext cx="4572032" cy="401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</a:t>
            </a:r>
            <a:endParaRPr lang="ru-RU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966" y="1352554"/>
            <a:ext cx="8495562" cy="3240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</a:t>
            </a:r>
            <a:endParaRPr lang="ru-RU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071546"/>
            <a:ext cx="7429551" cy="5424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I2C</a:t>
            </a:r>
            <a:endParaRPr lang="ru-RU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57232"/>
            <a:ext cx="8673833" cy="138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626" y="2914649"/>
            <a:ext cx="8489216" cy="1276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582" y="4714884"/>
            <a:ext cx="8968020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микроконтроллера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целях достижения максимальной производительности и параллелизма у AVR-микроконтроллеров</a:t>
            </a:r>
            <a:r>
              <a:rPr lang="en-US" dirty="0" smtClean="0"/>
              <a:t> </a:t>
            </a:r>
            <a:r>
              <a:rPr lang="ru-RU" dirty="0" smtClean="0"/>
              <a:t>используется Гарвардская архитектура с раздельными памятью и шинами программ и данных. </a:t>
            </a:r>
            <a:endParaRPr lang="en-US" dirty="0" smtClean="0"/>
          </a:p>
          <a:p>
            <a:r>
              <a:rPr lang="ru-RU" dirty="0" smtClean="0"/>
              <a:t>Одноступенчатый конвейер. В процессе выполнения одной</a:t>
            </a:r>
            <a:r>
              <a:rPr lang="en-US" dirty="0" smtClean="0"/>
              <a:t> </a:t>
            </a:r>
            <a:r>
              <a:rPr lang="ru-RU" dirty="0" smtClean="0"/>
              <a:t>инструкции следующая предварительно считывается из памяти программ. Это позволяет</a:t>
            </a:r>
            <a:r>
              <a:rPr lang="en-US" dirty="0" smtClean="0"/>
              <a:t> </a:t>
            </a:r>
            <a:r>
              <a:rPr lang="ru-RU" dirty="0" smtClean="0"/>
              <a:t>выполнять одну инструкцию за один машинный цикл. </a:t>
            </a:r>
            <a:endParaRPr lang="en-US" dirty="0" smtClean="0"/>
          </a:p>
          <a:p>
            <a:r>
              <a:rPr lang="ru-RU" dirty="0" smtClean="0"/>
              <a:t>Память программ представляет собой</a:t>
            </a:r>
            <a:r>
              <a:rPr lang="en-US" dirty="0" smtClean="0"/>
              <a:t> </a:t>
            </a:r>
            <a:r>
              <a:rPr lang="ru-RU" dirty="0" smtClean="0"/>
              <a:t>внутрисистемную</a:t>
            </a:r>
            <a:r>
              <a:rPr lang="en-US" dirty="0" smtClean="0"/>
              <a:t>.</a:t>
            </a:r>
            <a:r>
              <a:rPr lang="ru-RU" dirty="0" smtClean="0"/>
              <a:t> программируемую флэш-память в которой хранятся команды управляющие работой МК, а также константы не меняющиеся во время работы. </a:t>
            </a:r>
          </a:p>
          <a:p>
            <a:r>
              <a:rPr lang="ru-RU" dirty="0" smtClean="0"/>
              <a:t>Для адресации к памяти программ используется счетчик команд.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9842351"/>
      </p:ext>
    </p:extLst>
  </p:cSld>
  <p:clrMapOvr>
    <a:masterClrMapping/>
  </p:clrMapOvr>
</p:sld>
</file>

<file path=ppt/theme/theme1.xml><?xml version="1.0" encoding="utf-8"?>
<a:theme xmlns:a="http://schemas.openxmlformats.org/drawingml/2006/main" name="2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4123</TotalTime>
  <Words>1836</Words>
  <Application>Microsoft Office PowerPoint</Application>
  <PresentationFormat>Экран (4:3)</PresentationFormat>
  <Paragraphs>452</Paragraphs>
  <Slides>89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89</vt:i4>
      </vt:variant>
    </vt:vector>
  </HeadingPairs>
  <TitlesOfParts>
    <vt:vector size="92" baseType="lpstr">
      <vt:lpstr>2_Специальное оформление</vt:lpstr>
      <vt:lpstr>1_Специальное оформление</vt:lpstr>
      <vt:lpstr>Специальное оформление</vt:lpstr>
      <vt:lpstr>Микроконтроллеры  АVR</vt:lpstr>
      <vt:lpstr>Микроконтроллер Atmega 16</vt:lpstr>
      <vt:lpstr>Микроконтроллер Atmega 16</vt:lpstr>
      <vt:lpstr>Микроконтроллер Atmega 16</vt:lpstr>
      <vt:lpstr>Микроконтроллер Atmega 16</vt:lpstr>
      <vt:lpstr>Расположение выводов</vt:lpstr>
      <vt:lpstr>Укрупненная функциональная схема</vt:lpstr>
      <vt:lpstr>Уточненная функциональная схема</vt:lpstr>
      <vt:lpstr>Архитектура микроконтроллера</vt:lpstr>
      <vt:lpstr>Архитектура</vt:lpstr>
      <vt:lpstr>Память программ</vt:lpstr>
      <vt:lpstr>Память данных</vt:lpstr>
      <vt:lpstr>Память данных</vt:lpstr>
      <vt:lpstr>Регистры ввода – вывода (фрагмент)</vt:lpstr>
      <vt:lpstr>Задание типа синхронизации</vt:lpstr>
      <vt:lpstr>Выбор типа синхронизации</vt:lpstr>
      <vt:lpstr>Синхронизация модулей</vt:lpstr>
      <vt:lpstr>Организация прерываний    </vt:lpstr>
      <vt:lpstr>Таблица векторов прерываний</vt:lpstr>
      <vt:lpstr>Прерывания</vt:lpstr>
      <vt:lpstr>Глобальное разрешение  прерывания</vt:lpstr>
      <vt:lpstr>Управление  сигналами внешних прерываний </vt:lpstr>
      <vt:lpstr>Регистр флагов прерываний</vt:lpstr>
      <vt:lpstr>Порты ввода - вывода</vt:lpstr>
      <vt:lpstr>Прямые и обратные функции портов</vt:lpstr>
      <vt:lpstr>Конфигурация выводов</vt:lpstr>
      <vt:lpstr>Конфигурация выводов</vt:lpstr>
      <vt:lpstr>Конфигурация выводов</vt:lpstr>
      <vt:lpstr>Защита портов ввода - вывода</vt:lpstr>
      <vt:lpstr>Порты ввода-вывода</vt:lpstr>
      <vt:lpstr>Среды разработки</vt:lpstr>
      <vt:lpstr>Шведская компания  IAR</vt:lpstr>
      <vt:lpstr>IAR Embedded Workbench  </vt:lpstr>
      <vt:lpstr>Keil  </vt:lpstr>
      <vt:lpstr>Code Vision AVR</vt:lpstr>
      <vt:lpstr>Code Vision AVR</vt:lpstr>
      <vt:lpstr>Создание проекта</vt:lpstr>
      <vt:lpstr>Выбор типа микроконтроллера</vt:lpstr>
      <vt:lpstr>Задание конфигурации устройств </vt:lpstr>
      <vt:lpstr>Настройка портов на ввод или вывод</vt:lpstr>
      <vt:lpstr>Настройка линий прерывания</vt:lpstr>
      <vt:lpstr>Настройка таймера-счетчика</vt:lpstr>
      <vt:lpstr>Запуск генерации проекта</vt:lpstr>
      <vt:lpstr>Coxpaнение промежуточных файлов проекта</vt:lpstr>
      <vt:lpstr>Coxpaнение промежуточных файлов проекта</vt:lpstr>
      <vt:lpstr>Coxpaнение промежуточных файлов проекта</vt:lpstr>
      <vt:lpstr>Сгенерированный файл проекта</vt:lpstr>
      <vt:lpstr>Презентация PowerPoint</vt:lpstr>
      <vt:lpstr>AЦП</vt:lpstr>
      <vt:lpstr>Предделитель</vt:lpstr>
      <vt:lpstr> Universal  Synchronous/Asynchronous Receiver-Transmitter, USART)</vt:lpstr>
      <vt:lpstr>USART </vt:lpstr>
      <vt:lpstr>Выводы USART </vt:lpstr>
      <vt:lpstr>Асинхронный режим</vt:lpstr>
      <vt:lpstr>Асинхронный режим</vt:lpstr>
      <vt:lpstr>Синхронный режим</vt:lpstr>
      <vt:lpstr>Презентация PowerPoint</vt:lpstr>
      <vt:lpstr>Регистры  управления</vt:lpstr>
      <vt:lpstr>Презентация PowerPoint</vt:lpstr>
      <vt:lpstr>Презентация PowerPoint</vt:lpstr>
      <vt:lpstr>Настройка интерфейса</vt:lpstr>
      <vt:lpstr>Интерфейс I2C (TWI - Two Wire Interface)</vt:lpstr>
      <vt:lpstr>Схема выводов</vt:lpstr>
      <vt:lpstr>Интерфейс I2C (TWI - Two Wire Interface)</vt:lpstr>
      <vt:lpstr>Передача байта</vt:lpstr>
      <vt:lpstr>Протокол передачи</vt:lpstr>
      <vt:lpstr>Функциональная схема</vt:lpstr>
      <vt:lpstr>Протокол обмена</vt:lpstr>
      <vt:lpstr>Интерфейс SPI (Serial Peripheral Interface)</vt:lpstr>
      <vt:lpstr>Конфигурация выводов</vt:lpstr>
      <vt:lpstr>Концепция работы</vt:lpstr>
      <vt:lpstr>SPI</vt:lpstr>
      <vt:lpstr>Временная диаграмма</vt:lpstr>
      <vt:lpstr>Функциональная схема</vt:lpstr>
      <vt:lpstr>Регистры EEPROM</vt:lpstr>
      <vt:lpstr>Регистр управления  EEPROM</vt:lpstr>
      <vt:lpstr>Запись/чтение EEPROM</vt:lpstr>
      <vt:lpstr>Таймеры счетчики</vt:lpstr>
      <vt:lpstr>Таймер счетчик 16 разрядов</vt:lpstr>
      <vt:lpstr>Нормальный режим счета (CTC)</vt:lpstr>
      <vt:lpstr>Режим быстрой ШИМ</vt:lpstr>
      <vt:lpstr>Регистры управления счетчиками</vt:lpstr>
      <vt:lpstr>Предделители</vt:lpstr>
      <vt:lpstr>AЦП</vt:lpstr>
      <vt:lpstr>Конфигурация выводов</vt:lpstr>
      <vt:lpstr>Предделитель</vt:lpstr>
      <vt:lpstr>I2C</vt:lpstr>
      <vt:lpstr>I2C</vt:lpstr>
      <vt:lpstr>I2C</vt:lpstr>
    </vt:vector>
  </TitlesOfParts>
  <Company>Ya Blondinko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vladimir</dc:creator>
  <cp:lastModifiedBy>vladimir</cp:lastModifiedBy>
  <cp:revision>56</cp:revision>
  <dcterms:created xsi:type="dcterms:W3CDTF">2016-08-20T08:39:45Z</dcterms:created>
  <dcterms:modified xsi:type="dcterms:W3CDTF">2018-11-28T10:25:01Z</dcterms:modified>
</cp:coreProperties>
</file>