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72" r:id="rId2"/>
    <p:sldMasterId id="2147483660" r:id="rId3"/>
  </p:sldMasterIdLst>
  <p:notesMasterIdLst>
    <p:notesMasterId r:id="rId76"/>
  </p:notesMasterIdLst>
  <p:handoutMasterIdLst>
    <p:handoutMasterId r:id="rId77"/>
  </p:handoutMasterIdLst>
  <p:sldIdLst>
    <p:sldId id="444" r:id="rId4"/>
    <p:sldId id="372" r:id="rId5"/>
    <p:sldId id="373" r:id="rId6"/>
    <p:sldId id="374" r:id="rId7"/>
    <p:sldId id="375" r:id="rId8"/>
    <p:sldId id="376" r:id="rId9"/>
    <p:sldId id="377" r:id="rId10"/>
    <p:sldId id="378" r:id="rId11"/>
    <p:sldId id="381" r:id="rId12"/>
    <p:sldId id="448" r:id="rId13"/>
    <p:sldId id="449" r:id="rId14"/>
    <p:sldId id="382" r:id="rId15"/>
    <p:sldId id="385" r:id="rId16"/>
    <p:sldId id="387" r:id="rId17"/>
    <p:sldId id="386" r:id="rId18"/>
    <p:sldId id="450" r:id="rId19"/>
    <p:sldId id="451" r:id="rId20"/>
    <p:sldId id="388" r:id="rId21"/>
    <p:sldId id="389" r:id="rId22"/>
    <p:sldId id="390" r:id="rId23"/>
    <p:sldId id="393" r:id="rId24"/>
    <p:sldId id="394" r:id="rId25"/>
    <p:sldId id="395" r:id="rId26"/>
    <p:sldId id="397" r:id="rId27"/>
    <p:sldId id="398" r:id="rId28"/>
    <p:sldId id="399" r:id="rId29"/>
    <p:sldId id="400" r:id="rId30"/>
    <p:sldId id="401" r:id="rId31"/>
    <p:sldId id="402" r:id="rId32"/>
    <p:sldId id="403" r:id="rId33"/>
    <p:sldId id="445"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46" r:id="rId57"/>
    <p:sldId id="426" r:id="rId58"/>
    <p:sldId id="427" r:id="rId59"/>
    <p:sldId id="428" r:id="rId60"/>
    <p:sldId id="429" r:id="rId61"/>
    <p:sldId id="430" r:id="rId62"/>
    <p:sldId id="431" r:id="rId63"/>
    <p:sldId id="432" r:id="rId64"/>
    <p:sldId id="433" r:id="rId65"/>
    <p:sldId id="434" r:id="rId66"/>
    <p:sldId id="435" r:id="rId67"/>
    <p:sldId id="436" r:id="rId68"/>
    <p:sldId id="437" r:id="rId69"/>
    <p:sldId id="438" r:id="rId70"/>
    <p:sldId id="439" r:id="rId71"/>
    <p:sldId id="440" r:id="rId72"/>
    <p:sldId id="441" r:id="rId73"/>
    <p:sldId id="442" r:id="rId74"/>
    <p:sldId id="443" r:id="rId7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8CA1"/>
    <a:srgbClr val="327471"/>
    <a:srgbClr val="3566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4" y="42"/>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2702"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1C41C3-3EA3-46B4-83E2-E15705105BEC}" type="datetimeFigureOut">
              <a:rPr lang="ru-RU" smtClean="0"/>
              <a:pPr/>
              <a:t>18.12.2018</a:t>
            </a:fld>
            <a:endParaRPr lang="ru-RU" dirty="0"/>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40945C-E86E-4EA5-8CA3-71562803C1B9}" type="slidenum">
              <a:rPr lang="ru-RU" smtClean="0"/>
              <a:pPr/>
              <a:t>‹#›</a:t>
            </a:fld>
            <a:endParaRPr lang="ru-RU" dirty="0"/>
          </a:p>
        </p:txBody>
      </p:sp>
    </p:spTree>
    <p:extLst>
      <p:ext uri="{BB962C8B-B14F-4D97-AF65-F5344CB8AC3E}">
        <p14:creationId xmlns:p14="http://schemas.microsoft.com/office/powerpoint/2010/main" val="227167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11E1C-D442-4F43-900A-77FBB5693102}" type="datetimeFigureOut">
              <a:rPr lang="ru-RU" smtClean="0"/>
              <a:pPr/>
              <a:t>18.12.2018</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CBD3F-84AE-4483-AE28-FAD58C395234}" type="slidenum">
              <a:rPr lang="ru-RU" smtClean="0"/>
              <a:pPr/>
              <a:t>‹#›</a:t>
            </a:fld>
            <a:endParaRPr lang="ru-RU" dirty="0"/>
          </a:p>
        </p:txBody>
      </p:sp>
    </p:spTree>
    <p:extLst>
      <p:ext uri="{BB962C8B-B14F-4D97-AF65-F5344CB8AC3E}">
        <p14:creationId xmlns:p14="http://schemas.microsoft.com/office/powerpoint/2010/main" val="53172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мониторах с запоминанием изображение запоминается экраном , новое изображение</a:t>
            </a:r>
            <a:r>
              <a:rPr lang="ru-RU" baseline="0" dirty="0" smtClean="0"/>
              <a:t> требует стирания </a:t>
            </a:r>
            <a:r>
              <a:rPr lang="ru-RU" baseline="0" dirty="0" err="1" smtClean="0"/>
              <a:t>предыудщего</a:t>
            </a:r>
            <a:r>
              <a:rPr lang="ru-RU" baseline="0" dirty="0" smtClean="0"/>
              <a:t> изображения</a:t>
            </a:r>
            <a:endParaRPr lang="ru-RU" dirty="0"/>
          </a:p>
        </p:txBody>
      </p:sp>
      <p:sp>
        <p:nvSpPr>
          <p:cNvPr id="4" name="Номер слайда 3"/>
          <p:cNvSpPr>
            <a:spLocks noGrp="1"/>
          </p:cNvSpPr>
          <p:nvPr>
            <p:ph type="sldNum" sz="quarter" idx="10"/>
          </p:nvPr>
        </p:nvSpPr>
        <p:spPr/>
        <p:txBody>
          <a:bodyPr/>
          <a:lstStyle/>
          <a:p>
            <a:fld id="{20ACBD3F-84AE-4483-AE28-FAD58C395234}" type="slidenum">
              <a:rPr lang="ru-RU" smtClean="0"/>
              <a:pPr/>
              <a:t>3</a:t>
            </a:fld>
            <a:endParaRPr lang="ru-RU" dirty="0"/>
          </a:p>
        </p:txBody>
      </p:sp>
    </p:spTree>
    <p:extLst>
      <p:ext uri="{BB962C8B-B14F-4D97-AF65-F5344CB8AC3E}">
        <p14:creationId xmlns:p14="http://schemas.microsoft.com/office/powerpoint/2010/main" val="75821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8D76C83D-D39D-49A3-9269-273196F89C0D}" type="slidenum">
              <a:rPr lang="ru-RU" smtClean="0"/>
              <a:pPr/>
              <a:t>63</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marL="182563" indent="0">
              <a:defRPr/>
            </a:lvl1pPr>
          </a:lstStyle>
          <a:p>
            <a:r>
              <a:rPr lang="ru-RU" dirty="0" smtClean="0"/>
              <a:t>Образец заголовка</a:t>
            </a:r>
            <a:endParaRPr lang="ru-RU" dirty="0"/>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A9C9F7B-7DEB-4701-BBA0-E15330D58F0C}"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33974B-0210-4691-9BDC-826DB82D60E4}" type="datetimeFigureOut">
              <a:rPr lang="ru-RU" smtClean="0"/>
              <a:pPr/>
              <a:t>18.12.2018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47CA21-489F-4323-A7F4-342DA33A976A}" type="datetimeFigureOut">
              <a:rPr lang="ru-RU" smtClean="0"/>
              <a:pPr/>
              <a:t>18.12.2018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85728"/>
            <a:ext cx="8229600" cy="511156"/>
          </a:xfrm>
          <a:prstGeom prst="rect">
            <a:avLst/>
          </a:prstGeom>
        </p:spPr>
        <p:txBody>
          <a:bodyPr vert="horz" lIns="91440" tIns="45720" rIns="91440" bIns="45720" rtlCol="0" anchor="ctr">
            <a:noAutofit/>
          </a:bodyPr>
          <a:lstStyle/>
          <a:p>
            <a:r>
              <a:rPr lang="ru-RU" dirty="0" smtClean="0"/>
              <a:t>Образец заголовка</a:t>
            </a:r>
            <a:endParaRPr lang="ru-RU" dirty="0"/>
          </a:p>
        </p:txBody>
      </p:sp>
      <p:sp>
        <p:nvSpPr>
          <p:cNvPr id="3" name="Текст 2"/>
          <p:cNvSpPr>
            <a:spLocks noGrp="1"/>
          </p:cNvSpPr>
          <p:nvPr>
            <p:ph type="body" idx="1"/>
          </p:nvPr>
        </p:nvSpPr>
        <p:spPr>
          <a:xfrm>
            <a:off x="0" y="857232"/>
            <a:ext cx="9144000" cy="600076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7CA21-489F-4323-A7F4-342DA33A976A}" type="datetimeFigureOut">
              <a:rPr lang="ru-RU" smtClean="0"/>
              <a:pPr/>
              <a:t>18.12.2018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51E80-5375-446C-B1D9-BBCE850C693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92075" indent="0" algn="l" defTabSz="914400" rtl="0" eaLnBrk="1" latinLnBrk="0" hangingPunct="1">
        <a:spcBef>
          <a:spcPct val="0"/>
        </a:spcBef>
        <a:buNone/>
        <a:defRPr sz="2800" b="1" kern="1200">
          <a:solidFill>
            <a:srgbClr val="708CA1"/>
          </a:solidFill>
          <a:latin typeface="Arial" pitchFamily="34" charset="0"/>
          <a:ea typeface="+mj-ea"/>
          <a:cs typeface="Arial" pitchFamily="34" charset="0"/>
        </a:defRPr>
      </a:lvl1pPr>
    </p:titleStyle>
    <p:bodyStyle>
      <a:lvl1pPr marL="263525" indent="-263525" algn="l" defTabSz="914400" rtl="0" eaLnBrk="1" latinLnBrk="0" hangingPunct="1">
        <a:lnSpc>
          <a:spcPct val="80000"/>
        </a:lnSpc>
        <a:spcBef>
          <a:spcPts val="0"/>
        </a:spcBef>
        <a:spcAft>
          <a:spcPts val="900"/>
        </a:spcAft>
        <a:buClr>
          <a:srgbClr val="708CA1"/>
        </a:buClr>
        <a:buFont typeface="Wingdings" pitchFamily="2" charset="2"/>
        <a:buChar char="§"/>
        <a:defRPr sz="2400" kern="1200">
          <a:solidFill>
            <a:schemeClr val="tx1"/>
          </a:solidFill>
          <a:latin typeface="Arial" pitchFamily="34" charset="0"/>
          <a:ea typeface="+mn-ea"/>
          <a:cs typeface="Arial" pitchFamily="34" charset="0"/>
        </a:defRPr>
      </a:lvl1pPr>
      <a:lvl2pPr marL="447675" indent="-184150" algn="l" defTabSz="914400" rtl="0" eaLnBrk="1" latinLnBrk="0" hangingPunct="1">
        <a:lnSpc>
          <a:spcPct val="90000"/>
        </a:lnSpc>
        <a:spcBef>
          <a:spcPts val="0"/>
        </a:spcBef>
        <a:buClr>
          <a:srgbClr val="708CA1"/>
        </a:buClr>
        <a:buFont typeface="Arial" pitchFamily="34" charset="0"/>
        <a:buChar char="•"/>
        <a:defRPr sz="22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C9F7B-7DEB-4701-BBA0-E15330D58F0C}" type="datetimeFigureOut">
              <a:rPr lang="ru-RU" smtClean="0"/>
              <a:pPr/>
              <a:t>18.12.2018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B0140-B7AE-483D-BE91-99934E6E5674}"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3974B-0210-4691-9BDC-826DB82D60E4}" type="datetimeFigureOut">
              <a:rPr lang="ru-RU" smtClean="0"/>
              <a:pPr/>
              <a:t>18.12.2018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C8F01-6020-4439-8036-79303DDFB48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upload.wikimedia.org/wikipedia/ru/9/93/%D0%92%D0%B5%D0%BA%D1%82%D0%BE%D1%80%D0%BD%D0%B0%D1%8F_%D1%80%D0%B0%D0%B7%D0%B2%D1%91%D1%80%D1%82%D0%BA%D0%B0.sv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upload.wikimedia.org/wikipedia/ru/9/95/%D0%A7%D0%B5%D1%80%D0%B5%D1%81%D1%81%D1%82%D1%80%D0%BE%D1%87%D0%BD%D0%B0%D1%8F_%D1%80%D0%B0%D0%B7%D0%B2%D1%91%D1%80%D1%82%D0%BA%D0%B0.sv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hyperlink" Target="http://upload.wikimedia.org/wikipedia/ru/7/79/%D0%9F%D1%80%D0%BE%D0%B3%D1%80%D0%B5%D1%81%D1%81%D0%B8%D0%B2%D0%BD%D0%B0%D1%8F_%D1%80%D0%B0%D0%B7%D0%B2%D1%91%D1%80%D1%82%D0%BA%D0%B0.svg" TargetMode="External"/><Relationship Id="rId1" Type="http://schemas.openxmlformats.org/officeDocument/2006/relationships/slideLayout" Target="../slideLayouts/slideLayout2.xml"/><Relationship Id="rId6" Type="http://schemas.openxmlformats.org/officeDocument/2006/relationships/hyperlink" Target="http://upload.wikimedia.org/wikipedia/ru/9/95/%D0%A7%D0%B5%D1%80%D0%B5%D1%81%D1%81%D1%82%D1%80%D0%BE%D1%87%D0%BD%D0%B0%D1%8F_%D1%80%D0%B0%D0%B7%D0%B2%D1%91%D1%80%D1%82%D0%BA%D0%B0.svg" TargetMode="External"/><Relationship Id="rId5" Type="http://schemas.openxmlformats.org/officeDocument/2006/relationships/hyperlink" Target="http://ru.wikipedia.org/wiki/%D0%A7%D0%B5%D1%80%D0%B5%D1%81%D1%81%D1%82%D1%80%D0%BE%D1%87%D0%BD%D0%B0%D1%8F_%D1%80%D0%B0%D0%B7%D0%B2%D1%91%D1%80%D1%82%D0%BA%D0%B0" TargetMode="External"/><Relationship Id="rId4" Type="http://schemas.openxmlformats.org/officeDocument/2006/relationships/hyperlink" Target="http://ru.wikipedia.org/wiki/%D0%9F%D0%BE%D1%81%D1%82%D1%80%D0%BE%D1%87%D0%BD%D0%B0%D1%8F_%D1%80%D0%B0%D0%B7%D0%B2%D1%91%D1%80%D1%82%D0%BA%D0%B0"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ru.wikipedia.org/wiki/%D0%A4%D0%B0%D0%B9%D0%BB:Touchscreen.png"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ru.wikipedia.org/wiki/%D0%A4%D0%B0%D0%B9%D0%BB:TouchScreen_capacitive.svg"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ru.wikipedia.org/wiki/%D0%A4%D0%B0%D0%B9%D0%BB:TouchScreen_projective_capacitive.svg"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upload.wikimedia.org/wikipedia/commons/9/9b/CRT_color_enhanced.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Видеотерминалы</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rtlCol="0"/>
          <a:lstStyle/>
          <a:p>
            <a:pPr eaLnBrk="1" fontAlgn="auto" hangingPunct="1">
              <a:spcAft>
                <a:spcPts val="0"/>
              </a:spcAft>
              <a:defRPr/>
            </a:pPr>
            <a:r>
              <a:rPr lang="ru-RU" sz="2400" dirty="0" err="1" smtClean="0"/>
              <a:t>Триадные</a:t>
            </a:r>
            <a:r>
              <a:rPr lang="ru-RU" sz="2400" dirty="0" smtClean="0"/>
              <a:t> маски</a:t>
            </a:r>
            <a:endParaRPr lang="en-US" sz="2400" dirty="0" smtClean="0"/>
          </a:p>
        </p:txBody>
      </p:sp>
      <p:grpSp>
        <p:nvGrpSpPr>
          <p:cNvPr id="12291" name="Group 18"/>
          <p:cNvGrpSpPr>
            <a:grpSpLocks/>
          </p:cNvGrpSpPr>
          <p:nvPr/>
        </p:nvGrpSpPr>
        <p:grpSpPr bwMode="auto">
          <a:xfrm>
            <a:off x="971550" y="1341438"/>
            <a:ext cx="6913563" cy="4175125"/>
            <a:chOff x="612" y="845"/>
            <a:chExt cx="4355" cy="2630"/>
          </a:xfrm>
        </p:grpSpPr>
        <p:sp>
          <p:nvSpPr>
            <p:cNvPr id="12292" name="Rectangle 5"/>
            <p:cNvSpPr>
              <a:spLocks noChangeArrowheads="1"/>
            </p:cNvSpPr>
            <p:nvPr/>
          </p:nvSpPr>
          <p:spPr bwMode="auto">
            <a:xfrm>
              <a:off x="612" y="845"/>
              <a:ext cx="4355" cy="263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293" name="Oval 6"/>
            <p:cNvSpPr>
              <a:spLocks noChangeArrowheads="1"/>
            </p:cNvSpPr>
            <p:nvPr/>
          </p:nvSpPr>
          <p:spPr bwMode="auto">
            <a:xfrm>
              <a:off x="1140" y="1752"/>
              <a:ext cx="635" cy="780"/>
            </a:xfrm>
            <a:prstGeom prst="ellipse">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294" name="Oval 7"/>
            <p:cNvSpPr>
              <a:spLocks noChangeArrowheads="1"/>
            </p:cNvSpPr>
            <p:nvPr/>
          </p:nvSpPr>
          <p:spPr bwMode="auto">
            <a:xfrm>
              <a:off x="1655" y="935"/>
              <a:ext cx="635" cy="771"/>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295" name="Oval 8"/>
            <p:cNvSpPr>
              <a:spLocks noChangeArrowheads="1"/>
            </p:cNvSpPr>
            <p:nvPr/>
          </p:nvSpPr>
          <p:spPr bwMode="auto">
            <a:xfrm>
              <a:off x="2154" y="1752"/>
              <a:ext cx="635" cy="771"/>
            </a:xfrm>
            <a:prstGeom prst="ellipse">
              <a:avLst/>
            </a:prstGeom>
            <a:solidFill>
              <a:srgbClr val="339966"/>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296" name="Oval 9"/>
            <p:cNvSpPr>
              <a:spLocks noChangeArrowheads="1"/>
            </p:cNvSpPr>
            <p:nvPr/>
          </p:nvSpPr>
          <p:spPr bwMode="auto">
            <a:xfrm>
              <a:off x="1655" y="2568"/>
              <a:ext cx="635" cy="771"/>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297" name="Oval 10"/>
            <p:cNvSpPr>
              <a:spLocks noChangeArrowheads="1"/>
            </p:cNvSpPr>
            <p:nvPr/>
          </p:nvSpPr>
          <p:spPr bwMode="auto">
            <a:xfrm>
              <a:off x="2744" y="935"/>
              <a:ext cx="635" cy="771"/>
            </a:xfrm>
            <a:prstGeom prst="ellipse">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298" name="Oval 11"/>
            <p:cNvSpPr>
              <a:spLocks noChangeArrowheads="1"/>
            </p:cNvSpPr>
            <p:nvPr/>
          </p:nvSpPr>
          <p:spPr bwMode="auto">
            <a:xfrm>
              <a:off x="3243" y="1752"/>
              <a:ext cx="635" cy="771"/>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299" name="Oval 12"/>
            <p:cNvSpPr>
              <a:spLocks noChangeArrowheads="1"/>
            </p:cNvSpPr>
            <p:nvPr/>
          </p:nvSpPr>
          <p:spPr bwMode="auto">
            <a:xfrm>
              <a:off x="2699" y="2568"/>
              <a:ext cx="635" cy="771"/>
            </a:xfrm>
            <a:prstGeom prst="ellipse">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300" name="Oval 13"/>
            <p:cNvSpPr>
              <a:spLocks noChangeArrowheads="1"/>
            </p:cNvSpPr>
            <p:nvPr/>
          </p:nvSpPr>
          <p:spPr bwMode="auto">
            <a:xfrm>
              <a:off x="3787" y="935"/>
              <a:ext cx="635" cy="771"/>
            </a:xfrm>
            <a:prstGeom prst="ellipse">
              <a:avLst/>
            </a:prstGeom>
            <a:solidFill>
              <a:srgbClr val="339966"/>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301" name="Oval 14"/>
            <p:cNvSpPr>
              <a:spLocks noChangeArrowheads="1"/>
            </p:cNvSpPr>
            <p:nvPr/>
          </p:nvSpPr>
          <p:spPr bwMode="auto">
            <a:xfrm>
              <a:off x="4286" y="1752"/>
              <a:ext cx="635" cy="771"/>
            </a:xfrm>
            <a:prstGeom prst="ellipse">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302" name="Oval 15"/>
            <p:cNvSpPr>
              <a:spLocks noChangeArrowheads="1"/>
            </p:cNvSpPr>
            <p:nvPr/>
          </p:nvSpPr>
          <p:spPr bwMode="auto">
            <a:xfrm>
              <a:off x="3787" y="2568"/>
              <a:ext cx="635" cy="771"/>
            </a:xfrm>
            <a:prstGeom prst="ellipse">
              <a:avLst/>
            </a:prstGeom>
            <a:solidFill>
              <a:srgbClr val="339966"/>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303" name="Oval 16"/>
            <p:cNvSpPr>
              <a:spLocks noChangeArrowheads="1"/>
            </p:cNvSpPr>
            <p:nvPr/>
          </p:nvSpPr>
          <p:spPr bwMode="auto">
            <a:xfrm>
              <a:off x="657" y="2568"/>
              <a:ext cx="635" cy="771"/>
            </a:xfrm>
            <a:prstGeom prst="ellipse">
              <a:avLst/>
            </a:prstGeom>
            <a:solidFill>
              <a:srgbClr val="339966"/>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2304" name="Oval 17"/>
            <p:cNvSpPr>
              <a:spLocks noChangeArrowheads="1"/>
            </p:cNvSpPr>
            <p:nvPr/>
          </p:nvSpPr>
          <p:spPr bwMode="auto">
            <a:xfrm>
              <a:off x="657" y="935"/>
              <a:ext cx="635" cy="771"/>
            </a:xfrm>
            <a:prstGeom prst="ellipse">
              <a:avLst/>
            </a:prstGeom>
            <a:solidFill>
              <a:srgbClr val="339966"/>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spTree>
    <p:extLst>
      <p:ext uri="{BB962C8B-B14F-4D97-AF65-F5344CB8AC3E}">
        <p14:creationId xmlns:p14="http://schemas.microsoft.com/office/powerpoint/2010/main" val="298743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rtlCol="0"/>
          <a:lstStyle/>
          <a:p>
            <a:pPr eaLnBrk="1" fontAlgn="auto" hangingPunct="1">
              <a:spcAft>
                <a:spcPts val="0"/>
              </a:spcAft>
              <a:defRPr/>
            </a:pPr>
            <a:r>
              <a:rPr lang="ru-RU" sz="2400" dirty="0" smtClean="0"/>
              <a:t>Щелевые маски</a:t>
            </a:r>
            <a:endParaRPr lang="en-US" sz="2400" dirty="0" smtClean="0"/>
          </a:p>
        </p:txBody>
      </p:sp>
      <p:grpSp>
        <p:nvGrpSpPr>
          <p:cNvPr id="13315" name="Group 103"/>
          <p:cNvGrpSpPr>
            <a:grpSpLocks/>
          </p:cNvGrpSpPr>
          <p:nvPr/>
        </p:nvGrpSpPr>
        <p:grpSpPr bwMode="auto">
          <a:xfrm>
            <a:off x="755650" y="908050"/>
            <a:ext cx="7632700" cy="5473700"/>
            <a:chOff x="476" y="436"/>
            <a:chExt cx="4808" cy="3448"/>
          </a:xfrm>
        </p:grpSpPr>
        <p:sp>
          <p:nvSpPr>
            <p:cNvPr id="13316" name="Rectangle 4"/>
            <p:cNvSpPr>
              <a:spLocks noChangeArrowheads="1"/>
            </p:cNvSpPr>
            <p:nvPr/>
          </p:nvSpPr>
          <p:spPr bwMode="auto">
            <a:xfrm>
              <a:off x="476" y="436"/>
              <a:ext cx="4808" cy="344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17" name="Group 14"/>
            <p:cNvGrpSpPr>
              <a:grpSpLocks/>
            </p:cNvGrpSpPr>
            <p:nvPr/>
          </p:nvGrpSpPr>
          <p:grpSpPr bwMode="auto">
            <a:xfrm>
              <a:off x="2517" y="1071"/>
              <a:ext cx="771" cy="953"/>
              <a:chOff x="2517" y="1071"/>
              <a:chExt cx="771" cy="953"/>
            </a:xfrm>
          </p:grpSpPr>
          <p:sp>
            <p:nvSpPr>
              <p:cNvPr id="13406" name="AutoShape 5"/>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407" name="Line 6"/>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408" name="Line 7"/>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409" name="Rectangle 10"/>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410" name="Group 13"/>
              <p:cNvGrpSpPr>
                <a:grpSpLocks/>
              </p:cNvGrpSpPr>
              <p:nvPr/>
            </p:nvGrpSpPr>
            <p:grpSpPr bwMode="auto">
              <a:xfrm>
                <a:off x="3061" y="1071"/>
                <a:ext cx="227" cy="953"/>
                <a:chOff x="3061" y="1071"/>
                <a:chExt cx="227" cy="953"/>
              </a:xfrm>
            </p:grpSpPr>
            <p:sp>
              <p:nvSpPr>
                <p:cNvPr id="13411" name="AutoShape 11"/>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412" name="Line 12"/>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18" name="Group 15"/>
            <p:cNvGrpSpPr>
              <a:grpSpLocks/>
            </p:cNvGrpSpPr>
            <p:nvPr/>
          </p:nvGrpSpPr>
          <p:grpSpPr bwMode="auto">
            <a:xfrm>
              <a:off x="2517" y="2205"/>
              <a:ext cx="771" cy="953"/>
              <a:chOff x="2517" y="1071"/>
              <a:chExt cx="771" cy="953"/>
            </a:xfrm>
          </p:grpSpPr>
          <p:sp>
            <p:nvSpPr>
              <p:cNvPr id="13399" name="AutoShape 16"/>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400" name="Line 17"/>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401" name="Line 18"/>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402" name="Rectangle 19"/>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403" name="Group 20"/>
              <p:cNvGrpSpPr>
                <a:grpSpLocks/>
              </p:cNvGrpSpPr>
              <p:nvPr/>
            </p:nvGrpSpPr>
            <p:grpSpPr bwMode="auto">
              <a:xfrm>
                <a:off x="3061" y="1071"/>
                <a:ext cx="227" cy="953"/>
                <a:chOff x="3061" y="1071"/>
                <a:chExt cx="227" cy="953"/>
              </a:xfrm>
            </p:grpSpPr>
            <p:sp>
              <p:nvSpPr>
                <p:cNvPr id="13404" name="AutoShape 21"/>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405" name="Line 22"/>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19" name="Group 23"/>
            <p:cNvGrpSpPr>
              <a:grpSpLocks/>
            </p:cNvGrpSpPr>
            <p:nvPr/>
          </p:nvGrpSpPr>
          <p:grpSpPr bwMode="auto">
            <a:xfrm>
              <a:off x="1655" y="1661"/>
              <a:ext cx="771" cy="953"/>
              <a:chOff x="2517" y="1071"/>
              <a:chExt cx="771" cy="953"/>
            </a:xfrm>
          </p:grpSpPr>
          <p:sp>
            <p:nvSpPr>
              <p:cNvPr id="13392" name="AutoShape 24"/>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93" name="Line 25"/>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94" name="Line 26"/>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95" name="Rectangle 27"/>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96" name="Group 28"/>
              <p:cNvGrpSpPr>
                <a:grpSpLocks/>
              </p:cNvGrpSpPr>
              <p:nvPr/>
            </p:nvGrpSpPr>
            <p:grpSpPr bwMode="auto">
              <a:xfrm>
                <a:off x="3061" y="1071"/>
                <a:ext cx="227" cy="953"/>
                <a:chOff x="3061" y="1071"/>
                <a:chExt cx="227" cy="953"/>
              </a:xfrm>
            </p:grpSpPr>
            <p:sp>
              <p:nvSpPr>
                <p:cNvPr id="13397" name="AutoShape 29"/>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98" name="Line 30"/>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20" name="Group 31"/>
            <p:cNvGrpSpPr>
              <a:grpSpLocks/>
            </p:cNvGrpSpPr>
            <p:nvPr/>
          </p:nvGrpSpPr>
          <p:grpSpPr bwMode="auto">
            <a:xfrm>
              <a:off x="3424" y="1661"/>
              <a:ext cx="771" cy="953"/>
              <a:chOff x="2517" y="1071"/>
              <a:chExt cx="771" cy="953"/>
            </a:xfrm>
          </p:grpSpPr>
          <p:sp>
            <p:nvSpPr>
              <p:cNvPr id="13385" name="AutoShape 32"/>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86" name="Line 33"/>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87" name="Line 34"/>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88" name="Rectangle 35"/>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89" name="Group 36"/>
              <p:cNvGrpSpPr>
                <a:grpSpLocks/>
              </p:cNvGrpSpPr>
              <p:nvPr/>
            </p:nvGrpSpPr>
            <p:grpSpPr bwMode="auto">
              <a:xfrm>
                <a:off x="3061" y="1071"/>
                <a:ext cx="227" cy="953"/>
                <a:chOff x="3061" y="1071"/>
                <a:chExt cx="227" cy="953"/>
              </a:xfrm>
            </p:grpSpPr>
            <p:sp>
              <p:nvSpPr>
                <p:cNvPr id="13390" name="AutoShape 37"/>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91" name="Line 38"/>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21" name="Group 39"/>
            <p:cNvGrpSpPr>
              <a:grpSpLocks/>
            </p:cNvGrpSpPr>
            <p:nvPr/>
          </p:nvGrpSpPr>
          <p:grpSpPr bwMode="auto">
            <a:xfrm>
              <a:off x="3424" y="572"/>
              <a:ext cx="771" cy="953"/>
              <a:chOff x="2517" y="1071"/>
              <a:chExt cx="771" cy="953"/>
            </a:xfrm>
          </p:grpSpPr>
          <p:sp>
            <p:nvSpPr>
              <p:cNvPr id="13378" name="AutoShape 40"/>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79" name="Line 41"/>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80" name="Line 42"/>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81" name="Rectangle 43"/>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82" name="Group 44"/>
              <p:cNvGrpSpPr>
                <a:grpSpLocks/>
              </p:cNvGrpSpPr>
              <p:nvPr/>
            </p:nvGrpSpPr>
            <p:grpSpPr bwMode="auto">
              <a:xfrm>
                <a:off x="3061" y="1071"/>
                <a:ext cx="227" cy="953"/>
                <a:chOff x="3061" y="1071"/>
                <a:chExt cx="227" cy="953"/>
              </a:xfrm>
            </p:grpSpPr>
            <p:sp>
              <p:nvSpPr>
                <p:cNvPr id="13383" name="AutoShape 45"/>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84" name="Line 46"/>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22" name="Group 47"/>
            <p:cNvGrpSpPr>
              <a:grpSpLocks/>
            </p:cNvGrpSpPr>
            <p:nvPr/>
          </p:nvGrpSpPr>
          <p:grpSpPr bwMode="auto">
            <a:xfrm>
              <a:off x="1655" y="572"/>
              <a:ext cx="771" cy="953"/>
              <a:chOff x="2517" y="1071"/>
              <a:chExt cx="771" cy="953"/>
            </a:xfrm>
          </p:grpSpPr>
          <p:sp>
            <p:nvSpPr>
              <p:cNvPr id="13371" name="AutoShape 48"/>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72" name="Line 49"/>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73" name="Line 50"/>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74" name="Rectangle 51"/>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75" name="Group 52"/>
              <p:cNvGrpSpPr>
                <a:grpSpLocks/>
              </p:cNvGrpSpPr>
              <p:nvPr/>
            </p:nvGrpSpPr>
            <p:grpSpPr bwMode="auto">
              <a:xfrm>
                <a:off x="3061" y="1071"/>
                <a:ext cx="227" cy="953"/>
                <a:chOff x="3061" y="1071"/>
                <a:chExt cx="227" cy="953"/>
              </a:xfrm>
            </p:grpSpPr>
            <p:sp>
              <p:nvSpPr>
                <p:cNvPr id="13376" name="AutoShape 53"/>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77" name="Line 54"/>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23" name="Group 55"/>
            <p:cNvGrpSpPr>
              <a:grpSpLocks/>
            </p:cNvGrpSpPr>
            <p:nvPr/>
          </p:nvGrpSpPr>
          <p:grpSpPr bwMode="auto">
            <a:xfrm>
              <a:off x="1655" y="2704"/>
              <a:ext cx="771" cy="953"/>
              <a:chOff x="2517" y="1071"/>
              <a:chExt cx="771" cy="953"/>
            </a:xfrm>
          </p:grpSpPr>
          <p:sp>
            <p:nvSpPr>
              <p:cNvPr id="13364" name="AutoShape 56"/>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65" name="Line 57"/>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6" name="Line 58"/>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7" name="Rectangle 59"/>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68" name="Group 60"/>
              <p:cNvGrpSpPr>
                <a:grpSpLocks/>
              </p:cNvGrpSpPr>
              <p:nvPr/>
            </p:nvGrpSpPr>
            <p:grpSpPr bwMode="auto">
              <a:xfrm>
                <a:off x="3061" y="1071"/>
                <a:ext cx="227" cy="953"/>
                <a:chOff x="3061" y="1071"/>
                <a:chExt cx="227" cy="953"/>
              </a:xfrm>
            </p:grpSpPr>
            <p:sp>
              <p:nvSpPr>
                <p:cNvPr id="13369" name="AutoShape 61"/>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70" name="Line 62"/>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24" name="Group 63"/>
            <p:cNvGrpSpPr>
              <a:grpSpLocks/>
            </p:cNvGrpSpPr>
            <p:nvPr/>
          </p:nvGrpSpPr>
          <p:grpSpPr bwMode="auto">
            <a:xfrm>
              <a:off x="3424" y="2750"/>
              <a:ext cx="771" cy="953"/>
              <a:chOff x="2517" y="1071"/>
              <a:chExt cx="771" cy="953"/>
            </a:xfrm>
          </p:grpSpPr>
          <p:sp>
            <p:nvSpPr>
              <p:cNvPr id="13357" name="AutoShape 64"/>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58" name="Line 65"/>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9" name="Line 66"/>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0" name="Rectangle 67"/>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61" name="Group 68"/>
              <p:cNvGrpSpPr>
                <a:grpSpLocks/>
              </p:cNvGrpSpPr>
              <p:nvPr/>
            </p:nvGrpSpPr>
            <p:grpSpPr bwMode="auto">
              <a:xfrm>
                <a:off x="3061" y="1071"/>
                <a:ext cx="227" cy="953"/>
                <a:chOff x="3061" y="1071"/>
                <a:chExt cx="227" cy="953"/>
              </a:xfrm>
            </p:grpSpPr>
            <p:sp>
              <p:nvSpPr>
                <p:cNvPr id="13362" name="AutoShape 69"/>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63" name="Line 70"/>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25" name="Group 71"/>
            <p:cNvGrpSpPr>
              <a:grpSpLocks/>
            </p:cNvGrpSpPr>
            <p:nvPr/>
          </p:nvGrpSpPr>
          <p:grpSpPr bwMode="auto">
            <a:xfrm>
              <a:off x="748" y="1117"/>
              <a:ext cx="771" cy="953"/>
              <a:chOff x="2517" y="1071"/>
              <a:chExt cx="771" cy="953"/>
            </a:xfrm>
          </p:grpSpPr>
          <p:sp>
            <p:nvSpPr>
              <p:cNvPr id="13350" name="AutoShape 72"/>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51" name="Line 73"/>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2" name="Line 74"/>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3" name="Rectangle 75"/>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54" name="Group 76"/>
              <p:cNvGrpSpPr>
                <a:grpSpLocks/>
              </p:cNvGrpSpPr>
              <p:nvPr/>
            </p:nvGrpSpPr>
            <p:grpSpPr bwMode="auto">
              <a:xfrm>
                <a:off x="3061" y="1071"/>
                <a:ext cx="227" cy="953"/>
                <a:chOff x="3061" y="1071"/>
                <a:chExt cx="227" cy="953"/>
              </a:xfrm>
            </p:grpSpPr>
            <p:sp>
              <p:nvSpPr>
                <p:cNvPr id="13355" name="AutoShape 77"/>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56" name="Line 78"/>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26" name="Group 79"/>
            <p:cNvGrpSpPr>
              <a:grpSpLocks/>
            </p:cNvGrpSpPr>
            <p:nvPr/>
          </p:nvGrpSpPr>
          <p:grpSpPr bwMode="auto">
            <a:xfrm>
              <a:off x="748" y="2205"/>
              <a:ext cx="771" cy="953"/>
              <a:chOff x="2517" y="1071"/>
              <a:chExt cx="771" cy="953"/>
            </a:xfrm>
          </p:grpSpPr>
          <p:sp>
            <p:nvSpPr>
              <p:cNvPr id="13343" name="AutoShape 80"/>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44" name="Line 81"/>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45" name="Line 82"/>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46" name="Rectangle 83"/>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47" name="Group 84"/>
              <p:cNvGrpSpPr>
                <a:grpSpLocks/>
              </p:cNvGrpSpPr>
              <p:nvPr/>
            </p:nvGrpSpPr>
            <p:grpSpPr bwMode="auto">
              <a:xfrm>
                <a:off x="3061" y="1071"/>
                <a:ext cx="227" cy="953"/>
                <a:chOff x="3061" y="1071"/>
                <a:chExt cx="227" cy="953"/>
              </a:xfrm>
            </p:grpSpPr>
            <p:sp>
              <p:nvSpPr>
                <p:cNvPr id="13348" name="AutoShape 85"/>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49" name="Line 86"/>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27" name="Group 87"/>
            <p:cNvGrpSpPr>
              <a:grpSpLocks/>
            </p:cNvGrpSpPr>
            <p:nvPr/>
          </p:nvGrpSpPr>
          <p:grpSpPr bwMode="auto">
            <a:xfrm>
              <a:off x="4332" y="1117"/>
              <a:ext cx="771" cy="953"/>
              <a:chOff x="2517" y="1071"/>
              <a:chExt cx="771" cy="953"/>
            </a:xfrm>
          </p:grpSpPr>
          <p:sp>
            <p:nvSpPr>
              <p:cNvPr id="13336" name="AutoShape 88"/>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37" name="Line 89"/>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38" name="Line 90"/>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39" name="Rectangle 91"/>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40" name="Group 92"/>
              <p:cNvGrpSpPr>
                <a:grpSpLocks/>
              </p:cNvGrpSpPr>
              <p:nvPr/>
            </p:nvGrpSpPr>
            <p:grpSpPr bwMode="auto">
              <a:xfrm>
                <a:off x="3061" y="1071"/>
                <a:ext cx="227" cy="953"/>
                <a:chOff x="3061" y="1071"/>
                <a:chExt cx="227" cy="953"/>
              </a:xfrm>
            </p:grpSpPr>
            <p:sp>
              <p:nvSpPr>
                <p:cNvPr id="13341" name="AutoShape 93"/>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42" name="Line 94"/>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13328" name="Group 95"/>
            <p:cNvGrpSpPr>
              <a:grpSpLocks/>
            </p:cNvGrpSpPr>
            <p:nvPr/>
          </p:nvGrpSpPr>
          <p:grpSpPr bwMode="auto">
            <a:xfrm>
              <a:off x="4377" y="2205"/>
              <a:ext cx="771" cy="953"/>
              <a:chOff x="2517" y="1071"/>
              <a:chExt cx="771" cy="953"/>
            </a:xfrm>
          </p:grpSpPr>
          <p:sp>
            <p:nvSpPr>
              <p:cNvPr id="13329" name="AutoShape 96"/>
              <p:cNvSpPr>
                <a:spLocks noChangeArrowheads="1"/>
              </p:cNvSpPr>
              <p:nvPr/>
            </p:nvSpPr>
            <p:spPr bwMode="auto">
              <a:xfrm>
                <a:off x="2517" y="1071"/>
                <a:ext cx="771" cy="953"/>
              </a:xfrm>
              <a:prstGeom prst="bracketPair">
                <a:avLst>
                  <a:gd name="adj" fmla="val 16667"/>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30" name="Line 97"/>
              <p:cNvSpPr>
                <a:spLocks noChangeShapeType="1"/>
              </p:cNvSpPr>
              <p:nvPr/>
            </p:nvSpPr>
            <p:spPr bwMode="auto">
              <a:xfrm>
                <a:off x="2653" y="107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31" name="Line 98"/>
              <p:cNvSpPr>
                <a:spLocks noChangeShapeType="1"/>
              </p:cNvSpPr>
              <p:nvPr/>
            </p:nvSpPr>
            <p:spPr bwMode="auto">
              <a:xfrm>
                <a:off x="2653" y="202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32" name="Rectangle 99"/>
              <p:cNvSpPr>
                <a:spLocks noChangeArrowheads="1"/>
              </p:cNvSpPr>
              <p:nvPr/>
            </p:nvSpPr>
            <p:spPr bwMode="auto">
              <a:xfrm>
                <a:off x="2744" y="1071"/>
                <a:ext cx="317" cy="953"/>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grpSp>
            <p:nvGrpSpPr>
              <p:cNvPr id="13333" name="Group 100"/>
              <p:cNvGrpSpPr>
                <a:grpSpLocks/>
              </p:cNvGrpSpPr>
              <p:nvPr/>
            </p:nvGrpSpPr>
            <p:grpSpPr bwMode="auto">
              <a:xfrm>
                <a:off x="3061" y="1071"/>
                <a:ext cx="227" cy="953"/>
                <a:chOff x="3061" y="1071"/>
                <a:chExt cx="227" cy="953"/>
              </a:xfrm>
            </p:grpSpPr>
            <p:sp>
              <p:nvSpPr>
                <p:cNvPr id="13334" name="AutoShape 101"/>
                <p:cNvSpPr>
                  <a:spLocks/>
                </p:cNvSpPr>
                <p:nvPr/>
              </p:nvSpPr>
              <p:spPr bwMode="auto">
                <a:xfrm>
                  <a:off x="3061" y="1071"/>
                  <a:ext cx="227" cy="953"/>
                </a:xfrm>
                <a:prstGeom prst="rightBracket">
                  <a:avLst>
                    <a:gd name="adj" fmla="val 34985"/>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ru-RU" altLang="ru-RU"/>
                </a:p>
              </p:txBody>
            </p:sp>
            <p:sp>
              <p:nvSpPr>
                <p:cNvPr id="13335" name="Line 102"/>
                <p:cNvSpPr>
                  <a:spLocks noChangeShapeType="1"/>
                </p:cNvSpPr>
                <p:nvPr/>
              </p:nvSpPr>
              <p:spPr bwMode="auto">
                <a:xfrm>
                  <a:off x="3061" y="1071"/>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spTree>
    <p:extLst>
      <p:ext uri="{BB962C8B-B14F-4D97-AF65-F5344CB8AC3E}">
        <p14:creationId xmlns:p14="http://schemas.microsoft.com/office/powerpoint/2010/main" val="3778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Недостатки ЭЛТ мониторов</a:t>
            </a:r>
            <a:endParaRPr lang="ru-RU" dirty="0"/>
          </a:p>
        </p:txBody>
      </p:sp>
      <p:sp>
        <p:nvSpPr>
          <p:cNvPr id="6" name="Содержимое 5"/>
          <p:cNvSpPr>
            <a:spLocks noGrp="1"/>
          </p:cNvSpPr>
          <p:nvPr>
            <p:ph idx="1"/>
          </p:nvPr>
        </p:nvSpPr>
        <p:spPr/>
        <p:txBody>
          <a:bodyPr/>
          <a:lstStyle/>
          <a:p>
            <a:pPr indent="144463" algn="just" eaLnBrk="0" hangingPunct="0">
              <a:buFontTx/>
              <a:buChar char="•"/>
              <a:tabLst>
                <a:tab pos="323850" algn="l"/>
              </a:tabLst>
            </a:pPr>
            <a:r>
              <a:rPr lang="ru-RU" dirty="0" smtClean="0"/>
              <a:t>использование высокого напряжения;</a:t>
            </a:r>
          </a:p>
          <a:p>
            <a:pPr indent="144463" algn="just" eaLnBrk="0" hangingPunct="0">
              <a:buFontTx/>
              <a:buChar char="•"/>
              <a:tabLst>
                <a:tab pos="323850" algn="l"/>
              </a:tabLst>
            </a:pPr>
            <a:r>
              <a:rPr lang="ru-RU" dirty="0" smtClean="0"/>
              <a:t>наличие облучения пользователя, несмотря на принимаемые меры по экранировке;</a:t>
            </a:r>
            <a:endParaRPr lang="en-US" dirty="0" smtClean="0"/>
          </a:p>
          <a:p>
            <a:pPr indent="144463" algn="just" eaLnBrk="0" hangingPunct="0">
              <a:buFontTx/>
              <a:buChar char="•"/>
              <a:tabLst>
                <a:tab pos="323850" algn="l"/>
              </a:tabLst>
            </a:pPr>
            <a:r>
              <a:rPr lang="ru-RU" dirty="0" smtClean="0"/>
              <a:t>наличие искажений по периферии </a:t>
            </a:r>
            <a:r>
              <a:rPr lang="ru-RU" dirty="0" smtClean="0"/>
              <a:t>экрана (</a:t>
            </a:r>
            <a:r>
              <a:rPr lang="ru-RU" sz="2000" i="1" dirty="0" smtClean="0">
                <a:solidFill>
                  <a:srgbClr val="0070C0"/>
                </a:solidFill>
              </a:rPr>
              <a:t>сложная операция сведения лучей</a:t>
            </a:r>
            <a:r>
              <a:rPr lang="ru-RU" dirty="0" smtClean="0"/>
              <a:t>);</a:t>
            </a:r>
            <a:endParaRPr lang="en-US" dirty="0" smtClean="0"/>
          </a:p>
          <a:p>
            <a:pPr indent="144463" algn="just" eaLnBrk="0" hangingPunct="0">
              <a:buFontTx/>
              <a:buChar char="•"/>
              <a:tabLst>
                <a:tab pos="323850" algn="l"/>
              </a:tabLst>
            </a:pPr>
            <a:r>
              <a:rPr lang="ru-RU" dirty="0" smtClean="0"/>
              <a:t>большие габариты;</a:t>
            </a:r>
          </a:p>
          <a:p>
            <a:pPr indent="144463" algn="just" eaLnBrk="0" hangingPunct="0">
              <a:buFontTx/>
              <a:buChar char="•"/>
              <a:tabLst>
                <a:tab pos="323850" algn="l"/>
              </a:tabLst>
            </a:pPr>
            <a:r>
              <a:rPr lang="ru-RU" dirty="0" smtClean="0"/>
              <a:t>значительное </a:t>
            </a:r>
            <a:r>
              <a:rPr lang="ru-RU" dirty="0" smtClean="0"/>
              <a:t>потребление</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4"/>
          <p:cNvSpPr>
            <a:spLocks noGrp="1" noChangeArrowheads="1"/>
          </p:cNvSpPr>
          <p:nvPr>
            <p:ph type="title"/>
          </p:nvPr>
        </p:nvSpPr>
        <p:spPr>
          <a:xfrm>
            <a:off x="0" y="244485"/>
            <a:ext cx="9144000" cy="511156"/>
          </a:xfrm>
          <a:noFill/>
        </p:spPr>
        <p:txBody>
          <a:bodyPr>
            <a:normAutofit fontScale="90000"/>
          </a:bodyPr>
          <a:lstStyle/>
          <a:p>
            <a:r>
              <a:rPr lang="ru-RU" sz="2800" b="1" dirty="0" smtClean="0"/>
              <a:t>Жидкокристаллические видеомониторы </a:t>
            </a:r>
            <a:r>
              <a:rPr lang="ru-RU" sz="2200" dirty="0" smtClean="0">
                <a:solidFill>
                  <a:srgbClr val="208C20"/>
                </a:solidFill>
              </a:rPr>
              <a:t>( </a:t>
            </a:r>
            <a:r>
              <a:rPr lang="ru-RU" sz="2200" i="1" dirty="0" err="1" smtClean="0">
                <a:solidFill>
                  <a:srgbClr val="208C20"/>
                </a:solidFill>
              </a:rPr>
              <a:t>Liquid</a:t>
            </a:r>
            <a:r>
              <a:rPr lang="ru-RU" sz="2200" i="1" dirty="0" smtClean="0">
                <a:solidFill>
                  <a:srgbClr val="208C20"/>
                </a:solidFill>
              </a:rPr>
              <a:t> </a:t>
            </a:r>
            <a:r>
              <a:rPr lang="ru-RU" sz="2200" i="1" dirty="0" err="1" smtClean="0">
                <a:solidFill>
                  <a:srgbClr val="208C20"/>
                </a:solidFill>
              </a:rPr>
              <a:t>crystal</a:t>
            </a:r>
            <a:r>
              <a:rPr lang="ru-RU" sz="2200" i="1" dirty="0" smtClean="0">
                <a:solidFill>
                  <a:srgbClr val="208C20"/>
                </a:solidFill>
              </a:rPr>
              <a:t> </a:t>
            </a:r>
            <a:r>
              <a:rPr lang="ru-RU" sz="2200" i="1" dirty="0" err="1" smtClean="0">
                <a:solidFill>
                  <a:srgbClr val="208C20"/>
                </a:solidFill>
              </a:rPr>
              <a:t>display</a:t>
            </a:r>
            <a:r>
              <a:rPr lang="ru-RU" sz="2200" i="1" dirty="0" smtClean="0">
                <a:solidFill>
                  <a:srgbClr val="208C20"/>
                </a:solidFill>
              </a:rPr>
              <a:t> - LCD</a:t>
            </a:r>
            <a:r>
              <a:rPr lang="ru-RU" sz="2200" dirty="0" smtClean="0">
                <a:solidFill>
                  <a:srgbClr val="208C20"/>
                </a:solidFill>
              </a:rPr>
              <a:t>)</a:t>
            </a:r>
            <a:br>
              <a:rPr lang="ru-RU" sz="2200" dirty="0" smtClean="0">
                <a:solidFill>
                  <a:srgbClr val="208C20"/>
                </a:solidFill>
              </a:rPr>
            </a:br>
            <a:endParaRPr lang="ru-RU" sz="2200" b="1" dirty="0" smtClean="0"/>
          </a:p>
        </p:txBody>
      </p:sp>
      <p:pic>
        <p:nvPicPr>
          <p:cNvPr id="179203" name="Picture 5" descr="Конструкция ЖК-дисплея"/>
          <p:cNvPicPr>
            <a:picLocks noChangeAspect="1" noChangeArrowheads="1"/>
          </p:cNvPicPr>
          <p:nvPr/>
        </p:nvPicPr>
        <p:blipFill>
          <a:blip r:embed="rId2" cstate="print"/>
          <a:srcRect/>
          <a:stretch>
            <a:fillRect/>
          </a:stretch>
        </p:blipFill>
        <p:spPr bwMode="auto">
          <a:xfrm>
            <a:off x="1285875" y="500063"/>
            <a:ext cx="6697663" cy="2019300"/>
          </a:xfrm>
          <a:prstGeom prst="rect">
            <a:avLst/>
          </a:prstGeom>
          <a:noFill/>
          <a:ln w="9525">
            <a:noFill/>
            <a:miter lim="800000"/>
            <a:headEnd/>
            <a:tailEnd/>
          </a:ln>
        </p:spPr>
      </p:pic>
      <p:pic>
        <p:nvPicPr>
          <p:cNvPr id="179204" name="Picture 6" descr="Конструкция ЖК-дисплея"/>
          <p:cNvPicPr>
            <a:picLocks noChangeAspect="1" noChangeArrowheads="1"/>
          </p:cNvPicPr>
          <p:nvPr/>
        </p:nvPicPr>
        <p:blipFill>
          <a:blip r:embed="rId3" cstate="print"/>
          <a:srcRect/>
          <a:stretch>
            <a:fillRect/>
          </a:stretch>
        </p:blipFill>
        <p:spPr bwMode="auto">
          <a:xfrm>
            <a:off x="1071563" y="2428875"/>
            <a:ext cx="7416800" cy="2374900"/>
          </a:xfrm>
          <a:prstGeom prst="rect">
            <a:avLst/>
          </a:prstGeom>
          <a:noFill/>
          <a:ln w="9525">
            <a:noFill/>
            <a:miter lim="800000"/>
            <a:headEnd/>
            <a:tailEnd/>
          </a:ln>
        </p:spPr>
      </p:pic>
      <p:sp>
        <p:nvSpPr>
          <p:cNvPr id="179205" name="Rectangle 4"/>
          <p:cNvSpPr>
            <a:spLocks noChangeArrowheads="1"/>
          </p:cNvSpPr>
          <p:nvPr/>
        </p:nvSpPr>
        <p:spPr bwMode="auto">
          <a:xfrm>
            <a:off x="0" y="4611231"/>
            <a:ext cx="9144000" cy="2246769"/>
          </a:xfrm>
          <a:prstGeom prst="rect">
            <a:avLst/>
          </a:prstGeom>
          <a:noFill/>
          <a:ln w="9525">
            <a:noFill/>
            <a:miter lim="800000"/>
            <a:headEnd/>
            <a:tailEnd/>
          </a:ln>
        </p:spPr>
        <p:txBody>
          <a:bodyPr anchor="ctr">
            <a:spAutoFit/>
          </a:bodyPr>
          <a:lstStyle/>
          <a:p>
            <a:pPr indent="288925" algn="just" eaLnBrk="0" hangingPunct="0"/>
            <a:r>
              <a:rPr lang="ru-RU" sz="2000" dirty="0">
                <a:latin typeface="Arial" pitchFamily="34" charset="0"/>
                <a:cs typeface="Arial" pitchFamily="34" charset="0"/>
              </a:rPr>
              <a:t>Материал типа «жидкий» кристалл представляет собой особое жидкое вещество,  которое  под воздействием электрического поля начинает обладать свойством  кристаллического материала</a:t>
            </a:r>
            <a:r>
              <a:rPr lang="ru-RU" sz="2000" dirty="0" smtClean="0">
                <a:latin typeface="Arial" pitchFamily="34" charset="0"/>
                <a:cs typeface="Arial" pitchFamily="34" charset="0"/>
              </a:rPr>
              <a:t>, его </a:t>
            </a:r>
            <a:r>
              <a:rPr lang="ru-RU" sz="2000" dirty="0">
                <a:latin typeface="Arial" pitchFamily="34" charset="0"/>
                <a:cs typeface="Arial" pitchFamily="34" charset="0"/>
              </a:rPr>
              <a:t>молекулы начинают принимать  одинаковую ориентацию, что </a:t>
            </a:r>
            <a:r>
              <a:rPr lang="ru-RU" sz="2000" dirty="0" smtClean="0">
                <a:latin typeface="Arial" pitchFamily="34" charset="0"/>
                <a:cs typeface="Arial" pitchFamily="34" charset="0"/>
              </a:rPr>
              <a:t>приводит </a:t>
            </a:r>
            <a:r>
              <a:rPr lang="ru-RU" sz="2000" dirty="0">
                <a:latin typeface="Arial" pitchFamily="34" charset="0"/>
                <a:cs typeface="Arial" pitchFamily="34" charset="0"/>
              </a:rPr>
              <a:t>к </a:t>
            </a:r>
            <a:r>
              <a:rPr lang="ru-RU" sz="2000" dirty="0" smtClean="0">
                <a:latin typeface="Arial" pitchFamily="34" charset="0"/>
                <a:cs typeface="Arial" pitchFamily="34" charset="0"/>
              </a:rPr>
              <a:t>изменению </a:t>
            </a:r>
            <a:r>
              <a:rPr lang="ru-RU" sz="2000" dirty="0">
                <a:latin typeface="Arial" pitchFamily="34" charset="0"/>
                <a:cs typeface="Arial" pitchFamily="34" charset="0"/>
              </a:rPr>
              <a:t>плоскости поляризации светового потока,  проходящего через этот материал.</a:t>
            </a:r>
          </a:p>
          <a:p>
            <a:pPr indent="288925" algn="just" eaLnBrk="0" hangingPunct="0"/>
            <a:r>
              <a:rPr lang="ru-RU" sz="2000" dirty="0">
                <a:latin typeface="Arial" pitchFamily="34" charset="0"/>
                <a:cs typeface="Arial" pitchFamily="34" charset="0"/>
              </a:rPr>
              <a:t>Изменяя напряжение на ячейке – изменяется плоскость поляризации  и следовательно  яркость </a:t>
            </a:r>
            <a:r>
              <a:rPr lang="ru-RU" sz="2000" dirty="0" smtClean="0">
                <a:latin typeface="Arial" pitchFamily="34" charset="0"/>
                <a:cs typeface="Arial" pitchFamily="34" charset="0"/>
              </a:rPr>
              <a:t> света </a:t>
            </a:r>
            <a:r>
              <a:rPr lang="ru-RU" sz="2000" dirty="0">
                <a:latin typeface="Arial" pitchFamily="34" charset="0"/>
                <a:cs typeface="Arial" pitchFamily="34" charset="0"/>
              </a:rPr>
              <a:t>через ячейку.</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Цветной ЖК монитор</a:t>
            </a:r>
            <a:endParaRPr lang="ru-RU" dirty="0"/>
          </a:p>
        </p:txBody>
      </p:sp>
      <p:sp>
        <p:nvSpPr>
          <p:cNvPr id="181251" name="TextBox 2"/>
          <p:cNvSpPr txBox="1">
            <a:spLocks noChangeArrowheads="1"/>
          </p:cNvSpPr>
          <p:nvPr/>
        </p:nvSpPr>
        <p:spPr bwMode="auto">
          <a:xfrm>
            <a:off x="1" y="5929313"/>
            <a:ext cx="9144000" cy="830997"/>
          </a:xfrm>
          <a:prstGeom prst="rect">
            <a:avLst/>
          </a:prstGeom>
          <a:noFill/>
          <a:ln w="9525">
            <a:noFill/>
            <a:miter lim="800000"/>
            <a:headEnd/>
            <a:tailEnd/>
          </a:ln>
        </p:spPr>
        <p:txBody>
          <a:bodyPr wrap="square">
            <a:spAutoFit/>
          </a:bodyPr>
          <a:lstStyle/>
          <a:p>
            <a:r>
              <a:rPr lang="ru-RU" sz="2400" dirty="0">
                <a:latin typeface="Arial" pitchFamily="34" charset="0"/>
                <a:cs typeface="Arial" pitchFamily="34" charset="0"/>
              </a:rPr>
              <a:t>Для формирования цветного изображения используется </a:t>
            </a:r>
            <a:r>
              <a:rPr lang="ru-RU" sz="2400" dirty="0" smtClean="0">
                <a:latin typeface="Arial" pitchFamily="34" charset="0"/>
                <a:cs typeface="Arial" pitchFamily="34" charset="0"/>
              </a:rPr>
              <a:t>цветовой </a:t>
            </a:r>
            <a:r>
              <a:rPr lang="ru-RU" sz="2400" dirty="0">
                <a:latin typeface="Arial" pitchFamily="34" charset="0"/>
                <a:cs typeface="Arial" pitchFamily="34" charset="0"/>
              </a:rPr>
              <a:t>фильтр</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1238250"/>
            <a:ext cx="5467350"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4"/>
          <p:cNvSpPr>
            <a:spLocks noGrp="1" noChangeArrowheads="1"/>
          </p:cNvSpPr>
          <p:nvPr>
            <p:ph type="title"/>
          </p:nvPr>
        </p:nvSpPr>
        <p:spPr>
          <a:noFill/>
        </p:spPr>
        <p:txBody>
          <a:bodyPr>
            <a:normAutofit fontScale="90000"/>
          </a:bodyPr>
          <a:lstStyle/>
          <a:p>
            <a:pPr eaLnBrk="1" hangingPunct="1"/>
            <a:r>
              <a:rPr lang="ru-RU" sz="4000" b="1" dirty="0" smtClean="0"/>
              <a:t>Видеомониторы</a:t>
            </a:r>
          </a:p>
        </p:txBody>
      </p:sp>
      <p:pic>
        <p:nvPicPr>
          <p:cNvPr id="180227" name="Picture 5" descr="Конструкция ЖК-дисплея"/>
          <p:cNvPicPr>
            <a:picLocks noGrp="1" noChangeAspect="1" noChangeArrowheads="1"/>
          </p:cNvPicPr>
          <p:nvPr>
            <p:ph idx="1"/>
          </p:nvPr>
        </p:nvPicPr>
        <p:blipFill>
          <a:blip r:embed="rId2" cstate="print"/>
          <a:stretch>
            <a:fillRect/>
          </a:stretch>
        </p:blipFill>
        <p:spPr>
          <a:xfrm>
            <a:off x="2714612" y="1071546"/>
            <a:ext cx="3505200" cy="2392680"/>
          </a:xfrm>
          <a:noFill/>
        </p:spPr>
      </p:pic>
      <p:sp>
        <p:nvSpPr>
          <p:cNvPr id="180228" name="Rectangle 1"/>
          <p:cNvSpPr>
            <a:spLocks noChangeArrowheads="1"/>
          </p:cNvSpPr>
          <p:nvPr/>
        </p:nvSpPr>
        <p:spPr bwMode="auto">
          <a:xfrm>
            <a:off x="0" y="4143380"/>
            <a:ext cx="9144000" cy="2554545"/>
          </a:xfrm>
          <a:prstGeom prst="rect">
            <a:avLst/>
          </a:prstGeom>
          <a:noFill/>
          <a:ln w="9525">
            <a:noFill/>
            <a:miter lim="800000"/>
            <a:headEnd/>
            <a:tailEnd/>
          </a:ln>
        </p:spPr>
        <p:txBody>
          <a:bodyPr anchor="ctr">
            <a:spAutoFit/>
          </a:bodyPr>
          <a:lstStyle/>
          <a:p>
            <a:pPr indent="288925" algn="just" eaLnBrk="0" hangingPunct="0">
              <a:buFont typeface="Wingdings" pitchFamily="2" charset="2"/>
              <a:buChar char="§"/>
            </a:pPr>
            <a:r>
              <a:rPr lang="ru-RU" sz="2000" dirty="0">
                <a:latin typeface="Arial" pitchFamily="34" charset="0"/>
                <a:cs typeface="Arial" pitchFamily="34" charset="0"/>
              </a:rPr>
              <a:t>При построении мониторов на жидкокристаллическом материале этот материал помещается между тонкими прозрачными пластинами, и через дифракционную решетку, обеспечивающую  поляризацию света, на него подается световой поток. </a:t>
            </a:r>
            <a:endParaRPr lang="ru-RU" sz="2000" dirty="0" smtClean="0">
              <a:latin typeface="Arial" pitchFamily="34" charset="0"/>
              <a:cs typeface="Arial" pitchFamily="34" charset="0"/>
            </a:endParaRPr>
          </a:p>
          <a:p>
            <a:pPr indent="288925" algn="just" eaLnBrk="0" hangingPunct="0">
              <a:buFont typeface="Wingdings" pitchFamily="2" charset="2"/>
              <a:buChar char="§"/>
            </a:pPr>
            <a:r>
              <a:rPr lang="ru-RU" sz="2000" dirty="0" smtClean="0">
                <a:latin typeface="Arial" pitchFamily="34" charset="0"/>
                <a:cs typeface="Arial" pitchFamily="34" charset="0"/>
              </a:rPr>
              <a:t>Прошедший </a:t>
            </a:r>
            <a:r>
              <a:rPr lang="ru-RU" sz="2000" dirty="0">
                <a:latin typeface="Arial" pitchFamily="34" charset="0"/>
                <a:cs typeface="Arial" pitchFamily="34" charset="0"/>
              </a:rPr>
              <a:t>через </a:t>
            </a:r>
            <a:r>
              <a:rPr lang="ru-RU" sz="2000" dirty="0" smtClean="0">
                <a:latin typeface="Arial" pitchFamily="34" charset="0"/>
                <a:cs typeface="Arial" pitchFamily="34" charset="0"/>
              </a:rPr>
              <a:t>жидкокристаллическое  </a:t>
            </a:r>
            <a:r>
              <a:rPr lang="ru-RU" sz="2000" dirty="0">
                <a:latin typeface="Arial" pitchFamily="34" charset="0"/>
                <a:cs typeface="Arial" pitchFamily="34" charset="0"/>
              </a:rPr>
              <a:t>вещество световой поток пропускается через поляризационный фильтр. Таким образом,  на выходе поляризационного фильтра будет иметь место воспринимаемый человеком световой поток.</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4"/>
          <p:cNvSpPr>
            <a:spLocks noGrp="1" noChangeArrowheads="1"/>
          </p:cNvSpPr>
          <p:nvPr>
            <p:ph type="title"/>
          </p:nvPr>
        </p:nvSpPr>
        <p:spPr>
          <a:noFill/>
        </p:spPr>
        <p:txBody>
          <a:bodyPr>
            <a:normAutofit fontScale="90000"/>
          </a:bodyPr>
          <a:lstStyle/>
          <a:p>
            <a:pPr eaLnBrk="1" hangingPunct="1"/>
            <a:r>
              <a:rPr lang="ru-RU" sz="2800" b="1" dirty="0" smtClean="0"/>
              <a:t>Видеомониторы</a:t>
            </a:r>
          </a:p>
        </p:txBody>
      </p:sp>
      <p:sp>
        <p:nvSpPr>
          <p:cNvPr id="178178" name="Rectangle 3"/>
          <p:cNvSpPr>
            <a:spLocks noGrp="1" noChangeArrowheads="1"/>
          </p:cNvSpPr>
          <p:nvPr>
            <p:ph idx="1"/>
          </p:nvPr>
        </p:nvSpPr>
        <p:spPr/>
        <p:txBody>
          <a:bodyPr>
            <a:normAutofit/>
          </a:bodyPr>
          <a:lstStyle/>
          <a:p>
            <a:pPr eaLnBrk="1" hangingPunct="1">
              <a:lnSpc>
                <a:spcPct val="80000"/>
              </a:lnSpc>
              <a:buFontTx/>
              <a:buNone/>
            </a:pPr>
            <a:r>
              <a:rPr lang="ru-RU" b="1" dirty="0" smtClean="0">
                <a:solidFill>
                  <a:srgbClr val="208C20"/>
                </a:solidFill>
              </a:rPr>
              <a:t>Жидкокристаллический дисплей</a:t>
            </a:r>
            <a:r>
              <a:rPr lang="ru-RU" dirty="0" smtClean="0">
                <a:solidFill>
                  <a:srgbClr val="208C20"/>
                </a:solidFill>
              </a:rPr>
              <a:t> </a:t>
            </a:r>
            <a:r>
              <a:rPr lang="ru-RU" dirty="0" smtClean="0"/>
              <a:t>Характеристики </a:t>
            </a:r>
            <a:r>
              <a:rPr lang="ru-RU" dirty="0" smtClean="0"/>
              <a:t>ЖК-дисплеев:</a:t>
            </a:r>
          </a:p>
          <a:p>
            <a:pPr eaLnBrk="1" hangingPunct="1">
              <a:lnSpc>
                <a:spcPct val="80000"/>
              </a:lnSpc>
            </a:pPr>
            <a:r>
              <a:rPr lang="ru-RU" b="1" dirty="0" smtClean="0">
                <a:solidFill>
                  <a:srgbClr val="0070C0"/>
                </a:solidFill>
              </a:rPr>
              <a:t>Разрешение</a:t>
            </a:r>
            <a:r>
              <a:rPr lang="ru-RU" dirty="0" smtClean="0"/>
              <a:t> — горизонтальный и вертикальный размеры, выраженные в </a:t>
            </a:r>
            <a:r>
              <a:rPr lang="ru-RU" i="1" dirty="0" smtClean="0"/>
              <a:t>пикселях</a:t>
            </a:r>
            <a:r>
              <a:rPr lang="ru-RU" dirty="0" smtClean="0"/>
              <a:t>. </a:t>
            </a:r>
          </a:p>
          <a:p>
            <a:pPr eaLnBrk="1" hangingPunct="1">
              <a:lnSpc>
                <a:spcPct val="80000"/>
              </a:lnSpc>
            </a:pPr>
            <a:r>
              <a:rPr lang="ru-RU" b="1" dirty="0" smtClean="0">
                <a:solidFill>
                  <a:srgbClr val="0070C0"/>
                </a:solidFill>
              </a:rPr>
              <a:t>Размер точки </a:t>
            </a:r>
            <a:r>
              <a:rPr lang="ru-RU" b="1" dirty="0" smtClean="0"/>
              <a:t>(размер пикселя)</a:t>
            </a:r>
            <a:r>
              <a:rPr lang="ru-RU" dirty="0" smtClean="0"/>
              <a:t> — расстояние между центрами соседних пикселей. </a:t>
            </a:r>
          </a:p>
          <a:p>
            <a:pPr eaLnBrk="1" hangingPunct="1">
              <a:lnSpc>
                <a:spcPct val="80000"/>
              </a:lnSpc>
            </a:pPr>
            <a:r>
              <a:rPr lang="ru-RU" b="1" dirty="0" smtClean="0">
                <a:solidFill>
                  <a:srgbClr val="0070C0"/>
                </a:solidFill>
              </a:rPr>
              <a:t>Соотношение сторон экрана</a:t>
            </a:r>
            <a:r>
              <a:rPr lang="ru-RU" dirty="0" smtClean="0">
                <a:solidFill>
                  <a:srgbClr val="0070C0"/>
                </a:solidFill>
              </a:rPr>
              <a:t> </a:t>
            </a:r>
            <a:r>
              <a:rPr lang="ru-RU" dirty="0" smtClean="0"/>
              <a:t>(формат) — отношение ширины к высоте (4:3, 5:4, 16:10, 16:9, 8:5, 5:3, и др.) </a:t>
            </a:r>
          </a:p>
          <a:p>
            <a:pPr eaLnBrk="1" hangingPunct="1">
              <a:lnSpc>
                <a:spcPct val="80000"/>
              </a:lnSpc>
            </a:pPr>
            <a:r>
              <a:rPr lang="ru-RU" b="1" dirty="0" smtClean="0">
                <a:solidFill>
                  <a:srgbClr val="0070C0"/>
                </a:solidFill>
              </a:rPr>
              <a:t>Видимая диагональ</a:t>
            </a:r>
            <a:r>
              <a:rPr lang="ru-RU" dirty="0" smtClean="0">
                <a:solidFill>
                  <a:srgbClr val="0070C0"/>
                </a:solidFill>
              </a:rPr>
              <a:t> </a:t>
            </a:r>
            <a:r>
              <a:rPr lang="ru-RU" dirty="0" smtClean="0"/>
              <a:t>— размер самой панели, измеренный по диагонали. </a:t>
            </a:r>
          </a:p>
          <a:p>
            <a:pPr eaLnBrk="1" hangingPunct="1">
              <a:lnSpc>
                <a:spcPct val="80000"/>
              </a:lnSpc>
            </a:pPr>
            <a:r>
              <a:rPr lang="ru-RU" b="1" i="1" dirty="0" smtClean="0">
                <a:solidFill>
                  <a:srgbClr val="0070C0"/>
                </a:solidFill>
              </a:rPr>
              <a:t>Контрастность</a:t>
            </a:r>
            <a:r>
              <a:rPr lang="ru-RU" dirty="0" smtClean="0"/>
              <a:t> — отношение яркостей самой светлой и самой тёмной точек.</a:t>
            </a:r>
          </a:p>
          <a:p>
            <a:pPr eaLnBrk="1" hangingPunct="1">
              <a:lnSpc>
                <a:spcPct val="80000"/>
              </a:lnSpc>
            </a:pPr>
            <a:r>
              <a:rPr lang="ru-RU" dirty="0" smtClean="0"/>
              <a:t>.</a:t>
            </a:r>
          </a:p>
          <a:p>
            <a:pPr eaLnBrk="1" hangingPunct="1">
              <a:lnSpc>
                <a:spcPct val="80000"/>
              </a:lnSpc>
            </a:pPr>
            <a:endParaRPr lang="ru-RU" sz="2000" dirty="0" smtClean="0"/>
          </a:p>
        </p:txBody>
      </p:sp>
    </p:spTree>
    <p:extLst>
      <p:ext uri="{BB962C8B-B14F-4D97-AF65-F5344CB8AC3E}">
        <p14:creationId xmlns:p14="http://schemas.microsoft.com/office/powerpoint/2010/main" val="18608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857232"/>
            <a:ext cx="9001156" cy="5213735"/>
          </a:xfrm>
          <a:prstGeom prst="rect">
            <a:avLst/>
          </a:prstGeom>
        </p:spPr>
        <p:txBody>
          <a:bodyPr wrap="square">
            <a:spAutoFit/>
          </a:bodyPr>
          <a:lstStyle/>
          <a:p>
            <a:pPr>
              <a:lnSpc>
                <a:spcPct val="80000"/>
              </a:lnSpc>
              <a:buFont typeface="Wingdings" pitchFamily="2" charset="2"/>
              <a:buChar char="§"/>
            </a:pPr>
            <a:r>
              <a:rPr lang="ru-RU" sz="2800" dirty="0" smtClean="0">
                <a:solidFill>
                  <a:srgbClr val="0070C0"/>
                </a:solidFill>
              </a:rPr>
              <a:t> </a:t>
            </a:r>
            <a:r>
              <a:rPr lang="ru-RU" sz="2400" b="1" dirty="0" smtClean="0">
                <a:solidFill>
                  <a:srgbClr val="0070C0"/>
                </a:solidFill>
                <a:latin typeface="Arial" pitchFamily="34" charset="0"/>
                <a:cs typeface="Arial" pitchFamily="34" charset="0"/>
              </a:rPr>
              <a:t>Яркость</a:t>
            </a:r>
            <a:r>
              <a:rPr lang="ru-RU" sz="2400" dirty="0" smtClean="0">
                <a:solidFill>
                  <a:srgbClr val="0070C0"/>
                </a:solidFill>
                <a:latin typeface="Arial" pitchFamily="34" charset="0"/>
                <a:cs typeface="Arial" pitchFamily="34" charset="0"/>
              </a:rPr>
              <a:t> </a:t>
            </a:r>
            <a:r>
              <a:rPr lang="ru-RU" sz="2400" dirty="0" smtClean="0">
                <a:latin typeface="Arial" pitchFamily="34" charset="0"/>
                <a:cs typeface="Arial" pitchFamily="34" charset="0"/>
              </a:rPr>
              <a:t>— количество света, излучаемое дисплеем, обычно измеряется в канделах на квадратный метр.</a:t>
            </a:r>
          </a:p>
          <a:p>
            <a:pPr>
              <a:lnSpc>
                <a:spcPct val="80000"/>
              </a:lnSpc>
            </a:pPr>
            <a:r>
              <a:rPr lang="ru-RU" sz="2400" dirty="0" smtClean="0">
                <a:latin typeface="Arial" pitchFamily="34" charset="0"/>
                <a:cs typeface="Arial" pitchFamily="34" charset="0"/>
              </a:rPr>
              <a:t> </a:t>
            </a:r>
          </a:p>
          <a:p>
            <a:pPr>
              <a:lnSpc>
                <a:spcPct val="80000"/>
              </a:lnSpc>
              <a:buFont typeface="Wingdings" pitchFamily="2" charset="2"/>
              <a:buChar char="§"/>
            </a:pPr>
            <a:r>
              <a:rPr lang="ru-RU" sz="2400" b="1" dirty="0" smtClean="0">
                <a:solidFill>
                  <a:srgbClr val="0070C0"/>
                </a:solidFill>
                <a:latin typeface="Arial" pitchFamily="34" charset="0"/>
                <a:cs typeface="Arial" pitchFamily="34" charset="0"/>
              </a:rPr>
              <a:t>Время отклика</a:t>
            </a:r>
            <a:r>
              <a:rPr lang="ru-RU" sz="2400" dirty="0" smtClean="0">
                <a:solidFill>
                  <a:srgbClr val="0070C0"/>
                </a:solidFill>
                <a:latin typeface="Arial" pitchFamily="34" charset="0"/>
                <a:cs typeface="Arial" pitchFamily="34" charset="0"/>
              </a:rPr>
              <a:t> </a:t>
            </a:r>
            <a:r>
              <a:rPr lang="ru-RU" sz="2400" dirty="0" smtClean="0">
                <a:latin typeface="Arial" pitchFamily="34" charset="0"/>
                <a:cs typeface="Arial" pitchFamily="34" charset="0"/>
              </a:rPr>
              <a:t>— минимальное время, необходимое пикселю для изменения своей яркости.</a:t>
            </a:r>
          </a:p>
          <a:p>
            <a:pPr>
              <a:lnSpc>
                <a:spcPct val="80000"/>
              </a:lnSpc>
            </a:pPr>
            <a:r>
              <a:rPr lang="ru-RU" sz="2400" dirty="0" smtClean="0">
                <a:latin typeface="Arial" pitchFamily="34" charset="0"/>
                <a:cs typeface="Arial" pitchFamily="34" charset="0"/>
              </a:rPr>
              <a:t> </a:t>
            </a:r>
          </a:p>
          <a:p>
            <a:pPr>
              <a:lnSpc>
                <a:spcPct val="80000"/>
              </a:lnSpc>
              <a:buFont typeface="Wingdings" pitchFamily="2" charset="2"/>
              <a:buChar char="§"/>
            </a:pPr>
            <a:r>
              <a:rPr lang="ru-RU" sz="2400" b="1" i="1" dirty="0" smtClean="0">
                <a:solidFill>
                  <a:srgbClr val="0070C0"/>
                </a:solidFill>
                <a:latin typeface="Arial" pitchFamily="34" charset="0"/>
                <a:cs typeface="Arial" pitchFamily="34" charset="0"/>
              </a:rPr>
              <a:t>Угол обзора</a:t>
            </a:r>
            <a:r>
              <a:rPr lang="ru-RU" sz="2400" dirty="0" smtClean="0">
                <a:solidFill>
                  <a:srgbClr val="0070C0"/>
                </a:solidFill>
                <a:latin typeface="Arial" pitchFamily="34" charset="0"/>
                <a:cs typeface="Arial" pitchFamily="34" charset="0"/>
              </a:rPr>
              <a:t> </a:t>
            </a:r>
            <a:r>
              <a:rPr lang="ru-RU" sz="2400" dirty="0" smtClean="0">
                <a:latin typeface="Arial" pitchFamily="34" charset="0"/>
                <a:cs typeface="Arial" pitchFamily="34" charset="0"/>
              </a:rPr>
              <a:t>— угол, при котором падение контраста достигает заданного. Для разных типов матриц и разными производителями вычисляется по-разному, и часто не подлежит сравнению.</a:t>
            </a:r>
          </a:p>
          <a:p>
            <a:pPr>
              <a:lnSpc>
                <a:spcPct val="80000"/>
              </a:lnSpc>
            </a:pPr>
            <a:r>
              <a:rPr lang="ru-RU" sz="2400" dirty="0" smtClean="0">
                <a:latin typeface="Arial" pitchFamily="34" charset="0"/>
                <a:cs typeface="Arial" pitchFamily="34" charset="0"/>
              </a:rPr>
              <a:t> </a:t>
            </a:r>
            <a:endParaRPr lang="ru-RU" sz="2400" dirty="0" smtClean="0">
              <a:solidFill>
                <a:srgbClr val="0070C0"/>
              </a:solidFill>
              <a:latin typeface="Arial" pitchFamily="34" charset="0"/>
              <a:cs typeface="Arial" pitchFamily="34" charset="0"/>
            </a:endParaRPr>
          </a:p>
          <a:p>
            <a:pPr>
              <a:lnSpc>
                <a:spcPct val="80000"/>
              </a:lnSpc>
              <a:buFont typeface="Wingdings" pitchFamily="2" charset="2"/>
              <a:buChar char="§"/>
            </a:pPr>
            <a:r>
              <a:rPr lang="ru-RU" sz="2400" b="1" u="sng" dirty="0" smtClean="0">
                <a:solidFill>
                  <a:srgbClr val="0070C0"/>
                </a:solidFill>
                <a:latin typeface="Arial" pitchFamily="34" charset="0"/>
                <a:cs typeface="Arial" pitchFamily="34" charset="0"/>
              </a:rPr>
              <a:t> </a:t>
            </a:r>
            <a:r>
              <a:rPr lang="ru-RU" sz="2400" b="1" dirty="0" smtClean="0">
                <a:solidFill>
                  <a:srgbClr val="0070C0"/>
                </a:solidFill>
                <a:latin typeface="Arial" pitchFamily="34" charset="0"/>
                <a:cs typeface="Arial" pitchFamily="34" charset="0"/>
              </a:rPr>
              <a:t>Тип матрицы</a:t>
            </a:r>
            <a:r>
              <a:rPr lang="ru-RU" sz="2400" dirty="0" smtClean="0">
                <a:solidFill>
                  <a:schemeClr val="hlink"/>
                </a:solidFill>
                <a:latin typeface="Arial" pitchFamily="34" charset="0"/>
                <a:cs typeface="Arial" pitchFamily="34" charset="0"/>
              </a:rPr>
              <a:t>:</a:t>
            </a:r>
            <a:r>
              <a:rPr lang="ru-RU" sz="2400" dirty="0" smtClean="0">
                <a:latin typeface="Arial" pitchFamily="34" charset="0"/>
                <a:cs typeface="Arial" pitchFamily="34" charset="0"/>
              </a:rPr>
              <a:t>  технология, по которой изготовлен ЖК-дисплей;</a:t>
            </a:r>
          </a:p>
          <a:p>
            <a:pPr>
              <a:lnSpc>
                <a:spcPct val="80000"/>
              </a:lnSpc>
            </a:pPr>
            <a:endParaRPr lang="ru-RU" sz="2400" dirty="0" smtClean="0">
              <a:latin typeface="Arial" pitchFamily="34" charset="0"/>
              <a:cs typeface="Arial" pitchFamily="34" charset="0"/>
            </a:endParaRPr>
          </a:p>
          <a:p>
            <a:pPr>
              <a:lnSpc>
                <a:spcPct val="80000"/>
              </a:lnSpc>
              <a:buFont typeface="Wingdings" pitchFamily="2" charset="2"/>
              <a:buChar char="§"/>
            </a:pPr>
            <a:r>
              <a:rPr lang="ru-RU" sz="2400" b="1" u="sng" dirty="0" smtClean="0">
                <a:solidFill>
                  <a:schemeClr val="hlink"/>
                </a:solidFill>
                <a:latin typeface="Arial" pitchFamily="34" charset="0"/>
                <a:cs typeface="Arial" pitchFamily="34" charset="0"/>
              </a:rPr>
              <a:t> </a:t>
            </a:r>
            <a:r>
              <a:rPr lang="ru-RU" sz="2400" b="1" dirty="0" smtClean="0">
                <a:solidFill>
                  <a:srgbClr val="0070C0"/>
                </a:solidFill>
                <a:latin typeface="Arial" pitchFamily="34" charset="0"/>
                <a:cs typeface="Arial" pitchFamily="34" charset="0"/>
              </a:rPr>
              <a:t>Интерфейс подключения: </a:t>
            </a:r>
            <a:r>
              <a:rPr lang="ru-RU" sz="2400" dirty="0" smtClean="0">
                <a:solidFill>
                  <a:srgbClr val="0070C0"/>
                </a:solidFill>
                <a:latin typeface="Arial" pitchFamily="34" charset="0"/>
                <a:cs typeface="Arial" pitchFamily="34" charset="0"/>
              </a:rPr>
              <a:t>  </a:t>
            </a:r>
            <a:r>
              <a:rPr lang="ru-RU" sz="2400" dirty="0" smtClean="0">
                <a:latin typeface="Arial" pitchFamily="34" charset="0"/>
                <a:cs typeface="Arial" pitchFamily="34" charset="0"/>
              </a:rPr>
              <a:t>к компьютеру </a:t>
            </a:r>
            <a:r>
              <a:rPr lang="en-US" sz="2400" dirty="0" smtClean="0">
                <a:latin typeface="Arial" pitchFamily="34" charset="0"/>
                <a:cs typeface="Arial" pitchFamily="34" charset="0"/>
              </a:rPr>
              <a:t>DB15, DVI, HDMI </a:t>
            </a:r>
            <a:r>
              <a:rPr lang="ru-RU" sz="2400" dirty="0" smtClean="0">
                <a:latin typeface="Arial" pitchFamily="34" charset="0"/>
                <a:cs typeface="Arial" pitchFamily="34" charset="0"/>
              </a:rPr>
              <a:t>и др.</a:t>
            </a:r>
            <a:endParaRPr lang="en-US" sz="2400" dirty="0" smtClean="0">
              <a:latin typeface="Arial" pitchFamily="34" charset="0"/>
              <a:cs typeface="Arial" pitchFamily="34" charset="0"/>
            </a:endParaRPr>
          </a:p>
          <a:p>
            <a:pPr>
              <a:lnSpc>
                <a:spcPct val="80000"/>
              </a:lnSpc>
            </a:pPr>
            <a:endParaRPr lang="ru-RU" sz="2800" u="sng" dirty="0"/>
          </a:p>
        </p:txBody>
      </p:sp>
      <p:sp>
        <p:nvSpPr>
          <p:cNvPr id="4" name="Заголовок 3"/>
          <p:cNvSpPr>
            <a:spLocks noGrp="1"/>
          </p:cNvSpPr>
          <p:nvPr>
            <p:ph type="title"/>
          </p:nvPr>
        </p:nvSpPr>
        <p:spPr>
          <a:xfrm>
            <a:off x="0" y="142852"/>
            <a:ext cx="8229600" cy="511156"/>
          </a:xfrm>
        </p:spPr>
        <p:txBody>
          <a:bodyPr/>
          <a:lstStyle/>
          <a:p>
            <a:r>
              <a:rPr lang="ru-RU" dirty="0" smtClean="0"/>
              <a:t>Характеристики </a:t>
            </a:r>
            <a:r>
              <a:rPr lang="ru-RU" dirty="0" err="1" smtClean="0"/>
              <a:t>ЖКмонитора</a:t>
            </a:r>
            <a:endParaRPr lang="ru-RU" dirty="0"/>
          </a:p>
        </p:txBody>
      </p:sp>
    </p:spTree>
    <p:extLst>
      <p:ext uri="{BB962C8B-B14F-4D97-AF65-F5344CB8AC3E}">
        <p14:creationId xmlns:p14="http://schemas.microsoft.com/office/powerpoint/2010/main" val="3369617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p:cNvPicPr>
            <a:picLocks noChangeAspect="1" noChangeArrowheads="1"/>
          </p:cNvPicPr>
          <p:nvPr/>
        </p:nvPicPr>
        <p:blipFill>
          <a:blip r:embed="rId2" cstate="print"/>
          <a:srcRect/>
          <a:stretch>
            <a:fillRect/>
          </a:stretch>
        </p:blipFill>
        <p:spPr bwMode="auto">
          <a:xfrm>
            <a:off x="2071670" y="2071678"/>
            <a:ext cx="4543104" cy="3971932"/>
          </a:xfrm>
          <a:prstGeom prst="rect">
            <a:avLst/>
          </a:prstGeom>
          <a:noFill/>
          <a:ln w="9525">
            <a:noFill/>
            <a:miter lim="800000"/>
            <a:headEnd/>
            <a:tailEnd/>
          </a:ln>
        </p:spPr>
      </p:pic>
      <p:sp>
        <p:nvSpPr>
          <p:cNvPr id="5" name="Заголовок 4"/>
          <p:cNvSpPr>
            <a:spLocks noGrp="1"/>
          </p:cNvSpPr>
          <p:nvPr>
            <p:ph type="title"/>
          </p:nvPr>
        </p:nvSpPr>
        <p:spPr>
          <a:xfrm>
            <a:off x="0" y="0"/>
            <a:ext cx="8229600" cy="511156"/>
          </a:xfrm>
        </p:spPr>
        <p:txBody>
          <a:bodyPr/>
          <a:lstStyle/>
          <a:p>
            <a:r>
              <a:rPr lang="en-US" dirty="0" smtClean="0"/>
              <a:t>TFT - </a:t>
            </a:r>
            <a:r>
              <a:rPr lang="ru-RU" dirty="0" smtClean="0"/>
              <a:t>ячейка</a:t>
            </a:r>
            <a:endParaRPr lang="ru-RU" dirty="0"/>
          </a:p>
        </p:txBody>
      </p:sp>
      <p:sp>
        <p:nvSpPr>
          <p:cNvPr id="6" name="Содержимое 5"/>
          <p:cNvSpPr>
            <a:spLocks noGrp="1"/>
          </p:cNvSpPr>
          <p:nvPr>
            <p:ph idx="1"/>
          </p:nvPr>
        </p:nvSpPr>
        <p:spPr>
          <a:xfrm>
            <a:off x="0" y="500042"/>
            <a:ext cx="9144000" cy="6000768"/>
          </a:xfrm>
        </p:spPr>
        <p:txBody>
          <a:bodyPr/>
          <a:lstStyle/>
          <a:p>
            <a:r>
              <a:rPr lang="ru-RU" dirty="0" smtClean="0"/>
              <a:t>Существуют пассивные и активные (</a:t>
            </a:r>
            <a:r>
              <a:rPr lang="en-US" dirty="0" smtClean="0"/>
              <a:t>TFT</a:t>
            </a:r>
            <a:r>
              <a:rPr lang="ru-RU" dirty="0" smtClean="0"/>
              <a:t>)</a:t>
            </a:r>
            <a:r>
              <a:rPr lang="en-US" dirty="0" smtClean="0"/>
              <a:t> – </a:t>
            </a:r>
            <a:r>
              <a:rPr lang="ru-RU" dirty="0" smtClean="0"/>
              <a:t>ЖК –ячейки. </a:t>
            </a:r>
          </a:p>
          <a:p>
            <a:r>
              <a:rPr lang="en-US" dirty="0" smtClean="0"/>
              <a:t>TFT </a:t>
            </a:r>
            <a:r>
              <a:rPr lang="ru-RU" dirty="0" smtClean="0"/>
              <a:t>– ячейка содержит  в своем составе </a:t>
            </a:r>
            <a:r>
              <a:rPr lang="ru-RU" dirty="0" smtClean="0"/>
              <a:t>тонкоплёночный </a:t>
            </a:r>
            <a:r>
              <a:rPr lang="ru-RU" dirty="0" smtClean="0"/>
              <a:t>транзистор (</a:t>
            </a:r>
            <a:r>
              <a:rPr lang="en-US" dirty="0" smtClean="0"/>
              <a:t>TFT, </a:t>
            </a:r>
            <a:r>
              <a:rPr lang="ru-RU" dirty="0" smtClean="0"/>
              <a:t> </a:t>
            </a:r>
            <a:r>
              <a:rPr lang="en-US" i="1" dirty="0" smtClean="0"/>
              <a:t>thin-film transistor</a:t>
            </a:r>
            <a:r>
              <a:rPr lang="en-US" dirty="0" smtClean="0"/>
              <a:t>) —</a:t>
            </a:r>
            <a:r>
              <a:rPr lang="ru-RU" dirty="0" smtClean="0"/>
              <a:t> </a:t>
            </a:r>
            <a:r>
              <a:rPr lang="ru-RU" dirty="0" smtClean="0"/>
              <a:t>улучшается </a:t>
            </a:r>
            <a:r>
              <a:rPr lang="ru-RU" dirty="0" smtClean="0"/>
              <a:t>качество и быстродействие   ячейки.</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p:cNvPicPr>
            <a:picLocks noChangeAspect="1" noChangeArrowheads="1"/>
          </p:cNvPicPr>
          <p:nvPr/>
        </p:nvPicPr>
        <p:blipFill>
          <a:blip r:embed="rId2" cstate="print"/>
          <a:srcRect/>
          <a:stretch>
            <a:fillRect/>
          </a:stretch>
        </p:blipFill>
        <p:spPr bwMode="auto">
          <a:xfrm>
            <a:off x="2214546" y="500041"/>
            <a:ext cx="4762313" cy="3481223"/>
          </a:xfrm>
          <a:prstGeom prst="rect">
            <a:avLst/>
          </a:prstGeom>
          <a:noFill/>
          <a:ln w="9525">
            <a:noFill/>
            <a:miter lim="800000"/>
            <a:headEnd/>
            <a:tailEnd/>
          </a:ln>
        </p:spPr>
      </p:pic>
      <p:sp>
        <p:nvSpPr>
          <p:cNvPr id="183299" name="TextBox 2"/>
          <p:cNvSpPr txBox="1">
            <a:spLocks noChangeArrowheads="1"/>
          </p:cNvSpPr>
          <p:nvPr/>
        </p:nvSpPr>
        <p:spPr bwMode="auto">
          <a:xfrm>
            <a:off x="3286125" y="0"/>
            <a:ext cx="2871299" cy="523220"/>
          </a:xfrm>
          <a:prstGeom prst="rect">
            <a:avLst/>
          </a:prstGeom>
          <a:noFill/>
          <a:ln w="9525">
            <a:noFill/>
            <a:miter lim="800000"/>
            <a:headEnd/>
            <a:tailEnd/>
          </a:ln>
        </p:spPr>
        <p:txBody>
          <a:bodyPr wrap="none">
            <a:spAutoFit/>
          </a:bodyPr>
          <a:lstStyle/>
          <a:p>
            <a:r>
              <a:rPr lang="ru-RU" sz="2800" b="1" dirty="0">
                <a:solidFill>
                  <a:srgbClr val="FF0000"/>
                </a:solidFill>
              </a:rPr>
              <a:t>Адресация ячеек</a:t>
            </a:r>
          </a:p>
        </p:txBody>
      </p:sp>
      <p:sp>
        <p:nvSpPr>
          <p:cNvPr id="183300" name="Прямоугольник 3"/>
          <p:cNvSpPr>
            <a:spLocks noChangeArrowheads="1"/>
          </p:cNvSpPr>
          <p:nvPr/>
        </p:nvSpPr>
        <p:spPr bwMode="auto">
          <a:xfrm>
            <a:off x="142844" y="4000500"/>
            <a:ext cx="9001156" cy="2585323"/>
          </a:xfrm>
          <a:prstGeom prst="rect">
            <a:avLst/>
          </a:prstGeom>
          <a:noFill/>
          <a:ln w="9525">
            <a:noFill/>
            <a:miter lim="800000"/>
            <a:headEnd/>
            <a:tailEnd/>
          </a:ln>
        </p:spPr>
        <p:txBody>
          <a:bodyPr wrap="square">
            <a:spAutoFit/>
          </a:bodyPr>
          <a:lstStyle/>
          <a:p>
            <a:r>
              <a:rPr lang="ru-RU" b="1" dirty="0" smtClean="0"/>
              <a:t>В </a:t>
            </a:r>
            <a:r>
              <a:rPr lang="ru-RU" b="1" dirty="0"/>
              <a:t>качестве элемента  памяти для хранения сигнала воздействующего на кристалл </a:t>
            </a:r>
            <a:r>
              <a:rPr lang="ru-RU" b="1" dirty="0">
                <a:solidFill>
                  <a:srgbClr val="FF0000"/>
                </a:solidFill>
              </a:rPr>
              <a:t>используется  конденсатор </a:t>
            </a:r>
            <a:r>
              <a:rPr lang="ru-RU" b="1" dirty="0"/>
              <a:t>, образованный  электродами стока и затворной шиной следующей строки. </a:t>
            </a:r>
            <a:r>
              <a:rPr lang="ru-RU" b="1" dirty="0">
                <a:solidFill>
                  <a:srgbClr val="FF0000"/>
                </a:solidFill>
              </a:rPr>
              <a:t>Аналоговый сигнал данных проходит с выходов </a:t>
            </a:r>
            <a:r>
              <a:rPr lang="ru-RU" b="1" dirty="0" err="1">
                <a:solidFill>
                  <a:srgbClr val="FF0000"/>
                </a:solidFill>
              </a:rPr>
              <a:t>столбцового</a:t>
            </a:r>
            <a:r>
              <a:rPr lang="ru-RU" b="1" dirty="0">
                <a:solidFill>
                  <a:srgbClr val="FF0000"/>
                </a:solidFill>
              </a:rPr>
              <a:t> драйвера через </a:t>
            </a:r>
            <a:r>
              <a:rPr lang="ru-RU" b="1" dirty="0" err="1">
                <a:solidFill>
                  <a:srgbClr val="FF0000"/>
                </a:solidFill>
              </a:rPr>
              <a:t>столбцовые</a:t>
            </a:r>
            <a:r>
              <a:rPr lang="ru-RU" b="1" dirty="0">
                <a:solidFill>
                  <a:srgbClr val="FF0000"/>
                </a:solidFill>
              </a:rPr>
              <a:t> электроды на истоки управляющих TFT-транзисторов матрицы. </a:t>
            </a:r>
            <a:r>
              <a:rPr lang="ru-RU" b="1" dirty="0"/>
              <a:t>Уровни сигналов на затворах открывают каналы транзисторов, и уровень напряжения на шине истока заряжает конденсаторную ячейку памяти</a:t>
            </a:r>
            <a:r>
              <a:rPr lang="ru-RU" b="1" dirty="0">
                <a:solidFill>
                  <a:srgbClr val="FF0000"/>
                </a:solidFill>
              </a:rPr>
              <a:t>. Потенциал на ячейке памяти должен храниться до следующего цикла </a:t>
            </a:r>
            <a:r>
              <a:rPr lang="ru-RU" b="1" dirty="0" smtClean="0">
                <a:solidFill>
                  <a:srgbClr val="FF0000"/>
                </a:solidFill>
              </a:rPr>
              <a:t>перезаписи </a:t>
            </a:r>
            <a:r>
              <a:rPr lang="ru-RU" b="1" dirty="0">
                <a:solidFill>
                  <a:srgbClr val="FF0000"/>
                </a:solidFill>
              </a:rPr>
              <a:t>данной строки.</a:t>
            </a:r>
            <a:endParaRPr lang="en-US" b="1" dirty="0">
              <a:solidFill>
                <a:srgbClr val="FF0000"/>
              </a:solidFill>
            </a:endParaRPr>
          </a:p>
          <a:p>
            <a:r>
              <a:rPr lang="ru-RU" b="1" dirty="0"/>
              <a:t>Для нормального режима работы </a:t>
            </a:r>
            <a:r>
              <a:rPr lang="ru-RU" b="1" dirty="0" err="1"/>
              <a:t>ЖК-ячейки</a:t>
            </a:r>
            <a:r>
              <a:rPr lang="ru-RU" b="1" dirty="0"/>
              <a:t> требуется периодическая смена полярности приложенного к электродам ячейки напряжения.</a:t>
            </a:r>
            <a:endParaRPr lang="ru-RU"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tx2"/>
                </a:solidFill>
              </a:rPr>
              <a:t>Видеомониторы</a:t>
            </a:r>
            <a:br>
              <a:rPr lang="ru-RU" dirty="0" smtClean="0">
                <a:solidFill>
                  <a:schemeClr val="tx2"/>
                </a:solidFill>
              </a:rPr>
            </a:br>
            <a:endParaRPr lang="ru-RU" dirty="0"/>
          </a:p>
        </p:txBody>
      </p:sp>
      <p:sp>
        <p:nvSpPr>
          <p:cNvPr id="154626" name="Rectangle 3"/>
          <p:cNvSpPr>
            <a:spLocks noGrp="1" noChangeArrowheads="1"/>
          </p:cNvSpPr>
          <p:nvPr>
            <p:ph idx="1"/>
          </p:nvPr>
        </p:nvSpPr>
        <p:spPr/>
        <p:txBody>
          <a:bodyPr>
            <a:normAutofit/>
          </a:bodyPr>
          <a:lstStyle/>
          <a:p>
            <a:pPr eaLnBrk="1" hangingPunct="1">
              <a:lnSpc>
                <a:spcPct val="90000"/>
              </a:lnSpc>
            </a:pPr>
            <a:r>
              <a:rPr lang="ru-RU" sz="2400" i="1" dirty="0" smtClean="0">
                <a:solidFill>
                  <a:srgbClr val="FF0000"/>
                </a:solidFill>
              </a:rPr>
              <a:t>Видеотерминалы, </a:t>
            </a:r>
            <a:r>
              <a:rPr lang="ru-RU" sz="2400" dirty="0" smtClean="0">
                <a:solidFill>
                  <a:srgbClr val="FF0000"/>
                </a:solidFill>
              </a:rPr>
              <a:t>- это устройства  вывода  информации в форме, удобной для пользователя.</a:t>
            </a:r>
          </a:p>
          <a:p>
            <a:pPr eaLnBrk="1" hangingPunct="1">
              <a:lnSpc>
                <a:spcPct val="90000"/>
              </a:lnSpc>
            </a:pPr>
            <a:r>
              <a:rPr lang="ru-RU" sz="2400" dirty="0" smtClean="0">
                <a:cs typeface="Times New Roman" pitchFamily="18" charset="0"/>
              </a:rPr>
              <a:t>Носитель информации в дисплее, представляет собой двумерную поверхность, разбитую на отдельные точки (пиксели), организованные в виде прямоугольной матрицы из </a:t>
            </a:r>
            <a:r>
              <a:rPr lang="en-US" sz="2400" i="1" dirty="0" smtClean="0">
                <a:cs typeface="Times New Roman" pitchFamily="18" charset="0"/>
              </a:rPr>
              <a:t>n</a:t>
            </a:r>
            <a:r>
              <a:rPr lang="ru-RU" sz="2400" dirty="0" smtClean="0">
                <a:cs typeface="Times New Roman" pitchFamily="18" charset="0"/>
              </a:rPr>
              <a:t> строк по </a:t>
            </a:r>
            <a:r>
              <a:rPr lang="en-US" sz="2400" i="1" dirty="0" smtClean="0">
                <a:cs typeface="Times New Roman" pitchFamily="18" charset="0"/>
              </a:rPr>
              <a:t>m</a:t>
            </a:r>
            <a:r>
              <a:rPr lang="ru-RU" sz="2400" dirty="0" smtClean="0">
                <a:cs typeface="Times New Roman" pitchFamily="18" charset="0"/>
              </a:rPr>
              <a:t> пикселей в каждой. </a:t>
            </a:r>
          </a:p>
          <a:p>
            <a:pPr eaLnBrk="1" hangingPunct="1">
              <a:lnSpc>
                <a:spcPct val="90000"/>
              </a:lnSpc>
            </a:pPr>
            <a:r>
              <a:rPr lang="ru-RU" sz="2400" dirty="0" smtClean="0">
                <a:solidFill>
                  <a:srgbClr val="FF0000"/>
                </a:solidFill>
                <a:cs typeface="Times New Roman" pitchFamily="18" charset="0"/>
              </a:rPr>
              <a:t>Произведение </a:t>
            </a:r>
            <a:r>
              <a:rPr lang="en-US" sz="2400" i="1" dirty="0" smtClean="0">
                <a:solidFill>
                  <a:srgbClr val="FF0000"/>
                </a:solidFill>
                <a:cs typeface="Times New Roman" pitchFamily="18" charset="0"/>
              </a:rPr>
              <a:t>n</a:t>
            </a:r>
            <a:r>
              <a:rPr lang="ru-RU" sz="2400" dirty="0" smtClean="0">
                <a:solidFill>
                  <a:srgbClr val="FF0000"/>
                </a:solidFill>
                <a:cs typeface="Times New Roman" pitchFamily="18" charset="0"/>
              </a:rPr>
              <a:t> на </a:t>
            </a:r>
            <a:r>
              <a:rPr lang="en-US" sz="2400" i="1" dirty="0" smtClean="0">
                <a:solidFill>
                  <a:srgbClr val="FF0000"/>
                </a:solidFill>
                <a:cs typeface="Times New Roman" pitchFamily="18" charset="0"/>
              </a:rPr>
              <a:t>m</a:t>
            </a:r>
            <a:r>
              <a:rPr lang="ru-RU" sz="2400" dirty="0" smtClean="0">
                <a:solidFill>
                  <a:srgbClr val="FF0000"/>
                </a:solidFill>
                <a:cs typeface="Times New Roman" pitchFamily="18" charset="0"/>
              </a:rPr>
              <a:t> называется разрешением двумерной поверхности монитора.</a:t>
            </a:r>
            <a:endParaRPr lang="ru-RU" sz="2400" dirty="0" smtClean="0"/>
          </a:p>
          <a:p>
            <a:pPr eaLnBrk="1" hangingPunct="1">
              <a:lnSpc>
                <a:spcPct val="90000"/>
              </a:lnSpc>
            </a:pPr>
            <a:r>
              <a:rPr lang="ru-RU" sz="2400" dirty="0" smtClean="0"/>
              <a:t>При формировании цветного изображения используется понятие </a:t>
            </a:r>
            <a:r>
              <a:rPr lang="ru-RU" sz="2400" dirty="0" smtClean="0">
                <a:solidFill>
                  <a:srgbClr val="208C20"/>
                </a:solidFill>
              </a:rPr>
              <a:t>«логический пиксель»,</a:t>
            </a:r>
            <a:r>
              <a:rPr lang="ru-RU" sz="2400" dirty="0" smtClean="0"/>
              <a:t> состоящий из нескольких (как правило,</a:t>
            </a:r>
            <a:r>
              <a:rPr lang="ru-RU" sz="2400" dirty="0" smtClean="0">
                <a:solidFill>
                  <a:srgbClr val="208C20"/>
                </a:solidFill>
              </a:rPr>
              <a:t> трех</a:t>
            </a:r>
            <a:r>
              <a:rPr lang="ru-RU" sz="2400" dirty="0" smtClean="0"/>
              <a:t>) физических пикселей, каждый из которых отвечает за один из  базовых цветов </a:t>
            </a:r>
            <a:r>
              <a:rPr lang="ru-RU" sz="2400" dirty="0" smtClean="0"/>
              <a:t>(красный</a:t>
            </a:r>
            <a:r>
              <a:rPr lang="ru-RU" sz="2400" dirty="0" smtClean="0"/>
              <a:t>, </a:t>
            </a:r>
            <a:r>
              <a:rPr lang="ru-RU" sz="2400" dirty="0" smtClean="0"/>
              <a:t>зеленый</a:t>
            </a:r>
            <a:r>
              <a:rPr lang="ru-RU" dirty="0" smtClean="0"/>
              <a:t>, синий</a:t>
            </a:r>
            <a:r>
              <a:rPr lang="en-US" dirty="0" smtClean="0"/>
              <a:t> RGB</a:t>
            </a:r>
            <a:r>
              <a:rPr lang="ru-RU" sz="2400" dirty="0" smtClean="0"/>
              <a:t>). </a:t>
            </a:r>
            <a:endParaRPr lang="ru-RU" sz="2400" dirty="0" smtClean="0"/>
          </a:p>
        </p:txBody>
      </p:sp>
      <p:sp>
        <p:nvSpPr>
          <p:cNvPr id="154627" name="Rectangle 4"/>
          <p:cNvSpPr>
            <a:spLocks noChangeArrowheads="1"/>
          </p:cNvSpPr>
          <p:nvPr/>
        </p:nvSpPr>
        <p:spPr bwMode="auto">
          <a:xfrm>
            <a:off x="468313" y="188913"/>
            <a:ext cx="8229600" cy="431800"/>
          </a:xfrm>
          <a:prstGeom prst="rect">
            <a:avLst/>
          </a:prstGeom>
          <a:noFill/>
          <a:ln w="9525">
            <a:noFill/>
            <a:miter lim="800000"/>
            <a:headEnd/>
            <a:tailEnd/>
          </a:ln>
        </p:spPr>
        <p:txBody>
          <a:bodyPr anchor="ctr"/>
          <a:lstStyle/>
          <a:p>
            <a:pPr algn="ctr"/>
            <a:endParaRPr lang="ru-RU" sz="2200"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Регенерация ЖК экрана</a:t>
            </a:r>
            <a:endParaRPr lang="ru-RU" dirty="0"/>
          </a:p>
        </p:txBody>
      </p:sp>
      <p:sp>
        <p:nvSpPr>
          <p:cNvPr id="4" name="Содержимое 3"/>
          <p:cNvSpPr>
            <a:spLocks noGrp="1"/>
          </p:cNvSpPr>
          <p:nvPr>
            <p:ph idx="1"/>
          </p:nvPr>
        </p:nvSpPr>
        <p:spPr>
          <a:xfrm>
            <a:off x="0" y="1643050"/>
            <a:ext cx="9144000" cy="6072206"/>
          </a:xfrm>
        </p:spPr>
        <p:txBody>
          <a:bodyPr>
            <a:normAutofit/>
          </a:bodyPr>
          <a:lstStyle/>
          <a:p>
            <a:endParaRPr lang="ru-RU" dirty="0" smtClean="0"/>
          </a:p>
          <a:p>
            <a:endParaRPr lang="ru-RU" dirty="0" smtClean="0"/>
          </a:p>
          <a:p>
            <a:endParaRPr lang="ru-RU" dirty="0" smtClean="0"/>
          </a:p>
          <a:p>
            <a:endParaRPr lang="ru-RU" dirty="0" smtClean="0"/>
          </a:p>
          <a:p>
            <a:endParaRPr lang="ru-RU" b="1" dirty="0" smtClean="0"/>
          </a:p>
          <a:p>
            <a:endParaRPr lang="ru-RU" b="1" dirty="0" smtClean="0"/>
          </a:p>
          <a:p>
            <a:endParaRPr lang="ru-RU" b="1" dirty="0" smtClean="0"/>
          </a:p>
          <a:p>
            <a:r>
              <a:rPr lang="ru-RU" dirty="0" smtClean="0"/>
              <a:t>В качестве элемента  памяти для хранения сигнала воздействующего на кристалл используется  конденсатор</a:t>
            </a:r>
          </a:p>
          <a:p>
            <a:r>
              <a:rPr lang="ru-RU" dirty="0" smtClean="0"/>
              <a:t> Аналоговый сигнал данных поступает на входы </a:t>
            </a:r>
            <a:r>
              <a:rPr lang="ru-RU" dirty="0" err="1" smtClean="0"/>
              <a:t>ТFT-транзисторов</a:t>
            </a:r>
            <a:r>
              <a:rPr lang="ru-RU" dirty="0" smtClean="0"/>
              <a:t> матрицы и запоминается на конденсаторе.</a:t>
            </a:r>
          </a:p>
          <a:p>
            <a:r>
              <a:rPr lang="ru-RU" dirty="0" smtClean="0"/>
              <a:t>Формирование изображения происходит </a:t>
            </a:r>
            <a:r>
              <a:rPr lang="ru-RU" dirty="0" smtClean="0">
                <a:solidFill>
                  <a:srgbClr val="0070C0"/>
                </a:solidFill>
              </a:rPr>
              <a:t>построчно во всех </a:t>
            </a:r>
          </a:p>
          <a:p>
            <a:pPr>
              <a:buNone/>
            </a:pPr>
            <a:r>
              <a:rPr lang="ru-RU" dirty="0" smtClean="0">
                <a:solidFill>
                  <a:srgbClr val="0070C0"/>
                </a:solidFill>
              </a:rPr>
              <a:t>   ячейках строки одновременно</a:t>
            </a:r>
            <a:endParaRPr lang="ru-RU" dirty="0">
              <a:solidFill>
                <a:srgbClr val="0070C0"/>
              </a:solidFill>
            </a:endParaRPr>
          </a:p>
        </p:txBody>
      </p:sp>
      <p:pic>
        <p:nvPicPr>
          <p:cNvPr id="5" name="Picture 2"/>
          <p:cNvPicPr>
            <a:picLocks noChangeAspect="1" noChangeArrowheads="1"/>
          </p:cNvPicPr>
          <p:nvPr/>
        </p:nvPicPr>
        <p:blipFill>
          <a:blip r:embed="rId2" cstate="print"/>
          <a:srcRect/>
          <a:stretch>
            <a:fillRect/>
          </a:stretch>
        </p:blipFill>
        <p:spPr bwMode="auto">
          <a:xfrm>
            <a:off x="2071670" y="857232"/>
            <a:ext cx="5890608" cy="342902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8794" y="0"/>
            <a:ext cx="6762877" cy="800219"/>
          </a:xfrm>
          <a:prstGeom prst="rect">
            <a:avLst/>
          </a:prstGeom>
          <a:noFill/>
        </p:spPr>
        <p:txBody>
          <a:bodyPr wrap="none" rtlCol="0">
            <a:spAutoFit/>
          </a:bodyPr>
          <a:lstStyle/>
          <a:p>
            <a:r>
              <a:rPr lang="ru-RU" sz="2800" b="1" dirty="0" smtClean="0"/>
              <a:t>Преобразование сигналов цветности </a:t>
            </a:r>
            <a:r>
              <a:rPr lang="en-US" sz="2800" b="1" dirty="0" smtClean="0"/>
              <a:t>RGB </a:t>
            </a:r>
          </a:p>
          <a:p>
            <a:pPr algn="ctr"/>
            <a:r>
              <a:rPr lang="en-US" b="1" dirty="0" smtClean="0"/>
              <a:t>(</a:t>
            </a:r>
            <a:r>
              <a:rPr lang="ru-RU" b="1" dirty="0" smtClean="0"/>
              <a:t>аналоговый сигнал</a:t>
            </a:r>
            <a:r>
              <a:rPr lang="en-US" b="1" dirty="0" smtClean="0"/>
              <a:t>)</a:t>
            </a:r>
            <a:endParaRPr lang="ru-RU" b="1" dirty="0"/>
          </a:p>
        </p:txBody>
      </p:sp>
      <p:pic>
        <p:nvPicPr>
          <p:cNvPr id="239619" name="Picture 3"/>
          <p:cNvPicPr>
            <a:picLocks noChangeAspect="1" noChangeArrowheads="1"/>
          </p:cNvPicPr>
          <p:nvPr/>
        </p:nvPicPr>
        <p:blipFill>
          <a:blip r:embed="rId2" cstate="print"/>
          <a:srcRect/>
          <a:stretch>
            <a:fillRect/>
          </a:stretch>
        </p:blipFill>
        <p:spPr bwMode="auto">
          <a:xfrm>
            <a:off x="428596" y="785794"/>
            <a:ext cx="8310564" cy="4324769"/>
          </a:xfrm>
          <a:prstGeom prst="rect">
            <a:avLst/>
          </a:prstGeom>
          <a:noFill/>
          <a:ln w="9525">
            <a:noFill/>
            <a:miter lim="800000"/>
            <a:headEnd/>
            <a:tailEnd/>
          </a:ln>
          <a:effectLst/>
        </p:spPr>
      </p:pic>
      <p:sp>
        <p:nvSpPr>
          <p:cNvPr id="5" name="TextBox 4"/>
          <p:cNvSpPr txBox="1"/>
          <p:nvPr/>
        </p:nvSpPr>
        <p:spPr>
          <a:xfrm>
            <a:off x="0" y="5143512"/>
            <a:ext cx="4400564" cy="400110"/>
          </a:xfrm>
          <a:prstGeom prst="rect">
            <a:avLst/>
          </a:prstGeom>
          <a:noFill/>
        </p:spPr>
        <p:txBody>
          <a:bodyPr wrap="none" rtlCol="0">
            <a:spAutoFit/>
          </a:bodyPr>
          <a:lstStyle/>
          <a:p>
            <a:r>
              <a:rPr lang="ru-RU" sz="2000" dirty="0" err="1" smtClean="0">
                <a:latin typeface="Arial" pitchFamily="34" charset="0"/>
                <a:cs typeface="Arial" pitchFamily="34" charset="0"/>
              </a:rPr>
              <a:t>Скалер</a:t>
            </a:r>
            <a:r>
              <a:rPr lang="ru-RU" sz="2000" dirty="0" smtClean="0">
                <a:latin typeface="Arial" pitchFamily="34" charset="0"/>
                <a:cs typeface="Arial" pitchFamily="34" charset="0"/>
              </a:rPr>
              <a:t> – контроллер ЖК монитора</a:t>
            </a:r>
            <a:endParaRPr lang="ru-RU" sz="2000" dirty="0">
              <a:latin typeface="Arial" pitchFamily="34" charset="0"/>
              <a:cs typeface="Arial" pitchFamily="34" charset="0"/>
            </a:endParaRPr>
          </a:p>
        </p:txBody>
      </p:sp>
      <p:sp>
        <p:nvSpPr>
          <p:cNvPr id="7" name="Прямоугольник 6"/>
          <p:cNvSpPr/>
          <p:nvPr/>
        </p:nvSpPr>
        <p:spPr>
          <a:xfrm>
            <a:off x="0" y="5500702"/>
            <a:ext cx="8858312" cy="1323439"/>
          </a:xfrm>
          <a:prstGeom prst="rect">
            <a:avLst/>
          </a:prstGeom>
        </p:spPr>
        <p:txBody>
          <a:bodyPr wrap="square">
            <a:spAutoFit/>
          </a:bodyPr>
          <a:lstStyle/>
          <a:p>
            <a:pPr eaLnBrk="0" hangingPunct="0"/>
            <a:r>
              <a:rPr lang="ru-RU" sz="2000" dirty="0" smtClean="0">
                <a:latin typeface="Arial" pitchFamily="34" charset="0"/>
                <a:ea typeface="Times New Roman" pitchFamily="18" charset="0"/>
                <a:cs typeface="Arial" pitchFamily="34" charset="0"/>
              </a:rPr>
              <a:t>При использовании аналогового видеосигнала присутствуют </a:t>
            </a:r>
            <a:r>
              <a:rPr lang="ru-RU" sz="2000" b="1" dirty="0" smtClean="0">
                <a:latin typeface="Arial" pitchFamily="34" charset="0"/>
                <a:ea typeface="Times New Roman" pitchFamily="18" charset="0"/>
                <a:cs typeface="Arial" pitchFamily="34" charset="0"/>
              </a:rPr>
              <a:t>три преобразования</a:t>
            </a:r>
            <a:r>
              <a:rPr lang="ru-RU" sz="2000" dirty="0" smtClean="0">
                <a:latin typeface="Arial" pitchFamily="34" charset="0"/>
                <a:ea typeface="Times New Roman" pitchFamily="18" charset="0"/>
                <a:cs typeface="Arial" pitchFamily="34" charset="0"/>
              </a:rPr>
              <a:t>: цифро-аналогового в видеоадаптере, аналого-цифрового и цифро-аналогового – в  ЖК - экране. Это снижает качество изображения на ЖК - экране и значительно усложняет его конструкцию.</a:t>
            </a:r>
            <a:endParaRPr lang="ru-RU" sz="2000" dirty="0">
              <a:latin typeface="Arial" pitchFamily="34" charset="0"/>
              <a:ea typeface="Times New Roman" pitchFamily="18"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2" name="Picture 2"/>
          <p:cNvPicPr>
            <a:picLocks noChangeAspect="1" noChangeArrowheads="1"/>
          </p:cNvPicPr>
          <p:nvPr/>
        </p:nvPicPr>
        <p:blipFill>
          <a:blip r:embed="rId2" cstate="print"/>
          <a:srcRect/>
          <a:stretch>
            <a:fillRect/>
          </a:stretch>
        </p:blipFill>
        <p:spPr bwMode="auto">
          <a:xfrm>
            <a:off x="476250" y="1104900"/>
            <a:ext cx="8191500" cy="4648200"/>
          </a:xfrm>
          <a:prstGeom prst="rect">
            <a:avLst/>
          </a:prstGeom>
          <a:noFill/>
          <a:ln w="9525">
            <a:noFill/>
            <a:miter lim="800000"/>
            <a:headEnd/>
            <a:tailEnd/>
          </a:ln>
          <a:effectLst/>
        </p:spPr>
      </p:pic>
      <p:pic>
        <p:nvPicPr>
          <p:cNvPr id="240643" name="Picture 3"/>
          <p:cNvPicPr>
            <a:picLocks noChangeAspect="1" noChangeArrowheads="1"/>
          </p:cNvPicPr>
          <p:nvPr/>
        </p:nvPicPr>
        <p:blipFill>
          <a:blip r:embed="rId2" cstate="print"/>
          <a:srcRect/>
          <a:stretch>
            <a:fillRect/>
          </a:stretch>
        </p:blipFill>
        <p:spPr bwMode="auto">
          <a:xfrm>
            <a:off x="571472" y="857232"/>
            <a:ext cx="8191500" cy="4648200"/>
          </a:xfrm>
          <a:prstGeom prst="rect">
            <a:avLst/>
          </a:prstGeom>
          <a:noFill/>
          <a:ln w="9525">
            <a:noFill/>
            <a:miter lim="800000"/>
            <a:headEnd/>
            <a:tailEnd/>
          </a:ln>
          <a:effectLst/>
        </p:spPr>
      </p:pic>
      <p:sp>
        <p:nvSpPr>
          <p:cNvPr id="7" name="TextBox 6"/>
          <p:cNvSpPr txBox="1"/>
          <p:nvPr/>
        </p:nvSpPr>
        <p:spPr>
          <a:xfrm>
            <a:off x="1785918" y="0"/>
            <a:ext cx="6762877" cy="800219"/>
          </a:xfrm>
          <a:prstGeom prst="rect">
            <a:avLst/>
          </a:prstGeom>
          <a:noFill/>
        </p:spPr>
        <p:txBody>
          <a:bodyPr wrap="none" rtlCol="0">
            <a:spAutoFit/>
          </a:bodyPr>
          <a:lstStyle/>
          <a:p>
            <a:r>
              <a:rPr lang="ru-RU" sz="2800" b="1" dirty="0" smtClean="0"/>
              <a:t>Преобразование сигналов цветности </a:t>
            </a:r>
            <a:r>
              <a:rPr lang="en-US" sz="2800" b="1" dirty="0" smtClean="0"/>
              <a:t>RGB </a:t>
            </a:r>
          </a:p>
          <a:p>
            <a:pPr algn="ctr"/>
            <a:r>
              <a:rPr lang="en-US" b="1" dirty="0" smtClean="0"/>
              <a:t>(</a:t>
            </a:r>
            <a:r>
              <a:rPr lang="ru-RU" b="1" dirty="0" smtClean="0"/>
              <a:t>цифровой  сигнал</a:t>
            </a:r>
            <a:r>
              <a:rPr lang="en-US" b="1" dirty="0" smtClean="0"/>
              <a:t>)</a:t>
            </a:r>
            <a:endParaRPr lang="ru-RU"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p:cNvPicPr>
            <a:picLocks noChangeAspect="1" noChangeArrowheads="1"/>
          </p:cNvPicPr>
          <p:nvPr/>
        </p:nvPicPr>
        <p:blipFill>
          <a:blip r:embed="rId2" cstate="print"/>
          <a:srcRect/>
          <a:stretch>
            <a:fillRect/>
          </a:stretch>
        </p:blipFill>
        <p:spPr bwMode="auto">
          <a:xfrm>
            <a:off x="435478" y="928670"/>
            <a:ext cx="8651320" cy="3884630"/>
          </a:xfrm>
          <a:prstGeom prst="rect">
            <a:avLst/>
          </a:prstGeom>
          <a:noFill/>
          <a:ln w="9525">
            <a:noFill/>
            <a:miter lim="800000"/>
            <a:headEnd/>
            <a:tailEnd/>
          </a:ln>
          <a:effectLst/>
        </p:spPr>
      </p:pic>
      <p:sp>
        <p:nvSpPr>
          <p:cNvPr id="3" name="Прямоугольник 2"/>
          <p:cNvSpPr/>
          <p:nvPr/>
        </p:nvSpPr>
        <p:spPr>
          <a:xfrm>
            <a:off x="1785918" y="214290"/>
            <a:ext cx="6260688" cy="523220"/>
          </a:xfrm>
          <a:prstGeom prst="rect">
            <a:avLst/>
          </a:prstGeom>
        </p:spPr>
        <p:txBody>
          <a:bodyPr wrap="none">
            <a:spAutoFit/>
          </a:bodyPr>
          <a:lstStyle/>
          <a:p>
            <a:r>
              <a:rPr lang="ru-RU" sz="2800" b="1" dirty="0" smtClean="0"/>
              <a:t> Структурная схема </a:t>
            </a:r>
            <a:r>
              <a:rPr lang="en-US" sz="2800" b="1" dirty="0" smtClean="0"/>
              <a:t>LG FLATRON L1810B</a:t>
            </a:r>
            <a:endParaRPr lang="ru-RU" sz="2800" b="1" dirty="0"/>
          </a:p>
        </p:txBody>
      </p:sp>
      <p:sp>
        <p:nvSpPr>
          <p:cNvPr id="5" name="Содержимое 4"/>
          <p:cNvSpPr>
            <a:spLocks noGrp="1"/>
          </p:cNvSpPr>
          <p:nvPr>
            <p:ph idx="1"/>
          </p:nvPr>
        </p:nvSpPr>
        <p:spPr/>
        <p:txBody>
          <a:bodyPr/>
          <a:lstStyle/>
          <a:p>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0"/>
            <a:ext cx="4678076" cy="461665"/>
          </a:xfrm>
          <a:prstGeom prst="rect">
            <a:avLst/>
          </a:prstGeom>
          <a:noFill/>
        </p:spPr>
        <p:txBody>
          <a:bodyPr wrap="none" rtlCol="0">
            <a:spAutoFit/>
          </a:bodyPr>
          <a:lstStyle/>
          <a:p>
            <a:r>
              <a:rPr lang="ru-RU" sz="2400" b="1" dirty="0" smtClean="0"/>
              <a:t>Разрешение и размеры пикселей</a:t>
            </a:r>
            <a:endParaRPr lang="ru-RU" sz="2400" b="1" dirty="0"/>
          </a:p>
        </p:txBody>
      </p:sp>
      <p:sp>
        <p:nvSpPr>
          <p:cNvPr id="3" name="Прямоугольник 2"/>
          <p:cNvSpPr/>
          <p:nvPr/>
        </p:nvSpPr>
        <p:spPr>
          <a:xfrm>
            <a:off x="357158" y="714356"/>
            <a:ext cx="8358246" cy="2246769"/>
          </a:xfrm>
          <a:prstGeom prst="rect">
            <a:avLst/>
          </a:prstGeom>
        </p:spPr>
        <p:txBody>
          <a:bodyPr wrap="square">
            <a:spAutoFit/>
          </a:bodyPr>
          <a:lstStyle/>
          <a:p>
            <a:r>
              <a:rPr lang="ru-RU" sz="2400" dirty="0" smtClean="0">
                <a:latin typeface="Arial" pitchFamily="34" charset="0"/>
                <a:cs typeface="Arial" pitchFamily="34" charset="0"/>
              </a:rPr>
              <a:t>В отличие от ЭЛТ – мониторов ЖК монитор отображает изображение наилучшим образом только в одном разрешении. Такое разрешение называется физическим. Оно соответствует реальному количеству пикселей, на жидкокристаллической панели. </a:t>
            </a:r>
          </a:p>
          <a:p>
            <a:r>
              <a:rPr lang="ru-RU" sz="2000" dirty="0" smtClean="0"/>
              <a:t>	</a:t>
            </a:r>
            <a:endParaRPr lang="ru-RU"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3778791" cy="461665"/>
          </a:xfrm>
          <a:prstGeom prst="rect">
            <a:avLst/>
          </a:prstGeom>
          <a:noFill/>
        </p:spPr>
        <p:txBody>
          <a:bodyPr wrap="none" rtlCol="0">
            <a:spAutoFit/>
          </a:bodyPr>
          <a:lstStyle/>
          <a:p>
            <a:r>
              <a:rPr lang="ru-RU" sz="2400" b="1" dirty="0" smtClean="0"/>
              <a:t>Подсветка и контрастность</a:t>
            </a:r>
            <a:endParaRPr lang="ru-RU" sz="2400" dirty="0"/>
          </a:p>
        </p:txBody>
      </p:sp>
      <p:sp>
        <p:nvSpPr>
          <p:cNvPr id="3" name="Прямоугольник 1"/>
          <p:cNvSpPr>
            <a:spLocks noChangeArrowheads="1"/>
          </p:cNvSpPr>
          <p:nvPr/>
        </p:nvSpPr>
        <p:spPr bwMode="auto">
          <a:xfrm>
            <a:off x="142844" y="1071546"/>
            <a:ext cx="8786874" cy="4832092"/>
          </a:xfrm>
          <a:prstGeom prst="rect">
            <a:avLst/>
          </a:prstGeom>
          <a:noFill/>
          <a:ln w="9525">
            <a:noFill/>
            <a:miter lim="800000"/>
            <a:headEnd/>
            <a:tailEnd/>
          </a:ln>
        </p:spPr>
        <p:txBody>
          <a:bodyPr wrap="square">
            <a:spAutoFit/>
          </a:bodyPr>
          <a:lstStyle/>
          <a:p>
            <a:r>
              <a:rPr lang="ru-RU" sz="2200" dirty="0">
                <a:latin typeface="Arial" pitchFamily="34" charset="0"/>
                <a:cs typeface="Arial" pitchFamily="34" charset="0"/>
              </a:rPr>
              <a:t>В качестве  подсветки ЖК – мониторы используют</a:t>
            </a:r>
          </a:p>
          <a:p>
            <a:pPr>
              <a:buFontTx/>
              <a:buChar char="-"/>
            </a:pPr>
            <a:r>
              <a:rPr lang="ru-RU" sz="2200" dirty="0">
                <a:solidFill>
                  <a:srgbClr val="FF0000"/>
                </a:solidFill>
                <a:latin typeface="Arial" pitchFamily="34" charset="0"/>
                <a:cs typeface="Arial" pitchFamily="34" charset="0"/>
              </a:rPr>
              <a:t>люминесцентные лампы (CCFL </a:t>
            </a:r>
            <a:r>
              <a:rPr lang="ru-RU" sz="2200" dirty="0">
                <a:latin typeface="Arial" pitchFamily="34" charset="0"/>
                <a:cs typeface="Arial" pitchFamily="34" charset="0"/>
              </a:rPr>
              <a:t>(</a:t>
            </a:r>
            <a:r>
              <a:rPr lang="ru-RU" sz="2200" dirty="0" err="1">
                <a:latin typeface="Arial" pitchFamily="34" charset="0"/>
                <a:cs typeface="Arial" pitchFamily="34" charset="0"/>
              </a:rPr>
              <a:t>Cold</a:t>
            </a:r>
            <a:r>
              <a:rPr lang="ru-RU" sz="2200" dirty="0">
                <a:latin typeface="Arial" pitchFamily="34" charset="0"/>
                <a:cs typeface="Arial" pitchFamily="34" charset="0"/>
              </a:rPr>
              <a:t> </a:t>
            </a:r>
            <a:r>
              <a:rPr lang="ru-RU" sz="2200" dirty="0" err="1">
                <a:latin typeface="Arial" pitchFamily="34" charset="0"/>
                <a:cs typeface="Arial" pitchFamily="34" charset="0"/>
              </a:rPr>
              <a:t>Cathode</a:t>
            </a:r>
            <a:r>
              <a:rPr lang="ru-RU" sz="2200" dirty="0">
                <a:latin typeface="Arial" pitchFamily="34" charset="0"/>
                <a:cs typeface="Arial" pitchFamily="34" charset="0"/>
              </a:rPr>
              <a:t> </a:t>
            </a:r>
            <a:r>
              <a:rPr lang="ru-RU" sz="2200" dirty="0" err="1">
                <a:latin typeface="Arial" pitchFamily="34" charset="0"/>
                <a:cs typeface="Arial" pitchFamily="34" charset="0"/>
              </a:rPr>
              <a:t>Fluorescent</a:t>
            </a:r>
            <a:r>
              <a:rPr lang="ru-RU" sz="2200" dirty="0">
                <a:latin typeface="Arial" pitchFamily="34" charset="0"/>
                <a:cs typeface="Arial" pitchFamily="34" charset="0"/>
              </a:rPr>
              <a:t> </a:t>
            </a:r>
            <a:r>
              <a:rPr lang="ru-RU" sz="2200" dirty="0" err="1">
                <a:latin typeface="Arial" pitchFamily="34" charset="0"/>
                <a:cs typeface="Arial" pitchFamily="34" charset="0"/>
              </a:rPr>
              <a:t>Lamp</a:t>
            </a:r>
            <a:r>
              <a:rPr lang="ru-RU" sz="2200" dirty="0">
                <a:latin typeface="Arial" pitchFamily="34" charset="0"/>
                <a:cs typeface="Arial" pitchFamily="34" charset="0"/>
              </a:rPr>
              <a:t>),);</a:t>
            </a:r>
          </a:p>
          <a:p>
            <a:pPr>
              <a:buFontTx/>
              <a:buChar char="-"/>
            </a:pPr>
            <a:r>
              <a:rPr lang="ru-RU" sz="2200" dirty="0">
                <a:solidFill>
                  <a:srgbClr val="FF0000"/>
                </a:solidFill>
                <a:latin typeface="Arial" pitchFamily="34" charset="0"/>
                <a:cs typeface="Arial" pitchFamily="34" charset="0"/>
              </a:rPr>
              <a:t> линейку </a:t>
            </a:r>
            <a:r>
              <a:rPr lang="ru-RU" sz="2200" dirty="0" smtClean="0">
                <a:solidFill>
                  <a:srgbClr val="FF0000"/>
                </a:solidFill>
                <a:latin typeface="Arial" pitchFamily="34" charset="0"/>
                <a:cs typeface="Arial" pitchFamily="34" charset="0"/>
              </a:rPr>
              <a:t>светодиодов( </a:t>
            </a:r>
            <a:r>
              <a:rPr lang="ru-RU" sz="2200" b="1" dirty="0" err="1" smtClean="0">
                <a:latin typeface="Arial" pitchFamily="34" charset="0"/>
                <a:cs typeface="Arial" pitchFamily="34" charset="0"/>
              </a:rPr>
              <a:t>White</a:t>
            </a:r>
            <a:r>
              <a:rPr lang="ru-RU" sz="2200" b="1" dirty="0" smtClean="0">
                <a:latin typeface="Arial" pitchFamily="34" charset="0"/>
                <a:cs typeface="Arial" pitchFamily="34" charset="0"/>
              </a:rPr>
              <a:t> LED) –</a:t>
            </a:r>
            <a:r>
              <a:rPr lang="ru-RU" sz="2200" dirty="0" smtClean="0">
                <a:latin typeface="Arial" pitchFamily="34" charset="0"/>
                <a:cs typeface="Arial" pitchFamily="34" charset="0"/>
              </a:rPr>
              <a:t> конструкции с боковой подсветкой белым светом</a:t>
            </a:r>
            <a:r>
              <a:rPr lang="ru-RU" sz="2200" b="1" dirty="0" smtClean="0">
                <a:latin typeface="Arial" pitchFamily="34" charset="0"/>
                <a:cs typeface="Arial" pitchFamily="34" charset="0"/>
              </a:rPr>
              <a:t>. </a:t>
            </a:r>
            <a:r>
              <a:rPr lang="ru-RU" sz="2200" dirty="0" smtClean="0">
                <a:latin typeface="Arial" pitchFamily="34" charset="0"/>
                <a:cs typeface="Arial" pitchFamily="34" charset="0"/>
              </a:rPr>
              <a:t>Самый дешевый вариант LED-подсветки. </a:t>
            </a:r>
            <a:endParaRPr lang="ru-RU" sz="2200" dirty="0">
              <a:solidFill>
                <a:srgbClr val="FF0000"/>
              </a:solidFill>
              <a:latin typeface="Arial" pitchFamily="34" charset="0"/>
              <a:cs typeface="Arial" pitchFamily="34" charset="0"/>
            </a:endParaRPr>
          </a:p>
          <a:p>
            <a:pPr>
              <a:buFontTx/>
              <a:buChar char="-"/>
            </a:pPr>
            <a:r>
              <a:rPr lang="ru-RU" sz="2200" dirty="0" smtClean="0">
                <a:solidFill>
                  <a:srgbClr val="FF0000"/>
                </a:solidFill>
                <a:latin typeface="Arial" pitchFamily="34" charset="0"/>
                <a:cs typeface="Arial" pitchFamily="34" charset="0"/>
              </a:rPr>
              <a:t>матрицу светодиодов </a:t>
            </a:r>
            <a:r>
              <a:rPr lang="ru-RU" sz="2200" b="1" dirty="0" smtClean="0">
                <a:latin typeface="Arial" pitchFamily="34" charset="0"/>
                <a:cs typeface="Arial" pitchFamily="34" charset="0"/>
              </a:rPr>
              <a:t>RGB LED</a:t>
            </a:r>
            <a:r>
              <a:rPr lang="ru-RU" sz="2200" dirty="0" smtClean="0">
                <a:solidFill>
                  <a:srgbClr val="FF0000"/>
                </a:solidFill>
                <a:latin typeface="Arial" pitchFamily="34" charset="0"/>
                <a:cs typeface="Arial" pitchFamily="34" charset="0"/>
              </a:rPr>
              <a:t> </a:t>
            </a:r>
            <a:r>
              <a:rPr lang="ru-RU" sz="2200" dirty="0">
                <a:solidFill>
                  <a:srgbClr val="FF0000"/>
                </a:solidFill>
                <a:latin typeface="Arial" pitchFamily="34" charset="0"/>
                <a:cs typeface="Arial" pitchFamily="34" charset="0"/>
              </a:rPr>
              <a:t>(светодиод вмонтирован в ЖК - ячейку</a:t>
            </a:r>
            <a:r>
              <a:rPr lang="ru-RU" sz="2200" dirty="0" smtClean="0">
                <a:solidFill>
                  <a:srgbClr val="FF0000"/>
                </a:solidFill>
                <a:latin typeface="Arial" pitchFamily="34" charset="0"/>
                <a:cs typeface="Arial" pitchFamily="34" charset="0"/>
              </a:rPr>
              <a:t>)</a:t>
            </a:r>
            <a:r>
              <a:rPr lang="ru-RU" sz="2200" b="1" dirty="0" smtClean="0">
                <a:latin typeface="Arial" pitchFamily="34" charset="0"/>
                <a:cs typeface="Arial" pitchFamily="34" charset="0"/>
              </a:rPr>
              <a:t>.</a:t>
            </a:r>
            <a:r>
              <a:rPr lang="ru-RU" sz="2200" dirty="0" smtClean="0">
                <a:latin typeface="Arial" pitchFamily="34" charset="0"/>
                <a:cs typeface="Arial" pitchFamily="34" charset="0"/>
              </a:rPr>
              <a:t> Обеспечивает раздельную цветную подсветку разных участков экрана. Мониторы на базе этой технологии имеют  значительно лучшую передачу оттенков и более глубокий черный цвет, так как есть возможность полного отключения подсветки на отдельных участках. Имеют повышенную  контрастность (до 1000000:1).  Увеличиваются углы обзора.</a:t>
            </a:r>
          </a:p>
          <a:p>
            <a:r>
              <a:rPr lang="ru-RU" sz="2200" dirty="0" smtClean="0">
                <a:latin typeface="Arial" pitchFamily="34" charset="0"/>
                <a:cs typeface="Arial" pitchFamily="34" charset="0"/>
              </a:rPr>
              <a:t>Имеют высокую  цену.</a:t>
            </a:r>
            <a:endParaRPr lang="ru-RU" sz="2200" dirty="0">
              <a:solidFill>
                <a:srgbClr val="FF0000"/>
              </a:solidFill>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a:xfrm>
            <a:off x="457200" y="274638"/>
            <a:ext cx="8229600" cy="417512"/>
          </a:xfrm>
        </p:spPr>
        <p:txBody>
          <a:bodyPr>
            <a:normAutofit fontScale="90000"/>
          </a:bodyPr>
          <a:lstStyle/>
          <a:p>
            <a:pPr eaLnBrk="1" hangingPunct="1"/>
            <a:r>
              <a:rPr lang="ru-RU" sz="4000" smtClean="0"/>
              <a:t>Плазменные мониторы</a:t>
            </a:r>
          </a:p>
        </p:txBody>
      </p:sp>
      <p:sp>
        <p:nvSpPr>
          <p:cNvPr id="188419" name="Rectangle 3"/>
          <p:cNvSpPr>
            <a:spLocks noGrp="1" noChangeArrowheads="1"/>
          </p:cNvSpPr>
          <p:nvPr>
            <p:ph type="body" idx="4294967295"/>
          </p:nvPr>
        </p:nvSpPr>
        <p:spPr/>
        <p:txBody>
          <a:bodyPr/>
          <a:lstStyle/>
          <a:p>
            <a:pPr eaLnBrk="1" hangingPunct="1">
              <a:lnSpc>
                <a:spcPct val="90000"/>
              </a:lnSpc>
            </a:pPr>
            <a:endParaRPr lang="ru-RU" sz="2800" smtClean="0"/>
          </a:p>
          <a:p>
            <a:pPr eaLnBrk="1" hangingPunct="1">
              <a:lnSpc>
                <a:spcPct val="90000"/>
              </a:lnSpc>
            </a:pPr>
            <a:endParaRPr lang="ru-RU" sz="2800" smtClean="0"/>
          </a:p>
          <a:p>
            <a:pPr eaLnBrk="1" hangingPunct="1">
              <a:lnSpc>
                <a:spcPct val="90000"/>
              </a:lnSpc>
            </a:pPr>
            <a:endParaRPr lang="ru-RU" sz="2800" smtClean="0"/>
          </a:p>
          <a:p>
            <a:pPr eaLnBrk="1" hangingPunct="1">
              <a:lnSpc>
                <a:spcPct val="90000"/>
              </a:lnSpc>
            </a:pPr>
            <a:endParaRPr lang="ru-RU" sz="2800" smtClean="0"/>
          </a:p>
          <a:p>
            <a:pPr eaLnBrk="1" hangingPunct="1">
              <a:lnSpc>
                <a:spcPct val="90000"/>
              </a:lnSpc>
            </a:pPr>
            <a:endParaRPr lang="ru-RU" sz="2800" smtClean="0"/>
          </a:p>
          <a:p>
            <a:pPr eaLnBrk="1" hangingPunct="1">
              <a:lnSpc>
                <a:spcPct val="90000"/>
              </a:lnSpc>
            </a:pPr>
            <a:endParaRPr lang="ru-RU" sz="2800" smtClean="0"/>
          </a:p>
          <a:p>
            <a:pPr eaLnBrk="1" hangingPunct="1">
              <a:lnSpc>
                <a:spcPct val="90000"/>
              </a:lnSpc>
            </a:pPr>
            <a:endParaRPr lang="ru-RU" sz="2800" smtClean="0"/>
          </a:p>
          <a:p>
            <a:pPr eaLnBrk="1" hangingPunct="1">
              <a:lnSpc>
                <a:spcPct val="90000"/>
              </a:lnSpc>
            </a:pPr>
            <a:endParaRPr lang="ru-RU" sz="2800" smtClean="0"/>
          </a:p>
          <a:p>
            <a:pPr eaLnBrk="1" hangingPunct="1">
              <a:lnSpc>
                <a:spcPct val="90000"/>
              </a:lnSpc>
            </a:pPr>
            <a:endParaRPr lang="ru-RU" sz="2800" smtClean="0"/>
          </a:p>
        </p:txBody>
      </p:sp>
      <p:sp>
        <p:nvSpPr>
          <p:cNvPr id="188420" name="Rectangle 5"/>
          <p:cNvSpPr>
            <a:spLocks noChangeArrowheads="1"/>
          </p:cNvSpPr>
          <p:nvPr/>
        </p:nvSpPr>
        <p:spPr bwMode="auto">
          <a:xfrm>
            <a:off x="2305050" y="1630363"/>
            <a:ext cx="184150" cy="641350"/>
          </a:xfrm>
          <a:prstGeom prst="rect">
            <a:avLst/>
          </a:prstGeom>
          <a:noFill/>
          <a:ln w="9525" algn="ctr">
            <a:noFill/>
            <a:miter lim="800000"/>
            <a:headEnd/>
            <a:tailEnd/>
          </a:ln>
        </p:spPr>
        <p:txBody>
          <a:bodyPr wrap="none" anchor="ctr">
            <a:spAutoFit/>
          </a:bodyPr>
          <a:lstStyle/>
          <a:p>
            <a:r>
              <a:rPr lang="ru-RU" sz="1800" b="0"/>
              <a:t/>
            </a:r>
            <a:br>
              <a:rPr lang="ru-RU" sz="1800" b="0"/>
            </a:br>
            <a:endParaRPr lang="ru-RU" sz="1800" b="0"/>
          </a:p>
        </p:txBody>
      </p:sp>
      <p:graphicFrame>
        <p:nvGraphicFramePr>
          <p:cNvPr id="393231" name="Group 15"/>
          <p:cNvGraphicFramePr>
            <a:graphicFrameLocks noGrp="1"/>
          </p:cNvGraphicFramePr>
          <p:nvPr/>
        </p:nvGraphicFramePr>
        <p:xfrm>
          <a:off x="2305050" y="2271713"/>
          <a:ext cx="4533900" cy="2957513"/>
        </p:xfrm>
        <a:graphic>
          <a:graphicData uri="http://schemas.openxmlformats.org/drawingml/2006/table">
            <a:tbl>
              <a:tblPr/>
              <a:tblGrid>
                <a:gridCol w="4533900"/>
              </a:tblGrid>
              <a:tr h="295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800" b="0" i="0" u="none" strike="noStrike" cap="none" normalizeH="0" baseline="0" dirty="0" smtClean="0">
                          <a:ln>
                            <a:noFill/>
                          </a:ln>
                          <a:solidFill>
                            <a:schemeClr val="tx1"/>
                          </a:solidFill>
                          <a:effectLst/>
                          <a:latin typeface="Tahoma" pitchFamily="34" charset="0"/>
                          <a:cs typeface="Tahoma" pitchFamily="34" charset="0"/>
                        </a:rPr>
                        <a:t>  </a:t>
                      </a:r>
                      <a:r>
                        <a:rPr kumimoji="0" lang="ru-RU" sz="18000" b="0" i="0" u="none" strike="noStrike" cap="none" normalizeH="0" baseline="0" dirty="0" smtClean="0">
                          <a:ln>
                            <a:noFill/>
                          </a:ln>
                          <a:solidFill>
                            <a:schemeClr val="tx1"/>
                          </a:solidFill>
                          <a:effectLst/>
                          <a:latin typeface="Tahoma" pitchFamily="34" charset="0"/>
                          <a:cs typeface="Tahoma" pitchFamily="34" charset="0"/>
                        </a:rPr>
                        <a:t> </a:t>
                      </a:r>
                      <a:r>
                        <a:rPr kumimoji="0" lang="ru-RU" sz="800" b="0" i="0" u="none" strike="noStrike" cap="none" normalizeH="0" baseline="0" dirty="0" smtClean="0">
                          <a:ln>
                            <a:noFill/>
                          </a:ln>
                          <a:solidFill>
                            <a:schemeClr val="tx1"/>
                          </a:solidFill>
                          <a:effectLst/>
                          <a:latin typeface="Tahoma" pitchFamily="34" charset="0"/>
                          <a:cs typeface="Tahoma" pitchFamily="34" charset="0"/>
                        </a:rPr>
                        <a:t>                                                                                                                                      </a:t>
                      </a:r>
                    </a:p>
                  </a:txBody>
                  <a:tcPr anchor="ctr" horzOverflow="overflow">
                    <a:lnL w="0" cap="flat" cmpd="sng" algn="ctr">
                      <a:solidFill>
                        <a:srgbClr val="C9D9E7"/>
                      </a:solidFill>
                      <a:prstDash val="solid"/>
                      <a:round/>
                      <a:headEnd type="none" w="med" len="med"/>
                      <a:tailEnd type="none" w="med" len="med"/>
                    </a:lnL>
                    <a:lnR w="0" cap="flat" cmpd="sng" algn="ctr">
                      <a:solidFill>
                        <a:srgbClr val="C9D9E7"/>
                      </a:solidFill>
                      <a:prstDash val="solid"/>
                      <a:round/>
                      <a:headEnd type="none" w="med" len="med"/>
                      <a:tailEnd type="none" w="med" len="med"/>
                    </a:lnR>
                    <a:lnT w="0" cap="flat" cmpd="sng" algn="ctr">
                      <a:solidFill>
                        <a:srgbClr val="C9D9E7"/>
                      </a:solidFill>
                      <a:prstDash val="solid"/>
                      <a:round/>
                      <a:headEnd type="none" w="med" len="med"/>
                      <a:tailEnd type="none" w="med" len="med"/>
                    </a:lnT>
                    <a:lnB w="0" cap="flat" cmpd="sng" algn="ctr">
                      <a:solidFill>
                        <a:srgbClr val="C9D9E7"/>
                      </a:solidFill>
                      <a:prstDash val="solid"/>
                      <a:round/>
                      <a:headEnd type="none" w="med" len="med"/>
                      <a:tailEnd type="none" w="med" len="med"/>
                    </a:lnB>
                    <a:lnTlToBr>
                      <a:noFill/>
                    </a:lnTlToBr>
                    <a:lnBlToTr>
                      <a:noFill/>
                    </a:lnBlToTr>
                    <a:noFill/>
                  </a:tcPr>
                </a:tc>
              </a:tr>
            </a:tbl>
          </a:graphicData>
        </a:graphic>
      </p:graphicFrame>
      <p:pic>
        <p:nvPicPr>
          <p:cNvPr id="188427" name="Picture 7" descr="Устройство плазменного телевизора"/>
          <p:cNvPicPr>
            <a:picLocks noChangeAspect="1" noChangeArrowheads="1"/>
          </p:cNvPicPr>
          <p:nvPr/>
        </p:nvPicPr>
        <p:blipFill>
          <a:blip r:embed="rId2" cstate="print"/>
          <a:srcRect/>
          <a:stretch>
            <a:fillRect/>
          </a:stretch>
        </p:blipFill>
        <p:spPr bwMode="auto">
          <a:xfrm>
            <a:off x="323850" y="981075"/>
            <a:ext cx="8820150" cy="3167063"/>
          </a:xfrm>
          <a:prstGeom prst="rect">
            <a:avLst/>
          </a:prstGeom>
          <a:noFill/>
          <a:ln w="9525">
            <a:noFill/>
            <a:miter lim="800000"/>
            <a:headEnd/>
            <a:tailEnd/>
          </a:ln>
        </p:spPr>
      </p:pic>
      <p:graphicFrame>
        <p:nvGraphicFramePr>
          <p:cNvPr id="393242" name="Group 26"/>
          <p:cNvGraphicFramePr>
            <a:graphicFrameLocks noGrp="1"/>
          </p:cNvGraphicFramePr>
          <p:nvPr/>
        </p:nvGraphicFramePr>
        <p:xfrm>
          <a:off x="820738" y="2636838"/>
          <a:ext cx="3581400" cy="2500313"/>
        </p:xfrm>
        <a:graphic>
          <a:graphicData uri="http://schemas.openxmlformats.org/drawingml/2006/table">
            <a:tbl>
              <a:tblPr/>
              <a:tblGrid>
                <a:gridCol w="3581400"/>
              </a:tblGrid>
              <a:tr h="2500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800" b="0" i="0" u="none" strike="noStrike" cap="none" normalizeH="0" baseline="0" dirty="0" smtClean="0">
                          <a:ln>
                            <a:noFill/>
                          </a:ln>
                          <a:solidFill>
                            <a:schemeClr val="tx1"/>
                          </a:solidFill>
                          <a:effectLst/>
                          <a:latin typeface="Tahoma" pitchFamily="34" charset="0"/>
                          <a:cs typeface="Tahoma" pitchFamily="34" charset="0"/>
                        </a:rPr>
                        <a:t>  </a:t>
                      </a:r>
                      <a:r>
                        <a:rPr kumimoji="0" lang="ru-RU" sz="15000" b="0" i="0" u="none" strike="noStrike" cap="none" normalizeH="0" baseline="0" dirty="0" smtClean="0">
                          <a:ln>
                            <a:noFill/>
                          </a:ln>
                          <a:solidFill>
                            <a:schemeClr val="tx1"/>
                          </a:solidFill>
                          <a:effectLst/>
                          <a:latin typeface="Tahoma" pitchFamily="34" charset="0"/>
                          <a:cs typeface="Tahoma" pitchFamily="34" charset="0"/>
                        </a:rPr>
                        <a:t> </a:t>
                      </a:r>
                      <a:r>
                        <a:rPr kumimoji="0" lang="ru-RU" sz="800" b="0" i="0" u="none" strike="noStrike" cap="none" normalizeH="0" baseline="0" dirty="0" smtClean="0">
                          <a:ln>
                            <a:noFill/>
                          </a:ln>
                          <a:solidFill>
                            <a:schemeClr val="tx1"/>
                          </a:solidFill>
                          <a:effectLst/>
                          <a:latin typeface="Tahoma" pitchFamily="34" charset="0"/>
                          <a:cs typeface="Tahoma" pitchFamily="34" charset="0"/>
                        </a:rPr>
                        <a:t>                                                                                                        </a:t>
                      </a:r>
                    </a:p>
                  </a:txBody>
                  <a:tcPr anchor="ctr" horzOverflow="overflow">
                    <a:lnL w="0" cap="flat" cmpd="sng" algn="ctr">
                      <a:solidFill>
                        <a:srgbClr val="C9D9E7"/>
                      </a:solidFill>
                      <a:prstDash val="solid"/>
                      <a:round/>
                      <a:headEnd type="none" w="med" len="med"/>
                      <a:tailEnd type="none" w="med" len="med"/>
                    </a:lnL>
                    <a:lnR w="0" cap="flat" cmpd="sng" algn="ctr">
                      <a:solidFill>
                        <a:srgbClr val="C9D9E7"/>
                      </a:solidFill>
                      <a:prstDash val="solid"/>
                      <a:round/>
                      <a:headEnd type="none" w="med" len="med"/>
                      <a:tailEnd type="none" w="med" len="med"/>
                    </a:lnR>
                    <a:lnT w="0" cap="flat" cmpd="sng" algn="ctr">
                      <a:solidFill>
                        <a:srgbClr val="C9D9E7"/>
                      </a:solidFill>
                      <a:prstDash val="solid"/>
                      <a:round/>
                      <a:headEnd type="none" w="med" len="med"/>
                      <a:tailEnd type="none" w="med" len="med"/>
                    </a:lnT>
                    <a:lnB w="0" cap="flat" cmpd="sng" algn="ctr">
                      <a:solidFill>
                        <a:srgbClr val="C9D9E7"/>
                      </a:solidFill>
                      <a:prstDash val="solid"/>
                      <a:round/>
                      <a:headEnd type="none" w="med" len="med"/>
                      <a:tailEnd type="none" w="med" len="med"/>
                    </a:lnB>
                    <a:lnTlToBr>
                      <a:noFill/>
                    </a:lnTlToBr>
                    <a:lnBlToTr>
                      <a:noFill/>
                    </a:lnBlToTr>
                    <a:noFill/>
                  </a:tcPr>
                </a:tc>
              </a:tr>
            </a:tbl>
          </a:graphicData>
        </a:graphic>
      </p:graphicFrame>
      <p:pic>
        <p:nvPicPr>
          <p:cNvPr id="188434" name="Picture 18" descr="Устройство плазменного телевизора"/>
          <p:cNvPicPr>
            <a:picLocks noChangeAspect="1" noChangeArrowheads="1"/>
          </p:cNvPicPr>
          <p:nvPr/>
        </p:nvPicPr>
        <p:blipFill>
          <a:blip r:embed="rId3" cstate="print"/>
          <a:srcRect/>
          <a:stretch>
            <a:fillRect/>
          </a:stretch>
        </p:blipFill>
        <p:spPr bwMode="auto">
          <a:xfrm>
            <a:off x="642910" y="4286256"/>
            <a:ext cx="3600450" cy="2420937"/>
          </a:xfrm>
          <a:prstGeom prst="rect">
            <a:avLst/>
          </a:prstGeom>
          <a:noFill/>
          <a:ln w="9525">
            <a:noFill/>
            <a:miter lim="800000"/>
            <a:headEnd/>
            <a:tailEnd/>
          </a:ln>
        </p:spPr>
      </p:pic>
      <p:sp>
        <p:nvSpPr>
          <p:cNvPr id="9" name="TextBox 8"/>
          <p:cNvSpPr txBox="1"/>
          <p:nvPr/>
        </p:nvSpPr>
        <p:spPr>
          <a:xfrm>
            <a:off x="4429124" y="5000636"/>
            <a:ext cx="4314899" cy="400110"/>
          </a:xfrm>
          <a:prstGeom prst="rect">
            <a:avLst/>
          </a:prstGeom>
          <a:noFill/>
        </p:spPr>
        <p:txBody>
          <a:bodyPr wrap="none" rtlCol="0">
            <a:spAutoFit/>
          </a:bodyPr>
          <a:lstStyle/>
          <a:p>
            <a:r>
              <a:rPr lang="ru-RU" sz="2000" dirty="0" smtClean="0">
                <a:latin typeface="Arial" pitchFamily="34" charset="0"/>
                <a:cs typeface="Arial" pitchFamily="34" charset="0"/>
              </a:rPr>
              <a:t>Плазма – электрический ток в газе</a:t>
            </a:r>
            <a:endParaRPr lang="ru-RU" sz="2000" dirty="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p:cNvPicPr>
            <a:picLocks noGrp="1" noChangeAspect="1" noChangeArrowheads="1"/>
          </p:cNvPicPr>
          <p:nvPr>
            <p:ph idx="4294967295"/>
          </p:nvPr>
        </p:nvPicPr>
        <p:blipFill>
          <a:blip r:embed="rId2" cstate="print"/>
          <a:srcRect/>
          <a:stretch>
            <a:fillRect/>
          </a:stretch>
        </p:blipFill>
        <p:spPr>
          <a:xfrm>
            <a:off x="2428875" y="3857625"/>
            <a:ext cx="4000500" cy="3000375"/>
          </a:xfrm>
          <a:noFill/>
        </p:spPr>
      </p:pic>
      <p:pic>
        <p:nvPicPr>
          <p:cNvPr id="189443" name="Picture 101"/>
          <p:cNvPicPr>
            <a:picLocks noChangeAspect="1" noChangeArrowheads="1"/>
          </p:cNvPicPr>
          <p:nvPr/>
        </p:nvPicPr>
        <p:blipFill>
          <a:blip r:embed="rId3" cstate="print"/>
          <a:srcRect/>
          <a:stretch>
            <a:fillRect/>
          </a:stretch>
        </p:blipFill>
        <p:spPr bwMode="auto">
          <a:xfrm>
            <a:off x="5214938" y="500042"/>
            <a:ext cx="3540125" cy="3214708"/>
          </a:xfrm>
          <a:prstGeom prst="rect">
            <a:avLst/>
          </a:prstGeom>
          <a:noFill/>
          <a:ln w="9525" algn="ctr">
            <a:noFill/>
            <a:miter lim="800000"/>
            <a:headEnd/>
            <a:tailEnd/>
          </a:ln>
        </p:spPr>
      </p:pic>
      <p:pic>
        <p:nvPicPr>
          <p:cNvPr id="189444" name="Picture 5"/>
          <p:cNvPicPr>
            <a:picLocks noChangeAspect="1" noChangeArrowheads="1"/>
          </p:cNvPicPr>
          <p:nvPr/>
        </p:nvPicPr>
        <p:blipFill>
          <a:blip r:embed="rId4" cstate="print"/>
          <a:srcRect/>
          <a:stretch>
            <a:fillRect/>
          </a:stretch>
        </p:blipFill>
        <p:spPr bwMode="auto">
          <a:xfrm>
            <a:off x="0" y="500042"/>
            <a:ext cx="4929188" cy="3197246"/>
          </a:xfrm>
          <a:prstGeom prst="rect">
            <a:avLst/>
          </a:prstGeom>
          <a:noFill/>
          <a:ln w="9525" algn="ctr">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Прямоугольник 1"/>
          <p:cNvSpPr>
            <a:spLocks noChangeArrowheads="1"/>
          </p:cNvSpPr>
          <p:nvPr/>
        </p:nvSpPr>
        <p:spPr bwMode="auto">
          <a:xfrm>
            <a:off x="214282" y="0"/>
            <a:ext cx="8715376" cy="6678751"/>
          </a:xfrm>
          <a:prstGeom prst="rect">
            <a:avLst/>
          </a:prstGeom>
          <a:noFill/>
          <a:ln w="9525">
            <a:noFill/>
            <a:miter lim="800000"/>
            <a:headEnd/>
            <a:tailEnd/>
          </a:ln>
        </p:spPr>
        <p:txBody>
          <a:bodyPr wrap="square">
            <a:spAutoFit/>
          </a:bodyPr>
          <a:lstStyle/>
          <a:p>
            <a:endParaRPr lang="ru-RU" sz="1800" dirty="0"/>
          </a:p>
          <a:p>
            <a:endParaRPr lang="ru-RU" sz="1800" dirty="0"/>
          </a:p>
          <a:p>
            <a:r>
              <a:rPr lang="ru-RU" sz="2200" dirty="0">
                <a:latin typeface="Arial" pitchFamily="34" charset="0"/>
                <a:cs typeface="Arial" pitchFamily="34" charset="0"/>
              </a:rPr>
              <a:t>Основным элементом является светодиод </a:t>
            </a:r>
          </a:p>
          <a:p>
            <a:r>
              <a:rPr lang="ru-RU" sz="2200" dirty="0">
                <a:latin typeface="Arial" pitchFamily="34" charset="0"/>
                <a:cs typeface="Arial" pitchFamily="34" charset="0"/>
              </a:rPr>
              <a:t>В зависимости от размера и разрешения экрана, количество светодиодов, составляющих пиксель, может колебаться </a:t>
            </a:r>
            <a:r>
              <a:rPr lang="ru-RU" sz="2200" dirty="0">
                <a:solidFill>
                  <a:srgbClr val="FF0000"/>
                </a:solidFill>
                <a:latin typeface="Arial" pitchFamily="34" charset="0"/>
                <a:cs typeface="Arial" pitchFamily="34" charset="0"/>
              </a:rPr>
              <a:t>от трех до нескольких десятков</a:t>
            </a:r>
            <a:r>
              <a:rPr lang="ru-RU" sz="2200" dirty="0">
                <a:latin typeface="Arial" pitchFamily="34" charset="0"/>
                <a:cs typeface="Arial" pitchFamily="34" charset="0"/>
              </a:rPr>
              <a:t>. </a:t>
            </a:r>
          </a:p>
          <a:p>
            <a:r>
              <a:rPr lang="ru-RU" sz="2200" dirty="0">
                <a:latin typeface="Arial" pitchFamily="34" charset="0"/>
                <a:cs typeface="Arial" pitchFamily="34" charset="0"/>
              </a:rPr>
              <a:t> </a:t>
            </a:r>
            <a:r>
              <a:rPr lang="ru-RU" sz="2200" dirty="0" smtClean="0">
                <a:latin typeface="Arial" pitchFamily="34" charset="0"/>
                <a:cs typeface="Arial" pitchFamily="34" charset="0"/>
              </a:rPr>
              <a:t>  Светодиодные </a:t>
            </a:r>
            <a:r>
              <a:rPr lang="ru-RU" sz="2200" dirty="0">
                <a:latin typeface="Arial" pitchFamily="34" charset="0"/>
                <a:cs typeface="Arial" pitchFamily="34" charset="0"/>
              </a:rPr>
              <a:t>экраны на дискретных светодиодах по принципу построения делятся на два типа — </a:t>
            </a:r>
            <a:r>
              <a:rPr lang="ru-RU" sz="2200" i="1" dirty="0">
                <a:latin typeface="Arial" pitchFamily="34" charset="0"/>
                <a:cs typeface="Arial" pitchFamily="34" charset="0"/>
              </a:rPr>
              <a:t>кластерные</a:t>
            </a:r>
            <a:r>
              <a:rPr lang="ru-RU" sz="2200" dirty="0">
                <a:latin typeface="Arial" pitchFamily="34" charset="0"/>
                <a:cs typeface="Arial" pitchFamily="34" charset="0"/>
              </a:rPr>
              <a:t> и </a:t>
            </a:r>
            <a:r>
              <a:rPr lang="ru-RU" sz="2200" i="1" dirty="0">
                <a:latin typeface="Arial" pitchFamily="34" charset="0"/>
                <a:cs typeface="Arial" pitchFamily="34" charset="0"/>
              </a:rPr>
              <a:t>матричные</a:t>
            </a:r>
            <a:r>
              <a:rPr lang="ru-RU" sz="2200" dirty="0">
                <a:latin typeface="Arial" pitchFamily="34" charset="0"/>
                <a:cs typeface="Arial" pitchFamily="34" charset="0"/>
              </a:rPr>
              <a:t>.</a:t>
            </a:r>
          </a:p>
          <a:p>
            <a:r>
              <a:rPr lang="ru-RU" sz="2200" dirty="0">
                <a:latin typeface="Arial" pitchFamily="34" charset="0"/>
                <a:cs typeface="Arial" pitchFamily="34" charset="0"/>
              </a:rPr>
              <a:t>	- </a:t>
            </a:r>
            <a:r>
              <a:rPr lang="ru-RU" sz="2200" dirty="0">
                <a:solidFill>
                  <a:srgbClr val="FF0000"/>
                </a:solidFill>
                <a:latin typeface="Arial" pitchFamily="34" charset="0"/>
                <a:cs typeface="Arial" pitchFamily="34" charset="0"/>
              </a:rPr>
              <a:t>В кластерных экранах каждый </a:t>
            </a:r>
            <a:r>
              <a:rPr lang="ru-RU" sz="2200" dirty="0">
                <a:latin typeface="Arial" pitchFamily="34" charset="0"/>
                <a:cs typeface="Arial" pitchFamily="34" charset="0"/>
              </a:rPr>
              <a:t>пиксель, содержащий от трех до нескольких десятков светодиодов, объединён в отдельном  изолированном корпусе. От каждого кластера отходят    провод, для подключения  к схеме управления (плате). </a:t>
            </a:r>
          </a:p>
          <a:p>
            <a:r>
              <a:rPr lang="ru-RU" sz="2200" dirty="0">
                <a:latin typeface="Arial" pitchFamily="34" charset="0"/>
                <a:cs typeface="Arial" pitchFamily="34" charset="0"/>
              </a:rPr>
              <a:t>	- </a:t>
            </a:r>
            <a:r>
              <a:rPr lang="ru-RU" sz="2200" dirty="0">
                <a:solidFill>
                  <a:srgbClr val="FF0000"/>
                </a:solidFill>
                <a:latin typeface="Arial" pitchFamily="34" charset="0"/>
                <a:cs typeface="Arial" pitchFamily="34" charset="0"/>
              </a:rPr>
              <a:t>Матричные светодиодные экраны </a:t>
            </a:r>
            <a:r>
              <a:rPr lang="ru-RU" sz="2200" dirty="0">
                <a:latin typeface="Arial" pitchFamily="34" charset="0"/>
                <a:cs typeface="Arial" pitchFamily="34" charset="0"/>
              </a:rPr>
              <a:t>. В этом случае кластеры и управляющая плата объединены в единое целое — матрицу , то есть на управляющей плате смонтированы и светодиоды и коммутирующая электроника. </a:t>
            </a:r>
          </a:p>
          <a:p>
            <a:r>
              <a:rPr lang="ru-RU" sz="2200" dirty="0">
                <a:solidFill>
                  <a:srgbClr val="FF0000"/>
                </a:solidFill>
                <a:latin typeface="Arial" pitchFamily="34" charset="0"/>
                <a:cs typeface="Arial" pitchFamily="34" charset="0"/>
              </a:rPr>
              <a:t> </a:t>
            </a:r>
            <a:r>
              <a:rPr lang="ru-RU" sz="2200" dirty="0" smtClean="0">
                <a:solidFill>
                  <a:srgbClr val="FF0000"/>
                </a:solidFill>
                <a:latin typeface="Arial" pitchFamily="34" charset="0"/>
                <a:cs typeface="Arial" pitchFamily="34" charset="0"/>
              </a:rPr>
              <a:t>           Главное  </a:t>
            </a:r>
            <a:r>
              <a:rPr lang="ru-RU" sz="2200" dirty="0">
                <a:solidFill>
                  <a:srgbClr val="FF0000"/>
                </a:solidFill>
                <a:latin typeface="Arial" pitchFamily="34" charset="0"/>
                <a:cs typeface="Arial" pitchFamily="34" charset="0"/>
              </a:rPr>
              <a:t>достоинство  светодиодного  экрана </a:t>
            </a:r>
            <a:r>
              <a:rPr lang="ru-RU" sz="2200" dirty="0">
                <a:latin typeface="Arial" pitchFamily="34" charset="0"/>
                <a:cs typeface="Arial" pitchFamily="34" charset="0"/>
              </a:rPr>
              <a:t>– можно создать экраны различного размера.</a:t>
            </a:r>
          </a:p>
          <a:p>
            <a:r>
              <a:rPr lang="ru-RU" sz="2200" dirty="0">
                <a:latin typeface="Arial" pitchFamily="34" charset="0"/>
                <a:cs typeface="Arial" pitchFamily="34" charset="0"/>
              </a:rPr>
              <a:t>	</a:t>
            </a:r>
            <a:r>
              <a:rPr lang="ru-RU" sz="2200" dirty="0" smtClean="0">
                <a:solidFill>
                  <a:srgbClr val="FF0000"/>
                </a:solidFill>
                <a:latin typeface="Arial" pitchFamily="34" charset="0"/>
                <a:cs typeface="Arial" pitchFamily="34" charset="0"/>
              </a:rPr>
              <a:t>Недостаток  </a:t>
            </a:r>
            <a:r>
              <a:rPr lang="ru-RU" sz="2200" dirty="0">
                <a:solidFill>
                  <a:srgbClr val="FF0000"/>
                </a:solidFill>
                <a:latin typeface="Arial" pitchFamily="34" charset="0"/>
                <a:cs typeface="Arial" pitchFamily="34" charset="0"/>
              </a:rPr>
              <a:t>-  </a:t>
            </a:r>
            <a:r>
              <a:rPr lang="ru-RU" sz="2200" dirty="0">
                <a:latin typeface="Arial" pitchFamily="34" charset="0"/>
                <a:cs typeface="Arial" pitchFamily="34" charset="0"/>
              </a:rPr>
              <a:t>большой размер </a:t>
            </a:r>
            <a:r>
              <a:rPr lang="ru-RU" sz="2200" dirty="0" smtClean="0">
                <a:latin typeface="Arial" pitchFamily="34" charset="0"/>
                <a:cs typeface="Arial" pitchFamily="34" charset="0"/>
              </a:rPr>
              <a:t>пикселя(светодиода</a:t>
            </a:r>
            <a:r>
              <a:rPr lang="ru-RU" sz="2200" dirty="0">
                <a:latin typeface="Arial" pitchFamily="34" charset="0"/>
                <a:cs typeface="Arial" pitchFamily="34" charset="0"/>
              </a:rPr>
              <a:t>). </a:t>
            </a:r>
          </a:p>
          <a:p>
            <a:r>
              <a:rPr lang="ru-RU" sz="1800" dirty="0"/>
              <a:t> </a:t>
            </a:r>
          </a:p>
        </p:txBody>
      </p:sp>
      <p:sp>
        <p:nvSpPr>
          <p:cNvPr id="190467" name="TextBox 2"/>
          <p:cNvSpPr txBox="1">
            <a:spLocks noChangeArrowheads="1"/>
          </p:cNvSpPr>
          <p:nvPr/>
        </p:nvSpPr>
        <p:spPr bwMode="auto">
          <a:xfrm>
            <a:off x="785786" y="0"/>
            <a:ext cx="4277453" cy="523220"/>
          </a:xfrm>
          <a:prstGeom prst="rect">
            <a:avLst/>
          </a:prstGeom>
          <a:noFill/>
          <a:ln w="9525">
            <a:noFill/>
            <a:miter lim="800000"/>
            <a:headEnd/>
            <a:tailEnd/>
          </a:ln>
        </p:spPr>
        <p:txBody>
          <a:bodyPr wrap="none">
            <a:spAutoFit/>
          </a:bodyPr>
          <a:lstStyle/>
          <a:p>
            <a:r>
              <a:rPr lang="ru-RU" sz="2800" b="1" dirty="0">
                <a:latin typeface="Arial" pitchFamily="34" charset="0"/>
                <a:cs typeface="Arial" pitchFamily="34" charset="0"/>
              </a:rPr>
              <a:t>Светодиодные экраны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Экраны на органических светодиодах</a:t>
            </a:r>
            <a:endParaRPr lang="ru-RU" dirty="0"/>
          </a:p>
        </p:txBody>
      </p:sp>
      <p:sp>
        <p:nvSpPr>
          <p:cNvPr id="3" name="Содержимое 2"/>
          <p:cNvSpPr>
            <a:spLocks noGrp="1"/>
          </p:cNvSpPr>
          <p:nvPr>
            <p:ph idx="1"/>
          </p:nvPr>
        </p:nvSpPr>
        <p:spPr/>
        <p:txBody>
          <a:bodyPr>
            <a:normAutofit fontScale="92500" lnSpcReduction="10000"/>
          </a:bodyPr>
          <a:lstStyle/>
          <a:p>
            <a:r>
              <a:rPr lang="ru-RU" b="1" dirty="0" smtClean="0"/>
              <a:t>Органический светодиод</a:t>
            </a:r>
            <a:r>
              <a:rPr lang="ru-RU" dirty="0" smtClean="0"/>
              <a:t> (англ. </a:t>
            </a:r>
            <a:r>
              <a:rPr lang="ru-RU" i="1" dirty="0" err="1" smtClean="0"/>
              <a:t>organic</a:t>
            </a:r>
            <a:r>
              <a:rPr lang="ru-RU" i="1" dirty="0" smtClean="0"/>
              <a:t> </a:t>
            </a:r>
            <a:r>
              <a:rPr lang="ru-RU" i="1" dirty="0" err="1" smtClean="0"/>
              <a:t>light-emitting</a:t>
            </a:r>
            <a:r>
              <a:rPr lang="ru-RU" i="1" dirty="0" smtClean="0"/>
              <a:t> </a:t>
            </a:r>
            <a:r>
              <a:rPr lang="ru-RU" i="1" dirty="0" err="1" smtClean="0"/>
              <a:t>diode</a:t>
            </a:r>
            <a:r>
              <a:rPr lang="ru-RU" dirty="0" smtClean="0"/>
              <a:t>, сокр. </a:t>
            </a:r>
            <a:r>
              <a:rPr lang="ru-RU" b="1" dirty="0" smtClean="0"/>
              <a:t>OLED</a:t>
            </a:r>
            <a:r>
              <a:rPr lang="ru-RU" dirty="0" smtClean="0"/>
              <a:t>) — полупроводниковый прибор, изготовленный из органических соединений, эффективно излучающих свет при прохождении через них электрического тока.</a:t>
            </a:r>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r>
              <a:rPr lang="ru-RU" dirty="0" smtClean="0"/>
              <a:t>При подаче напряжения между анодом и катодом электроны и дырки движутся навстречу друг к другу и при встрече </a:t>
            </a:r>
            <a:r>
              <a:rPr lang="ru-RU" dirty="0" err="1" smtClean="0"/>
              <a:t>рекомбинируют</a:t>
            </a:r>
            <a:r>
              <a:rPr lang="ru-RU" dirty="0" smtClean="0"/>
              <a:t>. При рекомбинации электрон теряет энергию, что сопровождается излучением (эмиссией) фотонов в области видимого света.</a:t>
            </a:r>
          </a:p>
          <a:p>
            <a:endParaRPr lang="ru-RU" dirty="0" smtClean="0"/>
          </a:p>
          <a:p>
            <a:endParaRPr lang="ru-RU" dirty="0" smtClean="0"/>
          </a:p>
          <a:p>
            <a:endParaRPr lang="ru-RU" dirty="0"/>
          </a:p>
        </p:txBody>
      </p:sp>
      <p:pic>
        <p:nvPicPr>
          <p:cNvPr id="2050" name="Picture 2"/>
          <p:cNvPicPr>
            <a:picLocks noChangeAspect="1" noChangeArrowheads="1"/>
          </p:cNvPicPr>
          <p:nvPr/>
        </p:nvPicPr>
        <p:blipFill>
          <a:blip r:embed="rId2"/>
          <a:srcRect/>
          <a:stretch>
            <a:fillRect/>
          </a:stretch>
        </p:blipFill>
        <p:spPr bwMode="auto">
          <a:xfrm>
            <a:off x="2285984" y="1785926"/>
            <a:ext cx="5183263" cy="270943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tx2"/>
                </a:solidFill>
              </a:rPr>
              <a:t>Видеомониторы</a:t>
            </a:r>
            <a:br>
              <a:rPr lang="ru-RU" dirty="0" smtClean="0">
                <a:solidFill>
                  <a:schemeClr val="tx2"/>
                </a:solidFill>
              </a:rPr>
            </a:br>
            <a:endParaRPr lang="ru-RU" dirty="0"/>
          </a:p>
        </p:txBody>
      </p:sp>
      <p:sp>
        <p:nvSpPr>
          <p:cNvPr id="155650" name="Rectangle 3"/>
          <p:cNvSpPr>
            <a:spLocks noGrp="1" noChangeArrowheads="1"/>
          </p:cNvSpPr>
          <p:nvPr>
            <p:ph idx="1"/>
          </p:nvPr>
        </p:nvSpPr>
        <p:spPr/>
        <p:txBody>
          <a:bodyPr>
            <a:normAutofit/>
          </a:bodyPr>
          <a:lstStyle/>
          <a:p>
            <a:pPr eaLnBrk="1" hangingPunct="1">
              <a:lnSpc>
                <a:spcPct val="90000"/>
              </a:lnSpc>
            </a:pPr>
            <a:r>
              <a:rPr lang="ru-RU" sz="2400" dirty="0" smtClean="0"/>
              <a:t>По цвету свечения экрана ЭЛТ подразделяются на </a:t>
            </a:r>
            <a:r>
              <a:rPr lang="ru-RU" sz="2400" dirty="0" smtClean="0">
                <a:solidFill>
                  <a:srgbClr val="208C20"/>
                </a:solidFill>
              </a:rPr>
              <a:t>монохромные и многоцветные</a:t>
            </a:r>
            <a:r>
              <a:rPr lang="ru-RU" sz="2400" dirty="0" smtClean="0"/>
              <a:t>.</a:t>
            </a:r>
          </a:p>
          <a:p>
            <a:pPr eaLnBrk="1" hangingPunct="1">
              <a:lnSpc>
                <a:spcPct val="90000"/>
              </a:lnSpc>
            </a:pPr>
            <a:endParaRPr lang="ru-RU" sz="2400" dirty="0" smtClean="0"/>
          </a:p>
          <a:p>
            <a:pPr eaLnBrk="1" hangingPunct="1">
              <a:lnSpc>
                <a:spcPct val="90000"/>
              </a:lnSpc>
            </a:pPr>
            <a:r>
              <a:rPr lang="ru-RU" sz="2400" dirty="0" smtClean="0"/>
              <a:t> </a:t>
            </a:r>
            <a:r>
              <a:rPr lang="ru-RU" sz="2400" dirty="0" smtClean="0">
                <a:solidFill>
                  <a:srgbClr val="208C20"/>
                </a:solidFill>
              </a:rPr>
              <a:t>Монохромные</a:t>
            </a:r>
            <a:r>
              <a:rPr lang="ru-RU" sz="2400" dirty="0" smtClean="0"/>
              <a:t> могут иметь разный цвет свечения: белый, зелёный, синий, красный и другие.</a:t>
            </a:r>
          </a:p>
          <a:p>
            <a:pPr eaLnBrk="1" hangingPunct="1">
              <a:lnSpc>
                <a:spcPct val="90000"/>
              </a:lnSpc>
            </a:pPr>
            <a:endParaRPr lang="ru-RU" sz="2400" dirty="0" smtClean="0"/>
          </a:p>
          <a:p>
            <a:pPr>
              <a:lnSpc>
                <a:spcPct val="90000"/>
              </a:lnSpc>
            </a:pPr>
            <a:r>
              <a:rPr lang="ru-RU" sz="2400" dirty="0" smtClean="0"/>
              <a:t>По </a:t>
            </a:r>
            <a:r>
              <a:rPr lang="ru-RU" sz="2400" dirty="0" smtClean="0"/>
              <a:t>способу поддержания изображе­ния на экране различают </a:t>
            </a:r>
            <a:r>
              <a:rPr lang="ru-RU" sz="2400" dirty="0" smtClean="0"/>
              <a:t>мониторы </a:t>
            </a:r>
            <a:r>
              <a:rPr lang="ru-RU" sz="2400" dirty="0" smtClean="0"/>
              <a:t>с </a:t>
            </a:r>
            <a:r>
              <a:rPr lang="ru-RU" sz="2400" i="1" dirty="0" smtClean="0">
                <a:solidFill>
                  <a:srgbClr val="208C20"/>
                </a:solidFill>
              </a:rPr>
              <a:t>регенерацией</a:t>
            </a:r>
            <a:r>
              <a:rPr lang="en-US" sz="2400" i="1" dirty="0" smtClean="0">
                <a:solidFill>
                  <a:srgbClr val="208C20"/>
                </a:solidFill>
              </a:rPr>
              <a:t> (</a:t>
            </a:r>
            <a:r>
              <a:rPr lang="ru-RU" sz="1800" i="1" dirty="0" smtClean="0">
                <a:solidFill>
                  <a:srgbClr val="0070C0"/>
                </a:solidFill>
              </a:rPr>
              <a:t>требуют постоянного  поддержания изображения</a:t>
            </a:r>
            <a:r>
              <a:rPr lang="en-US" sz="2400" i="1" dirty="0" smtClean="0">
                <a:solidFill>
                  <a:srgbClr val="208C20"/>
                </a:solidFill>
              </a:rPr>
              <a:t>)</a:t>
            </a:r>
            <a:r>
              <a:rPr lang="ru-RU" sz="2400" dirty="0" smtClean="0">
                <a:solidFill>
                  <a:srgbClr val="208C20"/>
                </a:solidFill>
              </a:rPr>
              <a:t> </a:t>
            </a:r>
            <a:r>
              <a:rPr lang="ru-RU" sz="2400" dirty="0" smtClean="0">
                <a:solidFill>
                  <a:srgbClr val="208C20"/>
                </a:solidFill>
              </a:rPr>
              <a:t>и </a:t>
            </a:r>
            <a:r>
              <a:rPr lang="ru-RU" sz="2400" i="1" dirty="0" smtClean="0">
                <a:solidFill>
                  <a:srgbClr val="208C20"/>
                </a:solidFill>
              </a:rPr>
              <a:t>запоминанием (</a:t>
            </a:r>
            <a:r>
              <a:rPr lang="ru-RU" sz="1800" i="1" dirty="0">
                <a:solidFill>
                  <a:srgbClr val="0070C0"/>
                </a:solidFill>
              </a:rPr>
              <a:t>изображение запоминается экраном</a:t>
            </a:r>
            <a:r>
              <a:rPr lang="ru-RU" dirty="0"/>
              <a:t> </a:t>
            </a:r>
            <a:r>
              <a:rPr lang="ru-RU" sz="2400" i="1" dirty="0" smtClean="0">
                <a:solidFill>
                  <a:srgbClr val="208C20"/>
                </a:solidFill>
              </a:rPr>
              <a:t>)</a:t>
            </a:r>
            <a:r>
              <a:rPr lang="ru-RU" sz="2400" i="1" dirty="0" smtClean="0"/>
              <a:t> </a:t>
            </a:r>
            <a:r>
              <a:rPr lang="ru-RU" sz="2400" dirty="0" smtClean="0"/>
              <a:t>изображения (используется редко).  </a:t>
            </a:r>
            <a:endParaRPr lang="ru-RU" sz="2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Достоинства и недостатки</a:t>
            </a:r>
            <a:endParaRPr lang="ru-RU" dirty="0"/>
          </a:p>
        </p:txBody>
      </p:sp>
      <p:sp>
        <p:nvSpPr>
          <p:cNvPr id="3" name="Содержимое 2"/>
          <p:cNvSpPr>
            <a:spLocks noGrp="1"/>
          </p:cNvSpPr>
          <p:nvPr>
            <p:ph idx="1"/>
          </p:nvPr>
        </p:nvSpPr>
        <p:spPr/>
        <p:txBody>
          <a:bodyPr/>
          <a:lstStyle/>
          <a:p>
            <a:r>
              <a:rPr lang="ru-RU" dirty="0" smtClean="0"/>
              <a:t>Достоинства</a:t>
            </a:r>
          </a:p>
          <a:p>
            <a:r>
              <a:rPr lang="ru-RU" dirty="0" smtClean="0"/>
              <a:t>Экраны на  органических светодиодах сочетают в себе качество плазменных мониторов и энергопотребление  ЖК мониторов.</a:t>
            </a:r>
          </a:p>
          <a:p>
            <a:endParaRPr lang="ru-RU" dirty="0" smtClean="0"/>
          </a:p>
          <a:p>
            <a:r>
              <a:rPr lang="ru-RU" dirty="0" smtClean="0"/>
              <a:t>Недостатки</a:t>
            </a:r>
          </a:p>
          <a:p>
            <a:r>
              <a:rPr lang="ru-RU" dirty="0" smtClean="0"/>
              <a:t>маленький (пока) срок службы диодов некоторых цветов (синий цвет) (порядка 2-3 лет);</a:t>
            </a:r>
          </a:p>
          <a:p>
            <a:r>
              <a:rPr lang="ru-RU" dirty="0" smtClean="0"/>
              <a:t>Не совершенная и  как следствие, дорогая технология производства больших и даже средних OLED-матриц.</a:t>
            </a:r>
          </a:p>
          <a:p>
            <a:r>
              <a:rPr lang="ru-RU" dirty="0" smtClean="0"/>
              <a:t> </a:t>
            </a:r>
          </a:p>
          <a:p>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Сканеры</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bwMode="auto">
          <a:xfrm>
            <a:off x="571500" y="0"/>
            <a:ext cx="8229600" cy="500063"/>
          </a:xfrm>
          <a:prstGeom prst="rect">
            <a:avLst/>
          </a:prstGeom>
          <a:solidFill>
            <a:schemeClr val="accent1">
              <a:alpha val="61000"/>
            </a:schemeClr>
          </a:solidFill>
          <a:ln w="9525">
            <a:noFill/>
            <a:miter lim="800000"/>
            <a:headEnd/>
            <a:tailEnd/>
          </a:ln>
          <a:effectLst/>
        </p:spPr>
        <p:txBody>
          <a:bodyPr anchor="ctr"/>
          <a:lstStyle/>
          <a:p>
            <a:pPr algn="ctr">
              <a:defRPr/>
            </a:pPr>
            <a:r>
              <a:rPr lang="ru-RU" sz="2400" b="0" kern="0" dirty="0">
                <a:solidFill>
                  <a:schemeClr val="tx2"/>
                </a:solidFill>
                <a:latin typeface="+mj-lt"/>
                <a:ea typeface="+mj-ea"/>
                <a:cs typeface="+mj-cs"/>
              </a:rPr>
              <a:t>Сканеры  </a:t>
            </a:r>
          </a:p>
        </p:txBody>
      </p:sp>
      <p:sp>
        <p:nvSpPr>
          <p:cNvPr id="243715" name="Rectangle 2"/>
          <p:cNvSpPr>
            <a:spLocks noChangeArrowheads="1"/>
          </p:cNvSpPr>
          <p:nvPr/>
        </p:nvSpPr>
        <p:spPr bwMode="auto">
          <a:xfrm>
            <a:off x="179388" y="500042"/>
            <a:ext cx="8964612" cy="7355860"/>
          </a:xfrm>
          <a:prstGeom prst="rect">
            <a:avLst/>
          </a:prstGeom>
          <a:noFill/>
          <a:ln w="9525" algn="ctr">
            <a:noFill/>
            <a:miter lim="800000"/>
            <a:headEnd/>
            <a:tailEnd/>
          </a:ln>
        </p:spPr>
        <p:txBody>
          <a:bodyPr lIns="0" tIns="0" rIns="0" bIns="0" anchor="ctr">
            <a:spAutoFit/>
          </a:bodyPr>
          <a:lstStyle/>
          <a:p>
            <a:r>
              <a:rPr lang="ru-RU" sz="2000" b="0" dirty="0">
                <a:latin typeface="Arial Unicode MS" pitchFamily="34" charset="-128"/>
                <a:ea typeface="Times New Roman" pitchFamily="18" charset="0"/>
                <a:cs typeface="Courier New" pitchFamily="49" charset="0"/>
              </a:rPr>
              <a:t>    </a:t>
            </a:r>
            <a:r>
              <a:rPr lang="ru-RU" sz="2200" b="1" dirty="0">
                <a:ea typeface="Times New Roman" pitchFamily="18" charset="0"/>
                <a:cs typeface="Courier New" pitchFamily="49" charset="0"/>
              </a:rPr>
              <a:t>Сканер - устройство, позволяющее вводить в компьютер  образы изображений, представленных в виде  текста,  рисунков,  слайдов,  фотографий    или другой графической информации .</a:t>
            </a:r>
          </a:p>
          <a:p>
            <a:r>
              <a:rPr lang="ru-RU" sz="2200" b="1" dirty="0">
                <a:ea typeface="Times New Roman" pitchFamily="18" charset="0"/>
                <a:cs typeface="Courier New" pitchFamily="49" charset="0"/>
              </a:rPr>
              <a:t>  Сканеры можно классифицировать:</a:t>
            </a:r>
          </a:p>
          <a:p>
            <a:r>
              <a:rPr lang="ru-RU" sz="2200" b="1" dirty="0">
                <a:ea typeface="Times New Roman" pitchFamily="18" charset="0"/>
                <a:cs typeface="Courier New" pitchFamily="49" charset="0"/>
              </a:rPr>
              <a:t>       1) По степени прозрачности  вводимого оригинала изображения на:</a:t>
            </a:r>
          </a:p>
          <a:p>
            <a:r>
              <a:rPr lang="ru-RU" sz="2200" b="1" dirty="0">
                <a:ea typeface="Times New Roman" pitchFamily="18" charset="0"/>
                <a:cs typeface="Courier New" pitchFamily="49" charset="0"/>
              </a:rPr>
              <a:t>     - не прозрачные оригиналы(</a:t>
            </a:r>
            <a:r>
              <a:rPr lang="ru-RU" sz="2200" b="1" dirty="0">
                <a:solidFill>
                  <a:schemeClr val="tx2"/>
                </a:solidFill>
                <a:ea typeface="Times New Roman" pitchFamily="18" charset="0"/>
                <a:cs typeface="Courier New" pitchFamily="49" charset="0"/>
              </a:rPr>
              <a:t>фотографии, рисунки, страницы журналов </a:t>
            </a:r>
            <a:r>
              <a:rPr lang="ru-RU" sz="2200" b="1" dirty="0">
                <a:ea typeface="Times New Roman" pitchFamily="18" charset="0"/>
                <a:cs typeface="Courier New" pitchFamily="49" charset="0"/>
              </a:rPr>
              <a:t>);</a:t>
            </a:r>
          </a:p>
          <a:p>
            <a:r>
              <a:rPr lang="ru-RU" sz="2200" b="1" dirty="0">
                <a:ea typeface="Times New Roman" pitchFamily="18" charset="0"/>
                <a:cs typeface="Courier New" pitchFamily="49" charset="0"/>
              </a:rPr>
              <a:t>     - прозрачные оригиналы (</a:t>
            </a:r>
            <a:r>
              <a:rPr lang="ru-RU" sz="2200" b="1" dirty="0">
                <a:solidFill>
                  <a:schemeClr val="tx2"/>
                </a:solidFill>
                <a:ea typeface="Times New Roman" pitchFamily="18" charset="0"/>
                <a:cs typeface="Courier New" pitchFamily="49" charset="0"/>
              </a:rPr>
              <a:t>цветные и черно-белые слайды и  негативы</a:t>
            </a:r>
            <a:r>
              <a:rPr lang="ru-RU" sz="2200" b="1" dirty="0">
                <a:ea typeface="Times New Roman" pitchFamily="18" charset="0"/>
                <a:cs typeface="Courier New" pitchFamily="49" charset="0"/>
              </a:rPr>
              <a:t>).</a:t>
            </a:r>
          </a:p>
          <a:p>
            <a:r>
              <a:rPr lang="ru-RU" sz="2200" b="1" dirty="0">
                <a:ea typeface="Times New Roman" pitchFamily="18" charset="0"/>
                <a:cs typeface="Courier New" pitchFamily="49" charset="0"/>
              </a:rPr>
              <a:t>        2) П</a:t>
            </a:r>
            <a:r>
              <a:rPr lang="ru-RU" sz="2200" b="1" dirty="0">
                <a:solidFill>
                  <a:schemeClr val="tx2"/>
                </a:solidFill>
                <a:ea typeface="Times New Roman" pitchFamily="18" charset="0"/>
                <a:cs typeface="Courier New" pitchFamily="49" charset="0"/>
              </a:rPr>
              <a:t>о  кинематическому механизму сканера на:</a:t>
            </a:r>
          </a:p>
          <a:p>
            <a:r>
              <a:rPr lang="ru-RU" sz="2200" b="1" dirty="0">
                <a:ea typeface="Times New Roman" pitchFamily="18" charset="0"/>
                <a:cs typeface="Courier New" pitchFamily="49" charset="0"/>
              </a:rPr>
              <a:t>      - ручные;</a:t>
            </a:r>
          </a:p>
          <a:p>
            <a:r>
              <a:rPr lang="ru-RU" sz="2200" b="1" dirty="0">
                <a:ea typeface="Times New Roman" pitchFamily="18" charset="0"/>
                <a:cs typeface="Courier New" pitchFamily="49" charset="0"/>
              </a:rPr>
              <a:t>      - настольные (планшетные, рулонные, </a:t>
            </a:r>
            <a:r>
              <a:rPr lang="ru-RU" sz="2200" b="1" dirty="0" smtClean="0">
                <a:ea typeface="Times New Roman" pitchFamily="18" charset="0"/>
                <a:cs typeface="Courier New" pitchFamily="49" charset="0"/>
              </a:rPr>
              <a:t>проекционные, барабанные, книжные, сканеры штрих кодов).</a:t>
            </a:r>
            <a:endParaRPr lang="ru-RU" sz="2200" b="1" dirty="0">
              <a:ea typeface="Times New Roman" pitchFamily="18" charset="0"/>
              <a:cs typeface="Courier New" pitchFamily="49" charset="0"/>
            </a:endParaRPr>
          </a:p>
          <a:p>
            <a:r>
              <a:rPr lang="ru-RU" sz="2200" b="1" dirty="0">
                <a:ea typeface="Times New Roman" pitchFamily="18" charset="0"/>
                <a:cs typeface="Courier New" pitchFamily="49" charset="0"/>
              </a:rPr>
              <a:t>       3) По типу вводимого изображения :</a:t>
            </a:r>
          </a:p>
          <a:p>
            <a:r>
              <a:rPr lang="ru-RU" sz="2200" b="1" dirty="0">
                <a:ea typeface="Times New Roman" pitchFamily="18" charset="0"/>
                <a:cs typeface="Courier New" pitchFamily="49" charset="0"/>
              </a:rPr>
              <a:t>      - чёрно – белые(штриховые и полутоновые);</a:t>
            </a:r>
          </a:p>
          <a:p>
            <a:r>
              <a:rPr lang="ru-RU" sz="2200" b="1" dirty="0">
                <a:ea typeface="Times New Roman" pitchFamily="18" charset="0"/>
                <a:cs typeface="Courier New" pitchFamily="49" charset="0"/>
              </a:rPr>
              <a:t>      - цветные.</a:t>
            </a:r>
            <a:endParaRPr lang="en-US" sz="2200" b="1" dirty="0">
              <a:ea typeface="Times New Roman" pitchFamily="18" charset="0"/>
              <a:cs typeface="Courier New" pitchFamily="49" charset="0"/>
            </a:endParaRPr>
          </a:p>
          <a:p>
            <a:r>
              <a:rPr lang="en-US" sz="2200" b="1" dirty="0">
                <a:ea typeface="Times New Roman" pitchFamily="18" charset="0"/>
                <a:cs typeface="Courier New" pitchFamily="49" charset="0"/>
              </a:rPr>
              <a:t>        4)</a:t>
            </a:r>
            <a:r>
              <a:rPr lang="ru-RU" sz="2200" b="1" dirty="0">
                <a:ea typeface="Times New Roman" pitchFamily="18" charset="0"/>
                <a:cs typeface="Courier New" pitchFamily="49" charset="0"/>
              </a:rPr>
              <a:t>По типу используемой матрицы на</a:t>
            </a:r>
          </a:p>
          <a:p>
            <a:r>
              <a:rPr lang="ru-RU" sz="2200" b="1" dirty="0">
                <a:ea typeface="Times New Roman" pitchFamily="18" charset="0"/>
                <a:cs typeface="Courier New" pitchFamily="49" charset="0"/>
              </a:rPr>
              <a:t>        - СС</a:t>
            </a:r>
            <a:r>
              <a:rPr lang="en-US" sz="2200" b="1" dirty="0">
                <a:ea typeface="Times New Roman" pitchFamily="18" charset="0"/>
                <a:cs typeface="Courier New" pitchFamily="49" charset="0"/>
              </a:rPr>
              <a:t>D </a:t>
            </a:r>
            <a:r>
              <a:rPr lang="ru-RU" sz="2200" b="1" dirty="0">
                <a:ea typeface="Times New Roman" pitchFamily="18" charset="0"/>
                <a:cs typeface="Courier New" pitchFamily="49" charset="0"/>
              </a:rPr>
              <a:t>матрицу;</a:t>
            </a:r>
          </a:p>
          <a:p>
            <a:r>
              <a:rPr lang="ru-RU" sz="2200" b="1" dirty="0">
                <a:ea typeface="Times New Roman" pitchFamily="18" charset="0"/>
                <a:cs typeface="Courier New" pitchFamily="49" charset="0"/>
              </a:rPr>
              <a:t>        -</a:t>
            </a:r>
            <a:r>
              <a:rPr lang="en-US" sz="2200" b="1" dirty="0">
                <a:ea typeface="Times New Roman" pitchFamily="18" charset="0"/>
                <a:cs typeface="Courier New" pitchFamily="49" charset="0"/>
              </a:rPr>
              <a:t>CIS </a:t>
            </a:r>
            <a:r>
              <a:rPr lang="ru-RU" sz="2200" b="1" dirty="0">
                <a:ea typeface="Times New Roman" pitchFamily="18" charset="0"/>
                <a:cs typeface="Courier New" pitchFamily="49" charset="0"/>
              </a:rPr>
              <a:t>матрицу</a:t>
            </a:r>
          </a:p>
          <a:p>
            <a:endParaRPr lang="ru-RU" sz="2000" b="0" dirty="0">
              <a:ea typeface="Times New Roman" pitchFamily="18" charset="0"/>
              <a:cs typeface="Courier New" pitchFamily="49" charset="0"/>
            </a:endParaRPr>
          </a:p>
          <a:p>
            <a:r>
              <a:rPr lang="ru-RU" sz="2000" b="0" dirty="0">
                <a:ea typeface="Times New Roman" pitchFamily="18" charset="0"/>
                <a:cs typeface="Courier New" pitchFamily="49" charset="0"/>
              </a:rPr>
              <a:t>                 </a:t>
            </a:r>
          </a:p>
          <a:p>
            <a:r>
              <a:rPr lang="ru-RU" sz="2000" b="0" dirty="0">
                <a:ea typeface="Times New Roman" pitchFamily="18" charset="0"/>
                <a:cs typeface="Courier New" pitchFamily="49"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p:cNvPicPr>
            <a:picLocks noChangeAspect="1" noChangeArrowheads="1"/>
          </p:cNvPicPr>
          <p:nvPr/>
        </p:nvPicPr>
        <p:blipFill>
          <a:blip r:embed="rId2" cstate="print"/>
          <a:srcRect/>
          <a:stretch>
            <a:fillRect/>
          </a:stretch>
        </p:blipFill>
        <p:spPr bwMode="auto">
          <a:xfrm>
            <a:off x="214282" y="1071546"/>
            <a:ext cx="5219700" cy="3714776"/>
          </a:xfrm>
          <a:prstGeom prst="rect">
            <a:avLst/>
          </a:prstGeom>
          <a:noFill/>
          <a:ln w="9525">
            <a:noFill/>
            <a:miter lim="800000"/>
            <a:headEnd/>
            <a:tailEnd/>
          </a:ln>
        </p:spPr>
      </p:pic>
      <p:sp>
        <p:nvSpPr>
          <p:cNvPr id="244739" name="TextBox 2"/>
          <p:cNvSpPr txBox="1">
            <a:spLocks noChangeArrowheads="1"/>
          </p:cNvSpPr>
          <p:nvPr/>
        </p:nvSpPr>
        <p:spPr bwMode="auto">
          <a:xfrm>
            <a:off x="3214678" y="214290"/>
            <a:ext cx="3370795" cy="523220"/>
          </a:xfrm>
          <a:prstGeom prst="rect">
            <a:avLst/>
          </a:prstGeom>
          <a:noFill/>
          <a:ln w="9525">
            <a:noFill/>
            <a:miter lim="800000"/>
            <a:headEnd/>
            <a:tailEnd/>
          </a:ln>
        </p:spPr>
        <p:txBody>
          <a:bodyPr wrap="none">
            <a:spAutoFit/>
          </a:bodyPr>
          <a:lstStyle/>
          <a:p>
            <a:r>
              <a:rPr lang="ru-RU" sz="2800" b="1" dirty="0"/>
              <a:t>Планшетный сканер</a:t>
            </a:r>
          </a:p>
        </p:txBody>
      </p:sp>
      <p:sp>
        <p:nvSpPr>
          <p:cNvPr id="4" name="Прямоугольник 3"/>
          <p:cNvSpPr/>
          <p:nvPr/>
        </p:nvSpPr>
        <p:spPr>
          <a:xfrm>
            <a:off x="0" y="4857760"/>
            <a:ext cx="9144000" cy="1938992"/>
          </a:xfrm>
          <a:prstGeom prst="rect">
            <a:avLst/>
          </a:prstGeom>
        </p:spPr>
        <p:txBody>
          <a:bodyPr wrap="square">
            <a:spAutoFit/>
          </a:bodyPr>
          <a:lstStyle/>
          <a:p>
            <a:r>
              <a:rPr lang="ru-RU" sz="2400" b="1" dirty="0" smtClean="0"/>
              <a:t>На носителе  ограниченного размера (1)  с помощью линейной лампы подсветки или линейки </a:t>
            </a:r>
            <a:r>
              <a:rPr lang="ru-RU" sz="2400" b="1" dirty="0" err="1" smtClean="0"/>
              <a:t>светолиодов</a:t>
            </a:r>
            <a:r>
              <a:rPr lang="ru-RU" sz="2400" b="1" dirty="0" smtClean="0"/>
              <a:t> (2)освещается вся считываемая строка(3), и отраженный свет через поворотное зеркало (4) и оптическую систему (5) направляется на линейку светочувствительных элементов (6).</a:t>
            </a:r>
            <a:endParaRPr lang="ru-RU" sz="2400" b="1" dirty="0"/>
          </a:p>
        </p:txBody>
      </p:sp>
      <p:pic>
        <p:nvPicPr>
          <p:cNvPr id="493570" name="Picture 2" descr="1-1"/>
          <p:cNvPicPr>
            <a:picLocks noChangeAspect="1" noChangeArrowheads="1"/>
          </p:cNvPicPr>
          <p:nvPr/>
        </p:nvPicPr>
        <p:blipFill>
          <a:blip r:embed="rId3" cstate="print"/>
          <a:srcRect/>
          <a:stretch>
            <a:fillRect/>
          </a:stretch>
        </p:blipFill>
        <p:spPr bwMode="auto">
          <a:xfrm>
            <a:off x="5929322" y="1643050"/>
            <a:ext cx="2286000" cy="228600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1874" name="Picture 2" descr="3"/>
          <p:cNvPicPr>
            <a:picLocks noChangeAspect="1" noChangeArrowheads="1"/>
          </p:cNvPicPr>
          <p:nvPr/>
        </p:nvPicPr>
        <p:blipFill>
          <a:blip r:embed="rId2" cstate="print"/>
          <a:srcRect/>
          <a:stretch>
            <a:fillRect/>
          </a:stretch>
        </p:blipFill>
        <p:spPr bwMode="auto">
          <a:xfrm>
            <a:off x="2428860" y="642918"/>
            <a:ext cx="4643450" cy="2662243"/>
          </a:xfrm>
          <a:prstGeom prst="rect">
            <a:avLst/>
          </a:prstGeom>
          <a:noFill/>
        </p:spPr>
      </p:pic>
      <p:sp>
        <p:nvSpPr>
          <p:cNvPr id="3" name="Прямоугольник 2"/>
          <p:cNvSpPr/>
          <p:nvPr/>
        </p:nvSpPr>
        <p:spPr>
          <a:xfrm>
            <a:off x="0" y="3072348"/>
            <a:ext cx="9144000" cy="3416320"/>
          </a:xfrm>
          <a:prstGeom prst="rect">
            <a:avLst/>
          </a:prstGeom>
        </p:spPr>
        <p:txBody>
          <a:bodyPr wrap="square">
            <a:spAutoFit/>
          </a:bodyPr>
          <a:lstStyle/>
          <a:p>
            <a:r>
              <a:rPr lang="ru-RU" dirty="0" smtClean="0"/>
              <a:t>  </a:t>
            </a:r>
            <a:r>
              <a:rPr lang="ru-RU" sz="2400" b="1" dirty="0" smtClean="0"/>
              <a:t>Сканер, в основе которого есть вращающийся барабан. На этот барабан крепится фотография, которую требуется сканировать. При вращении данного барабана, фотография преобразуется в цифровое изображение.</a:t>
            </a:r>
          </a:p>
          <a:p>
            <a:r>
              <a:rPr lang="ru-RU" sz="2400" b="1" dirty="0" smtClean="0"/>
              <a:t>    Плюсом данного сканера, является наивысшее качество   </a:t>
            </a:r>
          </a:p>
          <a:p>
            <a:r>
              <a:rPr lang="ru-RU" sz="2400" b="1" dirty="0" smtClean="0"/>
              <a:t>   Разрешение сканирования данного сканера — 4800—9600 DPI. </a:t>
            </a:r>
          </a:p>
          <a:p>
            <a:r>
              <a:rPr lang="ru-RU" sz="2400" b="1" dirty="0" smtClean="0"/>
              <a:t>   Минус это его цена.</a:t>
            </a:r>
          </a:p>
          <a:p>
            <a:r>
              <a:rPr lang="ru-RU" sz="2400" b="1" dirty="0" smtClean="0"/>
              <a:t> Данный вид сканеров, используется в крупных полиграфических предприятиях.</a:t>
            </a:r>
            <a:endParaRPr lang="ru-RU" sz="2400" b="1" dirty="0"/>
          </a:p>
        </p:txBody>
      </p:sp>
      <p:sp>
        <p:nvSpPr>
          <p:cNvPr id="4" name="TextBox 3"/>
          <p:cNvSpPr txBox="1"/>
          <p:nvPr/>
        </p:nvSpPr>
        <p:spPr>
          <a:xfrm>
            <a:off x="2714612" y="142852"/>
            <a:ext cx="3741345" cy="584775"/>
          </a:xfrm>
          <a:prstGeom prst="rect">
            <a:avLst/>
          </a:prstGeom>
          <a:noFill/>
        </p:spPr>
        <p:txBody>
          <a:bodyPr wrap="none" rtlCol="0">
            <a:spAutoFit/>
          </a:bodyPr>
          <a:lstStyle/>
          <a:p>
            <a:r>
              <a:rPr lang="ru-RU" sz="3200" b="1" dirty="0" smtClean="0"/>
              <a:t>Барабанный сканер</a:t>
            </a:r>
            <a:endParaRPr lang="ru-RU" sz="3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2898" name="Picture 2" descr="4"/>
          <p:cNvPicPr>
            <a:picLocks noChangeAspect="1" noChangeArrowheads="1"/>
          </p:cNvPicPr>
          <p:nvPr/>
        </p:nvPicPr>
        <p:blipFill>
          <a:blip r:embed="rId2" cstate="print"/>
          <a:srcRect/>
          <a:stretch>
            <a:fillRect/>
          </a:stretch>
        </p:blipFill>
        <p:spPr bwMode="auto">
          <a:xfrm>
            <a:off x="2357422" y="1071546"/>
            <a:ext cx="4643470" cy="3659989"/>
          </a:xfrm>
          <a:prstGeom prst="rect">
            <a:avLst/>
          </a:prstGeom>
          <a:noFill/>
        </p:spPr>
      </p:pic>
      <p:sp>
        <p:nvSpPr>
          <p:cNvPr id="3" name="TextBox 2"/>
          <p:cNvSpPr txBox="1"/>
          <p:nvPr/>
        </p:nvSpPr>
        <p:spPr>
          <a:xfrm>
            <a:off x="2857488" y="285728"/>
            <a:ext cx="3502497" cy="584775"/>
          </a:xfrm>
          <a:prstGeom prst="rect">
            <a:avLst/>
          </a:prstGeom>
          <a:noFill/>
        </p:spPr>
        <p:txBody>
          <a:bodyPr wrap="none" rtlCol="0">
            <a:spAutoFit/>
          </a:bodyPr>
          <a:lstStyle/>
          <a:p>
            <a:r>
              <a:rPr lang="ru-RU" sz="3200" b="1" dirty="0" smtClean="0"/>
              <a:t>Книжные сканеры</a:t>
            </a:r>
            <a:endParaRPr lang="ru-RU" sz="3200" b="1" dirty="0"/>
          </a:p>
        </p:txBody>
      </p:sp>
      <p:sp>
        <p:nvSpPr>
          <p:cNvPr id="4" name="TextBox 3"/>
          <p:cNvSpPr txBox="1"/>
          <p:nvPr/>
        </p:nvSpPr>
        <p:spPr>
          <a:xfrm>
            <a:off x="642910" y="5143512"/>
            <a:ext cx="8313430" cy="523220"/>
          </a:xfrm>
          <a:prstGeom prst="rect">
            <a:avLst/>
          </a:prstGeom>
          <a:noFill/>
        </p:spPr>
        <p:txBody>
          <a:bodyPr wrap="none" rtlCol="0">
            <a:spAutoFit/>
          </a:bodyPr>
          <a:lstStyle/>
          <a:p>
            <a:r>
              <a:rPr lang="ru-RU" sz="2800" b="1" dirty="0" smtClean="0"/>
              <a:t>Сканируемый оригинал располагается лицом вверх</a:t>
            </a:r>
            <a:endParaRPr lang="ru-RU"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22" name="Picture 2" descr="5"/>
          <p:cNvPicPr>
            <a:picLocks noChangeAspect="1" noChangeArrowheads="1"/>
          </p:cNvPicPr>
          <p:nvPr/>
        </p:nvPicPr>
        <p:blipFill>
          <a:blip r:embed="rId2" cstate="print"/>
          <a:srcRect/>
          <a:stretch>
            <a:fillRect/>
          </a:stretch>
        </p:blipFill>
        <p:spPr bwMode="auto">
          <a:xfrm>
            <a:off x="1785918" y="1071546"/>
            <a:ext cx="5857916" cy="3631911"/>
          </a:xfrm>
          <a:prstGeom prst="rect">
            <a:avLst/>
          </a:prstGeom>
          <a:noFill/>
        </p:spPr>
      </p:pic>
      <p:sp>
        <p:nvSpPr>
          <p:cNvPr id="3" name="TextBox 2"/>
          <p:cNvSpPr txBox="1"/>
          <p:nvPr/>
        </p:nvSpPr>
        <p:spPr>
          <a:xfrm>
            <a:off x="3500430" y="214290"/>
            <a:ext cx="3127395" cy="584775"/>
          </a:xfrm>
          <a:prstGeom prst="rect">
            <a:avLst/>
          </a:prstGeom>
          <a:noFill/>
        </p:spPr>
        <p:txBody>
          <a:bodyPr wrap="none" rtlCol="0">
            <a:spAutoFit/>
          </a:bodyPr>
          <a:lstStyle/>
          <a:p>
            <a:r>
              <a:rPr lang="ru-RU" sz="3200" b="1" dirty="0" smtClean="0"/>
              <a:t>Ручные сканеры</a:t>
            </a:r>
            <a:endParaRPr lang="ru-RU" sz="3200" b="1" dirty="0"/>
          </a:p>
        </p:txBody>
      </p:sp>
      <p:sp>
        <p:nvSpPr>
          <p:cNvPr id="4" name="TextBox 3"/>
          <p:cNvSpPr txBox="1"/>
          <p:nvPr/>
        </p:nvSpPr>
        <p:spPr>
          <a:xfrm>
            <a:off x="642910" y="5072074"/>
            <a:ext cx="5558701" cy="523220"/>
          </a:xfrm>
          <a:prstGeom prst="rect">
            <a:avLst/>
          </a:prstGeom>
          <a:noFill/>
        </p:spPr>
        <p:txBody>
          <a:bodyPr wrap="none" rtlCol="0">
            <a:spAutoFit/>
          </a:bodyPr>
          <a:lstStyle/>
          <a:p>
            <a:r>
              <a:rPr lang="ru-RU" sz="2800" b="1" dirty="0" smtClean="0"/>
              <a:t>Низкое качество малая стоимость</a:t>
            </a:r>
            <a:r>
              <a:rPr lang="ru-RU" dirty="0" smtClean="0"/>
              <a:t>.</a:t>
            </a: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946" name="Picture 2" descr="6"/>
          <p:cNvPicPr>
            <a:picLocks noChangeAspect="1" noChangeArrowheads="1"/>
          </p:cNvPicPr>
          <p:nvPr/>
        </p:nvPicPr>
        <p:blipFill>
          <a:blip r:embed="rId2" cstate="print"/>
          <a:srcRect/>
          <a:stretch>
            <a:fillRect/>
          </a:stretch>
        </p:blipFill>
        <p:spPr bwMode="auto">
          <a:xfrm>
            <a:off x="1785918" y="1357298"/>
            <a:ext cx="4500574" cy="3345427"/>
          </a:xfrm>
          <a:prstGeom prst="rect">
            <a:avLst/>
          </a:prstGeom>
          <a:noFill/>
        </p:spPr>
      </p:pic>
      <p:sp>
        <p:nvSpPr>
          <p:cNvPr id="3" name="TextBox 2"/>
          <p:cNvSpPr txBox="1"/>
          <p:nvPr/>
        </p:nvSpPr>
        <p:spPr>
          <a:xfrm>
            <a:off x="2786050" y="500042"/>
            <a:ext cx="4287840" cy="523220"/>
          </a:xfrm>
          <a:prstGeom prst="rect">
            <a:avLst/>
          </a:prstGeom>
          <a:noFill/>
        </p:spPr>
        <p:txBody>
          <a:bodyPr wrap="none" rtlCol="0">
            <a:spAutoFit/>
          </a:bodyPr>
          <a:lstStyle/>
          <a:p>
            <a:r>
              <a:rPr lang="ru-RU" sz="2800" b="1" dirty="0" err="1" smtClean="0"/>
              <a:t>Листопротяжные</a:t>
            </a:r>
            <a:r>
              <a:rPr lang="ru-RU" sz="2800" b="1" dirty="0" smtClean="0"/>
              <a:t> сканеры</a:t>
            </a:r>
            <a:endParaRPr lang="ru-RU" sz="2800" b="1" dirty="0"/>
          </a:p>
        </p:txBody>
      </p:sp>
      <p:sp>
        <p:nvSpPr>
          <p:cNvPr id="5" name="TextBox 4"/>
          <p:cNvSpPr txBox="1"/>
          <p:nvPr/>
        </p:nvSpPr>
        <p:spPr>
          <a:xfrm>
            <a:off x="642910" y="4714884"/>
            <a:ext cx="8265532" cy="461665"/>
          </a:xfrm>
          <a:prstGeom prst="rect">
            <a:avLst/>
          </a:prstGeom>
          <a:noFill/>
        </p:spPr>
        <p:txBody>
          <a:bodyPr wrap="none" rtlCol="0">
            <a:spAutoFit/>
          </a:bodyPr>
          <a:lstStyle/>
          <a:p>
            <a:r>
              <a:rPr lang="ru-RU" sz="2400" b="1" dirty="0" smtClean="0"/>
              <a:t>Низкое качество, высокая скорость (до 100 листов в минуту)</a:t>
            </a:r>
            <a:endParaRPr lang="ru-RU"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62" name="Picture 2"/>
          <p:cNvPicPr>
            <a:picLocks noChangeAspect="1" noChangeArrowheads="1"/>
          </p:cNvPicPr>
          <p:nvPr/>
        </p:nvPicPr>
        <p:blipFill>
          <a:blip r:embed="rId2" cstate="print"/>
          <a:srcRect/>
          <a:stretch>
            <a:fillRect/>
          </a:stretch>
        </p:blipFill>
        <p:spPr bwMode="auto">
          <a:xfrm>
            <a:off x="428625" y="785794"/>
            <a:ext cx="5857887" cy="3561424"/>
          </a:xfrm>
          <a:prstGeom prst="rect">
            <a:avLst/>
          </a:prstGeom>
          <a:noFill/>
          <a:ln w="9525">
            <a:noFill/>
            <a:miter lim="800000"/>
            <a:headEnd/>
            <a:tailEnd/>
          </a:ln>
        </p:spPr>
      </p:pic>
      <p:pic>
        <p:nvPicPr>
          <p:cNvPr id="245763" name="Picture 3"/>
          <p:cNvPicPr>
            <a:picLocks noChangeAspect="1" noChangeArrowheads="1"/>
          </p:cNvPicPr>
          <p:nvPr/>
        </p:nvPicPr>
        <p:blipFill>
          <a:blip r:embed="rId3" cstate="print"/>
          <a:srcRect/>
          <a:stretch>
            <a:fillRect/>
          </a:stretch>
        </p:blipFill>
        <p:spPr bwMode="auto">
          <a:xfrm>
            <a:off x="0" y="4333875"/>
            <a:ext cx="9144000" cy="2524125"/>
          </a:xfrm>
          <a:prstGeom prst="rect">
            <a:avLst/>
          </a:prstGeom>
          <a:noFill/>
          <a:ln w="9525">
            <a:noFill/>
            <a:miter lim="800000"/>
            <a:headEnd/>
            <a:tailEnd/>
          </a:ln>
        </p:spPr>
      </p:pic>
      <p:sp>
        <p:nvSpPr>
          <p:cNvPr id="245764" name="Rectangle 4"/>
          <p:cNvSpPr>
            <a:spLocks noChangeArrowheads="1"/>
          </p:cNvSpPr>
          <p:nvPr/>
        </p:nvSpPr>
        <p:spPr bwMode="auto">
          <a:xfrm>
            <a:off x="5286375" y="714375"/>
            <a:ext cx="3714750" cy="2586038"/>
          </a:xfrm>
          <a:prstGeom prst="rect">
            <a:avLst/>
          </a:prstGeom>
          <a:noFill/>
          <a:ln w="9525">
            <a:noFill/>
            <a:miter lim="800000"/>
            <a:headEnd/>
            <a:tailEnd/>
          </a:ln>
        </p:spPr>
        <p:txBody>
          <a:bodyPr anchor="ctr">
            <a:spAutoFit/>
          </a:bodyPr>
          <a:lstStyle/>
          <a:p>
            <a:pPr indent="288925" eaLnBrk="0" hangingPunct="0"/>
            <a:r>
              <a:rPr lang="ru-RU" sz="1800">
                <a:cs typeface="Times New Roman" pitchFamily="18" charset="0"/>
              </a:rPr>
              <a:t>Применения в рассматриваемой конструкции зеркального барабана с плоскими боковыми гранями позволяет при одном обороте барабана выполняеть </a:t>
            </a:r>
            <a:r>
              <a:rPr lang="en-US" sz="1800" i="1">
                <a:cs typeface="Times New Roman" pitchFamily="18" charset="0"/>
              </a:rPr>
              <a:t>n</a:t>
            </a:r>
            <a:r>
              <a:rPr lang="ru-RU" sz="1800" i="1">
                <a:cs typeface="Times New Roman" pitchFamily="18" charset="0"/>
              </a:rPr>
              <a:t> </a:t>
            </a:r>
            <a:r>
              <a:rPr lang="ru-RU" sz="1800">
                <a:cs typeface="Times New Roman" pitchFamily="18" charset="0"/>
              </a:rPr>
              <a:t>считываний, где </a:t>
            </a:r>
            <a:r>
              <a:rPr lang="en-US" sz="1800" i="1">
                <a:cs typeface="Times New Roman" pitchFamily="18" charset="0"/>
              </a:rPr>
              <a:t>n</a:t>
            </a:r>
            <a:r>
              <a:rPr lang="ru-RU" sz="1800" i="1">
                <a:cs typeface="Times New Roman" pitchFamily="18" charset="0"/>
              </a:rPr>
              <a:t> </a:t>
            </a:r>
            <a:r>
              <a:rPr lang="ru-RU" sz="1800">
                <a:cs typeface="Times New Roman" pitchFamily="18" charset="0"/>
              </a:rPr>
              <a:t>– число плоских граней барабана. </a:t>
            </a:r>
            <a:endParaRPr lang="ru-RU" sz="1800"/>
          </a:p>
        </p:txBody>
      </p:sp>
      <p:sp>
        <p:nvSpPr>
          <p:cNvPr id="245765" name="TextBox 4"/>
          <p:cNvSpPr txBox="1">
            <a:spLocks noChangeArrowheads="1"/>
          </p:cNvSpPr>
          <p:nvPr/>
        </p:nvSpPr>
        <p:spPr bwMode="auto">
          <a:xfrm>
            <a:off x="0" y="0"/>
            <a:ext cx="9144000" cy="892552"/>
          </a:xfrm>
          <a:prstGeom prst="rect">
            <a:avLst/>
          </a:prstGeom>
          <a:noFill/>
          <a:ln w="9525">
            <a:noFill/>
            <a:miter lim="800000"/>
            <a:headEnd/>
            <a:tailEnd/>
          </a:ln>
        </p:spPr>
        <p:txBody>
          <a:bodyPr wrap="square">
            <a:spAutoFit/>
          </a:bodyPr>
          <a:lstStyle/>
          <a:p>
            <a:r>
              <a:rPr lang="ru-RU" sz="2800" b="1" dirty="0" smtClean="0"/>
              <a:t>                                  Проекционный сканер</a:t>
            </a:r>
          </a:p>
          <a:p>
            <a:pPr algn="ctr"/>
            <a:r>
              <a:rPr lang="ru-RU" sz="2400" dirty="0" smtClean="0"/>
              <a:t>Для сканирования информации с носителей большого размера</a:t>
            </a:r>
            <a:endParaRPr lang="ru-RU"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2306" name="Picture 2"/>
          <p:cNvPicPr>
            <a:picLocks noChangeAspect="1" noChangeArrowheads="1"/>
          </p:cNvPicPr>
          <p:nvPr/>
        </p:nvPicPr>
        <p:blipFill>
          <a:blip r:embed="rId2" cstate="print"/>
          <a:srcRect/>
          <a:stretch>
            <a:fillRect/>
          </a:stretch>
        </p:blipFill>
        <p:spPr bwMode="auto">
          <a:xfrm>
            <a:off x="714348" y="428604"/>
            <a:ext cx="6486525" cy="4519625"/>
          </a:xfrm>
          <a:prstGeom prst="rect">
            <a:avLst/>
          </a:prstGeom>
          <a:noFill/>
          <a:ln w="9525">
            <a:noFill/>
            <a:miter lim="800000"/>
            <a:headEnd/>
            <a:tailEnd/>
          </a:ln>
          <a:effectLst/>
        </p:spPr>
      </p:pic>
      <p:sp>
        <p:nvSpPr>
          <p:cNvPr id="3" name="Прямоугольник 2"/>
          <p:cNvSpPr/>
          <p:nvPr/>
        </p:nvSpPr>
        <p:spPr>
          <a:xfrm>
            <a:off x="0" y="4919008"/>
            <a:ext cx="9144000" cy="1938992"/>
          </a:xfrm>
          <a:prstGeom prst="rect">
            <a:avLst/>
          </a:prstGeom>
        </p:spPr>
        <p:txBody>
          <a:bodyPr wrap="square">
            <a:spAutoFit/>
          </a:bodyPr>
          <a:lstStyle/>
          <a:p>
            <a:r>
              <a:rPr lang="ru-RU" sz="2400" b="1" dirty="0" smtClean="0"/>
              <a:t>При использовании матрицы считывающих элементов   поверхность носителя (1)  с изображением (2) проецируется  с помощью отраженного  света (5) через собирающую линзу (4) на матрицу светочувствительных элементов (3), которые меняют свои электрические параметры в зависимости от освещенности.</a:t>
            </a:r>
            <a:endParaRPr lang="ru-RU" sz="2400" b="1" dirty="0"/>
          </a:p>
        </p:txBody>
      </p:sp>
      <p:sp>
        <p:nvSpPr>
          <p:cNvPr id="4" name="TextBox 3"/>
          <p:cNvSpPr txBox="1"/>
          <p:nvPr/>
        </p:nvSpPr>
        <p:spPr>
          <a:xfrm>
            <a:off x="3000364" y="142852"/>
            <a:ext cx="3444469" cy="461665"/>
          </a:xfrm>
          <a:prstGeom prst="rect">
            <a:avLst/>
          </a:prstGeom>
          <a:noFill/>
        </p:spPr>
        <p:txBody>
          <a:bodyPr wrap="none" rtlCol="0">
            <a:spAutoFit/>
          </a:bodyPr>
          <a:lstStyle/>
          <a:p>
            <a:r>
              <a:rPr lang="ru-RU" sz="2400" b="1" dirty="0" smtClean="0"/>
              <a:t>Проекционные сканеры</a:t>
            </a:r>
            <a:endParaRPr lang="ru-RU"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solidFill>
                  <a:schemeClr val="tx2"/>
                </a:solidFill>
              </a:rPr>
              <a:t>Видеомониторы</a:t>
            </a:r>
            <a:br>
              <a:rPr lang="ru-RU" dirty="0" smtClean="0">
                <a:solidFill>
                  <a:schemeClr val="tx2"/>
                </a:solidFill>
              </a:rPr>
            </a:br>
            <a:endParaRPr lang="ru-RU" dirty="0"/>
          </a:p>
        </p:txBody>
      </p:sp>
      <p:sp>
        <p:nvSpPr>
          <p:cNvPr id="156674" name="Rectangle 3"/>
          <p:cNvSpPr>
            <a:spLocks noGrp="1" noChangeArrowheads="1"/>
          </p:cNvSpPr>
          <p:nvPr>
            <p:ph idx="1"/>
          </p:nvPr>
        </p:nvSpPr>
        <p:spPr/>
        <p:txBody>
          <a:bodyPr/>
          <a:lstStyle/>
          <a:p>
            <a:pPr eaLnBrk="1" hangingPunct="1"/>
            <a:r>
              <a:rPr lang="ru-RU" sz="2400" dirty="0" smtClean="0"/>
              <a:t>По виду отображаемой информации </a:t>
            </a:r>
            <a:r>
              <a:rPr lang="ru-RU" sz="2400" dirty="0" smtClean="0"/>
              <a:t>мониторы </a:t>
            </a:r>
            <a:r>
              <a:rPr lang="ru-RU" sz="2400" dirty="0" smtClean="0"/>
              <a:t>подразделяют </a:t>
            </a:r>
            <a:r>
              <a:rPr lang="ru-RU" sz="2400" dirty="0" smtClean="0"/>
              <a:t>на: </a:t>
            </a:r>
          </a:p>
          <a:p>
            <a:pPr eaLnBrk="1" hangingPunct="1"/>
            <a:r>
              <a:rPr lang="ru-RU" sz="2400" i="1" dirty="0" smtClean="0">
                <a:solidFill>
                  <a:srgbClr val="208C20"/>
                </a:solidFill>
              </a:rPr>
              <a:t>алфавитно-цифровые </a:t>
            </a:r>
            <a:r>
              <a:rPr lang="ru-RU" sz="2400" i="1" dirty="0" smtClean="0">
                <a:solidFill>
                  <a:srgbClr val="208C20"/>
                </a:solidFill>
              </a:rPr>
              <a:t>(</a:t>
            </a:r>
            <a:r>
              <a:rPr lang="ru-RU" sz="2000" i="1" dirty="0" smtClean="0">
                <a:solidFill>
                  <a:srgbClr val="0070C0"/>
                </a:solidFill>
              </a:rPr>
              <a:t>минимально - управляемой единицей  отображаемой информации является символ</a:t>
            </a:r>
            <a:r>
              <a:rPr lang="ru-RU" sz="2400" i="1" dirty="0" smtClean="0">
                <a:solidFill>
                  <a:srgbClr val="208C20"/>
                </a:solidFill>
              </a:rPr>
              <a:t>)</a:t>
            </a:r>
          </a:p>
          <a:p>
            <a:pPr eaLnBrk="1" hangingPunct="1"/>
            <a:r>
              <a:rPr lang="ru-RU" sz="2400" i="1" dirty="0" smtClean="0">
                <a:solidFill>
                  <a:srgbClr val="208C20"/>
                </a:solidFill>
              </a:rPr>
              <a:t> </a:t>
            </a:r>
            <a:r>
              <a:rPr lang="ru-RU" sz="2400" i="1" dirty="0" smtClean="0">
                <a:solidFill>
                  <a:srgbClr val="208C20"/>
                </a:solidFill>
              </a:rPr>
              <a:t>графические</a:t>
            </a:r>
            <a:r>
              <a:rPr lang="ru-RU" sz="2400" dirty="0" smtClean="0">
                <a:solidFill>
                  <a:srgbClr val="208C20"/>
                </a:solidFill>
              </a:rPr>
              <a:t> </a:t>
            </a:r>
            <a:r>
              <a:rPr lang="ru-RU" sz="2400" dirty="0" smtClean="0">
                <a:solidFill>
                  <a:srgbClr val="208C20"/>
                </a:solidFill>
              </a:rPr>
              <a:t>(</a:t>
            </a:r>
            <a:r>
              <a:rPr lang="ru-RU" sz="2400" i="1" dirty="0" smtClean="0">
                <a:solidFill>
                  <a:srgbClr val="208C20"/>
                </a:solidFill>
              </a:rPr>
              <a:t>комбинированные) </a:t>
            </a:r>
            <a:r>
              <a:rPr lang="ru-RU" sz="2400" i="1" dirty="0" smtClean="0">
                <a:solidFill>
                  <a:srgbClr val="208C20"/>
                </a:solidFill>
              </a:rPr>
              <a:t>(минимально - управляемой единицей  отображаемой информации является  пиксель).</a:t>
            </a:r>
            <a:r>
              <a:rPr lang="ru-RU" sz="2400" dirty="0" smtClean="0">
                <a:solidFill>
                  <a:srgbClr val="208C20"/>
                </a:solidFill>
              </a:rPr>
              <a:t> </a:t>
            </a:r>
          </a:p>
          <a:p>
            <a:pPr eaLnBrk="1" hangingPunct="1"/>
            <a:r>
              <a:rPr lang="ru-RU" sz="2400" dirty="0" smtClean="0"/>
              <a:t>По способу формирования изображения </a:t>
            </a:r>
            <a:r>
              <a:rPr lang="ru-RU" sz="2400" dirty="0" err="1" smtClean="0"/>
              <a:t>мониторыподразделяют</a:t>
            </a:r>
            <a:r>
              <a:rPr lang="ru-RU" sz="2400" dirty="0" smtClean="0"/>
              <a:t> </a:t>
            </a:r>
            <a:r>
              <a:rPr lang="ru-RU" sz="2400" dirty="0" smtClean="0"/>
              <a:t>на :</a:t>
            </a:r>
            <a:endParaRPr lang="ru-RU" sz="2400" dirty="0" smtClean="0">
              <a:solidFill>
                <a:srgbClr val="208C20"/>
              </a:solidFill>
            </a:endParaRPr>
          </a:p>
          <a:p>
            <a:pPr eaLnBrk="1" hangingPunct="1">
              <a:buFontTx/>
              <a:buNone/>
            </a:pPr>
            <a:r>
              <a:rPr lang="ru-RU" sz="2400" i="1" dirty="0" smtClean="0">
                <a:solidFill>
                  <a:srgbClr val="208C20"/>
                </a:solidFill>
              </a:rPr>
              <a:t>        Векторные</a:t>
            </a:r>
            <a:r>
              <a:rPr lang="ru-RU" sz="2400" dirty="0" smtClean="0"/>
              <a:t> -электронный луч проходит вдоль линий изображения</a:t>
            </a:r>
            <a:r>
              <a:rPr lang="ru-RU" sz="2000" dirty="0" smtClean="0"/>
              <a:t>. </a:t>
            </a:r>
          </a:p>
          <a:p>
            <a:pPr eaLnBrk="1" hangingPunct="1"/>
            <a:endParaRPr lang="ru-RU" sz="2000" i="1" dirty="0" smtClean="0">
              <a:solidFill>
                <a:srgbClr val="208C20"/>
              </a:solidFill>
            </a:endParaRPr>
          </a:p>
          <a:p>
            <a:pPr eaLnBrk="1" hangingPunct="1"/>
            <a:endParaRPr lang="ru-RU" sz="2000" i="1" dirty="0" smtClean="0">
              <a:solidFill>
                <a:srgbClr val="208C20"/>
              </a:solidFill>
            </a:endParaRPr>
          </a:p>
          <a:p>
            <a:pPr eaLnBrk="1" hangingPunct="1"/>
            <a:endParaRPr lang="ru-RU" sz="2000" i="1" dirty="0" smtClean="0">
              <a:solidFill>
                <a:srgbClr val="208C20"/>
              </a:solidFill>
            </a:endParaRPr>
          </a:p>
        </p:txBody>
      </p:sp>
      <p:pic>
        <p:nvPicPr>
          <p:cNvPr id="156676" name="Picture 23" descr="Файл:Векторная развёртка.svg">
            <a:hlinkClick r:id="rId2"/>
          </p:cNvPr>
          <p:cNvPicPr>
            <a:picLocks noChangeAspect="1" noChangeArrowheads="1"/>
          </p:cNvPicPr>
          <p:nvPr/>
        </p:nvPicPr>
        <p:blipFill>
          <a:blip r:embed="rId3" cstate="print"/>
          <a:srcRect/>
          <a:stretch>
            <a:fillRect/>
          </a:stretch>
        </p:blipFill>
        <p:spPr bwMode="auto">
          <a:xfrm>
            <a:off x="2285984" y="4357694"/>
            <a:ext cx="3660775" cy="2244725"/>
          </a:xfrm>
          <a:prstGeom prst="rect">
            <a:avLst/>
          </a:prstGeom>
          <a:noFill/>
          <a:ln w="9525">
            <a:noFill/>
            <a:miter lim="800000"/>
            <a:headEnd/>
            <a:tailEnd/>
          </a:ln>
        </p:spPr>
      </p:pic>
      <p:pic>
        <p:nvPicPr>
          <p:cNvPr id="156677" name="Picture 25" descr="Close">
            <a:hlinkClick r:id="rId4"/>
          </p:cNvPr>
          <p:cNvPicPr>
            <a:picLocks noChangeAspect="1" noChangeArrowheads="1"/>
          </p:cNvPicPr>
          <p:nvPr/>
        </p:nvPicPr>
        <p:blipFill>
          <a:blip r:embed="rId5" cstate="print"/>
          <a:srcRect/>
          <a:stretch>
            <a:fillRect/>
          </a:stretch>
        </p:blipFill>
        <p:spPr bwMode="auto">
          <a:xfrm>
            <a:off x="2752725" y="-193675"/>
            <a:ext cx="123825" cy="1238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0"/>
            <a:ext cx="4097725" cy="523220"/>
          </a:xfrm>
          <a:prstGeom prst="rect">
            <a:avLst/>
          </a:prstGeom>
          <a:noFill/>
        </p:spPr>
        <p:txBody>
          <a:bodyPr wrap="none" rtlCol="0">
            <a:spAutoFit/>
          </a:bodyPr>
          <a:lstStyle/>
          <a:p>
            <a:r>
              <a:rPr lang="ru-RU" sz="2800" b="1" dirty="0" smtClean="0"/>
              <a:t>Характеристики  сканера</a:t>
            </a:r>
            <a:endParaRPr lang="ru-RU" sz="2800" b="1" dirty="0"/>
          </a:p>
        </p:txBody>
      </p:sp>
      <p:sp>
        <p:nvSpPr>
          <p:cNvPr id="3" name="Прямоугольник 2"/>
          <p:cNvSpPr/>
          <p:nvPr/>
        </p:nvSpPr>
        <p:spPr>
          <a:xfrm>
            <a:off x="214282" y="785794"/>
            <a:ext cx="8786874" cy="5632311"/>
          </a:xfrm>
          <a:prstGeom prst="rect">
            <a:avLst/>
          </a:prstGeom>
        </p:spPr>
        <p:txBody>
          <a:bodyPr wrap="square">
            <a:spAutoFit/>
          </a:bodyPr>
          <a:lstStyle/>
          <a:p>
            <a:r>
              <a:rPr lang="ru-RU" sz="2400" b="1" dirty="0" smtClean="0">
                <a:solidFill>
                  <a:srgbClr val="FF0000"/>
                </a:solidFill>
              </a:rPr>
              <a:t>     - Оптическое разрешение сканера (по вертикали) </a:t>
            </a:r>
            <a:r>
              <a:rPr lang="ru-RU" sz="2400" dirty="0" smtClean="0"/>
              <a:t>- это реальное количество точек, которое в состоянии различить светочувствительный  элемент   сканера. Оно измеряется в DPI (</a:t>
            </a:r>
            <a:r>
              <a:rPr lang="ru-RU" sz="2400" dirty="0" err="1" smtClean="0"/>
              <a:t>dots</a:t>
            </a:r>
            <a:r>
              <a:rPr lang="ru-RU" sz="2400" dirty="0" smtClean="0"/>
              <a:t> </a:t>
            </a:r>
            <a:r>
              <a:rPr lang="ru-RU" sz="2400" dirty="0" err="1" smtClean="0"/>
              <a:t>per</a:t>
            </a:r>
            <a:r>
              <a:rPr lang="ru-RU" sz="2400" dirty="0" smtClean="0"/>
              <a:t> </a:t>
            </a:r>
            <a:r>
              <a:rPr lang="ru-RU" sz="2400" dirty="0" err="1" smtClean="0"/>
              <a:t>inch</a:t>
            </a:r>
            <a:r>
              <a:rPr lang="ru-RU" sz="2400" dirty="0" smtClean="0"/>
              <a:t> - точек на дюйм) и является одним из основных параметров сканера.</a:t>
            </a:r>
          </a:p>
          <a:p>
            <a:r>
              <a:rPr lang="ru-RU" sz="2400" b="1" dirty="0" smtClean="0">
                <a:solidFill>
                  <a:srgbClr val="FF0000"/>
                </a:solidFill>
              </a:rPr>
              <a:t>     - Механическое  разрешение сканера  (по горизонтали)</a:t>
            </a:r>
            <a:r>
              <a:rPr lang="ru-RU" sz="2400" dirty="0" smtClean="0"/>
              <a:t>- это разрешение, обеспечиваемое механизмом перемещения сканирующего элемента.</a:t>
            </a:r>
          </a:p>
          <a:p>
            <a:r>
              <a:rPr lang="ru-RU" sz="2400" b="1" dirty="0" smtClean="0">
                <a:solidFill>
                  <a:srgbClr val="FF0000"/>
                </a:solidFill>
              </a:rPr>
              <a:t>     - Улучшенное разрешение по вертикали и горизонтали  </a:t>
            </a:r>
            <a:r>
              <a:rPr lang="ru-RU" sz="2400" dirty="0" smtClean="0"/>
              <a:t>- это разрешение получаемое с помощью интерполяции. Интерполяция - это искусственно увеличенное разрешение. Оно достигается путем математического вычисления недостающих точек изображения (методом интерполяции), осуществляемого драйвером с помощью специальных алгоритмов.</a:t>
            </a:r>
          </a:p>
          <a:p>
            <a:r>
              <a:rPr lang="ru-RU" sz="2400" b="1" dirty="0" smtClean="0">
                <a:solidFill>
                  <a:srgbClr val="FF0000"/>
                </a:solidFill>
              </a:rPr>
              <a:t>     </a:t>
            </a:r>
            <a:endParaRPr lang="ru-RU"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8596" y="428604"/>
            <a:ext cx="8429684" cy="6186309"/>
          </a:xfrm>
          <a:prstGeom prst="rect">
            <a:avLst/>
          </a:prstGeom>
        </p:spPr>
        <p:txBody>
          <a:bodyPr wrap="square">
            <a:spAutoFit/>
          </a:bodyPr>
          <a:lstStyle/>
          <a:p>
            <a:r>
              <a:rPr lang="ru-RU" sz="2000" b="1" dirty="0" smtClean="0">
                <a:solidFill>
                  <a:srgbClr val="FF0000"/>
                </a:solidFill>
              </a:rPr>
              <a:t>     </a:t>
            </a:r>
            <a:r>
              <a:rPr lang="ru-RU" sz="2200" b="1" dirty="0" smtClean="0">
                <a:solidFill>
                  <a:srgbClr val="FF0000"/>
                </a:solidFill>
              </a:rPr>
              <a:t>-Динамический диапазон </a:t>
            </a:r>
            <a:r>
              <a:rPr lang="ru-RU" sz="2200" b="1" dirty="0" smtClean="0"/>
              <a:t>- </a:t>
            </a:r>
            <a:r>
              <a:rPr lang="ru-RU" sz="2200" dirty="0" smtClean="0"/>
              <a:t>означает способность сканера воспринимать самые яркие (прозрачные) и самые тёмные (непрозрачные) участки(  способность сканера различить близлежащие оттенки). Обозначается буквой </a:t>
            </a:r>
            <a:r>
              <a:rPr lang="en-US" sz="2200" b="1" dirty="0" smtClean="0"/>
              <a:t>D</a:t>
            </a:r>
            <a:r>
              <a:rPr lang="ru-RU" sz="2200" dirty="0" smtClean="0"/>
              <a:t>.</a:t>
            </a:r>
          </a:p>
          <a:p>
            <a:r>
              <a:rPr lang="ru-RU" sz="2200" dirty="0" smtClean="0"/>
              <a:t>     Динамический диапазон  связан с оптической плотностью. </a:t>
            </a:r>
          </a:p>
          <a:p>
            <a:r>
              <a:rPr lang="ru-RU" sz="2200" dirty="0" smtClean="0"/>
              <a:t>     Оптическая плотность - это характеристика оригинала. Вычисляется она как </a:t>
            </a:r>
            <a:r>
              <a:rPr lang="ru-RU" sz="2200" b="1" dirty="0" smtClean="0"/>
              <a:t>десятичный логарифм отношения света падающего на оригинал к свету отраженному от оригинала (для непрозрачных оригиналов) или прошедшему через оригинал (для слайдов и негативов). </a:t>
            </a:r>
            <a:r>
              <a:rPr lang="ru-RU" sz="2200" dirty="0" smtClean="0"/>
              <a:t>Минимально возможное значение оптической плотности </a:t>
            </a:r>
            <a:r>
              <a:rPr lang="ru-RU" sz="2200" b="1" dirty="0" smtClean="0"/>
              <a:t>0.0 D</a:t>
            </a:r>
            <a:r>
              <a:rPr lang="ru-RU" sz="2200" dirty="0" smtClean="0"/>
              <a:t> – это идеально белый (прозрачный) оригинал. Значение </a:t>
            </a:r>
            <a:r>
              <a:rPr lang="ru-RU" sz="2200" b="1" dirty="0" smtClean="0"/>
              <a:t>4.0 D</a:t>
            </a:r>
            <a:r>
              <a:rPr lang="ru-RU" sz="2200" dirty="0" smtClean="0"/>
              <a:t> соответствует предельно черному (непрозрачному) оригиналу. </a:t>
            </a:r>
          </a:p>
          <a:p>
            <a:r>
              <a:rPr lang="ru-RU" sz="2200" b="1" dirty="0" smtClean="0"/>
              <a:t>Максимальная оптическая плотность у сканера - это оптическая плотность оригинала, которую сканер еще отличает от "полной темноты". </a:t>
            </a:r>
          </a:p>
          <a:p>
            <a:r>
              <a:rPr lang="ru-RU" sz="2200" b="1" dirty="0" smtClean="0">
                <a:solidFill>
                  <a:srgbClr val="FF0000"/>
                </a:solidFill>
              </a:rPr>
              <a:t>   </a:t>
            </a:r>
          </a:p>
          <a:p>
            <a:endParaRPr lang="ru-RU" sz="2200" dirty="0" smtClean="0"/>
          </a:p>
        </p:txBody>
      </p:sp>
      <p:sp>
        <p:nvSpPr>
          <p:cNvPr id="4" name="TextBox 3"/>
          <p:cNvSpPr txBox="1"/>
          <p:nvPr/>
        </p:nvSpPr>
        <p:spPr>
          <a:xfrm>
            <a:off x="2571736" y="428604"/>
            <a:ext cx="184731" cy="369332"/>
          </a:xfrm>
          <a:prstGeom prst="rect">
            <a:avLst/>
          </a:prstGeom>
          <a:noFill/>
        </p:spPr>
        <p:txBody>
          <a:bodyPr wrap="none" rtlCol="0">
            <a:spAutoFit/>
          </a:bodyPr>
          <a:lstStyle/>
          <a:p>
            <a:endParaRPr lang="ru-RU" dirty="0"/>
          </a:p>
        </p:txBody>
      </p:sp>
      <p:sp>
        <p:nvSpPr>
          <p:cNvPr id="5" name="TextBox 4"/>
          <p:cNvSpPr txBox="1"/>
          <p:nvPr/>
        </p:nvSpPr>
        <p:spPr>
          <a:xfrm>
            <a:off x="2214546" y="0"/>
            <a:ext cx="4015971" cy="523220"/>
          </a:xfrm>
          <a:prstGeom prst="rect">
            <a:avLst/>
          </a:prstGeom>
          <a:noFill/>
        </p:spPr>
        <p:txBody>
          <a:bodyPr wrap="none" rtlCol="0">
            <a:spAutoFit/>
          </a:bodyPr>
          <a:lstStyle/>
          <a:p>
            <a:r>
              <a:rPr lang="ru-RU" sz="2800" b="1" dirty="0" smtClean="0"/>
              <a:t>Характеристики сканера</a:t>
            </a:r>
            <a:endParaRPr lang="ru-RU" sz="2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364" y="142852"/>
            <a:ext cx="4015971" cy="523220"/>
          </a:xfrm>
          <a:prstGeom prst="rect">
            <a:avLst/>
          </a:prstGeom>
          <a:noFill/>
        </p:spPr>
        <p:txBody>
          <a:bodyPr wrap="none" rtlCol="0">
            <a:spAutoFit/>
          </a:bodyPr>
          <a:lstStyle/>
          <a:p>
            <a:r>
              <a:rPr lang="ru-RU" sz="2800" b="1" dirty="0" smtClean="0"/>
              <a:t>Характеристики сканера</a:t>
            </a:r>
            <a:endParaRPr lang="ru-RU" sz="2800" b="1" dirty="0"/>
          </a:p>
        </p:txBody>
      </p:sp>
      <p:sp>
        <p:nvSpPr>
          <p:cNvPr id="5" name="TextBox 4"/>
          <p:cNvSpPr txBox="1"/>
          <p:nvPr/>
        </p:nvSpPr>
        <p:spPr>
          <a:xfrm>
            <a:off x="0" y="500042"/>
            <a:ext cx="9144000" cy="6555641"/>
          </a:xfrm>
          <a:prstGeom prst="rect">
            <a:avLst/>
          </a:prstGeom>
          <a:noFill/>
        </p:spPr>
        <p:txBody>
          <a:bodyPr wrap="square" rtlCol="0">
            <a:spAutoFit/>
          </a:bodyPr>
          <a:lstStyle/>
          <a:p>
            <a:pPr>
              <a:buFontTx/>
              <a:buChar char="-"/>
            </a:pPr>
            <a:r>
              <a:rPr lang="ru-RU" sz="2800" b="1" dirty="0" smtClean="0">
                <a:solidFill>
                  <a:srgbClr val="FF0000"/>
                </a:solidFill>
              </a:rPr>
              <a:t>Глубина цвета( внутренняя 8 – 48 бит) - </a:t>
            </a:r>
            <a:r>
              <a:rPr lang="ru-RU" sz="2800" dirty="0" smtClean="0"/>
              <a:t> число разрядов, используемых для кодирования цвета каждого оцифрованного  пикселя (количество цветов, которые сканер способен различить). Определяется разрядностью</a:t>
            </a:r>
          </a:p>
          <a:p>
            <a:r>
              <a:rPr lang="ru-RU" sz="2800" dirty="0" smtClean="0"/>
              <a:t>АЦП - сканера</a:t>
            </a:r>
          </a:p>
          <a:p>
            <a:r>
              <a:rPr lang="ru-RU" sz="2800" b="1" dirty="0" smtClean="0">
                <a:solidFill>
                  <a:srgbClr val="FF0000"/>
                </a:solidFill>
              </a:rPr>
              <a:t>Глубина цвета( внешняя 16 – 96 бит) - </a:t>
            </a:r>
            <a:r>
              <a:rPr lang="ru-RU" sz="2800" b="1" dirty="0" smtClean="0"/>
              <a:t>количество бит цветов</a:t>
            </a:r>
            <a:r>
              <a:rPr lang="ru-RU" sz="2800" dirty="0" smtClean="0"/>
              <a:t>, которые сканер способен передать компьютеру.</a:t>
            </a:r>
            <a:endParaRPr lang="ru-RU" sz="2800" b="1" dirty="0" smtClean="0">
              <a:solidFill>
                <a:srgbClr val="FF0000"/>
              </a:solidFill>
            </a:endParaRPr>
          </a:p>
          <a:p>
            <a:r>
              <a:rPr lang="ru-RU" sz="2800" b="1" dirty="0" smtClean="0">
                <a:solidFill>
                  <a:srgbClr val="FF0000"/>
                </a:solidFill>
              </a:rPr>
              <a:t>Глубина резкости </a:t>
            </a:r>
            <a:r>
              <a:rPr lang="ru-RU" sz="2800" b="1" dirty="0" smtClean="0"/>
              <a:t>- максимальное расстояние от</a:t>
            </a:r>
          </a:p>
          <a:p>
            <a:r>
              <a:rPr lang="ru-RU" sz="2800" b="1" dirty="0" smtClean="0"/>
              <a:t>фоточувствительного датчика до  оригинала  на котором оптическая система сканера  способна обработать  оригинал с достаточным уровнем резкости.</a:t>
            </a:r>
          </a:p>
          <a:p>
            <a:r>
              <a:rPr lang="ru-RU" sz="2800" b="1" dirty="0" smtClean="0">
                <a:solidFill>
                  <a:srgbClr val="FF0000"/>
                </a:solidFill>
              </a:rPr>
              <a:t>Скорость сканирования </a:t>
            </a:r>
            <a:r>
              <a:rPr lang="ru-RU" sz="2800" b="1" dirty="0" smtClean="0"/>
              <a:t> число страниц, сканируемых за одну минуту. Иногда данный параметр может измеряться в числе линий, сканируемых за одну секунду.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bwMode="auto">
          <a:xfrm>
            <a:off x="571500" y="0"/>
            <a:ext cx="8229600" cy="500063"/>
          </a:xfrm>
          <a:prstGeom prst="rect">
            <a:avLst/>
          </a:prstGeom>
          <a:solidFill>
            <a:schemeClr val="accent1">
              <a:alpha val="61000"/>
            </a:schemeClr>
          </a:solidFill>
          <a:ln w="9525">
            <a:noFill/>
            <a:miter lim="800000"/>
            <a:headEnd/>
            <a:tailEnd/>
          </a:ln>
          <a:effectLst/>
        </p:spPr>
        <p:txBody>
          <a:bodyPr anchor="ctr"/>
          <a:lstStyle/>
          <a:p>
            <a:pPr algn="ctr">
              <a:defRPr/>
            </a:pPr>
            <a:r>
              <a:rPr lang="ru-RU" sz="2400" b="0" kern="0" dirty="0">
                <a:solidFill>
                  <a:schemeClr val="tx2"/>
                </a:solidFill>
                <a:latin typeface="+mj-lt"/>
                <a:ea typeface="+mj-ea"/>
                <a:cs typeface="+mj-cs"/>
              </a:rPr>
              <a:t>Сканеры  </a:t>
            </a:r>
          </a:p>
        </p:txBody>
      </p:sp>
      <p:sp>
        <p:nvSpPr>
          <p:cNvPr id="246788" name="Rectangle 3"/>
          <p:cNvSpPr>
            <a:spLocks noChangeArrowheads="1"/>
          </p:cNvSpPr>
          <p:nvPr/>
        </p:nvSpPr>
        <p:spPr bwMode="auto">
          <a:xfrm>
            <a:off x="214313" y="3214688"/>
            <a:ext cx="8929687" cy="3385542"/>
          </a:xfrm>
          <a:prstGeom prst="rect">
            <a:avLst/>
          </a:prstGeom>
          <a:noFill/>
          <a:ln w="9525" algn="ctr">
            <a:noFill/>
            <a:miter lim="800000"/>
            <a:headEnd/>
            <a:tailEnd/>
          </a:ln>
        </p:spPr>
        <p:txBody>
          <a:bodyPr lIns="0" tIns="0" rIns="0" bIns="0" anchor="ctr">
            <a:spAutoFit/>
          </a:bodyPr>
          <a:lstStyle/>
          <a:p>
            <a:pPr eaLnBrk="0" hangingPunct="0"/>
            <a:r>
              <a:rPr lang="ru-RU" sz="2000" b="1" dirty="0">
                <a:ea typeface="Times New Roman" pitchFamily="18" charset="0"/>
                <a:cs typeface="Courier New" pitchFamily="49" charset="0"/>
              </a:rPr>
              <a:t>    Сканируемое изображение  освещается  белым  светом от флуоресцентной  лампы.</a:t>
            </a:r>
          </a:p>
          <a:p>
            <a:pPr eaLnBrk="0" hangingPunct="0"/>
            <a:r>
              <a:rPr lang="ru-RU" sz="2000" b="1" dirty="0">
                <a:ea typeface="Times New Roman" pitchFamily="18" charset="0"/>
                <a:cs typeface="Courier New" pitchFamily="49" charset="0"/>
              </a:rPr>
              <a:t>    Отраженный  свет  через  редуцирующую  (уменьшающую)линзу попадает на фоточувствительный полупроводниковый  элемент,  называемый прибором с зарядовой связью ПЗС</a:t>
            </a:r>
            <a:r>
              <a:rPr lang="ru-RU" sz="2000" b="1" dirty="0">
                <a:latin typeface="Times New Roman" pitchFamily="18" charset="0"/>
                <a:ea typeface="Times New Roman" pitchFamily="18" charset="0"/>
                <a:cs typeface="Courier New" pitchFamily="49" charset="0"/>
              </a:rPr>
              <a:t>(</a:t>
            </a:r>
            <a:r>
              <a:rPr lang="ru-RU" sz="2000" b="1" dirty="0" err="1">
                <a:latin typeface="Times New Roman" pitchFamily="18" charset="0"/>
                <a:ea typeface="Times New Roman" pitchFamily="18" charset="0"/>
                <a:cs typeface="Courier New" pitchFamily="49" charset="0"/>
              </a:rPr>
              <a:t>Change</a:t>
            </a:r>
            <a:r>
              <a:rPr lang="ru-RU" sz="2000" b="1" dirty="0">
                <a:latin typeface="Times New Roman" pitchFamily="18" charset="0"/>
                <a:ea typeface="Times New Roman" pitchFamily="18" charset="0"/>
                <a:cs typeface="Courier New" pitchFamily="49" charset="0"/>
              </a:rPr>
              <a:t>-  </a:t>
            </a:r>
            <a:r>
              <a:rPr lang="ru-RU" sz="2000" b="1" dirty="0" err="1">
                <a:latin typeface="Times New Roman" pitchFamily="18" charset="0"/>
                <a:ea typeface="Times New Roman" pitchFamily="18" charset="0"/>
                <a:cs typeface="Courier New" pitchFamily="49" charset="0"/>
              </a:rPr>
              <a:t>Coupled</a:t>
            </a:r>
            <a:r>
              <a:rPr lang="ru-RU" sz="2000" b="1" dirty="0">
                <a:latin typeface="Times New Roman" pitchFamily="18" charset="0"/>
                <a:ea typeface="Times New Roman" pitchFamily="18" charset="0"/>
                <a:cs typeface="Courier New" pitchFamily="49" charset="0"/>
              </a:rPr>
              <a:t>  </a:t>
            </a:r>
            <a:r>
              <a:rPr lang="ru-RU" sz="2000" b="1" dirty="0" err="1">
                <a:latin typeface="Times New Roman" pitchFamily="18" charset="0"/>
                <a:ea typeface="Times New Roman" pitchFamily="18" charset="0"/>
                <a:cs typeface="Courier New" pitchFamily="49" charset="0"/>
              </a:rPr>
              <a:t>Device</a:t>
            </a:r>
            <a:r>
              <a:rPr lang="ru-RU" sz="2000" b="1" dirty="0">
                <a:latin typeface="Times New Roman" pitchFamily="18" charset="0"/>
                <a:ea typeface="Times New Roman" pitchFamily="18" charset="0"/>
                <a:cs typeface="Courier New" pitchFamily="49" charset="0"/>
              </a:rPr>
              <a:t>,  CCD</a:t>
            </a:r>
            <a:r>
              <a:rPr lang="ru-RU" sz="2000" b="1" dirty="0" smtClean="0">
                <a:latin typeface="Times New Roman" pitchFamily="18" charset="0"/>
                <a:ea typeface="Times New Roman" pitchFamily="18" charset="0"/>
                <a:cs typeface="Courier New" pitchFamily="49" charset="0"/>
              </a:rPr>
              <a:t>) </a:t>
            </a:r>
            <a:r>
              <a:rPr lang="ru-RU" sz="2000" b="1" dirty="0" smtClean="0"/>
              <a:t>– это интегральная микросхема, оснащенная светочувствительной линейкой</a:t>
            </a:r>
            <a:r>
              <a:rPr lang="ru-RU" sz="2000" b="1" dirty="0" smtClean="0">
                <a:ea typeface="Times New Roman" pitchFamily="18" charset="0"/>
                <a:cs typeface="Courier New" pitchFamily="49" charset="0"/>
              </a:rPr>
              <a:t> </a:t>
            </a:r>
            <a:r>
              <a:rPr lang="ru-RU" sz="2000" b="1" dirty="0">
                <a:ea typeface="Times New Roman" pitchFamily="18" charset="0"/>
                <a:cs typeface="Courier New" pitchFamily="49" charset="0"/>
              </a:rPr>
              <a:t>в  основу </a:t>
            </a:r>
            <a:r>
              <a:rPr lang="ru-RU" sz="2000" b="1" dirty="0" smtClean="0">
                <a:ea typeface="Times New Roman" pitchFamily="18" charset="0"/>
                <a:cs typeface="Courier New" pitchFamily="49" charset="0"/>
              </a:rPr>
              <a:t>которой </a:t>
            </a:r>
            <a:r>
              <a:rPr lang="ru-RU" sz="2000" b="1" dirty="0">
                <a:ea typeface="Times New Roman" pitchFamily="18" charset="0"/>
                <a:cs typeface="Courier New" pitchFamily="49" charset="0"/>
              </a:rPr>
              <a:t>положена чувствительность проводимости  p-n-перехода  </a:t>
            </a:r>
            <a:r>
              <a:rPr lang="ru-RU" sz="2000" b="1" dirty="0" smtClean="0">
                <a:ea typeface="Times New Roman" pitchFamily="18" charset="0"/>
                <a:cs typeface="Courier New" pitchFamily="49" charset="0"/>
              </a:rPr>
              <a:t>транзистора или диода  </a:t>
            </a:r>
            <a:r>
              <a:rPr lang="ru-RU" sz="2000" b="1" dirty="0">
                <a:ea typeface="Times New Roman" pitchFamily="18" charset="0"/>
                <a:cs typeface="Courier New" pitchFamily="49" charset="0"/>
              </a:rPr>
              <a:t>от  степени  его  освещенности.  </a:t>
            </a:r>
          </a:p>
          <a:p>
            <a:pPr eaLnBrk="0" hangingPunct="0"/>
            <a:r>
              <a:rPr lang="ru-RU" sz="2000" b="1" dirty="0">
                <a:ea typeface="Times New Roman" pitchFamily="18" charset="0"/>
                <a:cs typeface="Courier New" pitchFamily="49" charset="0"/>
              </a:rPr>
              <a:t>     На   p-n-переходе создается  заряд,  который  рассасывается   со   скоростью,   зависящей   от освещенности. Чем выше  скорость  рассасывания,  тем  больший  ток  проходит через </a:t>
            </a:r>
            <a:r>
              <a:rPr lang="ru-RU" sz="2000" b="1" dirty="0" smtClean="0">
                <a:ea typeface="Times New Roman" pitchFamily="18" charset="0"/>
                <a:cs typeface="Courier New" pitchFamily="49" charset="0"/>
              </a:rPr>
              <a:t>транзистор (диод). </a:t>
            </a:r>
            <a:endParaRPr lang="ru-RU" sz="2000" b="1" dirty="0">
              <a:ea typeface="Times New Roman" pitchFamily="18" charset="0"/>
              <a:cs typeface="Courier New" pitchFamily="49" charset="0"/>
            </a:endParaRPr>
          </a:p>
        </p:txBody>
      </p:sp>
      <p:pic>
        <p:nvPicPr>
          <p:cNvPr id="246789" name="Picture 4" descr="skaner3"/>
          <p:cNvPicPr>
            <a:picLocks noChangeAspect="1" noChangeArrowheads="1"/>
          </p:cNvPicPr>
          <p:nvPr/>
        </p:nvPicPr>
        <p:blipFill>
          <a:blip r:embed="rId2" cstate="print"/>
          <a:srcRect/>
          <a:stretch>
            <a:fillRect/>
          </a:stretch>
        </p:blipFill>
        <p:spPr bwMode="auto">
          <a:xfrm>
            <a:off x="0" y="1285875"/>
            <a:ext cx="3810000" cy="1171575"/>
          </a:xfrm>
          <a:prstGeom prst="rect">
            <a:avLst/>
          </a:prstGeom>
          <a:noFill/>
          <a:ln w="9525">
            <a:noFill/>
            <a:miter lim="800000"/>
            <a:headEnd/>
            <a:tailEnd/>
          </a:ln>
        </p:spPr>
      </p:pic>
      <p:sp>
        <p:nvSpPr>
          <p:cNvPr id="246790" name="TextBox 7"/>
          <p:cNvSpPr txBox="1">
            <a:spLocks noChangeArrowheads="1"/>
          </p:cNvSpPr>
          <p:nvPr/>
        </p:nvSpPr>
        <p:spPr bwMode="auto">
          <a:xfrm>
            <a:off x="285750" y="571500"/>
            <a:ext cx="1946275" cy="400050"/>
          </a:xfrm>
          <a:prstGeom prst="rect">
            <a:avLst/>
          </a:prstGeom>
          <a:noFill/>
          <a:ln w="9525">
            <a:noFill/>
            <a:miter lim="800000"/>
            <a:headEnd/>
            <a:tailEnd/>
          </a:ln>
        </p:spPr>
        <p:txBody>
          <a:bodyPr wrap="none">
            <a:spAutoFit/>
          </a:bodyPr>
          <a:lstStyle/>
          <a:p>
            <a:r>
              <a:rPr lang="ru-RU" sz="2000" dirty="0">
                <a:solidFill>
                  <a:srgbClr val="0070C0"/>
                </a:solidFill>
                <a:latin typeface="Times New Roman" pitchFamily="18" charset="0"/>
              </a:rPr>
              <a:t>CCD - сканеры</a:t>
            </a:r>
          </a:p>
        </p:txBody>
      </p:sp>
      <p:pic>
        <p:nvPicPr>
          <p:cNvPr id="488450" name="Picture 2" descr="http://www.jetcom.ru/netcat_files/Image/CCDweb%282%29.png"/>
          <p:cNvPicPr>
            <a:picLocks noChangeAspect="1" noChangeArrowheads="1"/>
          </p:cNvPicPr>
          <p:nvPr/>
        </p:nvPicPr>
        <p:blipFill>
          <a:blip r:embed="rId3" cstate="print"/>
          <a:srcRect/>
          <a:stretch>
            <a:fillRect/>
          </a:stretch>
        </p:blipFill>
        <p:spPr bwMode="auto">
          <a:xfrm>
            <a:off x="4357686" y="642918"/>
            <a:ext cx="4429156" cy="239516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p:cNvSpPr>
          <p:nvPr/>
        </p:nvSpPr>
        <p:spPr bwMode="auto">
          <a:xfrm>
            <a:off x="571500" y="0"/>
            <a:ext cx="8229600" cy="500063"/>
          </a:xfrm>
          <a:prstGeom prst="rect">
            <a:avLst/>
          </a:prstGeom>
          <a:solidFill>
            <a:schemeClr val="accent1">
              <a:alpha val="61000"/>
            </a:schemeClr>
          </a:solidFill>
          <a:ln w="9525">
            <a:noFill/>
            <a:miter lim="800000"/>
            <a:headEnd/>
            <a:tailEnd/>
          </a:ln>
          <a:effectLst/>
        </p:spPr>
        <p:txBody>
          <a:bodyPr anchor="ctr"/>
          <a:lstStyle/>
          <a:p>
            <a:pPr algn="ctr">
              <a:defRPr/>
            </a:pPr>
            <a:r>
              <a:rPr lang="ru-RU" sz="2400" b="0" kern="0" dirty="0">
                <a:solidFill>
                  <a:schemeClr val="tx2"/>
                </a:solidFill>
                <a:latin typeface="+mj-lt"/>
                <a:ea typeface="+mj-ea"/>
                <a:cs typeface="+mj-cs"/>
              </a:rPr>
              <a:t>Сканеры  </a:t>
            </a:r>
          </a:p>
        </p:txBody>
      </p:sp>
      <p:sp>
        <p:nvSpPr>
          <p:cNvPr id="247811" name="Rectangle 1"/>
          <p:cNvSpPr>
            <a:spLocks noChangeArrowheads="1"/>
          </p:cNvSpPr>
          <p:nvPr/>
        </p:nvSpPr>
        <p:spPr bwMode="auto">
          <a:xfrm>
            <a:off x="214313" y="642938"/>
            <a:ext cx="8929687" cy="5539978"/>
          </a:xfrm>
          <a:prstGeom prst="rect">
            <a:avLst/>
          </a:prstGeom>
          <a:noFill/>
          <a:ln w="9525" algn="ctr">
            <a:noFill/>
            <a:miter lim="800000"/>
            <a:headEnd/>
            <a:tailEnd/>
          </a:ln>
        </p:spPr>
        <p:txBody>
          <a:bodyPr wrap="square" lIns="0" tIns="0" rIns="0" bIns="0" anchor="ctr">
            <a:spAutoFit/>
          </a:bodyPr>
          <a:lstStyle/>
          <a:p>
            <a:pPr eaLnBrk="0" hangingPunct="0"/>
            <a:r>
              <a:rPr lang="ru-RU" sz="2000" b="1" dirty="0">
                <a:solidFill>
                  <a:schemeClr val="tx2"/>
                </a:solidFill>
                <a:ea typeface="Times New Roman" pitchFamily="18" charset="0"/>
                <a:cs typeface="Courier New" pitchFamily="49" charset="0"/>
              </a:rPr>
              <a:t>       Каждая  строка  сканирования  изображения  соответствует   определенным значениям  напряжения  на  ПЗС.  Эти  значения  напряжения  преобразуются  в цифровую  форму через  аналого-цифровой  преобразователь   АЦП  </a:t>
            </a:r>
          </a:p>
          <a:p>
            <a:pPr eaLnBrk="0" hangingPunct="0"/>
            <a:endParaRPr lang="ru-RU" sz="2000" dirty="0">
              <a:solidFill>
                <a:schemeClr val="tx2"/>
              </a:solidFill>
              <a:ea typeface="Times New Roman" pitchFamily="18" charset="0"/>
              <a:cs typeface="Courier New" pitchFamily="49" charset="0"/>
            </a:endParaRPr>
          </a:p>
          <a:p>
            <a:pPr eaLnBrk="0" hangingPunct="0"/>
            <a:endParaRPr lang="ru-RU" sz="2000" dirty="0">
              <a:solidFill>
                <a:schemeClr val="tx2"/>
              </a:solidFill>
              <a:ea typeface="Times New Roman" pitchFamily="18" charset="0"/>
              <a:cs typeface="Courier New" pitchFamily="49" charset="0"/>
            </a:endParaRPr>
          </a:p>
          <a:p>
            <a:pPr eaLnBrk="0" hangingPunct="0"/>
            <a:endParaRPr lang="ru-RU" sz="2000" dirty="0">
              <a:solidFill>
                <a:schemeClr val="tx2"/>
              </a:solidFill>
              <a:ea typeface="Times New Roman" pitchFamily="18" charset="0"/>
              <a:cs typeface="Courier New" pitchFamily="49" charset="0"/>
            </a:endParaRPr>
          </a:p>
          <a:p>
            <a:pPr eaLnBrk="0" hangingPunct="0"/>
            <a:endParaRPr lang="ru-RU" sz="2000" dirty="0">
              <a:solidFill>
                <a:schemeClr val="tx2"/>
              </a:solidFill>
              <a:ea typeface="Times New Roman" pitchFamily="18" charset="0"/>
              <a:cs typeface="Courier New" pitchFamily="49" charset="0"/>
            </a:endParaRPr>
          </a:p>
          <a:p>
            <a:pPr eaLnBrk="0" hangingPunct="0"/>
            <a:endParaRPr lang="ru-RU" sz="2000" dirty="0">
              <a:solidFill>
                <a:schemeClr val="tx2"/>
              </a:solidFill>
              <a:ea typeface="Times New Roman" pitchFamily="18" charset="0"/>
              <a:cs typeface="Courier New" pitchFamily="49" charset="0"/>
            </a:endParaRPr>
          </a:p>
          <a:p>
            <a:pPr eaLnBrk="0" hangingPunct="0"/>
            <a:endParaRPr lang="ru-RU" sz="2000" dirty="0">
              <a:solidFill>
                <a:schemeClr val="tx2"/>
              </a:solidFill>
              <a:ea typeface="Times New Roman" pitchFamily="18" charset="0"/>
              <a:cs typeface="Courier New" pitchFamily="49" charset="0"/>
            </a:endParaRPr>
          </a:p>
          <a:p>
            <a:pPr eaLnBrk="0" hangingPunct="0"/>
            <a:endParaRPr lang="ru-RU" sz="2000" dirty="0">
              <a:solidFill>
                <a:schemeClr val="tx2"/>
              </a:solidFill>
              <a:ea typeface="Times New Roman" pitchFamily="18" charset="0"/>
              <a:cs typeface="Courier New" pitchFamily="49" charset="0"/>
            </a:endParaRPr>
          </a:p>
          <a:p>
            <a:pPr eaLnBrk="0" hangingPunct="0"/>
            <a:endParaRPr lang="ru-RU" sz="2000" dirty="0">
              <a:solidFill>
                <a:schemeClr val="tx2"/>
              </a:solidFill>
              <a:ea typeface="Times New Roman" pitchFamily="18" charset="0"/>
              <a:cs typeface="Courier New" pitchFamily="49" charset="0"/>
            </a:endParaRPr>
          </a:p>
          <a:p>
            <a:pPr eaLnBrk="0" hangingPunct="0"/>
            <a:endParaRPr lang="ru-RU" sz="2000" dirty="0">
              <a:solidFill>
                <a:schemeClr val="tx2"/>
              </a:solidFill>
              <a:ea typeface="Times New Roman" pitchFamily="18" charset="0"/>
              <a:cs typeface="Courier New" pitchFamily="49" charset="0"/>
            </a:endParaRPr>
          </a:p>
          <a:p>
            <a:pPr eaLnBrk="0" hangingPunct="0"/>
            <a:endParaRPr lang="ru-RU" sz="2000" dirty="0">
              <a:solidFill>
                <a:schemeClr val="tx2"/>
              </a:solidFill>
              <a:ea typeface="Times New Roman" pitchFamily="18" charset="0"/>
              <a:cs typeface="Courier New" pitchFamily="49" charset="0"/>
            </a:endParaRPr>
          </a:p>
          <a:p>
            <a:pPr eaLnBrk="0" hangingPunct="0"/>
            <a:r>
              <a:rPr lang="ru-RU" sz="2000" dirty="0">
                <a:solidFill>
                  <a:srgbClr val="FF0000"/>
                </a:solidFill>
                <a:latin typeface="Times New Roman" pitchFamily="18" charset="0"/>
                <a:ea typeface="Times New Roman" pitchFamily="18" charset="0"/>
                <a:cs typeface="Courier New" pitchFamily="49" charset="0"/>
              </a:rPr>
              <a:t> </a:t>
            </a:r>
            <a:r>
              <a:rPr lang="ru-RU" sz="2000" b="1" dirty="0">
                <a:solidFill>
                  <a:srgbClr val="FF0000"/>
                </a:solidFill>
                <a:ea typeface="Times New Roman" pitchFamily="18" charset="0"/>
                <a:cs typeface="Courier New" pitchFamily="49" charset="0"/>
              </a:rPr>
              <a:t>Для сканирования цветного изображения источник белого света освещает  сканируемое  изображение,  а отраженный свет через редуцирующую  линзу  попадает  на  трех  полосную  ПЗС через систему специальных фильтров, которые и разделяют белый  свет  на  три компонента: красный, зеленый  и  синий . </a:t>
            </a:r>
          </a:p>
        </p:txBody>
      </p:sp>
      <p:pic>
        <p:nvPicPr>
          <p:cNvPr id="247812" name="Picture 2" descr="skaner6"/>
          <p:cNvPicPr>
            <a:picLocks noChangeAspect="1" noChangeArrowheads="1"/>
          </p:cNvPicPr>
          <p:nvPr/>
        </p:nvPicPr>
        <p:blipFill>
          <a:blip r:embed="rId2" cstate="print"/>
          <a:srcRect/>
          <a:stretch>
            <a:fillRect/>
          </a:stretch>
        </p:blipFill>
        <p:spPr bwMode="auto">
          <a:xfrm>
            <a:off x="2643174" y="1571612"/>
            <a:ext cx="3810000" cy="2928937"/>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857620" y="0"/>
            <a:ext cx="2649443" cy="523220"/>
          </a:xfrm>
          <a:prstGeom prst="rect">
            <a:avLst/>
          </a:prstGeom>
        </p:spPr>
        <p:txBody>
          <a:bodyPr wrap="none">
            <a:spAutoFit/>
          </a:bodyPr>
          <a:lstStyle/>
          <a:p>
            <a:r>
              <a:rPr lang="ru-RU" sz="2800" b="1" dirty="0" smtClean="0">
                <a:solidFill>
                  <a:srgbClr val="0070C0"/>
                </a:solidFill>
                <a:latin typeface="Times New Roman" pitchFamily="18" charset="0"/>
              </a:rPr>
              <a:t>CCD - сканеры</a:t>
            </a:r>
            <a:endParaRPr lang="ru-RU" sz="2800" b="1" dirty="0">
              <a:solidFill>
                <a:srgbClr val="0070C0"/>
              </a:solidFill>
              <a:latin typeface="Times New Roman" pitchFamily="18" charset="0"/>
            </a:endParaRPr>
          </a:p>
        </p:txBody>
      </p:sp>
      <p:pic>
        <p:nvPicPr>
          <p:cNvPr id="485380" name="Picture 4"/>
          <p:cNvPicPr>
            <a:picLocks noChangeAspect="1" noChangeArrowheads="1"/>
          </p:cNvPicPr>
          <p:nvPr/>
        </p:nvPicPr>
        <p:blipFill>
          <a:blip r:embed="rId2" cstate="print"/>
          <a:srcRect/>
          <a:stretch>
            <a:fillRect/>
          </a:stretch>
        </p:blipFill>
        <p:spPr bwMode="auto">
          <a:xfrm>
            <a:off x="857224" y="571480"/>
            <a:ext cx="7572428" cy="4714908"/>
          </a:xfrm>
          <a:prstGeom prst="rect">
            <a:avLst/>
          </a:prstGeom>
          <a:noFill/>
          <a:ln w="9525">
            <a:noFill/>
            <a:miter lim="800000"/>
            <a:headEnd/>
            <a:tailEnd/>
          </a:ln>
          <a:effectLst/>
        </p:spPr>
      </p:pic>
      <p:sp>
        <p:nvSpPr>
          <p:cNvPr id="5" name="Прямоугольник 4"/>
          <p:cNvSpPr/>
          <p:nvPr/>
        </p:nvSpPr>
        <p:spPr>
          <a:xfrm>
            <a:off x="214282" y="5072074"/>
            <a:ext cx="8429684" cy="1477328"/>
          </a:xfrm>
          <a:prstGeom prst="rect">
            <a:avLst/>
          </a:prstGeom>
        </p:spPr>
        <p:txBody>
          <a:bodyPr wrap="square">
            <a:spAutoFit/>
          </a:bodyPr>
          <a:lstStyle/>
          <a:p>
            <a:r>
              <a:rPr lang="ru-RU" b="1" dirty="0" err="1" smtClean="0"/>
              <a:t>ПЗС-матрица</a:t>
            </a:r>
            <a:r>
              <a:rPr lang="ru-RU" b="1" dirty="0" smtClean="0"/>
              <a:t> </a:t>
            </a:r>
            <a:r>
              <a:rPr lang="ru-RU" dirty="0" smtClean="0"/>
              <a:t>(прибор с зарядовой связью, англ. </a:t>
            </a:r>
            <a:r>
              <a:rPr lang="ru-RU" dirty="0" err="1" smtClean="0"/>
              <a:t>charge-coupled</a:t>
            </a:r>
            <a:r>
              <a:rPr lang="ru-RU" dirty="0" smtClean="0"/>
              <a:t> </a:t>
            </a:r>
            <a:r>
              <a:rPr lang="ru-RU" dirty="0" err="1" smtClean="0"/>
              <a:t>devices</a:t>
            </a:r>
            <a:r>
              <a:rPr lang="ru-RU" dirty="0" smtClean="0"/>
              <a:t>, CCD) –представляет собой двумерный массив фотоэлементов, которые накапливают электрический заряд пропорционально падающему на них свету. Эти заряды сдвигаются горизонтально или вертикально и передаются на выходной каскад. А затем начинается накопление заряда для формирования нового видеокадра.</a:t>
            </a:r>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bwMode="auto">
          <a:xfrm>
            <a:off x="571500" y="0"/>
            <a:ext cx="8229600" cy="500063"/>
          </a:xfrm>
          <a:prstGeom prst="rect">
            <a:avLst/>
          </a:prstGeom>
          <a:solidFill>
            <a:schemeClr val="accent1">
              <a:alpha val="61000"/>
            </a:schemeClr>
          </a:solidFill>
          <a:ln w="9525">
            <a:noFill/>
            <a:miter lim="800000"/>
            <a:headEnd/>
            <a:tailEnd/>
          </a:ln>
          <a:effectLst/>
        </p:spPr>
        <p:txBody>
          <a:bodyPr anchor="ctr"/>
          <a:lstStyle/>
          <a:p>
            <a:pPr algn="ctr">
              <a:defRPr/>
            </a:pPr>
            <a:r>
              <a:rPr lang="ru-RU" sz="2400" b="0" kern="0" dirty="0">
                <a:solidFill>
                  <a:schemeClr val="tx2"/>
                </a:solidFill>
                <a:latin typeface="+mj-lt"/>
                <a:ea typeface="+mj-ea"/>
                <a:cs typeface="+mj-cs"/>
              </a:rPr>
              <a:t>Сканеры  </a:t>
            </a:r>
          </a:p>
        </p:txBody>
      </p:sp>
      <p:pic>
        <p:nvPicPr>
          <p:cNvPr id="248835" name="Picture 4"/>
          <p:cNvPicPr>
            <a:picLocks noChangeAspect="1" noChangeArrowheads="1"/>
          </p:cNvPicPr>
          <p:nvPr/>
        </p:nvPicPr>
        <p:blipFill>
          <a:blip r:embed="rId2" cstate="print"/>
          <a:srcRect/>
          <a:stretch>
            <a:fillRect/>
          </a:stretch>
        </p:blipFill>
        <p:spPr bwMode="auto">
          <a:xfrm>
            <a:off x="0" y="571500"/>
            <a:ext cx="9163050" cy="62865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357554" y="0"/>
            <a:ext cx="2380139" cy="523220"/>
          </a:xfrm>
          <a:prstGeom prst="rect">
            <a:avLst/>
          </a:prstGeom>
        </p:spPr>
        <p:txBody>
          <a:bodyPr wrap="none">
            <a:spAutoFit/>
          </a:bodyPr>
          <a:lstStyle/>
          <a:p>
            <a:r>
              <a:rPr lang="ru-RU" sz="2800" b="1" dirty="0" smtClean="0">
                <a:solidFill>
                  <a:srgbClr val="0070C0"/>
                </a:solidFill>
                <a:latin typeface="Times New Roman" pitchFamily="18" charset="0"/>
                <a:cs typeface="Times New Roman" pitchFamily="18" charset="0"/>
              </a:rPr>
              <a:t>CIS- сканеры</a:t>
            </a:r>
            <a:endParaRPr lang="ru-RU" sz="2800" b="1" dirty="0">
              <a:solidFill>
                <a:srgbClr val="0070C0"/>
              </a:solidFill>
              <a:latin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0" y="428604"/>
            <a:ext cx="9048750" cy="3571900"/>
          </a:xfrm>
          <a:prstGeom prst="rect">
            <a:avLst/>
          </a:prstGeom>
          <a:noFill/>
          <a:ln w="9525">
            <a:noFill/>
            <a:miter lim="800000"/>
            <a:headEnd/>
            <a:tailEnd/>
          </a:ln>
          <a:effectLst/>
        </p:spPr>
      </p:pic>
      <p:sp>
        <p:nvSpPr>
          <p:cNvPr id="5" name="Прямоугольник 4"/>
          <p:cNvSpPr/>
          <p:nvPr/>
        </p:nvSpPr>
        <p:spPr>
          <a:xfrm>
            <a:off x="0" y="3857628"/>
            <a:ext cx="9144000" cy="3108543"/>
          </a:xfrm>
          <a:prstGeom prst="rect">
            <a:avLst/>
          </a:prstGeom>
        </p:spPr>
        <p:txBody>
          <a:bodyPr wrap="square">
            <a:spAutoFit/>
          </a:bodyPr>
          <a:lstStyle/>
          <a:p>
            <a:pPr algn="just" eaLnBrk="0" hangingPunct="0"/>
            <a:r>
              <a:rPr lang="ru-RU" sz="2800" u="sng" dirty="0" smtClean="0">
                <a:solidFill>
                  <a:srgbClr val="FF0000"/>
                </a:solidFill>
                <a:cs typeface="Times New Roman" pitchFamily="18" charset="0"/>
              </a:rPr>
              <a:t>CIS</a:t>
            </a:r>
            <a:r>
              <a:rPr lang="ru-RU" sz="2800" dirty="0" smtClean="0">
                <a:solidFill>
                  <a:srgbClr val="FF0000"/>
                </a:solidFill>
                <a:latin typeface="Times New Roman" pitchFamily="18" charset="0"/>
              </a:rPr>
              <a:t>(</a:t>
            </a:r>
            <a:r>
              <a:rPr lang="ru-RU" sz="2800" dirty="0" err="1" smtClean="0">
                <a:solidFill>
                  <a:srgbClr val="FF0000"/>
                </a:solidFill>
                <a:latin typeface="Times New Roman" pitchFamily="18" charset="0"/>
              </a:rPr>
              <a:t>Contact</a:t>
            </a:r>
            <a:r>
              <a:rPr lang="ru-RU" sz="2800" dirty="0" smtClean="0">
                <a:solidFill>
                  <a:srgbClr val="FF0000"/>
                </a:solidFill>
                <a:latin typeface="Times New Roman" pitchFamily="18" charset="0"/>
              </a:rPr>
              <a:t> </a:t>
            </a:r>
            <a:r>
              <a:rPr lang="ru-RU" sz="2800" dirty="0" err="1" smtClean="0">
                <a:solidFill>
                  <a:srgbClr val="FF0000"/>
                </a:solidFill>
                <a:latin typeface="Times New Roman" pitchFamily="18" charset="0"/>
              </a:rPr>
              <a:t>Image</a:t>
            </a:r>
            <a:r>
              <a:rPr lang="ru-RU" sz="2800" dirty="0" smtClean="0">
                <a:solidFill>
                  <a:srgbClr val="FF0000"/>
                </a:solidFill>
                <a:latin typeface="Times New Roman" pitchFamily="18" charset="0"/>
              </a:rPr>
              <a:t> </a:t>
            </a:r>
            <a:r>
              <a:rPr lang="ru-RU" sz="2800" dirty="0" err="1" smtClean="0">
                <a:solidFill>
                  <a:srgbClr val="FF0000"/>
                </a:solidFill>
                <a:latin typeface="Times New Roman" pitchFamily="18" charset="0"/>
              </a:rPr>
              <a:t>Sensor</a:t>
            </a:r>
            <a:r>
              <a:rPr lang="ru-RU" sz="2800" dirty="0" smtClean="0">
                <a:solidFill>
                  <a:srgbClr val="FF0000"/>
                </a:solidFill>
                <a:latin typeface="Times New Roman" pitchFamily="18" charset="0"/>
              </a:rPr>
              <a:t>)</a:t>
            </a:r>
            <a:r>
              <a:rPr lang="ru-RU" sz="2800" u="sng" dirty="0" smtClean="0">
                <a:solidFill>
                  <a:srgbClr val="FF0000"/>
                </a:solidFill>
                <a:cs typeface="Times New Roman" pitchFamily="18" charset="0"/>
              </a:rPr>
              <a:t>-</a:t>
            </a:r>
            <a:r>
              <a:rPr lang="ru-RU" sz="2800" u="sng" dirty="0" smtClean="0">
                <a:solidFill>
                  <a:srgbClr val="000000"/>
                </a:solidFill>
                <a:cs typeface="Times New Roman" pitchFamily="18" charset="0"/>
              </a:rPr>
              <a:t>матрица</a:t>
            </a:r>
            <a:r>
              <a:rPr lang="ru-RU" sz="2800" dirty="0" smtClean="0">
                <a:solidFill>
                  <a:srgbClr val="000000"/>
                </a:solidFill>
                <a:cs typeface="Times New Roman" pitchFamily="18" charset="0"/>
              </a:rPr>
              <a:t> состоит из </a:t>
            </a:r>
            <a:r>
              <a:rPr lang="ru-RU" sz="2800" b="1" dirty="0" smtClean="0">
                <a:solidFill>
                  <a:srgbClr val="000000"/>
                </a:solidFill>
                <a:cs typeface="Times New Roman" pitchFamily="18" charset="0"/>
              </a:rPr>
              <a:t>светодиодной линейки, которая освещает поверхность сканируемого оригинала, самофокусирующихся </a:t>
            </a:r>
            <a:r>
              <a:rPr lang="ru-RU" sz="2800" b="1" dirty="0" err="1" smtClean="0">
                <a:solidFill>
                  <a:srgbClr val="000000"/>
                </a:solidFill>
                <a:cs typeface="Times New Roman" pitchFamily="18" charset="0"/>
              </a:rPr>
              <a:t>микролинз</a:t>
            </a:r>
            <a:r>
              <a:rPr lang="ru-RU" sz="2800" b="1" dirty="0" smtClean="0">
                <a:solidFill>
                  <a:srgbClr val="000000"/>
                </a:solidFill>
                <a:cs typeface="Times New Roman" pitchFamily="18" charset="0"/>
              </a:rPr>
              <a:t> и непосредственно самих сенсоров</a:t>
            </a:r>
            <a:r>
              <a:rPr lang="ru-RU" sz="2800" dirty="0" smtClean="0">
                <a:solidFill>
                  <a:srgbClr val="000000"/>
                </a:solidFill>
                <a:cs typeface="Times New Roman" pitchFamily="18" charset="0"/>
              </a:rPr>
              <a:t>. Конструкция матрицы очень компактна, таким образом, сканер, в котором используется контактный сенсор, всегда будет намного тоньше CCD- сканера. </a:t>
            </a:r>
            <a:endParaRPr lang="ru-RU" sz="2800" dirty="0">
              <a:solidFill>
                <a:schemeClr val="tx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8596" y="1714488"/>
            <a:ext cx="8501122" cy="2677656"/>
          </a:xfrm>
          <a:prstGeom prst="rect">
            <a:avLst/>
          </a:prstGeom>
        </p:spPr>
        <p:txBody>
          <a:bodyPr wrap="square">
            <a:spAutoFit/>
          </a:bodyPr>
          <a:lstStyle/>
          <a:p>
            <a:pPr algn="just" eaLnBrk="0" hangingPunct="0"/>
            <a:r>
              <a:rPr lang="en-US" sz="2400" b="1" dirty="0" smtClean="0"/>
              <a:t>CIS</a:t>
            </a:r>
            <a:r>
              <a:rPr lang="ru-RU" sz="2400" b="1" dirty="0" smtClean="0">
                <a:solidFill>
                  <a:srgbClr val="000000"/>
                </a:solidFill>
                <a:cs typeface="Times New Roman" pitchFamily="18" charset="0"/>
              </a:rPr>
              <a:t> сканеры имеют  низкое энергопотребление; </a:t>
            </a:r>
          </a:p>
          <a:p>
            <a:pPr algn="just" eaLnBrk="0" hangingPunct="0"/>
            <a:r>
              <a:rPr lang="ru-RU" sz="2400" b="1" dirty="0" smtClean="0">
                <a:solidFill>
                  <a:srgbClr val="000000"/>
                </a:solidFill>
                <a:cs typeface="Times New Roman" pitchFamily="18" charset="0"/>
              </a:rPr>
              <a:t>Менее инерционны;</a:t>
            </a:r>
          </a:p>
          <a:p>
            <a:pPr algn="just" eaLnBrk="0" hangingPunct="0"/>
            <a:r>
              <a:rPr lang="ru-RU" sz="2400" b="1" dirty="0" smtClean="0">
                <a:solidFill>
                  <a:srgbClr val="000000"/>
                </a:solidFill>
                <a:cs typeface="Times New Roman" pitchFamily="18" charset="0"/>
              </a:rPr>
              <a:t>Практически нечувствительны к механическим воздействиям. </a:t>
            </a:r>
          </a:p>
          <a:p>
            <a:pPr algn="just" eaLnBrk="0" hangingPunct="0"/>
            <a:endParaRPr lang="ru-RU" sz="2400" b="1" dirty="0" smtClean="0">
              <a:solidFill>
                <a:srgbClr val="000000"/>
              </a:solidFill>
              <a:cs typeface="Times New Roman" pitchFamily="18" charset="0"/>
            </a:endParaRPr>
          </a:p>
          <a:p>
            <a:pPr algn="just" eaLnBrk="0" hangingPunct="0"/>
            <a:r>
              <a:rPr lang="ru-RU" sz="2400" b="1" dirty="0" smtClean="0">
                <a:solidFill>
                  <a:srgbClr val="000000"/>
                </a:solidFill>
                <a:cs typeface="Times New Roman" pitchFamily="18" charset="0"/>
              </a:rPr>
              <a:t>CIS-сканеры как правило, не приспособлены к работе со слайд - модулями. </a:t>
            </a:r>
            <a:endParaRPr lang="ru-RU" sz="2400" b="1" dirty="0">
              <a:solidFill>
                <a:schemeClr val="tx2"/>
              </a:solidFill>
            </a:endParaRPr>
          </a:p>
        </p:txBody>
      </p:sp>
      <p:sp>
        <p:nvSpPr>
          <p:cNvPr id="3" name="TextBox 2"/>
          <p:cNvSpPr txBox="1"/>
          <p:nvPr/>
        </p:nvSpPr>
        <p:spPr>
          <a:xfrm>
            <a:off x="3571868" y="785794"/>
            <a:ext cx="2241576" cy="523220"/>
          </a:xfrm>
          <a:prstGeom prst="rect">
            <a:avLst/>
          </a:prstGeom>
          <a:noFill/>
        </p:spPr>
        <p:txBody>
          <a:bodyPr wrap="none" rtlCol="0">
            <a:spAutoFit/>
          </a:bodyPr>
          <a:lstStyle/>
          <a:p>
            <a:r>
              <a:rPr lang="en-US" sz="2800" b="1" dirty="0" smtClean="0"/>
              <a:t>CIS - </a:t>
            </a:r>
            <a:r>
              <a:rPr lang="ru-RU" sz="2800" b="1" dirty="0" smtClean="0"/>
              <a:t>сканеры</a:t>
            </a:r>
            <a:endParaRPr lang="ru-RU" sz="28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Заголовок 1"/>
          <p:cNvSpPr>
            <a:spLocks noGrp="1"/>
          </p:cNvSpPr>
          <p:nvPr>
            <p:ph type="title" idx="4294967295"/>
          </p:nvPr>
        </p:nvSpPr>
        <p:spPr>
          <a:xfrm>
            <a:off x="457200" y="274638"/>
            <a:ext cx="8229600" cy="296862"/>
          </a:xfrm>
        </p:spPr>
        <p:txBody>
          <a:bodyPr>
            <a:normAutofit fontScale="90000"/>
          </a:bodyPr>
          <a:lstStyle/>
          <a:p>
            <a:pPr eaLnBrk="1" hangingPunct="1"/>
            <a:r>
              <a:rPr lang="ru-RU" sz="2800" smtClean="0"/>
              <a:t>Сравнительный анализ сканеров</a:t>
            </a:r>
          </a:p>
        </p:txBody>
      </p:sp>
      <p:pic>
        <p:nvPicPr>
          <p:cNvPr id="482305" name="Picture 1"/>
          <p:cNvPicPr>
            <a:picLocks noChangeAspect="1" noChangeArrowheads="1"/>
          </p:cNvPicPr>
          <p:nvPr/>
        </p:nvPicPr>
        <p:blipFill>
          <a:blip r:embed="rId2" cstate="print"/>
          <a:srcRect/>
          <a:stretch>
            <a:fillRect/>
          </a:stretch>
        </p:blipFill>
        <p:spPr bwMode="auto">
          <a:xfrm>
            <a:off x="152400" y="671513"/>
            <a:ext cx="8839200" cy="55149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Заголовок 1"/>
          <p:cNvSpPr>
            <a:spLocks noGrp="1"/>
          </p:cNvSpPr>
          <p:nvPr>
            <p:ph type="title"/>
          </p:nvPr>
        </p:nvSpPr>
        <p:spPr/>
        <p:txBody>
          <a:bodyPr>
            <a:normAutofit fontScale="90000"/>
          </a:bodyPr>
          <a:lstStyle/>
          <a:p>
            <a:r>
              <a:rPr lang="ru-RU" sz="2800" smtClean="0"/>
              <a:t>Видеомониторы</a:t>
            </a:r>
            <a:br>
              <a:rPr lang="ru-RU" sz="2800" smtClean="0"/>
            </a:br>
            <a:endParaRPr lang="ru-RU" sz="2800" smtClean="0"/>
          </a:p>
        </p:txBody>
      </p:sp>
      <p:sp>
        <p:nvSpPr>
          <p:cNvPr id="9" name="Содержимое 8"/>
          <p:cNvSpPr>
            <a:spLocks noGrp="1"/>
          </p:cNvSpPr>
          <p:nvPr>
            <p:ph idx="1"/>
          </p:nvPr>
        </p:nvSpPr>
        <p:spPr/>
        <p:txBody>
          <a:bodyPr/>
          <a:lstStyle/>
          <a:p>
            <a:pPr eaLnBrk="0" hangingPunct="0"/>
            <a:r>
              <a:rPr lang="ru-RU" i="1" dirty="0" smtClean="0">
                <a:solidFill>
                  <a:srgbClr val="208C20"/>
                </a:solidFill>
              </a:rPr>
              <a:t>Растровые – </a:t>
            </a:r>
            <a:r>
              <a:rPr lang="ru-RU" i="1" dirty="0" smtClean="0"/>
              <a:t>пиксели</a:t>
            </a:r>
            <a:r>
              <a:rPr lang="ru-RU" i="1" dirty="0" smtClean="0">
                <a:solidFill>
                  <a:srgbClr val="208C20"/>
                </a:solidFill>
              </a:rPr>
              <a:t> </a:t>
            </a:r>
            <a:r>
              <a:rPr lang="ru-RU" i="1" dirty="0" smtClean="0"/>
              <a:t> экрана обрабатываются по строкам</a:t>
            </a:r>
            <a:r>
              <a:rPr lang="ru-RU" dirty="0" smtClean="0"/>
              <a:t>       </a:t>
            </a:r>
          </a:p>
          <a:p>
            <a:pPr eaLnBrk="0" hangingPunct="0"/>
            <a:r>
              <a:rPr lang="ru-RU" dirty="0" smtClean="0"/>
              <a:t> Точки каждой строки обрабатываются последовательно  в порядке их расположения на экране - по завершению обработки точек  очередной строки начинается обработка следующей строки и т. д. Такая последовательность точек образует на поверхности носителя траекторию,  которая называется </a:t>
            </a:r>
            <a:r>
              <a:rPr lang="ru-RU" dirty="0" smtClean="0">
                <a:solidFill>
                  <a:srgbClr val="FF0000"/>
                </a:solidFill>
              </a:rPr>
              <a:t>линейным </a:t>
            </a:r>
            <a:r>
              <a:rPr lang="ru-RU" b="1" dirty="0" smtClean="0">
                <a:solidFill>
                  <a:srgbClr val="FF0000"/>
                </a:solidFill>
              </a:rPr>
              <a:t>растром</a:t>
            </a:r>
            <a:r>
              <a:rPr lang="ru-RU" b="1" dirty="0" smtClean="0"/>
              <a:t>.</a:t>
            </a:r>
            <a:r>
              <a:rPr lang="en-US" b="1" dirty="0" smtClean="0"/>
              <a:t> </a:t>
            </a:r>
          </a:p>
          <a:p>
            <a:endParaRPr lang="ru-RU" dirty="0"/>
          </a:p>
        </p:txBody>
      </p:sp>
      <p:pic>
        <p:nvPicPr>
          <p:cNvPr id="157701" name="Picture 21" descr="Файл:Прогрессивная развёртка.svg">
            <a:hlinkClick r:id="rId2"/>
          </p:cNvPr>
          <p:cNvPicPr>
            <a:picLocks noChangeAspect="1" noChangeArrowheads="1"/>
          </p:cNvPicPr>
          <p:nvPr/>
        </p:nvPicPr>
        <p:blipFill>
          <a:blip r:embed="rId3" cstate="print"/>
          <a:srcRect/>
          <a:stretch>
            <a:fillRect/>
          </a:stretch>
        </p:blipFill>
        <p:spPr bwMode="auto">
          <a:xfrm>
            <a:off x="983729" y="3500438"/>
            <a:ext cx="2611930" cy="1928810"/>
          </a:xfrm>
          <a:prstGeom prst="rect">
            <a:avLst/>
          </a:prstGeom>
          <a:noFill/>
          <a:ln w="9525">
            <a:noFill/>
            <a:miter lim="800000"/>
            <a:headEnd/>
            <a:tailEnd/>
          </a:ln>
        </p:spPr>
      </p:pic>
      <p:sp>
        <p:nvSpPr>
          <p:cNvPr id="157702" name="Rectangle 27"/>
          <p:cNvSpPr>
            <a:spLocks noChangeArrowheads="1"/>
          </p:cNvSpPr>
          <p:nvPr/>
        </p:nvSpPr>
        <p:spPr bwMode="auto">
          <a:xfrm>
            <a:off x="0" y="5657671"/>
            <a:ext cx="9144000" cy="1200329"/>
          </a:xfrm>
          <a:prstGeom prst="rect">
            <a:avLst/>
          </a:prstGeom>
          <a:noFill/>
          <a:ln w="9525" algn="ctr">
            <a:noFill/>
            <a:miter lim="800000"/>
            <a:headEnd/>
            <a:tailEnd/>
          </a:ln>
        </p:spPr>
        <p:txBody>
          <a:bodyPr wrap="square">
            <a:spAutoFit/>
          </a:bodyPr>
          <a:lstStyle/>
          <a:p>
            <a:r>
              <a:rPr lang="ru-RU" sz="2000" b="0" i="1" dirty="0"/>
              <a:t> </a:t>
            </a:r>
            <a:r>
              <a:rPr lang="ru-RU" sz="2400" b="0" i="1" dirty="0"/>
              <a:t>а)1—2—3—4—5—… </a:t>
            </a:r>
            <a:r>
              <a:rPr lang="ru-RU" sz="2400" b="0" i="1" dirty="0">
                <a:hlinkClick r:id="rId4" tooltip="Построчная развёртка"/>
              </a:rPr>
              <a:t>построчный растр (развёртка</a:t>
            </a:r>
            <a:r>
              <a:rPr lang="ru-RU" sz="2400" b="0" i="1" dirty="0"/>
              <a:t>); </a:t>
            </a:r>
          </a:p>
          <a:p>
            <a:r>
              <a:rPr lang="ru-RU" sz="2400" b="0" i="1" dirty="0"/>
              <a:t> в)1—3—5—7—…, затем 2—4—6—8—… (</a:t>
            </a:r>
            <a:r>
              <a:rPr lang="ru-RU" sz="2400" b="0" i="1" dirty="0">
                <a:hlinkClick r:id="rId5" tooltip="Чересстрочная развёртка"/>
              </a:rPr>
              <a:t>чересстрочная развёртка</a:t>
            </a:r>
            <a:r>
              <a:rPr lang="ru-RU" sz="2400" b="0" i="1" dirty="0"/>
              <a:t>).</a:t>
            </a:r>
          </a:p>
        </p:txBody>
      </p:sp>
      <p:pic>
        <p:nvPicPr>
          <p:cNvPr id="157703" name="Picture 26" descr="Файл:Чересстрочная развёртка.svg">
            <a:hlinkClick r:id="rId6"/>
          </p:cNvPr>
          <p:cNvPicPr>
            <a:picLocks noChangeAspect="1" noChangeArrowheads="1"/>
          </p:cNvPicPr>
          <p:nvPr/>
        </p:nvPicPr>
        <p:blipFill>
          <a:blip r:embed="rId7" cstate="print"/>
          <a:srcRect/>
          <a:stretch>
            <a:fillRect/>
          </a:stretch>
        </p:blipFill>
        <p:spPr bwMode="auto">
          <a:xfrm>
            <a:off x="5040725" y="3714752"/>
            <a:ext cx="2250662" cy="1785935"/>
          </a:xfrm>
          <a:prstGeom prst="rect">
            <a:avLst/>
          </a:prstGeom>
          <a:noFill/>
          <a:ln w="9525">
            <a:noFill/>
            <a:miter lim="800000"/>
            <a:headEnd/>
            <a:tailEnd/>
          </a:ln>
        </p:spPr>
      </p:pic>
      <p:sp>
        <p:nvSpPr>
          <p:cNvPr id="157704" name="TextBox 13"/>
          <p:cNvSpPr txBox="1">
            <a:spLocks noChangeArrowheads="1"/>
          </p:cNvSpPr>
          <p:nvPr/>
        </p:nvSpPr>
        <p:spPr bwMode="auto">
          <a:xfrm>
            <a:off x="1928813" y="5143500"/>
            <a:ext cx="366712" cy="338138"/>
          </a:xfrm>
          <a:prstGeom prst="rect">
            <a:avLst/>
          </a:prstGeom>
          <a:noFill/>
          <a:ln w="9525">
            <a:noFill/>
            <a:miter lim="800000"/>
            <a:headEnd/>
            <a:tailEnd/>
          </a:ln>
        </p:spPr>
        <p:txBody>
          <a:bodyPr wrap="none">
            <a:spAutoFit/>
          </a:bodyPr>
          <a:lstStyle/>
          <a:p>
            <a:r>
              <a:rPr lang="ru-RU"/>
              <a:t>а)</a:t>
            </a:r>
          </a:p>
        </p:txBody>
      </p:sp>
      <p:sp>
        <p:nvSpPr>
          <p:cNvPr id="157705" name="TextBox 14"/>
          <p:cNvSpPr txBox="1">
            <a:spLocks noChangeArrowheads="1"/>
          </p:cNvSpPr>
          <p:nvPr/>
        </p:nvSpPr>
        <p:spPr bwMode="auto">
          <a:xfrm>
            <a:off x="5715000" y="5214938"/>
            <a:ext cx="401638" cy="338137"/>
          </a:xfrm>
          <a:prstGeom prst="rect">
            <a:avLst/>
          </a:prstGeom>
          <a:noFill/>
          <a:ln w="9525">
            <a:noFill/>
            <a:miter lim="800000"/>
            <a:headEnd/>
            <a:tailEnd/>
          </a:ln>
        </p:spPr>
        <p:txBody>
          <a:bodyPr wrap="none">
            <a:spAutoFit/>
          </a:bodyPr>
          <a:lstStyle/>
          <a:p>
            <a:r>
              <a:rPr lang="ru-RU"/>
              <a:t>В)</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5970" name="Picture 2"/>
          <p:cNvPicPr>
            <a:picLocks noChangeAspect="1" noChangeArrowheads="1"/>
          </p:cNvPicPr>
          <p:nvPr/>
        </p:nvPicPr>
        <p:blipFill>
          <a:blip r:embed="rId2" cstate="print"/>
          <a:srcRect/>
          <a:stretch>
            <a:fillRect/>
          </a:stretch>
        </p:blipFill>
        <p:spPr bwMode="auto">
          <a:xfrm>
            <a:off x="2071670" y="696680"/>
            <a:ext cx="4367230" cy="5759842"/>
          </a:xfrm>
          <a:prstGeom prst="rect">
            <a:avLst/>
          </a:prstGeom>
          <a:noFill/>
          <a:ln w="9525">
            <a:noFill/>
            <a:miter lim="800000"/>
            <a:headEnd/>
            <a:tailEnd/>
          </a:ln>
          <a:effectLst/>
        </p:spPr>
      </p:pic>
      <p:sp>
        <p:nvSpPr>
          <p:cNvPr id="3" name="Прямоугольник 2"/>
          <p:cNvSpPr/>
          <p:nvPr/>
        </p:nvSpPr>
        <p:spPr>
          <a:xfrm>
            <a:off x="1214414" y="0"/>
            <a:ext cx="7572428" cy="461665"/>
          </a:xfrm>
          <a:prstGeom prst="rect">
            <a:avLst/>
          </a:prstGeom>
        </p:spPr>
        <p:txBody>
          <a:bodyPr wrap="square">
            <a:spAutoFit/>
          </a:bodyPr>
          <a:lstStyle/>
          <a:p>
            <a:r>
              <a:rPr lang="ru-RU" sz="2400" b="1" dirty="0" smtClean="0"/>
              <a:t>Общие характеристики </a:t>
            </a:r>
            <a:r>
              <a:rPr lang="en-US" sz="2400" b="1" dirty="0" smtClean="0"/>
              <a:t>Epson Perfection V370 Photo</a:t>
            </a:r>
            <a:endParaRPr lang="ru-RU" sz="24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928670"/>
            <a:ext cx="8572560" cy="5632311"/>
          </a:xfrm>
          <a:prstGeom prst="rect">
            <a:avLst/>
          </a:prstGeom>
          <a:noFill/>
        </p:spPr>
        <p:txBody>
          <a:bodyPr wrap="square" rtlCol="0">
            <a:spAutoFit/>
          </a:bodyPr>
          <a:lstStyle/>
          <a:p>
            <a:r>
              <a:rPr lang="ru-RU" sz="2400" b="1" dirty="0" smtClean="0"/>
              <a:t>По методу сканирования можно выделить контактные и бесконтактные 3D сканеры</a:t>
            </a:r>
          </a:p>
          <a:p>
            <a:r>
              <a:rPr lang="ru-RU" sz="2400" b="1" dirty="0" smtClean="0">
                <a:solidFill>
                  <a:srgbClr val="FF0000"/>
                </a:solidFill>
              </a:rPr>
              <a:t>   При </a:t>
            </a:r>
            <a:r>
              <a:rPr lang="ru-RU" sz="2400" b="1" i="1" dirty="0" smtClean="0">
                <a:solidFill>
                  <a:srgbClr val="FF0000"/>
                </a:solidFill>
              </a:rPr>
              <a:t>контактном</a:t>
            </a:r>
            <a:r>
              <a:rPr lang="ru-RU" sz="2400" b="1" dirty="0" smtClean="0">
                <a:solidFill>
                  <a:srgbClr val="FF0000"/>
                </a:solidFill>
              </a:rPr>
              <a:t> </a:t>
            </a:r>
            <a:r>
              <a:rPr lang="ru-RU" sz="2400" b="1" dirty="0" smtClean="0"/>
              <a:t>сканировании считывающий элемент (щуп) контактирует с отдельными точками анализируемого объекта и формирует их пространственные координаты. Они обладают малым быстродействием и могут повреждать поверхность в точках касания . УЗИ сканеры  в медицине</a:t>
            </a:r>
          </a:p>
          <a:p>
            <a:r>
              <a:rPr lang="ru-RU" sz="2400" b="1" dirty="0" smtClean="0"/>
              <a:t>   </a:t>
            </a:r>
          </a:p>
          <a:p>
            <a:r>
              <a:rPr lang="ru-RU" sz="2400" b="1" i="1" dirty="0" smtClean="0">
                <a:solidFill>
                  <a:srgbClr val="FF0000"/>
                </a:solidFill>
              </a:rPr>
              <a:t>   Без контактные</a:t>
            </a:r>
            <a:r>
              <a:rPr lang="ru-RU" sz="2400" b="1" dirty="0" smtClean="0">
                <a:solidFill>
                  <a:srgbClr val="FF0000"/>
                </a:solidFill>
              </a:rPr>
              <a:t> </a:t>
            </a:r>
            <a:r>
              <a:rPr lang="ru-RU" sz="2400" b="1" dirty="0" smtClean="0"/>
              <a:t>устройства можно подразделить на </a:t>
            </a:r>
            <a:r>
              <a:rPr lang="ru-RU" sz="2400" b="1" dirty="0" smtClean="0">
                <a:solidFill>
                  <a:srgbClr val="FF0000"/>
                </a:solidFill>
              </a:rPr>
              <a:t>пассивные и активные</a:t>
            </a:r>
            <a:r>
              <a:rPr lang="ru-RU" sz="2400" b="1" dirty="0" smtClean="0"/>
              <a:t>.  </a:t>
            </a:r>
          </a:p>
          <a:p>
            <a:r>
              <a:rPr lang="ru-RU" sz="2400" b="1" dirty="0" smtClean="0"/>
              <a:t> </a:t>
            </a:r>
            <a:r>
              <a:rPr lang="ru-RU" sz="2400" b="1" dirty="0" smtClean="0">
                <a:solidFill>
                  <a:srgbClr val="FF0000"/>
                </a:solidFill>
              </a:rPr>
              <a:t>В </a:t>
            </a:r>
            <a:r>
              <a:rPr lang="ru-RU" sz="2400" b="1" i="1" dirty="0" smtClean="0">
                <a:solidFill>
                  <a:srgbClr val="FF0000"/>
                </a:solidFill>
              </a:rPr>
              <a:t>активных</a:t>
            </a:r>
            <a:r>
              <a:rPr lang="ru-RU" sz="2400" b="1" dirty="0" smtClean="0">
                <a:solidFill>
                  <a:srgbClr val="FF0000"/>
                </a:solidFill>
              </a:rPr>
              <a:t> 3</a:t>
            </a:r>
            <a:r>
              <a:rPr lang="en-US" sz="2400" b="1" dirty="0" smtClean="0">
                <a:solidFill>
                  <a:srgbClr val="FF0000"/>
                </a:solidFill>
              </a:rPr>
              <a:t>D </a:t>
            </a:r>
            <a:r>
              <a:rPr lang="ru-RU" sz="2400" b="1" dirty="0" smtClean="0">
                <a:solidFill>
                  <a:srgbClr val="FF0000"/>
                </a:solidFill>
              </a:rPr>
              <a:t>сканерах </a:t>
            </a:r>
            <a:r>
              <a:rPr lang="ru-RU" sz="2400" b="1" dirty="0" smtClean="0"/>
              <a:t>используются волны (свет, луч лазера, рентген, ультразвук), которые посылаются на  объект. Отраженные волны анализируются.</a:t>
            </a:r>
          </a:p>
          <a:p>
            <a:r>
              <a:rPr lang="ru-RU" sz="2400" b="1" dirty="0" smtClean="0"/>
              <a:t> </a:t>
            </a:r>
            <a:r>
              <a:rPr lang="ru-RU" sz="2400" b="1" dirty="0" smtClean="0">
                <a:solidFill>
                  <a:srgbClr val="FF0000"/>
                </a:solidFill>
              </a:rPr>
              <a:t>В </a:t>
            </a:r>
            <a:r>
              <a:rPr lang="ru-RU" sz="2400" b="1" i="1" dirty="0" smtClean="0">
                <a:solidFill>
                  <a:srgbClr val="FF0000"/>
                </a:solidFill>
              </a:rPr>
              <a:t>пассивных</a:t>
            </a:r>
            <a:r>
              <a:rPr lang="ru-RU" sz="2400" b="1" dirty="0" smtClean="0">
                <a:solidFill>
                  <a:srgbClr val="FF0000"/>
                </a:solidFill>
              </a:rPr>
              <a:t> </a:t>
            </a:r>
            <a:r>
              <a:rPr lang="ru-RU" sz="2400" b="1" dirty="0" smtClean="0"/>
              <a:t>анализируются отраженные от объектов волны от окружающего излучения.</a:t>
            </a:r>
            <a:endParaRPr lang="ru-RU" sz="2400" b="1" dirty="0"/>
          </a:p>
        </p:txBody>
      </p:sp>
      <p:sp>
        <p:nvSpPr>
          <p:cNvPr id="3" name="TextBox 2"/>
          <p:cNvSpPr txBox="1"/>
          <p:nvPr/>
        </p:nvSpPr>
        <p:spPr>
          <a:xfrm>
            <a:off x="3571868" y="214290"/>
            <a:ext cx="2001125" cy="523220"/>
          </a:xfrm>
          <a:prstGeom prst="rect">
            <a:avLst/>
          </a:prstGeom>
          <a:noFill/>
        </p:spPr>
        <p:txBody>
          <a:bodyPr wrap="none" rtlCol="0">
            <a:spAutoFit/>
          </a:bodyPr>
          <a:lstStyle/>
          <a:p>
            <a:r>
              <a:rPr lang="ru-RU" sz="2800" b="1" dirty="0" smtClean="0"/>
              <a:t>3</a:t>
            </a:r>
            <a:r>
              <a:rPr lang="en-US" sz="2800" b="1" dirty="0" smtClean="0"/>
              <a:t>D </a:t>
            </a:r>
            <a:r>
              <a:rPr lang="ru-RU" sz="2800" b="1" dirty="0" smtClean="0"/>
              <a:t>сканеры</a:t>
            </a:r>
            <a:endParaRPr lang="ru-RU" sz="28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458" name="Picture 2"/>
          <p:cNvPicPr>
            <a:picLocks noChangeAspect="1" noChangeArrowheads="1"/>
          </p:cNvPicPr>
          <p:nvPr/>
        </p:nvPicPr>
        <p:blipFill>
          <a:blip r:embed="rId2" cstate="print"/>
          <a:srcRect/>
          <a:stretch>
            <a:fillRect/>
          </a:stretch>
        </p:blipFill>
        <p:spPr bwMode="auto">
          <a:xfrm>
            <a:off x="714348" y="428605"/>
            <a:ext cx="8048625" cy="3500462"/>
          </a:xfrm>
          <a:prstGeom prst="rect">
            <a:avLst/>
          </a:prstGeom>
          <a:noFill/>
          <a:ln w="9525">
            <a:noFill/>
            <a:miter lim="800000"/>
            <a:headEnd/>
            <a:tailEnd/>
          </a:ln>
          <a:effectLst/>
        </p:spPr>
      </p:pic>
      <p:sp>
        <p:nvSpPr>
          <p:cNvPr id="6" name="Прямоугольник 5"/>
          <p:cNvSpPr/>
          <p:nvPr/>
        </p:nvSpPr>
        <p:spPr>
          <a:xfrm>
            <a:off x="642910" y="4214818"/>
            <a:ext cx="7500990" cy="2246769"/>
          </a:xfrm>
          <a:prstGeom prst="rect">
            <a:avLst/>
          </a:prstGeom>
        </p:spPr>
        <p:txBody>
          <a:bodyPr wrap="square">
            <a:spAutoFit/>
          </a:bodyPr>
          <a:lstStyle/>
          <a:p>
            <a:pPr lvl="0" fontAlgn="base">
              <a:spcBef>
                <a:spcPct val="0"/>
              </a:spcBef>
              <a:spcAft>
                <a:spcPct val="0"/>
              </a:spcAft>
              <a:buFontTx/>
              <a:buChar char="•"/>
            </a:pPr>
            <a:r>
              <a:rPr lang="ru-RU" sz="1400" dirty="0" smtClean="0">
                <a:solidFill>
                  <a:prstClr val="black"/>
                </a:solidFill>
                <a:latin typeface="Arial" pitchFamily="34" charset="0"/>
                <a:cs typeface="Arial" pitchFamily="34" charset="0"/>
              </a:rPr>
              <a:t>1- лазерный прожектор;</a:t>
            </a:r>
            <a:endParaRPr lang="ru-RU" sz="7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ru-RU" sz="1400" dirty="0" smtClean="0">
                <a:solidFill>
                  <a:prstClr val="black"/>
                </a:solidFill>
                <a:latin typeface="Arial" pitchFamily="34" charset="0"/>
                <a:cs typeface="Arial" pitchFamily="34" charset="0"/>
              </a:rPr>
              <a:t>2- лазерный луч;</a:t>
            </a:r>
            <a:endParaRPr lang="ru-RU" sz="7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ru-RU" sz="1400" dirty="0" smtClean="0">
                <a:solidFill>
                  <a:prstClr val="black"/>
                </a:solidFill>
                <a:latin typeface="Arial" pitchFamily="34" charset="0"/>
                <a:cs typeface="Arial" pitchFamily="34" charset="0"/>
              </a:rPr>
              <a:t>3- первое положение сканируемой точки;</a:t>
            </a:r>
            <a:endParaRPr lang="ru-RU" sz="7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ru-RU" sz="1400" dirty="0" smtClean="0">
                <a:solidFill>
                  <a:prstClr val="black"/>
                </a:solidFill>
                <a:latin typeface="Arial" pitchFamily="34" charset="0"/>
                <a:cs typeface="Arial" pitchFamily="34" charset="0"/>
              </a:rPr>
              <a:t>4- второе положение сканируемой точки;</a:t>
            </a:r>
            <a:endParaRPr lang="ru-RU" sz="7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ru-RU" sz="1400" dirty="0" smtClean="0">
                <a:solidFill>
                  <a:prstClr val="black"/>
                </a:solidFill>
                <a:latin typeface="Arial" pitchFamily="34" charset="0"/>
                <a:cs typeface="Arial" pitchFamily="34" charset="0"/>
              </a:rPr>
              <a:t>5- отраженный луч;</a:t>
            </a:r>
            <a:endParaRPr lang="ru-RU" sz="7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ru-RU" sz="1400" dirty="0" smtClean="0">
                <a:solidFill>
                  <a:prstClr val="black"/>
                </a:solidFill>
                <a:latin typeface="Arial" pitchFamily="34" charset="0"/>
                <a:cs typeface="Arial" pitchFamily="34" charset="0"/>
              </a:rPr>
              <a:t>6- отраженный луч;</a:t>
            </a:r>
            <a:endParaRPr lang="ru-RU" sz="7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ru-RU" sz="1400" dirty="0" smtClean="0">
                <a:solidFill>
                  <a:prstClr val="black"/>
                </a:solidFill>
                <a:latin typeface="Arial" pitchFamily="34" charset="0"/>
                <a:cs typeface="Arial" pitchFamily="34" charset="0"/>
              </a:rPr>
              <a:t>7-линейка фотодиодов(СС</a:t>
            </a:r>
            <a:r>
              <a:rPr lang="en-US" sz="1400" dirty="0" smtClean="0">
                <a:solidFill>
                  <a:prstClr val="black"/>
                </a:solidFill>
                <a:latin typeface="Arial" pitchFamily="34" charset="0"/>
                <a:cs typeface="Arial" pitchFamily="34" charset="0"/>
              </a:rPr>
              <a:t>D - </a:t>
            </a:r>
            <a:r>
              <a:rPr lang="ru-RU" sz="1400" dirty="0" smtClean="0">
                <a:solidFill>
                  <a:prstClr val="black"/>
                </a:solidFill>
                <a:latin typeface="Arial" pitchFamily="34" charset="0"/>
                <a:cs typeface="Arial" pitchFamily="34" charset="0"/>
              </a:rPr>
              <a:t>головка);</a:t>
            </a:r>
            <a:endParaRPr lang="ru-RU" sz="7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ru-RU" sz="1400" dirty="0" smtClean="0">
                <a:solidFill>
                  <a:prstClr val="black"/>
                </a:solidFill>
                <a:latin typeface="Arial" pitchFamily="34" charset="0"/>
                <a:cs typeface="Arial" pitchFamily="34" charset="0"/>
              </a:rPr>
              <a:t>8– положение отраженного луча;</a:t>
            </a:r>
            <a:endParaRPr lang="ru-RU" sz="7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ru-RU" sz="1400" dirty="0" smtClean="0">
                <a:solidFill>
                  <a:prstClr val="black"/>
                </a:solidFill>
                <a:latin typeface="Arial" pitchFamily="34" charset="0"/>
                <a:cs typeface="Arial" pitchFamily="34" charset="0"/>
              </a:rPr>
              <a:t>9 - положение отраженного луча;</a:t>
            </a:r>
            <a:endParaRPr lang="ru-RU" sz="7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ru-RU" sz="1400" dirty="0" smtClean="0">
                <a:solidFill>
                  <a:prstClr val="black"/>
                </a:solidFill>
                <a:latin typeface="Arial" pitchFamily="34" charset="0"/>
                <a:cs typeface="Arial" pitchFamily="34" charset="0"/>
              </a:rPr>
              <a:t>10– узел формирования удаления сканируемой точки(СС</a:t>
            </a:r>
            <a:r>
              <a:rPr lang="en-US" sz="1400" dirty="0" smtClean="0">
                <a:solidFill>
                  <a:prstClr val="black"/>
                </a:solidFill>
                <a:latin typeface="Arial" pitchFamily="34" charset="0"/>
                <a:cs typeface="Arial" pitchFamily="34" charset="0"/>
              </a:rPr>
              <a:t>D - </a:t>
            </a:r>
            <a:r>
              <a:rPr lang="ru-RU" sz="1400" dirty="0" smtClean="0">
                <a:solidFill>
                  <a:prstClr val="black"/>
                </a:solidFill>
                <a:latin typeface="Arial" pitchFamily="34" charset="0"/>
                <a:cs typeface="Arial" pitchFamily="34" charset="0"/>
              </a:rPr>
              <a:t>процессор)</a:t>
            </a:r>
            <a:endParaRPr lang="ru-RU" dirty="0" smtClean="0">
              <a:solidFill>
                <a:prstClr val="black"/>
              </a:solidFill>
              <a:latin typeface="Arial" pitchFamily="34" charset="0"/>
              <a:cs typeface="Arial" pitchFamily="34" charset="0"/>
            </a:endParaRPr>
          </a:p>
        </p:txBody>
      </p:sp>
      <p:sp>
        <p:nvSpPr>
          <p:cNvPr id="7" name="TextBox 6"/>
          <p:cNvSpPr txBox="1"/>
          <p:nvPr/>
        </p:nvSpPr>
        <p:spPr>
          <a:xfrm>
            <a:off x="3357554" y="0"/>
            <a:ext cx="3410164" cy="523220"/>
          </a:xfrm>
          <a:prstGeom prst="rect">
            <a:avLst/>
          </a:prstGeom>
          <a:noFill/>
        </p:spPr>
        <p:txBody>
          <a:bodyPr wrap="none" rtlCol="0">
            <a:spAutoFit/>
          </a:bodyPr>
          <a:lstStyle/>
          <a:p>
            <a:r>
              <a:rPr lang="ru-RU" sz="2800" b="1" dirty="0" smtClean="0"/>
              <a:t>Лазерный 3</a:t>
            </a:r>
            <a:r>
              <a:rPr lang="en-US" sz="2800" b="1" dirty="0" smtClean="0"/>
              <a:t>D </a:t>
            </a:r>
            <a:r>
              <a:rPr lang="ru-RU" sz="2800" b="1" dirty="0" smtClean="0"/>
              <a:t>сканер</a:t>
            </a:r>
            <a:endParaRPr lang="ru-RU" sz="2800" b="1" dirty="0"/>
          </a:p>
        </p:txBody>
      </p:sp>
      <p:pic>
        <p:nvPicPr>
          <p:cNvPr id="560130" name="Picture 2" descr="3D &amp;scy;&amp;kcy;&amp;acy;&amp;ncy;&amp;iecy;&amp;rcy; ZScanner 600"/>
          <p:cNvPicPr>
            <a:picLocks noChangeAspect="1" noChangeArrowheads="1"/>
          </p:cNvPicPr>
          <p:nvPr/>
        </p:nvPicPr>
        <p:blipFill>
          <a:blip r:embed="rId3" cstate="print"/>
          <a:srcRect/>
          <a:stretch>
            <a:fillRect/>
          </a:stretch>
        </p:blipFill>
        <p:spPr bwMode="auto">
          <a:xfrm>
            <a:off x="5143504" y="3786190"/>
            <a:ext cx="3167743" cy="2131027"/>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Заголовок 1"/>
          <p:cNvSpPr>
            <a:spLocks noGrp="1"/>
          </p:cNvSpPr>
          <p:nvPr>
            <p:ph type="title" idx="4294967295"/>
          </p:nvPr>
        </p:nvSpPr>
        <p:spPr>
          <a:xfrm>
            <a:off x="457200" y="500063"/>
            <a:ext cx="8229600" cy="500062"/>
          </a:xfrm>
          <a:solidFill>
            <a:schemeClr val="accent1">
              <a:alpha val="61176"/>
            </a:schemeClr>
          </a:solidFill>
        </p:spPr>
        <p:txBody>
          <a:bodyPr/>
          <a:lstStyle/>
          <a:p>
            <a:pPr eaLnBrk="1" hangingPunct="1"/>
            <a:r>
              <a:rPr lang="ru-RU" sz="2400" smtClean="0"/>
              <a:t>Устройства ввода информации</a:t>
            </a:r>
          </a:p>
        </p:txBody>
      </p:sp>
      <p:sp>
        <p:nvSpPr>
          <p:cNvPr id="224259" name="Содержимое 2"/>
          <p:cNvSpPr>
            <a:spLocks noGrp="1"/>
          </p:cNvSpPr>
          <p:nvPr>
            <p:ph idx="4294967295"/>
          </p:nvPr>
        </p:nvSpPr>
        <p:spPr/>
        <p:txBody>
          <a:bodyPr/>
          <a:lstStyle/>
          <a:p>
            <a:pPr eaLnBrk="1" hangingPunct="1"/>
            <a:r>
              <a:rPr lang="ru-RU" sz="2400" dirty="0" smtClean="0"/>
              <a:t>Клавиатура</a:t>
            </a:r>
          </a:p>
          <a:p>
            <a:pPr eaLnBrk="1" hangingPunct="1"/>
            <a:r>
              <a:rPr lang="ru-RU" sz="2400" dirty="0" smtClean="0"/>
              <a:t>Мышь</a:t>
            </a:r>
          </a:p>
          <a:p>
            <a:pPr eaLnBrk="1" hangingPunct="1"/>
            <a:r>
              <a:rPr lang="ru-RU" sz="2400" dirty="0" smtClean="0"/>
              <a:t>Устройства ввода графической информации:</a:t>
            </a:r>
          </a:p>
          <a:p>
            <a:pPr eaLnBrk="1" hangingPunct="1">
              <a:buFontTx/>
              <a:buNone/>
            </a:pPr>
            <a:r>
              <a:rPr lang="ru-RU" sz="2400" dirty="0" smtClean="0"/>
              <a:t>       Планшеты</a:t>
            </a:r>
          </a:p>
          <a:p>
            <a:pPr eaLnBrk="1" hangingPunct="1">
              <a:buFontTx/>
              <a:buNone/>
            </a:pPr>
            <a:r>
              <a:rPr lang="ru-RU" sz="2400" dirty="0" smtClean="0"/>
              <a:t>       Сенсорные экраны</a:t>
            </a:r>
          </a:p>
          <a:p>
            <a:pPr eaLnBrk="1" hangingPunct="1">
              <a:buFontTx/>
              <a:buNone/>
            </a:pPr>
            <a:r>
              <a:rPr lang="ru-RU" sz="2400" dirty="0" smtClean="0"/>
              <a:t>       </a:t>
            </a:r>
          </a:p>
          <a:p>
            <a:pPr eaLnBrk="1" hangingPunct="1"/>
            <a:endParaRPr lang="ru-RU"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Планшетные  и </a:t>
            </a:r>
            <a:r>
              <a:rPr lang="ru-RU" smtClean="0"/>
              <a:t>сенсорные экраны</a:t>
            </a:r>
            <a:endParaRPr lang="ru-R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Содержимое 2"/>
          <p:cNvSpPr>
            <a:spLocks noGrp="1"/>
          </p:cNvSpPr>
          <p:nvPr>
            <p:ph idx="4294967295"/>
          </p:nvPr>
        </p:nvSpPr>
        <p:spPr>
          <a:xfrm>
            <a:off x="457200" y="1600200"/>
            <a:ext cx="8686800" cy="4525963"/>
          </a:xfrm>
        </p:spPr>
        <p:txBody>
          <a:bodyPr/>
          <a:lstStyle/>
          <a:p>
            <a:pPr eaLnBrk="1" hangingPunct="1">
              <a:buFontTx/>
              <a:buNone/>
            </a:pPr>
            <a:r>
              <a:rPr lang="ru-RU" sz="2800" b="1" dirty="0" smtClean="0"/>
              <a:t>Планшеты позволяют вводить  координаты Х, У точек  изображения в процессе его создания пользователем на специальном носителе –планшете (например, цифровой доске).</a:t>
            </a:r>
          </a:p>
          <a:p>
            <a:pPr eaLnBrk="1" hangingPunct="1">
              <a:buFontTx/>
              <a:buNone/>
            </a:pPr>
            <a:r>
              <a:rPr lang="ru-RU" sz="2800" b="1" dirty="0" smtClean="0"/>
              <a:t>По принципу построения планшеты бывают:</a:t>
            </a:r>
          </a:p>
          <a:p>
            <a:pPr eaLnBrk="1" hangingPunct="1">
              <a:buFontTx/>
              <a:buNone/>
            </a:pPr>
            <a:r>
              <a:rPr lang="ru-RU" sz="2800" b="1" dirty="0" smtClean="0"/>
              <a:t>    -  акустические;</a:t>
            </a:r>
          </a:p>
          <a:p>
            <a:pPr eaLnBrk="1" hangingPunct="1">
              <a:buFontTx/>
              <a:buNone/>
            </a:pPr>
            <a:r>
              <a:rPr lang="ru-RU" sz="2800" b="1" dirty="0" smtClean="0"/>
              <a:t>    -  электромагнитные;</a:t>
            </a:r>
          </a:p>
          <a:p>
            <a:pPr eaLnBrk="1" hangingPunct="1">
              <a:buFontTx/>
              <a:buNone/>
            </a:pPr>
            <a:r>
              <a:rPr lang="ru-RU" sz="2800" b="1" dirty="0" smtClean="0"/>
              <a:t>    -  оптические;</a:t>
            </a:r>
          </a:p>
          <a:p>
            <a:pPr eaLnBrk="1" hangingPunct="1"/>
            <a:endParaRPr lang="ru-RU" dirty="0" smtClean="0"/>
          </a:p>
        </p:txBody>
      </p:sp>
      <p:sp>
        <p:nvSpPr>
          <p:cNvPr id="225283" name="Заголовок 1"/>
          <p:cNvSpPr>
            <a:spLocks noGrp="1"/>
          </p:cNvSpPr>
          <p:nvPr>
            <p:ph type="title" idx="4294967295"/>
          </p:nvPr>
        </p:nvSpPr>
        <p:spPr>
          <a:xfrm>
            <a:off x="457200" y="500063"/>
            <a:ext cx="8229600" cy="500062"/>
          </a:xfrm>
          <a:solidFill>
            <a:schemeClr val="accent1">
              <a:alpha val="61176"/>
            </a:schemeClr>
          </a:solidFill>
        </p:spPr>
        <p:txBody>
          <a:bodyPr/>
          <a:lstStyle/>
          <a:p>
            <a:pPr eaLnBrk="1" hangingPunct="1"/>
            <a:r>
              <a:rPr lang="ru-RU" sz="2400" smtClean="0"/>
              <a:t>Устройства ввода графической  информации</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Заголовок 1"/>
          <p:cNvSpPr>
            <a:spLocks noGrp="1"/>
          </p:cNvSpPr>
          <p:nvPr>
            <p:ph type="title" idx="4294967295"/>
          </p:nvPr>
        </p:nvSpPr>
        <p:spPr>
          <a:xfrm>
            <a:off x="571500" y="142875"/>
            <a:ext cx="8229600" cy="500063"/>
          </a:xfrm>
          <a:solidFill>
            <a:schemeClr val="accent1">
              <a:alpha val="61176"/>
            </a:schemeClr>
          </a:solidFill>
        </p:spPr>
        <p:txBody>
          <a:bodyPr/>
          <a:lstStyle/>
          <a:p>
            <a:pPr eaLnBrk="1" hangingPunct="1"/>
            <a:r>
              <a:rPr lang="ru-RU" sz="2400" smtClean="0"/>
              <a:t>Устройства ввода графической  информации</a:t>
            </a:r>
          </a:p>
        </p:txBody>
      </p:sp>
      <p:pic>
        <p:nvPicPr>
          <p:cNvPr id="226307" name="Picture 4"/>
          <p:cNvPicPr>
            <a:picLocks noChangeAspect="1" noChangeArrowheads="1"/>
          </p:cNvPicPr>
          <p:nvPr/>
        </p:nvPicPr>
        <p:blipFill>
          <a:blip r:embed="rId2" cstate="print"/>
          <a:srcRect/>
          <a:stretch>
            <a:fillRect/>
          </a:stretch>
        </p:blipFill>
        <p:spPr bwMode="auto">
          <a:xfrm>
            <a:off x="1000125" y="1214438"/>
            <a:ext cx="3867150" cy="2786062"/>
          </a:xfrm>
          <a:prstGeom prst="rect">
            <a:avLst/>
          </a:prstGeom>
          <a:noFill/>
          <a:ln w="9525" algn="ctr">
            <a:noFill/>
            <a:miter lim="800000"/>
            <a:headEnd/>
            <a:tailEnd/>
          </a:ln>
        </p:spPr>
      </p:pic>
      <p:sp>
        <p:nvSpPr>
          <p:cNvPr id="226308" name="TextBox 8"/>
          <p:cNvSpPr txBox="1">
            <a:spLocks noChangeArrowheads="1"/>
          </p:cNvSpPr>
          <p:nvPr/>
        </p:nvSpPr>
        <p:spPr bwMode="auto">
          <a:xfrm>
            <a:off x="5500688" y="2071688"/>
            <a:ext cx="1941512" cy="400050"/>
          </a:xfrm>
          <a:prstGeom prst="rect">
            <a:avLst/>
          </a:prstGeom>
          <a:noFill/>
          <a:ln w="9525">
            <a:noFill/>
            <a:miter lim="800000"/>
            <a:headEnd/>
            <a:tailEnd/>
          </a:ln>
        </p:spPr>
        <p:txBody>
          <a:bodyPr wrap="none">
            <a:spAutoFit/>
          </a:bodyPr>
          <a:lstStyle/>
          <a:p>
            <a:r>
              <a:rPr lang="ru-RU" sz="2000">
                <a:solidFill>
                  <a:schemeClr val="tx2"/>
                </a:solidFill>
                <a:latin typeface="Times New Roman" pitchFamily="18" charset="0"/>
              </a:rPr>
              <a:t>1,2- </a:t>
            </a:r>
            <a:r>
              <a:rPr lang="ru-RU" sz="2000" b="0">
                <a:solidFill>
                  <a:schemeClr val="tx2"/>
                </a:solidFill>
                <a:latin typeface="Times New Roman" pitchFamily="18" charset="0"/>
              </a:rPr>
              <a:t>микрофоны</a:t>
            </a:r>
          </a:p>
        </p:txBody>
      </p:sp>
      <p:sp>
        <p:nvSpPr>
          <p:cNvPr id="226309" name="Rectangle 5"/>
          <p:cNvSpPr>
            <a:spLocks noGrp="1" noChangeArrowheads="1"/>
          </p:cNvSpPr>
          <p:nvPr>
            <p:ph idx="4294967295"/>
          </p:nvPr>
        </p:nvSpPr>
        <p:spPr>
          <a:xfrm>
            <a:off x="357188" y="4000500"/>
            <a:ext cx="8229600" cy="3924151"/>
          </a:xfrm>
        </p:spPr>
        <p:txBody>
          <a:bodyPr anchor="ctr">
            <a:spAutoFit/>
          </a:bodyPr>
          <a:lstStyle/>
          <a:p>
            <a:pPr marL="0" indent="288925" algn="just" eaLnBrk="1" hangingPunct="1">
              <a:spcBef>
                <a:spcPct val="0"/>
              </a:spcBef>
              <a:buFontTx/>
              <a:buNone/>
            </a:pPr>
            <a:r>
              <a:rPr lang="ru-RU" sz="1900" b="1" dirty="0" smtClean="0">
                <a:cs typeface="Times New Roman" pitchFamily="18" charset="0"/>
              </a:rPr>
              <a:t>В </a:t>
            </a:r>
            <a:r>
              <a:rPr lang="ru-RU" sz="1900" b="1" i="1" dirty="0" smtClean="0">
                <a:solidFill>
                  <a:srgbClr val="208C20"/>
                </a:solidFill>
                <a:cs typeface="Times New Roman" pitchFamily="18" charset="0"/>
              </a:rPr>
              <a:t>акустических</a:t>
            </a:r>
            <a:r>
              <a:rPr lang="ru-RU" sz="1900" b="1" dirty="0" smtClean="0">
                <a:solidFill>
                  <a:srgbClr val="208C20"/>
                </a:solidFill>
                <a:cs typeface="Times New Roman" pitchFamily="18" charset="0"/>
              </a:rPr>
              <a:t> </a:t>
            </a:r>
            <a:r>
              <a:rPr lang="ru-RU" sz="1900" b="1" dirty="0" smtClean="0">
                <a:cs typeface="Times New Roman" pitchFamily="18" charset="0"/>
              </a:rPr>
              <a:t>планшетах определение местоположения координат </a:t>
            </a:r>
            <a:r>
              <a:rPr lang="ru-RU" sz="1900" b="1" i="1" dirty="0" smtClean="0">
                <a:cs typeface="Times New Roman" pitchFamily="18" charset="0"/>
              </a:rPr>
              <a:t>X, Y</a:t>
            </a:r>
            <a:r>
              <a:rPr lang="ru-RU" sz="1900" b="1" dirty="0" smtClean="0">
                <a:cs typeface="Times New Roman" pitchFamily="18" charset="0"/>
              </a:rPr>
              <a:t> пишущего инструмента на носителе осуществляется посредством измерения времени распространения звуковой волны от карандаша, с помощью которого вычерчивается контур на планшете, до приемника. В качестве генератора звуковой волны может использоваться искровой пробой между электродами, устанавливаемыми на кончике карандаша, перемещающего по поверхности планшета. Измеряя с помощью электронной схемы момент времени  восприятия волны микрофонами, можно определить текущее положение карандаша на планшете.</a:t>
            </a:r>
          </a:p>
          <a:p>
            <a:pPr marL="0" indent="288925" algn="just" eaLnBrk="1" hangingPunct="1">
              <a:spcBef>
                <a:spcPct val="0"/>
              </a:spcBef>
              <a:buFontTx/>
              <a:buNone/>
            </a:pPr>
            <a:endParaRPr lang="ru-RU" sz="1800" dirty="0" smtClean="0"/>
          </a:p>
          <a:p>
            <a:pPr marL="0" indent="288925" algn="just" eaLnBrk="1" hangingPunct="1">
              <a:spcBef>
                <a:spcPct val="0"/>
              </a:spcBef>
              <a:buFontTx/>
              <a:buNone/>
            </a:pPr>
            <a:endParaRPr lang="ru-RU" sz="1400" dirty="0" smtClean="0"/>
          </a:p>
          <a:p>
            <a:pPr marL="0" indent="288925" algn="just" eaLnBrk="1" hangingPunct="1">
              <a:spcBef>
                <a:spcPct val="0"/>
              </a:spcBef>
              <a:buFontTx/>
              <a:buNone/>
            </a:pPr>
            <a:endParaRPr lang="ru-RU" sz="1400" dirty="0" smtClean="0"/>
          </a:p>
          <a:p>
            <a:pPr marL="0" indent="288925" algn="just" eaLnBrk="1" hangingPunct="1">
              <a:spcBef>
                <a:spcPct val="0"/>
              </a:spcBef>
              <a:buFontTx/>
              <a:buNone/>
            </a:pPr>
            <a:endParaRPr lang="ru-RU" sz="1400" dirty="0" smtClean="0"/>
          </a:p>
          <a:p>
            <a:pPr marL="0" indent="288925" algn="just" eaLnBrk="1" hangingPunct="1">
              <a:spcBef>
                <a:spcPct val="0"/>
              </a:spcBef>
              <a:buFontTx/>
              <a:buNone/>
            </a:pPr>
            <a:endParaRPr lang="ru-RU" sz="1800" dirty="0" smtClean="0"/>
          </a:p>
        </p:txBody>
      </p:sp>
      <p:sp>
        <p:nvSpPr>
          <p:cNvPr id="11" name="TextBox 10"/>
          <p:cNvSpPr txBox="1"/>
          <p:nvPr/>
        </p:nvSpPr>
        <p:spPr>
          <a:xfrm>
            <a:off x="1571604" y="714356"/>
            <a:ext cx="3095335" cy="400110"/>
          </a:xfrm>
          <a:prstGeom prst="rect">
            <a:avLst/>
          </a:prstGeom>
          <a:noFill/>
        </p:spPr>
        <p:txBody>
          <a:bodyPr wrap="none">
            <a:spAutoFit/>
          </a:bodyPr>
          <a:lstStyle/>
          <a:p>
            <a:pPr>
              <a:defRPr/>
            </a:pPr>
            <a:r>
              <a:rPr lang="ru-RU" sz="2000" dirty="0">
                <a:ln>
                  <a:solidFill>
                    <a:srgbClr val="0070C0"/>
                  </a:solidFill>
                </a:ln>
                <a:solidFill>
                  <a:schemeClr val="tx2"/>
                </a:solidFill>
                <a:latin typeface="Times New Roman" pitchFamily="18" charset="0"/>
              </a:rPr>
              <a:t>Акустические планшеты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Устройства ввода графической  информации</a:t>
            </a:r>
          </a:p>
        </p:txBody>
      </p:sp>
      <p:sp>
        <p:nvSpPr>
          <p:cNvPr id="227331" name="TextBox 8"/>
          <p:cNvSpPr txBox="1">
            <a:spLocks noChangeArrowheads="1"/>
          </p:cNvSpPr>
          <p:nvPr/>
        </p:nvSpPr>
        <p:spPr bwMode="auto">
          <a:xfrm>
            <a:off x="5572125" y="1285875"/>
            <a:ext cx="1978025" cy="400050"/>
          </a:xfrm>
          <a:prstGeom prst="rect">
            <a:avLst/>
          </a:prstGeom>
          <a:noFill/>
          <a:ln w="9525">
            <a:noFill/>
            <a:miter lim="800000"/>
            <a:headEnd/>
            <a:tailEnd/>
          </a:ln>
        </p:spPr>
        <p:txBody>
          <a:bodyPr wrap="none">
            <a:spAutoFit/>
          </a:bodyPr>
          <a:lstStyle/>
          <a:p>
            <a:r>
              <a:rPr lang="ru-RU" sz="2000" b="0">
                <a:solidFill>
                  <a:schemeClr val="tx2"/>
                </a:solidFill>
                <a:latin typeface="Times New Roman" pitchFamily="18" charset="0"/>
              </a:rPr>
              <a:t>координаты </a:t>
            </a:r>
            <a:r>
              <a:rPr lang="ru-RU" sz="2000">
                <a:solidFill>
                  <a:schemeClr val="tx2"/>
                </a:solidFill>
                <a:latin typeface="Times New Roman" pitchFamily="18" charset="0"/>
              </a:rPr>
              <a:t>Х,У</a:t>
            </a:r>
          </a:p>
        </p:txBody>
      </p:sp>
      <p:sp>
        <p:nvSpPr>
          <p:cNvPr id="10" name="TextBox 9"/>
          <p:cNvSpPr txBox="1"/>
          <p:nvPr/>
        </p:nvSpPr>
        <p:spPr>
          <a:xfrm>
            <a:off x="0" y="3143250"/>
            <a:ext cx="8929688" cy="3785652"/>
          </a:xfrm>
          <a:prstGeom prst="rect">
            <a:avLst/>
          </a:prstGeom>
          <a:noFill/>
        </p:spPr>
        <p:txBody>
          <a:bodyPr>
            <a:spAutoFit/>
          </a:bodyPr>
          <a:lstStyle/>
          <a:p>
            <a:pPr>
              <a:defRPr/>
            </a:pPr>
            <a:r>
              <a:rPr lang="ru-RU" sz="2000" b="0" dirty="0">
                <a:solidFill>
                  <a:schemeClr val="tx2"/>
                </a:solidFill>
                <a:latin typeface="+mj-lt"/>
              </a:rPr>
              <a:t>	</a:t>
            </a:r>
            <a:r>
              <a:rPr lang="ru-RU" sz="2000" b="1" dirty="0">
                <a:latin typeface="+mj-lt"/>
              </a:rPr>
              <a:t>В электромагнитных планшетах используется  емкостная или магнитная связь карандаша  с планшетом.</a:t>
            </a:r>
          </a:p>
          <a:p>
            <a:pPr>
              <a:defRPr/>
            </a:pPr>
            <a:r>
              <a:rPr lang="ru-RU" sz="2000" b="1" dirty="0">
                <a:latin typeface="+mj-lt"/>
              </a:rPr>
              <a:t>	При  емкостной  связи планшет представляет собой набор  тонких токопроводящих координатных шин </a:t>
            </a:r>
            <a:r>
              <a:rPr lang="ru-RU" sz="2000" b="1" i="1" dirty="0">
                <a:latin typeface="+mj-lt"/>
              </a:rPr>
              <a:t>Х</a:t>
            </a:r>
            <a:r>
              <a:rPr lang="ru-RU" sz="2000" b="1" dirty="0">
                <a:latin typeface="+mj-lt"/>
              </a:rPr>
              <a:t> и У. С помощью генератора импульсов Г и блоков кодирования Б</a:t>
            </a:r>
            <a:r>
              <a:rPr lang="ru-RU" sz="2000" b="1" i="1" dirty="0">
                <a:latin typeface="+mj-lt"/>
              </a:rPr>
              <a:t>К-Х,</a:t>
            </a:r>
            <a:r>
              <a:rPr lang="ru-RU" sz="2000" b="1" dirty="0">
                <a:latin typeface="+mj-lt"/>
              </a:rPr>
              <a:t>  БК-У последовательно на каждую вертикальную  и горизонтальную  шины подаются электрические импульсы.</a:t>
            </a:r>
          </a:p>
          <a:p>
            <a:pPr>
              <a:defRPr/>
            </a:pPr>
            <a:r>
              <a:rPr lang="ru-RU" sz="2000" b="1" dirty="0">
                <a:latin typeface="+mj-lt"/>
              </a:rPr>
              <a:t>	На конце карандаша имеется колебательный контур . При помещении карандаша в некоторую точку планшета колебательный контур через емкостную связь воспринимает импульсы от ближайших координатных шин планшета. Последовательность сигналов с выхода карандаша будет однозначно отображать координаты </a:t>
            </a:r>
            <a:r>
              <a:rPr lang="ru-RU" sz="2000" b="1" i="1" dirty="0">
                <a:latin typeface="+mj-lt"/>
              </a:rPr>
              <a:t>X и </a:t>
            </a:r>
            <a:r>
              <a:rPr lang="ru-RU" sz="2000" b="1" dirty="0">
                <a:latin typeface="+mj-lt"/>
              </a:rPr>
              <a:t>У.</a:t>
            </a:r>
          </a:p>
          <a:p>
            <a:pPr>
              <a:defRPr/>
            </a:pPr>
            <a:endParaRPr lang="ru-RU" sz="2000" b="0" dirty="0">
              <a:solidFill>
                <a:schemeClr val="tx2"/>
              </a:solidFill>
              <a:latin typeface="Times New Roman" pitchFamily="18" charset="0"/>
            </a:endParaRPr>
          </a:p>
        </p:txBody>
      </p:sp>
      <p:pic>
        <p:nvPicPr>
          <p:cNvPr id="227333" name="Picture 3"/>
          <p:cNvPicPr>
            <a:picLocks noChangeAspect="1" noChangeArrowheads="1"/>
          </p:cNvPicPr>
          <p:nvPr/>
        </p:nvPicPr>
        <p:blipFill>
          <a:blip r:embed="rId2" cstate="print"/>
          <a:srcRect/>
          <a:stretch>
            <a:fillRect/>
          </a:stretch>
        </p:blipFill>
        <p:spPr bwMode="auto">
          <a:xfrm>
            <a:off x="1857375" y="1143000"/>
            <a:ext cx="3636963" cy="2097088"/>
          </a:xfrm>
          <a:prstGeom prst="rect">
            <a:avLst/>
          </a:prstGeom>
          <a:noFill/>
          <a:ln w="9525">
            <a:noFill/>
            <a:miter lim="800000"/>
            <a:headEnd/>
            <a:tailEnd/>
          </a:ln>
        </p:spPr>
      </p:pic>
      <p:sp>
        <p:nvSpPr>
          <p:cNvPr id="13" name="TextBox 12"/>
          <p:cNvSpPr txBox="1"/>
          <p:nvPr/>
        </p:nvSpPr>
        <p:spPr>
          <a:xfrm>
            <a:off x="1500166" y="571480"/>
            <a:ext cx="5214974" cy="400110"/>
          </a:xfrm>
          <a:prstGeom prst="rect">
            <a:avLst/>
          </a:prstGeom>
          <a:noFill/>
        </p:spPr>
        <p:txBody>
          <a:bodyPr>
            <a:spAutoFit/>
          </a:bodyPr>
          <a:lstStyle/>
          <a:p>
            <a:pPr>
              <a:defRPr/>
            </a:pPr>
            <a:r>
              <a:rPr lang="ru-RU" sz="2000" dirty="0">
                <a:ln>
                  <a:solidFill>
                    <a:srgbClr val="0070C0"/>
                  </a:solidFill>
                </a:ln>
                <a:solidFill>
                  <a:srgbClr val="7030A0"/>
                </a:solidFill>
                <a:latin typeface="Times New Roman" pitchFamily="18" charset="0"/>
              </a:rPr>
              <a:t>Электромагнитные планшеты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Содержимое 2"/>
          <p:cNvSpPr>
            <a:spLocks noGrp="1"/>
          </p:cNvSpPr>
          <p:nvPr>
            <p:ph idx="4294967295"/>
          </p:nvPr>
        </p:nvSpPr>
        <p:spPr>
          <a:xfrm>
            <a:off x="0" y="2714625"/>
            <a:ext cx="9144000" cy="4143375"/>
          </a:xfrm>
        </p:spPr>
        <p:txBody>
          <a:bodyPr>
            <a:normAutofit/>
          </a:bodyPr>
          <a:lstStyle/>
          <a:p>
            <a:pPr eaLnBrk="1" hangingPunct="1"/>
            <a:r>
              <a:rPr lang="ru-RU" sz="2400" b="1" dirty="0" smtClean="0"/>
              <a:t>При построении </a:t>
            </a:r>
            <a:r>
              <a:rPr lang="ru-RU" sz="2400" b="1" i="1" dirty="0" smtClean="0"/>
              <a:t>оптических</a:t>
            </a:r>
            <a:r>
              <a:rPr lang="ru-RU" sz="2400" b="1" dirty="0" smtClean="0"/>
              <a:t> планшетов в качестве  рабочей поверхности используется  поверхность монитора, на которую можно наносится  изображение с помощью светового пера.</a:t>
            </a:r>
          </a:p>
          <a:p>
            <a:pPr eaLnBrk="1" hangingPunct="1"/>
            <a:r>
              <a:rPr lang="ru-RU" sz="2400" b="1" dirty="0" smtClean="0"/>
              <a:t> При попадании светового луча на участок экрана </a:t>
            </a:r>
            <a:r>
              <a:rPr lang="ru-RU" sz="2400" b="1" i="1" dirty="0" smtClean="0"/>
              <a:t>1(Рис.1),</a:t>
            </a:r>
            <a:r>
              <a:rPr lang="ru-RU" sz="2400" b="1" dirty="0" smtClean="0"/>
              <a:t> в котором находится апертура 5 светового пера, световое пятно  проецируется линзой </a:t>
            </a:r>
            <a:r>
              <a:rPr lang="ru-RU" sz="2400" b="1" i="1" dirty="0" smtClean="0"/>
              <a:t>3</a:t>
            </a:r>
            <a:r>
              <a:rPr lang="ru-RU" sz="2400" b="1" dirty="0" smtClean="0"/>
              <a:t> на </a:t>
            </a:r>
            <a:r>
              <a:rPr lang="ru-RU" sz="2400" b="1" dirty="0" err="1" smtClean="0"/>
              <a:t>световод</a:t>
            </a:r>
            <a:r>
              <a:rPr lang="ru-RU" sz="2400" b="1" dirty="0" smtClean="0"/>
              <a:t> </a:t>
            </a:r>
            <a:r>
              <a:rPr lang="ru-RU" sz="2400" b="1" i="1" dirty="0" smtClean="0"/>
              <a:t>4,</a:t>
            </a:r>
            <a:r>
              <a:rPr lang="ru-RU" sz="2400" b="1" dirty="0" smtClean="0"/>
              <a:t> закрепленный в корпусе пера </a:t>
            </a:r>
            <a:r>
              <a:rPr lang="ru-RU" sz="2400" b="1" i="1" dirty="0" smtClean="0"/>
              <a:t>2.</a:t>
            </a:r>
            <a:r>
              <a:rPr lang="ru-RU" sz="2400" b="1" dirty="0" smtClean="0"/>
              <a:t> По </a:t>
            </a:r>
            <a:r>
              <a:rPr lang="ru-RU" sz="2400" b="1" dirty="0" err="1" smtClean="0"/>
              <a:t>световоду</a:t>
            </a:r>
            <a:r>
              <a:rPr lang="ru-RU" sz="2400" b="1" dirty="0" smtClean="0"/>
              <a:t> световой поток передается на фотоэлектронный умножитель ФЭУ, на выходе которого появляется сигнал при попадании светового пятна в апертуру пера. </a:t>
            </a:r>
          </a:p>
        </p:txBody>
      </p:sp>
      <p:sp>
        <p:nvSpPr>
          <p:cNvPr id="228355" name="Заголовок 1"/>
          <p:cNvSpPr>
            <a:spLocks noGrp="1"/>
          </p:cNvSpPr>
          <p:nvPr>
            <p:ph type="title" idx="4294967295"/>
          </p:nvPr>
        </p:nvSpPr>
        <p:spPr>
          <a:xfrm>
            <a:off x="571500" y="0"/>
            <a:ext cx="8229600" cy="357188"/>
          </a:xfrm>
          <a:solidFill>
            <a:schemeClr val="accent1">
              <a:alpha val="61176"/>
            </a:schemeClr>
          </a:solidFill>
        </p:spPr>
        <p:txBody>
          <a:bodyPr>
            <a:normAutofit fontScale="90000"/>
          </a:bodyPr>
          <a:lstStyle/>
          <a:p>
            <a:pPr eaLnBrk="1" hangingPunct="1"/>
            <a:r>
              <a:rPr lang="ru-RU" sz="2400" smtClean="0"/>
              <a:t>Устройства ввода графической  информации</a:t>
            </a:r>
          </a:p>
        </p:txBody>
      </p:sp>
      <p:sp>
        <p:nvSpPr>
          <p:cNvPr id="228356" name="TextBox 4"/>
          <p:cNvSpPr txBox="1">
            <a:spLocks noChangeArrowheads="1"/>
          </p:cNvSpPr>
          <p:nvPr/>
        </p:nvSpPr>
        <p:spPr bwMode="auto">
          <a:xfrm>
            <a:off x="1143000" y="571500"/>
            <a:ext cx="2878138" cy="400050"/>
          </a:xfrm>
          <a:prstGeom prst="rect">
            <a:avLst/>
          </a:prstGeom>
          <a:noFill/>
          <a:ln w="9525">
            <a:noFill/>
            <a:miter lim="800000"/>
            <a:headEnd/>
            <a:tailEnd/>
          </a:ln>
        </p:spPr>
        <p:txBody>
          <a:bodyPr wrap="none">
            <a:spAutoFit/>
          </a:bodyPr>
          <a:lstStyle/>
          <a:p>
            <a:r>
              <a:rPr lang="ru-RU" sz="2000">
                <a:solidFill>
                  <a:srgbClr val="0070C0"/>
                </a:solidFill>
                <a:latin typeface="Times New Roman" pitchFamily="18" charset="0"/>
              </a:rPr>
              <a:t>Оптические планшеты</a:t>
            </a:r>
          </a:p>
        </p:txBody>
      </p:sp>
      <p:pic>
        <p:nvPicPr>
          <p:cNvPr id="228357" name="Picture 2"/>
          <p:cNvPicPr>
            <a:picLocks noChangeAspect="1" noChangeArrowheads="1"/>
          </p:cNvPicPr>
          <p:nvPr/>
        </p:nvPicPr>
        <p:blipFill>
          <a:blip r:embed="rId2" cstate="print"/>
          <a:srcRect/>
          <a:stretch>
            <a:fillRect/>
          </a:stretch>
        </p:blipFill>
        <p:spPr bwMode="auto">
          <a:xfrm>
            <a:off x="428624" y="1000124"/>
            <a:ext cx="3427097" cy="1643057"/>
          </a:xfrm>
          <a:prstGeom prst="rect">
            <a:avLst/>
          </a:prstGeom>
          <a:noFill/>
          <a:ln w="9525">
            <a:noFill/>
            <a:miter lim="800000"/>
            <a:headEnd/>
            <a:tailEnd/>
          </a:ln>
        </p:spPr>
      </p:pic>
      <p:pic>
        <p:nvPicPr>
          <p:cNvPr id="228358" name="Picture 3"/>
          <p:cNvPicPr>
            <a:picLocks noChangeAspect="1" noChangeArrowheads="1"/>
          </p:cNvPicPr>
          <p:nvPr/>
        </p:nvPicPr>
        <p:blipFill>
          <a:blip r:embed="rId3" cstate="print"/>
          <a:srcRect/>
          <a:stretch>
            <a:fillRect/>
          </a:stretch>
        </p:blipFill>
        <p:spPr bwMode="auto">
          <a:xfrm>
            <a:off x="4149273" y="928688"/>
            <a:ext cx="4247015" cy="1714494"/>
          </a:xfrm>
          <a:prstGeom prst="rect">
            <a:avLst/>
          </a:prstGeom>
          <a:noFill/>
          <a:ln w="9525">
            <a:noFill/>
            <a:miter lim="800000"/>
            <a:headEnd/>
            <a:tailEnd/>
          </a:ln>
        </p:spPr>
      </p:pic>
      <p:sp>
        <p:nvSpPr>
          <p:cNvPr id="228359" name="TextBox 8"/>
          <p:cNvSpPr txBox="1">
            <a:spLocks noChangeArrowheads="1"/>
          </p:cNvSpPr>
          <p:nvPr/>
        </p:nvSpPr>
        <p:spPr bwMode="auto">
          <a:xfrm>
            <a:off x="5643570" y="2500306"/>
            <a:ext cx="795338" cy="400050"/>
          </a:xfrm>
          <a:prstGeom prst="rect">
            <a:avLst/>
          </a:prstGeom>
          <a:noFill/>
          <a:ln w="9525">
            <a:noFill/>
            <a:miter lim="800000"/>
            <a:headEnd/>
            <a:tailEnd/>
          </a:ln>
        </p:spPr>
        <p:txBody>
          <a:bodyPr wrap="none">
            <a:spAutoFit/>
          </a:bodyPr>
          <a:lstStyle/>
          <a:p>
            <a:r>
              <a:rPr lang="ru-RU" sz="2000" dirty="0">
                <a:solidFill>
                  <a:schemeClr val="tx2"/>
                </a:solidFill>
                <a:latin typeface="Times New Roman" pitchFamily="18" charset="0"/>
              </a:rPr>
              <a:t>Рис.2</a:t>
            </a:r>
          </a:p>
        </p:txBody>
      </p:sp>
      <p:sp>
        <p:nvSpPr>
          <p:cNvPr id="228360" name="TextBox 9"/>
          <p:cNvSpPr txBox="1">
            <a:spLocks noChangeArrowheads="1"/>
          </p:cNvSpPr>
          <p:nvPr/>
        </p:nvSpPr>
        <p:spPr bwMode="auto">
          <a:xfrm>
            <a:off x="1500166" y="2428868"/>
            <a:ext cx="795338" cy="400050"/>
          </a:xfrm>
          <a:prstGeom prst="rect">
            <a:avLst/>
          </a:prstGeom>
          <a:noFill/>
          <a:ln w="9525">
            <a:noFill/>
            <a:miter lim="800000"/>
            <a:headEnd/>
            <a:tailEnd/>
          </a:ln>
        </p:spPr>
        <p:txBody>
          <a:bodyPr wrap="none">
            <a:spAutoFit/>
          </a:bodyPr>
          <a:lstStyle/>
          <a:p>
            <a:r>
              <a:rPr lang="ru-RU" sz="2000" dirty="0">
                <a:solidFill>
                  <a:schemeClr val="tx2"/>
                </a:solidFill>
                <a:latin typeface="Times New Roman" pitchFamily="18" charset="0"/>
              </a:rPr>
              <a:t>Рис.1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Прямоугольник 1"/>
          <p:cNvSpPr>
            <a:spLocks noChangeArrowheads="1"/>
          </p:cNvSpPr>
          <p:nvPr/>
        </p:nvSpPr>
        <p:spPr bwMode="auto">
          <a:xfrm>
            <a:off x="214282" y="5286388"/>
            <a:ext cx="8501062" cy="1569660"/>
          </a:xfrm>
          <a:prstGeom prst="rect">
            <a:avLst/>
          </a:prstGeom>
          <a:noFill/>
          <a:ln w="9525">
            <a:noFill/>
            <a:miter lim="800000"/>
            <a:headEnd/>
            <a:tailEnd/>
          </a:ln>
        </p:spPr>
        <p:txBody>
          <a:bodyPr>
            <a:spAutoFit/>
          </a:bodyPr>
          <a:lstStyle/>
          <a:p>
            <a:r>
              <a:rPr lang="ru-RU" sz="2400" b="1" dirty="0"/>
              <a:t>При нанесении изображения с помощью световой пера последовательность координат его перемещения определяется по </a:t>
            </a:r>
            <a:r>
              <a:rPr lang="ru-RU" sz="2400" b="1" dirty="0" smtClean="0"/>
              <a:t>следящему (с помощью </a:t>
            </a:r>
            <a:r>
              <a:rPr lang="ru-RU" sz="2400" b="1" dirty="0" err="1" smtClean="0"/>
              <a:t>микрорастра</a:t>
            </a:r>
            <a:r>
              <a:rPr lang="ru-RU" sz="2400" b="1" dirty="0" smtClean="0"/>
              <a:t> )или </a:t>
            </a:r>
            <a:r>
              <a:rPr lang="ru-RU" sz="2400" b="1" dirty="0">
                <a:solidFill>
                  <a:srgbClr val="FF0000"/>
                </a:solidFill>
              </a:rPr>
              <a:t>сканирующему </a:t>
            </a:r>
            <a:r>
              <a:rPr lang="ru-RU" sz="2400" b="1" dirty="0" smtClean="0">
                <a:solidFill>
                  <a:srgbClr val="FF0000"/>
                </a:solidFill>
              </a:rPr>
              <a:t>способу</a:t>
            </a:r>
            <a:endParaRPr lang="ru-RU" sz="2400" b="1" dirty="0">
              <a:solidFill>
                <a:srgbClr val="FF0000"/>
              </a:solidFill>
            </a:endParaRPr>
          </a:p>
        </p:txBody>
      </p:sp>
      <p:pic>
        <p:nvPicPr>
          <p:cNvPr id="229379" name="Picture 2"/>
          <p:cNvPicPr>
            <a:picLocks noChangeAspect="1" noChangeArrowheads="1"/>
          </p:cNvPicPr>
          <p:nvPr/>
        </p:nvPicPr>
        <p:blipFill>
          <a:blip r:embed="rId2" cstate="print"/>
          <a:srcRect/>
          <a:stretch>
            <a:fillRect/>
          </a:stretch>
        </p:blipFill>
        <p:spPr bwMode="auto">
          <a:xfrm>
            <a:off x="0" y="571500"/>
            <a:ext cx="4714875" cy="2667000"/>
          </a:xfrm>
          <a:prstGeom prst="rect">
            <a:avLst/>
          </a:prstGeom>
          <a:noFill/>
          <a:ln w="9525">
            <a:noFill/>
            <a:miter lim="800000"/>
            <a:headEnd/>
            <a:tailEnd/>
          </a:ln>
        </p:spPr>
      </p:pic>
      <p:sp>
        <p:nvSpPr>
          <p:cNvPr id="229380" name="TextBox 3"/>
          <p:cNvSpPr txBox="1">
            <a:spLocks noChangeArrowheads="1"/>
          </p:cNvSpPr>
          <p:nvPr/>
        </p:nvSpPr>
        <p:spPr bwMode="auto">
          <a:xfrm>
            <a:off x="1357313" y="3286125"/>
            <a:ext cx="753732" cy="369332"/>
          </a:xfrm>
          <a:prstGeom prst="rect">
            <a:avLst/>
          </a:prstGeom>
          <a:noFill/>
          <a:ln w="9525">
            <a:noFill/>
            <a:miter lim="800000"/>
            <a:headEnd/>
            <a:tailEnd/>
          </a:ln>
        </p:spPr>
        <p:txBody>
          <a:bodyPr wrap="none">
            <a:spAutoFit/>
          </a:bodyPr>
          <a:lstStyle/>
          <a:p>
            <a:r>
              <a:rPr lang="ru-RU" dirty="0"/>
              <a:t>Рис. 1</a:t>
            </a:r>
          </a:p>
        </p:txBody>
      </p:sp>
      <p:pic>
        <p:nvPicPr>
          <p:cNvPr id="229381" name="Picture 3"/>
          <p:cNvPicPr>
            <a:picLocks noChangeAspect="1" noChangeArrowheads="1"/>
          </p:cNvPicPr>
          <p:nvPr/>
        </p:nvPicPr>
        <p:blipFill>
          <a:blip r:embed="rId3" cstate="print"/>
          <a:srcRect/>
          <a:stretch>
            <a:fillRect/>
          </a:stretch>
        </p:blipFill>
        <p:spPr bwMode="auto">
          <a:xfrm>
            <a:off x="4572000" y="428625"/>
            <a:ext cx="4440238" cy="2786063"/>
          </a:xfrm>
          <a:prstGeom prst="rect">
            <a:avLst/>
          </a:prstGeom>
          <a:noFill/>
          <a:ln w="9525">
            <a:noFill/>
            <a:miter lim="800000"/>
            <a:headEnd/>
            <a:tailEnd/>
          </a:ln>
        </p:spPr>
      </p:pic>
      <p:pic>
        <p:nvPicPr>
          <p:cNvPr id="229382" name="Picture 6"/>
          <p:cNvPicPr>
            <a:picLocks noChangeAspect="1" noChangeArrowheads="1"/>
          </p:cNvPicPr>
          <p:nvPr/>
        </p:nvPicPr>
        <p:blipFill>
          <a:blip r:embed="rId4" cstate="print"/>
          <a:srcRect/>
          <a:stretch>
            <a:fillRect/>
          </a:stretch>
        </p:blipFill>
        <p:spPr bwMode="auto">
          <a:xfrm>
            <a:off x="3124392" y="3357562"/>
            <a:ext cx="5622728" cy="1892302"/>
          </a:xfrm>
          <a:prstGeom prst="rect">
            <a:avLst/>
          </a:prstGeom>
          <a:noFill/>
          <a:ln w="9525">
            <a:noFill/>
            <a:miter lim="800000"/>
            <a:headEnd/>
            <a:tailEnd/>
          </a:ln>
        </p:spPr>
      </p:pic>
      <p:sp>
        <p:nvSpPr>
          <p:cNvPr id="7" name="Прямоугольник 6"/>
          <p:cNvSpPr/>
          <p:nvPr/>
        </p:nvSpPr>
        <p:spPr>
          <a:xfrm>
            <a:off x="7215206" y="3214686"/>
            <a:ext cx="753732" cy="369332"/>
          </a:xfrm>
          <a:prstGeom prst="rect">
            <a:avLst/>
          </a:prstGeom>
        </p:spPr>
        <p:txBody>
          <a:bodyPr wrap="none">
            <a:spAutoFit/>
          </a:bodyPr>
          <a:lstStyle/>
          <a:p>
            <a:r>
              <a:rPr lang="ru-RU" dirty="0" smtClean="0"/>
              <a:t>Рис. 2</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tx2"/>
                </a:solidFill>
              </a:rPr>
              <a:t>Видеомониторы</a:t>
            </a:r>
            <a:br>
              <a:rPr lang="ru-RU" dirty="0" smtClean="0">
                <a:solidFill>
                  <a:schemeClr val="tx2"/>
                </a:solidFill>
              </a:rPr>
            </a:br>
            <a:endParaRPr lang="ru-RU" dirty="0"/>
          </a:p>
        </p:txBody>
      </p:sp>
      <p:sp>
        <p:nvSpPr>
          <p:cNvPr id="172034" name="Rectangle 3"/>
          <p:cNvSpPr>
            <a:spLocks noGrp="1" noChangeArrowheads="1"/>
          </p:cNvSpPr>
          <p:nvPr>
            <p:ph idx="1"/>
          </p:nvPr>
        </p:nvSpPr>
        <p:spPr/>
        <p:txBody>
          <a:bodyPr/>
          <a:lstStyle/>
          <a:p>
            <a:pPr eaLnBrk="1" hangingPunct="1"/>
            <a:r>
              <a:rPr lang="ru-RU" sz="2800" dirty="0" smtClean="0"/>
              <a:t>По типу экрана мониторы можно разделить на основные группы:</a:t>
            </a:r>
          </a:p>
          <a:p>
            <a:pPr eaLnBrk="1" hangingPunct="1"/>
            <a:endParaRPr lang="ru-RU" sz="2800" dirty="0" smtClean="0"/>
          </a:p>
          <a:p>
            <a:pPr eaLnBrk="1" hangingPunct="1"/>
            <a:r>
              <a:rPr lang="ru-RU" sz="2800" dirty="0" smtClean="0">
                <a:solidFill>
                  <a:srgbClr val="0070C0"/>
                </a:solidFill>
              </a:rPr>
              <a:t>электронно-лучевые трубки (ЭЛТ)</a:t>
            </a:r>
          </a:p>
          <a:p>
            <a:pPr eaLnBrk="1" hangingPunct="1"/>
            <a:r>
              <a:rPr lang="ru-RU" sz="2800" dirty="0" smtClean="0">
                <a:solidFill>
                  <a:srgbClr val="0070C0"/>
                </a:solidFill>
              </a:rPr>
              <a:t>жидко кристаллические экраны</a:t>
            </a:r>
          </a:p>
          <a:p>
            <a:pPr eaLnBrk="1" hangingPunct="1"/>
            <a:r>
              <a:rPr lang="ru-RU" sz="2800" dirty="0" smtClean="0">
                <a:solidFill>
                  <a:srgbClr val="0070C0"/>
                </a:solidFill>
              </a:rPr>
              <a:t>плазменные экраны </a:t>
            </a:r>
          </a:p>
          <a:p>
            <a:pPr eaLnBrk="1" hangingPunct="1"/>
            <a:r>
              <a:rPr lang="ru-RU" sz="2800" dirty="0" smtClean="0">
                <a:solidFill>
                  <a:srgbClr val="0070C0"/>
                </a:solidFill>
              </a:rPr>
              <a:t>Светодиодные экраны</a:t>
            </a:r>
          </a:p>
          <a:p>
            <a:pPr eaLnBrk="1" hangingPunct="1"/>
            <a:r>
              <a:rPr lang="ru-RU" sz="2800" dirty="0" smtClean="0">
                <a:solidFill>
                  <a:srgbClr val="0070C0"/>
                </a:solidFill>
              </a:rPr>
              <a:t>Мониторы на органических диодах</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Прямоугольник 2"/>
          <p:cNvSpPr>
            <a:spLocks noChangeArrowheads="1"/>
          </p:cNvSpPr>
          <p:nvPr/>
        </p:nvSpPr>
        <p:spPr bwMode="auto">
          <a:xfrm>
            <a:off x="500063" y="714375"/>
            <a:ext cx="8501062" cy="6801862"/>
          </a:xfrm>
          <a:prstGeom prst="rect">
            <a:avLst/>
          </a:prstGeom>
          <a:noFill/>
          <a:ln w="9525">
            <a:noFill/>
            <a:miter lim="800000"/>
            <a:headEnd/>
            <a:tailEnd/>
          </a:ln>
        </p:spPr>
        <p:txBody>
          <a:bodyPr>
            <a:spAutoFit/>
          </a:bodyPr>
          <a:lstStyle/>
          <a:p>
            <a:r>
              <a:rPr lang="ru-RU" dirty="0"/>
              <a:t>	</a:t>
            </a:r>
            <a:r>
              <a:rPr lang="ru-RU" sz="2000" b="1" dirty="0"/>
              <a:t>При </a:t>
            </a:r>
            <a:r>
              <a:rPr lang="ru-RU" sz="2000" b="1" dirty="0">
                <a:solidFill>
                  <a:srgbClr val="FF0000"/>
                </a:solidFill>
              </a:rPr>
              <a:t>следящем</a:t>
            </a:r>
            <a:r>
              <a:rPr lang="ru-RU" sz="2000" b="1" dirty="0"/>
              <a:t> методе перед началом ввода графической информации световое перо в область </a:t>
            </a:r>
            <a:r>
              <a:rPr lang="ru-RU" sz="2000" b="1" dirty="0" err="1"/>
              <a:t>микрорастра</a:t>
            </a:r>
            <a:r>
              <a:rPr lang="ru-RU" sz="2000" b="1" dirty="0"/>
              <a:t>, который в начальном состоянии находится в некоторой периферийной части  экрана. В момент формирования очередной точки </a:t>
            </a:r>
            <a:r>
              <a:rPr lang="ru-RU" sz="2000" b="1" dirty="0" err="1"/>
              <a:t>микрорастра</a:t>
            </a:r>
            <a:r>
              <a:rPr lang="ru-RU" sz="2000" b="1" dirty="0"/>
              <a:t> с координатами </a:t>
            </a:r>
            <a:r>
              <a:rPr lang="en-US" sz="2000" b="1" i="1" dirty="0"/>
              <a:t>x</a:t>
            </a:r>
            <a:r>
              <a:rPr lang="ru-RU" sz="2000" b="1" baseline="-25000" dirty="0"/>
              <a:t>т</a:t>
            </a:r>
            <a:r>
              <a:rPr lang="ru-RU" sz="2000" b="1" dirty="0"/>
              <a:t>, </a:t>
            </a:r>
            <a:r>
              <a:rPr lang="en-US" sz="2000" b="1" i="1" dirty="0"/>
              <a:t>y</a:t>
            </a:r>
            <a:r>
              <a:rPr lang="ru-RU" sz="2000" b="1" baseline="-25000" dirty="0"/>
              <a:t>т</a:t>
            </a:r>
            <a:r>
              <a:rPr lang="ru-RU" sz="2000" b="1" dirty="0"/>
              <a:t>, попавшей в апертуру пера, на выходе светового пера   появляется сигналы  </a:t>
            </a:r>
            <a:r>
              <a:rPr lang="en-US" sz="2000" b="1" i="1" dirty="0" err="1"/>
              <a:t>Z</a:t>
            </a:r>
            <a:r>
              <a:rPr lang="en-US" sz="2000" b="1" i="1" baseline="-25000" dirty="0" err="1"/>
              <a:t>j</a:t>
            </a:r>
            <a:r>
              <a:rPr lang="ru-RU" sz="2000" b="1" dirty="0"/>
              <a:t>, поступающий на схему управления </a:t>
            </a:r>
            <a:r>
              <a:rPr lang="ru-RU" sz="2000" b="1" dirty="0" err="1"/>
              <a:t>микрорастром</a:t>
            </a:r>
            <a:r>
              <a:rPr lang="ru-RU" sz="2000" b="1" dirty="0"/>
              <a:t>. </a:t>
            </a:r>
          </a:p>
          <a:p>
            <a:r>
              <a:rPr lang="ru-RU" sz="2000" b="1" dirty="0"/>
              <a:t>	По сигналу </a:t>
            </a:r>
            <a:r>
              <a:rPr lang="en-US" sz="2000" b="1" i="1" dirty="0" err="1"/>
              <a:t>Z</a:t>
            </a:r>
            <a:r>
              <a:rPr lang="en-US" sz="2000" b="1" i="1" baseline="-25000" dirty="0" err="1"/>
              <a:t>j</a:t>
            </a:r>
            <a:r>
              <a:rPr lang="ru-RU" sz="2000" b="1" dirty="0"/>
              <a:t> коммутаторы К</a:t>
            </a:r>
            <a:r>
              <a:rPr lang="en-US" sz="2000" b="1" i="1" baseline="-25000" dirty="0"/>
              <a:t>x</a:t>
            </a:r>
            <a:r>
              <a:rPr lang="ru-RU" sz="2000" b="1" dirty="0"/>
              <a:t>, К</a:t>
            </a:r>
            <a:r>
              <a:rPr lang="en-US" sz="2000" b="1" i="1" baseline="-25000" dirty="0"/>
              <a:t>y</a:t>
            </a:r>
            <a:r>
              <a:rPr lang="en-US" sz="2000" b="1" dirty="0"/>
              <a:t> </a:t>
            </a:r>
            <a:r>
              <a:rPr lang="ru-RU" sz="2000" b="1" dirty="0"/>
              <a:t>открываются и координаты </a:t>
            </a:r>
            <a:r>
              <a:rPr lang="en-US" sz="2000" b="1" i="1" dirty="0"/>
              <a:t>x</a:t>
            </a:r>
            <a:r>
              <a:rPr lang="ru-RU" sz="2000" b="1" baseline="-25000" dirty="0"/>
              <a:t>т</a:t>
            </a:r>
            <a:r>
              <a:rPr lang="ru-RU" sz="2000" b="1" dirty="0"/>
              <a:t>, </a:t>
            </a:r>
            <a:r>
              <a:rPr lang="en-US" sz="2000" b="1" i="1" dirty="0"/>
              <a:t>y</a:t>
            </a:r>
            <a:r>
              <a:rPr lang="ru-RU" sz="2000" b="1" baseline="-25000" dirty="0"/>
              <a:t>т</a:t>
            </a:r>
            <a:r>
              <a:rPr lang="ru-RU" sz="2000" b="1" dirty="0"/>
              <a:t>  проходят через них и подаются в виде координат светового пера </a:t>
            </a:r>
            <a:r>
              <a:rPr lang="en-US" sz="2000" b="1" i="1" dirty="0"/>
              <a:t>x</a:t>
            </a:r>
            <a:r>
              <a:rPr lang="ru-RU" sz="2000" b="1" baseline="-25000" dirty="0" err="1"/>
              <a:t>п</a:t>
            </a:r>
            <a:r>
              <a:rPr lang="ru-RU" sz="2000" b="1" dirty="0"/>
              <a:t>, </a:t>
            </a:r>
            <a:r>
              <a:rPr lang="en-US" sz="2000" b="1" i="1" dirty="0"/>
              <a:t>y</a:t>
            </a:r>
            <a:r>
              <a:rPr lang="ru-RU" sz="2000" b="1" baseline="-25000" dirty="0" err="1"/>
              <a:t>п</a:t>
            </a:r>
            <a:r>
              <a:rPr lang="ru-RU" sz="2000" b="1" dirty="0"/>
              <a:t>  на ССК. Последняя сравнивает их с координатами центра </a:t>
            </a:r>
            <a:r>
              <a:rPr lang="ru-RU" sz="2000" b="1" dirty="0" err="1"/>
              <a:t>микрорастра</a:t>
            </a:r>
            <a:r>
              <a:rPr lang="ru-RU" sz="2000" b="1" dirty="0"/>
              <a:t> </a:t>
            </a:r>
            <a:r>
              <a:rPr lang="en-US" sz="2000" b="1" i="1" dirty="0"/>
              <a:t>x</a:t>
            </a:r>
            <a:r>
              <a:rPr lang="ru-RU" sz="2000" b="1" baseline="-25000" dirty="0"/>
              <a:t>о</a:t>
            </a:r>
            <a:r>
              <a:rPr lang="ru-RU" sz="2000" b="1" dirty="0"/>
              <a:t>, </a:t>
            </a:r>
            <a:r>
              <a:rPr lang="en-US" sz="2000" b="1" i="1" dirty="0"/>
              <a:t>y</a:t>
            </a:r>
            <a:r>
              <a:rPr lang="ru-RU" sz="2000" b="1" baseline="-25000" dirty="0"/>
              <a:t>о</a:t>
            </a:r>
            <a:r>
              <a:rPr lang="ru-RU" sz="2000" b="1" dirty="0"/>
              <a:t> и вырабатывает сигналы рассогласования координат </a:t>
            </a:r>
            <a:r>
              <a:rPr lang="en-US" sz="2000" b="1" dirty="0" err="1"/>
              <a:t>D</a:t>
            </a:r>
            <a:r>
              <a:rPr lang="en-US" sz="2000" b="1" i="1" dirty="0" err="1"/>
              <a:t>x</a:t>
            </a:r>
            <a:r>
              <a:rPr lang="ru-RU" sz="2000" b="1" dirty="0"/>
              <a:t>, </a:t>
            </a:r>
            <a:r>
              <a:rPr lang="en-US" sz="2000" b="1" dirty="0" err="1"/>
              <a:t>D</a:t>
            </a:r>
            <a:r>
              <a:rPr lang="en-US" sz="2000" b="1" i="1" dirty="0" err="1"/>
              <a:t>y</a:t>
            </a:r>
            <a:r>
              <a:rPr lang="ru-RU" sz="2000" b="1" dirty="0"/>
              <a:t>, которые поступают на  СФМР, и координаты центра </a:t>
            </a:r>
            <a:r>
              <a:rPr lang="ru-RU" sz="2000" b="1" dirty="0" err="1"/>
              <a:t>микрорастра</a:t>
            </a:r>
            <a:r>
              <a:rPr lang="ru-RU" sz="2000" b="1" dirty="0"/>
              <a:t> изменяются на значения, соответствующие величинам рассогласования </a:t>
            </a:r>
            <a:r>
              <a:rPr lang="en-US" sz="2000" b="1" dirty="0" err="1"/>
              <a:t>D</a:t>
            </a:r>
            <a:r>
              <a:rPr lang="en-US" sz="2000" b="1" i="1" dirty="0" err="1"/>
              <a:t>x</a:t>
            </a:r>
            <a:r>
              <a:rPr lang="ru-RU" sz="2000" b="1" dirty="0"/>
              <a:t>, </a:t>
            </a:r>
            <a:r>
              <a:rPr lang="en-US" sz="2000" b="1" dirty="0" err="1"/>
              <a:t>D</a:t>
            </a:r>
            <a:r>
              <a:rPr lang="en-US" sz="2000" b="1" i="1" dirty="0" err="1"/>
              <a:t>y</a:t>
            </a:r>
            <a:r>
              <a:rPr lang="ru-RU" sz="2000" b="1" dirty="0"/>
              <a:t>. Таким образом осуществляется отслеживание микро растром кончика светового пера, перемещающегося по поверхности экрана. </a:t>
            </a:r>
          </a:p>
          <a:p>
            <a:r>
              <a:rPr lang="ru-RU" sz="2000" b="1" dirty="0"/>
              <a:t>	При </a:t>
            </a:r>
            <a:r>
              <a:rPr lang="ru-RU" sz="2000" b="1" i="1" dirty="0">
                <a:solidFill>
                  <a:srgbClr val="FF0000"/>
                </a:solidFill>
              </a:rPr>
              <a:t>сканирующем </a:t>
            </a:r>
            <a:r>
              <a:rPr lang="ru-RU" sz="2000" b="1" i="1" dirty="0"/>
              <a:t>способе </a:t>
            </a:r>
            <a:r>
              <a:rPr lang="ru-RU" sz="2000" b="1" dirty="0"/>
              <a:t>для</a:t>
            </a:r>
            <a:r>
              <a:rPr lang="ru-RU" sz="2000" b="1" i="1" dirty="0"/>
              <a:t> </a:t>
            </a:r>
            <a:r>
              <a:rPr lang="ru-RU" sz="2000" b="1" dirty="0"/>
              <a:t>определения </a:t>
            </a:r>
            <a:r>
              <a:rPr lang="ru-RU" sz="2000" b="1" dirty="0" smtClean="0"/>
              <a:t>координат </a:t>
            </a:r>
            <a:r>
              <a:rPr lang="ru-RU" sz="2000" b="1" dirty="0"/>
              <a:t>пера используется полный растр экрана. Луч, попавший в апертуру пера в процессе растровой развертки, обеспечивает появление сигнала с выхода </a:t>
            </a:r>
            <a:r>
              <a:rPr lang="ru-RU" sz="2000" b="1" dirty="0" smtClean="0"/>
              <a:t>светового пера. </a:t>
            </a:r>
            <a:r>
              <a:rPr lang="ru-RU" sz="2000" b="1" dirty="0"/>
              <a:t>Адрес, который находится   в регистре адреса видеобуфера в момент появления этого </a:t>
            </a:r>
            <a:r>
              <a:rPr lang="ru-RU" sz="2000" b="1" dirty="0" smtClean="0"/>
              <a:t>сигнала</a:t>
            </a:r>
            <a:r>
              <a:rPr lang="ru-RU" sz="2000" b="1" dirty="0"/>
              <a:t>, соответствует координатам расположения апертуры пера на экране.</a:t>
            </a:r>
          </a:p>
          <a:p>
            <a:endParaRPr lang="ru-RU" dirty="0"/>
          </a:p>
          <a:p>
            <a:r>
              <a:rPr lang="ru-RU" dirty="0"/>
              <a:t> </a:t>
            </a:r>
          </a:p>
        </p:txBody>
      </p:sp>
      <p:sp>
        <p:nvSpPr>
          <p:cNvPr id="230403" name="TextBox 3"/>
          <p:cNvSpPr txBox="1">
            <a:spLocks noChangeArrowheads="1"/>
          </p:cNvSpPr>
          <p:nvPr/>
        </p:nvSpPr>
        <p:spPr bwMode="auto">
          <a:xfrm>
            <a:off x="1143000" y="0"/>
            <a:ext cx="7394575" cy="523875"/>
          </a:xfrm>
          <a:prstGeom prst="rect">
            <a:avLst/>
          </a:prstGeom>
          <a:noFill/>
          <a:ln w="9525">
            <a:noFill/>
            <a:miter lim="800000"/>
            <a:headEnd/>
            <a:tailEnd/>
          </a:ln>
        </p:spPr>
        <p:txBody>
          <a:bodyPr wrap="none">
            <a:spAutoFit/>
          </a:bodyPr>
          <a:lstStyle/>
          <a:p>
            <a:r>
              <a:rPr lang="ru-RU" sz="2800"/>
              <a:t>Определение координат светового пера</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Box 2"/>
          <p:cNvSpPr txBox="1">
            <a:spLocks noChangeArrowheads="1"/>
          </p:cNvSpPr>
          <p:nvPr/>
        </p:nvSpPr>
        <p:spPr bwMode="auto">
          <a:xfrm>
            <a:off x="4143375" y="357188"/>
            <a:ext cx="1311275" cy="523875"/>
          </a:xfrm>
          <a:prstGeom prst="rect">
            <a:avLst/>
          </a:prstGeom>
          <a:noFill/>
          <a:ln w="9525">
            <a:noFill/>
            <a:miter lim="800000"/>
            <a:headEnd/>
            <a:tailEnd/>
          </a:ln>
        </p:spPr>
        <p:txBody>
          <a:bodyPr wrap="none">
            <a:spAutoFit/>
          </a:bodyPr>
          <a:lstStyle/>
          <a:p>
            <a:r>
              <a:rPr lang="ru-RU" sz="2800"/>
              <a:t>Мышь</a:t>
            </a:r>
          </a:p>
        </p:txBody>
      </p:sp>
      <p:sp>
        <p:nvSpPr>
          <p:cNvPr id="231427" name="Прямоугольник 4"/>
          <p:cNvSpPr>
            <a:spLocks noChangeArrowheads="1"/>
          </p:cNvSpPr>
          <p:nvPr/>
        </p:nvSpPr>
        <p:spPr bwMode="auto">
          <a:xfrm>
            <a:off x="285750" y="928688"/>
            <a:ext cx="8715375" cy="6863417"/>
          </a:xfrm>
          <a:prstGeom prst="rect">
            <a:avLst/>
          </a:prstGeom>
          <a:noFill/>
          <a:ln w="9525">
            <a:noFill/>
            <a:miter lim="800000"/>
            <a:headEnd/>
            <a:tailEnd/>
          </a:ln>
        </p:spPr>
        <p:txBody>
          <a:bodyPr>
            <a:spAutoFit/>
          </a:bodyPr>
          <a:lstStyle/>
          <a:p>
            <a:r>
              <a:rPr lang="ru-RU" dirty="0"/>
              <a:t>	</a:t>
            </a:r>
            <a:r>
              <a:rPr lang="ru-RU" sz="2400" b="1" dirty="0"/>
              <a:t>Конструкция </a:t>
            </a:r>
            <a:r>
              <a:rPr lang="ru-RU" sz="2400" b="1" i="1" dirty="0">
                <a:solidFill>
                  <a:srgbClr val="FF0000"/>
                </a:solidFill>
              </a:rPr>
              <a:t>механической мыши</a:t>
            </a:r>
            <a:r>
              <a:rPr lang="ru-RU" sz="2400" b="1" dirty="0">
                <a:solidFill>
                  <a:srgbClr val="FF0000"/>
                </a:solidFill>
              </a:rPr>
              <a:t> </a:t>
            </a:r>
            <a:r>
              <a:rPr lang="ru-RU" sz="2400" b="1" dirty="0"/>
              <a:t>включает координатную сферу, </a:t>
            </a:r>
            <a:r>
              <a:rPr lang="ru-RU" sz="2400" b="1" dirty="0" err="1"/>
              <a:t>вра-щение</a:t>
            </a:r>
            <a:r>
              <a:rPr lang="ru-RU" sz="2400" b="1" dirty="0"/>
              <a:t> которой через фрикционные валики приводит к вращению двух </a:t>
            </a:r>
            <a:r>
              <a:rPr lang="ru-RU" sz="2400" b="1" dirty="0" err="1"/>
              <a:t>син-хродисков</a:t>
            </a:r>
            <a:r>
              <a:rPr lang="ru-RU" sz="2400" b="1" dirty="0"/>
              <a:t>, у которых по периферийной окружности располагается дорожка сквозных отверстий. При вращении диска отверстия на дорожке считываются парой, включающей фотодиод и светодиод. </a:t>
            </a:r>
          </a:p>
          <a:p>
            <a:r>
              <a:rPr lang="ru-RU" sz="2400" b="1" dirty="0"/>
              <a:t>	Число сигналов, считанных с первого и второго дисков, определяет изменение положения мыши  по осям координат </a:t>
            </a:r>
            <a:r>
              <a:rPr lang="en-US" sz="2400" b="1" i="1" dirty="0"/>
              <a:t>X</a:t>
            </a:r>
            <a:r>
              <a:rPr lang="ru-RU" sz="2400" b="1" dirty="0"/>
              <a:t> и  </a:t>
            </a:r>
            <a:r>
              <a:rPr lang="en-US" sz="2400" b="1" i="1" dirty="0"/>
              <a:t>Y</a:t>
            </a:r>
            <a:r>
              <a:rPr lang="en-US" sz="2400" b="1" dirty="0"/>
              <a:t> </a:t>
            </a:r>
            <a:r>
              <a:rPr lang="ru-RU" sz="2400" b="1" dirty="0"/>
              <a:t>соответственно.</a:t>
            </a:r>
          </a:p>
          <a:p>
            <a:endParaRPr lang="ru-RU" sz="2400" b="1" dirty="0"/>
          </a:p>
          <a:p>
            <a:r>
              <a:rPr lang="ru-RU" sz="2400" b="1" dirty="0"/>
              <a:t>	В </a:t>
            </a:r>
            <a:r>
              <a:rPr lang="ru-RU" sz="2400" b="1" i="1" dirty="0">
                <a:solidFill>
                  <a:srgbClr val="FF0000"/>
                </a:solidFill>
              </a:rPr>
              <a:t>оптической мыши</a:t>
            </a:r>
            <a:r>
              <a:rPr lang="ru-RU" sz="2400" b="1" dirty="0">
                <a:solidFill>
                  <a:srgbClr val="FF0000"/>
                </a:solidFill>
              </a:rPr>
              <a:t> </a:t>
            </a:r>
            <a:r>
              <a:rPr lang="ru-RU" sz="2400" b="1" dirty="0"/>
              <a:t>с помощью телекамеры считывается рельеф </a:t>
            </a:r>
            <a:r>
              <a:rPr lang="ru-RU" sz="2400" b="1" dirty="0" smtClean="0"/>
              <a:t>поверхности</a:t>
            </a:r>
            <a:r>
              <a:rPr lang="ru-RU" sz="2400" b="1" dirty="0"/>
              <a:t>, находящейся в зоне телеобъектива. При перемещении мыши по </a:t>
            </a:r>
            <a:r>
              <a:rPr lang="ru-RU" sz="2400" b="1" dirty="0" smtClean="0"/>
              <a:t>поверхности </a:t>
            </a:r>
            <a:r>
              <a:rPr lang="ru-RU" sz="2400" b="1" dirty="0"/>
              <a:t>стола описание нового участка под объективом сравнивается с предыдущим и формируется вектор перемещения мыши. </a:t>
            </a:r>
          </a:p>
          <a:p>
            <a:r>
              <a:rPr lang="ru-RU" sz="2000" dirty="0"/>
              <a:t> </a:t>
            </a:r>
          </a:p>
          <a:p>
            <a:endParaRPr lang="ru-RU" dirty="0"/>
          </a:p>
          <a:p>
            <a:endParaRPr lang="ru-RU"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Содержимое 2"/>
          <p:cNvSpPr>
            <a:spLocks noGrp="1"/>
          </p:cNvSpPr>
          <p:nvPr>
            <p:ph idx="4294967295"/>
          </p:nvPr>
        </p:nvSpPr>
        <p:spPr>
          <a:xfrm>
            <a:off x="0" y="571500"/>
            <a:ext cx="9144000" cy="5554663"/>
          </a:xfrm>
        </p:spPr>
        <p:txBody>
          <a:bodyPr>
            <a:normAutofit/>
          </a:bodyPr>
          <a:lstStyle/>
          <a:p>
            <a:pPr eaLnBrk="1" hangingPunct="1"/>
            <a:r>
              <a:rPr lang="ru-RU" sz="2400" b="1" dirty="0" err="1" smtClean="0"/>
              <a:t>Се́нсорный</a:t>
            </a:r>
            <a:r>
              <a:rPr lang="ru-RU" sz="2400" b="1" dirty="0" smtClean="0"/>
              <a:t> экран</a:t>
            </a:r>
            <a:r>
              <a:rPr lang="ru-RU" sz="2400" dirty="0" smtClean="0"/>
              <a:t> — представляет собой экран, реагирующий на прикосновения к нему.</a:t>
            </a:r>
          </a:p>
          <a:p>
            <a:pPr eaLnBrk="1" hangingPunct="1"/>
            <a:r>
              <a:rPr lang="ru-RU" sz="2400" dirty="0" smtClean="0"/>
              <a:t>Типы сенсорных экранов :</a:t>
            </a:r>
          </a:p>
          <a:p>
            <a:pPr eaLnBrk="1" hangingPunct="1">
              <a:buFontTx/>
              <a:buNone/>
            </a:pPr>
            <a:r>
              <a:rPr lang="ru-RU" sz="2400" dirty="0" smtClean="0"/>
              <a:t>                                 - резистивные;</a:t>
            </a:r>
          </a:p>
          <a:p>
            <a:pPr eaLnBrk="1" hangingPunct="1">
              <a:buFontTx/>
              <a:buNone/>
            </a:pPr>
            <a:r>
              <a:rPr lang="ru-RU" sz="2400" dirty="0" smtClean="0"/>
              <a:t>                                 - матричные;</a:t>
            </a:r>
          </a:p>
          <a:p>
            <a:pPr eaLnBrk="1" hangingPunct="1">
              <a:buFontTx/>
              <a:buNone/>
            </a:pPr>
            <a:r>
              <a:rPr lang="ru-RU" sz="2400" dirty="0" smtClean="0"/>
              <a:t>                                 - емкостные;</a:t>
            </a:r>
          </a:p>
          <a:p>
            <a:pPr eaLnBrk="1" hangingPunct="1">
              <a:buFontTx/>
              <a:buNone/>
            </a:pPr>
            <a:r>
              <a:rPr lang="ru-RU" sz="2400" dirty="0" smtClean="0"/>
              <a:t>                                 - </a:t>
            </a:r>
            <a:r>
              <a:rPr lang="ru-RU" sz="2400" dirty="0" err="1" smtClean="0"/>
              <a:t>проекционно</a:t>
            </a:r>
            <a:r>
              <a:rPr lang="ru-RU" sz="2400" dirty="0" smtClean="0"/>
              <a:t> – емкостные;</a:t>
            </a:r>
          </a:p>
          <a:p>
            <a:pPr eaLnBrk="1" hangingPunct="1">
              <a:buFontTx/>
              <a:buNone/>
            </a:pPr>
            <a:r>
              <a:rPr lang="ru-RU" sz="2400" dirty="0" smtClean="0"/>
              <a:t>                                 - экраны на поверхностно-акустических   волнах;                            </a:t>
            </a:r>
          </a:p>
          <a:p>
            <a:pPr eaLnBrk="1" hangingPunct="1">
              <a:buFontTx/>
              <a:buNone/>
            </a:pPr>
            <a:r>
              <a:rPr lang="ru-RU" sz="2400" dirty="0" smtClean="0"/>
              <a:t>                                 - оптические сенсорные экраны;</a:t>
            </a:r>
          </a:p>
          <a:p>
            <a:pPr eaLnBrk="1" hangingPunct="1">
              <a:buFontTx/>
              <a:buNone/>
            </a:pPr>
            <a:r>
              <a:rPr lang="ru-RU" sz="2400" dirty="0" smtClean="0"/>
              <a:t>                                 - тензометрические сенсорные экраны;</a:t>
            </a:r>
          </a:p>
          <a:p>
            <a:pPr eaLnBrk="1" hangingPunct="1">
              <a:buFontTx/>
              <a:buNone/>
            </a:pPr>
            <a:r>
              <a:rPr lang="ru-RU" sz="2400" dirty="0" smtClean="0"/>
              <a:t>                                 </a:t>
            </a:r>
          </a:p>
          <a:p>
            <a:pPr eaLnBrk="1" hangingPunct="1">
              <a:buFontTx/>
              <a:buNone/>
            </a:pPr>
            <a:endParaRPr lang="ru-RU" sz="2000" dirty="0" smtClean="0"/>
          </a:p>
          <a:p>
            <a:pPr eaLnBrk="1" hangingPunct="1">
              <a:buFontTx/>
              <a:buNone/>
            </a:pPr>
            <a:r>
              <a:rPr lang="ru-RU" sz="2000" dirty="0" smtClean="0"/>
              <a:t>                                                 </a:t>
            </a:r>
          </a:p>
          <a:p>
            <a:pPr eaLnBrk="1" hangingPunct="1"/>
            <a:endParaRPr lang="ru-RU" sz="2000" dirty="0" smtClean="0"/>
          </a:p>
        </p:txBody>
      </p:sp>
      <p:sp>
        <p:nvSpPr>
          <p:cNvPr id="232451"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Сенсорные экраны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Сенсорные  экраны</a:t>
            </a:r>
          </a:p>
        </p:txBody>
      </p:sp>
      <p:pic>
        <p:nvPicPr>
          <p:cNvPr id="233475" name="Picture 2" descr="220px-Touchscreen">
            <a:hlinkClick r:id="rId3"/>
          </p:cNvPr>
          <p:cNvPicPr>
            <a:picLocks noChangeAspect="1" noChangeArrowheads="1"/>
          </p:cNvPicPr>
          <p:nvPr/>
        </p:nvPicPr>
        <p:blipFill>
          <a:blip r:embed="rId4" cstate="print"/>
          <a:srcRect/>
          <a:stretch>
            <a:fillRect/>
          </a:stretch>
        </p:blipFill>
        <p:spPr bwMode="auto">
          <a:xfrm>
            <a:off x="153988" y="928688"/>
            <a:ext cx="3954462" cy="2786062"/>
          </a:xfrm>
          <a:prstGeom prst="rect">
            <a:avLst/>
          </a:prstGeom>
          <a:noFill/>
          <a:ln w="9525">
            <a:noFill/>
            <a:miter lim="800000"/>
            <a:headEnd/>
            <a:tailEnd/>
          </a:ln>
        </p:spPr>
      </p:pic>
      <p:sp>
        <p:nvSpPr>
          <p:cNvPr id="233477" name="TextBox 7"/>
          <p:cNvSpPr txBox="1">
            <a:spLocks noChangeArrowheads="1"/>
          </p:cNvSpPr>
          <p:nvPr/>
        </p:nvSpPr>
        <p:spPr bwMode="auto">
          <a:xfrm>
            <a:off x="0" y="3687901"/>
            <a:ext cx="9001156" cy="2862322"/>
          </a:xfrm>
          <a:prstGeom prst="rect">
            <a:avLst/>
          </a:prstGeom>
          <a:noFill/>
          <a:ln w="9525">
            <a:noFill/>
            <a:miter lim="800000"/>
            <a:headEnd/>
            <a:tailEnd/>
          </a:ln>
        </p:spPr>
        <p:txBody>
          <a:bodyPr wrap="square">
            <a:spAutoFit/>
          </a:bodyPr>
          <a:lstStyle/>
          <a:p>
            <a:r>
              <a:rPr lang="ru-RU" sz="2000" b="1" dirty="0" smtClean="0">
                <a:latin typeface="Times New Roman" pitchFamily="18" charset="0"/>
              </a:rPr>
              <a:t>	Резистивный </a:t>
            </a:r>
            <a:r>
              <a:rPr lang="ru-RU" sz="2000" b="1" dirty="0">
                <a:latin typeface="Times New Roman" pitchFamily="18" charset="0"/>
              </a:rPr>
              <a:t>сенсорный экран состоит из стеклянной панели 1 и гибкой пластиковой мембраны 4. И на панель, и на мембрану нанесено резистивное покрытие 2. Пространство между стеклом и мембраной заполнено </a:t>
            </a:r>
            <a:r>
              <a:rPr lang="ru-RU" sz="2000" b="1" dirty="0" err="1" smtClean="0">
                <a:latin typeface="Times New Roman" pitchFamily="18" charset="0"/>
              </a:rPr>
              <a:t>микроизоляторами</a:t>
            </a:r>
            <a:r>
              <a:rPr lang="ru-RU" sz="2000" b="1" dirty="0" smtClean="0">
                <a:latin typeface="Times New Roman" pitchFamily="18" charset="0"/>
              </a:rPr>
              <a:t> 3 </a:t>
            </a:r>
            <a:r>
              <a:rPr lang="ru-RU" sz="2000" b="1" dirty="0">
                <a:latin typeface="Times New Roman" pitchFamily="18" charset="0"/>
              </a:rPr>
              <a:t>которые равномерно распределены по активной области экрана и надёжно изолируют проводящие поверхности</a:t>
            </a:r>
            <a:r>
              <a:rPr lang="ru-RU" sz="2000" b="1" dirty="0" smtClean="0">
                <a:latin typeface="Times New Roman" pitchFamily="18" charset="0"/>
              </a:rPr>
              <a:t>.</a:t>
            </a:r>
          </a:p>
          <a:p>
            <a:r>
              <a:rPr lang="ru-RU" sz="2000" b="1" dirty="0" smtClean="0">
                <a:latin typeface="Times New Roman" pitchFamily="18" charset="0"/>
              </a:rPr>
              <a:t> Когда на экран нажимают, панель и мембрана замыкаются, электронные схемы регистрирует изменение сопротивления и преобразует его в координаты прикосновения (X и Y) .Существуют 4-х, 5-ти и 8-ми  -проводные резистивные сенсорные экраны.</a:t>
            </a:r>
            <a:endParaRPr lang="ru-RU" sz="2000" b="1" dirty="0">
              <a:latin typeface="Times New Roman" pitchFamily="18" charset="0"/>
            </a:endParaRPr>
          </a:p>
        </p:txBody>
      </p:sp>
      <p:sp>
        <p:nvSpPr>
          <p:cNvPr id="233478" name="TextBox 8"/>
          <p:cNvSpPr txBox="1">
            <a:spLocks noChangeArrowheads="1"/>
          </p:cNvSpPr>
          <p:nvPr/>
        </p:nvSpPr>
        <p:spPr bwMode="auto">
          <a:xfrm>
            <a:off x="3357563" y="428625"/>
            <a:ext cx="2630487" cy="400050"/>
          </a:xfrm>
          <a:prstGeom prst="rect">
            <a:avLst/>
          </a:prstGeom>
          <a:noFill/>
          <a:ln w="9525">
            <a:noFill/>
            <a:miter lim="800000"/>
            <a:headEnd/>
            <a:tailEnd/>
          </a:ln>
        </p:spPr>
        <p:txBody>
          <a:bodyPr wrap="none">
            <a:spAutoFit/>
          </a:bodyPr>
          <a:lstStyle/>
          <a:p>
            <a:r>
              <a:rPr lang="ru-RU" sz="2000">
                <a:solidFill>
                  <a:srgbClr val="0070C0"/>
                </a:solidFill>
                <a:latin typeface="Times New Roman" pitchFamily="18" charset="0"/>
              </a:rPr>
              <a:t>Резистивные экраны</a:t>
            </a:r>
          </a:p>
        </p:txBody>
      </p:sp>
      <p:pic>
        <p:nvPicPr>
          <p:cNvPr id="527362" name="Picture 2"/>
          <p:cNvPicPr>
            <a:picLocks noChangeAspect="1" noChangeArrowheads="1"/>
          </p:cNvPicPr>
          <p:nvPr/>
        </p:nvPicPr>
        <p:blipFill>
          <a:blip r:embed="rId5"/>
          <a:srcRect/>
          <a:stretch>
            <a:fillRect/>
          </a:stretch>
        </p:blipFill>
        <p:spPr bwMode="auto">
          <a:xfrm>
            <a:off x="4500562" y="972501"/>
            <a:ext cx="4071966" cy="2663677"/>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Прямоугольник 1"/>
          <p:cNvSpPr>
            <a:spLocks noChangeArrowheads="1"/>
          </p:cNvSpPr>
          <p:nvPr/>
        </p:nvSpPr>
        <p:spPr bwMode="auto">
          <a:xfrm>
            <a:off x="428596" y="0"/>
            <a:ext cx="8715404" cy="6771084"/>
          </a:xfrm>
          <a:prstGeom prst="rect">
            <a:avLst/>
          </a:prstGeom>
          <a:noFill/>
          <a:ln w="9525">
            <a:noFill/>
            <a:miter lim="800000"/>
            <a:headEnd/>
            <a:tailEnd/>
          </a:ln>
        </p:spPr>
        <p:txBody>
          <a:bodyPr wrap="square">
            <a:spAutoFit/>
          </a:bodyPr>
          <a:lstStyle/>
          <a:p>
            <a:r>
              <a:rPr lang="ru-RU" sz="2000" dirty="0" smtClean="0"/>
              <a:t>На </a:t>
            </a:r>
            <a:r>
              <a:rPr lang="ru-RU" sz="2000" dirty="0"/>
              <a:t>два правых электрода подаётся напряжение +5В, левые заземляются. Напряжение на экране соответствует X-координате.</a:t>
            </a:r>
          </a:p>
          <a:p>
            <a:r>
              <a:rPr lang="ru-RU" sz="2000" dirty="0"/>
              <a:t>Y-координата считывается подключением к +5В обоих верхних электродов и к «земле» обоих нижних. </a:t>
            </a:r>
            <a:endParaRPr lang="ru-RU" sz="2000" dirty="0" smtClean="0"/>
          </a:p>
          <a:p>
            <a:endParaRPr lang="ru-RU" sz="1800" dirty="0" smtClean="0"/>
          </a:p>
          <a:p>
            <a:r>
              <a:rPr lang="ru-RU" sz="2400" b="1" i="1" dirty="0" smtClean="0"/>
              <a:t>Достоинства :</a:t>
            </a:r>
          </a:p>
          <a:p>
            <a:r>
              <a:rPr lang="ru-RU" sz="2400" dirty="0" smtClean="0"/>
              <a:t>	Резистивные </a:t>
            </a:r>
            <a:r>
              <a:rPr lang="ru-RU" sz="2400" dirty="0"/>
              <a:t>сенсорные экраны дёшевы и стойки к загрязнению. Резистивные экраны реагируют на прикосновение любым гладким твёрдым предметом: рукой (голой или в перчатке), пером, кредитной картой, медиатором. Их используют везде, где вандализм и низкие температуры исключены: для автоматизации промышленных процессов, в медицине, в сфере </a:t>
            </a:r>
            <a:r>
              <a:rPr lang="ru-RU" sz="2400" dirty="0" smtClean="0"/>
              <a:t>обслуживания), </a:t>
            </a:r>
            <a:r>
              <a:rPr lang="ru-RU" sz="2400" dirty="0"/>
              <a:t>в персональной электронике </a:t>
            </a:r>
            <a:r>
              <a:rPr lang="ru-RU" sz="2400" dirty="0" smtClean="0"/>
              <a:t>Лучшие </a:t>
            </a:r>
            <a:r>
              <a:rPr lang="ru-RU" sz="2400" dirty="0"/>
              <a:t>образцы обеспечивают точность в 4096×4096 пикселей.</a:t>
            </a:r>
          </a:p>
          <a:p>
            <a:r>
              <a:rPr lang="ru-RU" sz="2400" b="1" i="1" dirty="0" smtClean="0"/>
              <a:t>Недостатки :</a:t>
            </a:r>
          </a:p>
          <a:p>
            <a:r>
              <a:rPr lang="ru-RU" sz="2400" dirty="0" smtClean="0"/>
              <a:t>Низкое </a:t>
            </a:r>
            <a:r>
              <a:rPr lang="ru-RU" sz="2400" dirty="0"/>
              <a:t>светопропускание (не более 85 % для 5-проводных моделей и ещё более низкое для 4-проводных), низкая долговечность (не более 35 </a:t>
            </a:r>
            <a:r>
              <a:rPr lang="ru-RU" sz="2400" dirty="0" err="1"/>
              <a:t>млн</a:t>
            </a:r>
            <a:r>
              <a:rPr lang="ru-RU" sz="2400" dirty="0"/>
              <a:t> нажатий в одну точку) и недостаточная </a:t>
            </a:r>
            <a:r>
              <a:rPr lang="ru-RU" sz="2400" dirty="0" err="1"/>
              <a:t>вандалоустойчивость</a:t>
            </a:r>
            <a:r>
              <a:rPr lang="ru-RU" sz="2400" dirty="0"/>
              <a:t> (плёнку легко разрезать).</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Содержимое 2"/>
          <p:cNvSpPr>
            <a:spLocks noGrp="1"/>
          </p:cNvSpPr>
          <p:nvPr>
            <p:ph idx="4294967295"/>
          </p:nvPr>
        </p:nvSpPr>
        <p:spPr>
          <a:xfrm>
            <a:off x="285750" y="2786063"/>
            <a:ext cx="8643968" cy="3714771"/>
          </a:xfrm>
        </p:spPr>
        <p:txBody>
          <a:bodyPr>
            <a:normAutofit lnSpcReduction="10000"/>
          </a:bodyPr>
          <a:lstStyle/>
          <a:p>
            <a:pPr eaLnBrk="1" hangingPunct="1"/>
            <a:endParaRPr lang="ru-RU" sz="2000" dirty="0" smtClean="0"/>
          </a:p>
          <a:p>
            <a:pPr eaLnBrk="1" hangingPunct="1"/>
            <a:r>
              <a:rPr lang="ru-RU" sz="2000" b="1" dirty="0" smtClean="0"/>
              <a:t>Конструкция аналогична резистивной, но упрощена</a:t>
            </a:r>
          </a:p>
          <a:p>
            <a:pPr eaLnBrk="1" hangingPunct="1"/>
            <a:r>
              <a:rPr lang="ru-RU" sz="2000" b="1" dirty="0" smtClean="0"/>
              <a:t> На стекло нанесены горизонтальные проводники, на мембрану — вертикальные.</a:t>
            </a:r>
          </a:p>
          <a:p>
            <a:pPr eaLnBrk="1" hangingPunct="1"/>
            <a:r>
              <a:rPr lang="ru-RU" sz="2000" b="1" dirty="0" smtClean="0"/>
              <a:t>При прикосновении к экрану проводники соприкасаются. Электронная схема определяет, какие проводники замкнулись, и  вычисляет соответствующие координаты Х,У.</a:t>
            </a:r>
          </a:p>
          <a:p>
            <a:pPr eaLnBrk="1" hangingPunct="1"/>
            <a:r>
              <a:rPr lang="ru-RU" sz="2000" b="1" dirty="0" smtClean="0"/>
              <a:t>Достоинство — простота, дешевизна и неприхотливость.</a:t>
            </a:r>
          </a:p>
          <a:p>
            <a:pPr eaLnBrk="1" hangingPunct="1"/>
            <a:r>
              <a:rPr lang="ru-RU" sz="2000" b="1" dirty="0" smtClean="0"/>
              <a:t>Недостатки - Имеют очень низкую точность.. Элементы интерфейса приходится специально располагать с учётом клеток матричного экрана. Обычно матричные экраны опрашиваются по строкам это позволяет организовать  </a:t>
            </a:r>
            <a:r>
              <a:rPr lang="ru-RU" sz="2000" b="1" dirty="0" err="1" smtClean="0">
                <a:solidFill>
                  <a:srgbClr val="FF0000"/>
                </a:solidFill>
              </a:rPr>
              <a:t>мультитач</a:t>
            </a:r>
            <a:r>
              <a:rPr lang="ru-RU" sz="2000" b="1" dirty="0" smtClean="0"/>
              <a:t> , постепенно заменяются резистивными.</a:t>
            </a:r>
          </a:p>
        </p:txBody>
      </p:sp>
      <p:sp>
        <p:nvSpPr>
          <p:cNvPr id="235523"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Сенсорные  экраны</a:t>
            </a:r>
          </a:p>
        </p:txBody>
      </p:sp>
      <p:sp>
        <p:nvSpPr>
          <p:cNvPr id="235524" name="TextBox 4"/>
          <p:cNvSpPr txBox="1">
            <a:spLocks noChangeArrowheads="1"/>
          </p:cNvSpPr>
          <p:nvPr/>
        </p:nvSpPr>
        <p:spPr bwMode="auto">
          <a:xfrm>
            <a:off x="1000125" y="571500"/>
            <a:ext cx="2514600" cy="400050"/>
          </a:xfrm>
          <a:prstGeom prst="rect">
            <a:avLst/>
          </a:prstGeom>
          <a:noFill/>
          <a:ln w="9525">
            <a:noFill/>
            <a:miter lim="800000"/>
            <a:headEnd/>
            <a:tailEnd/>
          </a:ln>
        </p:spPr>
        <p:txBody>
          <a:bodyPr wrap="none">
            <a:spAutoFit/>
          </a:bodyPr>
          <a:lstStyle/>
          <a:p>
            <a:r>
              <a:rPr lang="ru-RU" sz="2000">
                <a:solidFill>
                  <a:srgbClr val="0070C0"/>
                </a:solidFill>
                <a:latin typeface="Times New Roman" pitchFamily="18" charset="0"/>
              </a:rPr>
              <a:t>Матричные экраны</a:t>
            </a:r>
          </a:p>
        </p:txBody>
      </p:sp>
      <p:grpSp>
        <p:nvGrpSpPr>
          <p:cNvPr id="2" name="Группа 34"/>
          <p:cNvGrpSpPr>
            <a:grpSpLocks/>
          </p:cNvGrpSpPr>
          <p:nvPr/>
        </p:nvGrpSpPr>
        <p:grpSpPr bwMode="auto">
          <a:xfrm rot="-821813">
            <a:off x="3781425" y="455613"/>
            <a:ext cx="2362200" cy="2655887"/>
            <a:chOff x="3812233" y="785793"/>
            <a:chExt cx="2361771" cy="3287854"/>
          </a:xfrm>
        </p:grpSpPr>
        <p:sp>
          <p:nvSpPr>
            <p:cNvPr id="235530" name="Двойная стрелка вверх/вниз 20"/>
            <p:cNvSpPr>
              <a:spLocks noChangeArrowheads="1"/>
            </p:cNvSpPr>
            <p:nvPr/>
          </p:nvSpPr>
          <p:spPr bwMode="auto">
            <a:xfrm>
              <a:off x="4500563" y="785793"/>
              <a:ext cx="56004" cy="2359160"/>
            </a:xfrm>
            <a:prstGeom prst="upDownArrow">
              <a:avLst>
                <a:gd name="adj1" fmla="val 50000"/>
                <a:gd name="adj2" fmla="val 49926"/>
              </a:avLst>
            </a:prstGeom>
            <a:solidFill>
              <a:srgbClr val="0070C0"/>
            </a:solidFill>
            <a:ln w="9525" algn="ctr">
              <a:noFill/>
              <a:round/>
              <a:headEnd/>
              <a:tailEnd/>
            </a:ln>
          </p:spPr>
          <p:txBody>
            <a:bodyPr anchor="ctr"/>
            <a:lstStyle/>
            <a:p>
              <a:endParaRPr lang="ru-RU" sz="2800">
                <a:solidFill>
                  <a:srgbClr val="00B050"/>
                </a:solidFill>
                <a:latin typeface="Times New Roman" pitchFamily="18" charset="0"/>
              </a:endParaRPr>
            </a:p>
          </p:txBody>
        </p:sp>
        <p:sp>
          <p:nvSpPr>
            <p:cNvPr id="235531" name="Двойная стрелка вверх/вниз 21"/>
            <p:cNvSpPr>
              <a:spLocks noChangeArrowheads="1"/>
            </p:cNvSpPr>
            <p:nvPr/>
          </p:nvSpPr>
          <p:spPr bwMode="auto">
            <a:xfrm>
              <a:off x="4643439" y="928669"/>
              <a:ext cx="56004" cy="2359160"/>
            </a:xfrm>
            <a:prstGeom prst="upDownArrow">
              <a:avLst>
                <a:gd name="adj1" fmla="val 50000"/>
                <a:gd name="adj2" fmla="val 49926"/>
              </a:avLst>
            </a:prstGeom>
            <a:solidFill>
              <a:srgbClr val="0070C0"/>
            </a:solidFill>
            <a:ln w="9525" algn="ctr">
              <a:noFill/>
              <a:round/>
              <a:headEnd/>
              <a:tailEnd/>
            </a:ln>
          </p:spPr>
          <p:txBody>
            <a:bodyPr anchor="ctr"/>
            <a:lstStyle/>
            <a:p>
              <a:endParaRPr lang="ru-RU" sz="2800">
                <a:solidFill>
                  <a:srgbClr val="00B050"/>
                </a:solidFill>
                <a:latin typeface="Times New Roman" pitchFamily="18" charset="0"/>
              </a:endParaRPr>
            </a:p>
          </p:txBody>
        </p:sp>
        <p:sp>
          <p:nvSpPr>
            <p:cNvPr id="235532" name="Двойная стрелка вверх/вниз 22"/>
            <p:cNvSpPr>
              <a:spLocks noChangeArrowheads="1"/>
            </p:cNvSpPr>
            <p:nvPr/>
          </p:nvSpPr>
          <p:spPr bwMode="auto">
            <a:xfrm>
              <a:off x="4795839" y="1081069"/>
              <a:ext cx="56004" cy="2359160"/>
            </a:xfrm>
            <a:prstGeom prst="upDownArrow">
              <a:avLst>
                <a:gd name="adj1" fmla="val 50000"/>
                <a:gd name="adj2" fmla="val 49926"/>
              </a:avLst>
            </a:prstGeom>
            <a:solidFill>
              <a:srgbClr val="0070C0"/>
            </a:solidFill>
            <a:ln w="9525" algn="ctr">
              <a:noFill/>
              <a:round/>
              <a:headEnd/>
              <a:tailEnd/>
            </a:ln>
          </p:spPr>
          <p:txBody>
            <a:bodyPr anchor="ctr"/>
            <a:lstStyle/>
            <a:p>
              <a:endParaRPr lang="ru-RU" sz="2800">
                <a:solidFill>
                  <a:srgbClr val="00B050"/>
                </a:solidFill>
                <a:latin typeface="Times New Roman" pitchFamily="18" charset="0"/>
              </a:endParaRPr>
            </a:p>
          </p:txBody>
        </p:sp>
        <p:sp>
          <p:nvSpPr>
            <p:cNvPr id="235533" name="Двойная стрелка вверх/вниз 23"/>
            <p:cNvSpPr>
              <a:spLocks noChangeArrowheads="1"/>
            </p:cNvSpPr>
            <p:nvPr/>
          </p:nvSpPr>
          <p:spPr bwMode="auto">
            <a:xfrm>
              <a:off x="4948239" y="1233469"/>
              <a:ext cx="56004" cy="2359160"/>
            </a:xfrm>
            <a:prstGeom prst="upDownArrow">
              <a:avLst>
                <a:gd name="adj1" fmla="val 50000"/>
                <a:gd name="adj2" fmla="val 49926"/>
              </a:avLst>
            </a:prstGeom>
            <a:solidFill>
              <a:srgbClr val="0070C0"/>
            </a:solidFill>
            <a:ln w="9525" algn="ctr">
              <a:noFill/>
              <a:round/>
              <a:headEnd/>
              <a:tailEnd/>
            </a:ln>
          </p:spPr>
          <p:txBody>
            <a:bodyPr anchor="ctr"/>
            <a:lstStyle/>
            <a:p>
              <a:endParaRPr lang="ru-RU" sz="2800">
                <a:solidFill>
                  <a:srgbClr val="00B050"/>
                </a:solidFill>
                <a:latin typeface="Times New Roman" pitchFamily="18" charset="0"/>
              </a:endParaRPr>
            </a:p>
          </p:txBody>
        </p:sp>
        <p:sp>
          <p:nvSpPr>
            <p:cNvPr id="235534" name="Двойная стрелка вверх/вниз 24"/>
            <p:cNvSpPr>
              <a:spLocks noChangeArrowheads="1"/>
            </p:cNvSpPr>
            <p:nvPr/>
          </p:nvSpPr>
          <p:spPr bwMode="auto">
            <a:xfrm>
              <a:off x="5100639" y="1385869"/>
              <a:ext cx="56004" cy="2359160"/>
            </a:xfrm>
            <a:prstGeom prst="upDownArrow">
              <a:avLst>
                <a:gd name="adj1" fmla="val 50000"/>
                <a:gd name="adj2" fmla="val 49926"/>
              </a:avLst>
            </a:prstGeom>
            <a:solidFill>
              <a:srgbClr val="0070C0"/>
            </a:solidFill>
            <a:ln w="9525" algn="ctr">
              <a:noFill/>
              <a:round/>
              <a:headEnd/>
              <a:tailEnd/>
            </a:ln>
          </p:spPr>
          <p:txBody>
            <a:bodyPr anchor="ctr"/>
            <a:lstStyle/>
            <a:p>
              <a:endParaRPr lang="ru-RU" sz="2800">
                <a:solidFill>
                  <a:srgbClr val="00B050"/>
                </a:solidFill>
                <a:latin typeface="Times New Roman" pitchFamily="18" charset="0"/>
              </a:endParaRPr>
            </a:p>
          </p:txBody>
        </p:sp>
        <p:sp>
          <p:nvSpPr>
            <p:cNvPr id="235535" name="Двойная стрелка вверх/вниз 25"/>
            <p:cNvSpPr>
              <a:spLocks noChangeArrowheads="1"/>
            </p:cNvSpPr>
            <p:nvPr/>
          </p:nvSpPr>
          <p:spPr bwMode="auto">
            <a:xfrm>
              <a:off x="5276857" y="1562087"/>
              <a:ext cx="56004" cy="2359160"/>
            </a:xfrm>
            <a:prstGeom prst="upDownArrow">
              <a:avLst>
                <a:gd name="adj1" fmla="val 50000"/>
                <a:gd name="adj2" fmla="val 49926"/>
              </a:avLst>
            </a:prstGeom>
            <a:solidFill>
              <a:srgbClr val="0070C0"/>
            </a:solidFill>
            <a:ln w="9525" algn="ctr">
              <a:noFill/>
              <a:round/>
              <a:headEnd/>
              <a:tailEnd/>
            </a:ln>
          </p:spPr>
          <p:txBody>
            <a:bodyPr anchor="ctr"/>
            <a:lstStyle/>
            <a:p>
              <a:endParaRPr lang="ru-RU" sz="2800">
                <a:solidFill>
                  <a:srgbClr val="00B050"/>
                </a:solidFill>
                <a:latin typeface="Times New Roman" pitchFamily="18" charset="0"/>
              </a:endParaRPr>
            </a:p>
          </p:txBody>
        </p:sp>
        <p:sp>
          <p:nvSpPr>
            <p:cNvPr id="235536" name="Двойная стрелка вверх/вниз 26"/>
            <p:cNvSpPr>
              <a:spLocks noChangeArrowheads="1"/>
            </p:cNvSpPr>
            <p:nvPr/>
          </p:nvSpPr>
          <p:spPr bwMode="auto">
            <a:xfrm flipH="1">
              <a:off x="5429257" y="1714487"/>
              <a:ext cx="45719" cy="2359160"/>
            </a:xfrm>
            <a:prstGeom prst="upDownArrow">
              <a:avLst>
                <a:gd name="adj1" fmla="val 50000"/>
                <a:gd name="adj2" fmla="val 49929"/>
              </a:avLst>
            </a:prstGeom>
            <a:solidFill>
              <a:srgbClr val="0070C0"/>
            </a:solidFill>
            <a:ln w="9525" algn="ctr">
              <a:noFill/>
              <a:round/>
              <a:headEnd/>
              <a:tailEnd/>
            </a:ln>
          </p:spPr>
          <p:txBody>
            <a:bodyPr anchor="ctr"/>
            <a:lstStyle/>
            <a:p>
              <a:endParaRPr lang="ru-RU" sz="2800">
                <a:solidFill>
                  <a:srgbClr val="00B050"/>
                </a:solidFill>
                <a:latin typeface="Times New Roman" pitchFamily="18" charset="0"/>
              </a:endParaRPr>
            </a:p>
          </p:txBody>
        </p:sp>
        <p:sp>
          <p:nvSpPr>
            <p:cNvPr id="235537" name="Двойная стрелка влево/вправо 28"/>
            <p:cNvSpPr>
              <a:spLocks noChangeArrowheads="1"/>
            </p:cNvSpPr>
            <p:nvPr/>
          </p:nvSpPr>
          <p:spPr bwMode="auto">
            <a:xfrm rot="2547573" flipV="1">
              <a:off x="3955109" y="1668626"/>
              <a:ext cx="2147457" cy="64821"/>
            </a:xfrm>
            <a:prstGeom prst="leftRightArrow">
              <a:avLst>
                <a:gd name="adj1" fmla="val 50000"/>
                <a:gd name="adj2" fmla="val 50000"/>
              </a:avLst>
            </a:prstGeom>
            <a:solidFill>
              <a:srgbClr val="208C20"/>
            </a:solidFill>
            <a:ln w="9525" algn="ctr">
              <a:noFill/>
              <a:round/>
              <a:headEnd/>
              <a:tailEnd/>
            </a:ln>
          </p:spPr>
          <p:txBody>
            <a:bodyPr anchor="ctr"/>
            <a:lstStyle/>
            <a:p>
              <a:endParaRPr lang="ru-RU" sz="2800">
                <a:solidFill>
                  <a:schemeClr val="tx2"/>
                </a:solidFill>
                <a:latin typeface="Times New Roman" pitchFamily="18" charset="0"/>
              </a:endParaRPr>
            </a:p>
          </p:txBody>
        </p:sp>
        <p:sp>
          <p:nvSpPr>
            <p:cNvPr id="235538" name="Двойная стрелка влево/вправо 29"/>
            <p:cNvSpPr>
              <a:spLocks noChangeArrowheads="1"/>
            </p:cNvSpPr>
            <p:nvPr/>
          </p:nvSpPr>
          <p:spPr bwMode="auto">
            <a:xfrm rot="2547573" flipV="1">
              <a:off x="3955110" y="2145077"/>
              <a:ext cx="2147457" cy="64821"/>
            </a:xfrm>
            <a:prstGeom prst="leftRightArrow">
              <a:avLst>
                <a:gd name="adj1" fmla="val 50000"/>
                <a:gd name="adj2" fmla="val 50000"/>
              </a:avLst>
            </a:prstGeom>
            <a:solidFill>
              <a:srgbClr val="208C20"/>
            </a:solidFill>
            <a:ln w="9525" algn="ctr">
              <a:noFill/>
              <a:round/>
              <a:headEnd/>
              <a:tailEnd/>
            </a:ln>
          </p:spPr>
          <p:txBody>
            <a:bodyPr anchor="ctr"/>
            <a:lstStyle/>
            <a:p>
              <a:endParaRPr lang="ru-RU" sz="2800">
                <a:solidFill>
                  <a:schemeClr val="tx2"/>
                </a:solidFill>
                <a:latin typeface="Times New Roman" pitchFamily="18" charset="0"/>
              </a:endParaRPr>
            </a:p>
          </p:txBody>
        </p:sp>
        <p:sp>
          <p:nvSpPr>
            <p:cNvPr id="235539" name="Двойная стрелка влево/вправо 30"/>
            <p:cNvSpPr>
              <a:spLocks noChangeArrowheads="1"/>
            </p:cNvSpPr>
            <p:nvPr/>
          </p:nvSpPr>
          <p:spPr bwMode="auto">
            <a:xfrm rot="2547573" flipV="1">
              <a:off x="4026547" y="2573706"/>
              <a:ext cx="2147457" cy="64821"/>
            </a:xfrm>
            <a:prstGeom prst="leftRightArrow">
              <a:avLst>
                <a:gd name="adj1" fmla="val 50000"/>
                <a:gd name="adj2" fmla="val 50000"/>
              </a:avLst>
            </a:prstGeom>
            <a:solidFill>
              <a:srgbClr val="208C20"/>
            </a:solidFill>
            <a:ln w="9525" algn="ctr">
              <a:noFill/>
              <a:round/>
              <a:headEnd/>
              <a:tailEnd/>
            </a:ln>
          </p:spPr>
          <p:txBody>
            <a:bodyPr anchor="ctr"/>
            <a:lstStyle/>
            <a:p>
              <a:endParaRPr lang="ru-RU" sz="2800">
                <a:solidFill>
                  <a:schemeClr val="tx2"/>
                </a:solidFill>
                <a:latin typeface="Times New Roman" pitchFamily="18" charset="0"/>
              </a:endParaRPr>
            </a:p>
          </p:txBody>
        </p:sp>
        <p:sp>
          <p:nvSpPr>
            <p:cNvPr id="235540" name="Двойная стрелка влево/вправо 31"/>
            <p:cNvSpPr>
              <a:spLocks noChangeArrowheads="1"/>
            </p:cNvSpPr>
            <p:nvPr/>
          </p:nvSpPr>
          <p:spPr bwMode="auto">
            <a:xfrm rot="2547573" flipV="1">
              <a:off x="3955109" y="2859457"/>
              <a:ext cx="2147457" cy="64821"/>
            </a:xfrm>
            <a:prstGeom prst="leftRightArrow">
              <a:avLst>
                <a:gd name="adj1" fmla="val 50000"/>
                <a:gd name="adj2" fmla="val 50000"/>
              </a:avLst>
            </a:prstGeom>
            <a:solidFill>
              <a:srgbClr val="208C20"/>
            </a:solidFill>
            <a:ln w="9525" algn="ctr">
              <a:noFill/>
              <a:round/>
              <a:headEnd/>
              <a:tailEnd/>
            </a:ln>
          </p:spPr>
          <p:txBody>
            <a:bodyPr anchor="ctr"/>
            <a:lstStyle/>
            <a:p>
              <a:endParaRPr lang="ru-RU" sz="2800">
                <a:solidFill>
                  <a:schemeClr val="tx2"/>
                </a:solidFill>
                <a:latin typeface="Times New Roman" pitchFamily="18" charset="0"/>
              </a:endParaRPr>
            </a:p>
          </p:txBody>
        </p:sp>
        <p:sp>
          <p:nvSpPr>
            <p:cNvPr id="235541" name="Двойная стрелка влево/вправо 32"/>
            <p:cNvSpPr>
              <a:spLocks noChangeArrowheads="1"/>
            </p:cNvSpPr>
            <p:nvPr/>
          </p:nvSpPr>
          <p:spPr bwMode="auto">
            <a:xfrm rot="2547573" flipV="1">
              <a:off x="3883672" y="3145208"/>
              <a:ext cx="2147457" cy="64821"/>
            </a:xfrm>
            <a:prstGeom prst="leftRightArrow">
              <a:avLst>
                <a:gd name="adj1" fmla="val 50000"/>
                <a:gd name="adj2" fmla="val 50000"/>
              </a:avLst>
            </a:prstGeom>
            <a:solidFill>
              <a:srgbClr val="208C20"/>
            </a:solidFill>
            <a:ln w="9525" algn="ctr">
              <a:noFill/>
              <a:round/>
              <a:headEnd/>
              <a:tailEnd/>
            </a:ln>
          </p:spPr>
          <p:txBody>
            <a:bodyPr anchor="ctr"/>
            <a:lstStyle/>
            <a:p>
              <a:endParaRPr lang="ru-RU" sz="2800">
                <a:solidFill>
                  <a:schemeClr val="tx2"/>
                </a:solidFill>
                <a:latin typeface="Times New Roman" pitchFamily="18" charset="0"/>
              </a:endParaRPr>
            </a:p>
          </p:txBody>
        </p:sp>
        <p:sp>
          <p:nvSpPr>
            <p:cNvPr id="235542" name="Двойная стрелка влево/вправо 33"/>
            <p:cNvSpPr>
              <a:spLocks noChangeArrowheads="1"/>
            </p:cNvSpPr>
            <p:nvPr/>
          </p:nvSpPr>
          <p:spPr bwMode="auto">
            <a:xfrm rot="2547573" flipV="1">
              <a:off x="3812233" y="3359523"/>
              <a:ext cx="2147457" cy="64821"/>
            </a:xfrm>
            <a:prstGeom prst="leftRightArrow">
              <a:avLst>
                <a:gd name="adj1" fmla="val 50000"/>
                <a:gd name="adj2" fmla="val 50000"/>
              </a:avLst>
            </a:prstGeom>
            <a:solidFill>
              <a:srgbClr val="208C20"/>
            </a:solidFill>
            <a:ln w="9525" algn="ctr">
              <a:noFill/>
              <a:round/>
              <a:headEnd/>
              <a:tailEnd/>
            </a:ln>
          </p:spPr>
          <p:txBody>
            <a:bodyPr anchor="ctr"/>
            <a:lstStyle/>
            <a:p>
              <a:endParaRPr lang="ru-RU" sz="2800">
                <a:solidFill>
                  <a:schemeClr val="tx2"/>
                </a:solidFill>
                <a:latin typeface="Times New Roman" pitchFamily="18" charset="0"/>
              </a:endParaRPr>
            </a:p>
          </p:txBody>
        </p:sp>
      </p:grpSp>
      <p:sp>
        <p:nvSpPr>
          <p:cNvPr id="235528" name="TextBox 35"/>
          <p:cNvSpPr txBox="1">
            <a:spLocks noChangeArrowheads="1"/>
          </p:cNvSpPr>
          <p:nvPr/>
        </p:nvSpPr>
        <p:spPr bwMode="auto">
          <a:xfrm>
            <a:off x="6143625" y="2357438"/>
            <a:ext cx="447675" cy="523875"/>
          </a:xfrm>
          <a:prstGeom prst="rect">
            <a:avLst/>
          </a:prstGeom>
          <a:noFill/>
          <a:ln w="9525">
            <a:noFill/>
            <a:miter lim="800000"/>
            <a:headEnd/>
            <a:tailEnd/>
          </a:ln>
        </p:spPr>
        <p:txBody>
          <a:bodyPr wrap="none">
            <a:spAutoFit/>
          </a:bodyPr>
          <a:lstStyle/>
          <a:p>
            <a:r>
              <a:rPr lang="ru-RU" sz="2800">
                <a:solidFill>
                  <a:schemeClr val="tx2"/>
                </a:solidFill>
                <a:latin typeface="Times New Roman" pitchFamily="18" charset="0"/>
              </a:rPr>
              <a:t>У</a:t>
            </a:r>
          </a:p>
        </p:txBody>
      </p:sp>
      <p:sp>
        <p:nvSpPr>
          <p:cNvPr id="235529" name="TextBox 36"/>
          <p:cNvSpPr txBox="1">
            <a:spLocks noChangeArrowheads="1"/>
          </p:cNvSpPr>
          <p:nvPr/>
        </p:nvSpPr>
        <p:spPr bwMode="auto">
          <a:xfrm>
            <a:off x="4714875" y="500063"/>
            <a:ext cx="444500" cy="523875"/>
          </a:xfrm>
          <a:prstGeom prst="rect">
            <a:avLst/>
          </a:prstGeom>
          <a:noFill/>
          <a:ln w="9525">
            <a:noFill/>
            <a:miter lim="800000"/>
            <a:headEnd/>
            <a:tailEnd/>
          </a:ln>
        </p:spPr>
        <p:txBody>
          <a:bodyPr wrap="none">
            <a:spAutoFit/>
          </a:bodyPr>
          <a:lstStyle/>
          <a:p>
            <a:r>
              <a:rPr lang="ru-RU" sz="2800">
                <a:solidFill>
                  <a:schemeClr val="tx2"/>
                </a:solidFill>
                <a:latin typeface="Times New Roman" pitchFamily="18" charset="0"/>
              </a:rPr>
              <a:t>Х</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Сенсорные  экраны</a:t>
            </a:r>
          </a:p>
        </p:txBody>
      </p:sp>
      <p:sp>
        <p:nvSpPr>
          <p:cNvPr id="236547" name="TextBox 4"/>
          <p:cNvSpPr txBox="1">
            <a:spLocks noChangeArrowheads="1"/>
          </p:cNvSpPr>
          <p:nvPr/>
        </p:nvSpPr>
        <p:spPr bwMode="auto">
          <a:xfrm>
            <a:off x="500063" y="1785938"/>
            <a:ext cx="2509837" cy="400050"/>
          </a:xfrm>
          <a:prstGeom prst="rect">
            <a:avLst/>
          </a:prstGeom>
          <a:noFill/>
          <a:ln w="9525">
            <a:noFill/>
            <a:miter lim="800000"/>
            <a:headEnd/>
            <a:tailEnd/>
          </a:ln>
        </p:spPr>
        <p:txBody>
          <a:bodyPr wrap="none">
            <a:spAutoFit/>
          </a:bodyPr>
          <a:lstStyle/>
          <a:p>
            <a:r>
              <a:rPr lang="ru-RU" sz="2000">
                <a:solidFill>
                  <a:srgbClr val="0070C0"/>
                </a:solidFill>
                <a:latin typeface="Times New Roman" pitchFamily="18" charset="0"/>
              </a:rPr>
              <a:t>Емкостные  экраны</a:t>
            </a:r>
          </a:p>
        </p:txBody>
      </p:sp>
      <p:pic>
        <p:nvPicPr>
          <p:cNvPr id="236548" name="Picture 2" descr="180px-TouchScreen_capacitive">
            <a:hlinkClick r:id="rId2"/>
          </p:cNvPr>
          <p:cNvPicPr>
            <a:picLocks noGrp="1" noChangeAspect="1" noChangeArrowheads="1"/>
          </p:cNvPicPr>
          <p:nvPr>
            <p:ph idx="4294967295"/>
          </p:nvPr>
        </p:nvPicPr>
        <p:blipFill>
          <a:blip r:embed="rId3" cstate="print"/>
          <a:srcRect/>
          <a:stretch>
            <a:fillRect/>
          </a:stretch>
        </p:blipFill>
        <p:spPr>
          <a:xfrm>
            <a:off x="3429000" y="642938"/>
            <a:ext cx="3214688" cy="2071687"/>
          </a:xfrm>
        </p:spPr>
      </p:pic>
      <p:sp>
        <p:nvSpPr>
          <p:cNvPr id="236549" name="Прямоугольник 6"/>
          <p:cNvSpPr>
            <a:spLocks noChangeArrowheads="1"/>
          </p:cNvSpPr>
          <p:nvPr/>
        </p:nvSpPr>
        <p:spPr bwMode="auto">
          <a:xfrm>
            <a:off x="0" y="2857496"/>
            <a:ext cx="8929688" cy="4308872"/>
          </a:xfrm>
          <a:prstGeom prst="rect">
            <a:avLst/>
          </a:prstGeom>
          <a:noFill/>
          <a:ln w="9525">
            <a:noFill/>
            <a:miter lim="800000"/>
            <a:headEnd/>
            <a:tailEnd/>
          </a:ln>
        </p:spPr>
        <p:txBody>
          <a:bodyPr>
            <a:spAutoFit/>
          </a:bodyPr>
          <a:lstStyle/>
          <a:p>
            <a:r>
              <a:rPr lang="ru-RU" sz="2000" b="0" dirty="0">
                <a:solidFill>
                  <a:schemeClr val="tx2"/>
                </a:solidFill>
                <a:latin typeface="Times New Roman" pitchFamily="18" charset="0"/>
              </a:rPr>
              <a:t>	</a:t>
            </a:r>
            <a:r>
              <a:rPr lang="ru-RU" b="1" dirty="0">
                <a:latin typeface="Times New Roman" pitchFamily="18" charset="0"/>
              </a:rPr>
              <a:t>Ёмкостный сенсорный экран представляет собой стеклянную панель, покрытую прозрачным резистивным материалом . Электроды, расположенные по углам экрана, подают на проводящий слой небольшое переменное напряжение (одинаковое для всех углов). При касании экрана пальцем или другим проводящим предметом появляется утечка тока. При этом чем ближе палец к электроду, тем меньше сопротивление экрана, а значит, больше ток. Ток во всех четырёх углах регистрируется датчиками , а электронные схемы вычисляют координаты точки касания Х,У</a:t>
            </a:r>
          </a:p>
          <a:p>
            <a:r>
              <a:rPr lang="ru-RU" b="1" dirty="0">
                <a:latin typeface="Times New Roman" pitchFamily="18" charset="0"/>
              </a:rPr>
              <a:t>	Ёмкостные сенсорные экраны надёжны, порядка 200 </a:t>
            </a:r>
            <a:r>
              <a:rPr lang="ru-RU" b="1" dirty="0" err="1">
                <a:latin typeface="Times New Roman" pitchFamily="18" charset="0"/>
              </a:rPr>
              <a:t>млн</a:t>
            </a:r>
            <a:r>
              <a:rPr lang="ru-RU" b="1" dirty="0">
                <a:latin typeface="Times New Roman" pitchFamily="18" charset="0"/>
              </a:rPr>
              <a:t> нажатий, не пропускают жидкости и отлично терпят непроводящие загрязнения. 	Прозрачность на уровне 90 %. </a:t>
            </a:r>
            <a:endParaRPr lang="ru-RU" b="1" dirty="0" smtClean="0">
              <a:latin typeface="Times New Roman" pitchFamily="18" charset="0"/>
            </a:endParaRPr>
          </a:p>
          <a:p>
            <a:r>
              <a:rPr lang="ru-RU" b="1" dirty="0" smtClean="0">
                <a:latin typeface="Times New Roman" pitchFamily="18" charset="0"/>
              </a:rPr>
              <a:t>Проводящее </a:t>
            </a:r>
            <a:r>
              <a:rPr lang="ru-RU" b="1" dirty="0">
                <a:latin typeface="Times New Roman" pitchFamily="18" charset="0"/>
              </a:rPr>
              <a:t>покрытие уязвимо. Поэтому ёмкостные экраны широко применяются в автоматах, установленных в охраняемом помещении. </a:t>
            </a:r>
            <a:endParaRPr lang="ru-RU" b="1" dirty="0" smtClean="0">
              <a:latin typeface="Times New Roman" pitchFamily="18" charset="0"/>
            </a:endParaRPr>
          </a:p>
          <a:p>
            <a:r>
              <a:rPr lang="ru-RU" b="1" dirty="0" smtClean="0">
                <a:solidFill>
                  <a:srgbClr val="C00000"/>
                </a:solidFill>
                <a:latin typeface="Times New Roman" pitchFamily="18" charset="0"/>
              </a:rPr>
              <a:t>Не </a:t>
            </a:r>
            <a:r>
              <a:rPr lang="ru-RU" b="1" dirty="0">
                <a:solidFill>
                  <a:srgbClr val="C00000"/>
                </a:solidFill>
                <a:latin typeface="Times New Roman" pitchFamily="18" charset="0"/>
              </a:rPr>
              <a:t>реагируют на руку в перчатке. Невозможно организовать </a:t>
            </a:r>
            <a:r>
              <a:rPr lang="ru-RU" b="1" dirty="0" err="1">
                <a:solidFill>
                  <a:srgbClr val="C00000"/>
                </a:solidFill>
                <a:latin typeface="Times New Roman" pitchFamily="18" charset="0"/>
              </a:rPr>
              <a:t>мультитач</a:t>
            </a:r>
            <a:r>
              <a:rPr lang="ru-RU" b="1" dirty="0">
                <a:solidFill>
                  <a:srgbClr val="C00000"/>
                </a:solidFill>
                <a:latin typeface="Times New Roman" pitchFamily="18" charset="0"/>
              </a:rPr>
              <a:t>.</a:t>
            </a:r>
          </a:p>
          <a:p>
            <a:endParaRPr lang="ru-RU" sz="2000" b="0" dirty="0">
              <a:solidFill>
                <a:schemeClr val="tx2"/>
              </a:solidFill>
              <a:latin typeface="Times New Roman" pitchFamily="18" charset="0"/>
            </a:endParaRPr>
          </a:p>
        </p:txBody>
      </p:sp>
      <p:sp>
        <p:nvSpPr>
          <p:cNvPr id="236552" name="TextBox 14"/>
          <p:cNvSpPr txBox="1">
            <a:spLocks noChangeArrowheads="1"/>
          </p:cNvSpPr>
          <p:nvPr/>
        </p:nvSpPr>
        <p:spPr bwMode="auto">
          <a:xfrm>
            <a:off x="6643712" y="1071546"/>
            <a:ext cx="2500288" cy="1200329"/>
          </a:xfrm>
          <a:prstGeom prst="rect">
            <a:avLst/>
          </a:prstGeom>
          <a:noFill/>
          <a:ln w="9525">
            <a:noFill/>
            <a:miter lim="800000"/>
            <a:headEnd/>
            <a:tailEnd/>
          </a:ln>
        </p:spPr>
        <p:txBody>
          <a:bodyPr wrap="square">
            <a:spAutoFit/>
          </a:bodyPr>
          <a:lstStyle/>
          <a:p>
            <a:r>
              <a:rPr lang="ru-RU" dirty="0" smtClean="0"/>
              <a:t>Резистивные </a:t>
            </a:r>
            <a:r>
              <a:rPr lang="ru-RU" dirty="0"/>
              <a:t>экраны чувствительны к нажатию, а ёмкостные - к касанию.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Содержимое 2"/>
          <p:cNvSpPr>
            <a:spLocks noGrp="1"/>
          </p:cNvSpPr>
          <p:nvPr>
            <p:ph idx="4294967295"/>
          </p:nvPr>
        </p:nvSpPr>
        <p:spPr>
          <a:xfrm>
            <a:off x="0" y="2071688"/>
            <a:ext cx="9144000" cy="4054475"/>
          </a:xfrm>
        </p:spPr>
        <p:txBody>
          <a:bodyPr>
            <a:normAutofit fontScale="92500" lnSpcReduction="10000"/>
          </a:bodyPr>
          <a:lstStyle/>
          <a:p>
            <a:pPr eaLnBrk="1" hangingPunct="1"/>
            <a:r>
              <a:rPr lang="ru-RU" sz="2000" dirty="0" smtClean="0"/>
              <a:t> 	</a:t>
            </a:r>
            <a:r>
              <a:rPr lang="ru-RU" sz="2200" b="1" dirty="0" smtClean="0"/>
              <a:t>На внутренней стороне экрана нанесена сетка электродов. Электрод вместе с телом человека образует</a:t>
            </a:r>
            <a:r>
              <a:rPr lang="ru-RU" sz="2200" b="1" i="1" dirty="0" smtClean="0">
                <a:solidFill>
                  <a:srgbClr val="C00000"/>
                </a:solidFill>
              </a:rPr>
              <a:t> конденсатор</a:t>
            </a:r>
            <a:r>
              <a:rPr lang="ru-RU" sz="2200" b="1" dirty="0" smtClean="0"/>
              <a:t>; электроника измеряет ёмкость этого конденсатора (подаёт импульс тока и измеряет напряжение). </a:t>
            </a:r>
          </a:p>
          <a:p>
            <a:pPr eaLnBrk="1" hangingPunct="1"/>
            <a:r>
              <a:rPr lang="ru-RU" sz="2200" b="1" dirty="0" smtClean="0"/>
              <a:t>        Прозрачность таких экранов </a:t>
            </a:r>
            <a:r>
              <a:rPr lang="ru-RU" sz="2200" b="1" dirty="0" smtClean="0">
                <a:solidFill>
                  <a:srgbClr val="FF0000"/>
                </a:solidFill>
              </a:rPr>
              <a:t>до 90 %</a:t>
            </a:r>
            <a:r>
              <a:rPr lang="ru-RU" sz="2200" b="1" dirty="0" smtClean="0"/>
              <a:t>, температурный диапазон чрезвычайно широк, долговечны. Может применяться стекло толщиной до </a:t>
            </a:r>
            <a:r>
              <a:rPr lang="ru-RU" sz="2200" b="1" dirty="0" smtClean="0">
                <a:solidFill>
                  <a:srgbClr val="FF0000"/>
                </a:solidFill>
              </a:rPr>
              <a:t>18 мм</a:t>
            </a:r>
            <a:r>
              <a:rPr lang="ru-RU" sz="2200" b="1" dirty="0" smtClean="0"/>
              <a:t>, что приводит к крайней </a:t>
            </a:r>
            <a:r>
              <a:rPr lang="ru-RU" sz="2200" b="1" dirty="0" err="1" smtClean="0"/>
              <a:t>вандалоустойчивости</a:t>
            </a:r>
            <a:r>
              <a:rPr lang="ru-RU" sz="2200" b="1" dirty="0" smtClean="0"/>
              <a:t>. </a:t>
            </a:r>
          </a:p>
          <a:p>
            <a:pPr eaLnBrk="1" hangingPunct="1"/>
            <a:r>
              <a:rPr lang="ru-RU" sz="2200" b="1" dirty="0" smtClean="0"/>
              <a:t>Можно организовать </a:t>
            </a:r>
            <a:r>
              <a:rPr lang="ru-RU" sz="2200" b="1" dirty="0" err="1" smtClean="0"/>
              <a:t>мультитач</a:t>
            </a:r>
            <a:r>
              <a:rPr lang="ru-RU" sz="2200" b="1" dirty="0" smtClean="0"/>
              <a:t> </a:t>
            </a:r>
          </a:p>
          <a:p>
            <a:pPr eaLnBrk="1" hangingPunct="1"/>
            <a:r>
              <a:rPr lang="ru-RU" sz="2200" b="1" dirty="0" smtClean="0"/>
              <a:t>На непроводящие загрязнения не реагируют, проводящие легко подавляются программными методами. Поэтому проекционно-ёмкостные сенсорные экраны применяются в автоматах, устанавливаемых на улице. реагируют на руку в перчатке. Отличают нажатие рукой от нажатия проводящим пером. </a:t>
            </a:r>
          </a:p>
          <a:p>
            <a:pPr eaLnBrk="1" hangingPunct="1"/>
            <a:r>
              <a:rPr lang="ru-RU" sz="2200" b="1" dirty="0" smtClean="0"/>
              <a:t> Недостаток  — сложная электроника, обрабатывающая нажатия</a:t>
            </a:r>
          </a:p>
          <a:p>
            <a:pPr eaLnBrk="1" hangingPunct="1"/>
            <a:endParaRPr lang="ru-RU" sz="2000" dirty="0" smtClean="0"/>
          </a:p>
          <a:p>
            <a:pPr eaLnBrk="1" hangingPunct="1"/>
            <a:endParaRPr lang="ru-RU" sz="2000" dirty="0" smtClean="0"/>
          </a:p>
        </p:txBody>
      </p:sp>
      <p:sp>
        <p:nvSpPr>
          <p:cNvPr id="237571"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Сенсорные  экраны</a:t>
            </a:r>
          </a:p>
        </p:txBody>
      </p:sp>
      <p:sp>
        <p:nvSpPr>
          <p:cNvPr id="237572" name="TextBox 5"/>
          <p:cNvSpPr txBox="1">
            <a:spLocks noChangeArrowheads="1"/>
          </p:cNvSpPr>
          <p:nvPr/>
        </p:nvSpPr>
        <p:spPr bwMode="auto">
          <a:xfrm>
            <a:off x="357188" y="571500"/>
            <a:ext cx="3344862" cy="708025"/>
          </a:xfrm>
          <a:prstGeom prst="rect">
            <a:avLst/>
          </a:prstGeom>
          <a:noFill/>
          <a:ln w="9525">
            <a:noFill/>
            <a:miter lim="800000"/>
            <a:headEnd/>
            <a:tailEnd/>
          </a:ln>
        </p:spPr>
        <p:txBody>
          <a:bodyPr wrap="none">
            <a:spAutoFit/>
          </a:bodyPr>
          <a:lstStyle/>
          <a:p>
            <a:r>
              <a:rPr lang="ru-RU" sz="2000">
                <a:solidFill>
                  <a:srgbClr val="0070C0"/>
                </a:solidFill>
                <a:latin typeface="Times New Roman" pitchFamily="18" charset="0"/>
              </a:rPr>
              <a:t>Проекционно – емкостные </a:t>
            </a:r>
          </a:p>
          <a:p>
            <a:r>
              <a:rPr lang="ru-RU" sz="2000">
                <a:solidFill>
                  <a:srgbClr val="0070C0"/>
                </a:solidFill>
                <a:latin typeface="Times New Roman" pitchFamily="18" charset="0"/>
              </a:rPr>
              <a:t>               экраны</a:t>
            </a:r>
          </a:p>
        </p:txBody>
      </p:sp>
      <p:pic>
        <p:nvPicPr>
          <p:cNvPr id="237573" name="Picture 2" descr="130px-TouchScreen_projective_capacitive">
            <a:hlinkClick r:id="rId2"/>
          </p:cNvPr>
          <p:cNvPicPr>
            <a:picLocks noChangeAspect="1" noChangeArrowheads="1"/>
          </p:cNvPicPr>
          <p:nvPr/>
        </p:nvPicPr>
        <p:blipFill>
          <a:blip r:embed="rId3" cstate="print"/>
          <a:srcRect/>
          <a:stretch>
            <a:fillRect/>
          </a:stretch>
        </p:blipFill>
        <p:spPr bwMode="auto">
          <a:xfrm>
            <a:off x="3929063" y="714375"/>
            <a:ext cx="1785937"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Содержимое 2"/>
          <p:cNvSpPr>
            <a:spLocks noGrp="1"/>
          </p:cNvSpPr>
          <p:nvPr>
            <p:ph idx="4294967295"/>
          </p:nvPr>
        </p:nvSpPr>
        <p:spPr>
          <a:xfrm>
            <a:off x="457200" y="1285875"/>
            <a:ext cx="8229600" cy="4840288"/>
          </a:xfrm>
        </p:spPr>
        <p:txBody>
          <a:bodyPr/>
          <a:lstStyle/>
          <a:p>
            <a:pPr eaLnBrk="1" hangingPunct="1"/>
            <a:r>
              <a:rPr lang="ru-RU" sz="2000" b="1" dirty="0" smtClean="0"/>
              <a:t>Экран представляет собой стеклянную панель с пьезоэлектрическими преобразователями (ПЭП), находящимися по углам. По краям панели находятся отражающие и принимающие датчики. </a:t>
            </a:r>
            <a:r>
              <a:rPr lang="ru-RU" sz="2000" b="1" dirty="0" err="1" smtClean="0"/>
              <a:t>Специальныйе</a:t>
            </a:r>
            <a:r>
              <a:rPr lang="ru-RU" sz="2000" b="1" dirty="0" smtClean="0"/>
              <a:t> схемы </a:t>
            </a:r>
            <a:r>
              <a:rPr lang="ru-RU" sz="2000" b="1" dirty="0" err="1" smtClean="0"/>
              <a:t>формируеют</a:t>
            </a:r>
            <a:r>
              <a:rPr lang="ru-RU" sz="2000" b="1" dirty="0" smtClean="0"/>
              <a:t> высокочастотный электрический сигнал и посылает его на ПЭП. ПЭП преобразует этот сигнал в ПАВ, которые распространяются в стекле. Отражающие датчики соответственно отражают волны. Отражённые волны принимаются соответствующими датчиками и преобразуются в электрический сигнал, который затем </a:t>
            </a:r>
            <a:r>
              <a:rPr lang="ru-RU" sz="2000" b="1" dirty="0" err="1" smtClean="0"/>
              <a:t>анализируетсяэлектроникой</a:t>
            </a:r>
            <a:r>
              <a:rPr lang="ru-RU" sz="2000" b="1" dirty="0" smtClean="0"/>
              <a:t>. При касании экрана пальцем часть энергии акустических волн поглощается. Приёмники фиксируют это изменение, а электроника вычисляет положение точки касания. Реагирует на касание предметом, способным поглотить волну (палец, рука в перчатке, пористая резина).</a:t>
            </a:r>
          </a:p>
          <a:p>
            <a:pPr eaLnBrk="1" hangingPunct="1"/>
            <a:endParaRPr lang="ru-RU" sz="2000" b="1" dirty="0" smtClean="0"/>
          </a:p>
        </p:txBody>
      </p:sp>
      <p:sp>
        <p:nvSpPr>
          <p:cNvPr id="238595"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Сенсорные  экраны</a:t>
            </a:r>
          </a:p>
        </p:txBody>
      </p:sp>
      <p:sp>
        <p:nvSpPr>
          <p:cNvPr id="238596" name="TextBox 4"/>
          <p:cNvSpPr txBox="1">
            <a:spLocks noChangeArrowheads="1"/>
          </p:cNvSpPr>
          <p:nvPr/>
        </p:nvSpPr>
        <p:spPr bwMode="auto">
          <a:xfrm>
            <a:off x="500063" y="571500"/>
            <a:ext cx="6440487" cy="400050"/>
          </a:xfrm>
          <a:prstGeom prst="rect">
            <a:avLst/>
          </a:prstGeom>
          <a:noFill/>
          <a:ln w="9525">
            <a:noFill/>
            <a:miter lim="800000"/>
            <a:headEnd/>
            <a:tailEnd/>
          </a:ln>
        </p:spPr>
        <p:txBody>
          <a:bodyPr wrap="none">
            <a:spAutoFit/>
          </a:bodyPr>
          <a:lstStyle/>
          <a:p>
            <a:r>
              <a:rPr lang="ru-RU" sz="2000">
                <a:solidFill>
                  <a:srgbClr val="0070C0"/>
                </a:solidFill>
                <a:latin typeface="Times New Roman" pitchFamily="18" charset="0"/>
              </a:rPr>
              <a:t>Экраны на поверхностно-акустических волнах (ПАВ)</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Содержимое 2"/>
          <p:cNvSpPr>
            <a:spLocks noGrp="1"/>
          </p:cNvSpPr>
          <p:nvPr>
            <p:ph idx="4294967295"/>
          </p:nvPr>
        </p:nvSpPr>
        <p:spPr>
          <a:xfrm>
            <a:off x="500063" y="1000125"/>
            <a:ext cx="8229600" cy="4954588"/>
          </a:xfrm>
        </p:spPr>
        <p:txBody>
          <a:bodyPr>
            <a:normAutofit lnSpcReduction="10000"/>
          </a:bodyPr>
          <a:lstStyle/>
          <a:p>
            <a:pPr lvl="1" eaLnBrk="1" hangingPunct="1"/>
            <a:endParaRPr lang="ru-RU" sz="1600" i="1" smtClean="0"/>
          </a:p>
          <a:p>
            <a:pPr lvl="1" eaLnBrk="1" hangingPunct="1"/>
            <a:r>
              <a:rPr lang="ru-RU" sz="2000" i="1" smtClean="0">
                <a:solidFill>
                  <a:srgbClr val="00B050"/>
                </a:solidFill>
              </a:rPr>
              <a:t>достоинством</a:t>
            </a:r>
            <a:r>
              <a:rPr lang="ru-RU" sz="2000" smtClean="0"/>
              <a:t> экрана на поверхностных акустических волнах (ПАВ) является возможность отслеживать не только координаты точки, но и силу нажатия ,так как степень поглощения акустических волн зависит от величины давления в точке касания Данное устройство имеет очень высокую прозрачность, так как свет от отображающего прибора проходит через стекло, не содержащее резистивных или проводящих покрытий.</a:t>
            </a:r>
          </a:p>
          <a:p>
            <a:pPr lvl="1" eaLnBrk="1" hangingPunct="1"/>
            <a:r>
              <a:rPr lang="ru-RU" sz="2000" i="1" smtClean="0">
                <a:solidFill>
                  <a:srgbClr val="CC0000"/>
                </a:solidFill>
              </a:rPr>
              <a:t>недостатком</a:t>
            </a:r>
            <a:r>
              <a:rPr lang="ru-RU" sz="2000" smtClean="0">
                <a:solidFill>
                  <a:srgbClr val="CC0000"/>
                </a:solidFill>
              </a:rPr>
              <a:t> </a:t>
            </a:r>
            <a:r>
              <a:rPr lang="ru-RU" sz="2000" smtClean="0"/>
              <a:t>экрана на ПАВ являются сбои в работе при наличии вибрации или при воздействии акустическими шумами, а также при загрязнении экрана. Любой посторонний предмет, размещённый на экране (например, жевательная резинка), полностью блокирует его работу. Кроме того, данная технология требует касания предметом, который обязательно поглощает акустические волны, — то есть, например, пластиковая банковская карточка в данном случае неприменима.</a:t>
            </a:r>
          </a:p>
        </p:txBody>
      </p:sp>
      <p:sp>
        <p:nvSpPr>
          <p:cNvPr id="239619"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Сенсорные  экраны</a:t>
            </a:r>
          </a:p>
        </p:txBody>
      </p:sp>
      <p:sp>
        <p:nvSpPr>
          <p:cNvPr id="239620" name="TextBox 5"/>
          <p:cNvSpPr txBox="1">
            <a:spLocks noChangeArrowheads="1"/>
          </p:cNvSpPr>
          <p:nvPr/>
        </p:nvSpPr>
        <p:spPr bwMode="auto">
          <a:xfrm>
            <a:off x="500063" y="571500"/>
            <a:ext cx="6440487" cy="400050"/>
          </a:xfrm>
          <a:prstGeom prst="rect">
            <a:avLst/>
          </a:prstGeom>
          <a:noFill/>
          <a:ln w="9525">
            <a:noFill/>
            <a:miter lim="800000"/>
            <a:headEnd/>
            <a:tailEnd/>
          </a:ln>
        </p:spPr>
        <p:txBody>
          <a:bodyPr wrap="none">
            <a:spAutoFit/>
          </a:bodyPr>
          <a:lstStyle/>
          <a:p>
            <a:r>
              <a:rPr lang="ru-RU" sz="2000">
                <a:solidFill>
                  <a:srgbClr val="0070C0"/>
                </a:solidFill>
                <a:latin typeface="Times New Roman" pitchFamily="18" charset="0"/>
              </a:rPr>
              <a:t>Экраны на поверхностно-акустических волнах (ПАВ)</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p:txBody>
          <a:bodyPr/>
          <a:lstStyle/>
          <a:p>
            <a:r>
              <a:rPr lang="ru-RU" dirty="0" err="1" smtClean="0"/>
              <a:t>Электронно</a:t>
            </a:r>
            <a:r>
              <a:rPr lang="ru-RU" dirty="0" smtClean="0"/>
              <a:t> – лучевая трубка</a:t>
            </a:r>
            <a:endParaRPr lang="ru-RU" dirty="0"/>
          </a:p>
        </p:txBody>
      </p:sp>
      <p:sp>
        <p:nvSpPr>
          <p:cNvPr id="173058" name="Rectangle 3"/>
          <p:cNvSpPr>
            <a:spLocks noGrp="1" noChangeArrowheads="1"/>
          </p:cNvSpPr>
          <p:nvPr>
            <p:ph idx="1"/>
          </p:nvPr>
        </p:nvSpPr>
        <p:spPr/>
        <p:txBody>
          <a:bodyPr/>
          <a:lstStyle/>
          <a:p>
            <a:pPr eaLnBrk="1" hangingPunct="1"/>
            <a:endParaRPr lang="ru-RU" sz="1800" dirty="0" smtClean="0"/>
          </a:p>
          <a:p>
            <a:pPr eaLnBrk="1" hangingPunct="1"/>
            <a:endParaRPr lang="ru-RU" sz="1800" dirty="0" smtClean="0"/>
          </a:p>
          <a:p>
            <a:pPr eaLnBrk="1" hangingPunct="1"/>
            <a:endParaRPr lang="ru-RU" sz="1800" dirty="0" smtClean="0"/>
          </a:p>
          <a:p>
            <a:pPr eaLnBrk="1" hangingPunct="1"/>
            <a:endParaRPr lang="ru-RU" sz="1800" dirty="0" smtClean="0"/>
          </a:p>
          <a:p>
            <a:pPr eaLnBrk="1" hangingPunct="1"/>
            <a:endParaRPr lang="ru-RU" sz="1800" dirty="0" smtClean="0"/>
          </a:p>
          <a:p>
            <a:pPr eaLnBrk="1" hangingPunct="1"/>
            <a:endParaRPr lang="ru-RU" sz="1800" dirty="0" smtClean="0">
              <a:solidFill>
                <a:srgbClr val="FF0000"/>
              </a:solidFill>
            </a:endParaRPr>
          </a:p>
          <a:p>
            <a:pPr eaLnBrk="1" hangingPunct="1">
              <a:lnSpc>
                <a:spcPct val="50000"/>
              </a:lnSpc>
            </a:pPr>
            <a:r>
              <a:rPr lang="ru-RU" sz="1800" b="1" dirty="0" smtClean="0">
                <a:solidFill>
                  <a:srgbClr val="FF0000"/>
                </a:solidFill>
              </a:rPr>
              <a:t>ЭП </a:t>
            </a:r>
            <a:r>
              <a:rPr lang="ru-RU" sz="1800" b="1" dirty="0" smtClean="0"/>
              <a:t>– электронный прожектор, формирующий электронный луч ЭЛТ;</a:t>
            </a:r>
            <a:endParaRPr lang="en-US" sz="1800" b="1" dirty="0" smtClean="0"/>
          </a:p>
          <a:p>
            <a:pPr eaLnBrk="1" hangingPunct="1">
              <a:lnSpc>
                <a:spcPct val="50000"/>
              </a:lnSpc>
            </a:pPr>
            <a:r>
              <a:rPr lang="en-US" sz="1800" b="1" dirty="0" smtClean="0">
                <a:solidFill>
                  <a:srgbClr val="FF0000"/>
                </a:solidFill>
              </a:rPr>
              <a:t>F</a:t>
            </a:r>
            <a:r>
              <a:rPr lang="ru-RU" sz="1800" b="1" dirty="0" smtClean="0"/>
              <a:t>    -  </a:t>
            </a:r>
            <a:r>
              <a:rPr lang="en-US" sz="1800" b="1" dirty="0" smtClean="0"/>
              <a:t>c</a:t>
            </a:r>
            <a:r>
              <a:rPr lang="ru-RU" sz="1800" b="1" dirty="0" err="1" smtClean="0"/>
              <a:t>истема</a:t>
            </a:r>
            <a:r>
              <a:rPr lang="ru-RU" sz="1800" b="1" dirty="0" smtClean="0"/>
              <a:t> фокусировки луча;</a:t>
            </a:r>
            <a:endParaRPr lang="en-US" sz="1800" b="1" dirty="0" smtClean="0"/>
          </a:p>
          <a:p>
            <a:pPr eaLnBrk="1" hangingPunct="1">
              <a:lnSpc>
                <a:spcPct val="50000"/>
              </a:lnSpc>
            </a:pPr>
            <a:r>
              <a:rPr lang="en-US" sz="1800" b="1" dirty="0" smtClean="0">
                <a:solidFill>
                  <a:srgbClr val="FF0000"/>
                </a:solidFill>
              </a:rPr>
              <a:t>X</a:t>
            </a:r>
            <a:r>
              <a:rPr lang="ru-RU" sz="1800" b="1" dirty="0" smtClean="0"/>
              <a:t>   -  система отклонения луча по оси </a:t>
            </a:r>
            <a:r>
              <a:rPr lang="en-US" sz="1800" b="1" dirty="0" smtClean="0"/>
              <a:t>X</a:t>
            </a:r>
            <a:r>
              <a:rPr lang="ru-RU" sz="1800" b="1" dirty="0" smtClean="0"/>
              <a:t>;</a:t>
            </a:r>
            <a:endParaRPr lang="en-US" sz="1800" b="1" dirty="0" smtClean="0"/>
          </a:p>
          <a:p>
            <a:pPr eaLnBrk="1" hangingPunct="1">
              <a:lnSpc>
                <a:spcPct val="50000"/>
              </a:lnSpc>
            </a:pPr>
            <a:r>
              <a:rPr lang="en-US" sz="1800" b="1" dirty="0" smtClean="0">
                <a:solidFill>
                  <a:srgbClr val="FF0000"/>
                </a:solidFill>
              </a:rPr>
              <a:t>Y</a:t>
            </a:r>
            <a:r>
              <a:rPr lang="ru-RU" sz="1800" b="1" dirty="0" smtClean="0"/>
              <a:t>   -  система отклонения луча по оси </a:t>
            </a:r>
            <a:r>
              <a:rPr lang="en-US" sz="1800" b="1" dirty="0" smtClean="0"/>
              <a:t>X</a:t>
            </a:r>
            <a:r>
              <a:rPr lang="ru-RU" sz="1800" b="1" dirty="0" smtClean="0"/>
              <a:t>.</a:t>
            </a:r>
          </a:p>
          <a:p>
            <a:pPr eaLnBrk="1" hangingPunct="1"/>
            <a:endParaRPr lang="ru-RU" sz="1800" b="1" dirty="0" smtClean="0"/>
          </a:p>
        </p:txBody>
      </p:sp>
      <p:sp>
        <p:nvSpPr>
          <p:cNvPr id="173060" name="Rectangle 29"/>
          <p:cNvSpPr>
            <a:spLocks noChangeArrowheads="1"/>
          </p:cNvSpPr>
          <p:nvPr/>
        </p:nvSpPr>
        <p:spPr bwMode="auto">
          <a:xfrm>
            <a:off x="539750" y="260350"/>
            <a:ext cx="8229600" cy="431800"/>
          </a:xfrm>
          <a:prstGeom prst="rect">
            <a:avLst/>
          </a:prstGeom>
          <a:noFill/>
          <a:ln w="9525">
            <a:noFill/>
            <a:miter lim="800000"/>
            <a:headEnd/>
            <a:tailEnd/>
          </a:ln>
        </p:spPr>
        <p:txBody>
          <a:bodyPr anchor="ctr"/>
          <a:lstStyle/>
          <a:p>
            <a:pPr algn="ctr"/>
            <a:endParaRPr lang="ru-RU" sz="2200" dirty="0">
              <a:solidFill>
                <a:schemeClr val="tx2"/>
              </a:solidFill>
            </a:endParaRPr>
          </a:p>
        </p:txBody>
      </p:sp>
      <p:sp>
        <p:nvSpPr>
          <p:cNvPr id="29" name="Прямоугольник 28"/>
          <p:cNvSpPr/>
          <p:nvPr/>
        </p:nvSpPr>
        <p:spPr>
          <a:xfrm>
            <a:off x="4572000" y="2357430"/>
            <a:ext cx="227891" cy="369332"/>
          </a:xfrm>
          <a:prstGeom prst="rect">
            <a:avLst/>
          </a:prstGeom>
        </p:spPr>
        <p:txBody>
          <a:bodyPr wrap="square">
            <a:spAutoFit/>
          </a:bodyPr>
          <a:lstStyle/>
          <a:p>
            <a:r>
              <a:rPr lang="en-US" dirty="0" smtClean="0">
                <a:solidFill>
                  <a:schemeClr val="tx2"/>
                </a:solidFill>
                <a:latin typeface="Times New Roman" pitchFamily="18" charset="0"/>
              </a:rPr>
              <a:t>F</a:t>
            </a:r>
            <a:endParaRPr lang="ru-RU" dirty="0"/>
          </a:p>
        </p:txBody>
      </p:sp>
      <p:sp>
        <p:nvSpPr>
          <p:cNvPr id="30" name="Rectangle 2"/>
          <p:cNvSpPr>
            <a:spLocks noChangeArrowheads="1"/>
          </p:cNvSpPr>
          <p:nvPr/>
        </p:nvSpPr>
        <p:spPr bwMode="auto">
          <a:xfrm>
            <a:off x="0" y="3933056"/>
            <a:ext cx="8929688" cy="3170099"/>
          </a:xfrm>
          <a:prstGeom prst="rect">
            <a:avLst/>
          </a:prstGeom>
          <a:noFill/>
          <a:ln w="9525">
            <a:noFill/>
            <a:miter lim="800000"/>
            <a:headEnd/>
            <a:tailEnd/>
          </a:ln>
        </p:spPr>
        <p:txBody>
          <a:bodyPr wrap="square" anchor="ctr">
            <a:spAutoFit/>
          </a:bodyPr>
          <a:lstStyle/>
          <a:p>
            <a:pPr indent="323850" algn="just" eaLnBrk="0" hangingPunct="0"/>
            <a:r>
              <a:rPr lang="ru-RU" sz="2000" dirty="0">
                <a:solidFill>
                  <a:srgbClr val="000000"/>
                </a:solidFill>
                <a:latin typeface="Arial" panose="020B0604020202020204" pitchFamily="34" charset="0"/>
                <a:cs typeface="Arial" panose="020B0604020202020204" pitchFamily="34" charset="0"/>
              </a:rPr>
              <a:t>При отображении </a:t>
            </a:r>
            <a:r>
              <a:rPr lang="ru-RU" sz="2000" dirty="0" smtClean="0">
                <a:solidFill>
                  <a:srgbClr val="000000"/>
                </a:solidFill>
                <a:latin typeface="Arial" panose="020B0604020202020204" pitchFamily="34" charset="0"/>
                <a:cs typeface="Arial" panose="020B0604020202020204" pitchFamily="34" charset="0"/>
              </a:rPr>
              <a:t>информации на </a:t>
            </a:r>
            <a:r>
              <a:rPr lang="ru-RU" sz="2000" dirty="0" smtClean="0">
                <a:solidFill>
                  <a:srgbClr val="0070C0"/>
                </a:solidFill>
                <a:latin typeface="Arial" panose="020B0604020202020204" pitchFamily="34" charset="0"/>
                <a:cs typeface="Arial" panose="020B0604020202020204" pitchFamily="34" charset="0"/>
              </a:rPr>
              <a:t>электрод подается высокое напряжение</a:t>
            </a:r>
            <a:r>
              <a:rPr lang="ru-RU" sz="2000" dirty="0" smtClean="0">
                <a:solidFill>
                  <a:srgbClr val="000000"/>
                </a:solidFill>
                <a:latin typeface="Arial" panose="020B0604020202020204" pitchFamily="34" charset="0"/>
                <a:cs typeface="Arial" panose="020B0604020202020204" pitchFamily="34" charset="0"/>
              </a:rPr>
              <a:t> относительно электронного прожектора (порядка </a:t>
            </a:r>
            <a:r>
              <a:rPr lang="ru-RU" sz="2000" dirty="0">
                <a:solidFill>
                  <a:srgbClr val="000000"/>
                </a:solidFill>
                <a:latin typeface="Arial" panose="020B0604020202020204" pitchFamily="34" charset="0"/>
                <a:cs typeface="Arial" panose="020B0604020202020204" pitchFamily="34" charset="0"/>
              </a:rPr>
              <a:t>нескольких тысяч </a:t>
            </a:r>
            <a:r>
              <a:rPr lang="ru-RU" sz="2000" dirty="0" smtClean="0">
                <a:solidFill>
                  <a:srgbClr val="000000"/>
                </a:solidFill>
                <a:latin typeface="Arial" panose="020B0604020202020204" pitchFamily="34" charset="0"/>
                <a:cs typeface="Arial" panose="020B0604020202020204" pitchFamily="34" charset="0"/>
              </a:rPr>
              <a:t>вольт). </a:t>
            </a:r>
            <a:r>
              <a:rPr lang="ru-RU" sz="2000" dirty="0" smtClean="0">
                <a:solidFill>
                  <a:srgbClr val="000000"/>
                </a:solidFill>
                <a:latin typeface="Arial" panose="020B0604020202020204" pitchFamily="34" charset="0"/>
                <a:cs typeface="Arial" panose="020B0604020202020204" pitchFamily="34" charset="0"/>
              </a:rPr>
              <a:t>В </a:t>
            </a:r>
            <a:r>
              <a:rPr lang="ru-RU" sz="2000" dirty="0">
                <a:solidFill>
                  <a:srgbClr val="000000"/>
                </a:solidFill>
                <a:latin typeface="Arial" panose="020B0604020202020204" pitchFamily="34" charset="0"/>
                <a:cs typeface="Arial" panose="020B0604020202020204" pitchFamily="34" charset="0"/>
              </a:rPr>
              <a:t>направлении экрана формируется поток электронов. В области </a:t>
            </a:r>
            <a:r>
              <a:rPr lang="ru-RU" sz="2000" dirty="0" smtClean="0">
                <a:solidFill>
                  <a:srgbClr val="000000"/>
                </a:solidFill>
                <a:latin typeface="Arial" panose="020B0604020202020204" pitchFamily="34" charset="0"/>
                <a:cs typeface="Arial" panose="020B0604020202020204" pitchFamily="34" charset="0"/>
              </a:rPr>
              <a:t>действия </a:t>
            </a:r>
            <a:r>
              <a:rPr lang="ru-RU" sz="2000" dirty="0">
                <a:solidFill>
                  <a:srgbClr val="000000"/>
                </a:solidFill>
                <a:latin typeface="Arial" panose="020B0604020202020204" pitchFamily="34" charset="0"/>
                <a:cs typeface="Arial" panose="020B0604020202020204" pitchFamily="34" charset="0"/>
              </a:rPr>
              <a:t>системы </a:t>
            </a:r>
            <a:r>
              <a:rPr lang="en-US" sz="2000" i="1" dirty="0">
                <a:solidFill>
                  <a:srgbClr val="000000"/>
                </a:solidFill>
                <a:latin typeface="Arial" panose="020B0604020202020204" pitchFamily="34" charset="0"/>
                <a:cs typeface="Arial" panose="020B0604020202020204" pitchFamily="34" charset="0"/>
              </a:rPr>
              <a:t>F</a:t>
            </a:r>
            <a:r>
              <a:rPr lang="ru-RU" sz="2000" dirty="0">
                <a:solidFill>
                  <a:srgbClr val="000000"/>
                </a:solidFill>
                <a:latin typeface="Arial" panose="020B0604020202020204" pitchFamily="34" charset="0"/>
                <a:cs typeface="Arial" panose="020B0604020202020204" pitchFamily="34" charset="0"/>
              </a:rPr>
              <a:t> электронный поток фокусируется  в виде тонкого </a:t>
            </a:r>
            <a:r>
              <a:rPr lang="ru-RU" sz="2000" dirty="0" smtClean="0">
                <a:solidFill>
                  <a:srgbClr val="000000"/>
                </a:solidFill>
                <a:latin typeface="Arial" panose="020B0604020202020204" pitchFamily="34" charset="0"/>
                <a:cs typeface="Arial" panose="020B0604020202020204" pitchFamily="34" charset="0"/>
              </a:rPr>
              <a:t>электронного </a:t>
            </a:r>
            <a:r>
              <a:rPr lang="ru-RU" sz="2000" dirty="0">
                <a:solidFill>
                  <a:srgbClr val="000000"/>
                </a:solidFill>
                <a:latin typeface="Arial" panose="020B0604020202020204" pitchFamily="34" charset="0"/>
                <a:cs typeface="Arial" panose="020B0604020202020204" pitchFamily="34" charset="0"/>
              </a:rPr>
              <a:t>луча. </a:t>
            </a:r>
            <a:endParaRPr lang="ru-RU" sz="2000" dirty="0" smtClean="0">
              <a:solidFill>
                <a:srgbClr val="000000"/>
              </a:solidFill>
              <a:latin typeface="Arial" panose="020B0604020202020204" pitchFamily="34" charset="0"/>
              <a:cs typeface="Arial" panose="020B0604020202020204" pitchFamily="34" charset="0"/>
            </a:endParaRPr>
          </a:p>
          <a:p>
            <a:pPr indent="323850" algn="just" eaLnBrk="0" hangingPunct="0"/>
            <a:r>
              <a:rPr lang="ru-RU" sz="2000" dirty="0" smtClean="0">
                <a:solidFill>
                  <a:srgbClr val="000000"/>
                </a:solidFill>
                <a:latin typeface="Arial" panose="020B0604020202020204" pitchFamily="34" charset="0"/>
                <a:cs typeface="Arial" panose="020B0604020202020204" pitchFamily="34" charset="0"/>
              </a:rPr>
              <a:t>Под </a:t>
            </a:r>
            <a:r>
              <a:rPr lang="ru-RU" sz="2000" dirty="0">
                <a:solidFill>
                  <a:srgbClr val="000000"/>
                </a:solidFill>
                <a:latin typeface="Arial" panose="020B0604020202020204" pitchFamily="34" charset="0"/>
                <a:cs typeface="Arial" panose="020B0604020202020204" pitchFamily="34" charset="0"/>
              </a:rPr>
              <a:t>воздействием отклоняющий системы электронный луч направляется в точку экрана с заданными координатами </a:t>
            </a:r>
            <a:r>
              <a:rPr lang="en-US" sz="2000" i="1" dirty="0">
                <a:solidFill>
                  <a:srgbClr val="000000"/>
                </a:solidFill>
                <a:latin typeface="Arial" panose="020B0604020202020204" pitchFamily="34" charset="0"/>
                <a:cs typeface="Arial" panose="020B0604020202020204" pitchFamily="34" charset="0"/>
              </a:rPr>
              <a:t>X</a:t>
            </a:r>
            <a:r>
              <a:rPr lang="ru-RU" sz="2000" i="1" dirty="0">
                <a:solidFill>
                  <a:srgbClr val="000000"/>
                </a:solidFill>
                <a:latin typeface="Arial" panose="020B0604020202020204" pitchFamily="34" charset="0"/>
                <a:cs typeface="Arial" panose="020B0604020202020204" pitchFamily="34" charset="0"/>
              </a:rPr>
              <a:t>, </a:t>
            </a:r>
            <a:r>
              <a:rPr lang="en-US" sz="2000" i="1" dirty="0">
                <a:solidFill>
                  <a:srgbClr val="000000"/>
                </a:solidFill>
                <a:latin typeface="Arial" panose="020B0604020202020204" pitchFamily="34" charset="0"/>
                <a:cs typeface="Arial" panose="020B0604020202020204" pitchFamily="34" charset="0"/>
              </a:rPr>
              <a:t>Y</a:t>
            </a:r>
            <a:r>
              <a:rPr lang="ru-RU" sz="2000" dirty="0">
                <a:solidFill>
                  <a:srgbClr val="000000"/>
                </a:solidFill>
                <a:latin typeface="Arial" panose="020B0604020202020204" pitchFamily="34" charset="0"/>
                <a:cs typeface="Arial" panose="020B0604020202020204" pitchFamily="34" charset="0"/>
              </a:rPr>
              <a:t>. В результате «бомбардировки» электронами специальный  материал поверхности экрана начинает </a:t>
            </a:r>
            <a:r>
              <a:rPr lang="ru-RU" sz="2000" dirty="0" smtClean="0">
                <a:solidFill>
                  <a:srgbClr val="000000"/>
                </a:solidFill>
                <a:latin typeface="Arial" panose="020B0604020202020204" pitchFamily="34" charset="0"/>
                <a:cs typeface="Arial" panose="020B0604020202020204" pitchFamily="34" charset="0"/>
              </a:rPr>
              <a:t>светиться (излучать фотоны). </a:t>
            </a:r>
            <a:endParaRPr lang="en-US" sz="2000" dirty="0">
              <a:latin typeface="Arial" panose="020B0604020202020204" pitchFamily="34" charset="0"/>
              <a:cs typeface="Arial" panose="020B0604020202020204" pitchFamily="34" charset="0"/>
            </a:endParaRPr>
          </a:p>
          <a:p>
            <a:pPr indent="323850" algn="just" eaLnBrk="0" hangingPunct="0"/>
            <a:r>
              <a:rPr lang="ru-RU" sz="2000" dirty="0">
                <a:solidFill>
                  <a:srgbClr val="000000"/>
                </a:solidFill>
                <a:latin typeface="Arial" panose="020B0604020202020204" pitchFamily="34" charset="0"/>
                <a:cs typeface="Arial" panose="020B0604020202020204" pitchFamily="34" charset="0"/>
              </a:rPr>
              <a:t> </a:t>
            </a:r>
            <a:endParaRPr lang="ru-RU" sz="2000" dirty="0">
              <a:latin typeface="Arial" panose="020B0604020202020204" pitchFamily="34" charset="0"/>
              <a:cs typeface="Arial" panose="020B0604020202020204" pitchFamily="34" charset="0"/>
            </a:endParaRPr>
          </a:p>
        </p:txBody>
      </p:sp>
      <p:pic>
        <p:nvPicPr>
          <p:cNvPr id="322561" name="Picture 1"/>
          <p:cNvPicPr>
            <a:picLocks noChangeAspect="1" noChangeArrowheads="1"/>
          </p:cNvPicPr>
          <p:nvPr/>
        </p:nvPicPr>
        <p:blipFill>
          <a:blip r:embed="rId2" cstate="print"/>
          <a:srcRect/>
          <a:stretch>
            <a:fillRect/>
          </a:stretch>
        </p:blipFill>
        <p:spPr bwMode="auto">
          <a:xfrm>
            <a:off x="2214546" y="857232"/>
            <a:ext cx="5629275" cy="1857388"/>
          </a:xfrm>
          <a:prstGeom prst="rect">
            <a:avLst/>
          </a:prstGeom>
          <a:noFill/>
          <a:ln w="9525">
            <a:noFill/>
            <a:miter lim="800000"/>
            <a:headEnd/>
            <a:tailEnd/>
          </a:ln>
          <a:effectLst/>
        </p:spPr>
      </p:pic>
      <p:sp>
        <p:nvSpPr>
          <p:cNvPr id="33" name="TextBox 32"/>
          <p:cNvSpPr txBox="1"/>
          <p:nvPr/>
        </p:nvSpPr>
        <p:spPr>
          <a:xfrm>
            <a:off x="4500562" y="2285992"/>
            <a:ext cx="290464" cy="369332"/>
          </a:xfrm>
          <a:prstGeom prst="rect">
            <a:avLst/>
          </a:prstGeom>
          <a:noFill/>
        </p:spPr>
        <p:txBody>
          <a:bodyPr wrap="none" rtlCol="0">
            <a:spAutoFit/>
          </a:bodyPr>
          <a:lstStyle/>
          <a:p>
            <a:r>
              <a:rPr lang="en-US" dirty="0" smtClean="0"/>
              <a:t>F</a:t>
            </a:r>
            <a:endParaRPr lang="ru-RU"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Содержимое 2"/>
          <p:cNvSpPr>
            <a:spLocks noGrp="1"/>
          </p:cNvSpPr>
          <p:nvPr>
            <p:ph idx="4294967295"/>
          </p:nvPr>
        </p:nvSpPr>
        <p:spPr/>
        <p:txBody>
          <a:bodyPr/>
          <a:lstStyle/>
          <a:p>
            <a:pPr eaLnBrk="1" hangingPunct="1"/>
            <a:r>
              <a:rPr lang="ru-RU" sz="2800" smtClean="0"/>
              <a:t>Реагируют на деформацию экрана. Точность тензометрических экранов невелика, зато они отлично выдерживают вандализм. Применение аналогично проекционно-ёмкостным: банкоматы, билетные автоматы и прочие устройства, расположенные на улице</a:t>
            </a:r>
          </a:p>
        </p:txBody>
      </p:sp>
      <p:sp>
        <p:nvSpPr>
          <p:cNvPr id="241667" name="Прямоугольник 3"/>
          <p:cNvSpPr>
            <a:spLocks noChangeArrowheads="1"/>
          </p:cNvSpPr>
          <p:nvPr/>
        </p:nvSpPr>
        <p:spPr bwMode="auto">
          <a:xfrm>
            <a:off x="214313" y="500063"/>
            <a:ext cx="6286500" cy="400050"/>
          </a:xfrm>
          <a:prstGeom prst="rect">
            <a:avLst/>
          </a:prstGeom>
          <a:noFill/>
          <a:ln w="9525">
            <a:noFill/>
            <a:miter lim="800000"/>
            <a:headEnd/>
            <a:tailEnd/>
          </a:ln>
        </p:spPr>
        <p:txBody>
          <a:bodyPr>
            <a:spAutoFit/>
          </a:bodyPr>
          <a:lstStyle/>
          <a:p>
            <a:r>
              <a:rPr lang="ru-RU" sz="2000" b="1" i="1" dirty="0">
                <a:latin typeface="Times New Roman" pitchFamily="18" charset="0"/>
              </a:rPr>
              <a:t>Тензометрические сенсорные  экраны</a:t>
            </a:r>
          </a:p>
        </p:txBody>
      </p:sp>
      <p:sp>
        <p:nvSpPr>
          <p:cNvPr id="241668"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Сенсорные  экраны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418" name="Picture 2"/>
          <p:cNvPicPr>
            <a:picLocks noChangeAspect="1" noChangeArrowheads="1"/>
          </p:cNvPicPr>
          <p:nvPr/>
        </p:nvPicPr>
        <p:blipFill>
          <a:blip r:embed="rId2"/>
          <a:srcRect/>
          <a:stretch>
            <a:fillRect/>
          </a:stretch>
        </p:blipFill>
        <p:spPr bwMode="auto">
          <a:xfrm>
            <a:off x="142844" y="1123950"/>
            <a:ext cx="8715436" cy="46101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Содержимое 2"/>
          <p:cNvSpPr>
            <a:spLocks noGrp="1"/>
          </p:cNvSpPr>
          <p:nvPr>
            <p:ph idx="4294967295"/>
          </p:nvPr>
        </p:nvSpPr>
        <p:spPr>
          <a:xfrm>
            <a:off x="214313" y="428625"/>
            <a:ext cx="8929687" cy="4525963"/>
          </a:xfrm>
        </p:spPr>
        <p:txBody>
          <a:bodyPr>
            <a:normAutofit lnSpcReduction="10000"/>
          </a:bodyPr>
          <a:lstStyle/>
          <a:p>
            <a:pPr eaLnBrk="1" hangingPunct="1"/>
            <a:r>
              <a:rPr lang="ru-RU" sz="2000" smtClean="0"/>
              <a:t>В информационных и торговых автоматах, операторских панелях и прочих устройствах, в которых нет активного ввода, сенсорные экраны зарекомендовали себя как очень удобный способ взаимодействия человека с машиной.</a:t>
            </a:r>
          </a:p>
          <a:p>
            <a:pPr eaLnBrk="1" hangingPunct="1"/>
            <a:r>
              <a:rPr lang="ru-RU" sz="2000" smtClean="0">
                <a:solidFill>
                  <a:srgbClr val="208C20"/>
                </a:solidFill>
              </a:rPr>
              <a:t> Достоинства:</a:t>
            </a:r>
          </a:p>
          <a:p>
            <a:pPr eaLnBrk="1" hangingPunct="1"/>
            <a:r>
              <a:rPr lang="ru-RU" sz="2000" smtClean="0"/>
              <a:t>Повышенная надёжность.Устойчивость к жёстким внешним воздействиям (включая вандализм), пыле- и влагозащищённость.</a:t>
            </a:r>
          </a:p>
          <a:p>
            <a:pPr eaLnBrk="1" hangingPunct="1"/>
            <a:r>
              <a:rPr lang="ru-RU" sz="2000" b="1" smtClean="0">
                <a:solidFill>
                  <a:srgbClr val="CC0000"/>
                </a:solidFill>
              </a:rPr>
              <a:t>Недостатки</a:t>
            </a:r>
          </a:p>
          <a:p>
            <a:pPr eaLnBrk="1" hangingPunct="1"/>
            <a:r>
              <a:rPr lang="ru-RU" sz="2000" smtClean="0"/>
              <a:t>Нет тактильной отдачи (</a:t>
            </a:r>
            <a:r>
              <a:rPr lang="ru-RU" sz="1800" smtClean="0"/>
              <a:t>Для экранов, реагирующих на пальцы</a:t>
            </a:r>
            <a:r>
              <a:rPr lang="ru-RU" sz="2000" smtClean="0"/>
              <a:t>). .</a:t>
            </a:r>
          </a:p>
          <a:p>
            <a:pPr eaLnBrk="1" hangingPunct="1"/>
            <a:r>
              <a:rPr lang="ru-RU" sz="2000" smtClean="0"/>
              <a:t>Работая с вертикальным экраном, пользователь вынужден держать руку на весу. Поэтому вертикальные экраны пригодны только для эпизодического использования наподобие  банкоматов</a:t>
            </a:r>
          </a:p>
          <a:p>
            <a:pPr eaLnBrk="1" hangingPunct="1"/>
            <a:r>
              <a:rPr lang="ru-RU" sz="2000" smtClean="0"/>
              <a:t>На горизонтальном экране руки загораживают обзор.</a:t>
            </a:r>
          </a:p>
          <a:p>
            <a:pPr eaLnBrk="1" hangingPunct="1"/>
            <a:r>
              <a:rPr lang="ru-RU" sz="2000" smtClean="0"/>
              <a:t>Без специальных покрытий отпечатки пальцев могут мешать пользователю</a:t>
            </a:r>
          </a:p>
          <a:p>
            <a:pPr eaLnBrk="1" hangingPunct="1"/>
            <a:endParaRPr lang="ru-RU" sz="2000" smtClean="0"/>
          </a:p>
        </p:txBody>
      </p:sp>
      <p:sp>
        <p:nvSpPr>
          <p:cNvPr id="242691" name="Заголовок 1"/>
          <p:cNvSpPr>
            <a:spLocks noGrp="1"/>
          </p:cNvSpPr>
          <p:nvPr>
            <p:ph type="title" idx="4294967295"/>
          </p:nvPr>
        </p:nvSpPr>
        <p:spPr>
          <a:xfrm>
            <a:off x="571500" y="0"/>
            <a:ext cx="8229600" cy="500063"/>
          </a:xfrm>
          <a:solidFill>
            <a:schemeClr val="accent1">
              <a:alpha val="61176"/>
            </a:schemeClr>
          </a:solidFill>
        </p:spPr>
        <p:txBody>
          <a:bodyPr/>
          <a:lstStyle/>
          <a:p>
            <a:pPr eaLnBrk="1" hangingPunct="1"/>
            <a:r>
              <a:rPr lang="ru-RU" sz="2400" smtClean="0"/>
              <a:t>Сенсорные  экраны</a:t>
            </a:r>
          </a:p>
        </p:txBody>
      </p:sp>
      <p:grpSp>
        <p:nvGrpSpPr>
          <p:cNvPr id="2" name="Group 4"/>
          <p:cNvGrpSpPr>
            <a:grpSpLocks noChangeAspect="1"/>
          </p:cNvGrpSpPr>
          <p:nvPr/>
        </p:nvGrpSpPr>
        <p:grpSpPr bwMode="auto">
          <a:xfrm>
            <a:off x="142875" y="1714500"/>
            <a:ext cx="368300" cy="368300"/>
            <a:chOff x="2816" y="2458"/>
            <a:chExt cx="1728" cy="1728"/>
          </a:xfrm>
        </p:grpSpPr>
        <p:sp>
          <p:nvSpPr>
            <p:cNvPr id="242696" name="Oval 5"/>
            <p:cNvSpPr>
              <a:spLocks noChangeAspect="1" noChangeArrowheads="1"/>
            </p:cNvSpPr>
            <p:nvPr/>
          </p:nvSpPr>
          <p:spPr bwMode="auto">
            <a:xfrm>
              <a:off x="2816" y="2458"/>
              <a:ext cx="1728" cy="1728"/>
            </a:xfrm>
            <a:prstGeom prst="ellipse">
              <a:avLst/>
            </a:prstGeom>
            <a:solidFill>
              <a:srgbClr val="00FF00"/>
            </a:solidFill>
            <a:ln w="9525">
              <a:solidFill>
                <a:schemeClr val="tx1"/>
              </a:solidFill>
              <a:round/>
              <a:headEnd/>
              <a:tailEnd/>
            </a:ln>
          </p:spPr>
          <p:txBody>
            <a:bodyPr wrap="none" anchor="ctr"/>
            <a:lstStyle/>
            <a:p>
              <a:endParaRPr lang="ru-RU" sz="2800">
                <a:solidFill>
                  <a:schemeClr val="tx2"/>
                </a:solidFill>
                <a:latin typeface="Times New Roman" pitchFamily="18" charset="0"/>
              </a:endParaRPr>
            </a:p>
          </p:txBody>
        </p:sp>
        <p:grpSp>
          <p:nvGrpSpPr>
            <p:cNvPr id="3" name="Group 6"/>
            <p:cNvGrpSpPr>
              <a:grpSpLocks noChangeAspect="1"/>
            </p:cNvGrpSpPr>
            <p:nvPr/>
          </p:nvGrpSpPr>
          <p:grpSpPr bwMode="auto">
            <a:xfrm>
              <a:off x="3051" y="2667"/>
              <a:ext cx="1299" cy="1299"/>
              <a:chOff x="3051" y="2667"/>
              <a:chExt cx="1299" cy="1299"/>
            </a:xfrm>
          </p:grpSpPr>
          <p:sp>
            <p:nvSpPr>
              <p:cNvPr id="242699" name="Rectangle 7"/>
              <p:cNvSpPr>
                <a:spLocks noChangeAspect="1" noChangeArrowheads="1"/>
              </p:cNvSpPr>
              <p:nvPr/>
            </p:nvSpPr>
            <p:spPr bwMode="auto">
              <a:xfrm>
                <a:off x="3051" y="3105"/>
                <a:ext cx="1299" cy="423"/>
              </a:xfrm>
              <a:prstGeom prst="rect">
                <a:avLst/>
              </a:prstGeom>
              <a:solidFill>
                <a:schemeClr val="bg1"/>
              </a:solidFill>
              <a:ln w="9525">
                <a:noFill/>
                <a:miter lim="800000"/>
                <a:headEnd/>
                <a:tailEnd/>
              </a:ln>
            </p:spPr>
            <p:txBody>
              <a:bodyPr wrap="none" anchor="ctr"/>
              <a:lstStyle/>
              <a:p>
                <a:endParaRPr lang="ru-RU" sz="2800">
                  <a:solidFill>
                    <a:schemeClr val="tx2"/>
                  </a:solidFill>
                  <a:latin typeface="Times New Roman" pitchFamily="18" charset="0"/>
                </a:endParaRPr>
              </a:p>
            </p:txBody>
          </p:sp>
          <p:sp>
            <p:nvSpPr>
              <p:cNvPr id="242700" name="Rectangle 8"/>
              <p:cNvSpPr>
                <a:spLocks noChangeAspect="1" noChangeArrowheads="1"/>
              </p:cNvSpPr>
              <p:nvPr/>
            </p:nvSpPr>
            <p:spPr bwMode="auto">
              <a:xfrm rot="-5400000">
                <a:off x="3057" y="3105"/>
                <a:ext cx="1299" cy="423"/>
              </a:xfrm>
              <a:prstGeom prst="rect">
                <a:avLst/>
              </a:prstGeom>
              <a:solidFill>
                <a:schemeClr val="bg1"/>
              </a:solidFill>
              <a:ln w="9525">
                <a:noFill/>
                <a:miter lim="800000"/>
                <a:headEnd/>
                <a:tailEnd/>
              </a:ln>
            </p:spPr>
            <p:txBody>
              <a:bodyPr wrap="none" anchor="ctr"/>
              <a:lstStyle/>
              <a:p>
                <a:endParaRPr lang="ru-RU" sz="2800">
                  <a:solidFill>
                    <a:schemeClr val="tx2"/>
                  </a:solidFill>
                  <a:latin typeface="Times New Roman" pitchFamily="18" charset="0"/>
                </a:endParaRPr>
              </a:p>
            </p:txBody>
          </p:sp>
        </p:grpSp>
        <p:sp>
          <p:nvSpPr>
            <p:cNvPr id="242698" name="Freeform 9"/>
            <p:cNvSpPr>
              <a:spLocks noChangeAspect="1"/>
            </p:cNvSpPr>
            <p:nvPr/>
          </p:nvSpPr>
          <p:spPr bwMode="auto">
            <a:xfrm>
              <a:off x="3048" y="2664"/>
              <a:ext cx="1302" cy="1299"/>
            </a:xfrm>
            <a:custGeom>
              <a:avLst/>
              <a:gdLst>
                <a:gd name="T0" fmla="*/ 3 w 1302"/>
                <a:gd name="T1" fmla="*/ 438 h 1299"/>
                <a:gd name="T2" fmla="*/ 444 w 1302"/>
                <a:gd name="T3" fmla="*/ 438 h 1299"/>
                <a:gd name="T4" fmla="*/ 444 w 1302"/>
                <a:gd name="T5" fmla="*/ 0 h 1299"/>
                <a:gd name="T6" fmla="*/ 870 w 1302"/>
                <a:gd name="T7" fmla="*/ 0 h 1299"/>
                <a:gd name="T8" fmla="*/ 870 w 1302"/>
                <a:gd name="T9" fmla="*/ 441 h 1299"/>
                <a:gd name="T10" fmla="*/ 1302 w 1302"/>
                <a:gd name="T11" fmla="*/ 441 h 1299"/>
                <a:gd name="T12" fmla="*/ 1302 w 1302"/>
                <a:gd name="T13" fmla="*/ 864 h 1299"/>
                <a:gd name="T14" fmla="*/ 870 w 1302"/>
                <a:gd name="T15" fmla="*/ 864 h 1299"/>
                <a:gd name="T16" fmla="*/ 870 w 1302"/>
                <a:gd name="T17" fmla="*/ 1299 h 1299"/>
                <a:gd name="T18" fmla="*/ 447 w 1302"/>
                <a:gd name="T19" fmla="*/ 1299 h 1299"/>
                <a:gd name="T20" fmla="*/ 447 w 1302"/>
                <a:gd name="T21" fmla="*/ 867 h 1299"/>
                <a:gd name="T22" fmla="*/ 0 w 1302"/>
                <a:gd name="T23" fmla="*/ 867 h 1299"/>
                <a:gd name="T24" fmla="*/ 3 w 1302"/>
                <a:gd name="T25" fmla="*/ 438 h 12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2"/>
                <a:gd name="T40" fmla="*/ 0 h 1299"/>
                <a:gd name="T41" fmla="*/ 1302 w 1302"/>
                <a:gd name="T42" fmla="*/ 1299 h 12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2" h="1299">
                  <a:moveTo>
                    <a:pt x="3" y="438"/>
                  </a:moveTo>
                  <a:lnTo>
                    <a:pt x="444" y="438"/>
                  </a:lnTo>
                  <a:lnTo>
                    <a:pt x="444" y="0"/>
                  </a:lnTo>
                  <a:lnTo>
                    <a:pt x="870" y="0"/>
                  </a:lnTo>
                  <a:lnTo>
                    <a:pt x="870" y="441"/>
                  </a:lnTo>
                  <a:lnTo>
                    <a:pt x="1302" y="441"/>
                  </a:lnTo>
                  <a:lnTo>
                    <a:pt x="1302" y="864"/>
                  </a:lnTo>
                  <a:lnTo>
                    <a:pt x="870" y="864"/>
                  </a:lnTo>
                  <a:lnTo>
                    <a:pt x="870" y="1299"/>
                  </a:lnTo>
                  <a:lnTo>
                    <a:pt x="447" y="1299"/>
                  </a:lnTo>
                  <a:lnTo>
                    <a:pt x="447" y="867"/>
                  </a:lnTo>
                  <a:lnTo>
                    <a:pt x="0" y="867"/>
                  </a:lnTo>
                  <a:lnTo>
                    <a:pt x="3" y="438"/>
                  </a:lnTo>
                  <a:close/>
                </a:path>
              </a:pathLst>
            </a:custGeom>
            <a:noFill/>
            <a:ln w="9525">
              <a:solidFill>
                <a:schemeClr val="tx1"/>
              </a:solidFill>
              <a:round/>
              <a:headEnd/>
              <a:tailEnd/>
            </a:ln>
          </p:spPr>
          <p:txBody>
            <a:bodyPr/>
            <a:lstStyle/>
            <a:p>
              <a:endParaRPr lang="ru-RU"/>
            </a:p>
          </p:txBody>
        </p:sp>
      </p:grpSp>
      <p:grpSp>
        <p:nvGrpSpPr>
          <p:cNvPr id="4" name="Group 10"/>
          <p:cNvGrpSpPr>
            <a:grpSpLocks noChangeAspect="1"/>
          </p:cNvGrpSpPr>
          <p:nvPr/>
        </p:nvGrpSpPr>
        <p:grpSpPr bwMode="auto">
          <a:xfrm>
            <a:off x="214313" y="2786063"/>
            <a:ext cx="366712" cy="366712"/>
            <a:chOff x="552" y="2523"/>
            <a:chExt cx="1728" cy="1728"/>
          </a:xfrm>
        </p:grpSpPr>
        <p:sp>
          <p:nvSpPr>
            <p:cNvPr id="242694" name="Oval 11"/>
            <p:cNvSpPr>
              <a:spLocks noChangeAspect="1" noChangeArrowheads="1"/>
            </p:cNvSpPr>
            <p:nvPr/>
          </p:nvSpPr>
          <p:spPr bwMode="auto">
            <a:xfrm>
              <a:off x="552" y="2523"/>
              <a:ext cx="1728" cy="1728"/>
            </a:xfrm>
            <a:prstGeom prst="ellipse">
              <a:avLst/>
            </a:prstGeom>
            <a:solidFill>
              <a:srgbClr val="FF0000"/>
            </a:solidFill>
            <a:ln w="9525">
              <a:solidFill>
                <a:schemeClr val="tx1"/>
              </a:solidFill>
              <a:round/>
              <a:headEnd/>
              <a:tailEnd/>
            </a:ln>
          </p:spPr>
          <p:txBody>
            <a:bodyPr wrap="none" anchor="ctr"/>
            <a:lstStyle/>
            <a:p>
              <a:endParaRPr lang="ru-RU" sz="2800">
                <a:solidFill>
                  <a:schemeClr val="tx2"/>
                </a:solidFill>
                <a:latin typeface="Times New Roman" pitchFamily="18" charset="0"/>
              </a:endParaRPr>
            </a:p>
          </p:txBody>
        </p:sp>
        <p:sp>
          <p:nvSpPr>
            <p:cNvPr id="242695" name="Rectangle 12"/>
            <p:cNvSpPr>
              <a:spLocks noChangeAspect="1" noChangeArrowheads="1"/>
            </p:cNvSpPr>
            <p:nvPr/>
          </p:nvSpPr>
          <p:spPr bwMode="auto">
            <a:xfrm>
              <a:off x="774" y="3183"/>
              <a:ext cx="1299" cy="423"/>
            </a:xfrm>
            <a:prstGeom prst="rect">
              <a:avLst/>
            </a:prstGeom>
            <a:solidFill>
              <a:schemeClr val="bg1"/>
            </a:solidFill>
            <a:ln w="9525">
              <a:solidFill>
                <a:schemeClr val="tx1"/>
              </a:solidFill>
              <a:miter lim="800000"/>
              <a:headEnd/>
              <a:tailEnd/>
            </a:ln>
          </p:spPr>
          <p:txBody>
            <a:bodyPr wrap="none" anchor="ctr"/>
            <a:lstStyle/>
            <a:p>
              <a:endParaRPr lang="ru-RU" sz="2800">
                <a:solidFill>
                  <a:schemeClr val="tx2"/>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3"/>
          <p:cNvPicPr>
            <a:picLocks noChangeAspect="1" noChangeArrowheads="1"/>
          </p:cNvPicPr>
          <p:nvPr/>
        </p:nvPicPr>
        <p:blipFill>
          <a:blip r:embed="rId2" cstate="print"/>
          <a:srcRect/>
          <a:stretch>
            <a:fillRect/>
          </a:stretch>
        </p:blipFill>
        <p:spPr bwMode="auto">
          <a:xfrm>
            <a:off x="1857375" y="641350"/>
            <a:ext cx="6072188" cy="3787775"/>
          </a:xfrm>
          <a:prstGeom prst="rect">
            <a:avLst/>
          </a:prstGeom>
          <a:noFill/>
          <a:ln w="9525">
            <a:noFill/>
            <a:miter lim="800000"/>
            <a:headEnd/>
            <a:tailEnd/>
          </a:ln>
        </p:spPr>
      </p:pic>
      <p:sp>
        <p:nvSpPr>
          <p:cNvPr id="158723" name="Rectangle 4"/>
          <p:cNvSpPr>
            <a:spLocks noChangeArrowheads="1"/>
          </p:cNvSpPr>
          <p:nvPr/>
        </p:nvSpPr>
        <p:spPr bwMode="auto">
          <a:xfrm>
            <a:off x="285750" y="4286256"/>
            <a:ext cx="8858250" cy="3077766"/>
          </a:xfrm>
          <a:prstGeom prst="rect">
            <a:avLst/>
          </a:prstGeom>
          <a:noFill/>
          <a:ln w="9525">
            <a:noFill/>
            <a:miter lim="800000"/>
            <a:headEnd/>
            <a:tailEnd/>
          </a:ln>
        </p:spPr>
        <p:txBody>
          <a:bodyPr anchor="ctr">
            <a:spAutoFit/>
          </a:bodyPr>
          <a:lstStyle/>
          <a:p>
            <a:pPr algn="just" eaLnBrk="0" hangingPunct="0">
              <a:tabLst>
                <a:tab pos="593725" algn="l"/>
              </a:tabLst>
            </a:pPr>
            <a:r>
              <a:rPr lang="ru-RU" sz="2200" dirty="0" err="1">
                <a:latin typeface="Arial" pitchFamily="34" charset="0"/>
                <a:cs typeface="Arial" pitchFamily="34" charset="0"/>
              </a:rPr>
              <a:t>рх</a:t>
            </a:r>
            <a:r>
              <a:rPr lang="en-US" sz="2200" dirty="0">
                <a:latin typeface="Arial" pitchFamily="34" charset="0"/>
                <a:cs typeface="Arial" pitchFamily="34" charset="0"/>
              </a:rPr>
              <a:t>c</a:t>
            </a:r>
            <a:r>
              <a:rPr lang="ru-RU" sz="2200" dirty="0">
                <a:latin typeface="Arial" pitchFamily="34" charset="0"/>
                <a:cs typeface="Arial" pitchFamily="34" charset="0"/>
              </a:rPr>
              <a:t> - рабочий ход по строке</a:t>
            </a:r>
          </a:p>
          <a:p>
            <a:pPr algn="just" eaLnBrk="0" hangingPunct="0">
              <a:tabLst>
                <a:tab pos="593725" algn="l"/>
              </a:tabLst>
            </a:pPr>
            <a:r>
              <a:rPr lang="ru-RU" sz="2200" dirty="0" err="1">
                <a:latin typeface="Arial" pitchFamily="34" charset="0"/>
                <a:cs typeface="Arial" pitchFamily="34" charset="0"/>
              </a:rPr>
              <a:t>охс</a:t>
            </a:r>
            <a:r>
              <a:rPr lang="ru-RU" sz="2200" dirty="0">
                <a:latin typeface="Arial" pitchFamily="34" charset="0"/>
                <a:cs typeface="Arial" pitchFamily="34" charset="0"/>
              </a:rPr>
              <a:t> –  обратный ход по строке;  </a:t>
            </a:r>
            <a:endParaRPr lang="en-US" sz="2200" dirty="0">
              <a:latin typeface="Arial" pitchFamily="34" charset="0"/>
              <a:cs typeface="Arial" pitchFamily="34" charset="0"/>
            </a:endParaRPr>
          </a:p>
          <a:p>
            <a:pPr algn="just" eaLnBrk="0" hangingPunct="0">
              <a:tabLst>
                <a:tab pos="593725" algn="l"/>
              </a:tabLst>
            </a:pPr>
            <a:r>
              <a:rPr lang="ru-RU" sz="2200" dirty="0" err="1">
                <a:latin typeface="Arial" pitchFamily="34" charset="0"/>
                <a:cs typeface="Arial" pitchFamily="34" charset="0"/>
              </a:rPr>
              <a:t>охк</a:t>
            </a:r>
            <a:r>
              <a:rPr lang="ru-RU" sz="2200" dirty="0">
                <a:latin typeface="Arial" pitchFamily="34" charset="0"/>
                <a:cs typeface="Arial" pitchFamily="34" charset="0"/>
              </a:rPr>
              <a:t> – обратный ход по кадру. </a:t>
            </a:r>
          </a:p>
          <a:p>
            <a:pPr algn="just" eaLnBrk="0" hangingPunct="0">
              <a:tabLst>
                <a:tab pos="593725" algn="l"/>
              </a:tabLst>
            </a:pPr>
            <a:r>
              <a:rPr lang="ru-RU" sz="2200" dirty="0">
                <a:latin typeface="Arial" pitchFamily="34" charset="0"/>
                <a:cs typeface="Arial" pitchFamily="34" charset="0"/>
              </a:rPr>
              <a:t>На участках, соответствующих обратному ходу, пиксели не отображаются.</a:t>
            </a:r>
          </a:p>
          <a:p>
            <a:pPr algn="just" eaLnBrk="0" hangingPunct="0">
              <a:tabLst>
                <a:tab pos="593725" algn="l"/>
              </a:tabLst>
            </a:pPr>
            <a:r>
              <a:rPr lang="ru-RU" sz="2200" dirty="0">
                <a:latin typeface="Arial" pitchFamily="34" charset="0"/>
                <a:cs typeface="Arial" pitchFamily="34" charset="0"/>
              </a:rPr>
              <a:t>Управление траекторией луча происходит с помощью электромагнитных катушек отклоняющей системы </a:t>
            </a:r>
            <a:endParaRPr lang="en-US" sz="2200" dirty="0">
              <a:latin typeface="Arial" pitchFamily="34" charset="0"/>
              <a:cs typeface="Arial" pitchFamily="34" charset="0"/>
            </a:endParaRPr>
          </a:p>
          <a:p>
            <a:pPr algn="just" eaLnBrk="0" hangingPunct="0">
              <a:tabLst>
                <a:tab pos="593725" algn="l"/>
              </a:tabLst>
            </a:pPr>
            <a:endParaRPr lang="ru-RU" sz="2000" dirty="0">
              <a:cs typeface="Times New Roman" pitchFamily="18" charset="0"/>
            </a:endParaRPr>
          </a:p>
          <a:p>
            <a:pPr algn="just" eaLnBrk="0" hangingPunct="0">
              <a:tabLst>
                <a:tab pos="593725" algn="l"/>
              </a:tabLst>
            </a:pPr>
            <a:endParaRPr lang="ru-RU" sz="2000" dirty="0"/>
          </a:p>
        </p:txBody>
      </p:sp>
      <p:sp>
        <p:nvSpPr>
          <p:cNvPr id="5" name="Заголовок 4"/>
          <p:cNvSpPr>
            <a:spLocks noGrp="1"/>
          </p:cNvSpPr>
          <p:nvPr>
            <p:ph type="title"/>
          </p:nvPr>
        </p:nvSpPr>
        <p:spPr/>
        <p:txBody>
          <a:bodyPr/>
          <a:lstStyle/>
          <a:p>
            <a:r>
              <a:rPr lang="ru-RU" dirty="0" smtClean="0"/>
              <a:t>Линейный растр</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5" descr="Файл:CRT color enhanced.png">
            <a:hlinkClick r:id="rId2"/>
          </p:cNvPr>
          <p:cNvPicPr>
            <a:picLocks noChangeAspect="1" noChangeArrowheads="1"/>
          </p:cNvPicPr>
          <p:nvPr/>
        </p:nvPicPr>
        <p:blipFill>
          <a:blip r:embed="rId3" cstate="print"/>
          <a:srcRect/>
          <a:stretch>
            <a:fillRect/>
          </a:stretch>
        </p:blipFill>
        <p:spPr bwMode="auto">
          <a:xfrm>
            <a:off x="1285852" y="571479"/>
            <a:ext cx="7215238" cy="3832207"/>
          </a:xfrm>
          <a:prstGeom prst="rect">
            <a:avLst/>
          </a:prstGeom>
          <a:noFill/>
          <a:ln w="9525">
            <a:noFill/>
            <a:miter lim="800000"/>
            <a:headEnd/>
            <a:tailEnd/>
          </a:ln>
        </p:spPr>
      </p:pic>
      <p:sp>
        <p:nvSpPr>
          <p:cNvPr id="176131" name="Rectangle 3"/>
          <p:cNvSpPr>
            <a:spLocks noChangeArrowheads="1"/>
          </p:cNvSpPr>
          <p:nvPr/>
        </p:nvSpPr>
        <p:spPr bwMode="auto">
          <a:xfrm rot="10800000" flipV="1">
            <a:off x="0" y="4430724"/>
            <a:ext cx="9144000" cy="2462213"/>
          </a:xfrm>
          <a:prstGeom prst="rect">
            <a:avLst/>
          </a:prstGeom>
          <a:noFill/>
          <a:ln w="9525">
            <a:noFill/>
            <a:miter lim="800000"/>
            <a:headEnd/>
            <a:tailEnd/>
          </a:ln>
        </p:spPr>
        <p:txBody>
          <a:bodyPr anchor="ctr">
            <a:spAutoFit/>
          </a:bodyPr>
          <a:lstStyle/>
          <a:p>
            <a:pPr indent="323850" algn="just" eaLnBrk="0" hangingPunct="0"/>
            <a:r>
              <a:rPr lang="ru-RU" sz="2200" dirty="0">
                <a:solidFill>
                  <a:srgbClr val="000000"/>
                </a:solidFill>
                <a:latin typeface="Arial" pitchFamily="34" charset="0"/>
                <a:cs typeface="Arial" pitchFamily="34" charset="0"/>
              </a:rPr>
              <a:t>При цветном изображении в ЭЛТ используются несколько электронных прожекторов (по числу базовых цветов). На каждый из них подается напряжение, величина которого зависит от нужной интенсивности свечения соответствующего физического пикселя</a:t>
            </a:r>
            <a:r>
              <a:rPr lang="ru-RU" sz="2200" dirty="0" smtClean="0">
                <a:solidFill>
                  <a:srgbClr val="000000"/>
                </a:solidFill>
                <a:latin typeface="Arial" pitchFamily="34" charset="0"/>
                <a:cs typeface="Arial" pitchFamily="34" charset="0"/>
              </a:rPr>
              <a:t>. Для исключения  попадания электронного луча, соответствующего цвета  на соседние пиксели используется металлическая сетка – </a:t>
            </a:r>
            <a:r>
              <a:rPr lang="ru-RU" sz="2200" dirty="0" smtClean="0">
                <a:solidFill>
                  <a:srgbClr val="FF0000"/>
                </a:solidFill>
                <a:latin typeface="Arial" pitchFamily="34" charset="0"/>
                <a:cs typeface="Arial" pitchFamily="34" charset="0"/>
              </a:rPr>
              <a:t>маска.</a:t>
            </a:r>
            <a:endParaRPr lang="ru-RU" sz="2200" dirty="0">
              <a:solidFill>
                <a:srgbClr val="FF0000"/>
              </a:solidFill>
              <a:latin typeface="Arial" pitchFamily="34" charset="0"/>
              <a:cs typeface="Arial" pitchFamily="34" charset="0"/>
            </a:endParaRPr>
          </a:p>
        </p:txBody>
      </p:sp>
      <p:sp>
        <p:nvSpPr>
          <p:cNvPr id="5" name="Заголовок 4"/>
          <p:cNvSpPr>
            <a:spLocks noGrp="1"/>
          </p:cNvSpPr>
          <p:nvPr>
            <p:ph type="title"/>
          </p:nvPr>
        </p:nvSpPr>
        <p:spPr/>
        <p:txBody>
          <a:bodyPr/>
          <a:lstStyle/>
          <a:p>
            <a:r>
              <a:rPr lang="ru-RU" dirty="0" smtClean="0"/>
              <a:t>Цветной ЭЛТ</a:t>
            </a:r>
            <a:endParaRPr lang="ru-RU" dirty="0"/>
          </a:p>
        </p:txBody>
      </p:sp>
    </p:spTree>
  </p:cSld>
  <p:clrMapOvr>
    <a:masterClrMapping/>
  </p:clrMapOvr>
</p:sld>
</file>

<file path=ppt/theme/theme1.xml><?xml version="1.0" encoding="utf-8"?>
<a:theme xmlns:a="http://schemas.openxmlformats.org/drawingml/2006/main" name="2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2565</TotalTime>
  <Words>3236</Words>
  <Application>Microsoft Office PowerPoint</Application>
  <PresentationFormat>Экран (4:3)</PresentationFormat>
  <Paragraphs>395</Paragraphs>
  <Slides>72</Slides>
  <Notes>2</Notes>
  <HiddenSlides>0</HiddenSlides>
  <MMClips>0</MMClips>
  <ScaleCrop>false</ScaleCrop>
  <HeadingPairs>
    <vt:vector size="4" baseType="variant">
      <vt:variant>
        <vt:lpstr>Тема</vt:lpstr>
      </vt:variant>
      <vt:variant>
        <vt:i4>3</vt:i4>
      </vt:variant>
      <vt:variant>
        <vt:lpstr>Заголовки слайдов</vt:lpstr>
      </vt:variant>
      <vt:variant>
        <vt:i4>72</vt:i4>
      </vt:variant>
    </vt:vector>
  </HeadingPairs>
  <TitlesOfParts>
    <vt:vector size="75" baseType="lpstr">
      <vt:lpstr>2_Специальное оформление</vt:lpstr>
      <vt:lpstr>1_Специальное оформление</vt:lpstr>
      <vt:lpstr>Специальное оформление</vt:lpstr>
      <vt:lpstr>Видеотерминалы</vt:lpstr>
      <vt:lpstr>Видеомониторы </vt:lpstr>
      <vt:lpstr>Видеомониторы </vt:lpstr>
      <vt:lpstr>Видеомониторы </vt:lpstr>
      <vt:lpstr>Видеомониторы </vt:lpstr>
      <vt:lpstr>Видеомониторы </vt:lpstr>
      <vt:lpstr>Электронно – лучевая трубка</vt:lpstr>
      <vt:lpstr>Линейный растр</vt:lpstr>
      <vt:lpstr>Цветной ЭЛТ</vt:lpstr>
      <vt:lpstr>Триадные маски</vt:lpstr>
      <vt:lpstr>Щелевые маски</vt:lpstr>
      <vt:lpstr>Недостатки ЭЛТ мониторов</vt:lpstr>
      <vt:lpstr>Жидкокристаллические видеомониторы ( Liquid crystal display - LCD) </vt:lpstr>
      <vt:lpstr>Цветной ЖК монитор</vt:lpstr>
      <vt:lpstr>Видеомониторы</vt:lpstr>
      <vt:lpstr>Видеомониторы</vt:lpstr>
      <vt:lpstr>Характеристики ЖКмонитора</vt:lpstr>
      <vt:lpstr>TFT - ячейка</vt:lpstr>
      <vt:lpstr>Презентация PowerPoint</vt:lpstr>
      <vt:lpstr>Регенерация ЖК экрана</vt:lpstr>
      <vt:lpstr>Презентация PowerPoint</vt:lpstr>
      <vt:lpstr>Презентация PowerPoint</vt:lpstr>
      <vt:lpstr>Презентация PowerPoint</vt:lpstr>
      <vt:lpstr>Презентация PowerPoint</vt:lpstr>
      <vt:lpstr>Презентация PowerPoint</vt:lpstr>
      <vt:lpstr>Плазменные мониторы</vt:lpstr>
      <vt:lpstr>Презентация PowerPoint</vt:lpstr>
      <vt:lpstr>Презентация PowerPoint</vt:lpstr>
      <vt:lpstr>Экраны на органических светодиодах</vt:lpstr>
      <vt:lpstr>Достоинства и недостатки</vt:lpstr>
      <vt:lpstr>Сканеры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Сравнительный анализ сканеров</vt:lpstr>
      <vt:lpstr>Презентация PowerPoint</vt:lpstr>
      <vt:lpstr>Презентация PowerPoint</vt:lpstr>
      <vt:lpstr>Презентация PowerPoint</vt:lpstr>
      <vt:lpstr>Устройства ввода информации</vt:lpstr>
      <vt:lpstr>Планшетные  и сенсорные экраны</vt:lpstr>
      <vt:lpstr>Устройства ввода графической  информации</vt:lpstr>
      <vt:lpstr>Устройства ввода графической  информации</vt:lpstr>
      <vt:lpstr>Устройства ввода графической  информации</vt:lpstr>
      <vt:lpstr>Устройства ввода графической  информации</vt:lpstr>
      <vt:lpstr>Презентация PowerPoint</vt:lpstr>
      <vt:lpstr>Презентация PowerPoint</vt:lpstr>
      <vt:lpstr>Презентация PowerPoint</vt:lpstr>
      <vt:lpstr>Сенсорные экраны</vt:lpstr>
      <vt:lpstr>Сенсорные  экраны</vt:lpstr>
      <vt:lpstr>Презентация PowerPoint</vt:lpstr>
      <vt:lpstr>Сенсорные  экраны</vt:lpstr>
      <vt:lpstr>Сенсорные  экраны</vt:lpstr>
      <vt:lpstr>Сенсорные  экраны</vt:lpstr>
      <vt:lpstr>Сенсорные  экраны</vt:lpstr>
      <vt:lpstr>Сенсорные  экраны</vt:lpstr>
      <vt:lpstr>Сенсорные  экраны</vt:lpstr>
      <vt:lpstr>Презентация PowerPoint</vt:lpstr>
      <vt:lpstr>Сенсорные  экраны</vt:lpstr>
    </vt:vector>
  </TitlesOfParts>
  <Company>Ya Blondinko Edition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vladimir</dc:creator>
  <cp:lastModifiedBy>vladimir</cp:lastModifiedBy>
  <cp:revision>50</cp:revision>
  <dcterms:created xsi:type="dcterms:W3CDTF">2016-08-20T08:39:45Z</dcterms:created>
  <dcterms:modified xsi:type="dcterms:W3CDTF">2018-12-18T20:10:19Z</dcterms:modified>
</cp:coreProperties>
</file>