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49"/>
  </p:notesMasterIdLst>
  <p:handoutMasterIdLst>
    <p:handoutMasterId r:id="rId50"/>
  </p:handoutMasterIdLst>
  <p:sldIdLst>
    <p:sldId id="444" r:id="rId4"/>
    <p:sldId id="372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87" r:id="rId24"/>
    <p:sldId id="463" r:id="rId25"/>
    <p:sldId id="465" r:id="rId26"/>
    <p:sldId id="464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8" r:id="rId44"/>
    <p:sldId id="482" r:id="rId45"/>
    <p:sldId id="484" r:id="rId46"/>
    <p:sldId id="485" r:id="rId47"/>
    <p:sldId id="486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46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18.12.2018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14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Видеотерминалы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5145088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 стенку сопла встроен нагревательный элемент. </a:t>
            </a:r>
          </a:p>
          <a:p>
            <a:pPr eaLnBrk="1" hangingPunct="1"/>
            <a:r>
              <a:rPr lang="ru-RU" sz="2400" dirty="0" smtClean="0"/>
              <a:t>При подаче электрического импульса температура его резко возрастает. </a:t>
            </a:r>
          </a:p>
          <a:p>
            <a:pPr eaLnBrk="1" hangingPunct="1"/>
            <a:r>
              <a:rPr lang="ru-RU" sz="2400" dirty="0" smtClean="0"/>
              <a:t>Чернила, находящиеся в контакте с нагревательным элементом мгновенно испаряются.</a:t>
            </a:r>
          </a:p>
          <a:p>
            <a:pPr eaLnBrk="1" hangingPunct="1"/>
            <a:r>
              <a:rPr lang="ru-RU" sz="2400" dirty="0" smtClean="0"/>
              <a:t> Под действием избыточного давления капелька чернил "выстреливается" из сопла</a:t>
            </a:r>
            <a:r>
              <a:rPr lang="ru-RU" dirty="0" smtClean="0"/>
              <a:t>.</a:t>
            </a:r>
            <a:endParaRPr lang="ru-RU" sz="2400" dirty="0" smtClean="0"/>
          </a:p>
          <a:p>
            <a:pPr eaLnBrk="1" hangingPunct="1"/>
            <a:endParaRPr lang="ru-RU" sz="2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8229600" cy="417512"/>
          </a:xfrm>
        </p:spPr>
        <p:txBody>
          <a:bodyPr/>
          <a:lstStyle/>
          <a:p>
            <a:r>
              <a:rPr lang="ru-RU" dirty="0" smtClean="0"/>
              <a:t>Струйные пузырьковые принтеры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143380"/>
            <a:ext cx="57245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ru-RU" sz="2800" smtClean="0"/>
              <a:t>Печать твердыми чернилами</a:t>
            </a:r>
          </a:p>
        </p:txBody>
      </p:sp>
      <p:pic>
        <p:nvPicPr>
          <p:cNvPr id="2068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143000"/>
            <a:ext cx="62388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Содержимое 2"/>
          <p:cNvSpPr>
            <a:spLocks noGrp="1"/>
          </p:cNvSpPr>
          <p:nvPr>
            <p:ph idx="1"/>
          </p:nvPr>
        </p:nvSpPr>
        <p:spPr>
          <a:xfrm>
            <a:off x="500063" y="1071563"/>
            <a:ext cx="8229600" cy="4525962"/>
          </a:xfrm>
        </p:spPr>
        <p:txBody>
          <a:bodyPr>
            <a:normAutofit fontScale="92500"/>
          </a:bodyPr>
          <a:lstStyle/>
          <a:p>
            <a:r>
              <a:rPr lang="ru-RU" sz="2400" i="1" smtClean="0"/>
              <a:t>1. Разогрев бумаги.</a:t>
            </a:r>
            <a:endParaRPr lang="ru-RU" sz="2400" smtClean="0"/>
          </a:p>
          <a:p>
            <a:r>
              <a:rPr lang="ru-RU" sz="2400" i="1" smtClean="0"/>
              <a:t>2. Разогрев барабана.</a:t>
            </a:r>
            <a:endParaRPr lang="ru-RU" sz="2400" smtClean="0"/>
          </a:p>
          <a:p>
            <a:r>
              <a:rPr lang="ru-RU" sz="2400" i="1" smtClean="0"/>
              <a:t>3. Нанесение смазывающего слоя на барабан.</a:t>
            </a:r>
            <a:endParaRPr lang="ru-RU" sz="2400" smtClean="0"/>
          </a:p>
          <a:p>
            <a:r>
              <a:rPr lang="ru-RU" sz="2400" i="1" smtClean="0"/>
              <a:t>4. Разогрев твердотельных красителей, т.е. переход их в жидкую фазу.</a:t>
            </a:r>
            <a:endParaRPr lang="ru-RU" sz="2400" smtClean="0"/>
          </a:p>
          <a:p>
            <a:r>
              <a:rPr lang="ru-RU" sz="2400" i="1" smtClean="0"/>
              <a:t>5. Подача чернил в печатающую головку.</a:t>
            </a:r>
            <a:endParaRPr lang="ru-RU" sz="2400" smtClean="0"/>
          </a:p>
          <a:p>
            <a:r>
              <a:rPr lang="ru-RU" sz="2400" i="1" smtClean="0"/>
              <a:t>6. Создание изображения на барабане с помощью чернил.</a:t>
            </a:r>
            <a:endParaRPr lang="ru-RU" sz="2400" smtClean="0"/>
          </a:p>
          <a:p>
            <a:r>
              <a:rPr lang="ru-RU" sz="2400" i="1" smtClean="0"/>
              <a:t>7. Перенос изображения с барабана на бумагу.</a:t>
            </a:r>
            <a:endParaRPr lang="ru-RU" sz="2400" smtClean="0"/>
          </a:p>
          <a:p>
            <a:r>
              <a:rPr lang="ru-RU" sz="2400" i="1" smtClean="0"/>
              <a:t>8. Отделение бумаги от барабана.</a:t>
            </a:r>
            <a:endParaRPr lang="ru-RU" sz="2400" smtClean="0"/>
          </a:p>
          <a:p>
            <a:r>
              <a:rPr lang="ru-RU" sz="2400" i="1" smtClean="0"/>
              <a:t>9. Выдача бумаги в выходной лоток и застывание чернил, т.е. переход их снова в твердую фазу.</a:t>
            </a:r>
            <a:endParaRPr lang="ru-RU" sz="2400" smtClean="0"/>
          </a:p>
          <a:p>
            <a:r>
              <a:rPr lang="ru-RU" sz="2400" i="1" smtClean="0"/>
              <a:t>10. Очистка барабана от остатков чернил.</a:t>
            </a:r>
            <a:endParaRPr lang="ru-RU" sz="2400" smtClean="0"/>
          </a:p>
          <a:p>
            <a:endParaRPr lang="ru-RU" sz="2400" smtClean="0"/>
          </a:p>
        </p:txBody>
      </p:sp>
      <p:sp>
        <p:nvSpPr>
          <p:cNvPr id="20787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ru-RU" sz="2800" smtClean="0"/>
              <a:t>Печать твердыми чернилами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Содержимое 2"/>
          <p:cNvSpPr>
            <a:spLocks noGrp="1"/>
          </p:cNvSpPr>
          <p:nvPr>
            <p:ph idx="1"/>
          </p:nvPr>
        </p:nvSpPr>
        <p:spPr>
          <a:xfrm>
            <a:off x="428625" y="1071563"/>
            <a:ext cx="8472488" cy="2400300"/>
          </a:xfrm>
        </p:spPr>
        <p:txBody>
          <a:bodyPr/>
          <a:lstStyle/>
          <a:p>
            <a:r>
              <a:rPr lang="ru-RU" sz="1800" b="1" dirty="0" smtClean="0"/>
              <a:t>Поверхность  барабана перед нанесением чернил  автоматически должна быть смазана специальным силиконовым маслом</a:t>
            </a:r>
          </a:p>
          <a:p>
            <a:r>
              <a:rPr lang="ru-RU" sz="1800" b="1" dirty="0" smtClean="0"/>
              <a:t>Чернила изначально находятся в твердом состоянии в виде брикетов-кирпичиков небольшого размера. Эти брикеты загружаются в принтер, в соответствующий приемник, состоящий из четырех отсеков. Каждому цвету соответствует свой отсек.</a:t>
            </a:r>
          </a:p>
          <a:p>
            <a:r>
              <a:rPr lang="ru-RU" sz="1800" b="1" dirty="0" smtClean="0"/>
              <a:t>Чернила разогреваются и поступают в печатающую головку</a:t>
            </a:r>
          </a:p>
        </p:txBody>
      </p:sp>
      <p:pic>
        <p:nvPicPr>
          <p:cNvPr id="2088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3500438"/>
            <a:ext cx="4829175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90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ru-RU" sz="2800" smtClean="0"/>
              <a:t>Печать твердыми чернилами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Содержимое 2"/>
          <p:cNvSpPr>
            <a:spLocks noGrp="1"/>
          </p:cNvSpPr>
          <p:nvPr>
            <p:ph idx="1"/>
          </p:nvPr>
        </p:nvSpPr>
        <p:spPr>
          <a:xfrm>
            <a:off x="142875" y="1214438"/>
            <a:ext cx="9001125" cy="1143000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 smtClean="0"/>
              <a:t>В печатающей головке имеется дюзы, через которые разбрызгиваются чернила на поверхность барабана.. Дюзы расположены в горизонтальном направлении, т.е. дюзы, соответствующие одному цвету, образуют строку.</a:t>
            </a:r>
          </a:p>
          <a:p>
            <a:r>
              <a:rPr lang="ru-RU" sz="1800" dirty="0" smtClean="0"/>
              <a:t>Каждая дюза управляется своим </a:t>
            </a:r>
            <a:r>
              <a:rPr lang="ru-RU" sz="1800" dirty="0" err="1" smtClean="0"/>
              <a:t>пьезоэлементом</a:t>
            </a:r>
            <a:r>
              <a:rPr lang="ru-RU" sz="1800" dirty="0" smtClean="0"/>
              <a:t>.  Проходя  возле  дюз на поверхность барабана  наносится  чернила соответствующего цвета .</a:t>
            </a:r>
          </a:p>
        </p:txBody>
      </p:sp>
      <p:sp>
        <p:nvSpPr>
          <p:cNvPr id="20992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r>
              <a:rPr lang="ru-RU" sz="2800" smtClean="0"/>
              <a:t>Печать твердыми чернилами</a:t>
            </a:r>
          </a:p>
        </p:txBody>
      </p:sp>
      <p:pic>
        <p:nvPicPr>
          <p:cNvPr id="2099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14625"/>
            <a:ext cx="6619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ru-RU" sz="2800" smtClean="0"/>
              <a:t>Печать твердыми чернилами</a:t>
            </a:r>
          </a:p>
        </p:txBody>
      </p:sp>
      <p:pic>
        <p:nvPicPr>
          <p:cNvPr id="2109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2214563"/>
            <a:ext cx="60356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8" name="TextBox 5"/>
          <p:cNvSpPr txBox="1">
            <a:spLocks noChangeArrowheads="1"/>
          </p:cNvSpPr>
          <p:nvPr/>
        </p:nvSpPr>
        <p:spPr bwMode="auto">
          <a:xfrm>
            <a:off x="785813" y="1071563"/>
            <a:ext cx="7858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После формирования изображения на барабане оно переносится на  разогретую бумагу с помощью прижимного ролика. После чего отделяется от барабана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pPr eaLnBrk="1" hangingPunct="1"/>
            <a:r>
              <a:rPr lang="ru-RU" sz="2000" smtClean="0"/>
              <a:t>ЛАЗЕРНЫЙ  ПРИНТЕР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52738"/>
            <a:ext cx="8229600" cy="327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  <a:p>
            <a:pPr eaLnBrk="1" hangingPunct="1">
              <a:lnSpc>
                <a:spcPct val="90000"/>
              </a:lnSpc>
            </a:pPr>
            <a:endParaRPr lang="ru-RU" sz="2400" smtClean="0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2000" b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642938"/>
            <a:ext cx="70389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Лазерная печать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формирования изображения можно разбить на 6 этапов : </a:t>
            </a:r>
          </a:p>
          <a:p>
            <a:r>
              <a:rPr lang="ru-RU" dirty="0" smtClean="0"/>
              <a:t>заряд;</a:t>
            </a:r>
          </a:p>
          <a:p>
            <a:r>
              <a:rPr lang="ru-RU" dirty="0" smtClean="0"/>
              <a:t>экспонирование;</a:t>
            </a:r>
          </a:p>
          <a:p>
            <a:r>
              <a:rPr lang="ru-RU" dirty="0" smtClean="0"/>
              <a:t>проявка;</a:t>
            </a:r>
          </a:p>
          <a:p>
            <a:r>
              <a:rPr lang="ru-RU" dirty="0" smtClean="0"/>
              <a:t>перенос;</a:t>
            </a:r>
          </a:p>
          <a:p>
            <a:r>
              <a:rPr lang="ru-RU" dirty="0" smtClean="0"/>
              <a:t>очистка;</a:t>
            </a:r>
          </a:p>
          <a:p>
            <a:r>
              <a:rPr lang="ru-RU" dirty="0" smtClean="0"/>
              <a:t>закрепление.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Заряд</a:t>
            </a:r>
            <a:endParaRPr lang="ru-RU" sz="2800" b="1" dirty="0"/>
          </a:p>
        </p:txBody>
      </p:sp>
      <p:pic>
        <p:nvPicPr>
          <p:cNvPr id="4925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857232"/>
            <a:ext cx="554354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00034" y="3718679"/>
            <a:ext cx="82153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      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На ролик первичного заряда  подается напряжение смещения </a:t>
            </a:r>
            <a:r>
              <a:rPr lang="ru-RU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переменного и постоянного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тока.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     Напряжение смещения переменного тока через ролик первичного заряда поступает на поверхность фоторецепторного барабана, тем самым стираются остаточный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заряд и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наносится равномерный отрицательный потенциал. 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     При помощи напряжение смещения постоянного тока регулируется оптическая плотность изображения.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38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32"/>
            <a:ext cx="3786181" cy="259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3214686"/>
            <a:ext cx="167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err="1" smtClean="0"/>
              <a:t>Фотобарабан</a:t>
            </a:r>
            <a:endParaRPr lang="ru-RU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29684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Экспонирование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49676"/>
            <a:ext cx="8501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Луч с узла лазера проецируется на шестигранное сканирующее зеркало, и, отражаясь от зеркала проходит через фокусирующую систему линз.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  Далее луч отражается от отражателя и через щель в картридже попадает на фоторецепторный барабан и снимает заряд там, где должно быть изображение.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267575" cy="421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Видеомониторы</a:t>
            </a:r>
            <a:br>
              <a:rPr lang="ru-RU" dirty="0" smtClean="0">
                <a:solidFill>
                  <a:schemeClr val="tx2"/>
                </a:solidFill>
              </a:rPr>
            </a:br>
            <a:endParaRPr lang="ru-RU" dirty="0"/>
          </a:p>
        </p:txBody>
      </p:sp>
      <p:sp>
        <p:nvSpPr>
          <p:cNvPr id="1546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sz="2400" i="1" dirty="0" smtClean="0">
                <a:solidFill>
                  <a:srgbClr val="FF0000"/>
                </a:solidFill>
              </a:rPr>
              <a:t>Видеотерминалы, </a:t>
            </a:r>
            <a:r>
              <a:rPr lang="ru-RU" sz="2400" dirty="0" smtClean="0">
                <a:solidFill>
                  <a:srgbClr val="FF0000"/>
                </a:solidFill>
              </a:rPr>
              <a:t>- это устройства  вывода  информации в форме, удобной для пользователя.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cs typeface="Times New Roman" pitchFamily="18" charset="0"/>
              </a:rPr>
              <a:t>Носитель информации в дисплее, представляет собой двумерную поверхность, разбитую на отдельные точки (пиксели), организованные в виде прямоугольной матрицы из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ru-RU" sz="2400" dirty="0" smtClean="0">
                <a:cs typeface="Times New Roman" pitchFamily="18" charset="0"/>
              </a:rPr>
              <a:t> строк по </a:t>
            </a:r>
            <a:r>
              <a:rPr lang="en-US" sz="2400" i="1" dirty="0" smtClean="0">
                <a:cs typeface="Times New Roman" pitchFamily="18" charset="0"/>
              </a:rPr>
              <a:t>m</a:t>
            </a:r>
            <a:r>
              <a:rPr lang="ru-RU" sz="2400" dirty="0" smtClean="0">
                <a:cs typeface="Times New Roman" pitchFamily="18" charset="0"/>
              </a:rPr>
              <a:t> пикселей в каждой.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solidFill>
                  <a:srgbClr val="FF0000"/>
                </a:solidFill>
                <a:cs typeface="Times New Roman" pitchFamily="18" charset="0"/>
              </a:rPr>
              <a:t>Произведение </a:t>
            </a:r>
            <a:r>
              <a:rPr lang="en-US" sz="2400" i="1" dirty="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ru-RU" sz="2400" dirty="0" smtClean="0">
                <a:solidFill>
                  <a:srgbClr val="FF0000"/>
                </a:solidFill>
                <a:cs typeface="Times New Roman" pitchFamily="18" charset="0"/>
              </a:rPr>
              <a:t> на </a:t>
            </a:r>
            <a:r>
              <a:rPr lang="en-US" sz="2400" i="1" dirty="0" smtClean="0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FF0000"/>
                </a:solidFill>
                <a:cs typeface="Times New Roman" pitchFamily="18" charset="0"/>
              </a:rPr>
              <a:t> называется разрешением двумерной поверхности монитора.</a:t>
            </a: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При формировании цветного изображения используется понятие </a:t>
            </a:r>
            <a:r>
              <a:rPr lang="ru-RU" sz="2400" dirty="0" smtClean="0">
                <a:solidFill>
                  <a:srgbClr val="208C20"/>
                </a:solidFill>
              </a:rPr>
              <a:t>«логический пиксель»,</a:t>
            </a:r>
            <a:r>
              <a:rPr lang="ru-RU" sz="2400" dirty="0" smtClean="0"/>
              <a:t> состоящий из нескольких (как правило,</a:t>
            </a:r>
            <a:r>
              <a:rPr lang="ru-RU" sz="2400" dirty="0" smtClean="0">
                <a:solidFill>
                  <a:srgbClr val="208C20"/>
                </a:solidFill>
              </a:rPr>
              <a:t> трех</a:t>
            </a:r>
            <a:r>
              <a:rPr lang="ru-RU" sz="2400" dirty="0" smtClean="0"/>
              <a:t>) физических пикселей, каждый из которых отвечает за один из  базовых цветов (например, </a:t>
            </a:r>
            <a:r>
              <a:rPr lang="ru-RU" sz="2400" dirty="0" err="1" smtClean="0"/>
              <a:t>голубой</a:t>
            </a:r>
            <a:r>
              <a:rPr lang="ru-RU" sz="2400" dirty="0" smtClean="0"/>
              <a:t>, красный, зеленый). </a:t>
            </a: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468313" y="18891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Проявка</a:t>
            </a:r>
            <a:endParaRPr lang="ru-RU" sz="2800" dirty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800" y="500042"/>
            <a:ext cx="68453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4000504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 вал проявки подается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отрицательное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напряжение смещения переменного и постоянного тока. Благодаря поданному напряжению смещения постоянного тока частицы тонера на поверхности вала проявки приобретают отрицательный потенциал 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притягиваются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 засвеченные лазерным лучом участки фоторецепторного барабана. </a:t>
            </a:r>
          </a:p>
          <a:p>
            <a:r>
              <a:rPr lang="ru-RU" sz="2000" b="1" dirty="0" smtClean="0"/>
              <a:t>     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Проявка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Напряжение смещения переменного тока подается чтобы уменьшить притяжение тонера магнитным сердечником вала проявки и как следствие уменьшить время перенос частиц тонера на участки фоторецепторного барабана, не подвергнутые засветке лучом. Регулировкой напряжения смещения AC достигается необходимая плотность и контрастность изображения.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682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Перенос</a:t>
            </a:r>
            <a:endParaRPr lang="ru-RU" sz="2800" b="1" dirty="0"/>
          </a:p>
        </p:txBody>
      </p:sp>
      <p:pic>
        <p:nvPicPr>
          <p:cNvPr id="4945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28604"/>
            <a:ext cx="488442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14282" y="3643314"/>
            <a:ext cx="87868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Сформированное частицами тонера изображение, переносится с фоторецепторного барабана на бумагу.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Ролик переноса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передает бумаге </a:t>
            </a: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положительный заряд,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благодаря чему </a:t>
            </a: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отрицательные частицы </a:t>
            </a: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тонера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изображения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переносятся </a:t>
            </a: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на бумагу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    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 Небольшой (по сравнению с длиной бумаги) диаметр фоторецепторного барабана не позволяет бумаге прилипнуть к поверхности барабана.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3971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Закрепление</a:t>
            </a:r>
            <a:endParaRPr lang="ru-RU" sz="2800" b="1" dirty="0"/>
          </a:p>
        </p:txBody>
      </p:sp>
      <p:pic>
        <p:nvPicPr>
          <p:cNvPr id="4966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769" y="671744"/>
            <a:ext cx="5276999" cy="31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378619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На этапе закрепления изображение фиксируется на бумаге.   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Бумага проходит между роликом закрепления (внутри которого находится термоэлемент, нагревающий ролик до определенной температуры) и прессующим (резиновым) роликом.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Под воздействием температуры и механического воздействия прессующего ролика тонер вплавляется в бумагу.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Очистка</a:t>
            </a:r>
            <a:endParaRPr lang="ru-RU" sz="2800" b="1" dirty="0"/>
          </a:p>
        </p:txBody>
      </p:sp>
      <p:pic>
        <p:nvPicPr>
          <p:cNvPr id="495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714356"/>
            <a:ext cx="62769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485776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помощи чистящего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лезвия,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находящегося в непосредственном контакте с фоторецепторным барабаном, остатки тонера счищаются в бункер отходов.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Принципы цветной печати. Модель </a:t>
            </a:r>
            <a:r>
              <a:rPr lang="en-US" sz="2800" dirty="0" smtClean="0"/>
              <a:t>CMY</a:t>
            </a:r>
            <a:endParaRPr lang="ru-RU" sz="2800" dirty="0" smtClean="0"/>
          </a:p>
        </p:txBody>
      </p:sp>
      <p:sp>
        <p:nvSpPr>
          <p:cNvPr id="212995" name="Прямоугольник 3"/>
          <p:cNvSpPr>
            <a:spLocks noChangeArrowheads="1"/>
          </p:cNvSpPr>
          <p:nvPr/>
        </p:nvSpPr>
        <p:spPr bwMode="auto">
          <a:xfrm>
            <a:off x="428625" y="1042988"/>
            <a:ext cx="828675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 принтерах для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создания цветных изображений применяется </a:t>
            </a:r>
            <a:r>
              <a:rPr lang="ru-RU" sz="2400" i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субтрактивная</a:t>
            </a:r>
            <a:r>
              <a:rPr lang="ru-RU" sz="24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цветовая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модель ,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а </a:t>
            </a:r>
            <a:r>
              <a:rPr lang="ru-RU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не аддитивная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как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в мониторах и сканерах, в которых любой цвет и оттенок получается смешением трех основных цветов – R (красный), G (зеленый), B (синий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2000" i="1" dirty="0"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образования какого-либо оттенка надо вычесть из белого цвета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цвета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основные аддитивные цвета модели RGB.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Основных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субтрактивных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цветов </a:t>
            </a:r>
            <a:r>
              <a:rPr lang="ru-RU" sz="2400" smtClean="0">
                <a:latin typeface="Arial" pitchFamily="34" charset="0"/>
                <a:cs typeface="Arial" pitchFamily="34" charset="0"/>
              </a:rPr>
              <a:t>тоже три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Cyan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голубой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(белый минус красный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r>
              <a:rPr lang="ru-RU" sz="2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Magenta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пурпурный (белый минус зеленый),</a:t>
            </a:r>
          </a:p>
          <a:p>
            <a:r>
              <a:rPr lang="ru-RU" sz="2400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Yellow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желтый (белый минус синий).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000" dirty="0" smtClean="0"/>
          </a:p>
          <a:p>
            <a:endParaRPr lang="ru-RU" sz="2000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Содержимое 2"/>
          <p:cNvSpPr>
            <a:spLocks noGrp="1"/>
          </p:cNvSpPr>
          <p:nvPr>
            <p:ph idx="1"/>
          </p:nvPr>
        </p:nvSpPr>
        <p:spPr>
          <a:xfrm>
            <a:off x="500063" y="1143001"/>
            <a:ext cx="8229600" cy="3000379"/>
          </a:xfrm>
        </p:spPr>
        <p:txBody>
          <a:bodyPr>
            <a:normAutofit/>
          </a:bodyPr>
          <a:lstStyle/>
          <a:p>
            <a:r>
              <a:rPr lang="ru-RU" dirty="0" smtClean="0"/>
              <a:t>При смешивании основных составляющих </a:t>
            </a:r>
            <a:r>
              <a:rPr lang="ru-RU" dirty="0" err="1" smtClean="0"/>
              <a:t>субтрактивной</a:t>
            </a:r>
            <a:r>
              <a:rPr lang="ru-RU" dirty="0" smtClean="0"/>
              <a:t> модели можно получить различные цвета:</a:t>
            </a:r>
          </a:p>
          <a:p>
            <a:r>
              <a:rPr lang="ru-RU" b="1" u="sng" dirty="0" err="1" smtClean="0"/>
              <a:t>Голубой</a:t>
            </a:r>
            <a:r>
              <a:rPr lang="ru-RU" b="1" u="sng" dirty="0" smtClean="0"/>
              <a:t> + Желтый = Зеленый</a:t>
            </a:r>
            <a:endParaRPr lang="ru-RU" dirty="0" smtClean="0"/>
          </a:p>
          <a:p>
            <a:r>
              <a:rPr lang="ru-RU" b="1" u="sng" dirty="0" smtClean="0"/>
              <a:t>Пурпурный + Желтый = Красный</a:t>
            </a:r>
            <a:endParaRPr lang="ru-RU" dirty="0" smtClean="0"/>
          </a:p>
          <a:p>
            <a:r>
              <a:rPr lang="ru-RU" b="1" u="sng" dirty="0" smtClean="0"/>
              <a:t>Пурпурный + </a:t>
            </a:r>
            <a:r>
              <a:rPr lang="ru-RU" b="1" u="sng" dirty="0" err="1" smtClean="0"/>
              <a:t>Голубой</a:t>
            </a:r>
            <a:r>
              <a:rPr lang="ru-RU" b="1" u="sng" dirty="0" smtClean="0"/>
              <a:t> = Синий</a:t>
            </a:r>
            <a:endParaRPr lang="ru-RU" dirty="0" smtClean="0"/>
          </a:p>
          <a:p>
            <a:r>
              <a:rPr lang="ru-RU" b="1" u="sng" dirty="0" smtClean="0"/>
              <a:t>Пурпурный + </a:t>
            </a:r>
            <a:r>
              <a:rPr lang="ru-RU" b="1" u="sng" dirty="0" err="1" smtClean="0"/>
              <a:t>Голубой</a:t>
            </a:r>
            <a:r>
              <a:rPr lang="ru-RU" b="1" u="sng" dirty="0" smtClean="0"/>
              <a:t> + Желтый = Черный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21401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r>
              <a:rPr lang="ru-RU" sz="2800" smtClean="0"/>
              <a:t>Цветной  лазерный  принтер</a:t>
            </a:r>
          </a:p>
        </p:txBody>
      </p:sp>
      <p:sp>
        <p:nvSpPr>
          <p:cNvPr id="128002" name="AutoShape 2" descr="https://upload.wikimedia.org/wikipedia/commons/thumb/1/10/CMYK_Substractive_Model.gif/220px-CMYK_Substractive_Model.gif"/>
          <p:cNvSpPr>
            <a:spLocks noChangeAspect="1" noChangeArrowheads="1"/>
          </p:cNvSpPr>
          <p:nvPr/>
        </p:nvSpPr>
        <p:spPr bwMode="auto">
          <a:xfrm>
            <a:off x="63500" y="-136525"/>
            <a:ext cx="2095500" cy="1952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8004" name="AutoShape 4" descr="https://upload.wikimedia.org/wikipedia/commons/1/10/CMYK_Substractive_Model.gif"/>
          <p:cNvSpPr>
            <a:spLocks noChangeAspect="1" noChangeArrowheads="1"/>
          </p:cNvSpPr>
          <p:nvPr/>
        </p:nvSpPr>
        <p:spPr bwMode="auto">
          <a:xfrm>
            <a:off x="63500" y="-136525"/>
            <a:ext cx="5991225" cy="5591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000504"/>
            <a:ext cx="2196226" cy="210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000504"/>
            <a:ext cx="2478356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Модель </a:t>
            </a:r>
            <a:r>
              <a:rPr lang="en-US" sz="3200" dirty="0" smtClean="0"/>
              <a:t>CMYK</a:t>
            </a:r>
            <a:r>
              <a:rPr lang="ru-RU" sz="3200" dirty="0" smtClean="0"/>
              <a:t> – получение черного цвета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71546"/>
            <a:ext cx="9001156" cy="535785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   </a:t>
            </a:r>
            <a:r>
              <a:rPr lang="ru-RU" dirty="0" smtClean="0"/>
              <a:t>Из-за физических недостатков красок (в первую очередь, несовершенства использованного в красках пигмента, в основном, из-за синей составляющей) при смешении 100%  </a:t>
            </a:r>
            <a:r>
              <a:rPr lang="ru-RU" dirty="0" err="1" smtClean="0"/>
              <a:t>cyan</a:t>
            </a:r>
            <a:r>
              <a:rPr lang="ru-RU" dirty="0" smtClean="0"/>
              <a:t>,  </a:t>
            </a:r>
            <a:r>
              <a:rPr lang="ru-RU" dirty="0" err="1" smtClean="0"/>
              <a:t>magenta</a:t>
            </a:r>
            <a:r>
              <a:rPr lang="ru-RU" dirty="0" smtClean="0"/>
              <a:t> и </a:t>
            </a:r>
            <a:r>
              <a:rPr lang="ru-RU" dirty="0" err="1" smtClean="0"/>
              <a:t>yellow</a:t>
            </a:r>
            <a:r>
              <a:rPr lang="ru-RU" dirty="0" smtClean="0"/>
              <a:t> в печати получается темный грязно-коричневый цвет.</a:t>
            </a:r>
          </a:p>
          <a:p>
            <a:r>
              <a:rPr lang="ru-RU" dirty="0" smtClean="0"/>
              <a:t>   На создание черного цвета с помощью модели CMY тратится в три раза больше краски.</a:t>
            </a:r>
          </a:p>
          <a:p>
            <a:r>
              <a:rPr lang="ru-RU" dirty="0" smtClean="0"/>
              <a:t>  Любые цветные краски дороже обычных черных.</a:t>
            </a:r>
          </a:p>
          <a:p>
            <a:r>
              <a:rPr lang="ru-RU" dirty="0" smtClean="0"/>
              <a:t>  По этой причине  используется модель  </a:t>
            </a:r>
            <a:r>
              <a:rPr lang="en-US" dirty="0" smtClean="0"/>
              <a:t>CMYK</a:t>
            </a:r>
            <a:r>
              <a:rPr lang="ru-RU" dirty="0" smtClean="0"/>
              <a:t> (</a:t>
            </a:r>
            <a:r>
              <a:rPr lang="en-US" sz="2000" i="1" dirty="0" smtClean="0"/>
              <a:t>Cyan, Magenta, Yellow, </a:t>
            </a:r>
            <a:r>
              <a:rPr lang="en-US" sz="2000" i="1" dirty="0" err="1" smtClean="0"/>
              <a:t>Kontur</a:t>
            </a:r>
            <a:r>
              <a:rPr lang="en-US" sz="2000" i="1" dirty="0" smtClean="0"/>
              <a:t> </a:t>
            </a:r>
            <a:r>
              <a:rPr lang="ru-RU" sz="2000" i="1" dirty="0" smtClean="0"/>
              <a:t>или </a:t>
            </a:r>
            <a:r>
              <a:rPr lang="en-US" sz="2000" i="1" dirty="0" smtClean="0"/>
              <a:t>Key plate/Black, </a:t>
            </a:r>
            <a:r>
              <a:rPr lang="ru-RU" sz="2000" i="1" dirty="0" smtClean="0"/>
              <a:t>т.е. </a:t>
            </a:r>
            <a:r>
              <a:rPr lang="ru-RU" sz="2000" i="1" dirty="0" err="1" smtClean="0"/>
              <a:t>голубой</a:t>
            </a:r>
            <a:r>
              <a:rPr lang="ru-RU" sz="2000" i="1" dirty="0" smtClean="0"/>
              <a:t>, пурпурный, желтый, контурный/черный)</a:t>
            </a:r>
            <a:r>
              <a:rPr lang="ru-RU" dirty="0" smtClean="0"/>
              <a:t> ) </a:t>
            </a:r>
          </a:p>
          <a:p>
            <a:r>
              <a:rPr lang="ru-RU" dirty="0" smtClean="0"/>
              <a:t>В модели </a:t>
            </a:r>
            <a:r>
              <a:rPr lang="en-US" dirty="0" smtClean="0"/>
              <a:t>CMYK</a:t>
            </a:r>
            <a:r>
              <a:rPr lang="ru-RU" dirty="0" smtClean="0"/>
              <a:t> к трем цветам добавляется черный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blacK</a:t>
            </a:r>
            <a:r>
              <a:rPr lang="ru-RU" dirty="0" smtClean="0"/>
              <a:t> и картриджи цветных принтеров </a:t>
            </a:r>
            <a:r>
              <a:rPr lang="ru-RU" b="1" dirty="0" smtClean="0">
                <a:solidFill>
                  <a:srgbClr val="FF0000"/>
                </a:solidFill>
              </a:rPr>
              <a:t>имеют тонеры  четырех цветов</a:t>
            </a:r>
            <a:r>
              <a:rPr lang="ru-RU" dirty="0" smtClean="0"/>
              <a:t>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2800" dirty="0" smtClean="0"/>
              <a:t>Технологии лазерной печати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785794"/>
            <a:ext cx="9001156" cy="407196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Существуют две технологии создания цветного изображения: </a:t>
            </a:r>
            <a:r>
              <a:rPr lang="ru-RU" dirty="0" smtClean="0">
                <a:solidFill>
                  <a:srgbClr val="FF0000"/>
                </a:solidFill>
              </a:rPr>
              <a:t>однопроходная и многопроходная. </a:t>
            </a:r>
          </a:p>
          <a:p>
            <a:r>
              <a:rPr lang="ru-RU" b="1" dirty="0" smtClean="0"/>
              <a:t>Однопроходная технология печати</a:t>
            </a:r>
          </a:p>
          <a:p>
            <a:r>
              <a:rPr lang="ru-RU" dirty="0" smtClean="0"/>
              <a:t>В лазерном принтере должно быть четыре отдельных печатающих механизм и четыре картриджа.</a:t>
            </a:r>
          </a:p>
          <a:p>
            <a:r>
              <a:rPr lang="ru-RU" dirty="0" smtClean="0"/>
              <a:t> Они располагаются в один ряд и последовательно создают </a:t>
            </a:r>
            <a:r>
              <a:rPr lang="ru-RU" dirty="0" err="1" smtClean="0"/>
              <a:t>полноцветное</a:t>
            </a:r>
            <a:r>
              <a:rPr lang="ru-RU" dirty="0" smtClean="0"/>
              <a:t> изображение на бумаге за один проход. </a:t>
            </a:r>
          </a:p>
          <a:p>
            <a:r>
              <a:rPr lang="ru-RU" dirty="0" smtClean="0"/>
              <a:t>Бумага движется по «конвейеру» на транспортном ремне. Каждый из четырех </a:t>
            </a:r>
            <a:r>
              <a:rPr lang="ru-RU" dirty="0" err="1" smtClean="0"/>
              <a:t>фотобарабанов</a:t>
            </a:r>
            <a:r>
              <a:rPr lang="ru-RU" dirty="0" smtClean="0"/>
              <a:t> пропускает лист бумаги под собой и переносит на нее тонер. В результате на бумаге создается </a:t>
            </a:r>
            <a:r>
              <a:rPr lang="ru-RU" dirty="0" err="1" smtClean="0"/>
              <a:t>полноцветное</a:t>
            </a:r>
            <a:r>
              <a:rPr lang="ru-RU" dirty="0" smtClean="0"/>
              <a:t> изображение за один проход.</a:t>
            </a:r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400" dirty="0" smtClean="0"/>
          </a:p>
          <a:p>
            <a:endParaRPr lang="ru-RU" sz="4200" dirty="0" smtClean="0">
              <a:solidFill>
                <a:srgbClr val="0066CC"/>
              </a:solidFill>
            </a:endParaRPr>
          </a:p>
          <a:p>
            <a:endParaRPr lang="ru-RU" dirty="0"/>
          </a:p>
        </p:txBody>
      </p:sp>
      <p:pic>
        <p:nvPicPr>
          <p:cNvPr id="4" name="Picture 2" descr="http://www.orgprint.com/db/images/tandemnoe-raspolozheni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688214"/>
            <a:ext cx="4511191" cy="2169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Однопроходная печать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Достоинства:</a:t>
            </a:r>
          </a:p>
          <a:p>
            <a:r>
              <a:rPr lang="ru-RU" sz="2800" dirty="0" smtClean="0"/>
              <a:t>- </a:t>
            </a:r>
            <a:r>
              <a:rPr lang="ru-RU" sz="2800" dirty="0" smtClean="0">
                <a:solidFill>
                  <a:srgbClr val="FF0000"/>
                </a:solidFill>
              </a:rPr>
              <a:t>скорость цветной печати почти в четыре раза выше, чем многопроходного. </a:t>
            </a:r>
          </a:p>
          <a:p>
            <a:r>
              <a:rPr lang="ru-RU" sz="2800" dirty="0" smtClean="0">
                <a:solidFill>
                  <a:srgbClr val="FF0000"/>
                </a:solidFill>
              </a:rPr>
              <a:t>- отсутствие промежуточных носителей, позволяет использовать бумагу высокой плотности и большой длины. </a:t>
            </a:r>
          </a:p>
          <a:p>
            <a:r>
              <a:rPr lang="ru-RU" sz="2800" dirty="0" smtClean="0"/>
              <a:t>Недостатки:</a:t>
            </a:r>
          </a:p>
          <a:p>
            <a:r>
              <a:rPr lang="ru-RU" sz="2800" dirty="0" smtClean="0">
                <a:solidFill>
                  <a:srgbClr val="0066CC"/>
                </a:solidFill>
              </a:rPr>
              <a:t>большие габариты и цена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Содержимое 2"/>
          <p:cNvSpPr>
            <a:spLocks noGrp="1"/>
          </p:cNvSpPr>
          <p:nvPr>
            <p:ph idx="1"/>
          </p:nvPr>
        </p:nvSpPr>
        <p:spPr>
          <a:xfrm>
            <a:off x="500063" y="857250"/>
            <a:ext cx="8229600" cy="928688"/>
          </a:xfrm>
        </p:spPr>
        <p:txBody>
          <a:bodyPr/>
          <a:lstStyle/>
          <a:p>
            <a:r>
              <a:rPr lang="ru-RU" sz="1800" dirty="0" smtClean="0"/>
              <a:t>Основным назначением печатающих  устройства (принтера) является вывод </a:t>
            </a:r>
            <a:r>
              <a:rPr lang="ru-RU" sz="1800" dirty="0" smtClean="0"/>
              <a:t>информации </a:t>
            </a:r>
            <a:r>
              <a:rPr lang="ru-RU" sz="1800" dirty="0" smtClean="0"/>
              <a:t>на </a:t>
            </a:r>
            <a:r>
              <a:rPr lang="ru-RU" sz="1800" dirty="0" smtClean="0"/>
              <a:t>носитель</a:t>
            </a:r>
            <a:endParaRPr lang="ru-RU" sz="1800" dirty="0" smtClean="0"/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Autofit/>
          </a:bodyPr>
          <a:lstStyle/>
          <a:p>
            <a:pPr eaLnBrk="1" hangingPunct="1"/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Принтеры</a:t>
            </a:r>
          </a:p>
        </p:txBody>
      </p:sp>
      <p:pic>
        <p:nvPicPr>
          <p:cNvPr id="1986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428750"/>
            <a:ext cx="8358187" cy="307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1" name="TextBox 7"/>
          <p:cNvSpPr txBox="1">
            <a:spLocks noChangeArrowheads="1"/>
          </p:cNvSpPr>
          <p:nvPr/>
        </p:nvSpPr>
        <p:spPr bwMode="auto">
          <a:xfrm>
            <a:off x="214282" y="4357694"/>
            <a:ext cx="106394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Блок согласования интерфейса</a:t>
            </a:r>
            <a:r>
              <a:rPr lang="ru-RU" dirty="0"/>
              <a:t>-  принимает коды символов от компьютера</a:t>
            </a:r>
          </a:p>
          <a:p>
            <a:r>
              <a:rPr lang="ru-RU" dirty="0" err="1">
                <a:solidFill>
                  <a:srgbClr val="FF0000"/>
                </a:solidFill>
              </a:rPr>
              <a:t>Кодопреобразователь</a:t>
            </a:r>
            <a:r>
              <a:rPr lang="ru-RU" dirty="0"/>
              <a:t> – преобразует полученные  коды в коды удобные для</a:t>
            </a:r>
          </a:p>
          <a:p>
            <a:r>
              <a:rPr lang="ru-RU" dirty="0"/>
              <a:t> внутреннего </a:t>
            </a:r>
            <a:r>
              <a:rPr lang="ru-RU" dirty="0" smtClean="0"/>
              <a:t>представления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Буферная память </a:t>
            </a:r>
            <a:r>
              <a:rPr lang="ru-RU" dirty="0"/>
              <a:t>– содержит коды  всех знаков  одной выводимой строки </a:t>
            </a:r>
          </a:p>
          <a:p>
            <a:r>
              <a:rPr lang="ru-RU" dirty="0"/>
              <a:t>(</a:t>
            </a:r>
            <a:r>
              <a:rPr lang="ru-RU" dirty="0" smtClean="0"/>
              <a:t>построчная </a:t>
            </a:r>
            <a:r>
              <a:rPr lang="ru-RU" dirty="0"/>
              <a:t>печать)  или код одного символа (</a:t>
            </a:r>
            <a:r>
              <a:rPr lang="ru-RU" dirty="0" smtClean="0"/>
              <a:t>посимвольная печать)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Блок формирования знака </a:t>
            </a:r>
            <a:r>
              <a:rPr lang="ru-RU" dirty="0"/>
              <a:t>– формирует контур выводимого знака (использует коды </a:t>
            </a:r>
          </a:p>
          <a:p>
            <a:r>
              <a:rPr lang="ru-RU" dirty="0"/>
              <a:t>готовых символов (символьные ) или </a:t>
            </a:r>
            <a:r>
              <a:rPr lang="ru-RU" dirty="0" err="1"/>
              <a:t>знакосинтезируещего</a:t>
            </a:r>
            <a:r>
              <a:rPr lang="ru-RU" dirty="0"/>
              <a:t>  типа(матричные) )</a:t>
            </a:r>
          </a:p>
          <a:p>
            <a:r>
              <a:rPr lang="ru-RU" dirty="0">
                <a:solidFill>
                  <a:srgbClr val="FF0000"/>
                </a:solidFill>
              </a:rPr>
              <a:t>Блок нанесения знака </a:t>
            </a:r>
            <a:r>
              <a:rPr lang="ru-RU" dirty="0"/>
              <a:t>– ударные и безударные.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Многопроходная цветная лазерная печать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Используются  два картриджа –  черный и цветной, состоящий из трех  картриджей  базовых цветов. </a:t>
            </a:r>
          </a:p>
          <a:p>
            <a:r>
              <a:rPr lang="ru-RU" sz="2400" dirty="0" smtClean="0"/>
              <a:t>Для формирования цветного изображения используется промежуточный носитель (вал переноса изображения). </a:t>
            </a:r>
          </a:p>
          <a:p>
            <a:r>
              <a:rPr lang="ru-RU" sz="2400" dirty="0" smtClean="0"/>
              <a:t>На него поочередно при каждом из четырех проходов принтера «наносится» изображение одного цвета. После того как все четыре изображения сформированы </a:t>
            </a:r>
            <a:r>
              <a:rPr lang="ru-RU" sz="2400" dirty="0" err="1" smtClean="0"/>
              <a:t>полноцветная</a:t>
            </a:r>
            <a:r>
              <a:rPr lang="ru-RU" sz="2400" dirty="0" smtClean="0"/>
              <a:t>  картинка переносится на бумагу обычным способом (как в черно-белом варианте).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Достоинства</a:t>
            </a:r>
          </a:p>
          <a:p>
            <a:r>
              <a:rPr lang="ru-RU" sz="2400" dirty="0" smtClean="0"/>
              <a:t> Более низкая цена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Недостатки </a:t>
            </a:r>
            <a:r>
              <a:rPr lang="ru-RU" sz="2400" dirty="0" smtClean="0"/>
              <a:t>низкая скорость печати цветного изображения</a:t>
            </a:r>
            <a:endParaRPr lang="ru-RU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5438" y="1285875"/>
            <a:ext cx="8104187" cy="5235575"/>
          </a:xfrm>
          <a:noFill/>
        </p:spPr>
      </p:pic>
      <p:sp>
        <p:nvSpPr>
          <p:cNvPr id="21504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Многопроходной цветной  лазерный  принтер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4525" y="1571625"/>
            <a:ext cx="7656513" cy="3843338"/>
          </a:xfrm>
          <a:noFill/>
        </p:spPr>
      </p:pic>
      <p:sp>
        <p:nvSpPr>
          <p:cNvPr id="216067" name="Заголовок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8229600" cy="296862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Многопроходной цветной  лазерный  принтер</a:t>
            </a:r>
            <a:br>
              <a:rPr lang="ru-RU" sz="2800" b="1" dirty="0" smtClean="0"/>
            </a:br>
            <a:r>
              <a:rPr lang="ru-RU" sz="2800" b="1" dirty="0" smtClean="0"/>
              <a:t>Заряд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Цветной  лазерный  принтер</a:t>
            </a:r>
            <a:br>
              <a:rPr lang="ru-RU" sz="2800" dirty="0" smtClean="0"/>
            </a:br>
            <a:r>
              <a:rPr lang="ru-RU" sz="2800" dirty="0" smtClean="0"/>
              <a:t>Экспонирование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14422"/>
            <a:ext cx="67665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85918" y="428604"/>
            <a:ext cx="6015037" cy="4303713"/>
          </a:xfrm>
          <a:noFill/>
        </p:spPr>
      </p:pic>
      <p:sp>
        <p:nvSpPr>
          <p:cNvPr id="2181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Цветной  лазерный  принтер </a:t>
            </a:r>
            <a:br>
              <a:rPr lang="ru-RU" sz="2800" dirty="0" smtClean="0"/>
            </a:br>
            <a:r>
              <a:rPr lang="ru-RU" sz="2800" dirty="0" smtClean="0"/>
              <a:t>Проявка</a:t>
            </a:r>
          </a:p>
        </p:txBody>
      </p:sp>
      <p:sp>
        <p:nvSpPr>
          <p:cNvPr id="218116" name="Прямоугольник 5"/>
          <p:cNvSpPr>
            <a:spLocks noChangeArrowheads="1"/>
          </p:cNvSpPr>
          <p:nvPr/>
        </p:nvSpPr>
        <p:spPr bwMode="auto">
          <a:xfrm>
            <a:off x="428596" y="4786322"/>
            <a:ext cx="83581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Проявительный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модуль черного тонера является стационарным и находится в постоянном соприкосновении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фотобарабаном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Проявка цветного  изображения</a:t>
            </a:r>
            <a:endParaRPr lang="ru-RU" sz="3200" b="1" dirty="0"/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928670"/>
            <a:ext cx="7343775" cy="483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Перенос изображения</a:t>
            </a:r>
            <a:endParaRPr lang="ru-RU" sz="3200" dirty="0"/>
          </a:p>
        </p:txBody>
      </p:sp>
      <p:pic>
        <p:nvPicPr>
          <p:cNvPr id="589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928670"/>
            <a:ext cx="650146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400050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При формировании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полноцветного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изображения, состоящего из четырех цветовых составляющих, барабан переноса проворачивается четыре раза, и на каждом обороте к уже существующему тонеру добавляется тонер другого цвета.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dirty="0" err="1" smtClean="0"/>
              <a:t>Дозаряд</a:t>
            </a:r>
            <a:r>
              <a:rPr lang="ru-RU" sz="2800" dirty="0" smtClean="0"/>
              <a:t> вала переноса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4357694"/>
            <a:ext cx="8786874" cy="17684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	    Для того, чтобы тонер мог переноситься и ложиться поверх уже существующего тонера, напряжение переноса увеличивается с каждым цветом с помощью  блока </a:t>
            </a:r>
            <a:r>
              <a:rPr lang="ru-RU" dirty="0" err="1" smtClean="0"/>
              <a:t>дозаряда</a:t>
            </a:r>
            <a:endParaRPr lang="ru-RU" dirty="0"/>
          </a:p>
        </p:txBody>
      </p:sp>
      <p:pic>
        <p:nvPicPr>
          <p:cNvPr id="590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928670"/>
            <a:ext cx="6334125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Перенос цветного изображения на </a:t>
            </a:r>
            <a:r>
              <a:rPr lang="ru-RU" sz="2800" b="1" dirty="0" smtClean="0"/>
              <a:t>бумагу (вторичный перенос)</a:t>
            </a:r>
            <a:endParaRPr lang="ru-RU" sz="2800" b="1" dirty="0"/>
          </a:p>
        </p:txBody>
      </p:sp>
      <p:pic>
        <p:nvPicPr>
          <p:cNvPr id="591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857232"/>
            <a:ext cx="6524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0" y="418034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Тонер перемещается на бумагу под действием электростатических сил.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Так как вторичный перенос осуществляется только после четырех оборотов барабана переноса, транспортный ремень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коротрона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должен подать бумагу только тогда, когда все цвета нанесены.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Отделение бумаги очистка барабана переноса</a:t>
            </a:r>
            <a:endParaRPr lang="ru-RU" sz="3200" b="1" dirty="0"/>
          </a:p>
        </p:txBody>
      </p:sp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928670"/>
            <a:ext cx="69723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4071942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      При вторичном переносе лист бумаги может притягиваться к поверхности барабана переноса за счет разницы электростатических потенциалов. Это может стать причиной накручивания листа бумаги на барабан, и соответственно к замятию бумаги. Для предотвращения такого явления в составе принтера имеется система отделения бумаги и снятия с нее статического потенциала. Система представляет собой </a:t>
            </a:r>
            <a:r>
              <a:rPr lang="ru-RU" sz="2100" b="1" dirty="0" err="1" smtClean="0"/>
              <a:t>коротрон</a:t>
            </a:r>
            <a:r>
              <a:rPr lang="ru-RU" sz="2100" b="1" dirty="0" smtClean="0"/>
              <a:t>, на который подается переменное напряжение синусоидальной формы с положительной постоянной составляющей.</a:t>
            </a:r>
            <a:endParaRPr lang="ru-RU" sz="2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85728"/>
            <a:ext cx="8229600" cy="417512"/>
          </a:xfrm>
        </p:spPr>
        <p:txBody>
          <a:bodyPr>
            <a:noAutofit/>
          </a:bodyPr>
          <a:lstStyle/>
          <a:p>
            <a:pPr eaLnBrk="1" hangingPunct="1"/>
            <a:r>
              <a:rPr lang="ru-RU" b="1" dirty="0" smtClean="0"/>
              <a:t>Классификация принтеров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1)По способу формирования строки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•посимвольные (символ за символом);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построчные  (сразу строку);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2) по механизму печати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ударного действия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безударного действия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3) по способу прорисовывания символов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матричные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символьные (использует набор готовых знаков)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Очистка </a:t>
            </a:r>
            <a:r>
              <a:rPr lang="ru-RU" sz="3200" b="1" dirty="0" err="1" smtClean="0"/>
              <a:t>фотобарабана</a:t>
            </a:r>
            <a:endParaRPr lang="ru-RU" sz="3200" b="1" dirty="0"/>
          </a:p>
        </p:txBody>
      </p:sp>
      <p:pic>
        <p:nvPicPr>
          <p:cNvPr id="593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857232"/>
            <a:ext cx="6448446" cy="411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492919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	Снятие остаточных потенциалов осуществляется путем засвечивания всей поверхности барабана специальной лампой предварительного экспонирования, которая представляет собой линейку светодиодов.</a:t>
            </a:r>
            <a:endParaRPr lang="ru-RU" sz="24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Светодиодный принтер</a:t>
            </a:r>
          </a:p>
        </p:txBody>
      </p:sp>
      <p:pic>
        <p:nvPicPr>
          <p:cNvPr id="22531" name="Picture 6" descr="Laser Printer Techn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643063"/>
            <a:ext cx="4289425" cy="28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8" descr="Okidata LED Technolog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00188"/>
            <a:ext cx="4275138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929188" y="4857750"/>
            <a:ext cx="3929062" cy="3571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ru-RU" sz="2400" dirty="0" smtClean="0">
              <a:solidFill>
                <a:srgbClr val="000000"/>
              </a:solidFill>
              <a:cs typeface="Arial" pitchFamily="34" charset="0"/>
            </a:endParaRPr>
          </a:p>
          <a:p>
            <a:endParaRPr lang="ru-RU" sz="24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Светодиодный принтер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 качестве лампы засветки используется линейка светодиодов</a:t>
            </a:r>
            <a:endParaRPr lang="ru-RU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8625" y="4857750"/>
            <a:ext cx="3929063" cy="3571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Классический лазерный </a:t>
            </a:r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принтер </a:t>
            </a:r>
            <a:endParaRPr lang="ru-RU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Основные характеристики принтеров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357166"/>
            <a:ext cx="9144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sz="2400" b="1" i="1" dirty="0" smtClean="0"/>
              <a:t>Разрешение</a:t>
            </a:r>
            <a:r>
              <a:rPr lang="ru-RU" sz="2400" dirty="0" smtClean="0"/>
              <a:t> -  максимальное количество точек, которые принтер может раздельно напечатать на отрезке в 1 дюйм (25,4 мм), </a:t>
            </a:r>
            <a:r>
              <a:rPr lang="ru-RU" sz="2400" dirty="0" err="1" smtClean="0"/>
              <a:t>имеряется</a:t>
            </a:r>
            <a:r>
              <a:rPr lang="ru-RU" sz="2400" dirty="0" smtClean="0"/>
              <a:t> в точках на дюйм (</a:t>
            </a:r>
            <a:r>
              <a:rPr lang="ru-RU" sz="2400" dirty="0" err="1" smtClean="0"/>
              <a:t>dpi</a:t>
            </a:r>
            <a:r>
              <a:rPr lang="ru-RU" sz="2400" dirty="0" smtClean="0"/>
              <a:t> — </a:t>
            </a:r>
            <a:r>
              <a:rPr lang="ru-RU" sz="2400" dirty="0" err="1" smtClean="0"/>
              <a:t>dot</a:t>
            </a:r>
            <a:r>
              <a:rPr lang="ru-RU" sz="2400" dirty="0" smtClean="0"/>
              <a:t> </a:t>
            </a:r>
            <a:r>
              <a:rPr lang="ru-RU" sz="2400" dirty="0" err="1" smtClean="0"/>
              <a:t>per</a:t>
            </a:r>
            <a:r>
              <a:rPr lang="ru-RU" sz="2400" dirty="0" smtClean="0"/>
              <a:t> </a:t>
            </a:r>
            <a:r>
              <a:rPr lang="ru-RU" sz="2400" dirty="0" err="1" smtClean="0"/>
              <a:t>inch</a:t>
            </a:r>
            <a:r>
              <a:rPr lang="ru-RU" sz="2400" dirty="0" smtClean="0"/>
              <a:t>).Чем меньше эти точки и чем чаще они расположены, тем выше качество изображения. Логическое разрешение – промежуточные точки получаются путем интерполяции соседних физических точек.</a:t>
            </a:r>
          </a:p>
          <a:p>
            <a:r>
              <a:rPr lang="ru-RU" sz="2400" dirty="0" smtClean="0"/>
              <a:t>- </a:t>
            </a:r>
            <a:r>
              <a:rPr lang="ru-RU" sz="2400" b="1" i="1" dirty="0" smtClean="0"/>
              <a:t>Скорость монохромной печати </a:t>
            </a:r>
          </a:p>
          <a:p>
            <a:pPr>
              <a:buFontTx/>
              <a:buChar char="-"/>
            </a:pPr>
            <a:r>
              <a:rPr lang="ru-RU" sz="2400" dirty="0" smtClean="0"/>
              <a:t> </a:t>
            </a:r>
            <a:r>
              <a:rPr lang="ru-RU" sz="2400" b="1" i="1" dirty="0" smtClean="0"/>
              <a:t>Скорость цветной печати</a:t>
            </a:r>
          </a:p>
          <a:p>
            <a:pPr>
              <a:buFontTx/>
              <a:buChar char="-"/>
            </a:pPr>
            <a:r>
              <a:rPr lang="ru-RU" sz="2400" b="1" i="1" dirty="0" smtClean="0"/>
              <a:t> Объем внутренней памяти</a:t>
            </a:r>
          </a:p>
          <a:p>
            <a:r>
              <a:rPr lang="ru-RU" sz="2400" b="1" i="1" dirty="0" smtClean="0"/>
              <a:t>- Формат печати</a:t>
            </a:r>
          </a:p>
          <a:p>
            <a:pPr>
              <a:buFontTx/>
              <a:buChar char="-"/>
            </a:pPr>
            <a:r>
              <a:rPr lang="ru-RU" sz="2400" b="1" i="1" dirty="0" smtClean="0"/>
              <a:t> Емкость устройств подачи</a:t>
            </a:r>
          </a:p>
          <a:p>
            <a:pPr>
              <a:buFontTx/>
              <a:buChar char="-"/>
            </a:pPr>
            <a:r>
              <a:rPr lang="ru-RU" sz="2400" b="1" i="1" dirty="0" smtClean="0"/>
              <a:t> Емкость выходных устройств</a:t>
            </a:r>
          </a:p>
          <a:p>
            <a:pPr>
              <a:buFontTx/>
              <a:buChar char="-"/>
            </a:pPr>
            <a:r>
              <a:rPr lang="ru-RU" sz="2400" b="1" i="1" dirty="0" smtClean="0"/>
              <a:t> Максимальная месячная нагрузка </a:t>
            </a:r>
            <a:r>
              <a:rPr lang="ru-RU" sz="2400" dirty="0" smtClean="0"/>
              <a:t>(количество страниц)</a:t>
            </a:r>
          </a:p>
          <a:p>
            <a:pPr>
              <a:buFontTx/>
              <a:buChar char="-"/>
            </a:pPr>
            <a:r>
              <a:rPr lang="ru-RU" sz="2400" dirty="0" smtClean="0"/>
              <a:t> </a:t>
            </a:r>
            <a:r>
              <a:rPr lang="ru-RU" sz="2400" b="1" i="1" dirty="0" smtClean="0"/>
              <a:t>Интерфейс</a:t>
            </a:r>
          </a:p>
          <a:p>
            <a:pPr>
              <a:buFontTx/>
              <a:buChar char="-"/>
            </a:pPr>
            <a:r>
              <a:rPr lang="ru-RU" sz="2400" b="1" i="1" dirty="0" smtClean="0"/>
              <a:t> Уровень шума</a:t>
            </a:r>
          </a:p>
          <a:p>
            <a:pPr>
              <a:buFontTx/>
              <a:buChar char="-"/>
            </a:pPr>
            <a:r>
              <a:rPr lang="ru-RU" sz="2400" b="1" i="1" dirty="0" smtClean="0"/>
              <a:t> Габаритные разделы, вес</a:t>
            </a:r>
            <a:endParaRPr lang="ru-RU" sz="2400" b="1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3" name="Rectangle 1"/>
          <p:cNvSpPr>
            <a:spLocks noChangeArrowheads="1"/>
          </p:cNvSpPr>
          <p:nvPr/>
        </p:nvSpPr>
        <p:spPr bwMode="auto">
          <a:xfrm>
            <a:off x="0" y="428604"/>
            <a:ext cx="91440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3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принтеры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представляют собой технологические устройства  для создания трехмерных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lang="be-BY" sz="2400" dirty="0" smtClean="0">
                <a:latin typeface="Arial" charset="0"/>
              </a:rPr>
              <a:t>”</a:t>
            </a:r>
            <a:r>
              <a:rPr kumimoji="0" lang="be-BY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твердых</a:t>
            </a:r>
            <a:r>
              <a:rPr kumimoji="0" lang="be-BY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“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объектов по цифровым исходным данным. Цифровые данные  должны представлять послойное описание сечений  создаваемого объекта.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Создания трехмерного объекта осуществляется за несколько шагов, число которых определяется количеством сечений в описании объекта. На каждом шаге на специальное устройство (элеватор) наносится тонкий слой вещества в соответствии с описанием очередного сечения объекта, затем элеватор смешается на один шаг и  выполняется следующий шаг, т. е. на уже созданную часть объекта наносится слой,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соответствующего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следующего сечения в описании объекта и т. 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Используются различные технологии формирования трех мерных объектов.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6116" y="0"/>
            <a:ext cx="2458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3D </a:t>
            </a:r>
            <a:r>
              <a:rPr lang="ru-RU" sz="3200" dirty="0" smtClean="0"/>
              <a:t>принтеры</a:t>
            </a:r>
            <a:endParaRPr lang="ru-RU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0"/>
            <a:ext cx="45624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1472" y="1142984"/>
            <a:ext cx="5143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1  лазерная головка:</a:t>
            </a:r>
          </a:p>
          <a:p>
            <a:pPr lvl="0"/>
            <a:r>
              <a:rPr lang="ru-RU" dirty="0" smtClean="0"/>
              <a:t>2  спекаемый слой:</a:t>
            </a:r>
          </a:p>
          <a:p>
            <a:pPr lvl="0"/>
            <a:r>
              <a:rPr lang="ru-RU" dirty="0" smtClean="0"/>
              <a:t>3  уже сформированная часть создаваемого объекта;</a:t>
            </a:r>
          </a:p>
          <a:p>
            <a:pPr lvl="0"/>
            <a:r>
              <a:rPr lang="ru-RU" dirty="0" smtClean="0"/>
              <a:t>4  порошок;</a:t>
            </a:r>
          </a:p>
          <a:p>
            <a:pPr lvl="0"/>
            <a:r>
              <a:rPr lang="ru-RU" dirty="0" smtClean="0"/>
              <a:t>5  направление движения элеватора;</a:t>
            </a:r>
          </a:p>
          <a:p>
            <a:pPr lvl="0"/>
            <a:r>
              <a:rPr lang="ru-RU" dirty="0" smtClean="0"/>
              <a:t>6  элеватор;</a:t>
            </a:r>
          </a:p>
          <a:p>
            <a:pPr lvl="0"/>
            <a:r>
              <a:rPr lang="ru-RU" dirty="0" smtClean="0"/>
              <a:t>7  контейнер;</a:t>
            </a:r>
          </a:p>
          <a:p>
            <a:pPr lvl="0"/>
            <a:r>
              <a:rPr lang="ru-RU" dirty="0" smtClean="0"/>
              <a:t>8  направление перемещения валика;</a:t>
            </a:r>
          </a:p>
          <a:p>
            <a:pPr lvl="0"/>
            <a:r>
              <a:rPr lang="ru-RU" dirty="0" smtClean="0"/>
              <a:t>9   разравнивающий валик.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929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На каждом шаге луч лазерной головки, моделируемый описанием очередного сечения объекта, воздействует на порошок, который , спекаясь, затвердевает.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Затем элеватор опускается и разравнивающий валик покрывает уже созданную часть объекта порошком. Затем выполняются действия для формирования следующего слоя объекта.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0"/>
            <a:ext cx="6210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Лазерное  спекание порошковых материалов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0"/>
            <a:ext cx="664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Технология  ламинированных материалов</a:t>
            </a:r>
            <a:endParaRPr lang="ru-RU" sz="2800" dirty="0"/>
          </a:p>
        </p:txBody>
      </p:sp>
      <p:pic>
        <p:nvPicPr>
          <p:cNvPr id="595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5000660" cy="37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500042"/>
            <a:ext cx="40719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1       генератор лазерного луча;</a:t>
            </a:r>
          </a:p>
          <a:p>
            <a:pPr lvl="0"/>
            <a:r>
              <a:rPr lang="ru-RU" dirty="0" smtClean="0"/>
              <a:t>2       оптическая система; </a:t>
            </a:r>
          </a:p>
          <a:p>
            <a:pPr lvl="0"/>
            <a:r>
              <a:rPr lang="ru-RU" dirty="0" smtClean="0"/>
              <a:t>3       лазерный луч;</a:t>
            </a:r>
          </a:p>
          <a:p>
            <a:pPr lvl="0"/>
            <a:r>
              <a:rPr lang="ru-RU" dirty="0" smtClean="0"/>
              <a:t>4       </a:t>
            </a:r>
            <a:r>
              <a:rPr lang="ru-RU" dirty="0" err="1" smtClean="0"/>
              <a:t>термовалик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5       направление движения </a:t>
            </a:r>
            <a:r>
              <a:rPr lang="ru-RU" dirty="0" err="1" smtClean="0"/>
              <a:t>термовалика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6       профиль очередного сечения объекта</a:t>
            </a:r>
          </a:p>
          <a:p>
            <a:pPr lvl="0"/>
            <a:r>
              <a:rPr lang="ru-RU" dirty="0" smtClean="0"/>
              <a:t>7       лист рабочего материала;</a:t>
            </a:r>
          </a:p>
          <a:p>
            <a:pPr lvl="0"/>
            <a:r>
              <a:rPr lang="ru-RU" dirty="0" smtClean="0"/>
              <a:t>8       разрезанные, отбрасываемы фрагменты рабочего материала листа;</a:t>
            </a:r>
          </a:p>
          <a:p>
            <a:pPr lvl="0"/>
            <a:r>
              <a:rPr lang="ru-RU" dirty="0" smtClean="0"/>
              <a:t>9       обработанные листы рабочего материала;</a:t>
            </a:r>
          </a:p>
          <a:p>
            <a:pPr lvl="0"/>
            <a:r>
              <a:rPr lang="ru-RU" dirty="0" smtClean="0"/>
              <a:t>10   элеватор;</a:t>
            </a:r>
          </a:p>
          <a:p>
            <a:pPr lvl="0"/>
            <a:r>
              <a:rPr lang="ru-RU" dirty="0" smtClean="0"/>
              <a:t>11   Направление движения элеватора.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795897"/>
            <a:ext cx="88583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     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каждом шаге луч лазера при обработке очередного сечения формируемого объекта  вырезает соответствующий профиль его сечения и режет на кусты неиспользованные  фрагменты листа рабочего материала.  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     Далее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термоваликом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прокатывают верхний спрофилированный лист, который приваривается к предыдущему. Затем элеватор опускается на один шаг, на последний обработанный лист рабочего материала устанавливается очередной лист заготовка и процедура повторяется.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600" dirty="0" smtClean="0">
                <a:solidFill>
                  <a:srgbClr val="FF0000"/>
                </a:solidFill>
              </a:rPr>
              <a:t>4) по технологии </a:t>
            </a:r>
            <a:r>
              <a:rPr lang="ru-RU" sz="2600" dirty="0" smtClean="0">
                <a:solidFill>
                  <a:srgbClr val="FF0000"/>
                </a:solidFill>
              </a:rPr>
              <a:t>формирования изображения:</a:t>
            </a:r>
            <a:endParaRPr lang="ru-RU" sz="26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Струйные: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   Непрерывные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   Импульсные 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                           - Твердотельные;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                           - </a:t>
            </a:r>
            <a:r>
              <a:rPr lang="ru-RU" sz="2400" dirty="0" err="1" smtClean="0"/>
              <a:t>Пьезо</a:t>
            </a:r>
            <a:r>
              <a:rPr lang="ru-RU" sz="2400" dirty="0" smtClean="0"/>
              <a:t> </a:t>
            </a:r>
            <a:r>
              <a:rPr lang="ru-RU" sz="2400" dirty="0" smtClean="0"/>
              <a:t>– электрические;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                           - Пузырьковые.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Лазерные: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    - </a:t>
            </a:r>
            <a:r>
              <a:rPr lang="ru-RU" sz="2400" dirty="0" smtClean="0"/>
              <a:t>Лазерные</a:t>
            </a:r>
            <a:r>
              <a:rPr lang="ru-RU" sz="24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      - </a:t>
            </a:r>
            <a:r>
              <a:rPr lang="ru-RU" sz="2400" dirty="0" smtClean="0"/>
              <a:t>Светодиодные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dirty="0"/>
          </a:p>
          <a:p>
            <a:pPr eaLnBrk="1" hangingPunct="1">
              <a:lnSpc>
                <a:spcPct val="90000"/>
              </a:lnSpc>
            </a:pPr>
            <a:r>
              <a:rPr lang="ru-RU" sz="2400" dirty="0" smtClean="0"/>
              <a:t>Термические            </a:t>
            </a:r>
            <a:endParaRPr lang="ru-RU" sz="2400" dirty="0" smtClean="0"/>
          </a:p>
          <a:p>
            <a:pPr eaLnBrk="1" hangingPunct="1">
              <a:lnSpc>
                <a:spcPct val="90000"/>
              </a:lnSpc>
            </a:pPr>
            <a:endParaRPr lang="ru-RU" sz="2000" dirty="0" smtClean="0"/>
          </a:p>
          <a:p>
            <a:pPr eaLnBrk="1" hangingPunct="1">
              <a:lnSpc>
                <a:spcPct val="90000"/>
              </a:lnSpc>
            </a:pPr>
            <a:endParaRPr lang="ru-RU" sz="2000" dirty="0" smtClean="0"/>
          </a:p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     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214282" y="214290"/>
            <a:ext cx="50321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 sz="2800" b="1" dirty="0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Классификация принтеров</a:t>
            </a:r>
            <a:endParaRPr lang="ru-RU" sz="2800" b="1" dirty="0">
              <a:solidFill>
                <a:srgbClr val="708CA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Символьные принтеры ударного действия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</p:txBody>
      </p:sp>
      <p:pic>
        <p:nvPicPr>
          <p:cNvPr id="2017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133600"/>
            <a:ext cx="63357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857250"/>
            <a:ext cx="7224712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55" name="TextBox 3"/>
          <p:cNvSpPr txBox="1">
            <a:spLocks noChangeArrowheads="1"/>
          </p:cNvSpPr>
          <p:nvPr/>
        </p:nvSpPr>
        <p:spPr bwMode="auto">
          <a:xfrm>
            <a:off x="357188" y="4572000"/>
            <a:ext cx="821531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- 1 – опорный вал, на который укладывается носитель 6;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- 2 – линейка печатающих элементов, которая при печати строки (3),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состоящей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из нескольких знакомест (4), перемещается в направлении 7;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- 5 – направление перемещения бумаги.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ru-RU" sz="1800" dirty="0"/>
          </a:p>
        </p:txBody>
      </p:sp>
      <p:sp>
        <p:nvSpPr>
          <p:cNvPr id="202756" name="TextBox 4"/>
          <p:cNvSpPr txBox="1">
            <a:spLocks noChangeArrowheads="1"/>
          </p:cNvSpPr>
          <p:nvPr/>
        </p:nvSpPr>
        <p:spPr bwMode="auto">
          <a:xfrm>
            <a:off x="1571625" y="214313"/>
            <a:ext cx="7013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err="1"/>
              <a:t>Знакосинтезирующие</a:t>
            </a:r>
            <a:r>
              <a:rPr lang="ru-RU" sz="2400" dirty="0"/>
              <a:t> матричные  принтеры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357188"/>
            <a:ext cx="8328025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79" name="TextBox 2"/>
          <p:cNvSpPr txBox="1">
            <a:spLocks noChangeArrowheads="1"/>
          </p:cNvSpPr>
          <p:nvPr/>
        </p:nvSpPr>
        <p:spPr bwMode="auto">
          <a:xfrm>
            <a:off x="2071688" y="0"/>
            <a:ext cx="5707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/>
              <a:t>Непрерывная струйная печать</a:t>
            </a:r>
          </a:p>
        </p:txBody>
      </p:sp>
      <p:sp>
        <p:nvSpPr>
          <p:cNvPr id="203780" name="TextBox 3"/>
          <p:cNvSpPr txBox="1">
            <a:spLocks noChangeArrowheads="1"/>
          </p:cNvSpPr>
          <p:nvPr/>
        </p:nvSpPr>
        <p:spPr bwMode="auto">
          <a:xfrm>
            <a:off x="0" y="3357562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      2 –чернильница наполненная чернилами 1;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3 –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пьезоэлемент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образующий одну из стенок чернильницы;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–переменное напряжение, подаваемое на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пьезоэлемент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4 –струя капель чернила, выталкиваемых из чернильницы;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5 –узел зарядки капель чернила;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6, 7–системы отклонения струи чернила по оси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X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Y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8 – маска с щелью;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9 –бумага;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10 –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чернилопровод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11 –насос;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-     12 –фильтр;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u-RU" sz="1800" dirty="0"/>
              <a:t>-    </a:t>
            </a:r>
            <a:endParaRPr lang="en-US" sz="1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dirty="0" smtClean="0"/>
              <a:t>Струйные пьезоэлектрические  принтеры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2"/>
            <a:ext cx="9144000" cy="6021387"/>
          </a:xfrm>
        </p:spPr>
        <p:txBody>
          <a:bodyPr>
            <a:normAutofit/>
          </a:bodyPr>
          <a:lstStyle/>
          <a:p>
            <a:pPr eaLnBrk="1" hangingPunct="1"/>
            <a:r>
              <a:rPr lang="ru-RU" dirty="0" err="1" smtClean="0"/>
              <a:t>Пьезоэлектрик</a:t>
            </a:r>
            <a:r>
              <a:rPr lang="ru-RU" dirty="0" smtClean="0"/>
              <a:t> – вещество, которое начинает деформироваться при подаче на него электрического поля.</a:t>
            </a:r>
          </a:p>
          <a:p>
            <a:pPr eaLnBrk="1" hangingPunct="1"/>
            <a:r>
              <a:rPr lang="ru-RU" dirty="0" smtClean="0"/>
              <a:t>При подаче напряжения пластина выгибается , в результате </a:t>
            </a:r>
            <a:r>
              <a:rPr lang="ru-RU" dirty="0" smtClean="0"/>
              <a:t>уменьшается </a:t>
            </a:r>
            <a:r>
              <a:rPr lang="ru-RU" dirty="0" smtClean="0"/>
              <a:t>объем камеры и увеличивается давление.</a:t>
            </a:r>
          </a:p>
          <a:p>
            <a:pPr eaLnBrk="1" hangingPunct="1"/>
            <a:r>
              <a:rPr lang="ru-RU" dirty="0" smtClean="0"/>
              <a:t> Под  действием избыточного давления жидкие чернила вылетают из сопла в виде капли.</a:t>
            </a:r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                        Схема </a:t>
            </a:r>
            <a:r>
              <a:rPr lang="ru-RU" dirty="0" err="1" smtClean="0"/>
              <a:t>пьезогловки</a:t>
            </a:r>
            <a:r>
              <a:rPr lang="ru-RU" dirty="0" smtClean="0"/>
              <a:t>.</a:t>
            </a:r>
          </a:p>
          <a:p>
            <a:pPr eaLnBrk="1" hangingPunct="1"/>
            <a:endParaRPr lang="ru-RU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928934"/>
            <a:ext cx="5534029" cy="326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1712</Words>
  <Application>Microsoft Office PowerPoint</Application>
  <PresentationFormat>Экран (4:3)</PresentationFormat>
  <Paragraphs>281</Paragraphs>
  <Slides>45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45</vt:i4>
      </vt:variant>
    </vt:vector>
  </HeadingPairs>
  <TitlesOfParts>
    <vt:vector size="48" baseType="lpstr">
      <vt:lpstr>2_Специальное оформление</vt:lpstr>
      <vt:lpstr>1_Специальное оформление</vt:lpstr>
      <vt:lpstr>Специальное оформление</vt:lpstr>
      <vt:lpstr>Видеотерминалы</vt:lpstr>
      <vt:lpstr>Видеомониторы </vt:lpstr>
      <vt:lpstr>Принтеры</vt:lpstr>
      <vt:lpstr>Классификация принтеров </vt:lpstr>
      <vt:lpstr>Презентация PowerPoint</vt:lpstr>
      <vt:lpstr>Символьные принтеры ударного действия</vt:lpstr>
      <vt:lpstr>Презентация PowerPoint</vt:lpstr>
      <vt:lpstr>Презентация PowerPoint</vt:lpstr>
      <vt:lpstr>Струйные пьезоэлектрические  принтеры</vt:lpstr>
      <vt:lpstr>Струйные пузырьковые принтеры  </vt:lpstr>
      <vt:lpstr>Печать твердыми чернилами</vt:lpstr>
      <vt:lpstr>Печать твердыми чернилами</vt:lpstr>
      <vt:lpstr>Печать твердыми чернилами</vt:lpstr>
      <vt:lpstr>Печать твердыми чернилами</vt:lpstr>
      <vt:lpstr>Печать твердыми чернилами</vt:lpstr>
      <vt:lpstr>ЛАЗЕРНЫЙ  ПРИНТЕР</vt:lpstr>
      <vt:lpstr>Лазерная печать</vt:lpstr>
      <vt:lpstr>Заряд</vt:lpstr>
      <vt:lpstr>Экспонирование</vt:lpstr>
      <vt:lpstr>Проявка</vt:lpstr>
      <vt:lpstr>Проявка</vt:lpstr>
      <vt:lpstr>Перенос</vt:lpstr>
      <vt:lpstr>Закрепление</vt:lpstr>
      <vt:lpstr>Очистка</vt:lpstr>
      <vt:lpstr>Принципы цветной печати. Модель CMY</vt:lpstr>
      <vt:lpstr>Цветной  лазерный  принтер</vt:lpstr>
      <vt:lpstr>Модель CMYK – получение черного цвета</vt:lpstr>
      <vt:lpstr>Технологии лазерной печати</vt:lpstr>
      <vt:lpstr>Однопроходная печать</vt:lpstr>
      <vt:lpstr>Многопроходная цветная лазерная печать</vt:lpstr>
      <vt:lpstr>Многопроходной цветной  лазерный  принтер</vt:lpstr>
      <vt:lpstr>Многопроходной цветной  лазерный  принтер Заряд</vt:lpstr>
      <vt:lpstr>Цветной  лазерный  принтер Экспонирование</vt:lpstr>
      <vt:lpstr>Цветной  лазерный  принтер  Проявка</vt:lpstr>
      <vt:lpstr>Проявка цветного  изображения</vt:lpstr>
      <vt:lpstr>Перенос изображения</vt:lpstr>
      <vt:lpstr>Дозаряд вала переноса</vt:lpstr>
      <vt:lpstr>Перенос цветного изображения на бумагу (вторичный перенос)</vt:lpstr>
      <vt:lpstr>Отделение бумаги очистка барабана переноса</vt:lpstr>
      <vt:lpstr>Очистка фотобарабана</vt:lpstr>
      <vt:lpstr>Светодиодный принтер</vt:lpstr>
      <vt:lpstr>Основные характеристики принтеров</vt:lpstr>
      <vt:lpstr>Презентация PowerPoint</vt:lpstr>
      <vt:lpstr>Презентация PowerPoint</vt:lpstr>
      <vt:lpstr>Презентация PowerPoint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52</cp:revision>
  <dcterms:created xsi:type="dcterms:W3CDTF">2016-08-20T08:39:45Z</dcterms:created>
  <dcterms:modified xsi:type="dcterms:W3CDTF">2018-12-18T20:09:29Z</dcterms:modified>
</cp:coreProperties>
</file>