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67"/>
  </p:notesMasterIdLst>
  <p:handoutMasterIdLst>
    <p:handoutMasterId r:id="rId68"/>
  </p:handoutMasterIdLst>
  <p:sldIdLst>
    <p:sldId id="444" r:id="rId4"/>
    <p:sldId id="446" r:id="rId5"/>
    <p:sldId id="503" r:id="rId6"/>
    <p:sldId id="504" r:id="rId7"/>
    <p:sldId id="505" r:id="rId8"/>
    <p:sldId id="453" r:id="rId9"/>
    <p:sldId id="451" r:id="rId10"/>
    <p:sldId id="506" r:id="rId11"/>
    <p:sldId id="507" r:id="rId12"/>
    <p:sldId id="450" r:id="rId13"/>
    <p:sldId id="508" r:id="rId14"/>
    <p:sldId id="509" r:id="rId15"/>
    <p:sldId id="521" r:id="rId16"/>
    <p:sldId id="510" r:id="rId17"/>
    <p:sldId id="511" r:id="rId18"/>
    <p:sldId id="522" r:id="rId19"/>
    <p:sldId id="520" r:id="rId20"/>
    <p:sldId id="512" r:id="rId21"/>
    <p:sldId id="513" r:id="rId22"/>
    <p:sldId id="514" r:id="rId23"/>
    <p:sldId id="515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7" r:id="rId32"/>
    <p:sldId id="468" r:id="rId33"/>
    <p:sldId id="516" r:id="rId34"/>
    <p:sldId id="470" r:id="rId35"/>
    <p:sldId id="471" r:id="rId36"/>
    <p:sldId id="472" r:id="rId37"/>
    <p:sldId id="473" r:id="rId38"/>
    <p:sldId id="474" r:id="rId39"/>
    <p:sldId id="476" r:id="rId40"/>
    <p:sldId id="478" r:id="rId41"/>
    <p:sldId id="479" r:id="rId42"/>
    <p:sldId id="517" r:id="rId43"/>
    <p:sldId id="480" r:id="rId44"/>
    <p:sldId id="481" r:id="rId45"/>
    <p:sldId id="482" r:id="rId46"/>
    <p:sldId id="483" r:id="rId47"/>
    <p:sldId id="518" r:id="rId48"/>
    <p:sldId id="484" r:id="rId49"/>
    <p:sldId id="485" r:id="rId50"/>
    <p:sldId id="486" r:id="rId51"/>
    <p:sldId id="487" r:id="rId52"/>
    <p:sldId id="488" r:id="rId53"/>
    <p:sldId id="489" r:id="rId54"/>
    <p:sldId id="490" r:id="rId55"/>
    <p:sldId id="491" r:id="rId56"/>
    <p:sldId id="492" r:id="rId57"/>
    <p:sldId id="493" r:id="rId58"/>
    <p:sldId id="494" r:id="rId59"/>
    <p:sldId id="495" r:id="rId60"/>
    <p:sldId id="496" r:id="rId61"/>
    <p:sldId id="497" r:id="rId62"/>
    <p:sldId id="498" r:id="rId63"/>
    <p:sldId id="519" r:id="rId64"/>
    <p:sldId id="499" r:id="rId65"/>
    <p:sldId id="501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19.12.2018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07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19.12.2018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20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Полученные в потенциальных ямах заряды </a:t>
            </a:r>
            <a:r>
              <a:rPr lang="ru-RU" dirty="0" err="1" smtClean="0"/>
              <a:t>сдвинаются</a:t>
            </a:r>
            <a:r>
              <a:rPr lang="ru-RU" dirty="0" smtClean="0"/>
              <a:t> с помощью приборов с </a:t>
            </a:r>
            <a:r>
              <a:rPr lang="ru-RU" smtClean="0"/>
              <a:t>зарядной связью</a:t>
            </a:r>
            <a:endParaRPr lang="ru-RU" dirty="0" smtClean="0"/>
          </a:p>
          <a:p>
            <a:r>
              <a:rPr lang="en-US" dirty="0" smtClean="0"/>
              <a:t>https://ru.wikipedia.org/wiki/%D0%A4%D0%BE%D1%82%D0%BE%D0%BC%D0%B0%D1%82%D1%80%D0%B8%D1%86%D0%B0</a:t>
            </a:r>
            <a:endParaRPr lang="ru-RU" dirty="0" smtClean="0"/>
          </a:p>
          <a:p>
            <a:r>
              <a:rPr lang="en-US" dirty="0" smtClean="0"/>
              <a:t>https://ru.wikipedia.org/wiki/%D0%9F%D0%97%D0%A1-%D0%BC%D0%B0%D1%82%D1%80%D0%B8%D1%86%D0%B0</a:t>
            </a:r>
            <a:endParaRPr lang="ru-RU" dirty="0" smtClean="0"/>
          </a:p>
          <a:p>
            <a:r>
              <a:rPr lang="en-US" dirty="0" smtClean="0"/>
              <a:t>https://ru.wikipedia.org/wiki/%D0%9A%D0%9C%D0%9E%D0%9F-%D0%BC%D0%B0%D1%82%D1%80%D0%B8%D1%86%D0%B0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BD3F-84AE-4483-AE28-FAD58C395234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51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6C83D-D39D-49A3-9269-273196F89C0D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D%D0%BB%D0%B5%D0%BA%D1%82%D1%80%D0%BE%D0%B4" TargetMode="External"/><Relationship Id="rId13" Type="http://schemas.openxmlformats.org/officeDocument/2006/relationships/hyperlink" Target="https://ru.wikipedia.org/wiki/%D0%9F%D0%BE%D0%B4%D0%BB%D0%BE%D0%B6%D0%BA%D0%B0" TargetMode="External"/><Relationship Id="rId3" Type="http://schemas.openxmlformats.org/officeDocument/2006/relationships/hyperlink" Target="https://ru.wikipedia.org/wiki/%D0%A4%D0%BE%D1%82%D0%BE%D0%BD" TargetMode="External"/><Relationship Id="rId7" Type="http://schemas.openxmlformats.org/officeDocument/2006/relationships/hyperlink" Target="https://ru.wikipedia.org/wiki/%D0%A4%D0%B8%D0%BB%D1%8C%D1%82%D1%80_%D0%91%D0%B0%D0%B9%D0%B5%D1%80%D0%B0" TargetMode="External"/><Relationship Id="rId12" Type="http://schemas.openxmlformats.org/officeDocument/2006/relationships/hyperlink" Target="https://ru.wikipedia.org/wiki/%D0%9D%D0%BE%D1%81%D0%B8%D1%82%D0%B5%D0%BB%D0%B8_%D0%B7%D0%B0%D1%80%D1%8F%D0%B4%D0%B0#&#1053;&#1086;&#1089;&#1080;&#1090;&#1077;&#1083;&#1080;_&#1079;&#1072;&#1088;&#1103;&#1076;&#1072;_&#1074;_&#1087;&#1086;&#1083;&#1091;&#1087;&#1088;&#1086;&#1074;&#1086;&#1076;&#1085;&#1080;&#1082;&#1072;&#1093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2%D0%B5%D1%82%D0%BE%D1%84%D0%B8%D0%BB%D1%8C%D1%82%D1%80" TargetMode="External"/><Relationship Id="rId11" Type="http://schemas.openxmlformats.org/officeDocument/2006/relationships/hyperlink" Target="https://ru.wikipedia.org/wiki/%D0%9F%D0%BE%D1%82%D0%B5%D0%BD%D1%86%D0%B8%D0%B0%D0%BB%D1%8C%D0%BD%D0%B0%D1%8F_%D1%8F%D0%BC%D0%B0" TargetMode="External"/><Relationship Id="rId5" Type="http://schemas.openxmlformats.org/officeDocument/2006/relationships/hyperlink" Target="https://ru.wikipedia.org/wiki/%D0%A4%D0%BE%D1%82%D0%BE%D0%BC%D0%B0%D1%82%D1%80%D0%B8%D1%86%D0%B0#&#1052;&#1080;&#1082;&#1088;&#1086;&#1083;&#1080;&#1085;&#1079;&#1072;_&#1089;&#1091;&#1073;&#1087;&#1080;&#1082;&#1089;&#1077;&#1083;&#1103;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ru.wikipedia.org/wiki/%D0%92%D0%BD%D1%83%D1%82%D1%80%D0%B5%D0%BD%D0%BD%D0%B8%D0%B9_%D1%84%D0%BE%D1%82%D0%BE%D1%8D%D1%84%D1%84%D0%B5%D0%BA%D1%82" TargetMode="External"/><Relationship Id="rId4" Type="http://schemas.openxmlformats.org/officeDocument/2006/relationships/hyperlink" Target="https://ru.wikipedia.org/wiki/%D0%9E%D0%B1%D1%8A%D0%B5%D0%BA%D1%82%D0%B8%D0%B2" TargetMode="External"/><Relationship Id="rId9" Type="http://schemas.openxmlformats.org/officeDocument/2006/relationships/hyperlink" Target="https://ru.wikipedia.org/wiki/%D0%9F%D0%BE%D0%BB%D0%B8%D0%BA%D1%80%D0%B8%D1%81%D1%82%D0%B0%D0%BB%D0%BB%D0%B8%D1%87%D0%B5%D1%81%D0%BA%D0%B8%D0%B9_%D0%BA%D1%80%D0%B5%D0%BC%D0%BD%D0%B8%D0%B9" TargetMode="External"/><Relationship Id="rId14" Type="http://schemas.openxmlformats.org/officeDocument/2006/relationships/hyperlink" Target="https://ru.wikipedia.org/wiki/P-n-%D0%BF%D0%B5%D1%80%D0%B5%D1%85%D0%BE%D0%B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4%D0%B0%D0%B9%D0%BB:Touchscreen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ru.wikipedia.org/wiki/%D0%A4%D0%B0%D0%B9%D0%BB:TouchScreen_capacitive.svg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ru.wikipedia.org/wiki/%D0%A4%D0%B0%D0%B9%D0%BB:TouchScreen_projective_capacitive.svg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hyperlink" Target="https://trashbox.ru/files/148717_1e613d/2.jpg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Сканеры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592935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4739" name="TextBox 2"/>
          <p:cNvSpPr txBox="1">
            <a:spLocks noChangeArrowheads="1"/>
          </p:cNvSpPr>
          <p:nvPr/>
        </p:nvSpPr>
        <p:spPr bwMode="auto">
          <a:xfrm>
            <a:off x="0" y="214290"/>
            <a:ext cx="3818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Планшетный сканер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85776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На носителе  ограниченного размера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(1)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с помощью линейной лампы подсветки или линейки светодиодов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освещается вся считываемая строка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(3)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и отраженный свет через поворотное зеркало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(4)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и оптическую систему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(5)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направляется на линейку светочувствительных элементов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(6)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93570" name="Picture 2" descr="1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571612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dirty="0" smtClean="0"/>
              <a:t>Технология CIS (</a:t>
            </a:r>
            <a:r>
              <a:rPr lang="ru-RU" dirty="0" err="1" smtClean="0"/>
              <a:t>Contact</a:t>
            </a:r>
            <a:r>
              <a:rPr lang="ru-RU" dirty="0" smtClean="0"/>
              <a:t>  </a:t>
            </a:r>
            <a:r>
              <a:rPr lang="ru-RU" dirty="0" err="1" smtClean="0"/>
              <a:t>Image</a:t>
            </a:r>
            <a:r>
              <a:rPr lang="ru-RU" dirty="0" smtClean="0"/>
              <a:t>   </a:t>
            </a:r>
            <a:r>
              <a:rPr lang="ru-RU" dirty="0" err="1" smtClean="0"/>
              <a:t>Sensor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 smtClean="0"/>
          </a:p>
          <a:p>
            <a:r>
              <a:rPr lang="ru-RU" i="1" dirty="0" smtClean="0"/>
              <a:t>Технология контактного датчика изображения </a:t>
            </a:r>
            <a:r>
              <a:rPr lang="ru-RU" dirty="0" smtClean="0"/>
              <a:t>— не содержит оптики.</a:t>
            </a:r>
          </a:p>
          <a:p>
            <a:r>
              <a:rPr lang="ru-RU" dirty="0" smtClean="0"/>
              <a:t>Контактные датчики – полноразмерные фотодиоды или фототранзисторы, выполненные по технологии </a:t>
            </a:r>
            <a:r>
              <a:rPr lang="en-US" dirty="0" smtClean="0"/>
              <a:t>CMOS</a:t>
            </a:r>
            <a:endParaRPr lang="ru-RU" dirty="0" smtClean="0"/>
          </a:p>
          <a:p>
            <a:r>
              <a:rPr lang="ru-RU" dirty="0" smtClean="0"/>
              <a:t>Фокусирующие линзы и светодиоды подсветки расположены непосредственно рядом с фотодатчиками.</a:t>
            </a:r>
          </a:p>
          <a:p>
            <a:r>
              <a:rPr lang="ru-RU" dirty="0" smtClean="0"/>
              <a:t>Отсутствие оптической  системы и лампы подсветки позволило уменьшить габариты и потребляемую мощность сканера.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0"/>
            <a:ext cx="2929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Технология CIS</a:t>
            </a:r>
            <a:endParaRPr lang="ru-RU" sz="2800" b="1" dirty="0">
              <a:solidFill>
                <a:srgbClr val="708CA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04"/>
            <a:ext cx="904875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385762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ru-RU" sz="2400" dirty="0" smtClean="0">
                <a:latin typeface="Arial" pitchFamily="34" charset="0"/>
                <a:cs typeface="Arial" pitchFamily="34" charset="0"/>
              </a:rPr>
              <a:t>Каждый оптический элемент состоит из собственного светодиода диода подсветки оптической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микролинзы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оптического сенсора</a:t>
            </a:r>
          </a:p>
          <a:p>
            <a:pPr algn="just" eaLnBrk="0" hangingPunct="0"/>
            <a:endParaRPr lang="ru-RU" sz="2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/>
            <a:r>
              <a:rPr lang="ru-RU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Конструкция матрицы очень компактна, таким образом, сканер, в котором используется контактный сенсор, всегда будет намного тоньше CCD- сканера. </a:t>
            </a:r>
            <a:endParaRPr lang="ru-RU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Оптический </a:t>
            </a:r>
            <a:r>
              <a:rPr lang="en-US" dirty="0" smtClean="0"/>
              <a:t>CIS </a:t>
            </a:r>
            <a:r>
              <a:rPr lang="ru-RU" dirty="0" smtClean="0"/>
              <a:t> сенсор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i="1" dirty="0"/>
              <a:t>1 — светочувствительный элемент (фотодиод</a:t>
            </a:r>
            <a:r>
              <a:rPr lang="ru-RU" sz="1800" i="1" dirty="0" smtClean="0"/>
              <a:t>);</a:t>
            </a:r>
          </a:p>
          <a:p>
            <a:r>
              <a:rPr lang="ru-RU" sz="1800" i="1" dirty="0" smtClean="0"/>
              <a:t> </a:t>
            </a:r>
            <a:r>
              <a:rPr lang="ru-RU" sz="1800" i="1" dirty="0"/>
              <a:t>2 — затвор; </a:t>
            </a:r>
            <a:endParaRPr lang="ru-RU" sz="1800" i="1" dirty="0" smtClean="0"/>
          </a:p>
          <a:p>
            <a:r>
              <a:rPr lang="ru-RU" sz="1800" i="1" dirty="0" smtClean="0"/>
              <a:t>3</a:t>
            </a:r>
            <a:r>
              <a:rPr lang="ru-RU" sz="1800" i="1" dirty="0"/>
              <a:t> — конденсатор, сохраняющий заряд с диода; </a:t>
            </a:r>
            <a:endParaRPr lang="ru-RU" sz="1800" i="1" dirty="0" smtClean="0"/>
          </a:p>
          <a:p>
            <a:r>
              <a:rPr lang="ru-RU" sz="1800" i="1" dirty="0" smtClean="0"/>
              <a:t>4</a:t>
            </a:r>
            <a:r>
              <a:rPr lang="ru-RU" sz="1800" i="1" dirty="0"/>
              <a:t> — усилитель; </a:t>
            </a:r>
            <a:endParaRPr lang="ru-RU" sz="1800" i="1" dirty="0" smtClean="0"/>
          </a:p>
          <a:p>
            <a:r>
              <a:rPr lang="ru-RU" sz="1800" i="1" dirty="0" smtClean="0"/>
              <a:t>5</a:t>
            </a:r>
            <a:r>
              <a:rPr lang="ru-RU" sz="1800" i="1" dirty="0"/>
              <a:t> — шина выбора строки; </a:t>
            </a:r>
            <a:endParaRPr lang="ru-RU" sz="1800" i="1" dirty="0" smtClean="0"/>
          </a:p>
          <a:p>
            <a:r>
              <a:rPr lang="ru-RU" sz="1800" i="1" dirty="0" smtClean="0"/>
              <a:t>6</a:t>
            </a:r>
            <a:r>
              <a:rPr lang="ru-RU" sz="1800" i="1" dirty="0"/>
              <a:t> — вертикальная шина, </a:t>
            </a:r>
            <a:endParaRPr lang="ru-RU" sz="1800" i="1" dirty="0" smtClean="0"/>
          </a:p>
          <a:p>
            <a:r>
              <a:rPr lang="ru-RU" sz="1800" i="1" dirty="0" smtClean="0"/>
              <a:t>передающая </a:t>
            </a:r>
            <a:r>
              <a:rPr lang="ru-RU" sz="1800" i="1" dirty="0"/>
              <a:t>сигнал процессору; </a:t>
            </a:r>
            <a:endParaRPr lang="ru-RU" sz="1800" i="1" dirty="0" smtClean="0"/>
          </a:p>
          <a:p>
            <a:r>
              <a:rPr lang="ru-RU" sz="1800" i="1" dirty="0" smtClean="0"/>
              <a:t>7</a:t>
            </a:r>
            <a:r>
              <a:rPr lang="ru-RU" sz="1800" i="1" dirty="0"/>
              <a:t> — сигнал сброса</a:t>
            </a:r>
            <a:r>
              <a:rPr lang="ru-RU" sz="1800" i="1" dirty="0" smtClean="0"/>
              <a:t>.</a:t>
            </a:r>
          </a:p>
          <a:p>
            <a:endParaRPr lang="ru-RU" sz="1800" i="1" dirty="0"/>
          </a:p>
          <a:p>
            <a:endParaRPr lang="ru-RU" sz="1800" i="1" dirty="0" smtClean="0"/>
          </a:p>
          <a:p>
            <a:endParaRPr lang="ru-RU" sz="1800" i="1" dirty="0"/>
          </a:p>
          <a:p>
            <a:endParaRPr lang="ru-RU" sz="1800" i="1" dirty="0" smtClean="0"/>
          </a:p>
          <a:p>
            <a:endParaRPr lang="ru-RU" sz="1800" i="1" dirty="0"/>
          </a:p>
          <a:p>
            <a:endParaRPr lang="ru-RU" sz="1800" i="1" dirty="0" smtClean="0"/>
          </a:p>
          <a:p>
            <a:endParaRPr lang="ru-RU" sz="1800" i="1" dirty="0"/>
          </a:p>
          <a:p>
            <a:endParaRPr lang="ru-RU" sz="1800" dirty="0" smtClean="0"/>
          </a:p>
          <a:p>
            <a:r>
              <a:rPr lang="ru-RU" sz="2000" dirty="0" smtClean="0"/>
              <a:t>Можно </a:t>
            </a:r>
            <a:r>
              <a:rPr lang="ru-RU" sz="2000" dirty="0"/>
              <a:t>выполнять </a:t>
            </a:r>
            <a:r>
              <a:rPr lang="ru-RU" sz="2000" dirty="0" smtClean="0"/>
              <a:t>считывание с любой выбранной ячейки</a:t>
            </a:r>
            <a:endParaRPr lang="ru-RU" sz="2000" dirty="0"/>
          </a:p>
        </p:txBody>
      </p:sp>
      <p:pic>
        <p:nvPicPr>
          <p:cNvPr id="3074" name="Picture 2" descr="Equivalent circuit of CMOS Image Sensor pix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04864"/>
            <a:ext cx="4104456" cy="375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4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Rectangle 3"/>
          <p:cNvSpPr>
            <a:spLocks noChangeArrowheads="1"/>
          </p:cNvSpPr>
          <p:nvPr/>
        </p:nvSpPr>
        <p:spPr bwMode="auto">
          <a:xfrm>
            <a:off x="214313" y="3368576"/>
            <a:ext cx="8929687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ru-RU" sz="2000" b="1" dirty="0">
                <a:ea typeface="Times New Roman" pitchFamily="18" charset="0"/>
                <a:cs typeface="Courier New" pitchFamily="49" charset="0"/>
              </a:rPr>
              <a:t>    </a:t>
            </a:r>
            <a:r>
              <a:rPr lang="ru-RU" sz="2000" b="1" dirty="0" smtClean="0"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Сканируемое </a:t>
            </a:r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изображение  освещается  белым  светом от флуоресцентной  лампы.</a:t>
            </a:r>
          </a:p>
          <a:p>
            <a:pPr eaLnBrk="0" hangingPunct="0"/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Отраженный  свет  через  редуцирующую  (уменьшающую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) линзу </a:t>
            </a:r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попадает на фоточувствительный полупроводниковый 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элемент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ПЗС матрицу.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    ПЗС– это интегральная микросхема, оснащенная светочувствительной линейкой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в  основу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которой </a:t>
            </a:r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положена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зависимость накопления заряда p-n-перехода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фото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транзистора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или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фотодиода   </a:t>
            </a:r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от  степени  его 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освещенности (</a:t>
            </a:r>
            <a:r>
              <a:rPr lang="ru-RU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МОП-конденсатор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).  </a:t>
            </a:r>
            <a:endParaRPr lang="ru-RU" sz="20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hangingPunct="0"/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На   p-n-переходе создается  заряд,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зависящей   </a:t>
            </a:r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от освещенности. </a:t>
            </a:r>
          </a:p>
        </p:txBody>
      </p:sp>
      <p:pic>
        <p:nvPicPr>
          <p:cNvPr id="246789" name="Picture 4" descr="skane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75"/>
            <a:ext cx="3810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790" name="TextBox 7"/>
          <p:cNvSpPr txBox="1">
            <a:spLocks noChangeArrowheads="1"/>
          </p:cNvSpPr>
          <p:nvPr/>
        </p:nvSpPr>
        <p:spPr bwMode="auto">
          <a:xfrm>
            <a:off x="285720" y="0"/>
            <a:ext cx="74660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Технология CCD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0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Change</a:t>
            </a:r>
            <a:r>
              <a:rPr lang="ru-RU" sz="20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ru-RU" sz="20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Coupled</a:t>
            </a:r>
            <a:r>
              <a:rPr lang="ru-RU" sz="20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ru-RU" sz="20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Device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 smtClean="0">
                <a:latin typeface="Times New Roman" pitchFamily="18" charset="0"/>
              </a:rPr>
              <a:t>) </a:t>
            </a:r>
            <a:r>
              <a:rPr lang="ru-RU" sz="2800" b="1" dirty="0" smtClean="0">
                <a:latin typeface="Times New Roman" pitchFamily="18" charset="0"/>
              </a:rPr>
              <a:t>- ПЗС </a:t>
            </a:r>
            <a:endParaRPr lang="ru-RU" sz="2800" b="1" dirty="0">
              <a:latin typeface="Times New Roman" pitchFamily="18" charset="0"/>
            </a:endParaRPr>
          </a:p>
        </p:txBody>
      </p:sp>
      <p:pic>
        <p:nvPicPr>
          <p:cNvPr id="488450" name="Picture 2" descr="http://www.jetcom.ru/netcat_files/Image/CCDweb%282%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642918"/>
            <a:ext cx="4429156" cy="239516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571480"/>
            <a:ext cx="4805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Приборы с зарядовой связью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2599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8CA1"/>
                </a:solidFill>
                <a:latin typeface="Times New Roman" pitchFamily="18" charset="0"/>
              </a:rPr>
              <a:t>ПЗС - матрица</a:t>
            </a:r>
            <a:endParaRPr lang="ru-RU" sz="2800" b="1" dirty="0">
              <a:solidFill>
                <a:srgbClr val="708CA1"/>
              </a:solidFill>
              <a:latin typeface="Times New Roman" pitchFamily="18" charset="0"/>
            </a:endParaRPr>
          </a:p>
        </p:txBody>
      </p:sp>
      <p:pic>
        <p:nvPicPr>
          <p:cNvPr id="4853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523220"/>
            <a:ext cx="7858148" cy="443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0" y="4797152"/>
            <a:ext cx="892971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 ПЗС-матрица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–представляет собой двумерный массив фотоэлементов, которые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накапливают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электрический заряд (зарядовый рельеф)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пропорциональный освещенности 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ru-RU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МОП-конденсатор</a:t>
            </a:r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).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Эти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заряды (построчно)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сдвигаются горизонтально или вертикально и передаются на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усилитель. 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Затем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начинается накопление заряда для формирования нового кадра.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/>
              <a:t>1</a:t>
            </a:r>
            <a:r>
              <a:rPr lang="ru-RU" sz="2000" dirty="0"/>
              <a:t> — </a:t>
            </a:r>
            <a:r>
              <a:rPr lang="ru-RU" sz="2000" dirty="0">
                <a:hlinkClick r:id="rId3" tooltip="Фотон"/>
              </a:rPr>
              <a:t>фотоны</a:t>
            </a:r>
            <a:r>
              <a:rPr lang="ru-RU" sz="2000" dirty="0"/>
              <a:t> света, прошедшие через </a:t>
            </a:r>
            <a:r>
              <a:rPr lang="ru-RU" sz="2000" dirty="0">
                <a:hlinkClick r:id="rId4" tooltip="Объектив"/>
              </a:rPr>
              <a:t>объектив</a:t>
            </a:r>
            <a:r>
              <a:rPr lang="ru-RU" sz="2000" dirty="0"/>
              <a:t> фотоаппарата;</a:t>
            </a:r>
            <a:br>
              <a:rPr lang="ru-RU" sz="2000" dirty="0"/>
            </a:br>
            <a:r>
              <a:rPr lang="ru-RU" sz="2000" b="1" dirty="0"/>
              <a:t>2</a:t>
            </a:r>
            <a:r>
              <a:rPr lang="ru-RU" sz="2000" dirty="0"/>
              <a:t> — </a:t>
            </a:r>
            <a:r>
              <a:rPr lang="ru-RU" sz="2000" dirty="0">
                <a:hlinkClick r:id="rId5"/>
              </a:rPr>
              <a:t>микролинза </a:t>
            </a:r>
            <a:r>
              <a:rPr lang="ru-RU" sz="2000" dirty="0" err="1">
                <a:hlinkClick r:id="rId5"/>
              </a:rPr>
              <a:t>субпикселя</a:t>
            </a:r>
            <a:r>
              <a:rPr lang="ru-RU" sz="2000" dirty="0"/>
              <a:t>;</a:t>
            </a:r>
            <a:br>
              <a:rPr lang="ru-RU" sz="2000" dirty="0"/>
            </a:br>
            <a:r>
              <a:rPr lang="ru-RU" sz="2000" b="1" dirty="0"/>
              <a:t>3</a:t>
            </a:r>
            <a:r>
              <a:rPr lang="ru-RU" sz="2000" dirty="0"/>
              <a:t> </a:t>
            </a:r>
            <a:r>
              <a:rPr lang="ru-RU" sz="2000" dirty="0" smtClean="0"/>
              <a:t>—</a:t>
            </a:r>
            <a:r>
              <a:rPr lang="ru-RU" sz="2000" dirty="0" smtClean="0">
                <a:hlinkClick r:id="rId6" tooltip="Светофильтр"/>
              </a:rPr>
              <a:t>светофильтр</a:t>
            </a:r>
            <a:r>
              <a:rPr lang="ru-RU" sz="2000" dirty="0" smtClean="0"/>
              <a:t> </a:t>
            </a:r>
            <a:r>
              <a:rPr lang="ru-RU" sz="2000" dirty="0" err="1"/>
              <a:t>субпикселя</a:t>
            </a:r>
            <a:r>
              <a:rPr lang="ru-RU" sz="2000" dirty="0"/>
              <a:t>, фрагмент </a:t>
            </a:r>
            <a:r>
              <a:rPr lang="ru-RU" sz="2000" dirty="0">
                <a:hlinkClick r:id="rId7" tooltip="Фильтр Байера"/>
              </a:rPr>
              <a:t>фильтра Байера</a:t>
            </a:r>
            <a:r>
              <a:rPr lang="ru-RU" sz="2000" dirty="0"/>
              <a:t>;</a:t>
            </a:r>
            <a:br>
              <a:rPr lang="ru-RU" sz="2000" dirty="0"/>
            </a:br>
            <a:r>
              <a:rPr lang="ru-RU" sz="2000" b="1" dirty="0"/>
              <a:t>4</a:t>
            </a:r>
            <a:r>
              <a:rPr lang="ru-RU" sz="2000" dirty="0"/>
              <a:t> — прозрачный </a:t>
            </a:r>
            <a:r>
              <a:rPr lang="ru-RU" sz="2000" dirty="0">
                <a:hlinkClick r:id="rId8" tooltip="Электрод"/>
              </a:rPr>
              <a:t>электрод</a:t>
            </a:r>
            <a:r>
              <a:rPr lang="ru-RU" sz="2000" dirty="0"/>
              <a:t> из </a:t>
            </a:r>
            <a:r>
              <a:rPr lang="ru-RU" sz="2000" dirty="0">
                <a:hlinkClick r:id="rId9" tooltip="Поликристаллический кремний"/>
              </a:rPr>
              <a:t>поликристаллического кремния</a:t>
            </a:r>
            <a:r>
              <a:rPr lang="ru-RU" sz="2000" dirty="0"/>
              <a:t> или сплава индия и оксида олова;</a:t>
            </a:r>
            <a:br>
              <a:rPr lang="ru-RU" sz="2000" dirty="0"/>
            </a:br>
            <a:r>
              <a:rPr lang="ru-RU" sz="2000" b="1" dirty="0"/>
              <a:t>5</a:t>
            </a:r>
            <a:r>
              <a:rPr lang="ru-RU" sz="2000" dirty="0"/>
              <a:t> — оксид кремния;</a:t>
            </a:r>
            <a:br>
              <a:rPr lang="ru-RU" sz="2000" dirty="0"/>
            </a:br>
            <a:r>
              <a:rPr lang="ru-RU" sz="2000" b="1" dirty="0"/>
              <a:t>6</a:t>
            </a:r>
            <a:r>
              <a:rPr lang="ru-RU" sz="2000" dirty="0"/>
              <a:t> — кремниевый канал n-типа: зона генерации носителей — зона </a:t>
            </a:r>
            <a:r>
              <a:rPr lang="ru-RU" sz="2000" dirty="0">
                <a:hlinkClick r:id="rId10" tooltip="Внутренний фотоэффект"/>
              </a:rPr>
              <a:t>внутреннего фотоэффекта</a:t>
            </a:r>
            <a:r>
              <a:rPr lang="ru-RU" sz="2000" dirty="0"/>
              <a:t>;</a:t>
            </a:r>
            <a:br>
              <a:rPr lang="ru-RU" sz="2000" dirty="0"/>
            </a:br>
            <a:r>
              <a:rPr lang="ru-RU" sz="2000" b="1" dirty="0"/>
              <a:t>7</a:t>
            </a:r>
            <a:r>
              <a:rPr lang="ru-RU" sz="2000" dirty="0"/>
              <a:t> — зона </a:t>
            </a:r>
            <a:r>
              <a:rPr lang="ru-RU" sz="2000" dirty="0">
                <a:hlinkClick r:id="rId11" tooltip="Потенциальная яма"/>
              </a:rPr>
              <a:t>потенциальной ямы</a:t>
            </a:r>
            <a:r>
              <a:rPr lang="ru-RU" sz="2000" dirty="0"/>
              <a:t> (карман n-типа), где собираются электроны из зоны генерации </a:t>
            </a:r>
            <a:r>
              <a:rPr lang="ru-RU" sz="2000" dirty="0">
                <a:hlinkClick r:id="rId12" tooltip="Носители заряда"/>
              </a:rPr>
              <a:t>носителей заряда</a:t>
            </a:r>
            <a:r>
              <a:rPr lang="ru-RU" sz="2000" dirty="0"/>
              <a:t>;</a:t>
            </a:r>
            <a:br>
              <a:rPr lang="ru-RU" sz="2000" dirty="0"/>
            </a:br>
            <a:r>
              <a:rPr lang="ru-RU" sz="2000" b="1" dirty="0"/>
              <a:t>8</a:t>
            </a:r>
            <a:r>
              <a:rPr lang="ru-RU" sz="2000" dirty="0"/>
              <a:t> — кремниевая </a:t>
            </a:r>
            <a:r>
              <a:rPr lang="ru-RU" sz="2000" dirty="0">
                <a:hlinkClick r:id="rId13" tooltip="Подложка"/>
              </a:rPr>
              <a:t>подложка</a:t>
            </a:r>
            <a:r>
              <a:rPr lang="ru-RU" sz="2000" dirty="0"/>
              <a:t> </a:t>
            </a:r>
            <a:r>
              <a:rPr lang="ru-RU" dirty="0">
                <a:hlinkClick r:id="rId14" tooltip="P-n-переход"/>
              </a:rPr>
              <a:t>p-типа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Под действием света электроны собираются с «потенциальной яме»</a:t>
            </a:r>
            <a:endParaRPr lang="ru-RU" dirty="0"/>
          </a:p>
          <a:p>
            <a:endParaRPr lang="ru-RU" dirty="0"/>
          </a:p>
        </p:txBody>
      </p:sp>
      <p:pic>
        <p:nvPicPr>
          <p:cNvPr id="4098" name="Picture 2" descr="https://upload.wikimedia.org/wikipedia/commons/thumb/f/f4/Subpixels_chema.svg/800px-Subpixels_chema.sv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508" y="620688"/>
            <a:ext cx="47625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6/66/CCD_charge_transfer_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20688"/>
            <a:ext cx="2929801" cy="123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80131"/>
            <a:ext cx="3000375" cy="123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52" y="2996952"/>
            <a:ext cx="2981325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76" y="4005064"/>
            <a:ext cx="29622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76" y="5301208"/>
            <a:ext cx="298132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193854"/>
            <a:ext cx="2613793" cy="118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97468"/>
            <a:ext cx="479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переноса заряда</a:t>
            </a:r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 bwMode="auto">
          <a:xfrm>
            <a:off x="571500" y="0"/>
            <a:ext cx="82296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ru-RU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rgbClr val="708CA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Сканирование цветного изображения</a:t>
            </a:r>
            <a:endParaRPr lang="ru-RU" sz="28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7811" name="Rectangle 1"/>
          <p:cNvSpPr>
            <a:spLocks noChangeArrowheads="1"/>
          </p:cNvSpPr>
          <p:nvPr/>
        </p:nvSpPr>
        <p:spPr bwMode="auto">
          <a:xfrm>
            <a:off x="214313" y="642938"/>
            <a:ext cx="8929687" cy="616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ru-RU" sz="2000" b="1" dirty="0">
                <a:solidFill>
                  <a:schemeClr val="tx2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Поддержка цвета выполняется двумя способами: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Три источника света, один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фотосенсор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Один источник света, три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фотосенсора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0" hangingPunct="0"/>
            <a:endParaRPr lang="ru-RU" sz="2000" b="1" dirty="0">
              <a:solidFill>
                <a:schemeClr val="tx2"/>
              </a:solidFill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endParaRPr lang="ru-RU" sz="2000" dirty="0">
              <a:solidFill>
                <a:schemeClr val="tx2"/>
              </a:solidFill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endParaRPr lang="ru-RU" sz="2000" dirty="0">
              <a:solidFill>
                <a:schemeClr val="tx2"/>
              </a:solidFill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endParaRPr lang="ru-RU" sz="2000" dirty="0">
              <a:solidFill>
                <a:schemeClr val="tx2"/>
              </a:solidFill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endParaRPr lang="ru-RU" sz="2000" dirty="0">
              <a:solidFill>
                <a:schemeClr val="tx2"/>
              </a:solidFill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endParaRPr lang="ru-RU" sz="2000" dirty="0">
              <a:solidFill>
                <a:schemeClr val="tx2"/>
              </a:solidFill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endParaRPr lang="ru-RU" sz="2000" dirty="0">
              <a:solidFill>
                <a:schemeClr val="tx2"/>
              </a:solidFill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endParaRPr lang="ru-RU" sz="2000" dirty="0">
              <a:solidFill>
                <a:schemeClr val="tx2"/>
              </a:solidFill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endParaRPr lang="ru-RU" sz="2000" dirty="0">
              <a:solidFill>
                <a:schemeClr val="tx2"/>
              </a:solidFill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2000" dirty="0" smtClean="0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ru-RU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Для </a:t>
            </a:r>
            <a:r>
              <a:rPr lang="ru-RU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сканирования цветного изображения источник белого света освещает  сканируемое  </a:t>
            </a:r>
            <a:r>
              <a:rPr lang="ru-RU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изображение.</a:t>
            </a:r>
          </a:p>
          <a:p>
            <a:pPr eaLnBrk="0" hangingPunct="0"/>
            <a:r>
              <a:rPr lang="ru-RU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Отраженный </a:t>
            </a:r>
            <a:r>
              <a:rPr lang="ru-RU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свет через редуцирующую  линзу  попадает  на  трех  полосную  ПЗС через </a:t>
            </a:r>
            <a:r>
              <a:rPr lang="ru-RU" sz="24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систему специальных фильтров</a:t>
            </a:r>
            <a:r>
              <a:rPr lang="ru-RU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которые </a:t>
            </a:r>
            <a:r>
              <a:rPr lang="ru-RU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разделяют </a:t>
            </a:r>
            <a:r>
              <a:rPr lang="ru-RU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белый  свет  на  три компонента: красный, зеленый  и  синий . </a:t>
            </a:r>
          </a:p>
        </p:txBody>
      </p:sp>
      <p:pic>
        <p:nvPicPr>
          <p:cNvPr id="247812" name="Picture 2" descr="skaner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000240"/>
            <a:ext cx="3381372" cy="259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571500" y="0"/>
            <a:ext cx="8229600" cy="500063"/>
          </a:xfrm>
          <a:prstGeom prst="rect">
            <a:avLst/>
          </a:prstGeom>
          <a:solidFill>
            <a:schemeClr val="accent1">
              <a:alpha val="6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4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Сканеры  </a:t>
            </a:r>
          </a:p>
        </p:txBody>
      </p:sp>
      <p:pic>
        <p:nvPicPr>
          <p:cNvPr id="2488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1630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ru-RU" b="1" dirty="0" smtClean="0"/>
              <a:t>Классификация принтеров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ru-RU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1)По способу формирования строки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•посимвольные (символ за символом);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 построчные  (сразу строку);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2) по механизму печати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 ударного действия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 безударного действия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3) по способу прорисовывания символов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 матричные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400" dirty="0" smtClean="0"/>
              <a:t>	• символьные (использует набор готовых знаков)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714488"/>
            <a:ext cx="85011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b="1" dirty="0" smtClean="0"/>
              <a:t>CIS</a:t>
            </a:r>
            <a:r>
              <a:rPr lang="ru-RU" sz="2400" b="1" dirty="0" smtClean="0">
                <a:solidFill>
                  <a:srgbClr val="000000"/>
                </a:solidFill>
                <a:cs typeface="Times New Roman" pitchFamily="18" charset="0"/>
              </a:rPr>
              <a:t> сканеры имеют  низкое энергопотребление; </a:t>
            </a:r>
          </a:p>
          <a:p>
            <a:pPr algn="just" eaLnBrk="0" hangingPunct="0"/>
            <a:r>
              <a:rPr lang="ru-RU" sz="2400" b="1" dirty="0" smtClean="0">
                <a:solidFill>
                  <a:srgbClr val="000000"/>
                </a:solidFill>
                <a:cs typeface="Times New Roman" pitchFamily="18" charset="0"/>
              </a:rPr>
              <a:t>Менее инерционны;</a:t>
            </a:r>
          </a:p>
          <a:p>
            <a:pPr algn="just" eaLnBrk="0" hangingPunct="0"/>
            <a:r>
              <a:rPr lang="ru-RU" sz="2400" b="1" dirty="0" smtClean="0">
                <a:solidFill>
                  <a:srgbClr val="000000"/>
                </a:solidFill>
                <a:cs typeface="Times New Roman" pitchFamily="18" charset="0"/>
              </a:rPr>
              <a:t>Практически нечувствительны к механическим воздействиям. </a:t>
            </a:r>
          </a:p>
          <a:p>
            <a:pPr algn="just" eaLnBrk="0" hangingPunct="0"/>
            <a:endParaRPr lang="ru-RU" sz="24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 eaLnBrk="0" hangingPunct="0"/>
            <a:r>
              <a:rPr lang="ru-RU" sz="2400" b="1" dirty="0" smtClean="0">
                <a:solidFill>
                  <a:srgbClr val="000000"/>
                </a:solidFill>
                <a:cs typeface="Times New Roman" pitchFamily="18" charset="0"/>
              </a:rPr>
              <a:t>CIS-сканеры как правило, не приспособлены к работе со слайд - модулями. 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868" y="785794"/>
            <a:ext cx="2241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CIS - </a:t>
            </a:r>
            <a:r>
              <a:rPr lang="ru-RU" sz="2800" b="1" dirty="0" smtClean="0"/>
              <a:t>сканеры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2968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2800" smtClean="0"/>
              <a:t>Сравнительный анализ сканеров</a:t>
            </a:r>
          </a:p>
        </p:txBody>
      </p:sp>
      <p:pic>
        <p:nvPicPr>
          <p:cNvPr id="4823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71513"/>
            <a:ext cx="88392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898" name="Picture 2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071546"/>
            <a:ext cx="4643470" cy="365998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57488" y="285728"/>
            <a:ext cx="3502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Книжные сканеры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5143512"/>
            <a:ext cx="831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Сканируемый оригинал располагается лицом вверх</a:t>
            </a:r>
            <a:endParaRPr lang="ru-RU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946" name="Picture 2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357298"/>
            <a:ext cx="4500574" cy="334542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86050" y="500042"/>
            <a:ext cx="4287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err="1" smtClean="0"/>
              <a:t>Листопротяжные</a:t>
            </a:r>
            <a:r>
              <a:rPr lang="ru-RU" sz="2800" b="1" dirty="0" smtClean="0"/>
              <a:t> сканеры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4714884"/>
            <a:ext cx="826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Низкое качество, высокая скорость (до 100 листов в минуту)</a:t>
            </a:r>
            <a:endParaRPr lang="ru-RU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785794"/>
            <a:ext cx="5857887" cy="356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33875"/>
            <a:ext cx="91440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5286375" y="714375"/>
            <a:ext cx="371475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88925" eaLnBrk="0" hangingPunct="0"/>
            <a:r>
              <a:rPr lang="ru-RU" sz="1800">
                <a:cs typeface="Times New Roman" pitchFamily="18" charset="0"/>
              </a:rPr>
              <a:t>Применения в рассматриваемой конструкции зеркального барабана с плоскими боковыми гранями позволяет при одном обороте барабана выполняеть </a:t>
            </a:r>
            <a:r>
              <a:rPr lang="en-US" sz="1800" i="1">
                <a:cs typeface="Times New Roman" pitchFamily="18" charset="0"/>
              </a:rPr>
              <a:t>n</a:t>
            </a:r>
            <a:r>
              <a:rPr lang="ru-RU" sz="1800" i="1">
                <a:cs typeface="Times New Roman" pitchFamily="18" charset="0"/>
              </a:rPr>
              <a:t> </a:t>
            </a:r>
            <a:r>
              <a:rPr lang="ru-RU" sz="1800">
                <a:cs typeface="Times New Roman" pitchFamily="18" charset="0"/>
              </a:rPr>
              <a:t>считываний, где </a:t>
            </a:r>
            <a:r>
              <a:rPr lang="en-US" sz="1800" i="1">
                <a:cs typeface="Times New Roman" pitchFamily="18" charset="0"/>
              </a:rPr>
              <a:t>n</a:t>
            </a:r>
            <a:r>
              <a:rPr lang="ru-RU" sz="1800" i="1">
                <a:cs typeface="Times New Roman" pitchFamily="18" charset="0"/>
              </a:rPr>
              <a:t> </a:t>
            </a:r>
            <a:r>
              <a:rPr lang="ru-RU" sz="1800">
                <a:cs typeface="Times New Roman" pitchFamily="18" charset="0"/>
              </a:rPr>
              <a:t>– число плоских граней барабана. </a:t>
            </a:r>
            <a:endParaRPr lang="ru-RU" sz="1800"/>
          </a:p>
        </p:txBody>
      </p:sp>
      <p:sp>
        <p:nvSpPr>
          <p:cNvPr id="24576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1" dirty="0" smtClean="0"/>
              <a:t>                                  Проекционный сканер</a:t>
            </a:r>
          </a:p>
          <a:p>
            <a:pPr algn="ctr"/>
            <a:r>
              <a:rPr lang="ru-RU" sz="2400" dirty="0" smtClean="0"/>
              <a:t>Для сканирования информации с носителей большого размера</a:t>
            </a:r>
            <a:endParaRPr lang="ru-RU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28604"/>
            <a:ext cx="6486525" cy="45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0" y="491900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При использовании матрицы считывающих элементов   поверхность носителя (1)  с изображением (2) проецируется  с помощью отраженного  света (5) через собирающую линзу (4) на матрицу светочувствительных элементов (3), которые меняют свои электрические параметры в зависимости от освещенности.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00364" y="142852"/>
            <a:ext cx="344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Проекционные сканеры</a:t>
            </a:r>
            <a:endParaRPr lang="ru-RU" sz="24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0"/>
            <a:ext cx="4097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Характеристики  сканера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785794"/>
            <a:ext cx="87868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    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Оптическое разрешение сканера (по вертикали)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это реальное количество точек, которое в состоянии различить светочувствительный  элемент   сканера. Оно измеряется в DPI (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dots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per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inch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- точек на дюйм) и является одним из основных параметров сканера.</a:t>
            </a:r>
          </a:p>
          <a:p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- Механическое  разрешение сканера  (по горизонтали)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это разрешение, обеспечиваемое механизмом перемещения сканирующего элемента.</a:t>
            </a:r>
          </a:p>
          <a:p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- Улучшенное разрешение по вертикали и горизонтали 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это разрешение получаемое с помощью интерполяции.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Интерполяция - это искусственно увеличенное разрешение. Оно достигается путем математического вычисления недостающих точек изображения (методом интерполяции), осуществляемого драйвером с помощью специальных алгоритмов.</a:t>
            </a:r>
          </a:p>
          <a:p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28604"/>
            <a:ext cx="885828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    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-Динамический диапазон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означает способность сканера воспринимать самые яркие (прозрачные) и самые тёмные (непрозрачные) участки(  способность сканера различить близлежащие оттенки). Обозначается буквой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Динамический диапазон  связан с оптической плотностью. 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Оптическая плотность - это характеристика оригинала.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Вычисляется она как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десятичный логарифм отношения света падающего на оригинал к свету отраженному от оригинала (для непрозрачных оригиналов) или прошедшему через оригинал (для слайдов и негативов).</a:t>
            </a:r>
          </a:p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0.0 D  -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минимально возможное значение оптической плотности –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идеально белый (прозрачный) оригинал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4.0 D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- максимальное значение оптической плотности –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идеально черный (непрозрачный) оригинал.</a:t>
            </a:r>
          </a:p>
          <a:p>
            <a:endParaRPr lang="ru-RU" sz="2200" dirty="0" smtClean="0"/>
          </a:p>
          <a:p>
            <a:r>
              <a:rPr lang="ru-RU" sz="2200" b="1" dirty="0" smtClean="0">
                <a:solidFill>
                  <a:srgbClr val="FF0000"/>
                </a:solidFill>
              </a:rPr>
              <a:t>   </a:t>
            </a:r>
          </a:p>
          <a:p>
            <a:endParaRPr lang="ru-RU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4286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0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Характеристики сканера</a:t>
            </a:r>
            <a:endParaRPr lang="ru-RU" sz="2800" b="1" dirty="0">
              <a:solidFill>
                <a:srgbClr val="708CA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0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Характеристики сканера</a:t>
            </a:r>
            <a:endParaRPr lang="ru-RU" sz="2800" b="1" dirty="0">
              <a:solidFill>
                <a:srgbClr val="708CA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004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Глубина цвета( внутренняя 8 – 48 бит) -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число разрядов, используемых для кодирования цвета каждого оцифрованного  пикселя (количество цветов, которые сканер способен различить). Определяется разрядностью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АЦП – сканера;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-Глубина резкости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максимальное расстояние от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фоточувствительного датчика до  оригинала  на котором оптическая система сканера  способна обработать  оригинал с достаточным уровнем резкости;</a:t>
            </a: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-Скорость сканирования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число страниц, сканируемых за одну минуту. Иногда данный параметр может измеряться в числе линий, сканируемых за одну секунду.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696680"/>
            <a:ext cx="4367230" cy="575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1214414" y="0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Общие характеристики </a:t>
            </a:r>
            <a:r>
              <a:rPr lang="en-US" sz="2400" b="1" dirty="0" smtClean="0"/>
              <a:t>Epson Perfection V370 Photo</a:t>
            </a:r>
            <a:endParaRPr lang="ru-RU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Сканер – устройство ввода графической информации, в основе которого лежит принцип регистрации оптической прозрачности или отражающей способности элементов оригинала и преобразования их в электрические импульсы.</a:t>
            </a:r>
          </a:p>
          <a:p>
            <a:r>
              <a:rPr lang="ru-RU" dirty="0" smtClean="0"/>
              <a:t>Как правило, сканеры считывают данные оригинала поэлементно (обычно – построчно) и используют искусственное освещение.</a:t>
            </a:r>
          </a:p>
          <a:p>
            <a:r>
              <a:rPr lang="ru-RU" dirty="0" err="1" smtClean="0"/>
              <a:t>Веб-камеры</a:t>
            </a:r>
            <a:r>
              <a:rPr lang="ru-RU" dirty="0" smtClean="0"/>
              <a:t> и цифровые фото-/видеокамеры тоже можно отнести к сканерам, выполняющим мгновенное считывание всего оригинала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928670"/>
            <a:ext cx="85725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По методу сканирования можно выделить контактные и бесконтактные 3D сканеры</a:t>
            </a:r>
          </a:p>
          <a:p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При </a:t>
            </a:r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контактном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сканировании считывающий элемент (щуп) контактирует с отдельными точками анализируемого объекта и формирует их пространственные координаты. Они обладают малым быстродействием и могут повреждать поверхность в точках касания . (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УЗИ сканеры  в медицине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Без контактные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устройства можно подразделить на 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пассивные и активные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 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активных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3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 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сканерах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используются волны (свет, луч лазера, рентген, ультразвук), которые посылаются на  объект. Отраженные волны анализируются.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ru-RU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пассивных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анализируются отраженные от объектов волны от окружающего излучения.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14290"/>
            <a:ext cx="2001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708CA1"/>
                </a:solidFill>
              </a:rPr>
              <a:t>3</a:t>
            </a:r>
            <a:r>
              <a:rPr lang="en-US" sz="2800" b="1" dirty="0" smtClean="0">
                <a:solidFill>
                  <a:srgbClr val="708CA1"/>
                </a:solidFill>
              </a:rPr>
              <a:t>D </a:t>
            </a:r>
            <a:r>
              <a:rPr lang="ru-RU" sz="2800" b="1" dirty="0" smtClean="0">
                <a:solidFill>
                  <a:srgbClr val="708CA1"/>
                </a:solidFill>
              </a:rPr>
              <a:t>сканеры</a:t>
            </a:r>
            <a:endParaRPr lang="ru-RU" sz="2800" b="1" dirty="0">
              <a:solidFill>
                <a:srgbClr val="708CA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28605"/>
            <a:ext cx="804862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42910" y="4214818"/>
            <a:ext cx="75009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1- лазерный прожектор;</a:t>
            </a:r>
            <a:endParaRPr lang="ru-RU" sz="7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2- лазерный луч;</a:t>
            </a:r>
            <a:endParaRPr lang="ru-RU" sz="7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3- первое положение сканируемой точки;</a:t>
            </a:r>
            <a:endParaRPr lang="ru-RU" sz="7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4- второе положение сканируемой точки;</a:t>
            </a:r>
            <a:endParaRPr lang="ru-RU" sz="7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5- отраженный луч;</a:t>
            </a:r>
            <a:endParaRPr lang="ru-RU" sz="7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6- отраженный луч;</a:t>
            </a:r>
            <a:endParaRPr lang="ru-RU" sz="7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7-линейка фотодиодов(СС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 - </a:t>
            </a: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головка);</a:t>
            </a:r>
            <a:endParaRPr lang="ru-RU" sz="7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8– положение отраженного луча;</a:t>
            </a:r>
            <a:endParaRPr lang="ru-RU" sz="7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9 - положение отраженного луча;</a:t>
            </a:r>
            <a:endParaRPr lang="ru-RU" sz="7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10– узел формирования удаления сканируемой точки(СС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 - </a:t>
            </a:r>
            <a:r>
              <a:rPr lang="ru-RU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процессор)</a:t>
            </a:r>
            <a:endParaRPr lang="ru-RU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0"/>
            <a:ext cx="3410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Лазерный 3</a:t>
            </a:r>
            <a:r>
              <a:rPr lang="en-US" sz="2800" b="1" dirty="0" smtClean="0"/>
              <a:t>D </a:t>
            </a:r>
            <a:r>
              <a:rPr lang="ru-RU" sz="2800" b="1" dirty="0" smtClean="0"/>
              <a:t>сканер</a:t>
            </a:r>
            <a:endParaRPr lang="ru-RU" sz="2800" b="1" dirty="0"/>
          </a:p>
        </p:txBody>
      </p:sp>
      <p:pic>
        <p:nvPicPr>
          <p:cNvPr id="560130" name="Picture 2" descr="3D &amp;scy;&amp;kcy;&amp;acy;&amp;ncy;&amp;iecy;&amp;rcy; ZScanner 6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3786190"/>
            <a:ext cx="3167743" cy="2131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00034" y="214290"/>
            <a:ext cx="8229600" cy="500062"/>
          </a:xfrm>
          <a:noFill/>
        </p:spPr>
        <p:txBody>
          <a:bodyPr/>
          <a:lstStyle/>
          <a:p>
            <a:pPr eaLnBrk="1" hangingPunct="1"/>
            <a:r>
              <a:rPr lang="ru-RU" dirty="0" smtClean="0"/>
              <a:t>Устройства ввода информации</a:t>
            </a:r>
          </a:p>
        </p:txBody>
      </p:sp>
      <p:sp>
        <p:nvSpPr>
          <p:cNvPr id="224259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ru-RU" sz="2400" dirty="0" smtClean="0"/>
          </a:p>
          <a:p>
            <a:pPr eaLnBrk="1" hangingPunct="1"/>
            <a:r>
              <a:rPr lang="ru-RU" sz="2400" dirty="0" smtClean="0"/>
              <a:t>Клавиатура</a:t>
            </a:r>
          </a:p>
          <a:p>
            <a:pPr eaLnBrk="1" hangingPunct="1"/>
            <a:r>
              <a:rPr lang="ru-RU" sz="2400" dirty="0" smtClean="0"/>
              <a:t>Мышь</a:t>
            </a:r>
          </a:p>
          <a:p>
            <a:pPr eaLnBrk="1" hangingPunct="1"/>
            <a:r>
              <a:rPr lang="ru-RU" sz="2400" dirty="0" smtClean="0"/>
              <a:t>Устройства ввода графической информации:</a:t>
            </a:r>
          </a:p>
          <a:p>
            <a:pPr eaLnBrk="1" hangingPunct="1">
              <a:buFontTx/>
              <a:buNone/>
            </a:pPr>
            <a:r>
              <a:rPr lang="ru-RU" sz="2400" dirty="0" smtClean="0"/>
              <a:t>       Планшеты</a:t>
            </a:r>
          </a:p>
          <a:p>
            <a:pPr eaLnBrk="1" hangingPunct="1">
              <a:buFontTx/>
              <a:buNone/>
            </a:pPr>
            <a:r>
              <a:rPr lang="ru-RU" sz="2400" dirty="0" smtClean="0"/>
              <a:t>       Сенсорные экраны</a:t>
            </a:r>
          </a:p>
          <a:p>
            <a:pPr eaLnBrk="1" hangingPunct="1">
              <a:buFontTx/>
              <a:buNone/>
            </a:pPr>
            <a:r>
              <a:rPr lang="ru-RU" sz="2400" dirty="0" smtClean="0"/>
              <a:t>       Сканеры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Содержимое 2"/>
          <p:cNvSpPr>
            <a:spLocks noGrp="1"/>
          </p:cNvSpPr>
          <p:nvPr>
            <p:ph idx="4294967295"/>
          </p:nvPr>
        </p:nvSpPr>
        <p:spPr>
          <a:xfrm>
            <a:off x="285720" y="1600200"/>
            <a:ext cx="885828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dirty="0" smtClean="0"/>
              <a:t>Планшеты позволяют вводить  координаты </a:t>
            </a:r>
            <a:r>
              <a:rPr lang="ru-RU" b="1" dirty="0" smtClean="0"/>
              <a:t>Х, У </a:t>
            </a:r>
            <a:r>
              <a:rPr lang="ru-RU" dirty="0" smtClean="0"/>
              <a:t>точек  изображения в процессе его создания пользователем на специальном носителе – планшете.</a:t>
            </a:r>
          </a:p>
          <a:p>
            <a:pPr eaLnBrk="1" hangingPunct="1">
              <a:buFontTx/>
              <a:buNone/>
            </a:pPr>
            <a:r>
              <a:rPr lang="ru-RU" dirty="0" smtClean="0"/>
              <a:t>По принципу построения планшеты бывают:</a:t>
            </a:r>
          </a:p>
          <a:p>
            <a:pPr eaLnBrk="1" hangingPunct="1">
              <a:buFontTx/>
              <a:buNone/>
            </a:pPr>
            <a:r>
              <a:rPr lang="ru-RU" dirty="0" smtClean="0"/>
              <a:t>    -  акустические;</a:t>
            </a:r>
          </a:p>
          <a:p>
            <a:pPr eaLnBrk="1" hangingPunct="1">
              <a:buFontTx/>
              <a:buNone/>
            </a:pPr>
            <a:r>
              <a:rPr lang="ru-RU" dirty="0" smtClean="0"/>
              <a:t>    -  электромагнитные;</a:t>
            </a:r>
          </a:p>
          <a:p>
            <a:pPr eaLnBrk="1" hangingPunct="1">
              <a:buFontTx/>
              <a:buNone/>
            </a:pPr>
            <a:r>
              <a:rPr lang="ru-RU" dirty="0" smtClean="0"/>
              <a:t>    -  оптические;</a:t>
            </a:r>
          </a:p>
          <a:p>
            <a:pPr eaLnBrk="1" hangingPunct="1"/>
            <a:endParaRPr lang="ru-RU" dirty="0" smtClean="0"/>
          </a:p>
        </p:txBody>
      </p:sp>
      <p:sp>
        <p:nvSpPr>
          <p:cNvPr id="225283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4282" y="285728"/>
            <a:ext cx="8472518" cy="500062"/>
          </a:xfrm>
          <a:noFill/>
        </p:spPr>
        <p:txBody>
          <a:bodyPr/>
          <a:lstStyle/>
          <a:p>
            <a:pPr eaLnBrk="1" hangingPunct="1"/>
            <a:r>
              <a:rPr lang="ru-RU" dirty="0" smtClean="0"/>
              <a:t>Устройства ввода графической  информации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214438"/>
            <a:ext cx="3867150" cy="278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26308" name="TextBox 8"/>
          <p:cNvSpPr txBox="1">
            <a:spLocks noChangeArrowheads="1"/>
          </p:cNvSpPr>
          <p:nvPr/>
        </p:nvSpPr>
        <p:spPr bwMode="auto">
          <a:xfrm>
            <a:off x="5500688" y="2071688"/>
            <a:ext cx="20489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tx2"/>
                </a:solidFill>
                <a:latin typeface="Times New Roman" pitchFamily="18" charset="0"/>
              </a:rPr>
              <a:t>1,2- микрофоны</a:t>
            </a:r>
          </a:p>
        </p:txBody>
      </p:sp>
      <p:sp>
        <p:nvSpPr>
          <p:cNvPr id="226309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0" y="4000500"/>
            <a:ext cx="8586788" cy="4199611"/>
          </a:xfrm>
        </p:spPr>
        <p:txBody>
          <a:bodyPr wrap="square" anchor="ctr">
            <a:spAutoFit/>
          </a:bodyPr>
          <a:lstStyle/>
          <a:p>
            <a:pPr marL="0" indent="288925" algn="just" eaLnBrk="1" hangingPunct="1">
              <a:spcBef>
                <a:spcPct val="0"/>
              </a:spcBef>
              <a:buFontTx/>
              <a:buNone/>
            </a:pPr>
            <a:r>
              <a:rPr lang="ru-RU" sz="1900" dirty="0" smtClean="0"/>
              <a:t>В </a:t>
            </a:r>
            <a:r>
              <a:rPr lang="ru-RU" sz="1900" i="1" dirty="0" smtClean="0">
                <a:solidFill>
                  <a:srgbClr val="208C20"/>
                </a:solidFill>
              </a:rPr>
              <a:t>акустических</a:t>
            </a:r>
            <a:r>
              <a:rPr lang="ru-RU" sz="1900" dirty="0" smtClean="0">
                <a:solidFill>
                  <a:srgbClr val="208C20"/>
                </a:solidFill>
              </a:rPr>
              <a:t> </a:t>
            </a:r>
            <a:r>
              <a:rPr lang="ru-RU" sz="1900" dirty="0" smtClean="0"/>
              <a:t>планшетах определение местоположения координат </a:t>
            </a:r>
            <a:r>
              <a:rPr lang="ru-RU" sz="1900" i="1" dirty="0" smtClean="0"/>
              <a:t>X, Y</a:t>
            </a:r>
            <a:r>
              <a:rPr lang="ru-RU" sz="1900" dirty="0" smtClean="0"/>
              <a:t> пишущего инструмента на носителе осуществляется посредством измерения времени распространения звуковой волны от карандаша, до приемника. </a:t>
            </a:r>
          </a:p>
          <a:p>
            <a:pPr marL="0" indent="288925" algn="just" eaLnBrk="1" hangingPunct="1">
              <a:spcBef>
                <a:spcPct val="0"/>
              </a:spcBef>
              <a:buFontTx/>
              <a:buNone/>
            </a:pPr>
            <a:r>
              <a:rPr lang="ru-RU" sz="1900" dirty="0" smtClean="0"/>
              <a:t>В качестве генератора звуковой волны может использоваться искровой пробой между электродами, устанавливаемыми на кончике карандаша, перемещающего по поверхности планшета.</a:t>
            </a:r>
          </a:p>
          <a:p>
            <a:pPr marL="0" indent="288925" algn="just" eaLnBrk="1" hangingPunct="1">
              <a:spcBef>
                <a:spcPct val="0"/>
              </a:spcBef>
              <a:buFontTx/>
              <a:buNone/>
            </a:pPr>
            <a:r>
              <a:rPr lang="ru-RU" sz="1900" dirty="0" smtClean="0"/>
              <a:t> Измеряя с помощью электронной схемы момент времени  восприятия волны микрофонами, можно определить текущее положение карандаша на планшете.</a:t>
            </a:r>
          </a:p>
          <a:p>
            <a:pPr marL="0" indent="288925" algn="just" eaLnBrk="1" hangingPunct="1">
              <a:spcBef>
                <a:spcPct val="0"/>
              </a:spcBef>
              <a:buFontTx/>
              <a:buNone/>
            </a:pPr>
            <a:endParaRPr lang="ru-RU" sz="1800" dirty="0" smtClean="0"/>
          </a:p>
          <a:p>
            <a:pPr marL="0" indent="288925" algn="just" eaLnBrk="1" hangingPunct="1">
              <a:spcBef>
                <a:spcPct val="0"/>
              </a:spcBef>
              <a:buFontTx/>
              <a:buNone/>
            </a:pPr>
            <a:endParaRPr lang="ru-RU" sz="1400" dirty="0" smtClean="0"/>
          </a:p>
          <a:p>
            <a:pPr marL="0" indent="288925" algn="just" eaLnBrk="1" hangingPunct="1">
              <a:spcBef>
                <a:spcPct val="0"/>
              </a:spcBef>
              <a:buFontTx/>
              <a:buNone/>
            </a:pPr>
            <a:endParaRPr lang="ru-RU" sz="1400" dirty="0" smtClean="0"/>
          </a:p>
          <a:p>
            <a:pPr marL="0" indent="288925" algn="just" eaLnBrk="1" hangingPunct="1">
              <a:spcBef>
                <a:spcPct val="0"/>
              </a:spcBef>
              <a:buFontTx/>
              <a:buNone/>
            </a:pPr>
            <a:endParaRPr lang="ru-RU" sz="1400" dirty="0" smtClean="0"/>
          </a:p>
          <a:p>
            <a:pPr marL="0" indent="288925" algn="just" eaLnBrk="1" hangingPunct="1">
              <a:spcBef>
                <a:spcPct val="0"/>
              </a:spcBef>
              <a:buFontTx/>
              <a:buNone/>
            </a:pPr>
            <a:endParaRPr lang="ru-RU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7158" y="214290"/>
            <a:ext cx="42331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dirty="0">
                <a:ln>
                  <a:solidFill>
                    <a:srgbClr val="0070C0"/>
                  </a:solidFill>
                </a:ln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Акустические планшеты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Box 8"/>
          <p:cNvSpPr txBox="1">
            <a:spLocks noChangeArrowheads="1"/>
          </p:cNvSpPr>
          <p:nvPr/>
        </p:nvSpPr>
        <p:spPr bwMode="auto">
          <a:xfrm>
            <a:off x="5572132" y="1214422"/>
            <a:ext cx="21287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</a:rPr>
              <a:t>Координаты </a:t>
            </a:r>
            <a:r>
              <a:rPr lang="ru-RU" sz="2000" b="1" dirty="0">
                <a:solidFill>
                  <a:schemeClr val="tx2"/>
                </a:solidFill>
                <a:latin typeface="Times New Roman" pitchFamily="18" charset="0"/>
              </a:rPr>
              <a:t>Х,У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143250"/>
            <a:ext cx="8929688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+mj-lt"/>
              </a:rPr>
              <a:t>    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электромагнитных планшетах используется  емкостная или магнитная связь карандаша  с планшетом.</a:t>
            </a:r>
          </a:p>
          <a:p>
            <a:pP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   При 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емкостной  связи планшет представляет собой набор  тонких токопроводящих координатных шин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и У.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     С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помощью генератора импульсов Г и блоков кодирования Б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К-Х,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 БК-У последовательно на каждую вертикальную  и горизонтальную  шины подаются электрические импульсы.</a:t>
            </a:r>
          </a:p>
          <a:p>
            <a:pPr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   На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конце карандаша имеется колебательный контур . При помещении карандаша в некоторую точку планшета колебательный контур через емкостную связь воспринимает импульсы от ближайших координатных шин планшета. </a:t>
            </a:r>
          </a:p>
          <a:p>
            <a:pPr>
              <a:defRPr/>
            </a:pPr>
            <a:endParaRPr lang="ru-RU" sz="20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2273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928670"/>
            <a:ext cx="3636963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57158" y="0"/>
            <a:ext cx="521497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n>
                  <a:solidFill>
                    <a:srgbClr val="0070C0"/>
                  </a:solidFill>
                </a:ln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Электромагнитные планшеты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Содержимое 2"/>
          <p:cNvSpPr>
            <a:spLocks noGrp="1"/>
          </p:cNvSpPr>
          <p:nvPr>
            <p:ph idx="4294967295"/>
          </p:nvPr>
        </p:nvSpPr>
        <p:spPr>
          <a:xfrm>
            <a:off x="0" y="2714625"/>
            <a:ext cx="9144000" cy="41433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400" dirty="0" smtClean="0"/>
              <a:t>При построении </a:t>
            </a:r>
            <a:r>
              <a:rPr lang="ru-RU" sz="2400" i="1" dirty="0" smtClean="0"/>
              <a:t>оптических</a:t>
            </a:r>
            <a:r>
              <a:rPr lang="ru-RU" sz="2400" dirty="0" smtClean="0"/>
              <a:t> планшетов в качестве  рабочей поверхности используется  поверхность монитора, на которую можно наносить  изображение с помощью светового пера.</a:t>
            </a:r>
          </a:p>
          <a:p>
            <a:pPr eaLnBrk="1" hangingPunct="1"/>
            <a:r>
              <a:rPr lang="ru-RU" sz="2400" dirty="0" smtClean="0"/>
              <a:t> При попадании светового луча на участок экрана </a:t>
            </a:r>
            <a:r>
              <a:rPr lang="ru-RU" sz="2400" i="1" dirty="0" smtClean="0"/>
              <a:t>1,</a:t>
            </a:r>
            <a:r>
              <a:rPr lang="ru-RU" sz="2400" dirty="0" smtClean="0"/>
              <a:t> в котором находится апертура 5 светового пера, световое пятно  проецируется линзой </a:t>
            </a:r>
            <a:r>
              <a:rPr lang="ru-RU" sz="2400" i="1" dirty="0" smtClean="0"/>
              <a:t>3</a:t>
            </a:r>
            <a:r>
              <a:rPr lang="ru-RU" sz="2400" dirty="0" smtClean="0"/>
              <a:t> на </a:t>
            </a:r>
            <a:r>
              <a:rPr lang="ru-RU" sz="2400" dirty="0" err="1" smtClean="0"/>
              <a:t>световод</a:t>
            </a:r>
            <a:r>
              <a:rPr lang="ru-RU" sz="2400" dirty="0" smtClean="0"/>
              <a:t> </a:t>
            </a:r>
            <a:r>
              <a:rPr lang="ru-RU" sz="2400" i="1" dirty="0" smtClean="0"/>
              <a:t>4,</a:t>
            </a:r>
            <a:r>
              <a:rPr lang="ru-RU" sz="2400" dirty="0" smtClean="0"/>
              <a:t> закрепленный в корпусе пера </a:t>
            </a:r>
            <a:r>
              <a:rPr lang="ru-RU" sz="2400" i="1" dirty="0" smtClean="0"/>
              <a:t>2.</a:t>
            </a:r>
            <a:r>
              <a:rPr lang="ru-RU" sz="2400" dirty="0" smtClean="0"/>
              <a:t> По </a:t>
            </a:r>
            <a:r>
              <a:rPr lang="ru-RU" sz="2400" dirty="0" err="1" smtClean="0"/>
              <a:t>световоду</a:t>
            </a:r>
            <a:r>
              <a:rPr lang="ru-RU" sz="2400" dirty="0" smtClean="0"/>
              <a:t> световой поток передается на фотоэлектронный умножитель ФЭУ, на выходе которого появляется сигнал при попадании светового пятна в апертуру пера. </a:t>
            </a:r>
          </a:p>
        </p:txBody>
      </p:sp>
      <p:sp>
        <p:nvSpPr>
          <p:cNvPr id="228356" name="TextBox 4"/>
          <p:cNvSpPr txBox="1">
            <a:spLocks noChangeArrowheads="1"/>
          </p:cNvSpPr>
          <p:nvPr/>
        </p:nvSpPr>
        <p:spPr bwMode="auto">
          <a:xfrm>
            <a:off x="357158" y="214290"/>
            <a:ext cx="4221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Оптические планшеты</a:t>
            </a:r>
          </a:p>
        </p:txBody>
      </p:sp>
      <p:pic>
        <p:nvPicPr>
          <p:cNvPr id="2283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85794"/>
            <a:ext cx="372514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6985" y="857232"/>
            <a:ext cx="4247015" cy="171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Прямоугольник 2"/>
          <p:cNvSpPr>
            <a:spLocks noChangeArrowheads="1"/>
          </p:cNvSpPr>
          <p:nvPr/>
        </p:nvSpPr>
        <p:spPr bwMode="auto">
          <a:xfrm>
            <a:off x="642938" y="357166"/>
            <a:ext cx="8501062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	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определения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координат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пера используется полный растр экрана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Луч, попавший в апертуру пера в процессе растровой развертки, обеспечивает появление сигнала с выхода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светового пера.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Адрес, который находится   в регистре адреса видеобуфера в момент появления этого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сигнала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 соответствует координатам расположения апертуры пера на экране.</a:t>
            </a:r>
          </a:p>
          <a:p>
            <a:endParaRPr lang="ru-RU" dirty="0"/>
          </a:p>
          <a:p>
            <a:r>
              <a:rPr lang="ru-RU" dirty="0"/>
              <a:t> </a:t>
            </a:r>
          </a:p>
        </p:txBody>
      </p:sp>
      <p:sp>
        <p:nvSpPr>
          <p:cNvPr id="230403" name="TextBox 3"/>
          <p:cNvSpPr txBox="1">
            <a:spLocks noChangeArrowheads="1"/>
          </p:cNvSpPr>
          <p:nvPr/>
        </p:nvSpPr>
        <p:spPr bwMode="auto">
          <a:xfrm>
            <a:off x="428596" y="0"/>
            <a:ext cx="7394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Определение координат светового пера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Содержимое 2"/>
          <p:cNvSpPr>
            <a:spLocks noGrp="1"/>
          </p:cNvSpPr>
          <p:nvPr>
            <p:ph idx="4294967295"/>
          </p:nvPr>
        </p:nvSpPr>
        <p:spPr>
          <a:xfrm>
            <a:off x="0" y="571500"/>
            <a:ext cx="9144000" cy="5554663"/>
          </a:xfrm>
        </p:spPr>
        <p:txBody>
          <a:bodyPr>
            <a:normAutofit/>
          </a:bodyPr>
          <a:lstStyle/>
          <a:p>
            <a:pPr eaLnBrk="1" hangingPunct="1"/>
            <a:r>
              <a:rPr lang="ru-RU" sz="2400" b="1" dirty="0" err="1" smtClean="0"/>
              <a:t>Се́нсорный</a:t>
            </a:r>
            <a:r>
              <a:rPr lang="ru-RU" sz="2400" b="1" dirty="0" smtClean="0"/>
              <a:t> экран</a:t>
            </a:r>
            <a:r>
              <a:rPr lang="ru-RU" sz="2400" dirty="0" smtClean="0"/>
              <a:t> — представляет собой экран, реагирующий на прикосновения к нему.</a:t>
            </a:r>
          </a:p>
          <a:p>
            <a:pPr eaLnBrk="1" hangingPunct="1"/>
            <a:r>
              <a:rPr lang="ru-RU" sz="2400" dirty="0" smtClean="0"/>
              <a:t>Типы сенсорных экранов :</a:t>
            </a:r>
          </a:p>
          <a:p>
            <a:pPr eaLnBrk="1" hangingPunct="1">
              <a:buFontTx/>
              <a:buNone/>
            </a:pPr>
            <a:r>
              <a:rPr lang="ru-RU" sz="2400" dirty="0" smtClean="0"/>
              <a:t>      - резистивные;</a:t>
            </a:r>
          </a:p>
          <a:p>
            <a:pPr eaLnBrk="1" hangingPunct="1">
              <a:buFontTx/>
              <a:buNone/>
            </a:pPr>
            <a:r>
              <a:rPr lang="ru-RU" sz="2400" dirty="0" smtClean="0"/>
              <a:t>      - матричные;</a:t>
            </a:r>
          </a:p>
          <a:p>
            <a:pPr eaLnBrk="1" hangingPunct="1">
              <a:buFontTx/>
              <a:buNone/>
            </a:pPr>
            <a:r>
              <a:rPr lang="ru-RU" sz="2400" dirty="0" smtClean="0"/>
              <a:t>      - емкостные;</a:t>
            </a:r>
          </a:p>
          <a:p>
            <a:pPr eaLnBrk="1" hangingPunct="1">
              <a:buFontTx/>
              <a:buNone/>
            </a:pPr>
            <a:r>
              <a:rPr lang="ru-RU" sz="2400" dirty="0" smtClean="0"/>
              <a:t>      - </a:t>
            </a:r>
            <a:r>
              <a:rPr lang="ru-RU" sz="2400" dirty="0" err="1" smtClean="0"/>
              <a:t>проекционно</a:t>
            </a:r>
            <a:r>
              <a:rPr lang="ru-RU" sz="2400" dirty="0" smtClean="0"/>
              <a:t> – емкостные;</a:t>
            </a:r>
          </a:p>
          <a:p>
            <a:pPr eaLnBrk="1" hangingPunct="1">
              <a:buFontTx/>
              <a:buNone/>
            </a:pPr>
            <a:r>
              <a:rPr lang="ru-RU" sz="2400" dirty="0" smtClean="0"/>
              <a:t>      - экраны на поверхностно-акустических   волнах;                            </a:t>
            </a:r>
          </a:p>
          <a:p>
            <a:pPr eaLnBrk="1" hangingPunct="1">
              <a:buFontTx/>
              <a:buNone/>
            </a:pPr>
            <a:r>
              <a:rPr lang="ru-RU" sz="2400" dirty="0" smtClean="0"/>
              <a:t>      - оптические сенсорные экраны;</a:t>
            </a:r>
          </a:p>
          <a:p>
            <a:pPr eaLnBrk="1" hangingPunct="1">
              <a:buFontTx/>
              <a:buNone/>
            </a:pPr>
            <a:r>
              <a:rPr lang="ru-RU" sz="2400" dirty="0" smtClean="0"/>
              <a:t>      - тензометрические сенсорные экраны;</a:t>
            </a:r>
          </a:p>
          <a:p>
            <a:pPr eaLnBrk="1" hangingPunct="1">
              <a:buFontTx/>
              <a:buNone/>
            </a:pPr>
            <a:r>
              <a:rPr lang="ru-RU" sz="2400" dirty="0" smtClean="0"/>
              <a:t>                                 </a:t>
            </a:r>
          </a:p>
          <a:p>
            <a:pPr eaLnBrk="1" hangingPunct="1">
              <a:buFontTx/>
              <a:buNone/>
            </a:pPr>
            <a:endParaRPr lang="ru-RU" sz="2000" dirty="0" smtClean="0"/>
          </a:p>
          <a:p>
            <a:pPr eaLnBrk="1" hangingPunct="1">
              <a:buFontTx/>
              <a:buNone/>
            </a:pPr>
            <a:r>
              <a:rPr lang="ru-RU" sz="2000" dirty="0" smtClean="0"/>
              <a:t>                                                 </a:t>
            </a:r>
          </a:p>
          <a:p>
            <a:pPr eaLnBrk="1" hangingPunct="1"/>
            <a:endParaRPr lang="ru-RU" sz="2000" dirty="0" smtClean="0"/>
          </a:p>
        </p:txBody>
      </p:sp>
      <p:sp>
        <p:nvSpPr>
          <p:cNvPr id="23245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57158" y="0"/>
            <a:ext cx="8229600" cy="500063"/>
          </a:xfrm>
          <a:noFill/>
        </p:spPr>
        <p:txBody>
          <a:bodyPr/>
          <a:lstStyle/>
          <a:p>
            <a:pPr eaLnBrk="1" hangingPunct="1"/>
            <a:r>
              <a:rPr lang="ru-RU" dirty="0" smtClean="0"/>
              <a:t>Сенсорные экраны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71500" y="0"/>
            <a:ext cx="8229600" cy="500063"/>
          </a:xfrm>
          <a:noFill/>
        </p:spPr>
        <p:txBody>
          <a:bodyPr/>
          <a:lstStyle/>
          <a:p>
            <a:r>
              <a:rPr lang="ru-RU" dirty="0" smtClean="0"/>
              <a:t>Резистивные</a:t>
            </a: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ru-RU" dirty="0" smtClean="0">
                <a:solidFill>
                  <a:srgbClr val="0070C0"/>
                </a:solidFill>
              </a:rPr>
              <a:t>с</a:t>
            </a:r>
            <a:r>
              <a:rPr lang="ru-RU" dirty="0" smtClean="0"/>
              <a:t>енсорные  экраны</a:t>
            </a:r>
          </a:p>
        </p:txBody>
      </p:sp>
      <p:pic>
        <p:nvPicPr>
          <p:cNvPr id="233475" name="Picture 2" descr="220px-Touchscree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988" y="928688"/>
            <a:ext cx="3954462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477" name="TextBox 7"/>
          <p:cNvSpPr txBox="1">
            <a:spLocks noChangeArrowheads="1"/>
          </p:cNvSpPr>
          <p:nvPr/>
        </p:nvSpPr>
        <p:spPr bwMode="auto">
          <a:xfrm>
            <a:off x="0" y="3687901"/>
            <a:ext cx="900115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</a:rPr>
              <a:t>   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Резистивный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сенсорный экран состоит из стеклянной панели 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и гибкой пластиковой мембраны 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4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И на панель, и на мембрану нанесено резистивное покрытие 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2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Пространство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между стеклом и мембраной заполнено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микроизоляторами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которые равномерно распределены по активной области экрана и надёжно изолируют проводящие поверхности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 Когда на экран нажимают, панель и мембрана замыкаются, электронные схемы регистрирует изменение сопротивления и преобразует его в координаты прикосновения (X и Y) .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Существуют 4-х, 5-ти и 8-ми  - проводные резистивные сенсорные экраны.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3478" name="TextBox 8"/>
          <p:cNvSpPr txBox="1">
            <a:spLocks noChangeArrowheads="1"/>
          </p:cNvSpPr>
          <p:nvPr/>
        </p:nvSpPr>
        <p:spPr bwMode="auto">
          <a:xfrm>
            <a:off x="3357563" y="428625"/>
            <a:ext cx="2630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  <a:latin typeface="Times New Roman" pitchFamily="18" charset="0"/>
              </a:rPr>
              <a:t>Резистивные экраны</a:t>
            </a:r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972501"/>
            <a:ext cx="4071966" cy="266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a typeface="Times New Roman" pitchFamily="18" charset="0"/>
                <a:cs typeface="Courier New" pitchFamily="49" charset="0"/>
              </a:rPr>
              <a:t>Сканеры можно классифицировать:</a:t>
            </a:r>
          </a:p>
          <a:p>
            <a:r>
              <a:rPr lang="ru-RU" dirty="0" smtClean="0">
                <a:ea typeface="Times New Roman" pitchFamily="18" charset="0"/>
                <a:cs typeface="Courier New" pitchFamily="49" charset="0"/>
              </a:rPr>
              <a:t> 1) По степени прозрачности  вводимого оригинала изображения на:</a:t>
            </a:r>
          </a:p>
          <a:p>
            <a:r>
              <a:rPr lang="ru-RU" dirty="0" smtClean="0">
                <a:ea typeface="Times New Roman" pitchFamily="18" charset="0"/>
                <a:cs typeface="Courier New" pitchFamily="49" charset="0"/>
              </a:rPr>
              <a:t>     - не прозрачные оригиналы(</a:t>
            </a:r>
            <a:r>
              <a:rPr lang="ru-RU" dirty="0" smtClean="0">
                <a:solidFill>
                  <a:schemeClr val="tx2"/>
                </a:solidFill>
                <a:ea typeface="Times New Roman" pitchFamily="18" charset="0"/>
                <a:cs typeface="Courier New" pitchFamily="49" charset="0"/>
              </a:rPr>
              <a:t>фотографии, рисунки, страницы журналов </a:t>
            </a:r>
            <a:r>
              <a:rPr lang="ru-RU" dirty="0" smtClean="0">
                <a:ea typeface="Times New Roman" pitchFamily="18" charset="0"/>
                <a:cs typeface="Courier New" pitchFamily="49" charset="0"/>
              </a:rPr>
              <a:t>);</a:t>
            </a:r>
          </a:p>
          <a:p>
            <a:r>
              <a:rPr lang="ru-RU" dirty="0" smtClean="0">
                <a:ea typeface="Times New Roman" pitchFamily="18" charset="0"/>
                <a:cs typeface="Courier New" pitchFamily="49" charset="0"/>
              </a:rPr>
              <a:t>     - прозрачные оригиналы (</a:t>
            </a:r>
            <a:r>
              <a:rPr lang="ru-RU" dirty="0" smtClean="0">
                <a:solidFill>
                  <a:schemeClr val="tx2"/>
                </a:solidFill>
                <a:ea typeface="Times New Roman" pitchFamily="18" charset="0"/>
                <a:cs typeface="Courier New" pitchFamily="49" charset="0"/>
              </a:rPr>
              <a:t>цветные и черно-белые слайды и  негативы</a:t>
            </a:r>
            <a:r>
              <a:rPr lang="ru-RU" dirty="0" smtClean="0">
                <a:ea typeface="Times New Roman" pitchFamily="18" charset="0"/>
                <a:cs typeface="Courier New" pitchFamily="49" charset="0"/>
              </a:rPr>
              <a:t>).</a:t>
            </a:r>
          </a:p>
          <a:p>
            <a:endParaRPr lang="ru-RU" dirty="0" smtClean="0">
              <a:ea typeface="Times New Roman" pitchFamily="18" charset="0"/>
              <a:cs typeface="Courier New" pitchFamily="49" charset="0"/>
            </a:endParaRPr>
          </a:p>
          <a:p>
            <a:r>
              <a:rPr lang="ru-RU" dirty="0" smtClean="0">
                <a:ea typeface="Times New Roman" pitchFamily="18" charset="0"/>
                <a:cs typeface="Courier New" pitchFamily="49" charset="0"/>
              </a:rPr>
              <a:t>2) П</a:t>
            </a:r>
            <a:r>
              <a:rPr lang="ru-RU" dirty="0" smtClean="0">
                <a:solidFill>
                  <a:schemeClr val="tx2"/>
                </a:solidFill>
                <a:ea typeface="Times New Roman" pitchFamily="18" charset="0"/>
                <a:cs typeface="Courier New" pitchFamily="49" charset="0"/>
              </a:rPr>
              <a:t>о  кинематическому механизму сканера на:</a:t>
            </a:r>
          </a:p>
          <a:p>
            <a:r>
              <a:rPr lang="ru-RU" dirty="0" smtClean="0">
                <a:ea typeface="Times New Roman" pitchFamily="18" charset="0"/>
                <a:cs typeface="Courier New" pitchFamily="49" charset="0"/>
              </a:rPr>
              <a:t>      - ручные (сканеры </a:t>
            </a:r>
            <a:r>
              <a:rPr lang="ru-RU" dirty="0" err="1" smtClean="0">
                <a:ea typeface="Times New Roman" pitchFamily="18" charset="0"/>
                <a:cs typeface="Courier New" pitchFamily="49" charset="0"/>
              </a:rPr>
              <a:t>штрих-кодов</a:t>
            </a:r>
            <a:r>
              <a:rPr lang="ru-RU" dirty="0" smtClean="0">
                <a:ea typeface="Times New Roman" pitchFamily="18" charset="0"/>
                <a:cs typeface="Courier New" pitchFamily="49" charset="0"/>
              </a:rPr>
              <a:t>);</a:t>
            </a:r>
          </a:p>
          <a:p>
            <a:r>
              <a:rPr lang="ru-RU" dirty="0" smtClean="0">
                <a:ea typeface="Times New Roman" pitchFamily="18" charset="0"/>
                <a:cs typeface="Courier New" pitchFamily="49" charset="0"/>
              </a:rPr>
              <a:t>      - настольные/напольные (планшетные, рулонные, проекционные, барабанные, книжные).</a:t>
            </a:r>
          </a:p>
          <a:p>
            <a:endParaRPr lang="ru-RU" dirty="0" smtClean="0">
              <a:ea typeface="Times New Roman" pitchFamily="18" charset="0"/>
              <a:cs typeface="Courier New" pitchFamily="49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Резистивные</a:t>
            </a: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ru-RU" dirty="0" smtClean="0">
                <a:solidFill>
                  <a:srgbClr val="0070C0"/>
                </a:solidFill>
              </a:rPr>
              <a:t>с</a:t>
            </a:r>
            <a:r>
              <a:rPr lang="ru-RU" dirty="0" smtClean="0"/>
              <a:t>енсорные  экраны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два правых электрода подаётся напряжение +5В, левые заземляются. Напряжение на экране соответствует X-координате.</a:t>
            </a:r>
          </a:p>
          <a:p>
            <a:r>
              <a:rPr lang="ru-RU" dirty="0" smtClean="0"/>
              <a:t>Y-координата считывается подключением к +5В обоих верхних электродов и к «земле» обоих нижних.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Резистивные</a:t>
            </a: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</a:rPr>
              <a:t>  </a:t>
            </a:r>
            <a:r>
              <a:rPr lang="ru-RU" dirty="0" smtClean="0">
                <a:solidFill>
                  <a:srgbClr val="0070C0"/>
                </a:solidFill>
              </a:rPr>
              <a:t>с</a:t>
            </a:r>
            <a:r>
              <a:rPr lang="ru-RU" dirty="0" smtClean="0"/>
              <a:t>енсорные  экраны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Достоинства :</a:t>
            </a:r>
          </a:p>
          <a:p>
            <a:r>
              <a:rPr lang="ru-RU" dirty="0" smtClean="0"/>
              <a:t>   - Дёшевы и стойки к загрязнению. </a:t>
            </a:r>
          </a:p>
          <a:p>
            <a:r>
              <a:rPr lang="ru-RU" dirty="0" smtClean="0"/>
              <a:t>   - Реагируют на прикосновение любым гладким твёрдым предметом: рукой (голой или в перчатке), пером, кредитной картой, медиатором. </a:t>
            </a:r>
          </a:p>
          <a:p>
            <a:r>
              <a:rPr lang="ru-RU" dirty="0" smtClean="0"/>
              <a:t>Лучшие образцы обеспечивают разрешающую способность 4096×4096 пикселей.</a:t>
            </a:r>
          </a:p>
          <a:p>
            <a:r>
              <a:rPr lang="ru-RU" b="1" i="1" dirty="0" smtClean="0"/>
              <a:t>Недостатки :</a:t>
            </a:r>
          </a:p>
          <a:p>
            <a:r>
              <a:rPr lang="ru-RU" dirty="0" smtClean="0"/>
              <a:t>- Низкое светопропускание (не более 85 % для 5-проводных моделей и ещё более низкое для 4-проводных),</a:t>
            </a:r>
          </a:p>
          <a:p>
            <a:r>
              <a:rPr lang="ru-RU" dirty="0" smtClean="0"/>
              <a:t> Низкая долговечность (не более 35 </a:t>
            </a:r>
            <a:r>
              <a:rPr lang="ru-RU" dirty="0" err="1" smtClean="0"/>
              <a:t>млн</a:t>
            </a:r>
            <a:r>
              <a:rPr lang="ru-RU" dirty="0" smtClean="0"/>
              <a:t> нажатий в одну точку) и недостаточная </a:t>
            </a:r>
            <a:r>
              <a:rPr lang="ru-RU" dirty="0" err="1" smtClean="0"/>
              <a:t>вандалоустойчивость</a:t>
            </a:r>
            <a:r>
              <a:rPr lang="ru-RU" dirty="0" smtClean="0"/>
              <a:t> (плёнку легко разрезать).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Матричные экраны</a:t>
            </a: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</a:rPr>
              <a:t/>
            </a:r>
            <a:br>
              <a:rPr lang="ru-RU" dirty="0" smtClean="0">
                <a:solidFill>
                  <a:srgbClr val="0070C0"/>
                </a:solidFill>
                <a:latin typeface="Times New Roman" pitchFamily="18" charset="0"/>
              </a:rPr>
            </a:br>
            <a:endParaRPr lang="ru-RU" dirty="0"/>
          </a:p>
        </p:txBody>
      </p:sp>
      <p:sp>
        <p:nvSpPr>
          <p:cNvPr id="23552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ru-RU" sz="2000" dirty="0" smtClean="0"/>
          </a:p>
          <a:p>
            <a:pPr eaLnBrk="1" hangingPunct="1"/>
            <a:endParaRPr lang="ru-RU" sz="2000" dirty="0" smtClean="0"/>
          </a:p>
          <a:p>
            <a:pPr eaLnBrk="1" hangingPunct="1"/>
            <a:endParaRPr lang="ru-RU" sz="2000" dirty="0" smtClean="0"/>
          </a:p>
          <a:p>
            <a:pPr eaLnBrk="1" hangingPunct="1"/>
            <a:endParaRPr lang="ru-RU" sz="2000" dirty="0" smtClean="0"/>
          </a:p>
          <a:p>
            <a:pPr eaLnBrk="1" hangingPunct="1"/>
            <a:endParaRPr lang="ru-RU" sz="2000" dirty="0" smtClean="0"/>
          </a:p>
          <a:p>
            <a:pPr eaLnBrk="1" hangingPunct="1"/>
            <a:endParaRPr lang="ru-RU" sz="2000" dirty="0" smtClean="0"/>
          </a:p>
          <a:p>
            <a:pPr eaLnBrk="1" hangingPunct="1"/>
            <a:endParaRPr lang="ru-RU" sz="2000" dirty="0" smtClean="0"/>
          </a:p>
          <a:p>
            <a:pPr eaLnBrk="1" hangingPunct="1"/>
            <a:r>
              <a:rPr lang="ru-RU" sz="2000" dirty="0" smtClean="0"/>
              <a:t>Конструкция аналогична резистивной, но упрощена.</a:t>
            </a:r>
          </a:p>
          <a:p>
            <a:pPr eaLnBrk="1" hangingPunct="1"/>
            <a:r>
              <a:rPr lang="ru-RU" sz="2000" dirty="0" smtClean="0"/>
              <a:t> На стекло нанесены горизонтальные проводники, на мембрану — вертикальные.</a:t>
            </a:r>
          </a:p>
          <a:p>
            <a:pPr eaLnBrk="1" hangingPunct="1"/>
            <a:r>
              <a:rPr lang="ru-RU" sz="2000" dirty="0" smtClean="0"/>
              <a:t>При прикосновении к экрану проводники соприкасаются. Электронная схема определяет, какие проводники замкнулись, и  вычисляет соответствующие координаты Х,У.</a:t>
            </a:r>
          </a:p>
          <a:p>
            <a:pPr eaLnBrk="1" hangingPunct="1"/>
            <a:r>
              <a:rPr lang="ru-RU" sz="2000" dirty="0" smtClean="0"/>
              <a:t>Достоинство — простота, дешевизна и неприхотливость.</a:t>
            </a:r>
          </a:p>
          <a:p>
            <a:pPr eaLnBrk="1" hangingPunct="1"/>
            <a:r>
              <a:rPr lang="ru-RU" sz="2000" dirty="0" smtClean="0"/>
              <a:t>Недостатки - Имеют очень низкую точность.. Элементы интерфейса приходится специально располагать с учётом клеток матричного экрана. </a:t>
            </a:r>
          </a:p>
          <a:p>
            <a:pPr eaLnBrk="1" hangingPunct="1"/>
            <a:r>
              <a:rPr lang="ru-RU" sz="2000" dirty="0" smtClean="0"/>
              <a:t>Обычно матричные экраны опрашиваются по строкам это позволяет организовать  </a:t>
            </a:r>
            <a:r>
              <a:rPr lang="ru-RU" sz="2000" dirty="0" err="1" smtClean="0">
                <a:solidFill>
                  <a:srgbClr val="FF0000"/>
                </a:solidFill>
              </a:rPr>
              <a:t>мультитач</a:t>
            </a:r>
            <a:r>
              <a:rPr lang="ru-RU" sz="2000" dirty="0" smtClean="0">
                <a:solidFill>
                  <a:srgbClr val="FF0000"/>
                </a:solidFill>
              </a:rPr>
              <a:t>.</a:t>
            </a:r>
            <a:endParaRPr lang="ru-RU" sz="2000" b="1" dirty="0" smtClean="0"/>
          </a:p>
        </p:txBody>
      </p:sp>
      <p:grpSp>
        <p:nvGrpSpPr>
          <p:cNvPr id="2" name="Группа 34"/>
          <p:cNvGrpSpPr>
            <a:grpSpLocks/>
          </p:cNvGrpSpPr>
          <p:nvPr/>
        </p:nvGrpSpPr>
        <p:grpSpPr bwMode="auto">
          <a:xfrm rot="-821813">
            <a:off x="3781425" y="455613"/>
            <a:ext cx="2362200" cy="2655887"/>
            <a:chOff x="3812233" y="785793"/>
            <a:chExt cx="2361771" cy="3287854"/>
          </a:xfrm>
        </p:grpSpPr>
        <p:sp>
          <p:nvSpPr>
            <p:cNvPr id="235530" name="Двойная стрелка вверх/вниз 20"/>
            <p:cNvSpPr>
              <a:spLocks noChangeArrowheads="1"/>
            </p:cNvSpPr>
            <p:nvPr/>
          </p:nvSpPr>
          <p:spPr bwMode="auto">
            <a:xfrm>
              <a:off x="4500563" y="785793"/>
              <a:ext cx="56004" cy="2359160"/>
            </a:xfrm>
            <a:prstGeom prst="upDownArrow">
              <a:avLst>
                <a:gd name="adj1" fmla="val 50000"/>
                <a:gd name="adj2" fmla="val 49926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235531" name="Двойная стрелка вверх/вниз 21"/>
            <p:cNvSpPr>
              <a:spLocks noChangeArrowheads="1"/>
            </p:cNvSpPr>
            <p:nvPr/>
          </p:nvSpPr>
          <p:spPr bwMode="auto">
            <a:xfrm>
              <a:off x="4643439" y="928669"/>
              <a:ext cx="56004" cy="2359160"/>
            </a:xfrm>
            <a:prstGeom prst="upDownArrow">
              <a:avLst>
                <a:gd name="adj1" fmla="val 50000"/>
                <a:gd name="adj2" fmla="val 49926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235532" name="Двойная стрелка вверх/вниз 22"/>
            <p:cNvSpPr>
              <a:spLocks noChangeArrowheads="1"/>
            </p:cNvSpPr>
            <p:nvPr/>
          </p:nvSpPr>
          <p:spPr bwMode="auto">
            <a:xfrm>
              <a:off x="4795839" y="1081069"/>
              <a:ext cx="56004" cy="2359160"/>
            </a:xfrm>
            <a:prstGeom prst="upDownArrow">
              <a:avLst>
                <a:gd name="adj1" fmla="val 50000"/>
                <a:gd name="adj2" fmla="val 49926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235533" name="Двойная стрелка вверх/вниз 23"/>
            <p:cNvSpPr>
              <a:spLocks noChangeArrowheads="1"/>
            </p:cNvSpPr>
            <p:nvPr/>
          </p:nvSpPr>
          <p:spPr bwMode="auto">
            <a:xfrm>
              <a:off x="4948239" y="1233469"/>
              <a:ext cx="56004" cy="2359160"/>
            </a:xfrm>
            <a:prstGeom prst="upDownArrow">
              <a:avLst>
                <a:gd name="adj1" fmla="val 50000"/>
                <a:gd name="adj2" fmla="val 49926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235534" name="Двойная стрелка вверх/вниз 24"/>
            <p:cNvSpPr>
              <a:spLocks noChangeArrowheads="1"/>
            </p:cNvSpPr>
            <p:nvPr/>
          </p:nvSpPr>
          <p:spPr bwMode="auto">
            <a:xfrm>
              <a:off x="5100639" y="1385869"/>
              <a:ext cx="56004" cy="2359160"/>
            </a:xfrm>
            <a:prstGeom prst="upDownArrow">
              <a:avLst>
                <a:gd name="adj1" fmla="val 50000"/>
                <a:gd name="adj2" fmla="val 49926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235535" name="Двойная стрелка вверх/вниз 25"/>
            <p:cNvSpPr>
              <a:spLocks noChangeArrowheads="1"/>
            </p:cNvSpPr>
            <p:nvPr/>
          </p:nvSpPr>
          <p:spPr bwMode="auto">
            <a:xfrm>
              <a:off x="5276857" y="1562087"/>
              <a:ext cx="56004" cy="2359160"/>
            </a:xfrm>
            <a:prstGeom prst="upDownArrow">
              <a:avLst>
                <a:gd name="adj1" fmla="val 50000"/>
                <a:gd name="adj2" fmla="val 49926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235536" name="Двойная стрелка вверх/вниз 26"/>
            <p:cNvSpPr>
              <a:spLocks noChangeArrowheads="1"/>
            </p:cNvSpPr>
            <p:nvPr/>
          </p:nvSpPr>
          <p:spPr bwMode="auto">
            <a:xfrm flipH="1">
              <a:off x="5429257" y="1714487"/>
              <a:ext cx="45719" cy="2359160"/>
            </a:xfrm>
            <a:prstGeom prst="upDownArrow">
              <a:avLst>
                <a:gd name="adj1" fmla="val 50000"/>
                <a:gd name="adj2" fmla="val 49929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235537" name="Двойная стрелка влево/вправо 28"/>
            <p:cNvSpPr>
              <a:spLocks noChangeArrowheads="1"/>
            </p:cNvSpPr>
            <p:nvPr/>
          </p:nvSpPr>
          <p:spPr bwMode="auto">
            <a:xfrm rot="2547573" flipV="1">
              <a:off x="3955109" y="1668626"/>
              <a:ext cx="2147457" cy="6482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208C2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235538" name="Двойная стрелка влево/вправо 29"/>
            <p:cNvSpPr>
              <a:spLocks noChangeArrowheads="1"/>
            </p:cNvSpPr>
            <p:nvPr/>
          </p:nvSpPr>
          <p:spPr bwMode="auto">
            <a:xfrm rot="2547573" flipV="1">
              <a:off x="3955110" y="2145077"/>
              <a:ext cx="2147457" cy="6482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208C2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235539" name="Двойная стрелка влево/вправо 30"/>
            <p:cNvSpPr>
              <a:spLocks noChangeArrowheads="1"/>
            </p:cNvSpPr>
            <p:nvPr/>
          </p:nvSpPr>
          <p:spPr bwMode="auto">
            <a:xfrm rot="2547573" flipV="1">
              <a:off x="4026547" y="2573706"/>
              <a:ext cx="2147457" cy="6482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208C2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235540" name="Двойная стрелка влево/вправо 31"/>
            <p:cNvSpPr>
              <a:spLocks noChangeArrowheads="1"/>
            </p:cNvSpPr>
            <p:nvPr/>
          </p:nvSpPr>
          <p:spPr bwMode="auto">
            <a:xfrm rot="2547573" flipV="1">
              <a:off x="3955109" y="2859457"/>
              <a:ext cx="2147457" cy="6482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208C2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235541" name="Двойная стрелка влево/вправо 32"/>
            <p:cNvSpPr>
              <a:spLocks noChangeArrowheads="1"/>
            </p:cNvSpPr>
            <p:nvPr/>
          </p:nvSpPr>
          <p:spPr bwMode="auto">
            <a:xfrm rot="2547573" flipV="1">
              <a:off x="3883672" y="3145208"/>
              <a:ext cx="2147457" cy="6482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208C2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235542" name="Двойная стрелка влево/вправо 33"/>
            <p:cNvSpPr>
              <a:spLocks noChangeArrowheads="1"/>
            </p:cNvSpPr>
            <p:nvPr/>
          </p:nvSpPr>
          <p:spPr bwMode="auto">
            <a:xfrm rot="2547573" flipV="1">
              <a:off x="3812233" y="3359523"/>
              <a:ext cx="2147457" cy="6482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208C2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sp>
        <p:nvSpPr>
          <p:cNvPr id="235528" name="TextBox 35"/>
          <p:cNvSpPr txBox="1">
            <a:spLocks noChangeArrowheads="1"/>
          </p:cNvSpPr>
          <p:nvPr/>
        </p:nvSpPr>
        <p:spPr bwMode="auto">
          <a:xfrm>
            <a:off x="6143625" y="2357438"/>
            <a:ext cx="447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solidFill>
                  <a:schemeClr val="tx2"/>
                </a:solidFill>
                <a:latin typeface="Times New Roman" pitchFamily="18" charset="0"/>
              </a:rPr>
              <a:t>У</a:t>
            </a:r>
          </a:p>
        </p:txBody>
      </p:sp>
      <p:sp>
        <p:nvSpPr>
          <p:cNvPr id="235529" name="TextBox 36"/>
          <p:cNvSpPr txBox="1">
            <a:spLocks noChangeArrowheads="1"/>
          </p:cNvSpPr>
          <p:nvPr/>
        </p:nvSpPr>
        <p:spPr bwMode="auto">
          <a:xfrm>
            <a:off x="4714875" y="500063"/>
            <a:ext cx="44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solidFill>
                  <a:schemeClr val="tx2"/>
                </a:solidFill>
                <a:latin typeface="Times New Roman" pitchFamily="18" charset="0"/>
              </a:rPr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14282" y="0"/>
            <a:ext cx="8229600" cy="500063"/>
          </a:xfrm>
          <a:noFill/>
        </p:spPr>
        <p:txBody>
          <a:bodyPr/>
          <a:lstStyle/>
          <a:p>
            <a:pPr eaLnBrk="1" hangingPunct="1"/>
            <a:r>
              <a:rPr lang="ru-RU" dirty="0" smtClean="0"/>
              <a:t>Емкостные экраны</a:t>
            </a:r>
          </a:p>
        </p:txBody>
      </p:sp>
      <p:pic>
        <p:nvPicPr>
          <p:cNvPr id="236548" name="Picture 2" descr="180px-TouchScreen_capacitive">
            <a:hlinkClick r:id="rId2"/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86116" y="428604"/>
            <a:ext cx="3214688" cy="2071687"/>
          </a:xfrm>
        </p:spPr>
      </p:pic>
      <p:sp>
        <p:nvSpPr>
          <p:cNvPr id="236549" name="Прямоугольник 6"/>
          <p:cNvSpPr>
            <a:spLocks noChangeArrowheads="1"/>
          </p:cNvSpPr>
          <p:nvPr/>
        </p:nvSpPr>
        <p:spPr bwMode="auto">
          <a:xfrm>
            <a:off x="0" y="2571744"/>
            <a:ext cx="91440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 smtClean="0"/>
              <a:t>  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Стеклянная панель покрывается проводящим слоем с обеих сторон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(Внутреннее проводящее покрытие служит для экранирования и уменьшения шумов).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  На внешнюю поверхность дополнительно наносится покрытие, устойчивое к царапинам. 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Электроды, расположенные по углам экрана, подают на проводящий слой небольшое переменное напряжение (одинаковое для всех углов). 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При касании экрана пальцем или другим проводящим предметом появляется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утечка тока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Чем ближе палец к электроду, тем больше ток. Ток во всех четырёх углах регистрируется датчиками , а электронные схемы вычисляют координаты точки касания Х,У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  Ёмкостные сенсорные экраны надёжны, порядка 200 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млн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нажатий.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   Прозрачность на уровне 90 %. Боятся жидкостей, непроводящих загрязнений.    </a:t>
            </a:r>
          </a:p>
          <a:p>
            <a:r>
              <a:rPr lang="ru-RU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Не реагируют на руку в перчатке. Невозможно организовать </a:t>
            </a:r>
            <a:r>
              <a:rPr lang="ru-RU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мультитач</a:t>
            </a:r>
            <a:r>
              <a:rPr lang="ru-RU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..</a:t>
            </a:r>
          </a:p>
          <a:p>
            <a:endParaRPr lang="ru-RU" sz="20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36552" name="TextBox 14"/>
          <p:cNvSpPr txBox="1">
            <a:spLocks noChangeArrowheads="1"/>
          </p:cNvSpPr>
          <p:nvPr/>
        </p:nvSpPr>
        <p:spPr bwMode="auto">
          <a:xfrm>
            <a:off x="6643712" y="1071546"/>
            <a:ext cx="25002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 smtClean="0"/>
              <a:t>Резистивные </a:t>
            </a:r>
            <a:r>
              <a:rPr lang="ru-RU" dirty="0"/>
              <a:t>экраны чувствительны к нажатию, а ёмкостные - к касанию.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Содержимое 2"/>
          <p:cNvSpPr>
            <a:spLocks noGrp="1"/>
          </p:cNvSpPr>
          <p:nvPr>
            <p:ph idx="4294967295"/>
          </p:nvPr>
        </p:nvSpPr>
        <p:spPr>
          <a:xfrm>
            <a:off x="0" y="2071688"/>
            <a:ext cx="9144000" cy="450058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sz="2000" dirty="0" smtClean="0"/>
              <a:t>   </a:t>
            </a:r>
            <a:r>
              <a:rPr lang="ru-RU" sz="2200" dirty="0" smtClean="0"/>
              <a:t>На внутренней стороне экрана нанесена сетка электродов. Электрод вместе с телом человека образует</a:t>
            </a:r>
            <a:r>
              <a:rPr lang="ru-RU" sz="2200" i="1" dirty="0" smtClean="0">
                <a:solidFill>
                  <a:srgbClr val="C00000"/>
                </a:solidFill>
              </a:rPr>
              <a:t> конденсатор</a:t>
            </a:r>
            <a:r>
              <a:rPr lang="ru-RU" sz="2200" dirty="0" smtClean="0"/>
              <a:t>; электроника измеряет ёмкость этого конденсатора </a:t>
            </a:r>
            <a:r>
              <a:rPr lang="ru-RU" sz="1800" i="1" dirty="0" smtClean="0"/>
              <a:t>(подаёт импульс тока и измеряет напряжение). </a:t>
            </a:r>
          </a:p>
          <a:p>
            <a:pPr eaLnBrk="1" hangingPunct="1"/>
            <a:r>
              <a:rPr lang="ru-RU" sz="2200" dirty="0" smtClean="0"/>
              <a:t>   Прозрачность таких экранов </a:t>
            </a:r>
            <a:r>
              <a:rPr lang="ru-RU" sz="2200" dirty="0" smtClean="0">
                <a:solidFill>
                  <a:srgbClr val="FF0000"/>
                </a:solidFill>
              </a:rPr>
              <a:t>до 90 %</a:t>
            </a:r>
            <a:r>
              <a:rPr lang="ru-RU" sz="2200" dirty="0" smtClean="0"/>
              <a:t>, широкий температурный диапазон, долговечны. Может применяться стекло толщиной до </a:t>
            </a:r>
            <a:r>
              <a:rPr lang="ru-RU" sz="2200" dirty="0" smtClean="0">
                <a:solidFill>
                  <a:srgbClr val="FF0000"/>
                </a:solidFill>
              </a:rPr>
              <a:t>18 мм</a:t>
            </a:r>
            <a:r>
              <a:rPr lang="ru-RU" sz="2200" dirty="0" smtClean="0"/>
              <a:t>, что приводит к крайней  </a:t>
            </a:r>
            <a:r>
              <a:rPr lang="ru-RU" sz="2200" dirty="0" err="1" smtClean="0"/>
              <a:t>вандалоустойчивости</a:t>
            </a:r>
            <a:r>
              <a:rPr lang="ru-RU" sz="2200" dirty="0" smtClean="0"/>
              <a:t>. </a:t>
            </a:r>
          </a:p>
          <a:p>
            <a:pPr eaLnBrk="1" hangingPunct="1"/>
            <a:r>
              <a:rPr lang="ru-RU" sz="2200" dirty="0" smtClean="0"/>
              <a:t>  На непроводящие загрязнения не реагируют, проводящие легко подавляются программными методами. Поэтому проекционно-ёмкостные сенсорные экраны применяются в автоматах, устанавливаемых на улице. </a:t>
            </a:r>
          </a:p>
          <a:p>
            <a:pPr eaLnBrk="1" hangingPunct="1"/>
            <a:r>
              <a:rPr lang="ru-RU" sz="2200" dirty="0" smtClean="0"/>
              <a:t>Отличают нажатие рукой от нажатия проводящим пером. </a:t>
            </a:r>
          </a:p>
          <a:p>
            <a:pPr eaLnBrk="1" hangingPunct="1"/>
            <a:r>
              <a:rPr lang="ru-RU" sz="2200" dirty="0" smtClean="0"/>
              <a:t>  Определяют силу нажатия</a:t>
            </a:r>
          </a:p>
          <a:p>
            <a:pPr eaLnBrk="1" hangingPunct="1"/>
            <a:r>
              <a:rPr lang="ru-RU" sz="2200" dirty="0" smtClean="0"/>
              <a:t>  Недостаток  — сложная электроника, обрабатывающая нажатия,</a:t>
            </a:r>
          </a:p>
          <a:p>
            <a:r>
              <a:rPr lang="ru-RU" sz="2200" dirty="0" smtClean="0"/>
              <a:t>  Не реагируют на руку в перчатке.</a:t>
            </a:r>
          </a:p>
          <a:p>
            <a:pPr eaLnBrk="1" hangingPunct="1"/>
            <a:endParaRPr lang="ru-RU" sz="2000" dirty="0" smtClean="0"/>
          </a:p>
          <a:p>
            <a:pPr eaLnBrk="1" hangingPunct="1"/>
            <a:endParaRPr lang="ru-RU" sz="2000" dirty="0" smtClean="0"/>
          </a:p>
        </p:txBody>
      </p:sp>
      <p:sp>
        <p:nvSpPr>
          <p:cNvPr id="23757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801100" cy="500063"/>
          </a:xfrm>
          <a:noFill/>
        </p:spPr>
        <p:txBody>
          <a:bodyPr/>
          <a:lstStyle/>
          <a:p>
            <a:pPr eaLnBrk="1" hangingPunct="1"/>
            <a:r>
              <a:rPr lang="ru-RU" sz="2400" dirty="0" err="1" smtClean="0"/>
              <a:t>Проекционно</a:t>
            </a:r>
            <a:r>
              <a:rPr lang="ru-RU" sz="2400" dirty="0" smtClean="0"/>
              <a:t> - емкостные экраны</a:t>
            </a:r>
          </a:p>
        </p:txBody>
      </p:sp>
      <p:pic>
        <p:nvPicPr>
          <p:cNvPr id="237573" name="Picture 2" descr="130px-TouchScreen_projective_capacitiv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500042"/>
            <a:ext cx="178593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</a:rPr>
              <a:t>Экраны на поверхностно-акустических волнах (ПАВ)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429420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Экран представляет собой стеклянную панель с пьезоэлектрическими преобразователями (ПЭП), находящимися по углам.</a:t>
            </a:r>
          </a:p>
          <a:p>
            <a:r>
              <a:rPr lang="ru-RU" dirty="0" smtClean="0"/>
              <a:t> По краям панели находятся отражатели и принимающие датчики.</a:t>
            </a:r>
          </a:p>
          <a:p>
            <a:r>
              <a:rPr lang="ru-RU" dirty="0" smtClean="0"/>
              <a:t>Высокочастотный электрический сигнал подается на ПЭП. ПЭП преобразует этот сигнал в ПАВ, которые распространяются в стекле.</a:t>
            </a:r>
          </a:p>
          <a:p>
            <a:r>
              <a:rPr lang="ru-RU" dirty="0" smtClean="0"/>
              <a:t>Отражённые волны принимаются соответствующими датчиками.</a:t>
            </a:r>
          </a:p>
          <a:p>
            <a:r>
              <a:rPr lang="ru-RU" dirty="0" smtClean="0"/>
              <a:t> При касании экрана пальцем часть энергии акустических волн поглощается. Приёмники фиксируют это изменение, а электроника вычисляет положение точки касания.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857233"/>
            <a:ext cx="434340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Содержимое 2"/>
          <p:cNvSpPr>
            <a:spLocks noGrp="1"/>
          </p:cNvSpPr>
          <p:nvPr>
            <p:ph idx="4294967295"/>
          </p:nvPr>
        </p:nvSpPr>
        <p:spPr>
          <a:xfrm>
            <a:off x="0" y="1285874"/>
            <a:ext cx="9001156" cy="5286397"/>
          </a:xfrm>
        </p:spPr>
        <p:txBody>
          <a:bodyPr/>
          <a:lstStyle/>
          <a:p>
            <a:pPr eaLnBrk="1" hangingPunct="1"/>
            <a:r>
              <a:rPr lang="ru-RU" sz="2200" dirty="0" smtClean="0"/>
              <a:t>Экран представляет собой стеклянную панель с пьезоэлектрическими преобразователями (ПЭП), находящимися по углам.</a:t>
            </a:r>
          </a:p>
          <a:p>
            <a:pPr eaLnBrk="1" hangingPunct="1"/>
            <a:r>
              <a:rPr lang="ru-RU" sz="2200" dirty="0" smtClean="0"/>
              <a:t> По краям панели находятся отражающие и принимающие датчики. </a:t>
            </a:r>
          </a:p>
          <a:p>
            <a:pPr eaLnBrk="1" hangingPunct="1"/>
            <a:r>
              <a:rPr lang="ru-RU" sz="2200" dirty="0" err="1" smtClean="0"/>
              <a:t>Специальныйе</a:t>
            </a:r>
            <a:r>
              <a:rPr lang="ru-RU" sz="2200" dirty="0" smtClean="0"/>
              <a:t> схемы </a:t>
            </a:r>
            <a:r>
              <a:rPr lang="ru-RU" sz="2200" dirty="0" err="1" smtClean="0"/>
              <a:t>формируеют</a:t>
            </a:r>
            <a:r>
              <a:rPr lang="ru-RU" sz="2200" dirty="0" smtClean="0"/>
              <a:t> высокочастотный электрический сигнал и посылает его на ПЭП. ПЭП преобразует этот сигнал в ПАВ, которые распространяются в стекле.</a:t>
            </a:r>
          </a:p>
          <a:p>
            <a:pPr eaLnBrk="1" hangingPunct="1"/>
            <a:r>
              <a:rPr lang="ru-RU" sz="2200" dirty="0" smtClean="0"/>
              <a:t> Отражающие датчики соответственно отражают волны. Отражённые волны принимаются соответствующими датчиками и преобразуются в электрический сигнал, который затем </a:t>
            </a:r>
            <a:r>
              <a:rPr lang="ru-RU" sz="2200" dirty="0" err="1" smtClean="0"/>
              <a:t>анализируетсяэлектроникой</a:t>
            </a:r>
            <a:r>
              <a:rPr lang="ru-RU" sz="2200" dirty="0" smtClean="0"/>
              <a:t>. При касании экрана пальцем часть энергии акустических волн поглощается. Приёмники фиксируют это изменение, а электроника вычисляет положение точки касания. Реагирует на касание предметом, способным поглотить волну (палец, рука в перчатке, пористая резина).</a:t>
            </a:r>
          </a:p>
          <a:p>
            <a:pPr eaLnBrk="1" hangingPunct="1"/>
            <a:endParaRPr lang="ru-RU" sz="2000" b="1" dirty="0" smtClean="0"/>
          </a:p>
        </p:txBody>
      </p:sp>
      <p:sp>
        <p:nvSpPr>
          <p:cNvPr id="23859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14290"/>
            <a:ext cx="8929718" cy="500063"/>
          </a:xfrm>
          <a:noFill/>
        </p:spPr>
        <p:txBody>
          <a:bodyPr/>
          <a:lstStyle/>
          <a:p>
            <a:r>
              <a:rPr lang="ru-RU" dirty="0" smtClean="0">
                <a:latin typeface="Times New Roman" pitchFamily="18" charset="0"/>
              </a:rPr>
              <a:t>Экраны на поверхностно-акустических волнах (ПАВ)</a:t>
            </a: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Содержимое 2"/>
          <p:cNvSpPr>
            <a:spLocks noGrp="1"/>
          </p:cNvSpPr>
          <p:nvPr>
            <p:ph idx="4294967295"/>
          </p:nvPr>
        </p:nvSpPr>
        <p:spPr>
          <a:xfrm>
            <a:off x="500063" y="1000125"/>
            <a:ext cx="8229600" cy="4954588"/>
          </a:xfrm>
        </p:spPr>
        <p:txBody>
          <a:bodyPr>
            <a:normAutofit/>
          </a:bodyPr>
          <a:lstStyle/>
          <a:p>
            <a:pPr lvl="1" eaLnBrk="1" hangingPunct="1"/>
            <a:endParaRPr lang="ru-RU" sz="1600" i="1" dirty="0" smtClean="0"/>
          </a:p>
          <a:p>
            <a:pPr lvl="1" eaLnBrk="1" hangingPunct="1"/>
            <a:r>
              <a:rPr lang="ru-RU" sz="2000" i="1" dirty="0" smtClean="0">
                <a:solidFill>
                  <a:srgbClr val="FF0000"/>
                </a:solidFill>
              </a:rPr>
              <a:t>Достоинства:</a:t>
            </a:r>
          </a:p>
          <a:p>
            <a:pPr lvl="1" eaLnBrk="1" hangingPunct="1"/>
            <a:r>
              <a:rPr lang="ru-RU" sz="2000" i="1" dirty="0" smtClean="0"/>
              <a:t>Высокая прозрачность (стекло не содержит покрытий).</a:t>
            </a:r>
          </a:p>
          <a:p>
            <a:pPr lvl="1" eaLnBrk="1" hangingPunct="1"/>
            <a:r>
              <a:rPr lang="ru-RU" sz="2000" i="1" dirty="0" smtClean="0"/>
              <a:t>Определяет силу нажатия.</a:t>
            </a:r>
            <a:r>
              <a:rPr lang="ru-RU" sz="2000" dirty="0" smtClean="0"/>
              <a:t> </a:t>
            </a:r>
          </a:p>
          <a:p>
            <a:pPr lvl="1" eaLnBrk="1" hangingPunct="1"/>
            <a:endParaRPr lang="ru-RU" sz="2000" dirty="0" smtClean="0"/>
          </a:p>
          <a:p>
            <a:pPr lvl="1" eaLnBrk="1" hangingPunct="1"/>
            <a:r>
              <a:rPr lang="ru-RU" sz="2000" i="1" dirty="0" smtClean="0">
                <a:solidFill>
                  <a:srgbClr val="CC0000"/>
                </a:solidFill>
              </a:rPr>
              <a:t>недостатком</a:t>
            </a:r>
            <a:r>
              <a:rPr lang="ru-RU" sz="2000" dirty="0" smtClean="0">
                <a:solidFill>
                  <a:srgbClr val="CC0000"/>
                </a:solidFill>
              </a:rPr>
              <a:t> </a:t>
            </a:r>
            <a:r>
              <a:rPr lang="ru-RU" sz="2000" dirty="0" smtClean="0"/>
              <a:t>экрана на ПАВ являются сбои в работе при наличии вибрации или при воздействии акустическими шумами, а также при загрязнении экрана.</a:t>
            </a:r>
          </a:p>
          <a:p>
            <a:pPr lvl="1" eaLnBrk="1" hangingPunct="1"/>
            <a:r>
              <a:rPr lang="ru-RU" sz="2000" dirty="0" smtClean="0"/>
              <a:t> Любой посторонний предмет, размещённый на экране (например, жевательная резинка), полностью блокирует его работу. </a:t>
            </a:r>
          </a:p>
          <a:p>
            <a:pPr lvl="1" eaLnBrk="1" hangingPunct="1"/>
            <a:r>
              <a:rPr lang="ru-RU" sz="2000" dirty="0" smtClean="0"/>
              <a:t>Данная технология требует касания предметом, который обязательно поглощает акустические волны, — то есть, например, пластиковая банковская карточка в данном случае неприменима.</a:t>
            </a:r>
          </a:p>
        </p:txBody>
      </p:sp>
      <p:sp>
        <p:nvSpPr>
          <p:cNvPr id="23961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85728"/>
            <a:ext cx="9144000" cy="500063"/>
          </a:xfrm>
          <a:noFill/>
        </p:spPr>
        <p:txBody>
          <a:bodyPr/>
          <a:lstStyle/>
          <a:p>
            <a:r>
              <a:rPr lang="ru-RU" dirty="0" smtClean="0"/>
              <a:t>Экраны на поверхностно-акустических волнах (ПАВ)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Содержимое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Реагируют на деформацию экрана. Точность тензометрических экранов невелика, зато они отлично выдерживают вандализм. Применение аналогично проекционно-ёмкостным: банкоматы, билетные автоматы и прочие устройства, расположенные на улице</a:t>
            </a:r>
          </a:p>
        </p:txBody>
      </p:sp>
      <p:sp>
        <p:nvSpPr>
          <p:cNvPr id="241667" name="Прямоугольник 3"/>
          <p:cNvSpPr>
            <a:spLocks noChangeArrowheads="1"/>
          </p:cNvSpPr>
          <p:nvPr/>
        </p:nvSpPr>
        <p:spPr bwMode="auto">
          <a:xfrm>
            <a:off x="214313" y="500063"/>
            <a:ext cx="628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i="1" dirty="0">
                <a:latin typeface="Times New Roman" pitchFamily="18" charset="0"/>
              </a:rPr>
              <a:t>Тензометрические сенсорные  экраны</a:t>
            </a:r>
          </a:p>
        </p:txBody>
      </p:sp>
      <p:sp>
        <p:nvSpPr>
          <p:cNvPr id="24166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71500" y="0"/>
            <a:ext cx="8229600" cy="500063"/>
          </a:xfrm>
          <a:solidFill>
            <a:schemeClr val="accent1">
              <a:alpha val="61176"/>
            </a:schemeClr>
          </a:solidFill>
        </p:spPr>
        <p:txBody>
          <a:bodyPr/>
          <a:lstStyle/>
          <a:p>
            <a:pPr eaLnBrk="1" hangingPunct="1"/>
            <a:r>
              <a:rPr lang="ru-RU" sz="2400" smtClean="0"/>
              <a:t>Сенсорные  экраны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23950"/>
            <a:ext cx="8715436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a typeface="Times New Roman" pitchFamily="18" charset="0"/>
                <a:cs typeface="Courier New" pitchFamily="49" charset="0"/>
              </a:rPr>
              <a:t> 3) По типу вводимого изображения :</a:t>
            </a:r>
          </a:p>
          <a:p>
            <a:r>
              <a:rPr lang="ru-RU" dirty="0" smtClean="0">
                <a:ea typeface="Times New Roman" pitchFamily="18" charset="0"/>
                <a:cs typeface="Courier New" pitchFamily="49" charset="0"/>
              </a:rPr>
              <a:t>      - чёрно – белые(штриховые и полутоновые);</a:t>
            </a:r>
          </a:p>
          <a:p>
            <a:r>
              <a:rPr lang="ru-RU" dirty="0" smtClean="0">
                <a:ea typeface="Times New Roman" pitchFamily="18" charset="0"/>
                <a:cs typeface="Courier New" pitchFamily="49" charset="0"/>
              </a:rPr>
              <a:t>      - цветные.</a:t>
            </a:r>
          </a:p>
          <a:p>
            <a:endParaRPr lang="ru-RU" dirty="0" smtClean="0"/>
          </a:p>
          <a:p>
            <a:r>
              <a:rPr lang="ru-RU" dirty="0" smtClean="0"/>
              <a:t>4) По типу рабочего элемента (светочувствительного датчика):</a:t>
            </a:r>
          </a:p>
          <a:p>
            <a:pPr lvl="1"/>
            <a:r>
              <a:rPr lang="en-US" sz="2400" dirty="0" smtClean="0"/>
              <a:t>CCD (</a:t>
            </a:r>
            <a:r>
              <a:rPr lang="ru-RU" sz="2400" dirty="0" err="1" smtClean="0"/>
              <a:t>ПЗС-матрица</a:t>
            </a:r>
            <a:r>
              <a:rPr lang="ru-RU" sz="2400" dirty="0" smtClean="0"/>
              <a:t> в камерах и планшетных сканерах)</a:t>
            </a:r>
            <a:endParaRPr lang="en-US" sz="2400" dirty="0" smtClean="0"/>
          </a:p>
          <a:p>
            <a:pPr lvl="1"/>
            <a:r>
              <a:rPr lang="en-US" sz="2400" dirty="0" smtClean="0"/>
              <a:t>CMOS (CIS-</a:t>
            </a:r>
            <a:r>
              <a:rPr lang="ru-RU" sz="2400" dirty="0" smtClean="0"/>
              <a:t>матрица в планшетных сканерах, </a:t>
            </a:r>
            <a:r>
              <a:rPr lang="en-US" sz="2400" dirty="0" smtClean="0"/>
              <a:t>APS </a:t>
            </a:r>
            <a:r>
              <a:rPr lang="ru-RU" sz="2400" dirty="0" smtClean="0"/>
              <a:t>в камерах)</a:t>
            </a:r>
            <a:endParaRPr lang="en-US" sz="2400" dirty="0" smtClean="0"/>
          </a:p>
          <a:p>
            <a:pPr lvl="1"/>
            <a:r>
              <a:rPr lang="en-US" sz="2400" dirty="0" smtClean="0"/>
              <a:t>PMT</a:t>
            </a:r>
            <a:r>
              <a:rPr lang="ru-RU" sz="2400" dirty="0" smtClean="0"/>
              <a:t> (фотоэлектронный умножитель в барабанных сканерах)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Содержимое 2"/>
          <p:cNvSpPr>
            <a:spLocks noGrp="1"/>
          </p:cNvSpPr>
          <p:nvPr>
            <p:ph idx="4294967295"/>
          </p:nvPr>
        </p:nvSpPr>
        <p:spPr>
          <a:xfrm>
            <a:off x="214313" y="428625"/>
            <a:ext cx="8929687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sz="2000" smtClean="0"/>
              <a:t>В информационных и торговых автоматах, операторских панелях и прочих устройствах, в которых нет активного ввода, сенсорные экраны зарекомендовали себя как очень удобный способ взаимодействия человека с машиной.</a:t>
            </a:r>
          </a:p>
          <a:p>
            <a:pPr eaLnBrk="1" hangingPunct="1"/>
            <a:r>
              <a:rPr lang="ru-RU" sz="2000" smtClean="0">
                <a:solidFill>
                  <a:srgbClr val="208C20"/>
                </a:solidFill>
              </a:rPr>
              <a:t> Достоинства:</a:t>
            </a:r>
          </a:p>
          <a:p>
            <a:pPr eaLnBrk="1" hangingPunct="1"/>
            <a:r>
              <a:rPr lang="ru-RU" sz="2000" smtClean="0"/>
              <a:t>Повышенная надёжность.Устойчивость к жёстким внешним воздействиям (включая вандализм), пыле- и влагозащищённость.</a:t>
            </a:r>
          </a:p>
          <a:p>
            <a:pPr eaLnBrk="1" hangingPunct="1"/>
            <a:r>
              <a:rPr lang="ru-RU" sz="2000" b="1" smtClean="0">
                <a:solidFill>
                  <a:srgbClr val="CC0000"/>
                </a:solidFill>
              </a:rPr>
              <a:t>Недостатки</a:t>
            </a:r>
          </a:p>
          <a:p>
            <a:pPr eaLnBrk="1" hangingPunct="1"/>
            <a:r>
              <a:rPr lang="ru-RU" sz="2000" smtClean="0"/>
              <a:t>Нет тактильной отдачи (</a:t>
            </a:r>
            <a:r>
              <a:rPr lang="ru-RU" sz="1800" smtClean="0"/>
              <a:t>Для экранов, реагирующих на пальцы</a:t>
            </a:r>
            <a:r>
              <a:rPr lang="ru-RU" sz="2000" smtClean="0"/>
              <a:t>). .</a:t>
            </a:r>
          </a:p>
          <a:p>
            <a:pPr eaLnBrk="1" hangingPunct="1"/>
            <a:r>
              <a:rPr lang="ru-RU" sz="2000" smtClean="0"/>
              <a:t>Работая с вертикальным экраном, пользователь вынужден держать руку на весу. Поэтому вертикальные экраны пригодны только для эпизодического использования наподобие  банкоматов</a:t>
            </a:r>
          </a:p>
          <a:p>
            <a:pPr eaLnBrk="1" hangingPunct="1"/>
            <a:r>
              <a:rPr lang="ru-RU" sz="2000" smtClean="0"/>
              <a:t>На горизонтальном экране руки загораживают обзор.</a:t>
            </a:r>
          </a:p>
          <a:p>
            <a:pPr eaLnBrk="1" hangingPunct="1"/>
            <a:r>
              <a:rPr lang="ru-RU" sz="2000" smtClean="0"/>
              <a:t>Без специальных покрытий отпечатки пальцев могут мешать пользователю</a:t>
            </a:r>
          </a:p>
          <a:p>
            <a:pPr eaLnBrk="1" hangingPunct="1"/>
            <a:endParaRPr lang="ru-RU" sz="2000" smtClean="0"/>
          </a:p>
        </p:txBody>
      </p:sp>
      <p:sp>
        <p:nvSpPr>
          <p:cNvPr id="242691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71500" y="0"/>
            <a:ext cx="8229600" cy="500063"/>
          </a:xfrm>
          <a:solidFill>
            <a:schemeClr val="accent1">
              <a:alpha val="61176"/>
            </a:schemeClr>
          </a:solidFill>
        </p:spPr>
        <p:txBody>
          <a:bodyPr/>
          <a:lstStyle/>
          <a:p>
            <a:pPr eaLnBrk="1" hangingPunct="1"/>
            <a:r>
              <a:rPr lang="ru-RU" sz="2400" smtClean="0"/>
              <a:t>Сенсорные  экраны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42875" y="1714500"/>
            <a:ext cx="368300" cy="368300"/>
            <a:chOff x="2816" y="2458"/>
            <a:chExt cx="1728" cy="1728"/>
          </a:xfrm>
        </p:grpSpPr>
        <p:sp>
          <p:nvSpPr>
            <p:cNvPr id="242696" name="Oval 5"/>
            <p:cNvSpPr>
              <a:spLocks noChangeAspect="1" noChangeArrowheads="1"/>
            </p:cNvSpPr>
            <p:nvPr/>
          </p:nvSpPr>
          <p:spPr bwMode="auto">
            <a:xfrm>
              <a:off x="2816" y="2458"/>
              <a:ext cx="1728" cy="172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6"/>
            <p:cNvGrpSpPr>
              <a:grpSpLocks noChangeAspect="1"/>
            </p:cNvGrpSpPr>
            <p:nvPr/>
          </p:nvGrpSpPr>
          <p:grpSpPr bwMode="auto">
            <a:xfrm>
              <a:off x="3051" y="2667"/>
              <a:ext cx="1299" cy="1299"/>
              <a:chOff x="3051" y="2667"/>
              <a:chExt cx="1299" cy="1299"/>
            </a:xfrm>
          </p:grpSpPr>
          <p:sp>
            <p:nvSpPr>
              <p:cNvPr id="242699" name="Rectangle 7"/>
              <p:cNvSpPr>
                <a:spLocks noChangeAspect="1" noChangeArrowheads="1"/>
              </p:cNvSpPr>
              <p:nvPr/>
            </p:nvSpPr>
            <p:spPr bwMode="auto">
              <a:xfrm>
                <a:off x="3051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 sz="280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2700" name="Rectangle 8"/>
              <p:cNvSpPr>
                <a:spLocks noChangeAspect="1" noChangeArrowheads="1"/>
              </p:cNvSpPr>
              <p:nvPr/>
            </p:nvSpPr>
            <p:spPr bwMode="auto">
              <a:xfrm rot="-5400000">
                <a:off x="3057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 sz="280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42698" name="Freeform 9"/>
            <p:cNvSpPr>
              <a:spLocks noChangeAspect="1"/>
            </p:cNvSpPr>
            <p:nvPr/>
          </p:nvSpPr>
          <p:spPr bwMode="auto">
            <a:xfrm>
              <a:off x="3048" y="2664"/>
              <a:ext cx="1302" cy="1299"/>
            </a:xfrm>
            <a:custGeom>
              <a:avLst/>
              <a:gdLst>
                <a:gd name="T0" fmla="*/ 3 w 1302"/>
                <a:gd name="T1" fmla="*/ 438 h 1299"/>
                <a:gd name="T2" fmla="*/ 444 w 1302"/>
                <a:gd name="T3" fmla="*/ 438 h 1299"/>
                <a:gd name="T4" fmla="*/ 444 w 1302"/>
                <a:gd name="T5" fmla="*/ 0 h 1299"/>
                <a:gd name="T6" fmla="*/ 870 w 1302"/>
                <a:gd name="T7" fmla="*/ 0 h 1299"/>
                <a:gd name="T8" fmla="*/ 870 w 1302"/>
                <a:gd name="T9" fmla="*/ 441 h 1299"/>
                <a:gd name="T10" fmla="*/ 1302 w 1302"/>
                <a:gd name="T11" fmla="*/ 441 h 1299"/>
                <a:gd name="T12" fmla="*/ 1302 w 1302"/>
                <a:gd name="T13" fmla="*/ 864 h 1299"/>
                <a:gd name="T14" fmla="*/ 870 w 1302"/>
                <a:gd name="T15" fmla="*/ 864 h 1299"/>
                <a:gd name="T16" fmla="*/ 870 w 1302"/>
                <a:gd name="T17" fmla="*/ 1299 h 1299"/>
                <a:gd name="T18" fmla="*/ 447 w 1302"/>
                <a:gd name="T19" fmla="*/ 1299 h 1299"/>
                <a:gd name="T20" fmla="*/ 447 w 1302"/>
                <a:gd name="T21" fmla="*/ 867 h 1299"/>
                <a:gd name="T22" fmla="*/ 0 w 1302"/>
                <a:gd name="T23" fmla="*/ 867 h 1299"/>
                <a:gd name="T24" fmla="*/ 3 w 1302"/>
                <a:gd name="T25" fmla="*/ 438 h 12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2"/>
                <a:gd name="T40" fmla="*/ 0 h 1299"/>
                <a:gd name="T41" fmla="*/ 1302 w 1302"/>
                <a:gd name="T42" fmla="*/ 1299 h 12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2" h="1299">
                  <a:moveTo>
                    <a:pt x="3" y="438"/>
                  </a:moveTo>
                  <a:lnTo>
                    <a:pt x="444" y="438"/>
                  </a:lnTo>
                  <a:lnTo>
                    <a:pt x="444" y="0"/>
                  </a:lnTo>
                  <a:lnTo>
                    <a:pt x="870" y="0"/>
                  </a:lnTo>
                  <a:lnTo>
                    <a:pt x="870" y="441"/>
                  </a:lnTo>
                  <a:lnTo>
                    <a:pt x="1302" y="441"/>
                  </a:lnTo>
                  <a:lnTo>
                    <a:pt x="1302" y="864"/>
                  </a:lnTo>
                  <a:lnTo>
                    <a:pt x="870" y="864"/>
                  </a:lnTo>
                  <a:lnTo>
                    <a:pt x="870" y="1299"/>
                  </a:lnTo>
                  <a:lnTo>
                    <a:pt x="447" y="1299"/>
                  </a:lnTo>
                  <a:lnTo>
                    <a:pt x="447" y="867"/>
                  </a:lnTo>
                  <a:lnTo>
                    <a:pt x="0" y="867"/>
                  </a:lnTo>
                  <a:lnTo>
                    <a:pt x="3" y="4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10"/>
          <p:cNvGrpSpPr>
            <a:grpSpLocks noChangeAspect="1"/>
          </p:cNvGrpSpPr>
          <p:nvPr/>
        </p:nvGrpSpPr>
        <p:grpSpPr bwMode="auto">
          <a:xfrm>
            <a:off x="214313" y="2786063"/>
            <a:ext cx="366712" cy="366712"/>
            <a:chOff x="552" y="2523"/>
            <a:chExt cx="1728" cy="1728"/>
          </a:xfrm>
        </p:grpSpPr>
        <p:sp>
          <p:nvSpPr>
            <p:cNvPr id="242694" name="Oval 11"/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242695" name="Rectangle 12"/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Механический гироскоп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Гироскоп— устройство, измеряющее угол  ориентации (наклона ) связанного с ним тела.</a:t>
            </a:r>
          </a:p>
          <a:p>
            <a:r>
              <a:rPr lang="ru-RU" dirty="0" smtClean="0"/>
              <a:t>Вращающийся с большой скоростью массивный  ротор закреплен в рамке, которая в свою очередь закреплена в двух  перпендикулярно вращающихся рамках.</a:t>
            </a:r>
          </a:p>
          <a:p>
            <a:r>
              <a:rPr lang="ru-RU" dirty="0" smtClean="0"/>
              <a:t>При наклоне гироскопа, ротор вращается в той же плоскости, а рамки отклоняются относительно его на определенный угол, который можно вычислить с помощью датчиков.  </a:t>
            </a:r>
            <a:endParaRPr lang="ru-RU" dirty="0"/>
          </a:p>
        </p:txBody>
      </p:sp>
      <p:pic>
        <p:nvPicPr>
          <p:cNvPr id="4" name="Рисунок 3" descr="Как это работает: гироскоп">
            <a:hlinkClick r:id="rId2" tgtFrame="&quot;_blank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857232"/>
            <a:ext cx="5522595" cy="331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1156"/>
          </a:xfrm>
        </p:spPr>
        <p:txBody>
          <a:bodyPr/>
          <a:lstStyle/>
          <a:p>
            <a:pPr indent="-182563"/>
            <a:r>
              <a:rPr lang="ru-RU" dirty="0" smtClean="0"/>
              <a:t>Кинематическая модель интегрального гироскопа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56"/>
            <a:ext cx="9144000" cy="6286544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Два грузика  вместе с основанием образуют два конденсатора , которые включается в состав дифференциальной схемы, вырабатывающей сигнал, пропорциональный их разности.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Линейное ускорение приводит к одинаковой величине изменения емкости конденсаторов, сигнал на выходе </a:t>
            </a:r>
            <a:r>
              <a:rPr lang="ru-RU" dirty="0" err="1" smtClean="0"/>
              <a:t>диф</a:t>
            </a:r>
            <a:r>
              <a:rPr lang="ru-RU" dirty="0" smtClean="0"/>
              <a:t>. схемы равен нулю.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При повороте  грузиков на них действует сила Кориолиса, направленная против направления вращения. При этом емкость одного конденсатора увеличивается, а другого – уменьшается.</a:t>
            </a:r>
          </a:p>
          <a:p>
            <a:pPr>
              <a:lnSpc>
                <a:spcPct val="90000"/>
              </a:lnSpc>
            </a:pPr>
            <a:r>
              <a:rPr lang="ru-RU" dirty="0" err="1" smtClean="0"/>
              <a:t>Диф</a:t>
            </a:r>
            <a:r>
              <a:rPr lang="ru-RU" dirty="0" smtClean="0"/>
              <a:t>. схема фиксирует разность емкостей, пропорциональную величине углового ускорения 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https://habrastorage.org/getpro/geektimes/post_images/d14/6c1/069/d146c10696e26adb442f8c90d703859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7"/>
            <a:ext cx="300039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714356"/>
            <a:ext cx="4786346" cy="293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Интегральный гироскоп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https://habrastorage.org/getpro/geektimes/post_images/de6/7e2/922/de67e29224bc4d323ea6891c64dcafe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42984"/>
            <a:ext cx="6858048" cy="542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гироскопа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В настоящее время выпускаются трех осевые гироскопы в одной микросхеме. </a:t>
            </a:r>
          </a:p>
          <a:p>
            <a:r>
              <a:rPr lang="ru-RU" dirty="0" smtClean="0"/>
              <a:t>Интегральный  гироскоп хорошо измеряет быстрые угловые вращения и плохо измеряет медленные вращения.</a:t>
            </a:r>
          </a:p>
          <a:p>
            <a:r>
              <a:rPr lang="ru-RU" dirty="0" smtClean="0"/>
              <a:t>По этой причине с помощью гироскопа сложно измерить угол наклона тела, на котором  он размещен, так как после окончания вращения сигнал на выходе датчика будет равен нулю.  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Акселерометр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Акселерометр – датчик, который измеряет линейное ускорение и угол наклона (</a:t>
            </a:r>
            <a:r>
              <a:rPr lang="ru-RU" dirty="0" err="1" smtClean="0"/>
              <a:t>трехосевые</a:t>
            </a:r>
            <a:r>
              <a:rPr lang="ru-RU" dirty="0" smtClean="0"/>
              <a:t> акселерометры).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Между  электродами «Масса» и «Демпфер» образуется конденсатор. При линейном перемещении с ускорением пластина  смещается, что приводит к изменению емкости конденсатора.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3"/>
            <a:ext cx="3312437" cy="264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500174"/>
            <a:ext cx="492919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5429264"/>
            <a:ext cx="4686300" cy="122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Акселерометр –измерение угла наклона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000768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трехосевом</a:t>
            </a:r>
            <a:r>
              <a:rPr lang="ru-RU" dirty="0" smtClean="0"/>
              <a:t> акселерометре три сенсора располагаются в одном корпусе по осям </a:t>
            </a:r>
            <a:r>
              <a:rPr lang="en-US" dirty="0" smtClean="0"/>
              <a:t>X,Y,Z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Даже, если датчик находится в покое, на него действует сила тяготения </a:t>
            </a:r>
            <a:r>
              <a:rPr lang="en-US" dirty="0" smtClean="0"/>
              <a:t>g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микросхема расположена горизонтально, то вектор </a:t>
            </a:r>
            <a:r>
              <a:rPr lang="en-US" dirty="0" smtClean="0"/>
              <a:t>g </a:t>
            </a:r>
            <a:r>
              <a:rPr lang="ru-RU" dirty="0" smtClean="0"/>
              <a:t>совпадает с осью </a:t>
            </a:r>
            <a:r>
              <a:rPr lang="en-US" dirty="0" smtClean="0"/>
              <a:t>Z.</a:t>
            </a:r>
          </a:p>
          <a:p>
            <a:r>
              <a:rPr lang="ru-RU" dirty="0" smtClean="0"/>
              <a:t>При наклоне датчика появляются составляющие вектора </a:t>
            </a:r>
            <a:r>
              <a:rPr lang="en-US" dirty="0" smtClean="0"/>
              <a:t>g</a:t>
            </a:r>
            <a:r>
              <a:rPr lang="ru-RU" dirty="0" smtClean="0"/>
              <a:t> по осям </a:t>
            </a:r>
            <a:r>
              <a:rPr lang="en-US" dirty="0" smtClean="0"/>
              <a:t>X,Y</a:t>
            </a:r>
            <a:r>
              <a:rPr lang="ru-RU" dirty="0" smtClean="0"/>
              <a:t>, а составляющая </a:t>
            </a:r>
            <a:r>
              <a:rPr lang="en-US" dirty="0" smtClean="0"/>
              <a:t>Z</a:t>
            </a:r>
            <a:r>
              <a:rPr lang="ru-RU" dirty="0" smtClean="0"/>
              <a:t> уменьшится.</a:t>
            </a:r>
          </a:p>
          <a:p>
            <a:r>
              <a:rPr lang="ru-RU" dirty="0" smtClean="0"/>
              <a:t>На основании проекции вектора </a:t>
            </a:r>
            <a:r>
              <a:rPr lang="en-US" dirty="0" smtClean="0"/>
              <a:t>g</a:t>
            </a:r>
            <a:r>
              <a:rPr lang="ru-RU" dirty="0" smtClean="0"/>
              <a:t> на оси </a:t>
            </a:r>
            <a:r>
              <a:rPr lang="en-US" dirty="0" smtClean="0"/>
              <a:t>X,Y,Z </a:t>
            </a:r>
            <a:r>
              <a:rPr lang="ru-RU" dirty="0" smtClean="0"/>
              <a:t>и их знака, на выходе будет выработан сигнал пропорциональный углу наклона датчика.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4643446"/>
            <a:ext cx="3000396" cy="199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современных </a:t>
            </a:r>
            <a:r>
              <a:rPr lang="en-US" dirty="0" smtClean="0"/>
              <a:t>MEMS (Micro Electromechanical System)</a:t>
            </a:r>
            <a:r>
              <a:rPr lang="ru-RU" dirty="0" smtClean="0"/>
              <a:t> </a:t>
            </a:r>
            <a:r>
              <a:rPr lang="en-US" dirty="0" smtClean="0"/>
              <a:t> - </a:t>
            </a:r>
            <a:r>
              <a:rPr lang="ru-RU" dirty="0" smtClean="0"/>
              <a:t>микросхемах, </a:t>
            </a:r>
            <a:r>
              <a:rPr lang="ru-RU" dirty="0" err="1" smtClean="0"/>
              <a:t>трехосевые</a:t>
            </a:r>
            <a:r>
              <a:rPr lang="ru-RU" dirty="0" smtClean="0"/>
              <a:t> гироскопы и акселерометры изготавливаются  совместно в корпусе размером  3*3*1 мм и имеют </a:t>
            </a:r>
            <a:r>
              <a:rPr lang="en-US" dirty="0" smtClean="0"/>
              <a:t>I2C  </a:t>
            </a:r>
            <a:r>
              <a:rPr lang="ru-RU" dirty="0" smtClean="0"/>
              <a:t>или </a:t>
            </a:r>
            <a:r>
              <a:rPr lang="en-US" dirty="0" smtClean="0"/>
              <a:t>SPI</a:t>
            </a:r>
            <a:r>
              <a:rPr lang="ru-RU" dirty="0" smtClean="0"/>
              <a:t> интерфейс для подключения к контроллеру.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857232"/>
            <a:ext cx="532447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511156"/>
          </a:xfrm>
        </p:spPr>
        <p:txBody>
          <a:bodyPr/>
          <a:lstStyle/>
          <a:p>
            <a:r>
              <a:rPr lang="ru-RU" sz="2700" dirty="0" smtClean="0"/>
              <a:t>Цифровой компас (интегральный магнитометр)</a:t>
            </a:r>
            <a:br>
              <a:rPr lang="ru-RU" sz="2700" dirty="0" smtClean="0"/>
            </a:br>
            <a:endParaRPr lang="ru-RU" sz="27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Цифровой компас, используют в мобильных устройствах для определения стороны света, в которую направлено устройство. </a:t>
            </a:r>
          </a:p>
          <a:p>
            <a:r>
              <a:rPr lang="ru-RU" dirty="0" smtClean="0"/>
              <a:t>Цифровой компас отслеживает ориентацию устройства в пространстве относительно магнитных полюсов Земли и эта информация используется в картографических программах смартфонов и коммуникаторов для ориентирования по местности. 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Магнитометр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Под  действием  магнитного поля Земли сопротивление </a:t>
            </a:r>
            <a:r>
              <a:rPr lang="ru-RU" dirty="0" err="1" smtClean="0"/>
              <a:t>пермаллоевой</a:t>
            </a:r>
            <a:r>
              <a:rPr lang="ru-RU" dirty="0" smtClean="0"/>
              <a:t> пленки  изменяется в зависимости от величины поля</a:t>
            </a:r>
          </a:p>
          <a:p>
            <a:r>
              <a:rPr lang="ru-RU" dirty="0" smtClean="0"/>
              <a:t>Для повышения чувствительности  датчики соединяются в виде мостовой схемы.</a:t>
            </a:r>
          </a:p>
          <a:p>
            <a:r>
              <a:rPr lang="ru-RU" dirty="0" smtClean="0"/>
              <a:t>В мобильных устройствах используются </a:t>
            </a:r>
            <a:r>
              <a:rPr lang="ru-RU" dirty="0" err="1" smtClean="0"/>
              <a:t>трехосевые</a:t>
            </a:r>
            <a:r>
              <a:rPr lang="ru-RU" dirty="0" smtClean="0"/>
              <a:t> датчики магнитного поля.</a:t>
            </a:r>
          </a:p>
          <a:p>
            <a:r>
              <a:rPr lang="ru-RU" dirty="0" smtClean="0"/>
              <a:t>В описании к магнитометру указывается  направление осей относительно корпуса.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5438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22" name="Picture 2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5143504" cy="363191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7158" y="214290"/>
            <a:ext cx="8549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Ручные сканеры и сканеры </a:t>
            </a:r>
            <a:r>
              <a:rPr lang="ru-RU" sz="3200" b="1" dirty="0" err="1" smtClean="0">
                <a:solidFill>
                  <a:srgbClr val="708CA1"/>
                </a:solidFill>
                <a:latin typeface="Arial" pitchFamily="34" charset="0"/>
                <a:cs typeface="Arial" pitchFamily="34" charset="0"/>
              </a:rPr>
              <a:t>штрих-кодов</a:t>
            </a:r>
            <a:endParaRPr lang="ru-RU" sz="3200" b="1" dirty="0">
              <a:solidFill>
                <a:srgbClr val="708CA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500570"/>
            <a:ext cx="93420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Низкое качество малая стоимость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 Ввиду низкого качества сканирования и сложности получения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равномерного изображения ручные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полноцветные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сканеры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сейчас не используются.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   Ручные сканеры ограниченно применяются для считывания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штрих-кодов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071546"/>
            <a:ext cx="28384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Магнитометр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980916"/>
            <a:ext cx="5857916" cy="489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Цифровой барометр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Тензорезистор</a:t>
            </a:r>
            <a:r>
              <a:rPr lang="ru-RU" dirty="0" smtClean="0"/>
              <a:t>  деформируется  при воздействии атмосферного давления. В результате меняется его сопротивление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120" y="1357298"/>
            <a:ext cx="468015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ru-RU" dirty="0" smtClean="0"/>
              <a:t> - </a:t>
            </a:r>
            <a:r>
              <a:rPr lang="en-US" dirty="0" smtClean="0"/>
              <a:t> </a:t>
            </a:r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Веб-камера</a:t>
            </a:r>
            <a:r>
              <a:rPr lang="ru-RU" dirty="0" smtClean="0"/>
              <a:t> представляет собой цифровое устройство, производящее видеосъемку, преобразование аналогового видеосигнала в цифровой, сжатие цифрового видеосигнала и передачу видеоизображения по компьютерной сети.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b="1" i="1" dirty="0" smtClean="0"/>
              <a:t>Объектив </a:t>
            </a:r>
            <a:r>
              <a:rPr lang="ru-RU" dirty="0" smtClean="0"/>
              <a:t>– это линзовая система, предназначенная для проецирования изображения объекта наблюдения на светочувствительный элемент.</a:t>
            </a:r>
          </a:p>
          <a:p>
            <a:r>
              <a:rPr lang="ru-RU" dirty="0" smtClean="0"/>
              <a:t>Оптический фильтр отсекают инфракрасную составляющую световых волн.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устройство веб-камеры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8072494" cy="254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ru-RU" dirty="0" smtClean="0"/>
              <a:t> - </a:t>
            </a:r>
            <a:r>
              <a:rPr lang="en-US" dirty="0" smtClean="0"/>
              <a:t> </a:t>
            </a:r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Блок оцифровки (п</a:t>
            </a:r>
            <a:r>
              <a:rPr lang="ru-RU" b="1" i="1" dirty="0" smtClean="0"/>
              <a:t>лата </a:t>
            </a:r>
            <a:r>
              <a:rPr lang="ru-RU" b="1" i="1" dirty="0" err="1" smtClean="0"/>
              <a:t>видеозахвата</a:t>
            </a:r>
            <a:r>
              <a:rPr lang="ru-RU" b="1" i="1" dirty="0" smtClean="0"/>
              <a:t>)</a:t>
            </a:r>
            <a:r>
              <a:rPr lang="ru-RU" dirty="0" smtClean="0"/>
              <a:t> </a:t>
            </a:r>
            <a:r>
              <a:rPr lang="ru-RU" dirty="0" err="1" smtClean="0"/>
              <a:t>веб-камеры</a:t>
            </a:r>
            <a:r>
              <a:rPr lang="ru-RU" dirty="0" smtClean="0"/>
              <a:t> осуществляет преобразование аналогового электрического сигнала, сформированного </a:t>
            </a:r>
            <a:r>
              <a:rPr lang="ru-RU" dirty="0" err="1" smtClean="0"/>
              <a:t>ПЗС-матрицей</a:t>
            </a:r>
            <a:r>
              <a:rPr lang="ru-RU" dirty="0" smtClean="0"/>
              <a:t>, в цифровой формат. Процесс преобразования сигнала состоит из этапов: </a:t>
            </a:r>
          </a:p>
          <a:p>
            <a:pPr lvl="1"/>
            <a:r>
              <a:rPr lang="ru-RU" dirty="0" smtClean="0"/>
              <a:t>Дискретизация преобразование аналогового сигнала  с выхода ПЗС в цифровой код </a:t>
            </a:r>
          </a:p>
          <a:p>
            <a:pPr lvl="1"/>
            <a:r>
              <a:rPr lang="ru-RU" dirty="0" smtClean="0"/>
              <a:t>Кодирование задание начала и конца кадра + биты защиты от ошибок </a:t>
            </a:r>
          </a:p>
          <a:p>
            <a:r>
              <a:rPr lang="ru-RU" b="1" i="1" dirty="0" smtClean="0"/>
              <a:t>Блок компрессии</a:t>
            </a:r>
            <a:r>
              <a:rPr lang="ru-RU" dirty="0" smtClean="0"/>
              <a:t> </a:t>
            </a:r>
            <a:r>
              <a:rPr lang="ru-RU" dirty="0" err="1" smtClean="0"/>
              <a:t>веб-камеры</a:t>
            </a:r>
            <a:r>
              <a:rPr lang="ru-RU" dirty="0" smtClean="0"/>
              <a:t> выполняет сжатие оцифрованного видеосигнала в один из форматов сжатия (JPEG, MJPEG, MPEG-1/2/4, </a:t>
            </a:r>
            <a:r>
              <a:rPr lang="ru-RU" dirty="0" err="1" smtClean="0"/>
              <a:t>Wavelet</a:t>
            </a:r>
            <a:r>
              <a:rPr lang="ru-RU" dirty="0" smtClean="0"/>
              <a:t>). Благодаря сжатию, сокращается размер видеокадра. Это необходимо для хранения и передачи видеоизображения по сети.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874" name="Picture 2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642918"/>
            <a:ext cx="4643450" cy="2662243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Барабанный сканер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3357562"/>
            <a:ext cx="9144000" cy="6000768"/>
          </a:xfrm>
        </p:spPr>
        <p:txBody>
          <a:bodyPr/>
          <a:lstStyle/>
          <a:p>
            <a:r>
              <a:rPr lang="ru-RU" dirty="0" smtClean="0"/>
              <a:t>На барабан крепится оригинал, который требуется сканировать. При вращении данного барабана, оригинал  преобразуется в цифровое изображение.</a:t>
            </a:r>
          </a:p>
          <a:p>
            <a:r>
              <a:rPr lang="ru-RU" dirty="0" smtClean="0"/>
              <a:t>Разрешение сканирования  — 4800—9600 DPI.</a:t>
            </a:r>
          </a:p>
          <a:p>
            <a:r>
              <a:rPr lang="ru-RU" dirty="0" smtClean="0"/>
              <a:t>Достоинства - наивысшее качество;   </a:t>
            </a:r>
          </a:p>
          <a:p>
            <a:r>
              <a:rPr lang="ru-RU" dirty="0" smtClean="0"/>
              <a:t>Минус – высокая цена.</a:t>
            </a:r>
          </a:p>
          <a:p>
            <a:endParaRPr lang="ru-RU" dirty="0" smtClean="0"/>
          </a:p>
          <a:p>
            <a:r>
              <a:rPr lang="ru-RU" dirty="0" smtClean="0"/>
              <a:t>Используется в полиграфических предприятиях.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Барабанный сканер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7429552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Содержит два источника света. Один предназначен для отражающих оригиналов, а другой (</a:t>
            </a:r>
            <a:r>
              <a:rPr lang="ru-RU" sz="2000" i="1" dirty="0" smtClean="0"/>
              <a:t>внутри барабана</a:t>
            </a:r>
            <a:r>
              <a:rPr lang="ru-RU" dirty="0" smtClean="0"/>
              <a:t>) — для прозрачных образцов.</a:t>
            </a:r>
          </a:p>
          <a:p>
            <a:r>
              <a:rPr lang="ru-RU" dirty="0" smtClean="0"/>
              <a:t>Точечный источник освещения (лазер) проецирует луч, который перемещается во время вращения барабана поперек оригинала. Отраженный или пропущенный свет с помощью оптической системы принимается, и разделяется на три цветовых канала— красный, зеленый и синий. </a:t>
            </a:r>
          </a:p>
          <a:p>
            <a:r>
              <a:rPr lang="ru-RU" dirty="0" smtClean="0"/>
              <a:t>Световые сигналы в каждом  из каналов преобразуются в электрические сигналы  с помощью  трех отдельных фотоэлектронных умножителей. </a:t>
            </a:r>
          </a:p>
          <a:p>
            <a:r>
              <a:rPr lang="ru-RU" dirty="0" smtClean="0"/>
              <a:t>Электрический сигнал оцифровывается с помощью АЦП</a:t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642918"/>
            <a:ext cx="671636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0042"/>
            <a:ext cx="8229600" cy="511156"/>
          </a:xfrm>
        </p:spPr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PMT (Photo</a:t>
            </a:r>
            <a:r>
              <a:rPr lang="ru-RU" dirty="0" smtClean="0"/>
              <a:t> </a:t>
            </a:r>
            <a:r>
              <a:rPr lang="en-US" dirty="0" smtClean="0"/>
              <a:t>Multiplier</a:t>
            </a:r>
            <a:r>
              <a:rPr lang="ru-RU" dirty="0" smtClean="0"/>
              <a:t> </a:t>
            </a:r>
            <a:r>
              <a:rPr lang="en-US" dirty="0" smtClean="0"/>
              <a:t> Tube)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Элемент </a:t>
            </a:r>
            <a:r>
              <a:rPr lang="en-US" dirty="0" smtClean="0"/>
              <a:t>PMT – </a:t>
            </a:r>
            <a:r>
              <a:rPr lang="ru-RU" dirty="0" smtClean="0"/>
              <a:t>это электронная вакуумная лампа, способная усиливать зарегистрированный фотонный импульс;</a:t>
            </a:r>
          </a:p>
          <a:p>
            <a:r>
              <a:rPr lang="ru-RU" dirty="0" smtClean="0"/>
              <a:t>Фотоны света выбивают «пучки» электронов;</a:t>
            </a:r>
          </a:p>
          <a:p>
            <a:endParaRPr lang="ru-RU" dirty="0" smtClean="0"/>
          </a:p>
          <a:p>
            <a:r>
              <a:rPr lang="ru-RU" dirty="0" smtClean="0"/>
              <a:t>По чувствительности и отсутствию шумов </a:t>
            </a:r>
            <a:r>
              <a:rPr lang="en-US" dirty="0" smtClean="0"/>
              <a:t>PMT </a:t>
            </a:r>
            <a:r>
              <a:rPr lang="ru-RU" dirty="0" smtClean="0"/>
              <a:t>на порядок или два превосходит ПЗС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Picture 4" descr="Photomultipliert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52387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PM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785794"/>
            <a:ext cx="2743200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2951</Words>
  <Application>Microsoft Office PowerPoint</Application>
  <PresentationFormat>Экран (4:3)</PresentationFormat>
  <Paragraphs>466</Paragraphs>
  <Slides>63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63</vt:i4>
      </vt:variant>
    </vt:vector>
  </HeadingPairs>
  <TitlesOfParts>
    <vt:vector size="66" baseType="lpstr">
      <vt:lpstr>2_Специальное оформление</vt:lpstr>
      <vt:lpstr>1_Специальное оформление</vt:lpstr>
      <vt:lpstr>Специальное оформление</vt:lpstr>
      <vt:lpstr>Сканеры</vt:lpstr>
      <vt:lpstr>Классификация принтеров </vt:lpstr>
      <vt:lpstr>Презентация PowerPoint</vt:lpstr>
      <vt:lpstr>Презентация PowerPoint</vt:lpstr>
      <vt:lpstr>Презентация PowerPoint</vt:lpstr>
      <vt:lpstr>Презентация PowerPoint</vt:lpstr>
      <vt:lpstr>Барабанный сканер</vt:lpstr>
      <vt:lpstr>Барабанный сканер</vt:lpstr>
      <vt:lpstr>Технология PMT (Photo Multiplier  Tube)  </vt:lpstr>
      <vt:lpstr>Презентация PowerPoint</vt:lpstr>
      <vt:lpstr>Технология CIS (Contact  Image   Sensor) </vt:lpstr>
      <vt:lpstr>Презентация PowerPoint</vt:lpstr>
      <vt:lpstr>Оптический CIS  сенсор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Сравнительный анализ сканеров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Устройства ввода информации</vt:lpstr>
      <vt:lpstr>Устройства ввода графической  информации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Сенсорные экраны</vt:lpstr>
      <vt:lpstr>Резистивные  сенсорные  экраны</vt:lpstr>
      <vt:lpstr>Резистивные  сенсорные  экраны</vt:lpstr>
      <vt:lpstr>Резистивные  сенсорные  экраны</vt:lpstr>
      <vt:lpstr>Матричные экраны </vt:lpstr>
      <vt:lpstr>Емкостные экраны</vt:lpstr>
      <vt:lpstr>Проекционно - емкостные экраны</vt:lpstr>
      <vt:lpstr>Экраны на поверхностно-акустических волнах (ПАВ)</vt:lpstr>
      <vt:lpstr>Экраны на поверхностно-акустических волнах (ПАВ)</vt:lpstr>
      <vt:lpstr>Экраны на поверхностно-акустических волнах (ПАВ)</vt:lpstr>
      <vt:lpstr>Сенсорные  экраны</vt:lpstr>
      <vt:lpstr>Презентация PowerPoint</vt:lpstr>
      <vt:lpstr>Сенсорные  экраны</vt:lpstr>
      <vt:lpstr>Механический гироскоп</vt:lpstr>
      <vt:lpstr>Кинематическая модель интегрального гироскопа </vt:lpstr>
      <vt:lpstr>Интегральный гироскоп</vt:lpstr>
      <vt:lpstr>Особенности гироскопа</vt:lpstr>
      <vt:lpstr>Акселерометр</vt:lpstr>
      <vt:lpstr>Акселерометр –измерение угла наклона</vt:lpstr>
      <vt:lpstr>MEMS</vt:lpstr>
      <vt:lpstr>Цифровой компас (интегральный магнитометр) </vt:lpstr>
      <vt:lpstr>Магнитометр</vt:lpstr>
      <vt:lpstr>Магнитометр</vt:lpstr>
      <vt:lpstr>Цифровой барометр</vt:lpstr>
      <vt:lpstr>Web -  камера</vt:lpstr>
      <vt:lpstr>Web -  камера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54</cp:revision>
  <dcterms:created xsi:type="dcterms:W3CDTF">2016-08-20T08:39:45Z</dcterms:created>
  <dcterms:modified xsi:type="dcterms:W3CDTF">2018-12-19T05:08:52Z</dcterms:modified>
</cp:coreProperties>
</file>