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79"/>
  </p:notesMasterIdLst>
  <p:handoutMasterIdLst>
    <p:handoutMasterId r:id="rId80"/>
  </p:handoutMasterIdLst>
  <p:sldIdLst>
    <p:sldId id="292" r:id="rId4"/>
    <p:sldId id="320" r:id="rId5"/>
    <p:sldId id="261" r:id="rId6"/>
    <p:sldId id="262" r:id="rId7"/>
    <p:sldId id="263" r:id="rId8"/>
    <p:sldId id="260" r:id="rId9"/>
    <p:sldId id="267" r:id="rId10"/>
    <p:sldId id="269" r:id="rId11"/>
    <p:sldId id="259" r:id="rId12"/>
    <p:sldId id="270" r:id="rId13"/>
    <p:sldId id="271" r:id="rId14"/>
    <p:sldId id="272" r:id="rId15"/>
    <p:sldId id="321" r:id="rId16"/>
    <p:sldId id="273" r:id="rId17"/>
    <p:sldId id="274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8" r:id="rId27"/>
    <p:sldId id="349" r:id="rId28"/>
    <p:sldId id="347" r:id="rId29"/>
    <p:sldId id="350" r:id="rId30"/>
    <p:sldId id="351" r:id="rId31"/>
    <p:sldId id="352" r:id="rId32"/>
    <p:sldId id="278" r:id="rId33"/>
    <p:sldId id="275" r:id="rId34"/>
    <p:sldId id="276" r:id="rId35"/>
    <p:sldId id="27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9" r:id="rId48"/>
    <p:sldId id="300" r:id="rId49"/>
    <p:sldId id="338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1" r:id="rId59"/>
    <p:sldId id="313" r:id="rId60"/>
    <p:sldId id="310" r:id="rId61"/>
    <p:sldId id="312" r:id="rId62"/>
    <p:sldId id="314" r:id="rId63"/>
    <p:sldId id="315" r:id="rId64"/>
    <p:sldId id="318" r:id="rId65"/>
    <p:sldId id="319" r:id="rId66"/>
    <p:sldId id="353" r:id="rId67"/>
    <p:sldId id="325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28" r:id="rId77"/>
    <p:sldId id="329" r:id="rId7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24.12.2018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26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24.12.2018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46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56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60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практике мгновенную выборку осуществить невозможно. Реальные устройства, запоминающие значения аналогового сигнала не в состоянии сделать этого мгновенно.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67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8 битного 5/256=0,0195</a:t>
            </a:r>
            <a:r>
              <a:rPr lang="ru-RU" baseline="0" dirty="0"/>
              <a:t> </a:t>
            </a:r>
          </a:p>
          <a:p>
            <a:r>
              <a:rPr lang="ru-RU" baseline="0" dirty="0"/>
              <a:t>5в=255</a:t>
            </a:r>
          </a:p>
          <a:p>
            <a:r>
              <a:rPr lang="ru-RU" baseline="0" dirty="0"/>
              <a:t>4в=х  </a:t>
            </a:r>
            <a:r>
              <a:rPr lang="ru-RU" baseline="0" dirty="0" err="1"/>
              <a:t>х=</a:t>
            </a:r>
            <a:r>
              <a:rPr lang="ru-RU" baseline="0" dirty="0"/>
              <a:t>(4*255)/5=204 =11001100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70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Точность и разрядность связаны между собой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73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ов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90872" y="125760"/>
            <a:ext cx="8229600" cy="1143000"/>
          </a:xfrm>
        </p:spPr>
        <p:txBody>
          <a:bodyPr>
            <a:normAutofit/>
          </a:bodyPr>
          <a:lstStyle>
            <a:lvl1pPr algn="l">
              <a:defRPr lang="ru-RU" sz="3200" b="1" baseline="0" dirty="0">
                <a:solidFill>
                  <a:srgbClr val="3B6AB3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590872" y="1412776"/>
            <a:ext cx="7920038" cy="648072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Clr>
                <a:srgbClr val="3B6AB3"/>
              </a:buClr>
              <a:buFont typeface="Arial" panose="020B0604020202020204" pitchFamily="34" charset="0"/>
              <a:buNone/>
              <a:defRPr sz="2400" baseline="0"/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41555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Функциональные узлы цифровой техники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Минимальная логическая функция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Одну  и ту же логическую функцию можно представить  различными логическими выражениями.</a:t>
            </a:r>
          </a:p>
          <a:p>
            <a:r>
              <a:rPr lang="ru-RU" dirty="0"/>
              <a:t>Для минимизации аппаратных затрат при  реализации цифрового логического устройства по заданной логической функции необходимо провести процедуру </a:t>
            </a:r>
            <a:r>
              <a:rPr lang="ru-RU" b="1" dirty="0">
                <a:solidFill>
                  <a:srgbClr val="FF0000"/>
                </a:solidFill>
              </a:rPr>
              <a:t>минимизации логической функции</a:t>
            </a:r>
            <a:r>
              <a:rPr lang="ru-RU" dirty="0"/>
              <a:t> , для выбора самого минимального её выражения. </a:t>
            </a:r>
          </a:p>
          <a:p>
            <a:r>
              <a:rPr lang="ru-RU" dirty="0"/>
              <a:t>Необходимо перейти от СДНФ или СКНФ к минимальной ДНФ или КНФ (МДНФ или МКНФ)</a:t>
            </a:r>
          </a:p>
          <a:p>
            <a:r>
              <a:rPr lang="ru-RU" dirty="0"/>
              <a:t>Методы минимизации:</a:t>
            </a:r>
          </a:p>
          <a:p>
            <a:pPr lvl="1"/>
            <a:r>
              <a:rPr lang="ru-RU" dirty="0"/>
              <a:t>Расчетный метод;</a:t>
            </a:r>
          </a:p>
          <a:p>
            <a:pPr lvl="1"/>
            <a:r>
              <a:rPr lang="ru-RU" dirty="0"/>
              <a:t>Метод </a:t>
            </a:r>
            <a:r>
              <a:rPr lang="ru-RU" dirty="0" err="1"/>
              <a:t>Квайна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Метод Блейка – Порецкого;</a:t>
            </a:r>
          </a:p>
          <a:p>
            <a:pPr lvl="1"/>
            <a:r>
              <a:rPr lang="ru-RU" dirty="0"/>
              <a:t>Метод карт Карно – Вейча;</a:t>
            </a:r>
          </a:p>
          <a:p>
            <a:pPr lvl="1"/>
            <a:r>
              <a:rPr lang="ru-RU" dirty="0"/>
              <a:t>И др.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Булевый</a:t>
            </a:r>
            <a:r>
              <a:rPr lang="ru-RU" dirty="0"/>
              <a:t> базис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элементарных логических операций, с помощью которого можно задать любую, сколь угодно сложную логическую функцию, называется «</a:t>
            </a:r>
            <a:r>
              <a:rPr lang="ru-RU" dirty="0">
                <a:solidFill>
                  <a:srgbClr val="FF0000"/>
                </a:solidFill>
              </a:rPr>
              <a:t>функционально полная система логических функций</a:t>
            </a:r>
            <a:r>
              <a:rPr lang="ru-RU" dirty="0"/>
              <a:t>» или </a:t>
            </a:r>
            <a:r>
              <a:rPr lang="ru-RU" dirty="0">
                <a:solidFill>
                  <a:srgbClr val="FF0000"/>
                </a:solidFill>
              </a:rPr>
              <a:t>базисом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  <a:p>
            <a:r>
              <a:rPr lang="ru-RU" dirty="0" err="1"/>
              <a:t>Булевый</a:t>
            </a:r>
            <a:r>
              <a:rPr lang="ru-RU" dirty="0"/>
              <a:t> базис:</a:t>
            </a:r>
          </a:p>
          <a:p>
            <a:pPr lvl="1"/>
            <a:r>
              <a:rPr lang="ru-RU" dirty="0"/>
              <a:t> функцию одной переменной « </a:t>
            </a:r>
            <a:r>
              <a:rPr lang="ru-RU" dirty="0">
                <a:solidFill>
                  <a:srgbClr val="FF0000"/>
                </a:solidFill>
              </a:rPr>
              <a:t>НЕ</a:t>
            </a:r>
            <a:r>
              <a:rPr lang="ru-RU" dirty="0"/>
              <a:t>» ( функция отрицания), </a:t>
            </a:r>
          </a:p>
          <a:p>
            <a:pPr lvl="1"/>
            <a:r>
              <a:rPr lang="ru-RU" dirty="0"/>
              <a:t>функция двух и более переменных «</a:t>
            </a:r>
            <a:r>
              <a:rPr lang="ru-RU" dirty="0">
                <a:solidFill>
                  <a:srgbClr val="FF0000"/>
                </a:solidFill>
              </a:rPr>
              <a:t>И</a:t>
            </a:r>
            <a:r>
              <a:rPr lang="ru-RU" dirty="0"/>
              <a:t>» (конъюнкция или логическое умножения) </a:t>
            </a:r>
          </a:p>
          <a:p>
            <a:pPr lvl="1"/>
            <a:r>
              <a:rPr lang="ru-RU" dirty="0"/>
              <a:t>Функция двух и более переменных  «</a:t>
            </a:r>
            <a:r>
              <a:rPr lang="ru-RU" dirty="0">
                <a:solidFill>
                  <a:srgbClr val="FF0000"/>
                </a:solidFill>
              </a:rPr>
              <a:t>ИЛИ</a:t>
            </a:r>
            <a:r>
              <a:rPr lang="ru-RU" dirty="0"/>
              <a:t>» (дизъюнкция или логическое сложение).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«ИЛИ-НЕ»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«И-НЕ»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ru-RU" sz="2800" dirty="0"/>
              <a:t>Базовые логические функции</a:t>
            </a: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543050"/>
            <a:ext cx="84772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элементов</a:t>
            </a:r>
          </a:p>
        </p:txBody>
      </p:sp>
      <p:pic>
        <p:nvPicPr>
          <p:cNvPr id="148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10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Классификация цифровых 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ru-RU" dirty="0"/>
              <a:t>По характеру информации на входах и выходах цифровые устройства подразделяют на:</a:t>
            </a:r>
          </a:p>
          <a:p>
            <a:pPr lvl="1"/>
            <a:r>
              <a:rPr lang="ru-RU" sz="2400" dirty="0"/>
              <a:t> элементы последовательного; </a:t>
            </a:r>
          </a:p>
          <a:p>
            <a:pPr lvl="1"/>
            <a:r>
              <a:rPr lang="ru-RU" sz="2400" dirty="0"/>
              <a:t> параллельного ;</a:t>
            </a:r>
          </a:p>
          <a:p>
            <a:pPr lvl="1"/>
            <a:r>
              <a:rPr lang="ru-RU" sz="2400" dirty="0"/>
              <a:t> смешанного действия.</a:t>
            </a:r>
          </a:p>
          <a:p>
            <a:pPr lvl="1"/>
            <a:endParaRPr lang="ru-RU" sz="2400" dirty="0"/>
          </a:p>
          <a:p>
            <a:r>
              <a:rPr lang="ru-RU" dirty="0"/>
              <a:t>По схемному решению и связи между входными и выходными сигналами с учётом их изменения по тактам работы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на:</a:t>
            </a:r>
          </a:p>
          <a:p>
            <a:pPr lvl="1"/>
            <a:r>
              <a:rPr lang="ru-RU" sz="2400" dirty="0"/>
              <a:t> комбинационные; </a:t>
            </a:r>
          </a:p>
          <a:p>
            <a:pPr lvl="1"/>
            <a:r>
              <a:rPr lang="ru-RU" sz="2400" dirty="0"/>
              <a:t>элементы  с памятью.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Комбинационные элементы и элементы с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 </a:t>
            </a:r>
            <a:r>
              <a:rPr lang="ru-RU" b="1" i="1" dirty="0"/>
              <a:t>комбинационных элементах </a:t>
            </a:r>
            <a:r>
              <a:rPr lang="ru-RU" dirty="0"/>
              <a:t>значения сигналов на выходах в каждый конкретный момент времени полностью определяются значениями (комбинацией, набором) действующих в данный момент цифровых входных сигналов. </a:t>
            </a:r>
          </a:p>
          <a:p>
            <a:endParaRPr lang="ru-RU" dirty="0"/>
          </a:p>
          <a:p>
            <a:r>
              <a:rPr lang="ru-RU" b="1" i="1" dirty="0"/>
              <a:t>В элементах  с памятью </a:t>
            </a:r>
            <a:r>
              <a:rPr lang="ru-RU" dirty="0"/>
              <a:t>значения выходных сигналов в текущем такте зависит не только от значений входных сигналов в этом такте, но и от внутренних состояний устройства, которые произошли в предыдущие такты 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800" b="1" dirty="0">
                <a:solidFill>
                  <a:srgbClr val="236AD4"/>
                </a:solidFill>
                <a:latin typeface="+mj-lt"/>
                <a:cs typeface="Calibri" pitchFamily="34" charset="0"/>
              </a:rPr>
              <a:t>Семейства логических вентилей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285728"/>
            <a:ext cx="835824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br>
              <a:rPr lang="ru-RU" sz="2100" dirty="0"/>
            </a:br>
            <a:endParaRPr lang="ru-RU" sz="2100" dirty="0"/>
          </a:p>
          <a:p>
            <a:r>
              <a:rPr lang="ru-RU" sz="2100" dirty="0"/>
              <a:t>Можно выделить следующие  семейства логических вентилей:</a:t>
            </a:r>
          </a:p>
          <a:p>
            <a:r>
              <a:rPr lang="ru-RU" sz="2100" dirty="0"/>
              <a:t> </a:t>
            </a:r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r>
              <a:rPr lang="ru-RU" sz="2100" b="1" i="1" dirty="0"/>
              <a:t>ТТЛ</a:t>
            </a:r>
            <a:r>
              <a:rPr lang="ru-RU" sz="2100" i="1" dirty="0"/>
              <a:t> – </a:t>
            </a:r>
            <a:r>
              <a:rPr lang="ru-RU" sz="2100" i="1" dirty="0" err="1"/>
              <a:t>транзисторно</a:t>
            </a:r>
            <a:r>
              <a:rPr lang="ru-RU" sz="2100" i="1" dirty="0"/>
              <a:t> –транзисторная логика (</a:t>
            </a:r>
            <a:r>
              <a:rPr lang="en-US" sz="2100" i="1" dirty="0"/>
              <a:t>Transistor-Transistor Logic</a:t>
            </a:r>
            <a:r>
              <a:rPr lang="en-US" sz="2100" dirty="0"/>
              <a:t>, </a:t>
            </a:r>
            <a:r>
              <a:rPr lang="ru-RU" sz="2100" dirty="0"/>
              <a:t>или </a:t>
            </a:r>
            <a:r>
              <a:rPr lang="en-US" sz="2100" i="1" dirty="0"/>
              <a:t>TTL)</a:t>
            </a:r>
            <a:r>
              <a:rPr lang="ru-RU" sz="2100" i="1" dirty="0"/>
              <a:t> на биполярных транзисторах</a:t>
            </a:r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endParaRPr lang="ru-RU" sz="2100" dirty="0"/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r>
              <a:rPr lang="en-US" sz="2100" dirty="0"/>
              <a:t> </a:t>
            </a:r>
            <a:r>
              <a:rPr lang="ru-RU" sz="2100" b="1" i="1" dirty="0"/>
              <a:t>КМОП</a:t>
            </a:r>
            <a:r>
              <a:rPr lang="ru-RU" sz="2100" i="1" dirty="0"/>
              <a:t> – логика, построенная на </a:t>
            </a:r>
            <a:r>
              <a:rPr lang="ru-RU" sz="2100" i="1" dirty="0" err="1"/>
              <a:t>комплементарных</a:t>
            </a:r>
            <a:r>
              <a:rPr lang="ru-RU" sz="2100" i="1" dirty="0"/>
              <a:t>  МОП - транзисторах(</a:t>
            </a:r>
            <a:r>
              <a:rPr lang="en-US" sz="2100" i="1" dirty="0"/>
              <a:t>Complementary Metal-Oxide-Semiconductor Logic</a:t>
            </a:r>
            <a:r>
              <a:rPr lang="en-US" sz="2100" dirty="0"/>
              <a:t>, </a:t>
            </a:r>
            <a:r>
              <a:rPr lang="ru-RU" sz="2100" dirty="0"/>
              <a:t>или </a:t>
            </a:r>
            <a:r>
              <a:rPr lang="en-US" sz="2100" i="1" dirty="0"/>
              <a:t>CMOS)</a:t>
            </a:r>
            <a:endParaRPr lang="ru-RU" sz="2100" i="1" dirty="0"/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endParaRPr lang="ru-RU" sz="2100" dirty="0"/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r>
              <a:rPr lang="ru-RU" sz="2100" b="1" i="1" dirty="0"/>
              <a:t>НТТЛ</a:t>
            </a:r>
            <a:r>
              <a:rPr lang="ru-RU" sz="2100" i="1" dirty="0"/>
              <a:t> – низковольтная транзисторно-транзисторная логика</a:t>
            </a:r>
            <a:br>
              <a:rPr lang="ru-RU" sz="2100" dirty="0"/>
            </a:br>
            <a:r>
              <a:rPr lang="ru-RU" sz="2100" i="1" dirty="0"/>
              <a:t>(</a:t>
            </a:r>
            <a:r>
              <a:rPr lang="en-US" sz="2100" i="1" dirty="0"/>
              <a:t>Low-Voltage Transistor-Transistor Logic</a:t>
            </a:r>
            <a:r>
              <a:rPr lang="en-US" sz="2100" dirty="0"/>
              <a:t>, </a:t>
            </a:r>
            <a:r>
              <a:rPr lang="ru-RU" sz="2100" dirty="0"/>
              <a:t>или </a:t>
            </a:r>
            <a:r>
              <a:rPr lang="en-US" sz="2100" i="1" dirty="0"/>
              <a:t>LVTTL</a:t>
            </a:r>
            <a:r>
              <a:rPr lang="en-US" sz="2100" dirty="0"/>
              <a:t>)</a:t>
            </a:r>
            <a:endParaRPr lang="ru-RU" sz="2100" dirty="0"/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endParaRPr lang="ru-RU" sz="2100" dirty="0"/>
          </a:p>
          <a:p>
            <a:pPr>
              <a:buClr>
                <a:srgbClr val="236AD4"/>
              </a:buClr>
              <a:buFont typeface="Arial" pitchFamily="34" charset="0"/>
              <a:buChar char="•"/>
            </a:pPr>
            <a:r>
              <a:rPr lang="ru-RU" sz="2100" dirty="0"/>
              <a:t> </a:t>
            </a:r>
            <a:r>
              <a:rPr lang="ru-RU" sz="2100" b="1" i="1" dirty="0"/>
              <a:t>НКМОП</a:t>
            </a:r>
            <a:r>
              <a:rPr lang="ru-RU" sz="2100" i="1" dirty="0"/>
              <a:t> – низковольтная логика на </a:t>
            </a:r>
            <a:r>
              <a:rPr lang="ru-RU" sz="2100" i="1" dirty="0" err="1"/>
              <a:t>комплементарной</a:t>
            </a:r>
            <a:r>
              <a:rPr lang="ru-RU" sz="2100" i="1" dirty="0"/>
              <a:t> структуре металл-оксид-полупроводник (</a:t>
            </a:r>
            <a:r>
              <a:rPr lang="en-US" sz="2100" i="1" dirty="0"/>
              <a:t>Low-Voltage Complementary Metal-</a:t>
            </a:r>
            <a:r>
              <a:rPr lang="en-US" sz="2100" i="1" dirty="0" err="1"/>
              <a:t>OxideSemiconductor</a:t>
            </a:r>
            <a:r>
              <a:rPr lang="en-US" sz="2100" i="1" dirty="0"/>
              <a:t> Logic</a:t>
            </a:r>
            <a:r>
              <a:rPr lang="en-US" sz="2100" dirty="0"/>
              <a:t>, </a:t>
            </a:r>
            <a:r>
              <a:rPr lang="ru-RU" sz="2100" dirty="0"/>
              <a:t>или </a:t>
            </a:r>
            <a:r>
              <a:rPr lang="en-US" sz="2100" i="1" dirty="0"/>
              <a:t>LVCMOS)</a:t>
            </a:r>
            <a:r>
              <a:rPr lang="en-US" sz="2100" dirty="0"/>
              <a:t>. </a:t>
            </a:r>
            <a:br>
              <a:rPr lang="en-US" sz="2100" dirty="0"/>
            </a:br>
            <a:endParaRPr lang="ru-RU" sz="2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Семейства</a:t>
            </a:r>
            <a:r>
              <a:t> </a:t>
            </a:r>
            <a:r>
              <a:rPr sz="2800"/>
              <a:t>логики</a:t>
            </a:r>
            <a:r>
              <a:t> </a:t>
            </a:r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378085" cy="25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2800" b="1" dirty="0">
                <a:solidFill>
                  <a:srgbClr val="236AD4"/>
                </a:solidFill>
                <a:latin typeface="+mj-lt"/>
              </a:rPr>
              <a:t>Напряжение питания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+mn-lt"/>
                <a:cs typeface="Calibri" pitchFamily="34" charset="0"/>
              </a:rPr>
              <a:t>   </a:t>
            </a:r>
            <a:r>
              <a:rPr lang="ru-RU" dirty="0">
                <a:latin typeface="+mn-lt"/>
                <a:cs typeface="Calibri" pitchFamily="34" charset="0"/>
              </a:rPr>
              <a:t>С переходом на транзисторы меньшего размера, </a:t>
            </a:r>
            <a:r>
              <a:rPr lang="ru-RU" i="1" dirty="0">
                <a:latin typeface="+mn-lt"/>
                <a:cs typeface="Calibri" pitchFamily="34" charset="0"/>
              </a:rPr>
              <a:t>напряжение питания </a:t>
            </a:r>
            <a:r>
              <a:rPr lang="ru-RU" dirty="0">
                <a:latin typeface="+mn-lt"/>
                <a:cs typeface="Calibri" pitchFamily="34" charset="0"/>
              </a:rPr>
              <a:t>последовательно снижали до 3,3 В, 2,5 В, 1,8 В, 1,5 В, 1,2 </a:t>
            </a:r>
            <a:r>
              <a:rPr lang="en-US" dirty="0">
                <a:latin typeface="+mn-lt"/>
                <a:cs typeface="Calibri" pitchFamily="34" charset="0"/>
              </a:rPr>
              <a:t>V </a:t>
            </a:r>
            <a:r>
              <a:rPr lang="ru-RU" dirty="0">
                <a:latin typeface="+mn-lt"/>
                <a:cs typeface="Calibri" pitchFamily="34" charset="0"/>
              </a:rPr>
              <a:t> для экономии электроэнергии и во избежание перегрузки транзисторов.</a:t>
            </a:r>
          </a:p>
          <a:p>
            <a:pPr>
              <a:buNone/>
            </a:pPr>
            <a:r>
              <a:rPr lang="en-US" dirty="0">
                <a:latin typeface="+mn-lt"/>
                <a:cs typeface="Calibri" pitchFamily="34" charset="0"/>
              </a:rPr>
              <a:t>   </a:t>
            </a:r>
            <a:r>
              <a:rPr lang="ru-RU" dirty="0">
                <a:latin typeface="+mn-lt"/>
                <a:cs typeface="Calibri" pitchFamily="34" charset="0"/>
              </a:rPr>
              <a:t>Не все элементы могут взаимодействовать друг с другом</a:t>
            </a:r>
            <a:r>
              <a:rPr lang="en-US" dirty="0">
                <a:latin typeface="+mn-lt"/>
                <a:cs typeface="Calibri" pitchFamily="34" charset="0"/>
              </a:rPr>
              <a:t>.</a:t>
            </a:r>
            <a:endParaRPr lang="ru-RU" dirty="0"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590872" y="125760"/>
            <a:ext cx="8229600" cy="6600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Raspberry Pi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642910" y="857232"/>
            <a:ext cx="7920038" cy="64807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/>
              <a:t>GPIO (General Purpose Input-Output) </a:t>
            </a:r>
            <a:endParaRPr lang="ru-RU" dirty="0"/>
          </a:p>
        </p:txBody>
      </p:sp>
      <p:pic>
        <p:nvPicPr>
          <p:cNvPr id="13" name="Рисунок 12" descr="https://miniboard.com.ua/img/cms/raspberry_pi_circuit_note_fig2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53578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71810"/>
            <a:ext cx="34290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857232"/>
            <a:ext cx="8358214" cy="6000768"/>
          </a:xfrm>
        </p:spPr>
        <p:txBody>
          <a:bodyPr/>
          <a:lstStyle/>
          <a:p>
            <a:pPr>
              <a:buNone/>
            </a:pPr>
            <a:r>
              <a:rPr lang="ru-RU" dirty="0"/>
              <a:t>Физическое представление двоичных данных</a:t>
            </a:r>
          </a:p>
          <a:p>
            <a:pPr>
              <a:buNone/>
            </a:pPr>
            <a:r>
              <a:rPr lang="ru-RU" dirty="0"/>
              <a:t>Цифровые элементы комбинационного типа .</a:t>
            </a:r>
          </a:p>
          <a:p>
            <a:pPr>
              <a:buNone/>
            </a:pPr>
            <a:r>
              <a:rPr lang="ru-RU" dirty="0"/>
              <a:t>Цифровые элементы с памятью. 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58246" cy="591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14290"/>
            <a:ext cx="6263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2D6BB5"/>
                </a:solidFill>
              </a:rPr>
              <a:t>Пример преобразования уровней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КТ 3102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857224" y="5000636"/>
            <a:ext cx="7920038" cy="648072"/>
          </a:xfrm>
        </p:spPr>
        <p:txBody>
          <a:bodyPr/>
          <a:lstStyle/>
          <a:p>
            <a:r>
              <a:rPr lang="ru-RU" dirty="0"/>
              <a:t>ОАО «Интеграл»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85860"/>
            <a:ext cx="4486284" cy="364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25760"/>
            <a:ext cx="8229600" cy="588596"/>
          </a:xfrm>
        </p:spPr>
        <p:txBody>
          <a:bodyPr/>
          <a:lstStyle/>
          <a:p>
            <a:r>
              <a:t>Основные характеристики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92971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Использование операционных усилителей для передачи сигналов на примере </a:t>
            </a:r>
            <a:r>
              <a:rPr lang="en-US" dirty="0"/>
              <a:t>USB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738" y="2285992"/>
            <a:ext cx="726406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/>
              <a:t>Монтажное ИЛИ (открытый коллектор)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428596" y="3714752"/>
            <a:ext cx="7920038" cy="648072"/>
          </a:xfrm>
        </p:spPr>
        <p:txBody>
          <a:bodyPr/>
          <a:lstStyle/>
          <a:p>
            <a:r>
              <a:rPr lang="ru-RU" dirty="0"/>
              <a:t>Условное обозначение</a:t>
            </a:r>
          </a:p>
        </p:txBody>
      </p:sp>
      <p:pic>
        <p:nvPicPr>
          <p:cNvPr id="5122" name="Picture 2" descr="Схема монтажного &quot;ИЛИ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098770" cy="2571768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500438"/>
            <a:ext cx="1609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357158" y="5000636"/>
            <a:ext cx="792003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Недостаток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 низкая скорость передачи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Элементы с третьим состоянием (высокоомным состоянием или </a:t>
            </a:r>
            <a:r>
              <a:rPr lang="en-US" dirty="0"/>
              <a:t>Z-</a:t>
            </a:r>
            <a:r>
              <a:t>состоянием)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5720" y="1412776"/>
            <a:ext cx="8225190" cy="15875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Существует отдельный сигнал по которому выход микросхемы переводится в третье состояние .</a:t>
            </a:r>
          </a:p>
          <a:p>
            <a:endParaRPr lang="ru-RU" dirty="0"/>
          </a:p>
          <a:p>
            <a:r>
              <a:rPr lang="ru-RU" dirty="0"/>
              <a:t>Выход отключается от внешней линии.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2"/>
            <a:ext cx="27527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857628"/>
            <a:ext cx="1181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4000496" y="2857496"/>
            <a:ext cx="3643338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Условное обозначение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143512"/>
            <a:ext cx="16954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4000496" y="4357694"/>
            <a:ext cx="3643338" cy="92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Шинный формирователь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B6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25760"/>
            <a:ext cx="8229600" cy="588596"/>
          </a:xfrm>
        </p:spPr>
        <p:txBody>
          <a:bodyPr/>
          <a:lstStyle/>
          <a:p>
            <a:r>
              <a:rPr lang="ru-RU" dirty="0"/>
              <a:t>Пример: с</a:t>
            </a:r>
            <a:r>
              <a:rPr dirty="0"/>
              <a:t>хема включения 8086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600950" cy="529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Обозначение сигналов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357158" y="3857628"/>
            <a:ext cx="7920038" cy="3214686"/>
          </a:xfrm>
        </p:spPr>
        <p:txBody>
          <a:bodyPr>
            <a:normAutofit fontScale="70000" lnSpcReduction="20000"/>
          </a:bodyPr>
          <a:lstStyle/>
          <a:p>
            <a:r>
              <a:rPr lang="ru-RU" b="1" i="1" dirty="0"/>
              <a:t>Положительный сигнал</a:t>
            </a:r>
            <a:r>
              <a:rPr lang="ru-RU" dirty="0"/>
              <a:t> (</a:t>
            </a:r>
            <a:r>
              <a:rPr lang="ru-RU" dirty="0" err="1"/>
              <a:t>сигнал</a:t>
            </a:r>
            <a:r>
              <a:rPr lang="ru-RU" dirty="0"/>
              <a:t> положительной полярности) —активный уровень — логическая единица(переключается по единице).</a:t>
            </a:r>
            <a:endParaRPr lang="ru-RU" b="1" i="1" dirty="0"/>
          </a:p>
          <a:p>
            <a:r>
              <a:rPr lang="ru-RU" b="1" i="1" dirty="0"/>
              <a:t>Отрицательный сигнал </a:t>
            </a:r>
            <a:r>
              <a:rPr lang="ru-RU" dirty="0"/>
              <a:t>(</a:t>
            </a:r>
            <a:r>
              <a:rPr lang="ru-RU" dirty="0" err="1"/>
              <a:t>сигнал</a:t>
            </a:r>
            <a:r>
              <a:rPr lang="ru-RU" dirty="0"/>
              <a:t> отрицательной полярности) —активный уровень — логический нуль. (переключается по нулю)</a:t>
            </a:r>
          </a:p>
          <a:p>
            <a:r>
              <a:rPr lang="ru-RU" b="1" i="1" dirty="0"/>
              <a:t>Активный уровень сигнала</a:t>
            </a:r>
            <a:r>
              <a:rPr lang="ru-RU" dirty="0"/>
              <a:t> — это уровень, соответствующий приходу сигнала, то есть выполнению этим сигналом соответствующей ему функции.</a:t>
            </a:r>
          </a:p>
          <a:p>
            <a:r>
              <a:rPr lang="ru-RU" b="1" i="1" dirty="0"/>
              <a:t>Пассивный уровень сигнала</a:t>
            </a:r>
            <a:r>
              <a:rPr lang="ru-RU" dirty="0"/>
              <a:t> — это уровень, в котором сигнал не выполняет никакой функции.</a:t>
            </a:r>
          </a:p>
          <a:p>
            <a:r>
              <a:rPr lang="ru-RU" b="1" i="1" dirty="0"/>
              <a:t>Инверсный выход</a:t>
            </a:r>
            <a:r>
              <a:rPr lang="ru-RU" dirty="0"/>
              <a:t> — это выход, выдающий сигнал инверсной полярности по сравнению с входным сигналом. </a:t>
            </a:r>
          </a:p>
          <a:p>
            <a:r>
              <a:rPr lang="ru-RU" b="1" i="1" dirty="0"/>
              <a:t>Прямой выход </a:t>
            </a:r>
            <a:r>
              <a:rPr lang="ru-RU" dirty="0"/>
              <a:t>— это выход, выдающий сигнал такой же полярности, какую имеет входной сигнал.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3"/>
            <a:ext cx="70832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Обозначение входов и выходов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Как правило слева входы справа выходы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5267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714488"/>
            <a:ext cx="28860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/>
              <a:t>Обозначение шин</a:t>
            </a:r>
            <a:endParaRPr lang="ru-RU" sz="2800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912" y="1857364"/>
            <a:ext cx="8470937" cy="251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511175"/>
          </a:xfrm>
        </p:spPr>
        <p:txBody>
          <a:bodyPr>
            <a:noAutofit/>
          </a:bodyPr>
          <a:lstStyle/>
          <a:p>
            <a:pPr eaLnBrk="1" hangingPunct="1"/>
            <a:r>
              <a:rPr lang="ru-RU" sz="2800" b="1" dirty="0"/>
              <a:t>Как представить  0 или 1 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19749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ru-RU" sz="2400" dirty="0"/>
              <a:t>В природе существует два типа сигналов: </a:t>
            </a:r>
          </a:p>
          <a:p>
            <a:pPr eaLnBrk="1" hangingPunct="1">
              <a:buNone/>
            </a:pPr>
            <a:r>
              <a:rPr lang="ru-RU" sz="2400" dirty="0"/>
              <a:t>	- аналоговые(непрерывные) </a:t>
            </a:r>
          </a:p>
          <a:p>
            <a:pPr eaLnBrk="1" hangingPunct="1">
              <a:buNone/>
            </a:pPr>
            <a:r>
              <a:rPr lang="ru-RU" sz="2400" dirty="0"/>
              <a:t>	-  цифровые(дискретные) </a:t>
            </a:r>
          </a:p>
          <a:p>
            <a:pPr eaLnBrk="1" hangingPunct="1">
              <a:buNone/>
            </a:pPr>
            <a:r>
              <a:rPr lang="ru-RU" sz="2400" dirty="0"/>
              <a:t>Двоичные  данные  могут быть закодированы :</a:t>
            </a:r>
          </a:p>
          <a:p>
            <a:pPr eaLnBrk="1" hangingPunct="1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с помощью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аналоговых сигналов;</a:t>
            </a:r>
          </a:p>
          <a:p>
            <a:pPr eaLnBrk="1" hangingPunct="1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с</a:t>
            </a:r>
            <a:r>
              <a:rPr lang="ru-RU" sz="2400" dirty="0">
                <a:solidFill>
                  <a:srgbClr val="FF0000"/>
                </a:solidFill>
              </a:rPr>
              <a:t> помощью цифровых сигналов.</a:t>
            </a:r>
          </a:p>
          <a:p>
            <a:pPr eaLnBrk="1" hangingPunct="1">
              <a:buNone/>
            </a:pPr>
            <a:r>
              <a:rPr lang="ru-RU" dirty="0"/>
              <a:t>Модуляция – изменение одной физической величины по закону другой.</a:t>
            </a: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572560" cy="1470025"/>
          </a:xfrm>
        </p:spPr>
        <p:txBody>
          <a:bodyPr/>
          <a:lstStyle/>
          <a:p>
            <a:r>
              <a:rPr lang="ru-RU" dirty="0"/>
              <a:t>Цифровые элементы комбинационного типа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8929718" cy="511156"/>
          </a:xfrm>
        </p:spPr>
        <p:txBody>
          <a:bodyPr/>
          <a:lstStyle/>
          <a:p>
            <a:r>
              <a:rPr lang="ru-RU" dirty="0"/>
              <a:t>Шифратор</a:t>
            </a: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Шифратор (кодер) - это элемент, преобразующий </a:t>
            </a:r>
            <a:r>
              <a:rPr lang="en-US" dirty="0"/>
              <a:t>m</a:t>
            </a:r>
            <a:r>
              <a:rPr lang="ru-RU" dirty="0"/>
              <a:t>- разрядный позиционный код в </a:t>
            </a:r>
            <a:r>
              <a:rPr lang="en-US" dirty="0"/>
              <a:t>n-</a:t>
            </a:r>
            <a:r>
              <a:rPr lang="ru-RU" dirty="0"/>
              <a:t> разрядный двоичный код.</a:t>
            </a:r>
          </a:p>
          <a:p>
            <a:pPr algn="just"/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В позиционном коде </a:t>
            </a:r>
            <a:r>
              <a:rPr lang="ru-RU" dirty="0"/>
              <a:t>число определяется позицией единицы в серии нулей, или позицией нуля в серии единиц .</a:t>
            </a:r>
          </a:p>
          <a:p>
            <a:pPr algn="ctr">
              <a:buNone/>
            </a:pPr>
            <a:endParaRPr lang="ru-RU" dirty="0"/>
          </a:p>
          <a:p>
            <a:pPr algn="ctr">
              <a:buNone/>
            </a:pPr>
            <a:r>
              <a:rPr lang="ru-RU" dirty="0"/>
              <a:t>000000100</a:t>
            </a:r>
          </a:p>
          <a:p>
            <a:pPr algn="ctr">
              <a:buNone/>
            </a:pPr>
            <a:r>
              <a:rPr lang="ru-RU" dirty="0"/>
              <a:t>111110111</a:t>
            </a:r>
          </a:p>
          <a:p>
            <a:pPr algn="ctr">
              <a:buNone/>
            </a:pPr>
            <a:endParaRPr lang="ru-RU" dirty="0"/>
          </a:p>
          <a:p>
            <a:pPr algn="just"/>
            <a:r>
              <a:rPr lang="ru-RU" dirty="0"/>
              <a:t>Наибольшее применение он находит(л) в устройствах ввода информации (пультах управления) для преобразования десятичных чисел в двоичную систему счисления.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368280"/>
          </a:xfrm>
        </p:spPr>
        <p:txBody>
          <a:bodyPr>
            <a:noAutofit/>
          </a:bodyPr>
          <a:lstStyle/>
          <a:p>
            <a:r>
              <a:rPr lang="ru-RU" dirty="0"/>
              <a:t>Таблица истинности шифратора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929198"/>
            <a:ext cx="9144000" cy="2143140"/>
          </a:xfrm>
        </p:spPr>
        <p:txBody>
          <a:bodyPr>
            <a:normAutofit/>
          </a:bodyPr>
          <a:lstStyle/>
          <a:p>
            <a:r>
              <a:rPr lang="ru-RU" dirty="0"/>
              <a:t>Предположим, на пульте десять клавиш с гравировкой от 0 до 9. При нажатии любой из них на вход шифратора подается единичный сигнал (Х</a:t>
            </a:r>
            <a:r>
              <a:rPr lang="ru-RU" baseline="-25000" dirty="0"/>
              <a:t>0</a:t>
            </a:r>
            <a:r>
              <a:rPr lang="ru-RU" dirty="0"/>
              <a:t>, ..., Х</a:t>
            </a:r>
            <a:r>
              <a:rPr lang="ru-RU" baseline="-25000" dirty="0"/>
              <a:t>9</a:t>
            </a:r>
            <a:r>
              <a:rPr lang="ru-RU" dirty="0"/>
              <a:t>). </a:t>
            </a:r>
          </a:p>
          <a:p>
            <a:r>
              <a:rPr lang="ru-RU" dirty="0"/>
              <a:t>На выходе шифратора должен появиться двоичный код (Y</a:t>
            </a:r>
            <a:r>
              <a:rPr lang="ru-RU" baseline="-25000" dirty="0"/>
              <a:t>0</a:t>
            </a:r>
            <a:r>
              <a:rPr lang="ru-RU" dirty="0"/>
              <a:t>, ..., Y</a:t>
            </a:r>
            <a:r>
              <a:rPr lang="ru-RU" baseline="-25000" dirty="0"/>
              <a:t>9</a:t>
            </a:r>
            <a:r>
              <a:rPr lang="ru-RU" dirty="0"/>
              <a:t>) этого десятичного числа.</a:t>
            </a:r>
          </a:p>
          <a:p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71670" y="714356"/>
          <a:ext cx="5500727" cy="4077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102">
                <a:tc>
                  <a:txBody>
                    <a:bodyPr/>
                    <a:lstStyle/>
                    <a:p>
                      <a:r>
                        <a:rPr lang="ru-RU" sz="1700" dirty="0"/>
                        <a:t>Входы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Входы</a:t>
                      </a:r>
                    </a:p>
                  </a:txBody>
                  <a:tcPr marL="36812" marR="36812" marT="36812" marB="36812"/>
                </a:tc>
                <a:tc gridSpan="4">
                  <a:txBody>
                    <a:bodyPr/>
                    <a:lstStyle/>
                    <a:p>
                      <a:r>
                        <a:rPr lang="ru-RU" sz="1700" dirty="0"/>
                        <a:t>Выходы</a:t>
                      </a:r>
                    </a:p>
                  </a:txBody>
                  <a:tcPr marL="36812" marR="36812" marT="36812" marB="3681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X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Y</a:t>
                      </a:r>
                      <a:r>
                        <a:rPr lang="en-US" sz="1700" baseline="-25000"/>
                        <a:t>3</a:t>
                      </a:r>
                      <a:endParaRPr lang="en-US" sz="1700"/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Y</a:t>
                      </a:r>
                      <a:r>
                        <a:rPr lang="en-US" sz="1700" baseline="-25000"/>
                        <a:t>2</a:t>
                      </a:r>
                      <a:endParaRPr lang="en-US" sz="1700"/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Y</a:t>
                      </a:r>
                      <a:r>
                        <a:rPr lang="en-US" sz="1700" baseline="-25000"/>
                        <a:t>1</a:t>
                      </a:r>
                      <a:endParaRPr lang="en-US" sz="1700"/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Y</a:t>
                      </a:r>
                      <a:r>
                        <a:rPr lang="en-US" sz="1700" baseline="-25000"/>
                        <a:t>0</a:t>
                      </a:r>
                      <a:endParaRPr lang="en-US" sz="1700"/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0000000000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0000000001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2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0000000010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3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0000000100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4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0000001000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5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0000010000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6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0000100000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7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0001000000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102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8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0010000000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254"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9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01000000000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1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/>
                        <a:t>0</a:t>
                      </a:r>
                    </a:p>
                  </a:txBody>
                  <a:tcPr marL="36812" marR="36812" marT="36812" marB="368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/>
                        <a:t>1</a:t>
                      </a:r>
                    </a:p>
                  </a:txBody>
                  <a:tcPr marL="36812" marR="36812" marT="36812" marB="3681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 шифратора</a:t>
            </a:r>
          </a:p>
        </p:txBody>
      </p:sp>
      <p:pic>
        <p:nvPicPr>
          <p:cNvPr id="2058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42963"/>
            <a:ext cx="65151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dirty="0"/>
              <a:t>Дешифраторы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857784"/>
          </a:xfrm>
        </p:spPr>
        <p:txBody>
          <a:bodyPr>
            <a:normAutofit/>
          </a:bodyPr>
          <a:lstStyle/>
          <a:p>
            <a:r>
              <a:rPr lang="ru-RU" dirty="0"/>
              <a:t>Дешифратор (декодер) - устройство, преобразующее </a:t>
            </a:r>
            <a:r>
              <a:rPr lang="en-US" dirty="0"/>
              <a:t> </a:t>
            </a:r>
            <a:r>
              <a:rPr lang="ru-RU" dirty="0"/>
              <a:t>входной  </a:t>
            </a:r>
            <a:r>
              <a:rPr lang="en-US" dirty="0"/>
              <a:t>n – </a:t>
            </a:r>
            <a:r>
              <a:rPr lang="ru-RU" dirty="0"/>
              <a:t>разрядный двоичный код в </a:t>
            </a:r>
            <a:r>
              <a:rPr lang="en-US" dirty="0"/>
              <a:t>m -  </a:t>
            </a:r>
            <a:r>
              <a:rPr lang="ru-RU" dirty="0"/>
              <a:t>разрядный позиционный код  по формуле: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ru-RU" dirty="0"/>
              <a:t>Дешифраторы широко применяются в устройствах управления, для построения распределителей импульсов по различным цепям, в элементах памяти и др.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571868" y="2143116"/>
          <a:ext cx="1744417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Формула" r:id="rId3" imgW="533160" imgH="545760" progId="Equation.3">
                  <p:embed/>
                </p:oleObj>
              </mc:Choice>
              <mc:Fallback>
                <p:oleObj name="Формула" r:id="rId3" imgW="53316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143116"/>
                        <a:ext cx="1744417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4397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ru-RU" sz="2800" dirty="0"/>
            </a:br>
            <a:r>
              <a:rPr lang="ru-RU" sz="2800" dirty="0"/>
              <a:t>Таблица истинности для дешифратора трехразрядного двоичного кода </a:t>
            </a:r>
            <a:br>
              <a:rPr lang="ru-RU" sz="3600" dirty="0"/>
            </a:b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5984" y="1071546"/>
          <a:ext cx="3786214" cy="357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Входы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(</a:t>
                      </a:r>
                      <a:r>
                        <a:rPr lang="en-US" dirty="0"/>
                        <a:t>Y)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Выходы</a:t>
                      </a:r>
                      <a:endParaRPr lang="en-US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r>
                        <a:rPr lang="ru-RU" baseline="-25000" dirty="0"/>
                        <a:t>2</a:t>
                      </a:r>
                      <a:endParaRPr lang="ru-RU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Х</a:t>
                      </a:r>
                      <a:r>
                        <a:rPr lang="ru-RU" baseline="-25000"/>
                        <a:t>1</a:t>
                      </a:r>
                      <a:endParaRPr lang="ru-RU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Х</a:t>
                      </a:r>
                      <a:r>
                        <a:rPr lang="ru-RU" baseline="-25000"/>
                        <a:t>0</a:t>
                      </a:r>
                      <a:endParaRPr lang="ru-RU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9198"/>
            <a:ext cx="8929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Y0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X2*X1*X0;  Y1= X2*X1*X0; Y2=  X2*X1*X0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Y3= X2*X1*X0; Y4= X2*X1*X0; Y5= X2*X1*X0; Y6= X2*X1*X0;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Y7= X2*X1*X0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492919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564357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64357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64357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64357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5572140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dirty="0"/>
              <a:t>Дешифратор на три входа</a:t>
            </a:r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43013"/>
            <a:ext cx="81343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Дешифратор для </a:t>
            </a:r>
            <a:r>
              <a:rPr lang="ru-RU" dirty="0" err="1"/>
              <a:t>семисегментного</a:t>
            </a:r>
            <a:r>
              <a:rPr lang="ru-RU" dirty="0"/>
              <a:t> индикатора</a:t>
            </a:r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4704512" cy="319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компаратор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Цифровые компараторы выполняют сравнение двух чисел А и В, заданных в двоичном коде с одинаковым количеством разрядов.</a:t>
            </a:r>
          </a:p>
          <a:p>
            <a:r>
              <a:rPr lang="ru-RU" dirty="0"/>
              <a:t>Цифровые компараторы имеют три выхода: </a:t>
            </a:r>
            <a:r>
              <a:rPr lang="en-US" dirty="0" err="1"/>
              <a:t>Fa</a:t>
            </a:r>
            <a:r>
              <a:rPr lang="ru-RU" dirty="0"/>
              <a:t> &gt;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 err="1"/>
              <a:t>Fa</a:t>
            </a:r>
            <a:r>
              <a:rPr lang="ru-RU" dirty="0"/>
              <a:t> =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 err="1"/>
              <a:t>Fa</a:t>
            </a:r>
            <a:r>
              <a:rPr lang="ru-RU" dirty="0"/>
              <a:t> &lt; </a:t>
            </a:r>
            <a:r>
              <a:rPr lang="en-US" dirty="0"/>
              <a:t>b</a:t>
            </a:r>
            <a:r>
              <a:rPr lang="ru-RU" dirty="0"/>
              <a:t>. </a:t>
            </a:r>
          </a:p>
          <a:p>
            <a:r>
              <a:rPr lang="ru-RU" dirty="0"/>
              <a:t>Таблица истинности одноразрядного компаратора :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 descr="0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3248"/>
            <a:ext cx="750099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компаратор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Логические выражения для каждой функции имеют вид:</a:t>
            </a:r>
          </a:p>
          <a:p>
            <a:pPr lvl="1"/>
            <a:r>
              <a:rPr lang="en-US" dirty="0" err="1"/>
              <a:t>Fa</a:t>
            </a:r>
            <a:r>
              <a:rPr lang="ru-RU" dirty="0"/>
              <a:t> &gt; </a:t>
            </a:r>
            <a:r>
              <a:rPr lang="en-US" dirty="0"/>
              <a:t>b</a:t>
            </a:r>
            <a:r>
              <a:rPr lang="ru-RU" dirty="0"/>
              <a:t> = а ∙ </a:t>
            </a:r>
            <a:r>
              <a:rPr lang="en-US" dirty="0"/>
              <a:t>b</a:t>
            </a:r>
          </a:p>
          <a:p>
            <a:pPr lvl="1"/>
            <a:endParaRPr lang="ru-RU" dirty="0"/>
          </a:p>
          <a:p>
            <a:pPr lvl="1"/>
            <a:r>
              <a:rPr lang="en-US" dirty="0" err="1"/>
              <a:t>Fa</a:t>
            </a:r>
            <a:r>
              <a:rPr lang="ru-RU" dirty="0"/>
              <a:t> = </a:t>
            </a:r>
            <a:r>
              <a:rPr lang="en-US" dirty="0"/>
              <a:t>b</a:t>
            </a:r>
            <a:r>
              <a:rPr lang="ru-RU" dirty="0"/>
              <a:t> = а</a:t>
            </a:r>
            <a:r>
              <a:rPr lang="en-US" dirty="0"/>
              <a:t> b</a:t>
            </a:r>
            <a:r>
              <a:rPr lang="ru-RU" dirty="0"/>
              <a:t> + </a:t>
            </a:r>
            <a:r>
              <a:rPr lang="en-US" dirty="0"/>
              <a:t>a b</a:t>
            </a:r>
          </a:p>
          <a:p>
            <a:pPr lvl="1"/>
            <a:endParaRPr lang="ru-RU" dirty="0"/>
          </a:p>
          <a:p>
            <a:pPr lvl="1"/>
            <a:r>
              <a:rPr lang="en-US" dirty="0" err="1"/>
              <a:t>Fa</a:t>
            </a:r>
            <a:r>
              <a:rPr lang="ru-RU" dirty="0"/>
              <a:t> &lt; </a:t>
            </a:r>
            <a:r>
              <a:rPr lang="en-US" dirty="0"/>
              <a:t>b</a:t>
            </a:r>
            <a:r>
              <a:rPr lang="ru-RU" dirty="0"/>
              <a:t> = </a:t>
            </a:r>
            <a:r>
              <a:rPr lang="en-US" dirty="0"/>
              <a:t>a</a:t>
            </a:r>
            <a:r>
              <a:rPr lang="ru-RU" dirty="0"/>
              <a:t> </a:t>
            </a:r>
            <a:r>
              <a:rPr lang="en-US" dirty="0"/>
              <a:t>b </a:t>
            </a:r>
            <a:endParaRPr lang="ru-RU" dirty="0"/>
          </a:p>
          <a:p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1442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85926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Рисунок 12" descr="clip_image00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357298"/>
            <a:ext cx="4296427" cy="189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429000"/>
            <a:ext cx="28479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786050" y="3786190"/>
            <a:ext cx="6318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Цифровой компаратор в виде микросхемы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Входы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A&gt;B, A&lt;B, A=B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служат для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 наращивания разрядов.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282" y="428604"/>
            <a:ext cx="8643966" cy="3143272"/>
          </a:xfrm>
          <a:noFill/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14282" y="3714752"/>
            <a:ext cx="864399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200" b="1" dirty="0">
                <a:latin typeface="Arial" pitchFamily="34" charset="0"/>
                <a:cs typeface="Arial" pitchFamily="34" charset="0"/>
              </a:rPr>
              <a:t>Амплитудная модуляция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(АМ, AM –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Amplitude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Modulation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 единица и ноль представляются  разными  амплитудами аналогового сигнала;</a:t>
            </a:r>
          </a:p>
          <a:p>
            <a:r>
              <a:rPr lang="ru-RU" sz="2200" b="1" dirty="0">
                <a:latin typeface="Arial" pitchFamily="34" charset="0"/>
                <a:cs typeface="Arial" pitchFamily="34" charset="0"/>
              </a:rPr>
              <a:t>Частотная модуляция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(ЧМ, FM –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Frequency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Modulation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 единица и ноль представляются  разными  частотами  аналогового сигнала;</a:t>
            </a:r>
          </a:p>
          <a:p>
            <a:r>
              <a:rPr lang="ru-RU" sz="2200" b="1" dirty="0">
                <a:latin typeface="Arial" pitchFamily="34" charset="0"/>
                <a:cs typeface="Arial" pitchFamily="34" charset="0"/>
              </a:rPr>
              <a:t>Фазовая модуляция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(ФМ, PM –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Phase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Modulation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 единица и ноль представляются  разными  фазами аналогового сигнала;</a:t>
            </a:r>
          </a:p>
          <a:p>
            <a:r>
              <a:rPr lang="ru-RU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Используется в  модемах, беспроводных сетях</a:t>
            </a:r>
          </a:p>
          <a:p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2844" y="0"/>
            <a:ext cx="8515352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Аналоговое кодирование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мультиплексор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Пропускает(коммутирует) сигнал с одного из</a:t>
            </a:r>
            <a:r>
              <a:rPr lang="en-US" dirty="0"/>
              <a:t> N</a:t>
            </a:r>
            <a:r>
              <a:rPr lang="ru-RU" dirty="0"/>
              <a:t> входов на один выход в зависимости от состояния двоичного кода на адресных входах.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Логическая функция мультиплексора:</a:t>
            </a:r>
          </a:p>
          <a:p>
            <a:pPr>
              <a:buNone/>
            </a:pPr>
            <a:r>
              <a:rPr lang="en-US" dirty="0"/>
              <a:t>  Y=X0*a1*a0 + X1*a1*a0 + X2*a1*a0 + X3*a1*a0</a:t>
            </a:r>
            <a:endParaRPr lang="ru-RU" dirty="0"/>
          </a:p>
          <a:p>
            <a:endParaRPr lang="ru-RU" dirty="0"/>
          </a:p>
        </p:txBody>
      </p:sp>
      <p:pic>
        <p:nvPicPr>
          <p:cNvPr id="6" name="Picture 2" descr="http://ucheba.dlldat.com/tw_refs/28/27814/27814_html_m771e05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3"/>
            <a:ext cx="7072362" cy="3071834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429264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429264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429264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429264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Демультиплексор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Демультиплексором</a:t>
            </a:r>
            <a:r>
              <a:rPr lang="ru-RU" b="1" dirty="0"/>
              <a:t> </a:t>
            </a:r>
            <a:r>
              <a:rPr lang="ru-RU" dirty="0"/>
              <a:t>называют устройство, в котором сигналы с одного информационного входа поступают на требуемый выход  в зависимости от кода на адресных шинах.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6143668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0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643446"/>
            <a:ext cx="2329815" cy="179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 descr="&amp;Ecy;&amp;lcy;&amp;iecy;&amp;mcy;&amp;iecy;&amp;ncy;&amp;tcy; &amp;Icy;&amp;scy;&amp;kcy;&amp;lcy;&amp;yucy;&amp;chcy;&amp;acy;&amp;yucy;&amp;shchcy;&amp;iecy;&amp;iecy; &amp;Icy;&amp;Lcy;&amp;Icy; (100).png"/>
          <p:cNvSpPr>
            <a:spLocks noChangeAspect="1" noChangeArrowheads="1"/>
          </p:cNvSpPr>
          <p:nvPr/>
        </p:nvSpPr>
        <p:spPr bwMode="auto">
          <a:xfrm>
            <a:off x="155575" y="-327025"/>
            <a:ext cx="1038225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-150019" y="1500174"/>
            <a:ext cx="5116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323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571744"/>
            <a:ext cx="2643206" cy="36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142852"/>
            <a:ext cx="8929718" cy="511156"/>
          </a:xfrm>
        </p:spPr>
        <p:txBody>
          <a:bodyPr/>
          <a:lstStyle/>
          <a:p>
            <a:r>
              <a:rPr lang="ru-RU" dirty="0" err="1"/>
              <a:t>Сложе́ние</a:t>
            </a:r>
            <a:r>
              <a:rPr lang="ru-RU" dirty="0"/>
              <a:t> по </a:t>
            </a:r>
            <a:r>
              <a:rPr lang="ru-RU" dirty="0" err="1"/>
              <a:t>мо́дулю</a:t>
            </a:r>
            <a:r>
              <a:rPr lang="ru-RU" dirty="0"/>
              <a:t> 2 (</a:t>
            </a:r>
            <a:r>
              <a:rPr lang="ru-RU" dirty="0" err="1"/>
              <a:t>исключа́ющее</a:t>
            </a:r>
            <a:r>
              <a:rPr lang="ru-RU" dirty="0"/>
              <a:t> «ИЛИ») </a:t>
            </a:r>
            <a:br>
              <a:rPr lang="ru-RU" dirty="0"/>
            </a:b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715016"/>
          </a:xfrm>
        </p:spPr>
        <p:txBody>
          <a:bodyPr/>
          <a:lstStyle/>
          <a:p>
            <a:pPr marL="0" lvl="0" indent="323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539750" algn="l"/>
              </a:tabLst>
            </a:pPr>
            <a:r>
              <a:rPr lang="ru-RU" dirty="0">
                <a:ea typeface="Times New Roman" pitchFamily="18" charset="0"/>
              </a:rPr>
              <a:t>Сумматор по модулю «2» вырабатывает на своем выходе </a:t>
            </a:r>
          </a:p>
          <a:p>
            <a:pPr marL="0" lvl="0" indent="323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539750" algn="l"/>
              </a:tabLst>
            </a:pPr>
            <a:r>
              <a:rPr lang="ru-RU" dirty="0">
                <a:ea typeface="Times New Roman" pitchFamily="18" charset="0"/>
              </a:rPr>
              <a:t>сигнал логической единицы, если количество единиц на его       </a:t>
            </a:r>
          </a:p>
          <a:p>
            <a:pPr marL="0" lvl="0" indent="323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539750" algn="l"/>
              </a:tabLst>
            </a:pPr>
            <a:r>
              <a:rPr lang="ru-RU" dirty="0">
                <a:ea typeface="Times New Roman" pitchFamily="18" charset="0"/>
              </a:rPr>
              <a:t>входах нечетное.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b="1" dirty="0"/>
              <a:t>Одноразрядный двоичный сумматор</a:t>
            </a:r>
          </a:p>
        </p:txBody>
      </p:sp>
      <p:pic>
        <p:nvPicPr>
          <p:cNvPr id="60313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394873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3286124"/>
            <a:ext cx="4742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PI –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перенос из предыдущего разряда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А – бит первого числа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В- бит второго числа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 -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сумма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P0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– перенос в следующий разряд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143512"/>
            <a:ext cx="5712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 = A B PI + A B PI  + A B PI  + A B PI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PO = A B PI  + A B PI  + A B PI  + A B PI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14351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585789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585789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585789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Сумматор</a:t>
            </a:r>
          </a:p>
        </p:txBody>
      </p:sp>
      <p:pic>
        <p:nvPicPr>
          <p:cNvPr id="604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4000496" cy="561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928802"/>
            <a:ext cx="1733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8325" y="642918"/>
            <a:ext cx="34956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Цифровые устройства с памятью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Запоминающие элементы - триггеры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i="1" dirty="0"/>
              <a:t>Триггер</a:t>
            </a:r>
            <a:r>
              <a:rPr lang="ru-RU" dirty="0"/>
              <a:t> – это устройство с двумя устойчивыми состояниями предназначенное для записи, хранения и чтения информации (</a:t>
            </a:r>
            <a:r>
              <a:rPr lang="en-US" i="1" dirty="0"/>
              <a:t>RS</a:t>
            </a:r>
            <a:r>
              <a:rPr lang="ru-RU" dirty="0"/>
              <a:t>, </a:t>
            </a:r>
            <a:r>
              <a:rPr lang="en-US" i="1" dirty="0"/>
              <a:t>D</a:t>
            </a:r>
            <a:r>
              <a:rPr lang="ru-RU" dirty="0"/>
              <a:t>,</a:t>
            </a:r>
            <a:r>
              <a:rPr lang="ru-RU" i="1" dirty="0"/>
              <a:t> </a:t>
            </a:r>
            <a:r>
              <a:rPr lang="en-US" i="1" dirty="0"/>
              <a:t>T</a:t>
            </a:r>
            <a:r>
              <a:rPr lang="ru-RU" dirty="0"/>
              <a:t> и</a:t>
            </a:r>
            <a:r>
              <a:rPr lang="ru-RU" i="1" dirty="0"/>
              <a:t> </a:t>
            </a:r>
            <a:r>
              <a:rPr lang="en-US" i="1" dirty="0"/>
              <a:t>JK</a:t>
            </a:r>
            <a:r>
              <a:rPr lang="ru-RU" dirty="0"/>
              <a:t>). </a:t>
            </a:r>
          </a:p>
          <a:p>
            <a:pPr>
              <a:lnSpc>
                <a:spcPct val="90000"/>
              </a:lnSpc>
            </a:pPr>
            <a:r>
              <a:rPr lang="ru-RU" dirty="0"/>
              <a:t>Под действием входных сигналов триггер может переключаться из одного устойчивого состояния в другое. </a:t>
            </a:r>
          </a:p>
          <a:p>
            <a:endParaRPr lang="en-US" dirty="0"/>
          </a:p>
          <a:p>
            <a:r>
              <a:rPr lang="ru-RU" dirty="0"/>
              <a:t>Триггер изобрел М.А. Бонч-Бруевич в 1918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способу записи информации триггеры делят на :</a:t>
            </a:r>
          </a:p>
          <a:p>
            <a:pPr lvl="1"/>
            <a:r>
              <a:rPr lang="ru-RU" b="1" i="1" dirty="0"/>
              <a:t>асинхронные</a:t>
            </a:r>
            <a:r>
              <a:rPr lang="ru-RU" dirty="0"/>
              <a:t>, которые переключаются в момент подачи входных сигналов,</a:t>
            </a:r>
          </a:p>
          <a:p>
            <a:pPr lvl="1"/>
            <a:endParaRPr lang="ru-RU" dirty="0"/>
          </a:p>
          <a:p>
            <a:pPr lvl="1"/>
            <a:r>
              <a:rPr lang="ru-RU" b="1" i="1" dirty="0"/>
              <a:t>синхронные</a:t>
            </a:r>
            <a:r>
              <a:rPr lang="ru-RU" dirty="0"/>
              <a:t> (тактируемые), которые переключаются только при подаче дополнительных  синхронизирующих  сигналов (импульсов)</a:t>
            </a:r>
          </a:p>
          <a:p>
            <a:pPr lvl="1"/>
            <a:endParaRPr lang="ru-RU" dirty="0"/>
          </a:p>
          <a:p>
            <a:pPr lvl="1"/>
            <a:r>
              <a:rPr lang="ru-RU" b="1" i="1" dirty="0"/>
              <a:t>статические </a:t>
            </a:r>
            <a:r>
              <a:rPr lang="ru-RU" i="1" dirty="0"/>
              <a:t>- </a:t>
            </a:r>
            <a:r>
              <a:rPr lang="ru-RU" dirty="0"/>
              <a:t>момент переключения связан с определённым уровнем синхросигнала .</a:t>
            </a:r>
          </a:p>
          <a:p>
            <a:pPr lvl="1"/>
            <a:endParaRPr lang="ru-RU" dirty="0"/>
          </a:p>
          <a:p>
            <a:pPr lvl="1"/>
            <a:r>
              <a:rPr lang="ru-RU" b="1" i="1" dirty="0"/>
              <a:t>динамические</a:t>
            </a:r>
            <a:r>
              <a:rPr lang="ru-RU" dirty="0"/>
              <a:t> -  момент переключения связан с фронтом (перепадом напряжения) синхросигнала.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RS - </a:t>
            </a:r>
            <a:r>
              <a:rPr lang="ru-RU" dirty="0"/>
              <a:t>триггер</a:t>
            </a:r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67238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3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285860"/>
            <a:ext cx="156143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357298"/>
            <a:ext cx="14499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072074"/>
            <a:ext cx="324532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Синхронный </a:t>
            </a:r>
            <a:r>
              <a:rPr lang="en-US" dirty="0"/>
              <a:t>RS - </a:t>
            </a:r>
            <a:r>
              <a:rPr lang="ru-RU" dirty="0"/>
              <a:t>триггер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S, R – </a:t>
            </a:r>
            <a:r>
              <a:rPr lang="ru-RU" dirty="0"/>
              <a:t>информационные входы</a:t>
            </a:r>
          </a:p>
          <a:p>
            <a:r>
              <a:rPr lang="en-US" dirty="0"/>
              <a:t>S, R – </a:t>
            </a:r>
            <a:r>
              <a:rPr lang="ru-RU" dirty="0"/>
              <a:t>входы принудительной установки</a:t>
            </a:r>
          </a:p>
          <a:p>
            <a:r>
              <a:rPr lang="ru-RU" dirty="0"/>
              <a:t>С – вход синхронизации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17405">
            <a:off x="431385" y="5269659"/>
            <a:ext cx="205041" cy="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17405">
            <a:off x="788575" y="5269659"/>
            <a:ext cx="205041" cy="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785794"/>
            <a:ext cx="47148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2000" b="1" dirty="0"/>
              <a:t> </a:t>
            </a:r>
            <a:r>
              <a:rPr lang="ru-RU" sz="3100" b="1" dirty="0"/>
              <a:t>Цифровое кодирование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sz="1800" b="1" dirty="0"/>
              <a:t>	</a:t>
            </a:r>
            <a:r>
              <a:rPr lang="ru-RU" sz="2400" b="1" dirty="0"/>
              <a:t>Цифровое кодирование  </a:t>
            </a:r>
            <a:r>
              <a:rPr lang="ru-RU" sz="2400" dirty="0"/>
              <a:t>делится на :</a:t>
            </a:r>
          </a:p>
          <a:p>
            <a:pPr eaLnBrk="1" hangingPunct="1"/>
            <a:r>
              <a:rPr lang="ru-RU" sz="2400" b="1" i="1" dirty="0"/>
              <a:t>Потенциальное - </a:t>
            </a:r>
            <a:r>
              <a:rPr lang="ru-RU" sz="2400" dirty="0"/>
              <a:t>главным параметром является уровень напряжения - потенциал сигнала</a:t>
            </a:r>
            <a:r>
              <a:rPr lang="ru-RU" sz="2400" i="1" dirty="0"/>
              <a:t>; </a:t>
            </a:r>
            <a:endParaRPr lang="ru-RU" sz="2400" dirty="0"/>
          </a:p>
          <a:p>
            <a:pPr eaLnBrk="1" hangingPunct="1"/>
            <a:r>
              <a:rPr lang="ru-RU" sz="2400" b="1" i="1" dirty="0"/>
              <a:t>Импульсное - </a:t>
            </a:r>
            <a:r>
              <a:rPr lang="ru-RU" sz="2400" i="1" dirty="0"/>
              <a:t>в</a:t>
            </a:r>
            <a:r>
              <a:rPr lang="ru-RU" sz="2400" dirty="0"/>
              <a:t> импульсных кодах данные кодируются или полярностью  импульса или же его частью – фронтом (например</a:t>
            </a:r>
            <a:r>
              <a:rPr lang="ru-RU" dirty="0"/>
              <a:t>,</a:t>
            </a:r>
            <a:r>
              <a:rPr lang="ru-RU" sz="2400" dirty="0"/>
              <a:t> Манчестерский код, используемый в сетях 10Мбит </a:t>
            </a:r>
            <a:r>
              <a:rPr lang="en-US" sz="2400" dirty="0"/>
              <a:t>Ethernet</a:t>
            </a:r>
            <a:r>
              <a:rPr lang="ru-RU" sz="2400" dirty="0"/>
              <a:t>).</a:t>
            </a:r>
          </a:p>
          <a:p>
            <a:pPr eaLnBrk="1" hangingPunct="1">
              <a:buNone/>
            </a:pPr>
            <a:endParaRPr lang="ru-RU" sz="1800" dirty="0"/>
          </a:p>
          <a:p>
            <a:pPr eaLnBrk="1" hangingPunct="1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05413"/>
            <a:ext cx="9137324" cy="32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/>
              <a:t>Одноступенчатый </a:t>
            </a:r>
            <a:r>
              <a:rPr lang="en-US" dirty="0"/>
              <a:t>D – </a:t>
            </a:r>
            <a:r>
              <a:rPr lang="ru-RU" dirty="0"/>
              <a:t>триггер (</a:t>
            </a:r>
            <a:r>
              <a:rPr lang="en-US" dirty="0"/>
              <a:t>latch</a:t>
            </a:r>
            <a:r>
              <a:rPr lang="ru-RU" dirty="0"/>
              <a:t> - защелка)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D-триггер — имеет один информационный вход D и один вход синхронизации.</a:t>
            </a:r>
          </a:p>
          <a:p>
            <a:r>
              <a:rPr lang="ru-RU" dirty="0"/>
              <a:t>Триггер переключается по уровню синхросигнала и не имеет запрещенного состояния </a:t>
            </a:r>
          </a:p>
          <a:p>
            <a:endParaRPr lang="ru-RU" dirty="0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9381" y="2428868"/>
            <a:ext cx="326461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4600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928926" y="4500570"/>
            <a:ext cx="6072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Недостаток простейшего D-триггера – захват помехи Пока на входе синхронизации С присутствует высокий потенциал, состояние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D </a:t>
            </a:r>
            <a:r>
              <a:rPr lang="ru-RU" dirty="0">
                <a:latin typeface="Arial" pitchFamily="34" charset="0"/>
                <a:cs typeface="Arial" pitchFamily="34" charset="0"/>
              </a:rPr>
              <a:t>входе не должно меняться.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Чтобы избежать прохождения входного сигнала на выход схемы приходится на вход триггера подавать очень узкие синхроимпульсы.</a:t>
            </a:r>
          </a:p>
        </p:txBody>
      </p:sp>
      <p:pic>
        <p:nvPicPr>
          <p:cNvPr id="13414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572008"/>
            <a:ext cx="27813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Двухступенчатый динамический  </a:t>
            </a:r>
            <a:r>
              <a:rPr lang="en-US" dirty="0"/>
              <a:t>D</a:t>
            </a:r>
            <a:r>
              <a:rPr lang="ru-RU" dirty="0"/>
              <a:t>- триггер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Двухступенчатый D-триггер, построен по схеме «ведущий-ведомый или </a:t>
            </a:r>
            <a:r>
              <a:rPr lang="en-US" dirty="0"/>
              <a:t>Flip - Flop</a:t>
            </a:r>
            <a:r>
              <a:rPr lang="ru-RU" dirty="0"/>
              <a:t>» на </a:t>
            </a:r>
            <a:r>
              <a:rPr lang="ru-RU" dirty="0">
                <a:solidFill>
                  <a:srgbClr val="FF0000"/>
                </a:solidFill>
              </a:rPr>
              <a:t>двух одноступенчатых </a:t>
            </a:r>
            <a:r>
              <a:rPr lang="ru-RU" dirty="0"/>
              <a:t>триггерах D1 и D2 соединенных последовательно.</a:t>
            </a:r>
          </a:p>
          <a:p>
            <a:r>
              <a:rPr lang="ru-RU" dirty="0"/>
              <a:t>При С = 1 информация с входа </a:t>
            </a:r>
            <a:r>
              <a:rPr lang="en-US" dirty="0"/>
              <a:t>D</a:t>
            </a:r>
            <a:r>
              <a:rPr lang="ru-RU" dirty="0"/>
              <a:t> записывается в ведущий триггер </a:t>
            </a:r>
            <a:r>
              <a:rPr lang="en-US" dirty="0"/>
              <a:t>D</a:t>
            </a:r>
            <a:r>
              <a:rPr lang="ru-RU" dirty="0"/>
              <a:t>1</a:t>
            </a:r>
            <a:r>
              <a:rPr lang="en-US" dirty="0"/>
              <a:t>.</a:t>
            </a:r>
          </a:p>
          <a:p>
            <a:r>
              <a:rPr lang="ru-RU" dirty="0"/>
              <a:t>При переходе синхросигнала С из 1 в 0 информация из </a:t>
            </a:r>
            <a:r>
              <a:rPr lang="en-US" dirty="0"/>
              <a:t>D</a:t>
            </a:r>
            <a:r>
              <a:rPr lang="ru-RU" dirty="0"/>
              <a:t>1 перезаписывается в ведомый </a:t>
            </a:r>
            <a:r>
              <a:rPr lang="en-US" dirty="0"/>
              <a:t>D2</a:t>
            </a:r>
            <a:r>
              <a:rPr lang="ru-RU" dirty="0"/>
              <a:t>. Т.е. </a:t>
            </a:r>
            <a:r>
              <a:rPr lang="ru-RU" dirty="0">
                <a:solidFill>
                  <a:srgbClr val="FF0000"/>
                </a:solidFill>
              </a:rPr>
              <a:t>по спадающему фронту синхроимпульса </a:t>
            </a:r>
            <a:r>
              <a:rPr lang="ru-RU" dirty="0"/>
              <a:t>(для триггера на элементах </a:t>
            </a:r>
            <a:r>
              <a:rPr lang="ru-RU" dirty="0">
                <a:solidFill>
                  <a:srgbClr val="FF0000"/>
                </a:solidFill>
              </a:rPr>
              <a:t>И-НЕ</a:t>
            </a:r>
            <a:r>
              <a:rPr lang="ru-RU" dirty="0"/>
              <a:t>).</a:t>
            </a:r>
          </a:p>
          <a:p>
            <a:r>
              <a:rPr lang="ru-RU" dirty="0"/>
              <a:t>Если триггер построен на элементах</a:t>
            </a:r>
            <a:r>
              <a:rPr lang="ru-RU" dirty="0">
                <a:solidFill>
                  <a:srgbClr val="FF0000"/>
                </a:solidFill>
              </a:rPr>
              <a:t> ИЛИ-НЕ, </a:t>
            </a:r>
            <a:r>
              <a:rPr lang="ru-RU" dirty="0"/>
              <a:t>то</a:t>
            </a:r>
            <a:r>
              <a:rPr lang="ru-RU" dirty="0">
                <a:solidFill>
                  <a:srgbClr val="FF0000"/>
                </a:solidFill>
              </a:rPr>
              <a:t> по возрастающему фронту.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71546"/>
            <a:ext cx="49625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10" y="785794"/>
            <a:ext cx="378624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триггер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изображении динамического входа указывают, по какому фронту триггер изменяет своё состояние.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а- нарастающий фронт (передний)фронту</a:t>
            </a:r>
          </a:p>
          <a:p>
            <a:r>
              <a:rPr lang="ru-RU" dirty="0"/>
              <a:t>б - спадающий (задний) фронту. </a:t>
            </a:r>
          </a:p>
          <a:p>
            <a:endParaRPr lang="ru-RU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71612"/>
            <a:ext cx="3962397" cy="262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400052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 </a:t>
            </a:r>
            <a:r>
              <a:rPr lang="ru-RU" sz="3600" b="1" dirty="0"/>
              <a:t>Т- триггеры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00108"/>
            <a:ext cx="8715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Т – триггеры строятся на основе двухтактного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 -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триггера и  работают в счетном режиме меняя свое состояние на противоположное  на каждом периоде тактового сигнала</a:t>
            </a:r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28934"/>
            <a:ext cx="8324876" cy="20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4857760"/>
            <a:ext cx="8129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Т – триггер делит тактовую частоту в два раза.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Регистры</a:t>
            </a:r>
            <a:r>
              <a:rPr lang="ru-RU" dirty="0"/>
              <a:t> — это функциональные узлы на основе триггеров, предназначенные для приёма, хранения, передачи и преобразования многоразрядной цифровой информации </a:t>
            </a:r>
            <a:r>
              <a:rPr lang="ru-RU" sz="2000" dirty="0"/>
              <a:t>( например из параллельного кода в последовательный и наоборот, сдвиг числа и др.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В зависимости от способа записи и чтения  информации (кода числа) регистры бывают:</a:t>
            </a:r>
          </a:p>
          <a:p>
            <a:pPr lvl="1"/>
            <a:r>
              <a:rPr lang="ru-RU" dirty="0"/>
              <a:t> параллельные;</a:t>
            </a:r>
          </a:p>
          <a:p>
            <a:pPr lvl="1"/>
            <a:r>
              <a:rPr lang="ru-RU" dirty="0"/>
              <a:t> последовательные (сдвигающие);</a:t>
            </a:r>
          </a:p>
          <a:p>
            <a:pPr lvl="1"/>
            <a:r>
              <a:rPr lang="ru-RU" dirty="0"/>
              <a:t> параллельно — последовательные.</a:t>
            </a:r>
          </a:p>
          <a:p>
            <a:pPr lvl="1"/>
            <a:endParaRPr lang="ru-RU" dirty="0"/>
          </a:p>
          <a:p>
            <a:pPr marL="266700" lvl="1" indent="-266700">
              <a:buFont typeface="Wingdings" pitchFamily="2" charset="2"/>
              <a:buChar char="§"/>
            </a:pPr>
            <a:r>
              <a:rPr lang="ru-RU" dirty="0"/>
              <a:t>Регистры строятся на основе </a:t>
            </a:r>
            <a:r>
              <a:rPr lang="ru-RU" dirty="0">
                <a:solidFill>
                  <a:srgbClr val="FF0000"/>
                </a:solidFill>
              </a:rPr>
              <a:t>двухтактных триггеров</a:t>
            </a:r>
          </a:p>
          <a:p>
            <a:pPr lvl="1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Параллельный регистр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100" dirty="0"/>
              <a:t>Запись кода в параллельные регистры осуществляется параллельным кодом, то есть во все разряды регистра одновременно.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>
              <a:lnSpc>
                <a:spcPct val="90000"/>
              </a:lnSpc>
            </a:pPr>
            <a:endParaRPr lang="ru-RU" sz="2600" i="1" dirty="0"/>
          </a:p>
          <a:p>
            <a:pPr>
              <a:lnSpc>
                <a:spcPct val="90000"/>
              </a:lnSpc>
            </a:pPr>
            <a:endParaRPr lang="ru-RU" sz="2600" i="1" dirty="0"/>
          </a:p>
          <a:p>
            <a:pPr>
              <a:lnSpc>
                <a:spcPct val="90000"/>
              </a:lnSpc>
            </a:pPr>
            <a:r>
              <a:rPr lang="ru-RU" sz="3100" dirty="0"/>
              <a:t>Вход R служит для установки триггеров в нулевое состояние перед записью информации. </a:t>
            </a:r>
          </a:p>
          <a:p>
            <a:pPr>
              <a:lnSpc>
                <a:spcPct val="90000"/>
              </a:lnSpc>
            </a:pPr>
            <a:r>
              <a:rPr lang="ru-RU" sz="3100" dirty="0"/>
              <a:t>Входное двоичное число подается на входы D0-D2 и при подаче импульса на вход С</a:t>
            </a:r>
            <a:r>
              <a:rPr lang="en-US" sz="3100" dirty="0"/>
              <a:t> </a:t>
            </a:r>
            <a:r>
              <a:rPr lang="ru-RU" sz="3100" dirty="0"/>
              <a:t>записывается в триггеры  регистра.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1857364"/>
            <a:ext cx="19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Вход С – запись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Вход </a:t>
            </a:r>
            <a:r>
              <a:rPr lang="en-US" dirty="0">
                <a:latin typeface="Arial" pitchFamily="34" charset="0"/>
                <a:cs typeface="Arial" pitchFamily="34" charset="0"/>
              </a:rPr>
              <a:t>R – </a:t>
            </a:r>
            <a:r>
              <a:rPr lang="ru-RU" dirty="0">
                <a:latin typeface="Arial" pitchFamily="34" charset="0"/>
                <a:cs typeface="Arial" pitchFamily="34" charset="0"/>
              </a:rPr>
              <a:t>сброс</a:t>
            </a: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25622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b="1" dirty="0"/>
              <a:t>Регистр сдвига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928934"/>
            <a:ext cx="90011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Каждый выход триггера соединен с входом следующего.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Информация подается на D-вход первого триггера. 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При подаче импульса на вход С, бит информации  на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входе записывается в  первый триггер. 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При подаче следующего синхроимпульса  этот бит перезаписывается во второй триггер. При этом в первый триггер записывается следующий бит информации и т. д. </a:t>
            </a:r>
            <a:r>
              <a:rPr lang="ru-RU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Информация продвигается по регистру от первого триггера к последнему.</a:t>
            </a:r>
          </a:p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69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14356"/>
            <a:ext cx="564360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Реверсивный регистр сдвига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N=1 тактовые импульсы производят сдвиг информации вправо, а при N=0 –— сдвиг информации влево</a:t>
            </a:r>
          </a:p>
        </p:txBody>
      </p:sp>
      <p:pic>
        <p:nvPicPr>
          <p:cNvPr id="4" name="Рисунок 3" descr="http://www.plam.ru/radioel/lekcii_po_shemotehnike/image32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56619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счетчик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Счётчик </a:t>
            </a:r>
            <a:r>
              <a:rPr lang="ru-RU" dirty="0"/>
              <a:t>предназначен для счёта поступающих на его вход импульсов, в интервале между которыми он должен хранить информацию об их количестве. Поэтому счётчик состоит из Т-триггеров.</a:t>
            </a:r>
          </a:p>
          <a:p>
            <a:r>
              <a:rPr lang="ru-RU" dirty="0"/>
              <a:t>Каждый разряд счётчика может находиться в двух состояниях. </a:t>
            </a:r>
          </a:p>
          <a:p>
            <a:r>
              <a:rPr lang="ru-RU" dirty="0">
                <a:solidFill>
                  <a:srgbClr val="FF0000"/>
                </a:solidFill>
              </a:rPr>
              <a:t>Число устойчивых состояний, которое может принимать двоичный счётчик, разрядностью 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ru-RU" dirty="0">
                <a:solidFill>
                  <a:srgbClr val="FF0000"/>
                </a:solidFill>
              </a:rPr>
              <a:t>называют </a:t>
            </a:r>
            <a:r>
              <a:rPr lang="ru-RU" i="1" dirty="0">
                <a:solidFill>
                  <a:srgbClr val="FF0000"/>
                </a:solidFill>
              </a:rPr>
              <a:t>коэффициентом пересчёта</a:t>
            </a:r>
            <a:r>
              <a:rPr lang="ru-RU" i="1" dirty="0"/>
              <a:t>:</a:t>
            </a:r>
            <a:endParaRPr lang="en-US" i="1" dirty="0"/>
          </a:p>
          <a:p>
            <a:pPr algn="ctr">
              <a:buNone/>
            </a:pPr>
            <a:endParaRPr lang="ru-RU" dirty="0"/>
          </a:p>
          <a:p>
            <a:r>
              <a:rPr lang="ru-RU" dirty="0"/>
              <a:t>Коэффициент пересчета равен количеству импульсов, которое может подсчитать счетчик.</a:t>
            </a:r>
          </a:p>
          <a:p>
            <a:r>
              <a:rPr lang="ru-RU" dirty="0"/>
              <a:t>Максимальное число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ru-RU" dirty="0"/>
              <a:t> , которое может быть получено в счетчике равно :</a:t>
            </a:r>
            <a:endParaRPr lang="ru-RU" i="1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28992" y="3714752"/>
          <a:ext cx="1436688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Формула" r:id="rId3" imgW="647640" imgH="838080" progId="Equation.3">
                  <p:embed/>
                </p:oleObj>
              </mc:Choice>
              <mc:Fallback>
                <p:oleObj name="Формула" r:id="rId3" imgW="6476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714752"/>
                        <a:ext cx="1436688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071802" y="5761831"/>
          <a:ext cx="1801812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Формула" r:id="rId5" imgW="812520" imgH="1117440" progId="Equation.3">
                  <p:embed/>
                </p:oleObj>
              </mc:Choice>
              <mc:Fallback>
                <p:oleObj name="Формула" r:id="rId5" imgW="812520" imgH="1117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761831"/>
                        <a:ext cx="1801812" cy="219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счетчик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направлению счета  счетчики бывают:</a:t>
            </a:r>
          </a:p>
          <a:p>
            <a:r>
              <a:rPr lang="ru-RU" dirty="0"/>
              <a:t> суммирующие, вычитающие, реверсивные.</a:t>
            </a:r>
          </a:p>
          <a:p>
            <a:r>
              <a:rPr lang="ru-RU" dirty="0"/>
              <a:t>Двоичные, двоично-десятичные </a:t>
            </a:r>
          </a:p>
          <a:p>
            <a:r>
              <a:rPr lang="ru-RU" dirty="0"/>
              <a:t>Асинхронные - у которых под воздействием входного импульса переключение соответствующих разрядов происходит последовательно друг за другом,</a:t>
            </a:r>
          </a:p>
          <a:p>
            <a:r>
              <a:rPr lang="ru-RU" dirty="0"/>
              <a:t>Синхронные когда переключение происходит одновременно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</a:t>
            </a:r>
            <a:r>
              <a:rPr lang="ru-RU" i="1" dirty="0"/>
              <a:t>параллельно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/>
              <a:t>Составляющие цифрового сигнала</a:t>
            </a:r>
          </a:p>
        </p:txBody>
      </p:sp>
      <p:pic>
        <p:nvPicPr>
          <p:cNvPr id="4" name="Picture 2" descr="https://upload.wikimedia.org/wikipedia/commons/5/53/S_digit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857232"/>
            <a:ext cx="6709456" cy="294274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42844" y="3857628"/>
            <a:ext cx="900115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1 — низкий уровень сигнала      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0,1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U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пит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(0,5В при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пит = 5В);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2 — высокий уровень сигнала     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(0,5-0,9)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U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пит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(2,5-4,5)В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пит = 5В;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3 — нарастание сигнала (передний фронт); 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4 — спад сигнала (задний фронт);</a:t>
            </a:r>
          </a:p>
          <a:p>
            <a:endParaRPr lang="ru-RU" sz="2800" dirty="0"/>
          </a:p>
        </p:txBody>
      </p:sp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0" y="663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786190"/>
            <a:ext cx="357158" cy="566226"/>
          </a:xfrm>
          <a:prstGeom prst="rect">
            <a:avLst/>
          </a:prstGeom>
          <a:noFill/>
        </p:spPr>
      </p:pic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663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4572008"/>
            <a:ext cx="357158" cy="566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Трехразрядный двоичный счетчик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 cstate="print"/>
          <a:srcRect l="40236" t="33178" r="26131" b="40896"/>
          <a:stretch/>
        </p:blipFill>
        <p:spPr bwMode="auto">
          <a:xfrm>
            <a:off x="1071538" y="1142984"/>
            <a:ext cx="7072362" cy="3547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4" cstate="print"/>
          <a:srcRect l="42311" t="40448" r="31959" b="42269"/>
          <a:stretch/>
        </p:blipFill>
        <p:spPr bwMode="auto">
          <a:xfrm>
            <a:off x="1071538" y="5286388"/>
            <a:ext cx="3705225" cy="1400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1538" y="714356"/>
            <a:ext cx="346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Суммирующий счетчик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852" y="4714884"/>
            <a:ext cx="32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Вычитающий счетчик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Счетчик с переменным коэффициентом (с </a:t>
            </a:r>
            <a:r>
              <a:rPr lang="ru-RU" dirty="0" err="1"/>
              <a:t>предустановкой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Представляет собой комбинацию параллельного регистра и счетчика.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65722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Счетчик с переменным коэффициентом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42"/>
            <a:ext cx="25761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24479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000108"/>
            <a:ext cx="58007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исследования счетчика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28667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Системный таймер 8253</a:t>
            </a:r>
          </a:p>
        </p:txBody>
      </p:sp>
      <p:pic>
        <p:nvPicPr>
          <p:cNvPr id="4" name="Рисунок 3" descr="https://upload.wikimedia.org/wikipedia/commons/thumb/d/d4/Intel_8253_and_8254.svg/220px-Intel_8253_and_8254.svg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28736"/>
            <a:ext cx="31432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142984"/>
            <a:ext cx="4372627" cy="34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2400" b="1" dirty="0"/>
              <a:t>АНАЛОГО – </a:t>
            </a:r>
            <a:r>
              <a:rPr lang="ru-RU" sz="2400" b="1" cap="all" dirty="0"/>
              <a:t>цифровые  преобразователи (АЦП)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857232"/>
            <a:ext cx="38385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Аналого</a:t>
            </a:r>
            <a:r>
              <a:rPr lang="ru-RU" dirty="0"/>
              <a:t>–цифровой преобразователь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Аналого-цифровой преобразователь (АЦП, </a:t>
            </a:r>
            <a:r>
              <a:rPr lang="en-US" dirty="0"/>
              <a:t>Analog</a:t>
            </a:r>
            <a:r>
              <a:rPr lang="ru-RU" dirty="0"/>
              <a:t>-</a:t>
            </a:r>
            <a:r>
              <a:rPr lang="en-US" dirty="0"/>
              <a:t>to</a:t>
            </a:r>
            <a:r>
              <a:rPr lang="ru-RU" dirty="0"/>
              <a:t>-</a:t>
            </a:r>
            <a:r>
              <a:rPr lang="en-US" dirty="0"/>
              <a:t>digital</a:t>
            </a:r>
            <a:r>
              <a:rPr lang="ru-RU" dirty="0"/>
              <a:t> </a:t>
            </a:r>
            <a:r>
              <a:rPr lang="en-US" dirty="0"/>
              <a:t>converter</a:t>
            </a:r>
            <a:r>
              <a:rPr lang="ru-RU" dirty="0"/>
              <a:t>, </a:t>
            </a:r>
            <a:r>
              <a:rPr lang="en-US" dirty="0"/>
              <a:t>ADC</a:t>
            </a:r>
            <a:r>
              <a:rPr lang="ru-RU" dirty="0"/>
              <a:t>)- устройство, преобразующее входной аналоговый сигнал в дискретный код (цифровой сигнал). </a:t>
            </a:r>
          </a:p>
          <a:p>
            <a:endParaRPr lang="ru-RU" dirty="0"/>
          </a:p>
          <a:p>
            <a:r>
              <a:rPr lang="ru-RU" dirty="0"/>
              <a:t>Аналоговый сигнал является непрерывной функцией времени, в АЦП он преобразуется в последовательность цифровых значений.</a:t>
            </a:r>
          </a:p>
          <a:p>
            <a:endParaRPr lang="ru-RU" dirty="0"/>
          </a:p>
          <a:p>
            <a:r>
              <a:rPr lang="ru-RU" dirty="0"/>
              <a:t> Сам процесс преобразования включает в себя три основные операции: </a:t>
            </a:r>
          </a:p>
          <a:p>
            <a:r>
              <a:rPr lang="ru-RU" dirty="0"/>
              <a:t>- дискретизацию;</a:t>
            </a:r>
          </a:p>
          <a:p>
            <a:r>
              <a:rPr lang="ru-RU" dirty="0"/>
              <a:t>- квантование;</a:t>
            </a:r>
          </a:p>
          <a:p>
            <a:r>
              <a:rPr lang="ru-RU" dirty="0"/>
              <a:t>- кодирование.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дискретизации состоит в том, что по заданному аналоговому сигналу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 строится дискретный сигнал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 err="1"/>
              <a:t>nT</a:t>
            </a:r>
            <a:r>
              <a:rPr lang="ru-RU" dirty="0"/>
              <a:t>), причем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 err="1"/>
              <a:t>nT</a:t>
            </a:r>
            <a:r>
              <a:rPr lang="ru-RU" dirty="0"/>
              <a:t>) =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). </a:t>
            </a:r>
          </a:p>
          <a:p>
            <a:r>
              <a:rPr lang="ru-RU" dirty="0"/>
              <a:t>Физически такая операция эквивалентна мгновенной фиксации выборки  дискретных значений   непрерывного сигнала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 в моменты времени </a:t>
            </a:r>
            <a:r>
              <a:rPr lang="en-US" dirty="0"/>
              <a:t>t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/>
              <a:t>Т, после чего образуется последовательность выборочных значений {(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 err="1"/>
              <a:t>nT</a:t>
            </a:r>
            <a:r>
              <a:rPr lang="ru-RU" dirty="0"/>
              <a:t>)}.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429132"/>
            <a:ext cx="4357718" cy="214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86256"/>
            <a:ext cx="4572000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8662" y="6488668"/>
            <a:ext cx="208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Аналоговый сигнал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32" y="6488668"/>
            <a:ext cx="20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Дискретный сигнал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Частота дискретизации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Период времени, через который запоминаются дискретные значения сигнала называется </a:t>
            </a:r>
            <a:r>
              <a:rPr lang="ru-RU" dirty="0">
                <a:solidFill>
                  <a:srgbClr val="FF0000"/>
                </a:solidFill>
              </a:rPr>
              <a:t>периодом  дискретизации </a:t>
            </a:r>
            <a:r>
              <a:rPr lang="ru-RU" dirty="0"/>
              <a:t>или </a:t>
            </a:r>
            <a:r>
              <a:rPr lang="ru-RU" dirty="0">
                <a:solidFill>
                  <a:srgbClr val="FF0000"/>
                </a:solidFill>
              </a:rPr>
              <a:t>частотой дискретизации.</a:t>
            </a:r>
          </a:p>
          <a:p>
            <a:r>
              <a:rPr lang="ru-RU" dirty="0"/>
              <a:t>По теореме </a:t>
            </a:r>
            <a:r>
              <a:rPr lang="ru-RU" dirty="0">
                <a:solidFill>
                  <a:srgbClr val="FF0000"/>
                </a:solidFill>
              </a:rPr>
              <a:t>Котельникова – Найквиста  </a:t>
            </a:r>
            <a:r>
              <a:rPr lang="ru-RU" dirty="0"/>
              <a:t>для восстановления аналогового сигнала по дискретным значениям  частота дискретизации должна как минимум  в </a:t>
            </a:r>
            <a:r>
              <a:rPr lang="ru-RU" dirty="0">
                <a:solidFill>
                  <a:srgbClr val="FF0000"/>
                </a:solidFill>
              </a:rPr>
              <a:t>два раза превышать </a:t>
            </a:r>
            <a:r>
              <a:rPr lang="ru-RU" dirty="0"/>
              <a:t>максимальную частоту 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ru-RU" dirty="0"/>
              <a:t> в спектре преобразуемого аналогового сигнала </a:t>
            </a:r>
            <a:r>
              <a:rPr lang="en-US" dirty="0"/>
              <a:t>S</a:t>
            </a:r>
            <a:r>
              <a:rPr lang="ru-RU" dirty="0"/>
              <a:t>(</a:t>
            </a:r>
            <a:r>
              <a:rPr lang="en-US" dirty="0"/>
              <a:t>t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Например, для преобразования звука ( в полосе частот 0 -20000Гц) частота дискретизации </a:t>
            </a:r>
            <a:r>
              <a:rPr lang="ru-RU" dirty="0" err="1"/>
              <a:t>аудиокарты</a:t>
            </a:r>
            <a:r>
              <a:rPr lang="ru-RU" dirty="0"/>
              <a:t> может быть   48кГц или 96кГц.</a:t>
            </a:r>
          </a:p>
          <a:p>
            <a:pPr>
              <a:buNone/>
            </a:pPr>
            <a:endParaRPr lang="ru-RU" dirty="0"/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Квантование и кодирование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диапазон в котором изменяется сигнал разбивается на уровни, которые называются квантами.</a:t>
            </a:r>
          </a:p>
          <a:p>
            <a:r>
              <a:rPr lang="ru-RU" dirty="0"/>
              <a:t>Каждому кванту присваивается </a:t>
            </a:r>
            <a:r>
              <a:rPr lang="ru-RU"/>
              <a:t>определённый номер. </a:t>
            </a:r>
            <a:r>
              <a:rPr lang="ru-RU" dirty="0"/>
              <a:t>Эти номера кодируются заранее выбранным кодом, чаще всего двоичным, а их число N выбирается равным 2</a:t>
            </a:r>
            <a:r>
              <a:rPr lang="en-US" baseline="30000" dirty="0"/>
              <a:t>m</a:t>
            </a:r>
            <a:r>
              <a:rPr lang="ru-RU" dirty="0"/>
              <a:t>, где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ru-RU" dirty="0">
                <a:solidFill>
                  <a:srgbClr val="FF0000"/>
                </a:solidFill>
              </a:rPr>
              <a:t>- разрядность кода или разрядность АЦП.</a:t>
            </a:r>
          </a:p>
          <a:p>
            <a:r>
              <a:rPr lang="ru-RU" dirty="0"/>
              <a:t>Значение сигнала между двумя уровнями называется шагом квантования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929066"/>
            <a:ext cx="5557520" cy="262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4525963"/>
          </a:xfrm>
        </p:spPr>
        <p:txBody>
          <a:bodyPr>
            <a:noAutofit/>
          </a:bodyPr>
          <a:lstStyle/>
          <a:p>
            <a:pPr hangingPunct="0"/>
            <a:r>
              <a:rPr lang="ru-RU" sz="2400" i="1" dirty="0">
                <a:solidFill>
                  <a:srgbClr val="FF0000"/>
                </a:solidFill>
              </a:rPr>
              <a:t>логическая переменная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это такая переменная, которая может принимать одно из двух значений: истинно или ложно (да или нет, единица или ноль).</a:t>
            </a:r>
          </a:p>
          <a:p>
            <a:pPr hangingPunct="0"/>
            <a:r>
              <a:rPr lang="ru-RU" sz="2400" i="1" dirty="0">
                <a:solidFill>
                  <a:srgbClr val="FF0000"/>
                </a:solidFill>
              </a:rPr>
              <a:t>логическая константа 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это такая постоянная величина, принимающая значения 0 или 1.</a:t>
            </a:r>
            <a:endParaRPr lang="en-US" sz="2400" dirty="0"/>
          </a:p>
          <a:p>
            <a:pPr hangingPunct="0"/>
            <a:r>
              <a:rPr lang="ru-RU" sz="2400" i="1" dirty="0">
                <a:solidFill>
                  <a:srgbClr val="FF0000"/>
                </a:solidFill>
              </a:rPr>
              <a:t>логическая функция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это такая функция, которая  может принимать одно из двух значений (истинно или ложно, да или нет, единица или ноль), в зависимости от текущего  значений её аргументов, в качестве которых используются логические переменные.</a:t>
            </a:r>
          </a:p>
          <a:p>
            <a:pPr algn="just" hangingPunct="0"/>
            <a:r>
              <a:rPr lang="ru-RU" dirty="0">
                <a:solidFill>
                  <a:srgbClr val="FF0000"/>
                </a:solidFill>
              </a:rPr>
              <a:t>Комбинация конкретных значений переменных (аргументов функции) называется набором. </a:t>
            </a:r>
            <a:r>
              <a:rPr lang="ru-RU" dirty="0"/>
              <a:t>Количество различных наборов N для  «</a:t>
            </a:r>
            <a:r>
              <a:rPr lang="ru-RU" dirty="0" err="1"/>
              <a:t>n</a:t>
            </a:r>
            <a:r>
              <a:rPr lang="ru-RU" dirty="0"/>
              <a:t>» переменных определяется как:</a:t>
            </a:r>
            <a:endParaRPr lang="en-US" dirty="0"/>
          </a:p>
          <a:p>
            <a:pPr algn="just" hangingPunct="0"/>
            <a:r>
              <a:rPr lang="ru-RU" dirty="0"/>
              <a:t>                                        N= 2</a:t>
            </a:r>
            <a:r>
              <a:rPr lang="ru-RU" baseline="30000" dirty="0"/>
              <a:t>n</a:t>
            </a:r>
            <a:r>
              <a:rPr lang="ru-RU" dirty="0"/>
              <a:t>.</a:t>
            </a:r>
            <a:endParaRPr lang="en-US" dirty="0"/>
          </a:p>
          <a:p>
            <a:pPr hangingPunct="0"/>
            <a:endParaRPr lang="en-US" sz="2400" dirty="0"/>
          </a:p>
          <a:p>
            <a:pPr hangingPunct="0"/>
            <a:endParaRPr lang="en-US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ru-RU" sz="2800" b="1" dirty="0"/>
              <a:t>Основные понятия алгебры логики</a:t>
            </a:r>
            <a:br>
              <a:rPr lang="en-US" sz="2800" b="1" dirty="0"/>
            </a:br>
            <a:endParaRPr lang="ru-RU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001156" cy="511156"/>
          </a:xfrm>
        </p:spPr>
        <p:txBody>
          <a:bodyPr/>
          <a:lstStyle/>
          <a:p>
            <a:r>
              <a:rPr lang="ru-RU" dirty="0"/>
              <a:t>Разрешающая способность (шаг квантования)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диапазоне входных напряжений от 0В до 5 В и использовании 10-битного АЦП мы имеем следующее разрешение АЦП: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24-разрядного АЦП это значение составляет 0,3мВ</a:t>
            </a:r>
          </a:p>
          <a:p>
            <a:endParaRPr lang="ru-RU" dirty="0"/>
          </a:p>
          <a:p>
            <a:r>
              <a:rPr lang="ru-RU" dirty="0"/>
              <a:t>Ошибка преобразования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14348" y="2071678"/>
          <a:ext cx="2928958" cy="113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Формула" r:id="rId4" imgW="1968480" imgH="761760" progId="Equation.3">
                  <p:embed/>
                </p:oleObj>
              </mc:Choice>
              <mc:Fallback>
                <p:oleObj name="Формула" r:id="rId4" imgW="196848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71678"/>
                        <a:ext cx="2928958" cy="1133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АЦП параллельного типа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071546"/>
            <a:ext cx="31337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АЦП последовательного приближения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Мгновенное значение входного сигала запоминается на конденсаторе.</a:t>
            </a:r>
          </a:p>
          <a:p>
            <a:r>
              <a:rPr lang="ru-RU" dirty="0"/>
              <a:t>Устройство синхронизации последовательно увеличивает значение двоичного кода в регистре последовательного приближения. </a:t>
            </a:r>
          </a:p>
          <a:p>
            <a:r>
              <a:rPr lang="ru-RU" dirty="0"/>
              <a:t>Цифровой код преобразуется в аналоговый сигнал с помощью цифро-аналогового преобразователя.</a:t>
            </a:r>
          </a:p>
          <a:p>
            <a:r>
              <a:rPr lang="ru-RU" dirty="0"/>
              <a:t>Аналоговый сигнал сравнивается с значением входного мгновенного  напряжения на аналоговом компараторе.</a:t>
            </a:r>
          </a:p>
          <a:p>
            <a:r>
              <a:rPr lang="ru-RU" dirty="0"/>
              <a:t>В момент сравнения, компаратор вырабатывает сигнал окончания преобразования и из регистра извлекается цифровой код.</a:t>
            </a:r>
          </a:p>
          <a:p>
            <a:endParaRPr lang="ru-RU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1819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Цифро-аналоговый преобразователь (</a:t>
            </a:r>
            <a:r>
              <a:rPr lang="en-US" dirty="0"/>
              <a:t>DAC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ЦАП – преобразует цифровой двоичный код  в аналоговый (непрерывный) сигнал.</a:t>
            </a:r>
          </a:p>
          <a:p>
            <a:pPr>
              <a:buNone/>
            </a:pPr>
            <a:r>
              <a:rPr lang="ru-RU" dirty="0"/>
              <a:t>  Основные характеристики:</a:t>
            </a:r>
          </a:p>
          <a:p>
            <a:r>
              <a:rPr lang="ru-RU" dirty="0"/>
              <a:t>Разрядность;</a:t>
            </a:r>
          </a:p>
          <a:p>
            <a:r>
              <a:rPr lang="ru-RU" dirty="0"/>
              <a:t>Время преобразования;</a:t>
            </a:r>
          </a:p>
          <a:p>
            <a:r>
              <a:rPr lang="ru-RU" dirty="0"/>
              <a:t>Точность преобразования.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980563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Опорное напряжение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REF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подается на  резисторный делитель . Выходной сигнал  снимается  с соответствующего  отвода замыканием одного из 2</a:t>
            </a:r>
            <a:r>
              <a:rPr lang="ru-RU" sz="2400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коммутаторов  после  декодирования  N- разрядных данных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. </a:t>
            </a:r>
          </a:p>
          <a:p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642917"/>
            <a:ext cx="5857896" cy="42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62"/>
          </a:xfrm>
        </p:spPr>
        <p:txBody>
          <a:bodyPr>
            <a:noAutofit/>
          </a:bodyPr>
          <a:lstStyle/>
          <a:p>
            <a:r>
              <a:rPr lang="ru-RU" sz="3200" dirty="0"/>
              <a:t>Цифро-аналоговый преобразователь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b="1" dirty="0"/>
              <a:t>АЦП </a:t>
            </a:r>
            <a:r>
              <a:rPr lang="ru-RU" sz="2800" b="1"/>
              <a:t>пример: схема </a:t>
            </a:r>
            <a:r>
              <a:rPr lang="ru-RU" sz="2800" b="1" dirty="0"/>
              <a:t>контроля напряжений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142984"/>
            <a:ext cx="4905394" cy="49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Задание логической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715172"/>
          </a:xfrm>
        </p:spPr>
        <p:txBody>
          <a:bodyPr>
            <a:normAutofit/>
          </a:bodyPr>
          <a:lstStyle/>
          <a:p>
            <a:pPr algn="just" hangingPunct="0"/>
            <a:r>
              <a:rPr lang="ru-RU" i="1" dirty="0">
                <a:solidFill>
                  <a:srgbClr val="FF0000"/>
                </a:solidFill>
              </a:rPr>
              <a:t>Словесным описанием</a:t>
            </a:r>
            <a:r>
              <a:rPr lang="ru-RU" dirty="0"/>
              <a:t>, как правило, может использоваться в случае сравнительно не сложной логической функции. </a:t>
            </a:r>
            <a:endParaRPr lang="en-US" dirty="0"/>
          </a:p>
          <a:p>
            <a:pPr algn="just" hangingPunct="0"/>
            <a:r>
              <a:rPr lang="ru-RU" i="1" dirty="0" err="1">
                <a:solidFill>
                  <a:srgbClr val="FF0000"/>
                </a:solidFill>
              </a:rPr>
              <a:t>Таблицой</a:t>
            </a:r>
            <a:r>
              <a:rPr lang="ru-RU" i="1" dirty="0">
                <a:solidFill>
                  <a:srgbClr val="FF0000"/>
                </a:solidFill>
              </a:rPr>
              <a:t> истинности. </a:t>
            </a:r>
            <a:r>
              <a:rPr lang="ru-RU" i="1" dirty="0"/>
              <a:t>В</a:t>
            </a:r>
            <a:r>
              <a:rPr lang="ru-RU" dirty="0"/>
              <a:t>ключает все наборы для заданного количества переменных, с указанием значений, которые принимает функция для каждого набора. </a:t>
            </a:r>
            <a:endParaRPr lang="ru-RU" i="1" dirty="0"/>
          </a:p>
          <a:p>
            <a:pPr algn="just" hangingPunct="0"/>
            <a:r>
              <a:rPr lang="ru-RU" i="1" dirty="0">
                <a:solidFill>
                  <a:srgbClr val="FF0000"/>
                </a:solidFill>
              </a:rPr>
              <a:t>В виде логического выражения 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dirty="0"/>
              <a:t>логическую функцию представляют, как правило, в виде:</a:t>
            </a:r>
          </a:p>
          <a:p>
            <a:pPr algn="just" hangingPunct="0"/>
            <a:endParaRPr lang="ru-RU" dirty="0"/>
          </a:p>
          <a:p>
            <a:pPr lvl="1" algn="just" hangingPunct="0"/>
            <a:r>
              <a:rPr lang="ru-RU" sz="2400" b="1" i="1" dirty="0">
                <a:solidFill>
                  <a:srgbClr val="FF0000"/>
                </a:solidFill>
              </a:rPr>
              <a:t>СДНФ - </a:t>
            </a:r>
            <a:r>
              <a:rPr lang="ru-RU" sz="2400" b="1" i="1" dirty="0"/>
              <a:t>Совершенной дизъюнктивной нормальной форме</a:t>
            </a:r>
            <a:r>
              <a:rPr lang="ru-RU" sz="2400" b="1" dirty="0"/>
              <a:t> .</a:t>
            </a:r>
            <a:endParaRPr lang="ru-RU" sz="2400" dirty="0"/>
          </a:p>
          <a:p>
            <a:pPr lvl="1" algn="just" hangingPunct="0"/>
            <a:endParaRPr lang="ru-RU" sz="2400" dirty="0"/>
          </a:p>
          <a:p>
            <a:pPr lvl="1" algn="just"/>
            <a:r>
              <a:rPr lang="ru-RU" sz="2400" b="1" i="1" dirty="0">
                <a:solidFill>
                  <a:srgbClr val="FF0000"/>
                </a:solidFill>
              </a:rPr>
              <a:t>СКНФ - </a:t>
            </a:r>
            <a:r>
              <a:rPr lang="ru-RU" sz="2400" b="1" i="1" dirty="0"/>
              <a:t>Совершенной конъюнктивной нормальной  форме.</a:t>
            </a:r>
            <a:endParaRPr lang="ru-RU" sz="2400" dirty="0"/>
          </a:p>
          <a:p>
            <a:pPr lvl="1" algn="just"/>
            <a:endParaRPr lang="ru-RU" sz="2400" dirty="0"/>
          </a:p>
          <a:p>
            <a:pPr lvl="1" algn="just" hangingPunct="0"/>
            <a:endParaRPr lang="ru-RU" dirty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задания функции «И»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Словесное описание:</a:t>
            </a:r>
          </a:p>
          <a:p>
            <a:pPr lvl="1"/>
            <a:r>
              <a:rPr lang="ru-RU" i="1" dirty="0"/>
              <a:t>Функция </a:t>
            </a:r>
            <a:r>
              <a:rPr lang="en-US" i="1" dirty="0"/>
              <a:t>Y</a:t>
            </a:r>
            <a:r>
              <a:rPr lang="ru-RU" i="1" dirty="0"/>
              <a:t> имеет истинное значение, если аргументы </a:t>
            </a:r>
            <a:r>
              <a:rPr lang="en-US" i="1" dirty="0"/>
              <a:t>x1 </a:t>
            </a:r>
            <a:r>
              <a:rPr lang="ru-RU" i="1" dirty="0"/>
              <a:t>и </a:t>
            </a:r>
            <a:r>
              <a:rPr lang="en-US" i="1" dirty="0"/>
              <a:t>x2</a:t>
            </a:r>
            <a:r>
              <a:rPr lang="ru-RU" i="1" dirty="0"/>
              <a:t> имеют истинное значение.</a:t>
            </a:r>
          </a:p>
          <a:p>
            <a:pPr lvl="1"/>
            <a:endParaRPr lang="ru-RU" dirty="0"/>
          </a:p>
          <a:p>
            <a:pPr marL="263525" lvl="1" indent="-263525">
              <a:buFont typeface="Wingdings" pitchFamily="2" charset="2"/>
              <a:buChar char="§"/>
            </a:pPr>
            <a:r>
              <a:rPr lang="ru-RU" dirty="0"/>
              <a:t>В виде таблицы истинности :</a:t>
            </a:r>
          </a:p>
          <a:p>
            <a:pPr lvl="1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  <a:p>
            <a:pPr marL="263525" lvl="1" indent="-263525">
              <a:buFont typeface="Wingdings" pitchFamily="2" charset="2"/>
              <a:buChar char="§"/>
            </a:pPr>
            <a:r>
              <a:rPr lang="ru-RU" dirty="0"/>
              <a:t>В виде логического выражения:</a:t>
            </a:r>
          </a:p>
          <a:p>
            <a:pPr lvl="1">
              <a:buNone/>
            </a:pPr>
            <a:r>
              <a:rPr lang="ru-RU" dirty="0"/>
              <a:t>	</a:t>
            </a:r>
          </a:p>
          <a:p>
            <a:pPr lvl="1"/>
            <a:r>
              <a:rPr lang="ru-RU" dirty="0"/>
              <a:t>	СДНФ  - </a:t>
            </a:r>
            <a:r>
              <a:rPr lang="en-US" dirty="0"/>
              <a:t>Y = X1*X2;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	C</a:t>
            </a:r>
            <a:r>
              <a:rPr lang="ru-RU" dirty="0"/>
              <a:t>КНФ -  </a:t>
            </a:r>
            <a:r>
              <a:rPr lang="en-US" dirty="0"/>
              <a:t>Y = (X1 +X2) * (X1 + X2)*(X1 + X2)</a:t>
            </a:r>
            <a:r>
              <a:rPr lang="ru-RU" dirty="0"/>
              <a:t>.</a:t>
            </a:r>
          </a:p>
          <a:p>
            <a:pPr lvl="1">
              <a:buNone/>
            </a:pPr>
            <a:r>
              <a:rPr lang="ru-RU" dirty="0"/>
              <a:t>	</a:t>
            </a:r>
          </a:p>
          <a:p>
            <a:pPr lvl="1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  <a:p>
            <a:pPr lvl="1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071677"/>
            <a:ext cx="2033592" cy="150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786322"/>
            <a:ext cx="355148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786322"/>
            <a:ext cx="3429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2666</Words>
  <Application>Microsoft Office PowerPoint</Application>
  <PresentationFormat>Экран (4:3)</PresentationFormat>
  <Paragraphs>543</Paragraphs>
  <Slides>75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Times New Roman</vt:lpstr>
      <vt:lpstr>Wingdings</vt:lpstr>
      <vt:lpstr>2_Специальное оформление</vt:lpstr>
      <vt:lpstr>1_Специальное оформление</vt:lpstr>
      <vt:lpstr>Специальное оформление</vt:lpstr>
      <vt:lpstr>Формула</vt:lpstr>
      <vt:lpstr>Функциональные узлы цифровой техники</vt:lpstr>
      <vt:lpstr>План лекции</vt:lpstr>
      <vt:lpstr>Как представить  0 или 1 ?</vt:lpstr>
      <vt:lpstr>Аналоговое кодирование</vt:lpstr>
      <vt:lpstr> Цифровое кодирование</vt:lpstr>
      <vt:lpstr>Составляющие цифрового сигнала</vt:lpstr>
      <vt:lpstr>Основные понятия алгебры логики </vt:lpstr>
      <vt:lpstr>Задание логической функции</vt:lpstr>
      <vt:lpstr>Пример задания функции «И»</vt:lpstr>
      <vt:lpstr>Минимальная логическая функция</vt:lpstr>
      <vt:lpstr>Булевый базис</vt:lpstr>
      <vt:lpstr>Базовые логические функции</vt:lpstr>
      <vt:lpstr>Обозначение элементов</vt:lpstr>
      <vt:lpstr>Классификация цифровых  элементов</vt:lpstr>
      <vt:lpstr>Комбинационные элементы и элементы с памятью</vt:lpstr>
      <vt:lpstr>Семейства логических вентилей</vt:lpstr>
      <vt:lpstr>Семейства логики </vt:lpstr>
      <vt:lpstr>Напряжение питания</vt:lpstr>
      <vt:lpstr>Raspberry Pi</vt:lpstr>
      <vt:lpstr>Презентация PowerPoint</vt:lpstr>
      <vt:lpstr>КТ 3102</vt:lpstr>
      <vt:lpstr>Основные характеристики</vt:lpstr>
      <vt:lpstr>Использование операционных усилителей для передачи сигналов на примере USB</vt:lpstr>
      <vt:lpstr>Монтажное ИЛИ (открытый коллектор)</vt:lpstr>
      <vt:lpstr>Элементы с третьим состоянием (высокоомным состоянием или Z-состоянием)</vt:lpstr>
      <vt:lpstr>Пример: схема включения 8086</vt:lpstr>
      <vt:lpstr>Обозначение сигналов</vt:lpstr>
      <vt:lpstr>Обозначение входов и выходов</vt:lpstr>
      <vt:lpstr>Обозначение шин</vt:lpstr>
      <vt:lpstr>Цифровые элементы комбинационного типа</vt:lpstr>
      <vt:lpstr>Шифратор</vt:lpstr>
      <vt:lpstr>Таблица истинности шифратора</vt:lpstr>
      <vt:lpstr>Реализация шифратора</vt:lpstr>
      <vt:lpstr>Дешифраторы</vt:lpstr>
      <vt:lpstr> Таблица истинности для дешифратора трехразрядного двоичного кода  </vt:lpstr>
      <vt:lpstr>Дешифратор на три входа</vt:lpstr>
      <vt:lpstr>Дешифратор для семисегментного индикатора</vt:lpstr>
      <vt:lpstr>Цифровой компаратор</vt:lpstr>
      <vt:lpstr>Цифровой компаратор</vt:lpstr>
      <vt:lpstr>Цифровой мультиплексор </vt:lpstr>
      <vt:lpstr>Демультиплексор</vt:lpstr>
      <vt:lpstr>Сложе́ние по мо́дулю 2 (исключа́ющее «ИЛИ»)  </vt:lpstr>
      <vt:lpstr>Одноразрядный двоичный сумматор</vt:lpstr>
      <vt:lpstr>Сумматор</vt:lpstr>
      <vt:lpstr>Цифровые устройства с памятью</vt:lpstr>
      <vt:lpstr>Запоминающие элементы - триггеры</vt:lpstr>
      <vt:lpstr>Триггеры</vt:lpstr>
      <vt:lpstr>Асинхронный RS - триггер</vt:lpstr>
      <vt:lpstr>Синхронный RS - триггер</vt:lpstr>
      <vt:lpstr>Одноступенчатый D – триггер (latch - защелка)</vt:lpstr>
      <vt:lpstr>Двухступенчатый динамический  D- триггер</vt:lpstr>
      <vt:lpstr>Динамический триггер</vt:lpstr>
      <vt:lpstr> Т- триггеры</vt:lpstr>
      <vt:lpstr>Регистры</vt:lpstr>
      <vt:lpstr>Параллельный регистр</vt:lpstr>
      <vt:lpstr>Регистр сдвига</vt:lpstr>
      <vt:lpstr>Реверсивный регистр сдвига</vt:lpstr>
      <vt:lpstr>Двоичный счетчик</vt:lpstr>
      <vt:lpstr>Двоичный счетчик</vt:lpstr>
      <vt:lpstr>Трехразрядный двоичный счетчик</vt:lpstr>
      <vt:lpstr>Счетчик с переменным коэффициентом (с предустановкой)</vt:lpstr>
      <vt:lpstr>Счетчик с переменным коэффициентом</vt:lpstr>
      <vt:lpstr>Схема исследования счетчика</vt:lpstr>
      <vt:lpstr>Системный таймер 8253</vt:lpstr>
      <vt:lpstr>АНАЛОГО – цифровые  преобразователи (АЦП)</vt:lpstr>
      <vt:lpstr>Аналого–цифровой преобразователь</vt:lpstr>
      <vt:lpstr>Дискретизация</vt:lpstr>
      <vt:lpstr>Частота дискретизации</vt:lpstr>
      <vt:lpstr>Квантование и кодирование </vt:lpstr>
      <vt:lpstr>Разрешающая способность (шаг квантования)</vt:lpstr>
      <vt:lpstr>АЦП параллельного типа</vt:lpstr>
      <vt:lpstr>АЦП последовательного приближения</vt:lpstr>
      <vt:lpstr>Цифро-аналоговый преобразователь (DAC)</vt:lpstr>
      <vt:lpstr>Цифро-аналоговый преобразователь </vt:lpstr>
      <vt:lpstr>АЦП пример: схема контроля напряжений</vt:lpstr>
    </vt:vector>
  </TitlesOfParts>
  <Company>Ya Blondinko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Егор Петрушко</cp:lastModifiedBy>
  <cp:revision>59</cp:revision>
  <dcterms:created xsi:type="dcterms:W3CDTF">2016-08-20T08:39:45Z</dcterms:created>
  <dcterms:modified xsi:type="dcterms:W3CDTF">2018-12-24T23:34:56Z</dcterms:modified>
</cp:coreProperties>
</file>