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33"/>
  </p:notesMasterIdLst>
  <p:handoutMasterIdLst>
    <p:handoutMasterId r:id="rId34"/>
  </p:handoutMasterIdLst>
  <p:sldIdLst>
    <p:sldId id="352" r:id="rId4"/>
    <p:sldId id="320" r:id="rId5"/>
    <p:sldId id="346" r:id="rId6"/>
    <p:sldId id="349" r:id="rId7"/>
    <p:sldId id="350" r:id="rId8"/>
    <p:sldId id="351" r:id="rId9"/>
    <p:sldId id="361" r:id="rId10"/>
    <p:sldId id="335" r:id="rId11"/>
    <p:sldId id="353" r:id="rId12"/>
    <p:sldId id="354" r:id="rId13"/>
    <p:sldId id="355" r:id="rId14"/>
    <p:sldId id="337" r:id="rId15"/>
    <p:sldId id="336" r:id="rId16"/>
    <p:sldId id="338" r:id="rId17"/>
    <p:sldId id="339" r:id="rId18"/>
    <p:sldId id="340" r:id="rId19"/>
    <p:sldId id="356" r:id="rId20"/>
    <p:sldId id="357" r:id="rId21"/>
    <p:sldId id="358" r:id="rId22"/>
    <p:sldId id="359" r:id="rId23"/>
    <p:sldId id="360" r:id="rId24"/>
    <p:sldId id="363" r:id="rId25"/>
    <p:sldId id="362" r:id="rId26"/>
    <p:sldId id="364" r:id="rId27"/>
    <p:sldId id="365" r:id="rId28"/>
    <p:sldId id="366" r:id="rId29"/>
    <p:sldId id="367" r:id="rId30"/>
    <p:sldId id="368" r:id="rId31"/>
    <p:sldId id="369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23" autoAdjust="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3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49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Синтез цифровых автоматов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разметки ГСА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ru-RU" b="1" dirty="0" smtClean="0"/>
              <a:t>. </a:t>
            </a:r>
            <a:r>
              <a:rPr lang="ru-RU" dirty="0" smtClean="0"/>
              <a:t>Символом Q0  помечаем вход вершины, следующий за начальной и вход  конечной вершины.</a:t>
            </a:r>
          </a:p>
          <a:p>
            <a:endParaRPr lang="ru-RU" dirty="0" smtClean="0"/>
          </a:p>
          <a:p>
            <a:r>
              <a:rPr lang="ru-RU" dirty="0" smtClean="0"/>
              <a:t>2. Входы всех вершин, следующих за операторными, помечаем  символами состояний Q1-Q5.</a:t>
            </a:r>
          </a:p>
          <a:p>
            <a:endParaRPr lang="ru-RU" dirty="0" smtClean="0"/>
          </a:p>
          <a:p>
            <a:r>
              <a:rPr lang="ru-RU" dirty="0" smtClean="0"/>
              <a:t>3. Вход вершины отмечаются одним символом 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состояний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шесть состояний для их кодирования надо три элемента памяти (триггера)</a:t>
            </a:r>
          </a:p>
          <a:p>
            <a:endParaRPr lang="ru-RU" dirty="0"/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91477"/>
            <a:ext cx="5314987" cy="369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переходов</a:t>
            </a:r>
            <a:endParaRPr lang="ru-RU" dirty="0"/>
          </a:p>
        </p:txBody>
      </p:sp>
      <p:pic>
        <p:nvPicPr>
          <p:cNvPr id="157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857232"/>
            <a:ext cx="7246620" cy="24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3500438"/>
            <a:ext cx="9075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Состояние Q0  необходимо для начальной установки данных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D1,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2.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 состоянии Q1 данные записываются во входные регистры.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14422"/>
            <a:ext cx="83343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Минимизация </a:t>
            </a:r>
            <a:r>
              <a:rPr lang="en-US" dirty="0" smtClean="0"/>
              <a:t>Y1</a:t>
            </a:r>
            <a:r>
              <a:rPr lang="ru-RU" dirty="0" smtClean="0"/>
              <a:t> и </a:t>
            </a:r>
            <a:r>
              <a:rPr lang="en-US" dirty="0" smtClean="0"/>
              <a:t>D1</a:t>
            </a:r>
            <a:endParaRPr lang="ru-RU" dirty="0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142984"/>
            <a:ext cx="59150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3571876"/>
            <a:ext cx="2975674" cy="539753"/>
          </a:xfrm>
          <a:prstGeom prst="rect">
            <a:avLst/>
          </a:prstGeom>
          <a:noFill/>
        </p:spPr>
      </p:pic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57200" y="63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08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500570"/>
            <a:ext cx="7237797" cy="500066"/>
          </a:xfrm>
          <a:prstGeom prst="rect">
            <a:avLst/>
          </a:prstGeom>
          <a:noFill/>
        </p:spPr>
      </p:pic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5720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Операционная часть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214422"/>
            <a:ext cx="800105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Управляющая часть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785818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Синтез автомата Мура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КС1 реализует функцию D=ƒ2(X,T), а КС2 - Y=ƒ1(T).</a:t>
            </a:r>
          </a:p>
          <a:p>
            <a:r>
              <a:rPr lang="ru-RU" dirty="0" smtClean="0"/>
              <a:t>Для каждой комбинационной схемы строится своя таблица состояний.</a:t>
            </a:r>
            <a:endParaRPr lang="ru-RU" dirty="0"/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7991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граф схемы алгоритма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928670"/>
            <a:ext cx="742955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" y="5572140"/>
            <a:ext cx="98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1. Символом Q0 отмечается начальная и конечная вершина 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2. Символами Q1-Q5 отмечаются все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операторные вершины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3. Каждая операторная вершина помечается одним символом.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состояний  и таблицы выходов для КС2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539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Всего 9 состояний – надо 4 триггера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84677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Обобщенная структура цифровых устройств </a:t>
            </a:r>
          </a:p>
          <a:p>
            <a:r>
              <a:rPr lang="ru-RU" dirty="0" smtClean="0"/>
              <a:t>Классификация управляющих автоматов</a:t>
            </a:r>
          </a:p>
          <a:p>
            <a:r>
              <a:rPr lang="ru-RU" dirty="0" smtClean="0"/>
              <a:t>Управляющий автомат Мили.</a:t>
            </a:r>
          </a:p>
          <a:p>
            <a:r>
              <a:rPr lang="ru-RU" dirty="0" smtClean="0"/>
              <a:t>Управляющий автомат Мура. </a:t>
            </a:r>
            <a:endParaRPr lang="ru-RU" dirty="0" smtClean="0"/>
          </a:p>
          <a:p>
            <a:r>
              <a:rPr lang="ru-RU" dirty="0" smtClean="0"/>
              <a:t>Микропрограммный автомат</a:t>
            </a:r>
            <a:r>
              <a:rPr lang="ru-RU" dirty="0" smtClean="0"/>
              <a:t>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858280" cy="511156"/>
          </a:xfrm>
        </p:spPr>
        <p:txBody>
          <a:bodyPr/>
          <a:lstStyle/>
          <a:p>
            <a:r>
              <a:rPr lang="ru-RU" dirty="0" smtClean="0"/>
              <a:t>Кодирование состояний и таблица переходов для КС2</a:t>
            </a:r>
            <a:endParaRPr lang="ru-RU" dirty="0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866" y="1214422"/>
            <a:ext cx="786814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 СДНФ и минимизация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таблицам записываем СДНФ – для  </a:t>
            </a:r>
            <a:r>
              <a:rPr lang="en-US" dirty="0" smtClean="0"/>
              <a:t>Y0-Y4 </a:t>
            </a:r>
            <a:r>
              <a:rPr lang="ru-RU" dirty="0" smtClean="0"/>
              <a:t>и</a:t>
            </a:r>
            <a:r>
              <a:rPr lang="en-US" dirty="0" smtClean="0"/>
              <a:t> D1-D4</a:t>
            </a:r>
          </a:p>
          <a:p>
            <a:endParaRPr lang="en-US" dirty="0" smtClean="0"/>
          </a:p>
          <a:p>
            <a:r>
              <a:rPr lang="ru-RU" dirty="0" smtClean="0"/>
              <a:t>Например: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Минимизируем и разрабатываем схему</a:t>
            </a:r>
          </a:p>
          <a:p>
            <a:endParaRPr lang="ru-RU" dirty="0"/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2500306"/>
            <a:ext cx="4714908" cy="644484"/>
          </a:xfrm>
          <a:prstGeom prst="rect">
            <a:avLst/>
          </a:prstGeom>
          <a:noFill/>
        </p:spPr>
      </p:pic>
      <p:pic>
        <p:nvPicPr>
          <p:cNvPr id="1914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2500306"/>
            <a:ext cx="2526652" cy="571504"/>
          </a:xfrm>
          <a:prstGeom prst="rect">
            <a:avLst/>
          </a:prstGeom>
          <a:noFill/>
        </p:spPr>
      </p:pic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149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3786190"/>
            <a:ext cx="8358246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УА на основе жесткой логики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При необходимости внесения любых, даже небольших изменений алгоритма работы схему автомата надо полностью </a:t>
            </a:r>
            <a:r>
              <a:rPr lang="ru-RU" dirty="0" err="1" smtClean="0"/>
              <a:t>пересинтезировать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	2.При большом числе входных и выходных сигналов схема автомата сильно разрастается, а синтез становится сложным и тяжёлым занятием. 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Микропрограммный автомат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Каждая ячейка ПЗУ хранит микрокоманду (МК) – набор выходных сигналов Y для каждого состояния автомата и набор управляющих сигналов T для своего внутреннего устройства управления УУ.</a:t>
            </a:r>
          </a:p>
          <a:p>
            <a:endParaRPr lang="ru-RU" dirty="0"/>
          </a:p>
        </p:txBody>
      </p:sp>
      <p:pic>
        <p:nvPicPr>
          <p:cNvPr id="4" name="Рисунок 3" descr="Структура УА с микропрограммным управлением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214422"/>
            <a:ext cx="523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Структура микропрограммного автомата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Поле </a:t>
            </a:r>
            <a:r>
              <a:rPr lang="en-US" dirty="0" smtClean="0"/>
              <a:t>V </a:t>
            </a:r>
            <a:r>
              <a:rPr lang="ru-RU" dirty="0" smtClean="0"/>
              <a:t>определяет тип микрокоманды</a:t>
            </a:r>
          </a:p>
          <a:p>
            <a:r>
              <a:rPr lang="en-US" dirty="0" smtClean="0"/>
              <a:t>V=</a:t>
            </a:r>
            <a:r>
              <a:rPr lang="ru-RU" dirty="0" smtClean="0"/>
              <a:t>1 – ОМК – операционная микрокоманда, содержащая во всех остальных разрядах сигналы  Y.</a:t>
            </a:r>
          </a:p>
          <a:p>
            <a:r>
              <a:rPr lang="en-US" dirty="0" smtClean="0"/>
              <a:t>V=0</a:t>
            </a:r>
            <a:r>
              <a:rPr lang="ru-RU" dirty="0" smtClean="0"/>
              <a:t> – УМК – управляющая микрокоманда</a:t>
            </a:r>
            <a:r>
              <a:rPr lang="en-US" dirty="0" smtClean="0"/>
              <a:t> (</a:t>
            </a:r>
            <a:r>
              <a:rPr lang="ru-RU" dirty="0" smtClean="0"/>
              <a:t>команда перехода)</a:t>
            </a:r>
          </a:p>
          <a:p>
            <a:r>
              <a:rPr lang="ru-RU" dirty="0" smtClean="0"/>
              <a:t>Поле A – адрес перехода, подаётся на входы </a:t>
            </a:r>
            <a:r>
              <a:rPr lang="ru-RU" dirty="0" err="1" smtClean="0"/>
              <a:t>предзагрузки</a:t>
            </a:r>
            <a:r>
              <a:rPr lang="ru-RU" dirty="0" smtClean="0"/>
              <a:t> счётчика и в зависимости от значения анализируемой переменной </a:t>
            </a:r>
            <a:r>
              <a:rPr lang="ru-RU" dirty="0" err="1" smtClean="0"/>
              <a:t>Xi</a:t>
            </a:r>
            <a:r>
              <a:rPr lang="ru-RU" dirty="0" smtClean="0"/>
              <a:t>, может записывать в счетчик адрес  следующего перехода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Nx</a:t>
            </a:r>
            <a:r>
              <a:rPr lang="ru-RU" dirty="0" smtClean="0"/>
              <a:t> – Закодированный номер проверяемой входной переменной. Это значение подается на адресные входы мультиплексора и разрешает прохождение на его выход значения соответствующей переменной </a:t>
            </a:r>
            <a:r>
              <a:rPr lang="ru-RU" dirty="0" err="1" smtClean="0"/>
              <a:t>Xi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Безусловный переход реализуется </a:t>
            </a:r>
            <a:r>
              <a:rPr lang="ru-RU" dirty="0" err="1" smtClean="0"/>
              <a:t>реализуется</a:t>
            </a:r>
            <a:r>
              <a:rPr lang="ru-RU" dirty="0" smtClean="0"/>
              <a:t> путем фиксирования  лог. 0 на одном из входов MS. </a:t>
            </a:r>
          </a:p>
          <a:p>
            <a:r>
              <a:rPr lang="ru-RU" dirty="0" err="1" smtClean="0"/>
              <a:t>Счётчик-РАМК</a:t>
            </a:r>
            <a:r>
              <a:rPr lang="ru-RU" dirty="0" smtClean="0"/>
              <a:t>(регистр адреса микрокоманды)при V=0 выполняет загрузку адреса команды со входов D, при V=1 выполняется счёт по тактовым импульсам  на входе +1.</a:t>
            </a:r>
            <a:endParaRPr lang="ru-RU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500042"/>
            <a:ext cx="5000660" cy="300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- схема алгоритма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142984"/>
            <a:ext cx="5931535" cy="337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Кодировка  входных сигналов  автомата x0, x1</a:t>
            </a:r>
            <a:endParaRPr lang="ru-RU" dirty="0"/>
          </a:p>
        </p:txBody>
      </p:sp>
      <p:pic>
        <p:nvPicPr>
          <p:cNvPr id="22937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066" y="1500174"/>
            <a:ext cx="751668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переходов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Микропрограмма занимает 14 ячеек памяти. Разрядность выходных данных ПЗУ определяется: V+N</a:t>
            </a:r>
            <a:r>
              <a:rPr lang="en-US" baseline="-25000" dirty="0" smtClean="0"/>
              <a:t>x</a:t>
            </a:r>
            <a:r>
              <a:rPr lang="ru-RU" dirty="0" smtClean="0"/>
              <a:t>+</a:t>
            </a:r>
            <a:r>
              <a:rPr lang="en-US" dirty="0" smtClean="0"/>
              <a:t>A</a:t>
            </a:r>
            <a:r>
              <a:rPr lang="ru-RU" dirty="0" smtClean="0"/>
              <a:t>+</a:t>
            </a:r>
            <a:r>
              <a:rPr lang="en-US" dirty="0" smtClean="0"/>
              <a:t>Y</a:t>
            </a:r>
            <a:r>
              <a:rPr lang="ru-RU" dirty="0" smtClean="0"/>
              <a:t>=1+2+4+5=12.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08720"/>
            <a:ext cx="828543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HEX-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:LLAATTDDCC</a:t>
            </a:r>
          </a:p>
          <a:p>
            <a:r>
              <a:rPr lang="ru-RU" dirty="0" smtClean="0"/>
              <a:t>LL - поле длины — показывает количество байт данных (DD) в записи;</a:t>
            </a:r>
          </a:p>
          <a:p>
            <a:r>
              <a:rPr lang="ru-RU" dirty="0" smtClean="0"/>
              <a:t>AA </a:t>
            </a:r>
            <a:r>
              <a:rPr lang="en-US" dirty="0" smtClean="0"/>
              <a:t>AA</a:t>
            </a:r>
            <a:r>
              <a:rPr lang="ru-RU" dirty="0" smtClean="0"/>
              <a:t>- поле адреса — представляет начальный адрес записи в памяти</a:t>
            </a:r>
          </a:p>
          <a:p>
            <a:pPr lvl="0"/>
            <a:r>
              <a:rPr lang="ru-RU" dirty="0" smtClean="0"/>
              <a:t> TT - поле типа. Оно может принимать следующие значения: </a:t>
            </a:r>
            <a:endParaRPr lang="ru-RU" sz="1600" dirty="0" smtClean="0"/>
          </a:p>
          <a:p>
            <a:pPr lvl="1"/>
            <a:r>
              <a:rPr lang="ru-RU" sz="2400" dirty="0" smtClean="0"/>
              <a:t>00 запись содержит данные двоичного файла.</a:t>
            </a:r>
            <a:endParaRPr lang="ru-RU" sz="1600" dirty="0" smtClean="0"/>
          </a:p>
          <a:p>
            <a:pPr lvl="1"/>
            <a:r>
              <a:rPr lang="ru-RU" sz="2400" dirty="0" smtClean="0"/>
              <a:t>01 запись является концом файла.</a:t>
            </a:r>
            <a:endParaRPr lang="ru-RU" sz="1600" dirty="0" smtClean="0"/>
          </a:p>
          <a:p>
            <a:pPr lvl="0"/>
            <a:r>
              <a:rPr lang="ru-RU" dirty="0" smtClean="0"/>
              <a:t>DD - поле данных. Запись может содержать несколько байт данных. Количество байт данных должно соответствовать полю LL.</a:t>
            </a:r>
          </a:p>
          <a:p>
            <a:r>
              <a:rPr lang="ru-RU" dirty="0" smtClean="0"/>
              <a:t>CC – контрольная сумма. </a:t>
            </a:r>
          </a:p>
          <a:p>
            <a:r>
              <a:rPr lang="ru-RU" dirty="0" smtClean="0"/>
              <a:t>Вычисляется 01h + NOT(</a:t>
            </a:r>
            <a:r>
              <a:rPr lang="en-US" dirty="0" smtClean="0"/>
              <a:t>LL</a:t>
            </a:r>
            <a:r>
              <a:rPr lang="ru-RU" dirty="0" err="1" smtClean="0"/>
              <a:t>h</a:t>
            </a:r>
            <a:r>
              <a:rPr lang="ru-RU" dirty="0" smtClean="0"/>
              <a:t> + </a:t>
            </a:r>
            <a:r>
              <a:rPr lang="en-US" dirty="0" smtClean="0"/>
              <a:t>AA</a:t>
            </a:r>
            <a:r>
              <a:rPr lang="ru-RU" dirty="0" err="1" smtClean="0"/>
              <a:t>h</a:t>
            </a:r>
            <a:r>
              <a:rPr lang="ru-RU" dirty="0" smtClean="0"/>
              <a:t> +</a:t>
            </a:r>
            <a:r>
              <a:rPr lang="en-US" dirty="0" smtClean="0"/>
              <a:t> </a:t>
            </a:r>
            <a:r>
              <a:rPr lang="en-US" dirty="0" err="1" smtClean="0"/>
              <a:t>AAh</a:t>
            </a:r>
            <a:r>
              <a:rPr lang="en-US" dirty="0" smtClean="0"/>
              <a:t> +</a:t>
            </a:r>
            <a:r>
              <a:rPr lang="ru-RU" dirty="0" smtClean="0"/>
              <a:t> </a:t>
            </a:r>
            <a:r>
              <a:rPr lang="en-US" dirty="0" smtClean="0"/>
              <a:t>TT</a:t>
            </a:r>
            <a:r>
              <a:rPr lang="ru-RU" dirty="0" err="1" smtClean="0"/>
              <a:t>h</a:t>
            </a:r>
            <a:r>
              <a:rPr lang="ru-RU" dirty="0" smtClean="0"/>
              <a:t> + </a:t>
            </a:r>
            <a:r>
              <a:rPr lang="en-US" dirty="0" smtClean="0"/>
              <a:t>DD</a:t>
            </a:r>
            <a:r>
              <a:rPr lang="ru-RU" dirty="0" err="1" smtClean="0"/>
              <a:t>h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Байт данных 0001001</a:t>
            </a:r>
            <a:r>
              <a:rPr lang="en-US" dirty="0" smtClean="0"/>
              <a:t> </a:t>
            </a:r>
            <a:r>
              <a:rPr lang="ru-RU" dirty="0" smtClean="0"/>
              <a:t>можно представить в </a:t>
            </a:r>
            <a:r>
              <a:rPr lang="en-US" dirty="0" smtClean="0"/>
              <a:t>hex-</a:t>
            </a:r>
            <a:r>
              <a:rPr lang="ru-RU" dirty="0" smtClean="0"/>
              <a:t>формате</a:t>
            </a:r>
          </a:p>
          <a:p>
            <a:pPr>
              <a:buNone/>
            </a:pPr>
            <a:r>
              <a:rPr lang="ru-RU" dirty="0" smtClean="0"/>
              <a:t>   </a:t>
            </a:r>
            <a:r>
              <a:rPr lang="ru-RU" sz="2000" b="1" dirty="0" smtClean="0">
                <a:solidFill>
                  <a:srgbClr val="FF0000"/>
                </a:solidFill>
              </a:rPr>
              <a:t>:0</a:t>
            </a:r>
            <a:r>
              <a:rPr lang="en-US" sz="2000" b="1" dirty="0" smtClean="0">
                <a:solidFill>
                  <a:srgbClr val="FF0000"/>
                </a:solidFill>
              </a:rPr>
              <a:t>100000009F6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NOT(01h+00h+00h+00h+09h=0A)=F5+01h=F6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микропрограммы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2" y="1281112"/>
            <a:ext cx="56673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цифровых устройств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Большинство цифровых устройств состоит, как правило, из двух частей: операционной части и управляющей части.</a:t>
            </a:r>
          </a:p>
          <a:p>
            <a:endParaRPr lang="ru-RU" dirty="0" smtClean="0"/>
          </a:p>
          <a:p>
            <a:r>
              <a:rPr lang="ru-RU" dirty="0" smtClean="0"/>
              <a:t>Операционная часть выполняет обработку цифровых данных под управлением управляющей части (управляющего автомата). </a:t>
            </a:r>
          </a:p>
          <a:p>
            <a:endParaRPr lang="ru-RU" dirty="0" smtClean="0"/>
          </a:p>
          <a:p>
            <a:r>
              <a:rPr lang="ru-RU" dirty="0" smtClean="0"/>
              <a:t>В процессоре:</a:t>
            </a:r>
          </a:p>
          <a:p>
            <a:r>
              <a:rPr lang="ru-RU" dirty="0" smtClean="0"/>
              <a:t> АЛУ, регистры – операционная часть;</a:t>
            </a:r>
          </a:p>
          <a:p>
            <a:r>
              <a:rPr lang="ru-RU" dirty="0" smtClean="0"/>
              <a:t>Дешифратор команд, устройство управления – управляющая часть.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3683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 </a:t>
            </a:r>
            <a:r>
              <a:rPr lang="ru-RU" sz="3100" b="1" dirty="0" smtClean="0"/>
              <a:t>Пример устройства управления процессора</a:t>
            </a:r>
            <a:endParaRPr lang="ru-RU" sz="3100" b="1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74866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управляющих автоматов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Существуют два метода построения логики управляющих автоматов:</a:t>
            </a:r>
          </a:p>
          <a:p>
            <a:r>
              <a:rPr lang="ru-RU" dirty="0" smtClean="0"/>
              <a:t>	с </a:t>
            </a:r>
            <a:r>
              <a:rPr lang="ru-RU" dirty="0" smtClean="0">
                <a:solidFill>
                  <a:srgbClr val="FF0000"/>
                </a:solidFill>
              </a:rPr>
              <a:t>жёсткой (фиксированной) </a:t>
            </a:r>
            <a:r>
              <a:rPr lang="ru-RU" dirty="0" smtClean="0"/>
              <a:t>логикой – автоматы Мили и Мура</a:t>
            </a:r>
          </a:p>
          <a:p>
            <a:r>
              <a:rPr lang="ru-RU" dirty="0" smtClean="0"/>
              <a:t>	с хранимой в памяти микропрограммой – </a:t>
            </a:r>
            <a:r>
              <a:rPr lang="ru-RU" dirty="0" smtClean="0">
                <a:solidFill>
                  <a:srgbClr val="FF0000"/>
                </a:solidFill>
              </a:rPr>
              <a:t>микропрограммное управление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Управляющий автомат Мили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4071942"/>
            <a:ext cx="5265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КС - комбинационная схема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Х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множество входных сигналов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множество выходных сигналов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игналы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управления памятью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Т- сигналы состояния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Y=f1(X,T)     D=f2(X,T)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928670"/>
            <a:ext cx="64103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508500" y="330200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5" name="Формула" r:id="rId4" imgW="126720" imgH="253800" progId="Equation.3">
                  <p:embed/>
                </p:oleObj>
              </mc:Choice>
              <mc:Fallback>
                <p:oleObj name="Формула" r:id="rId4" imgW="12672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2000"/>
                        <a:ext cx="127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микросхемы</a:t>
            </a:r>
            <a:endParaRPr lang="ru-RU" dirty="0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2920942" cy="32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4511" y="1357298"/>
            <a:ext cx="217850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8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8508" y="1571612"/>
            <a:ext cx="1782516" cy="28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операционной части</a:t>
            </a:r>
            <a:endParaRPr lang="ru-RU" dirty="0"/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2198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5072074"/>
            <a:ext cx="6846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RG D1, RG D2 –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регистры для хранения чисел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X0,X1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знак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Y0 – Y4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Управляющие сигналы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Граф-схема алгоритма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928670"/>
            <a:ext cx="642942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464</Words>
  <Application>Microsoft Office PowerPoint</Application>
  <PresentationFormat>Экран (4:3)</PresentationFormat>
  <Paragraphs>148</Paragraphs>
  <Slides>29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2_Специальное оформление</vt:lpstr>
      <vt:lpstr>1_Специальное оформление</vt:lpstr>
      <vt:lpstr>Специальное оформление</vt:lpstr>
      <vt:lpstr>Формула</vt:lpstr>
      <vt:lpstr>Синтез цифровых автоматов</vt:lpstr>
      <vt:lpstr>План лекции</vt:lpstr>
      <vt:lpstr>Структура цифровых устройств</vt:lpstr>
      <vt:lpstr> Пример устройства управления процессора</vt:lpstr>
      <vt:lpstr>Типы управляющих автоматов</vt:lpstr>
      <vt:lpstr>Управляющий автомат Мили</vt:lpstr>
      <vt:lpstr>Используемые микросхемы</vt:lpstr>
      <vt:lpstr>Схема операционной части</vt:lpstr>
      <vt:lpstr>Граф-схема алгоритма</vt:lpstr>
      <vt:lpstr>Правила разметки ГСА</vt:lpstr>
      <vt:lpstr>Кодирование состояний</vt:lpstr>
      <vt:lpstr>Таблица переходов</vt:lpstr>
      <vt:lpstr>Логические выражения</vt:lpstr>
      <vt:lpstr>Минимизация Y1 и D1</vt:lpstr>
      <vt:lpstr>Операционная часть</vt:lpstr>
      <vt:lpstr>Управляющая часть</vt:lpstr>
      <vt:lpstr>Синтез автомата Мура</vt:lpstr>
      <vt:lpstr>Разметка граф схемы алгоритма</vt:lpstr>
      <vt:lpstr>Кодирование состояний  и таблицы выходов для КС2</vt:lpstr>
      <vt:lpstr>Кодирование состояний и таблица переходов для КС2</vt:lpstr>
      <vt:lpstr>Запись  СДНФ и минимизация выражений</vt:lpstr>
      <vt:lpstr>Недостатки УА на основе жесткой логики</vt:lpstr>
      <vt:lpstr>Микропрограммный автомат</vt:lpstr>
      <vt:lpstr>Структура микропрограммного автомата</vt:lpstr>
      <vt:lpstr>Граф - схема алгоритма </vt:lpstr>
      <vt:lpstr>Кодировка  входных сигналов  автомата x0, x1</vt:lpstr>
      <vt:lpstr>Таблица переходов</vt:lpstr>
      <vt:lpstr>Создание HEX-файла</vt:lpstr>
      <vt:lpstr>Запись микропрограммы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107</cp:revision>
  <dcterms:created xsi:type="dcterms:W3CDTF">2016-08-20T08:39:45Z</dcterms:created>
  <dcterms:modified xsi:type="dcterms:W3CDTF">2018-12-22T03:15:56Z</dcterms:modified>
</cp:coreProperties>
</file>