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72" r:id="rId2"/>
    <p:sldMasterId id="2147483660" r:id="rId3"/>
  </p:sldMasterIdLst>
  <p:notesMasterIdLst>
    <p:notesMasterId r:id="rId44"/>
  </p:notesMasterIdLst>
  <p:handoutMasterIdLst>
    <p:handoutMasterId r:id="rId45"/>
  </p:handoutMasterIdLst>
  <p:sldIdLst>
    <p:sldId id="378" r:id="rId4"/>
    <p:sldId id="395" r:id="rId5"/>
    <p:sldId id="394" r:id="rId6"/>
    <p:sldId id="396" r:id="rId7"/>
    <p:sldId id="324" r:id="rId8"/>
    <p:sldId id="325" r:id="rId9"/>
    <p:sldId id="390" r:id="rId10"/>
    <p:sldId id="303" r:id="rId11"/>
    <p:sldId id="393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351" r:id="rId24"/>
    <p:sldId id="408" r:id="rId25"/>
    <p:sldId id="352" r:id="rId26"/>
    <p:sldId id="353" r:id="rId27"/>
    <p:sldId id="354" r:id="rId28"/>
    <p:sldId id="355" r:id="rId29"/>
    <p:sldId id="356" r:id="rId30"/>
    <p:sldId id="359" r:id="rId31"/>
    <p:sldId id="368" r:id="rId32"/>
    <p:sldId id="392" r:id="rId33"/>
    <p:sldId id="360" r:id="rId34"/>
    <p:sldId id="363" r:id="rId35"/>
    <p:sldId id="375" r:id="rId36"/>
    <p:sldId id="380" r:id="rId37"/>
    <p:sldId id="386" r:id="rId38"/>
    <p:sldId id="381" r:id="rId39"/>
    <p:sldId id="364" r:id="rId40"/>
    <p:sldId id="362" r:id="rId41"/>
    <p:sldId id="365" r:id="rId42"/>
    <p:sldId id="387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8CA1"/>
    <a:srgbClr val="327471"/>
    <a:srgbClr val="356666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9" autoAdjust="0"/>
    <p:restoredTop sz="94660"/>
  </p:normalViewPr>
  <p:slideViewPr>
    <p:cSldViewPr>
      <p:cViewPr>
        <p:scale>
          <a:sx n="66" d="100"/>
          <a:sy n="66" d="100"/>
        </p:scale>
        <p:origin x="-1500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702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C41C3-3EA3-46B4-83E2-E15705105BEC}" type="datetimeFigureOut">
              <a:rPr lang="ru-RU" smtClean="0"/>
              <a:pPr/>
              <a:t>22.12.2018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0945C-E86E-4EA5-8CA3-71562803C1B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2154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11E1C-D442-4F43-900A-77FBB5693102}" type="datetimeFigureOut">
              <a:rPr lang="ru-RU" smtClean="0"/>
              <a:pPr/>
              <a:t>22.12.2018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CBD3F-84AE-4483-AE28-FAD58C395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99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182563" indent="0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822960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857232"/>
            <a:ext cx="9144000" cy="6000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92075" indent="0" algn="l" defTabSz="914400" rtl="0" eaLnBrk="1" latinLnBrk="0" hangingPunct="1">
        <a:spcBef>
          <a:spcPct val="0"/>
        </a:spcBef>
        <a:buNone/>
        <a:defRPr sz="2800" b="1" kern="1200">
          <a:solidFill>
            <a:srgbClr val="708CA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lnSpc>
          <a:spcPct val="80000"/>
        </a:lnSpc>
        <a:spcBef>
          <a:spcPts val="0"/>
        </a:spcBef>
        <a:spcAft>
          <a:spcPts val="900"/>
        </a:spcAft>
        <a:buClr>
          <a:srgbClr val="708CA1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47675" indent="-184150" algn="l" defTabSz="914400" rtl="0" eaLnBrk="1" latinLnBrk="0" hangingPunct="1">
        <a:lnSpc>
          <a:spcPct val="90000"/>
        </a:lnSpc>
        <a:spcBef>
          <a:spcPts val="0"/>
        </a:spcBef>
        <a:buClr>
          <a:srgbClr val="708CA1"/>
        </a:buClr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SSE4" TargetMode="External"/><Relationship Id="rId13" Type="http://schemas.openxmlformats.org/officeDocument/2006/relationships/image" Target="../media/image10.png"/><Relationship Id="rId3" Type="http://schemas.openxmlformats.org/officeDocument/2006/relationships/hyperlink" Target="https://ru.wikipedia.org/wiki/MMX" TargetMode="External"/><Relationship Id="rId7" Type="http://schemas.openxmlformats.org/officeDocument/2006/relationships/hyperlink" Target="https://ru.wikipedia.org/wiki/SSSE3" TargetMode="External"/><Relationship Id="rId12" Type="http://schemas.openxmlformats.org/officeDocument/2006/relationships/hyperlink" Target="https://ru.wikipedia.org/wiki/3DNow!" TargetMode="External"/><Relationship Id="rId2" Type="http://schemas.openxmlformats.org/officeDocument/2006/relationships/hyperlink" Target="https://ru.wikipedia.org/wiki/Intel_Corpor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SSE3" TargetMode="External"/><Relationship Id="rId11" Type="http://schemas.openxmlformats.org/officeDocument/2006/relationships/hyperlink" Target="https://ru.wikipedia.org/wiki/Advanced_Micro_Devices" TargetMode="External"/><Relationship Id="rId5" Type="http://schemas.openxmlformats.org/officeDocument/2006/relationships/hyperlink" Target="https://ru.wikipedia.org/wiki/SSE2" TargetMode="External"/><Relationship Id="rId10" Type="http://schemas.openxmlformats.org/officeDocument/2006/relationships/hyperlink" Target="https://ru.wikipedia.org/w/index.php?title=AVX2&amp;action=edit&amp;redlink=1" TargetMode="External"/><Relationship Id="rId4" Type="http://schemas.openxmlformats.org/officeDocument/2006/relationships/hyperlink" Target="https://ru.wikipedia.org/wiki/Streaming_SIMD_Extensions" TargetMode="External"/><Relationship Id="rId9" Type="http://schemas.openxmlformats.org/officeDocument/2006/relationships/hyperlink" Target="https://ru.wikipedia.org/wiki/AVX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Архитектура компьютера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8964488" cy="839016"/>
          </a:xfrm>
        </p:spPr>
        <p:txBody>
          <a:bodyPr/>
          <a:lstStyle/>
          <a:p>
            <a:r>
              <a:rPr lang="ru-RU" sz="2600" dirty="0" smtClean="0"/>
              <a:t>Классификация по месту расположения операндов</a:t>
            </a:r>
            <a:br>
              <a:rPr lang="ru-RU" sz="2600" dirty="0" smtClean="0"/>
            </a:br>
            <a:r>
              <a:rPr lang="ru-RU" sz="1800" dirty="0" smtClean="0"/>
              <a:t>Стековая  архитектура</a:t>
            </a:r>
            <a:endParaRPr lang="ru-RU" sz="1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221" y="1581935"/>
            <a:ext cx="9144000" cy="6000768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Операнды </a:t>
            </a:r>
            <a:r>
              <a:rPr lang="ru-RU" dirty="0"/>
              <a:t>перед обработкой </a:t>
            </a:r>
            <a:r>
              <a:rPr lang="ru-RU" dirty="0" smtClean="0"/>
              <a:t>помещаются в стековую память.</a:t>
            </a:r>
          </a:p>
          <a:p>
            <a:r>
              <a:rPr lang="ru-RU" dirty="0" smtClean="0"/>
              <a:t>Результат операции записывается в стек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1124744"/>
            <a:ext cx="467677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2462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8964488" cy="511156"/>
          </a:xfrm>
        </p:spPr>
        <p:txBody>
          <a:bodyPr/>
          <a:lstStyle/>
          <a:p>
            <a:r>
              <a:rPr lang="ru-RU" sz="2600" dirty="0"/>
              <a:t>Классификация по месту расположения операндов</a:t>
            </a:r>
            <a:br>
              <a:rPr lang="ru-RU" sz="2600" dirty="0"/>
            </a:br>
            <a:r>
              <a:rPr lang="ru-RU" sz="1800" dirty="0" smtClean="0"/>
              <a:t>Аккумуляторная   </a:t>
            </a:r>
            <a:r>
              <a:rPr lang="ru-RU" sz="1800" dirty="0"/>
              <a:t>архитектура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Перед выполнением команды один из операндов помещается в аккумулятор</a:t>
            </a:r>
          </a:p>
          <a:p>
            <a:r>
              <a:rPr lang="ru-RU" dirty="0" smtClean="0"/>
              <a:t>Результат выполнения помещается в аккумулятор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2" y="1052736"/>
            <a:ext cx="433387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9897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036496" cy="511156"/>
          </a:xfrm>
        </p:spPr>
        <p:txBody>
          <a:bodyPr/>
          <a:lstStyle/>
          <a:p>
            <a:r>
              <a:rPr lang="ru-RU" sz="2600" dirty="0"/>
              <a:t>Классификация по месту расположения операндов</a:t>
            </a:r>
            <a:br>
              <a:rPr lang="ru-RU" sz="2600" dirty="0"/>
            </a:br>
            <a:r>
              <a:rPr lang="ru-RU" sz="1800" dirty="0" smtClean="0"/>
              <a:t>Регистровая   </a:t>
            </a:r>
            <a:r>
              <a:rPr lang="ru-RU" sz="1800" dirty="0"/>
              <a:t>архитектура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 fontScale="92500" lnSpcReduction="20000"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Процессор </a:t>
            </a:r>
            <a:r>
              <a:rPr lang="ru-RU" dirty="0"/>
              <a:t>включает в себя массив регистров </a:t>
            </a:r>
          </a:p>
          <a:p>
            <a:r>
              <a:rPr lang="ru-RU" dirty="0"/>
              <a:t>В</a:t>
            </a:r>
            <a:r>
              <a:rPr lang="ru-RU" dirty="0" smtClean="0"/>
              <a:t>ыделяют </a:t>
            </a:r>
            <a:r>
              <a:rPr lang="ru-RU" dirty="0"/>
              <a:t>три подвида команд обработки:</a:t>
            </a:r>
          </a:p>
          <a:p>
            <a:pPr lvl="1"/>
            <a:r>
              <a:rPr lang="ru-RU" dirty="0"/>
              <a:t>регистр-регистр;</a:t>
            </a:r>
          </a:p>
          <a:p>
            <a:pPr lvl="1"/>
            <a:r>
              <a:rPr lang="ru-RU" dirty="0"/>
              <a:t>регистр-память;</a:t>
            </a:r>
          </a:p>
          <a:p>
            <a:pPr lvl="1"/>
            <a:r>
              <a:rPr lang="ru-RU" dirty="0" smtClean="0"/>
              <a:t>память-память.</a:t>
            </a:r>
          </a:p>
          <a:p>
            <a:pPr lvl="1"/>
            <a:endParaRPr lang="ru-RU" dirty="0" smtClean="0"/>
          </a:p>
          <a:p>
            <a:pPr marL="263525" lvl="1" indent="0">
              <a:buNone/>
            </a:pPr>
            <a:r>
              <a:rPr lang="ru-RU" dirty="0" smtClean="0"/>
              <a:t>Между </a:t>
            </a:r>
            <a:r>
              <a:rPr lang="ru-RU" dirty="0"/>
              <a:t>АЛУ и регистровым файлом должны быть по крайней мере три шины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908720"/>
            <a:ext cx="5263573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3535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8964488" cy="511156"/>
          </a:xfrm>
        </p:spPr>
        <p:txBody>
          <a:bodyPr/>
          <a:lstStyle/>
          <a:p>
            <a:r>
              <a:rPr lang="ru-RU" sz="2600" dirty="0" smtClean="0"/>
              <a:t>Классификация  по используемым наборам команд</a:t>
            </a:r>
            <a:endParaRPr lang="ru-RU" sz="2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Две основные архитектуры набора команд - </a:t>
            </a:r>
            <a:r>
              <a:rPr lang="en-US" dirty="0" smtClean="0"/>
              <a:t>CISC </a:t>
            </a:r>
            <a:r>
              <a:rPr lang="ru-RU" dirty="0" smtClean="0"/>
              <a:t>и </a:t>
            </a:r>
            <a:r>
              <a:rPr lang="en-US" dirty="0" smtClean="0"/>
              <a:t>RISC</a:t>
            </a:r>
            <a:endParaRPr lang="ru-RU" dirty="0" smtClean="0"/>
          </a:p>
          <a:p>
            <a:endParaRPr lang="ru-RU" dirty="0" smtClean="0"/>
          </a:p>
          <a:p>
            <a:pPr marL="263525" lvl="1" indent="-263525">
              <a:lnSpc>
                <a:spcPct val="80000"/>
              </a:lnSpc>
              <a:spcAft>
                <a:spcPts val="900"/>
              </a:spcAft>
              <a:buFont typeface="Wingdings" pitchFamily="2" charset="2"/>
              <a:buChar char="§"/>
            </a:pPr>
            <a:r>
              <a:rPr lang="en-US" dirty="0" smtClean="0"/>
              <a:t>CISC</a:t>
            </a:r>
            <a:r>
              <a:rPr lang="ru-RU" dirty="0" smtClean="0"/>
              <a:t> – </a:t>
            </a:r>
            <a:r>
              <a:rPr lang="en-US" dirty="0" smtClean="0"/>
              <a:t>Complete Instruction Set Computer</a:t>
            </a:r>
            <a:r>
              <a:rPr lang="ru-RU" dirty="0" smtClean="0"/>
              <a:t>  - архитектура с полным набором команд</a:t>
            </a:r>
            <a:r>
              <a:rPr lang="ru-RU" dirty="0" smtClean="0">
                <a:solidFill>
                  <a:schemeClr val="bg2"/>
                </a:solidFill>
              </a:rPr>
              <a:t> </a:t>
            </a:r>
            <a:endParaRPr lang="ru-RU" dirty="0" smtClean="0"/>
          </a:p>
          <a:p>
            <a:pPr lvl="1">
              <a:buNone/>
            </a:pPr>
            <a:r>
              <a:rPr lang="en-US" dirty="0" smtClean="0">
                <a:solidFill>
                  <a:schemeClr val="bg2"/>
                </a:solidFill>
              </a:rPr>
              <a:t>Intel</a:t>
            </a:r>
          </a:p>
          <a:p>
            <a:r>
              <a:rPr lang="en-US" dirty="0" smtClean="0"/>
              <a:t>RISC</a:t>
            </a:r>
            <a:r>
              <a:rPr lang="ru-RU" dirty="0" smtClean="0"/>
              <a:t> – </a:t>
            </a:r>
            <a:r>
              <a:rPr lang="en-US" dirty="0" smtClean="0"/>
              <a:t>Reduced Instruction Set Computer</a:t>
            </a:r>
            <a:r>
              <a:rPr lang="ru-RU" dirty="0" smtClean="0"/>
              <a:t> - архитектура с сокращенным набором команд</a:t>
            </a:r>
            <a:r>
              <a:rPr lang="ru-RU" dirty="0" smtClean="0">
                <a:solidFill>
                  <a:schemeClr val="bg2"/>
                </a:solidFill>
              </a:rPr>
              <a:t> 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	</a:t>
            </a:r>
            <a:endParaRPr lang="ru-RU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966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8929718" cy="51115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CISC </a:t>
            </a:r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600" dirty="0" smtClean="0"/>
              <a:t>Малое количество регистров.</a:t>
            </a:r>
          </a:p>
          <a:p>
            <a:r>
              <a:rPr lang="ru-RU" sz="2600" dirty="0" smtClean="0"/>
              <a:t>Большое количество режимов адресации (</a:t>
            </a:r>
            <a:r>
              <a:rPr lang="ru-RU" sz="1600" dirty="0" smtClean="0"/>
              <a:t>доступ к памяти из любой команды</a:t>
            </a:r>
            <a:r>
              <a:rPr lang="ru-RU" sz="2600" dirty="0" smtClean="0"/>
              <a:t>)</a:t>
            </a:r>
          </a:p>
          <a:p>
            <a:r>
              <a:rPr lang="ru-RU" sz="2600" dirty="0" smtClean="0"/>
              <a:t>В систему команд добавлены «удобные» для программиста команды (маленькие подпрограммы)</a:t>
            </a:r>
          </a:p>
          <a:p>
            <a:r>
              <a:rPr lang="ru-RU" sz="2600" dirty="0" smtClean="0"/>
              <a:t>Ускорение разработки программ</a:t>
            </a:r>
          </a:p>
          <a:p>
            <a:r>
              <a:rPr lang="ru-RU" sz="2600" dirty="0" smtClean="0"/>
              <a:t>Сложные команды</a:t>
            </a:r>
          </a:p>
          <a:p>
            <a:r>
              <a:rPr lang="ru-RU" sz="2600" dirty="0" smtClean="0"/>
              <a:t>Команды имеют разную длину </a:t>
            </a:r>
            <a:r>
              <a:rPr lang="ru-RU" sz="2800" dirty="0" smtClean="0"/>
              <a:t>(от 1 до 15 байт)</a:t>
            </a:r>
            <a:r>
              <a:rPr lang="ru-RU" sz="2600" dirty="0" smtClean="0"/>
              <a:t> и время выполнения и выполняются за несколько тактов.</a:t>
            </a:r>
          </a:p>
          <a:p>
            <a:pPr>
              <a:buNone/>
            </a:pPr>
            <a:r>
              <a:rPr lang="ru-RU" sz="2600" dirty="0" smtClean="0"/>
              <a:t>	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</a:rPr>
              <a:t>	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</a:rPr>
              <a:t>	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</a:rPr>
              <a:t>	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2179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RISC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архитектура </a:t>
            </a:r>
            <a:br>
              <a:rPr lang="ru-RU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Reduced instruction set computer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/>
              <a:t>Дэвид Паттерсон в проекте </a:t>
            </a:r>
            <a:r>
              <a:rPr lang="ru-RU" dirty="0" err="1"/>
              <a:t>Berkeley</a:t>
            </a:r>
            <a:r>
              <a:rPr lang="ru-RU" dirty="0"/>
              <a:t> RISC (1980 - 1984) , при  исследовании работы </a:t>
            </a:r>
            <a:r>
              <a:rPr lang="en-US" dirty="0"/>
              <a:t>CISC </a:t>
            </a:r>
            <a:r>
              <a:rPr lang="ru-RU" dirty="0"/>
              <a:t>процессора </a:t>
            </a:r>
            <a:r>
              <a:rPr lang="ru-RU" dirty="0" err="1"/>
              <a:t>Motorola</a:t>
            </a:r>
            <a:r>
              <a:rPr lang="ru-RU" dirty="0"/>
              <a:t> 68000 установили, что в течение 80% времени работы процессор выполняет 20% от общего числа реализованных в нём команд (правило Парето) </a:t>
            </a:r>
          </a:p>
        </p:txBody>
      </p:sp>
    </p:spTree>
    <p:extLst>
      <p:ext uri="{BB962C8B-B14F-4D97-AF65-F5344CB8AC3E}">
        <p14:creationId xmlns:p14="http://schemas.microsoft.com/office/powerpoint/2010/main" val="1594576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3682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RISC-процессор</a:t>
            </a:r>
            <a:endParaRPr lang="ru-RU" sz="28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357166"/>
            <a:ext cx="8443914" cy="4900634"/>
          </a:xfrm>
        </p:spPr>
        <p:txBody>
          <a:bodyPr>
            <a:noAutofit/>
          </a:bodyPr>
          <a:lstStyle/>
          <a:p>
            <a:pPr algn="just"/>
            <a:endParaRPr lang="ru-RU" dirty="0" smtClean="0"/>
          </a:p>
          <a:p>
            <a:pPr algn="just"/>
            <a:r>
              <a:rPr lang="ru-RU" dirty="0" smtClean="0"/>
              <a:t>Особенности современных RISC-процессоров:</a:t>
            </a:r>
          </a:p>
          <a:p>
            <a:r>
              <a:rPr lang="ru-RU" dirty="0" smtClean="0"/>
              <a:t>расширенный объём регистровой памяти: от 32 до нескольких сотен регистров общего назначения, входящих в состав микропроцессора; </a:t>
            </a:r>
          </a:p>
          <a:p>
            <a:r>
              <a:rPr lang="ru-RU" dirty="0" smtClean="0"/>
              <a:t>использование в командах обработки данных только регистровой адресации (обращение к памяти используется в командах загрузки и сохранения содержимого регистров, а также в командах управления программой); </a:t>
            </a:r>
          </a:p>
          <a:p>
            <a:r>
              <a:rPr lang="ru-RU" dirty="0" smtClean="0"/>
              <a:t>фиксированный формат команд, выполняющихся за </a:t>
            </a:r>
            <a:r>
              <a:rPr lang="ru-RU" dirty="0" smtClean="0">
                <a:solidFill>
                  <a:srgbClr val="FF0000"/>
                </a:solidFill>
              </a:rPr>
              <a:t>один</a:t>
            </a:r>
            <a:r>
              <a:rPr lang="ru-RU" dirty="0" smtClean="0"/>
              <a:t> такт; </a:t>
            </a:r>
          </a:p>
          <a:p>
            <a:r>
              <a:rPr lang="ru-RU" dirty="0" smtClean="0"/>
              <a:t>исключение из набора команд, реализующих редко используемые операции, а также команд, не вписывающихся в принятый формат. </a:t>
            </a:r>
          </a:p>
          <a:p>
            <a:r>
              <a:rPr lang="ru-RU" dirty="0" smtClean="0"/>
              <a:t>Более сложный компилятор</a:t>
            </a:r>
          </a:p>
          <a:p>
            <a:r>
              <a:rPr lang="ru-RU" dirty="0" smtClean="0"/>
              <a:t>Проще устройство управления – меньшая потребление мощности</a:t>
            </a:r>
          </a:p>
          <a:p>
            <a:endParaRPr lang="ru-RU" dirty="0" smtClean="0"/>
          </a:p>
          <a:p>
            <a:endParaRPr lang="ru-RU" sz="2200" b="1" dirty="0"/>
          </a:p>
        </p:txBody>
      </p:sp>
    </p:spTree>
    <p:extLst>
      <p:ext uri="{BB962C8B-B14F-4D97-AF65-F5344CB8AC3E}">
        <p14:creationId xmlns:p14="http://schemas.microsoft.com/office/powerpoint/2010/main" val="1016925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 - </a:t>
            </a:r>
            <a:r>
              <a:rPr lang="ru-RU" dirty="0" smtClean="0"/>
              <a:t>архитектура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000108"/>
            <a:ext cx="562927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85430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CISC и RISC</a:t>
            </a:r>
            <a:endParaRPr lang="ru-RU" sz="28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Все х86-процессоры являлись CISC-процессорами, однако процессоры, начиная с Intel486DX, стали CISC-процессорами с RISC-ядром. Они непосредственно перед исполнением преобразуют CISC-инструкции процессоров x86 в более простой набор внутренних инструкций RISC.</a:t>
            </a:r>
          </a:p>
          <a:p>
            <a:endParaRPr lang="ru-RU" sz="2400" dirty="0" smtClean="0"/>
          </a:p>
          <a:p>
            <a:r>
              <a:rPr lang="ru-RU" sz="2400" dirty="0" smtClean="0"/>
              <a:t>В микропроцессор встраивается аппаратный транслятор, превращающий команды x86 в команды внутреннего RISC-процессора. При этом одна команда x86 может порождать несколько RISC-команд Исполнение команд происходит на </a:t>
            </a:r>
            <a:r>
              <a:rPr lang="ru-RU" sz="2400" b="1" dirty="0" err="1" smtClean="0"/>
              <a:t>суперскалярном</a:t>
            </a:r>
            <a:r>
              <a:rPr lang="ru-RU" sz="2400" b="1" dirty="0" smtClean="0"/>
              <a:t> конвейере одновременно по несколько штук.</a:t>
            </a:r>
            <a:endParaRPr lang="ru-RU" sz="2400" dirty="0" smtClean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55626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Причины перехода от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CISC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к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RISC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/>
              <a:t>Конвейеризация процессора</a:t>
            </a:r>
          </a:p>
          <a:p>
            <a:r>
              <a:rPr lang="ru-RU" dirty="0" smtClean="0"/>
              <a:t>Увеличение объема памяти</a:t>
            </a:r>
          </a:p>
          <a:p>
            <a:r>
              <a:rPr lang="ru-RU" dirty="0" smtClean="0"/>
              <a:t>Совершенствование компилятора.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96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компьютера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Архитектура компьютера это принципы действия, информационные связи и взаимное соединение основных логических узлов компьютера: процессора, оперативного ЗУ, внешних ЗУ и периферийных устройств.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43680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 - </a:t>
            </a:r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Minimum</a:t>
            </a:r>
            <a:r>
              <a:rPr lang="ru-RU" dirty="0" smtClean="0"/>
              <a:t> </a:t>
            </a:r>
            <a:r>
              <a:rPr lang="ru-RU" dirty="0" err="1" smtClean="0"/>
              <a:t>instruction</a:t>
            </a:r>
            <a:r>
              <a:rPr lang="ru-RU" dirty="0" smtClean="0"/>
              <a:t> </a:t>
            </a:r>
            <a:r>
              <a:rPr lang="ru-RU" dirty="0" err="1" smtClean="0"/>
              <a:t>set</a:t>
            </a:r>
            <a:r>
              <a:rPr lang="ru-RU" dirty="0" smtClean="0"/>
              <a:t> </a:t>
            </a:r>
            <a:r>
              <a:rPr lang="ru-RU" dirty="0" err="1" smtClean="0"/>
              <a:t>computer</a:t>
            </a:r>
            <a:r>
              <a:rPr lang="ru-RU" dirty="0" smtClean="0"/>
              <a:t> — вычисления с минимальным набором команд.</a:t>
            </a:r>
          </a:p>
          <a:p>
            <a:r>
              <a:rPr lang="ru-RU" dirty="0" smtClean="0"/>
              <a:t> Дальнейшее развитие RISC-архитектуры, представляет </a:t>
            </a:r>
            <a:r>
              <a:rPr lang="ru-RU" dirty="0" err="1" smtClean="0"/>
              <a:t>архитектру</a:t>
            </a:r>
            <a:r>
              <a:rPr lang="ru-RU" dirty="0" smtClean="0"/>
              <a:t> с ограниченным набором команд (примерно 20—30 команд).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5053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892480" cy="368280"/>
          </a:xfrm>
        </p:spPr>
        <p:txBody>
          <a:bodyPr>
            <a:noAutofit/>
          </a:bodyPr>
          <a:lstStyle/>
          <a:p>
            <a:r>
              <a:rPr lang="ru-RU" sz="2600" dirty="0" smtClean="0"/>
              <a:t>Классификация по способам обработки  команд </a:t>
            </a:r>
            <a:r>
              <a:rPr lang="ru-RU" sz="2600" dirty="0"/>
              <a:t>и </a:t>
            </a:r>
            <a:r>
              <a:rPr lang="ru-RU" sz="2600" dirty="0" smtClean="0"/>
              <a:t>данных (по способам наличия параллелизма)</a:t>
            </a:r>
            <a:endParaRPr lang="ru-RU" sz="2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785794"/>
            <a:ext cx="8229600" cy="4525963"/>
          </a:xfrm>
        </p:spPr>
        <p:txBody>
          <a:bodyPr>
            <a:normAutofit/>
          </a:bodyPr>
          <a:lstStyle/>
          <a:p>
            <a:endParaRPr lang="ru-RU" sz="2000" dirty="0" smtClean="0"/>
          </a:p>
          <a:p>
            <a:endParaRPr lang="ru-RU" sz="2400" b="1" dirty="0" smtClean="0"/>
          </a:p>
          <a:p>
            <a:r>
              <a:rPr lang="ru-RU" sz="2400" dirty="0" smtClean="0"/>
              <a:t>В 1969 профессором </a:t>
            </a:r>
            <a:r>
              <a:rPr lang="ru-RU" sz="2400" dirty="0" err="1" smtClean="0"/>
              <a:t>Стэнфордского</a:t>
            </a:r>
            <a:r>
              <a:rPr lang="ru-RU" sz="2400" dirty="0" smtClean="0"/>
              <a:t> университета Майклом </a:t>
            </a:r>
            <a:r>
              <a:rPr lang="ru-RU" sz="2400" dirty="0" err="1" smtClean="0"/>
              <a:t>Флинном</a:t>
            </a:r>
            <a:r>
              <a:rPr lang="ru-RU" sz="2400" dirty="0" smtClean="0"/>
              <a:t>  была предложена общая классификация архитектур ЭВМ по способам обработки команд и данных.</a:t>
            </a:r>
          </a:p>
          <a:p>
            <a:endParaRPr lang="ru-RU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Параллельные архитектуры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02" y="1196752"/>
            <a:ext cx="77724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2901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Архитектура </a:t>
            </a:r>
            <a:r>
              <a:rPr lang="en-US" sz="2400" b="1" dirty="0" smtClean="0"/>
              <a:t>SISD</a:t>
            </a:r>
            <a:r>
              <a:rPr lang="ru-RU" sz="2400" dirty="0" smtClean="0"/>
              <a:t> (</a:t>
            </a:r>
            <a:r>
              <a:rPr lang="en-US" sz="2400" dirty="0" smtClean="0"/>
              <a:t> </a:t>
            </a:r>
            <a:r>
              <a:rPr lang="en-US" sz="2400" i="1" dirty="0" smtClean="0"/>
              <a:t>Single Instruction</a:t>
            </a:r>
            <a:r>
              <a:rPr lang="ru-RU" sz="2400" i="1" dirty="0" smtClean="0"/>
              <a:t>, </a:t>
            </a:r>
            <a:r>
              <a:rPr lang="en-US" sz="2400" i="1" dirty="0" smtClean="0"/>
              <a:t>Single Data</a:t>
            </a:r>
            <a:r>
              <a:rPr lang="ru-RU" sz="2400" i="1" dirty="0" smtClean="0"/>
              <a:t>)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000108"/>
            <a:ext cx="8443914" cy="5715040"/>
          </a:xfrm>
        </p:spPr>
        <p:txBody>
          <a:bodyPr>
            <a:normAutofit fontScale="92500" lnSpcReduction="10000"/>
          </a:bodyPr>
          <a:lstStyle/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Одиночный поток команд, одиночный поток данных — это традиционный компьютер фон Неймановской архитектуры  с одним процессором, который выполняет последовательно одну инструкцию за другой, работая с одним потоком данных. </a:t>
            </a:r>
          </a:p>
          <a:p>
            <a:r>
              <a:rPr lang="ru-RU" dirty="0" smtClean="0"/>
              <a:t>В данном классе не используется параллелизм ни данных, ни инструкций, и следовательно SISD-машина не является параллельной.</a:t>
            </a:r>
          </a:p>
          <a:p>
            <a:r>
              <a:rPr lang="ru-RU" dirty="0" smtClean="0"/>
              <a:t>К этому классу относятся скалярные процессоры</a:t>
            </a:r>
          </a:p>
          <a:p>
            <a:endParaRPr lang="ru-RU" sz="2000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857232"/>
            <a:ext cx="3625856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Архитектура SIMD (</a:t>
            </a:r>
            <a:r>
              <a:rPr lang="ru-RU" sz="2800" b="1" dirty="0" err="1" smtClean="0"/>
              <a:t>Single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instruction</a:t>
            </a:r>
            <a:r>
              <a:rPr lang="ru-RU" sz="2800" b="1" dirty="0" smtClean="0"/>
              <a:t>, </a:t>
            </a:r>
            <a:r>
              <a:rPr lang="ru-RU" sz="2800" b="1" dirty="0" err="1" smtClean="0"/>
              <a:t>multiple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data</a:t>
            </a:r>
            <a:r>
              <a:rPr lang="ru-RU" sz="2800" b="1" dirty="0" smtClean="0"/>
              <a:t>)</a:t>
            </a:r>
            <a:endParaRPr lang="ru-RU" sz="28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3000372"/>
            <a:ext cx="8801072" cy="4525963"/>
          </a:xfrm>
        </p:spPr>
        <p:txBody>
          <a:bodyPr>
            <a:normAutofit/>
          </a:bodyPr>
          <a:lstStyle/>
          <a:p>
            <a:endParaRPr lang="ru-RU" sz="2200" dirty="0" smtClean="0"/>
          </a:p>
          <a:p>
            <a:r>
              <a:rPr lang="ru-RU" sz="2200" dirty="0" smtClean="0"/>
              <a:t>Одинарным потоком команд и множественным потоком данных (векторная архитектура – векторные процессоры). </a:t>
            </a:r>
          </a:p>
          <a:p>
            <a:r>
              <a:rPr lang="ru-RU" sz="2200" dirty="0" smtClean="0"/>
              <a:t>Позволяет выполнять одну операцию сразу над многими данными - элементами вектора. 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SIMD </a:t>
            </a:r>
            <a:r>
              <a:rPr lang="ru-RU" sz="2000" dirty="0" smtClean="0">
                <a:solidFill>
                  <a:srgbClr val="FF0000"/>
                </a:solidFill>
              </a:rPr>
              <a:t>инструкции (64 или 128 бит) стали появляться в процессорах общего назначения в 1990-х годах. </a:t>
            </a:r>
            <a:r>
              <a:rPr lang="en-US" sz="2000" dirty="0" smtClean="0">
                <a:solidFill>
                  <a:srgbClr val="FF0000"/>
                </a:solidFill>
              </a:rPr>
              <a:t>SIMD-</a:t>
            </a:r>
            <a:r>
              <a:rPr lang="ru-RU" sz="2000" dirty="0" smtClean="0">
                <a:solidFill>
                  <a:srgbClr val="FF0000"/>
                </a:solidFill>
              </a:rPr>
              <a:t>инструкции:</a:t>
            </a:r>
          </a:p>
          <a:p>
            <a:r>
              <a:rPr lang="en-US" sz="2000" dirty="0" smtClean="0">
                <a:solidFill>
                  <a:srgbClr val="FF0000"/>
                </a:solidFill>
                <a:hlinkClick r:id="rId2" tooltip="Intel Corporation"/>
              </a:rPr>
              <a:t>Intel</a:t>
            </a:r>
            <a:r>
              <a:rPr lang="en-US" sz="2000" dirty="0" smtClean="0">
                <a:solidFill>
                  <a:srgbClr val="FF0000"/>
                </a:solidFill>
              </a:rPr>
              <a:t>: </a:t>
            </a:r>
            <a:r>
              <a:rPr lang="en-US" sz="2000" dirty="0" smtClean="0">
                <a:solidFill>
                  <a:srgbClr val="FF0000"/>
                </a:solidFill>
                <a:hlinkClick r:id="rId3" tooltip="MMX"/>
              </a:rPr>
              <a:t>MMX, </a:t>
            </a:r>
            <a:r>
              <a:rPr lang="en-US" sz="2000" dirty="0" err="1" smtClean="0">
                <a:solidFill>
                  <a:srgbClr val="FF0000"/>
                </a:solidFill>
                <a:hlinkClick r:id="rId3" tooltip="MMX"/>
              </a:rPr>
              <a:t>iwMMXt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smtClean="0">
                <a:solidFill>
                  <a:srgbClr val="FF0000"/>
                </a:solidFill>
                <a:hlinkClick r:id="rId4" tooltip="Streaming SIMD Extensions"/>
              </a:rPr>
              <a:t>SSE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smtClean="0">
                <a:solidFill>
                  <a:srgbClr val="FF0000"/>
                </a:solidFill>
                <a:hlinkClick r:id="rId5" tooltip="SSE2"/>
              </a:rPr>
              <a:t>SSE2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smtClean="0">
                <a:solidFill>
                  <a:srgbClr val="FF0000"/>
                </a:solidFill>
                <a:hlinkClick r:id="rId6" tooltip="SSE3"/>
              </a:rPr>
              <a:t>SSE3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smtClean="0">
                <a:solidFill>
                  <a:srgbClr val="FF0000"/>
                </a:solidFill>
                <a:hlinkClick r:id="rId7" tooltip="SSSE3"/>
              </a:rPr>
              <a:t>SSSE3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smtClean="0">
                <a:solidFill>
                  <a:srgbClr val="FF0000"/>
                </a:solidFill>
                <a:hlinkClick r:id="rId8" tooltip="SSE4"/>
              </a:rPr>
              <a:t>SSE4.x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smtClean="0">
                <a:solidFill>
                  <a:srgbClr val="FF0000"/>
                </a:solidFill>
                <a:hlinkClick r:id="rId9" tooltip="AVX"/>
              </a:rPr>
              <a:t>AVX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smtClean="0">
                <a:solidFill>
                  <a:srgbClr val="FF0000"/>
                </a:solidFill>
                <a:hlinkClick r:id="rId10" tooltip="AVX2 (страница отсутствует)"/>
              </a:rPr>
              <a:t>AVX2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  <a:hlinkClick r:id="rId11" tooltip="Advanced Micro Devices"/>
              </a:rPr>
              <a:t>AMD</a:t>
            </a:r>
            <a:r>
              <a:rPr lang="en-US" sz="2000" dirty="0" smtClean="0">
                <a:solidFill>
                  <a:srgbClr val="FF0000"/>
                </a:solidFill>
              </a:rPr>
              <a:t>: </a:t>
            </a:r>
            <a:r>
              <a:rPr lang="en-US" sz="2000" dirty="0" smtClean="0">
                <a:solidFill>
                  <a:srgbClr val="FF0000"/>
                </a:solidFill>
                <a:hlinkClick r:id="rId12" tooltip="3DNow!"/>
              </a:rPr>
              <a:t>3DNow!</a:t>
            </a:r>
            <a:endParaRPr lang="en-US" sz="2000" dirty="0" smtClean="0">
              <a:solidFill>
                <a:srgbClr val="FF0000"/>
              </a:solidFill>
            </a:endParaRPr>
          </a:p>
          <a:p>
            <a:endParaRPr lang="ru-RU" sz="22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/>
          </a:p>
        </p:txBody>
      </p:sp>
      <p:pic>
        <p:nvPicPr>
          <p:cNvPr id="4" name="Рисунок 3"/>
          <p:cNvPicPr/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14678" y="642918"/>
            <a:ext cx="4286280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 Архитектура </a:t>
            </a:r>
            <a:r>
              <a:rPr lang="en-US" sz="2800" b="1" dirty="0" err="1" smtClean="0"/>
              <a:t>MlSD</a:t>
            </a:r>
            <a:r>
              <a:rPr lang="ru-RU" sz="2800" dirty="0" smtClean="0"/>
              <a:t> (</a:t>
            </a:r>
            <a:r>
              <a:rPr lang="en-US" sz="2800" dirty="0" smtClean="0"/>
              <a:t>Multiple Instruction stream</a:t>
            </a:r>
            <a:r>
              <a:rPr lang="ru-RU" sz="2800" dirty="0" smtClean="0"/>
              <a:t>, </a:t>
            </a:r>
            <a:r>
              <a:rPr lang="en-US" sz="2800" dirty="0" smtClean="0"/>
              <a:t>Single Data stream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3214686"/>
            <a:ext cx="8715436" cy="4525963"/>
          </a:xfrm>
        </p:spPr>
        <p:txBody>
          <a:bodyPr>
            <a:normAutofit/>
          </a:bodyPr>
          <a:lstStyle/>
          <a:p>
            <a:endParaRPr lang="ru-RU" sz="2000" dirty="0" smtClean="0"/>
          </a:p>
          <a:p>
            <a:r>
              <a:rPr lang="ru-RU" sz="2000" b="1" dirty="0" smtClean="0"/>
              <a:t>Множественный поток команд и одинарный поток данных 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 Несколько функциональных модулей (два или более) выполняют различные операции над одними данными</a:t>
            </a:r>
          </a:p>
          <a:p>
            <a:r>
              <a:rPr lang="ru-RU" sz="2000" dirty="0" smtClean="0"/>
              <a:t>.Практически не используется</a:t>
            </a:r>
          </a:p>
          <a:p>
            <a:r>
              <a:rPr lang="ru-RU" sz="2000" dirty="0" smtClean="0"/>
              <a:t> (</a:t>
            </a:r>
            <a:r>
              <a:rPr lang="ru-RU" sz="2000" i="1" dirty="0" smtClean="0"/>
              <a:t>отказоустойчивые компьютеры, выполняющие одни и те же команды избыточно с целью обнаружения ошибок</a:t>
            </a:r>
            <a:r>
              <a:rPr lang="ru-RU" sz="2000" dirty="0" smtClean="0"/>
              <a:t>).</a:t>
            </a:r>
          </a:p>
          <a:p>
            <a:endParaRPr lang="ru-RU" sz="2400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928670"/>
            <a:ext cx="3448056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Архитектура M</a:t>
            </a:r>
            <a:r>
              <a:rPr lang="en-US" sz="2400" b="1" dirty="0" smtClean="0"/>
              <a:t>I</a:t>
            </a:r>
            <a:r>
              <a:rPr lang="ru-RU" sz="2400" b="1" dirty="0" smtClean="0"/>
              <a:t>MD ( </a:t>
            </a:r>
            <a:r>
              <a:rPr lang="ru-RU" sz="2400" b="1" dirty="0" err="1" smtClean="0"/>
              <a:t>Multiple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Instruction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stream</a:t>
            </a:r>
            <a:r>
              <a:rPr lang="ru-RU" sz="2400" b="1" dirty="0" smtClean="0"/>
              <a:t>, </a:t>
            </a:r>
            <a:r>
              <a:rPr lang="ru-RU" sz="2400" b="1" dirty="0" err="1" smtClean="0"/>
              <a:t>Multiple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Data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stream</a:t>
            </a:r>
            <a:r>
              <a:rPr lang="ru-RU" sz="2400" b="1" dirty="0" smtClean="0"/>
              <a:t> )</a:t>
            </a:r>
            <a:endParaRPr lang="ru-RU" sz="24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3500438"/>
            <a:ext cx="8229600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Архитектура с множественными потоками команд и данных. </a:t>
            </a:r>
          </a:p>
          <a:p>
            <a:r>
              <a:rPr lang="ru-RU" dirty="0" smtClean="0"/>
              <a:t>Каждый процессор параллельно обрабатывает свой поток  команд на своем потоке данных. </a:t>
            </a:r>
          </a:p>
          <a:p>
            <a:r>
              <a:rPr lang="ru-RU" dirty="0" smtClean="0"/>
              <a:t>К таким структурам относятся многопроцессорные и многомашинные вычислительные системы, многоядерные и многопоточные процессоры, а также компьютерные кластеры. </a:t>
            </a:r>
          </a:p>
          <a:p>
            <a:endParaRPr lang="ru-RU" sz="2400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928670"/>
            <a:ext cx="339801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439718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Взаимодействие многопроцессорных (многоядерных) систем с памятью</a:t>
            </a:r>
            <a:endParaRPr lang="ru-RU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46"/>
            <a:ext cx="80200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en-US" dirty="0" smtClean="0"/>
              <a:t/>
            </a:r>
            <a:br>
              <a:rPr lang="ru-RU" altLang="en-US" dirty="0" smtClean="0"/>
            </a:br>
            <a:r>
              <a:rPr lang="ru-RU" altLang="en-US" dirty="0" smtClean="0"/>
              <a:t>Многопроцессорные архитектуры с однородным доступом к памяти (</a:t>
            </a:r>
            <a:r>
              <a:rPr lang="en-US" altLang="en-US" sz="2000" dirty="0" smtClean="0"/>
              <a:t>Uniform Memory  Access</a:t>
            </a:r>
            <a:r>
              <a:rPr lang="ru-RU" altLang="en-US" dirty="0" smtClean="0"/>
              <a:t>), </a:t>
            </a:r>
            <a:r>
              <a:rPr lang="ru-RU" b="1" dirty="0" smtClean="0"/>
              <a:t>SMP- системы </a:t>
            </a:r>
            <a:r>
              <a:rPr lang="en-US" altLang="en-US" dirty="0" smtClean="0"/>
              <a:t>(</a:t>
            </a:r>
            <a:r>
              <a:rPr lang="en-US" altLang="en-US" sz="2000" dirty="0" smtClean="0"/>
              <a:t>Symmetric Multi-Processor Architecture</a:t>
            </a:r>
            <a:r>
              <a:rPr lang="en-US" altLang="en-US" dirty="0" smtClean="0"/>
              <a:t>)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7158" y="1142984"/>
            <a:ext cx="878684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Процессоры имеют равноправный доступ к общей оперативной памяти через общую шину или коммутатор</a:t>
            </a:r>
          </a:p>
          <a:p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«+»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Хорошо подходит для многопоточных приложений.</a:t>
            </a:r>
          </a:p>
          <a:p>
            <a:r>
              <a:rPr lang="ru-RU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«-»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Сложная аппаратная реализация (наличие общих линий обращения к памяти). </a:t>
            </a:r>
          </a:p>
          <a:p>
            <a:r>
              <a:rPr lang="ru-RU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«-»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Снижение производительности  с ростом количества процессоров/ядер (до 32процессоров)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4276725"/>
            <a:ext cx="61055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При наличии большего числа процессоров производительность системы полностью ограничивается пропускной способностью шины, а большинство процессоров будут простаивать. </a:t>
            </a:r>
          </a:p>
          <a:p>
            <a:endParaRPr lang="ru-RU" dirty="0" smtClean="0"/>
          </a:p>
          <a:p>
            <a:r>
              <a:rPr lang="ru-RU" dirty="0" smtClean="0"/>
              <a:t>Для разрешения этой проблемы необходимо добавить кэш-память к каждому процессору.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786190"/>
            <a:ext cx="593407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архитектур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 способам  расположения команд и данных (операндов)</a:t>
            </a:r>
          </a:p>
          <a:p>
            <a:pPr lvl="1"/>
            <a:r>
              <a:rPr lang="ru-RU" dirty="0" smtClean="0"/>
              <a:t>Архитектура Фон-Неймана</a:t>
            </a:r>
          </a:p>
          <a:p>
            <a:pPr lvl="1"/>
            <a:r>
              <a:rPr lang="ru-RU" dirty="0" smtClean="0"/>
              <a:t>Гарвардская архитектура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По месту хранения операндов</a:t>
            </a:r>
          </a:p>
          <a:p>
            <a:pPr lvl="1"/>
            <a:r>
              <a:rPr lang="ru-RU" dirty="0" smtClean="0"/>
              <a:t>Стековая</a:t>
            </a:r>
          </a:p>
          <a:p>
            <a:pPr lvl="1"/>
            <a:r>
              <a:rPr lang="ru-RU" dirty="0" smtClean="0"/>
              <a:t>Аккумуляторная</a:t>
            </a:r>
          </a:p>
          <a:p>
            <a:pPr lvl="1"/>
            <a:r>
              <a:rPr lang="ru-RU" dirty="0" smtClean="0"/>
              <a:t>Регистровая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По используемым системам команд</a:t>
            </a:r>
          </a:p>
          <a:p>
            <a:pPr lvl="1"/>
            <a:r>
              <a:rPr lang="en-US" dirty="0" smtClean="0"/>
              <a:t>CISC – </a:t>
            </a:r>
            <a:r>
              <a:rPr lang="ru-RU" dirty="0" smtClean="0"/>
              <a:t>архитектуры</a:t>
            </a:r>
          </a:p>
          <a:p>
            <a:pPr lvl="1"/>
            <a:r>
              <a:rPr lang="en-US" dirty="0" smtClean="0"/>
              <a:t>RISC – </a:t>
            </a:r>
            <a:r>
              <a:rPr lang="ru-RU" dirty="0" smtClean="0"/>
              <a:t>архитектуры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По способам обработки команд и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73396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Поддержка </a:t>
            </a:r>
            <a:r>
              <a:rPr lang="ru-RU" dirty="0" err="1" smtClean="0"/>
              <a:t>мультипрцессорности</a:t>
            </a:r>
            <a:r>
              <a:rPr lang="ru-RU" dirty="0" smtClean="0"/>
              <a:t> со стороны ОС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28737" y="1552575"/>
            <a:ext cx="648652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00042"/>
            <a:ext cx="9144000" cy="654032"/>
          </a:xfrm>
        </p:spPr>
        <p:txBody>
          <a:bodyPr>
            <a:normAutofit fontScale="90000"/>
          </a:bodyPr>
          <a:lstStyle/>
          <a:p>
            <a:r>
              <a:rPr lang="ru-RU" altLang="en-US" dirty="0" smtClean="0"/>
              <a:t>Гибридная архитектура с неоднородным доступом к памяти </a:t>
            </a:r>
            <a:r>
              <a:rPr lang="en-US" altLang="en-US" dirty="0" smtClean="0"/>
              <a:t>– NUMA (Non-Uniform Memory Access Architecture)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357299"/>
            <a:ext cx="6143668" cy="325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0" y="4786322"/>
            <a:ext cx="90011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Arial" pitchFamily="34" charset="0"/>
                <a:cs typeface="Arial" pitchFamily="34" charset="0"/>
              </a:rPr>
              <a:t>Каждый процессор может обращаться, как к  своей локальной  памяти, так и к памяти  соседа. Память становится трехуровневой:</a:t>
            </a:r>
          </a:p>
          <a:p>
            <a:pPr lvl="0"/>
            <a:r>
              <a:rPr lang="ru-RU" sz="2400" dirty="0" smtClean="0"/>
              <a:t>	- кэш-память процессора;</a:t>
            </a:r>
          </a:p>
          <a:p>
            <a:pPr lvl="0"/>
            <a:r>
              <a:rPr lang="ru-RU" sz="2400" dirty="0" smtClean="0"/>
              <a:t>	- локальная оперативная память;</a:t>
            </a:r>
          </a:p>
          <a:p>
            <a:pPr lvl="0"/>
            <a:r>
              <a:rPr lang="ru-RU" sz="2400" dirty="0" smtClean="0"/>
              <a:t>	- удаленная оперативная память.</a:t>
            </a: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NUMA-</a:t>
            </a:r>
            <a:r>
              <a:rPr lang="ru-RU" b="1" dirty="0" smtClean="0"/>
              <a:t>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857232"/>
            <a:ext cx="8515352" cy="4525963"/>
          </a:xfrm>
        </p:spPr>
        <p:txBody>
          <a:bodyPr>
            <a:noAutofit/>
          </a:bodyPr>
          <a:lstStyle/>
          <a:p>
            <a:r>
              <a:rPr lang="ru-RU" dirty="0" smtClean="0"/>
              <a:t>Время доступа к памяти определяется её расположением по отношению к процессору. Память становится «неоднородной» </a:t>
            </a:r>
          </a:p>
          <a:p>
            <a:r>
              <a:rPr lang="ru-RU" dirty="0" smtClean="0"/>
              <a:t>Обращения к «своей» памяти происходят быстро, к «чужой» - медленнее, причем чем «дальше» чужая память расположена, тем медленнее получается доступ к ней. 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 «+» </a:t>
            </a:r>
            <a:r>
              <a:rPr lang="ru-RU" dirty="0" smtClean="0"/>
              <a:t>Можно соединить большое количество процессоров/ядер (до 256 процессоров).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«+» </a:t>
            </a:r>
            <a:r>
              <a:rPr lang="ru-RU" dirty="0" smtClean="0"/>
              <a:t>Существует одно адресное пространство, видимое для всех процессоров.</a:t>
            </a:r>
          </a:p>
          <a:p>
            <a:endParaRPr lang="ru-RU" b="1" dirty="0" smtClean="0"/>
          </a:p>
          <a:p>
            <a:r>
              <a:rPr lang="ru-RU" b="1" dirty="0" smtClean="0">
                <a:solidFill>
                  <a:srgbClr val="FF0000"/>
                </a:solidFill>
              </a:rPr>
              <a:t>«-»</a:t>
            </a:r>
            <a:r>
              <a:rPr lang="ru-RU" dirty="0" smtClean="0"/>
              <a:t>  Сложно написать  эффективные параллельные программы из-за неоднородности памяти.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«-» </a:t>
            </a:r>
            <a:r>
              <a:rPr lang="ru-RU" dirty="0" smtClean="0"/>
              <a:t>Проблема синхронизации памяти (использование когерентной памяти)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Поддержка NUMA со стороны операционной системы задается в BIOS</a:t>
            </a:r>
          </a:p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Пример SMP-системы от </a:t>
            </a:r>
            <a:r>
              <a:rPr lang="ru-RU" dirty="0" smtClean="0">
                <a:solidFill>
                  <a:srgbClr val="FF0000"/>
                </a:solidFill>
              </a:rPr>
              <a:t>- </a:t>
            </a:r>
            <a:r>
              <a:rPr lang="ru-RU" dirty="0" err="1" smtClean="0">
                <a:solidFill>
                  <a:srgbClr val="FF0000"/>
                </a:solidFill>
              </a:rPr>
              <a:t>Intel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;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71472" y="5657671"/>
            <a:ext cx="80010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Оба процессора  соединены между собой специальным коммуникационным процессором – «северным мостом» (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Northbridge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).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82" name="Picture 2" descr="http://www.ferra.ru/images/171/17135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714356"/>
            <a:ext cx="5886443" cy="47187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Двухсокетная</a:t>
            </a:r>
            <a:r>
              <a:rPr lang="ru-RU" dirty="0" smtClean="0"/>
              <a:t> NUMA система </a:t>
            </a:r>
            <a:r>
              <a:rPr lang="ru-RU" dirty="0" err="1" smtClean="0"/>
              <a:t>Intel</a:t>
            </a:r>
            <a:r>
              <a:rPr lang="ru-RU" dirty="0" smtClean="0"/>
              <a:t> </a:t>
            </a:r>
            <a:r>
              <a:rPr lang="ru-RU" dirty="0" err="1" smtClean="0"/>
              <a:t>Xeon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752600"/>
            <a:ext cx="795337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57158" y="5934670"/>
            <a:ext cx="83582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Все функциональность северного моста  интегрирована в  центральный процессор.</a:t>
            </a:r>
          </a:p>
          <a:p>
            <a:r>
              <a:rPr lang="ru-RU" dirty="0" smtClean="0"/>
              <a:t>Каждый процессор получает доступ к памяти соседа через высокоскоростную шину </a:t>
            </a:r>
            <a:r>
              <a:rPr lang="en-US" dirty="0" smtClean="0"/>
              <a:t>Hyper Transport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214290"/>
            <a:ext cx="921284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600" dirty="0" smtClean="0"/>
              <a:t>Пример </a:t>
            </a:r>
            <a:r>
              <a:rPr lang="en-US" sz="2600" dirty="0" smtClean="0"/>
              <a:t>NUMA </a:t>
            </a:r>
            <a:r>
              <a:rPr lang="ru-RU" sz="2600" dirty="0" smtClean="0"/>
              <a:t>системы  на базе архитектура  процессора AMD </a:t>
            </a:r>
            <a:endParaRPr lang="ru-RU" sz="2600" dirty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980728"/>
            <a:ext cx="4638675" cy="5124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Системы с распределенной памятью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928670"/>
            <a:ext cx="842128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Объединение компьютерных узлов, каждый из которых </a:t>
            </a: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состоит из процессора и ОЗУ. Каждый процессор имеет </a:t>
            </a: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доступ только к своей памяти.</a:t>
            </a: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Существует два типа систем с распределенной памятью:</a:t>
            </a:r>
          </a:p>
          <a:p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	-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MPP - Massively Parallel Processors</a:t>
            </a: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	-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COW – Cluster Off Workstations 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0"/>
            <a:ext cx="8929718" cy="439718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Процессоры с массовым параллелизмом</a:t>
            </a:r>
            <a:endParaRPr lang="ru-RU" sz="32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428604"/>
            <a:ext cx="9144000" cy="4525963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r>
              <a:rPr lang="en-US" dirty="0" smtClean="0"/>
              <a:t>MPP—</a:t>
            </a:r>
            <a:r>
              <a:rPr lang="ru-RU" dirty="0" smtClean="0"/>
              <a:t>дорогостоящие ВС, состоящие из узлов каждый из  которых состоит из  процессорного элемента  с собственной локальной памятью.</a:t>
            </a:r>
          </a:p>
          <a:p>
            <a:r>
              <a:rPr lang="ru-RU" dirty="0" smtClean="0"/>
              <a:t> Узлы соединяются специализированными линиями в различные топологии в зависимости от решаемой задачи.</a:t>
            </a:r>
          </a:p>
          <a:p>
            <a:r>
              <a:rPr lang="ru-RU" i="1" dirty="0" smtClean="0"/>
              <a:t>Пример: </a:t>
            </a:r>
            <a:r>
              <a:rPr lang="en-US" b="1" i="1" dirty="0" smtClean="0"/>
              <a:t>Cray XK7</a:t>
            </a:r>
            <a:endParaRPr lang="ru-RU" i="1" dirty="0"/>
          </a:p>
        </p:txBody>
      </p:sp>
      <p:pic>
        <p:nvPicPr>
          <p:cNvPr id="484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0125" y="3286124"/>
            <a:ext cx="7344351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b="1" dirty="0" smtClean="0"/>
              <a:t>Кластеры</a:t>
            </a:r>
            <a:endParaRPr lang="ru-RU" sz="32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207170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ru-RU" sz="3100" dirty="0" smtClean="0"/>
              <a:t>Кластер – серийные компьютеры (например </a:t>
            </a:r>
            <a:r>
              <a:rPr lang="en-US" sz="3100" dirty="0" smtClean="0"/>
              <a:t>SMP</a:t>
            </a:r>
            <a:r>
              <a:rPr lang="ru-RU" sz="3100" dirty="0" smtClean="0"/>
              <a:t> компьютеры</a:t>
            </a:r>
            <a:r>
              <a:rPr lang="en-US" sz="3100" dirty="0" smtClean="0"/>
              <a:t> </a:t>
            </a:r>
            <a:r>
              <a:rPr lang="ru-RU" sz="3100" dirty="0" smtClean="0"/>
              <a:t> а не специализированные как у МРР), объединенные  типовыми быстродействующими линиями связи ( например </a:t>
            </a:r>
            <a:r>
              <a:rPr lang="en-US" sz="3100" dirty="0" smtClean="0"/>
              <a:t>Ethernet</a:t>
            </a:r>
            <a:r>
              <a:rPr lang="ru-RU" sz="3100" dirty="0" smtClean="0"/>
              <a:t>). На узлах работают стандартные ОС (</a:t>
            </a:r>
            <a:r>
              <a:rPr lang="ru-RU" sz="2100" dirty="0" smtClean="0"/>
              <a:t>СКИФ</a:t>
            </a:r>
            <a:r>
              <a:rPr lang="ru-RU" sz="3100" dirty="0" smtClean="0"/>
              <a:t>)</a:t>
            </a:r>
          </a:p>
          <a:p>
            <a:endParaRPr lang="ru-RU" sz="2800" b="1" dirty="0" smtClean="0"/>
          </a:p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0035" y="2428868"/>
            <a:ext cx="86439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«+» хорошая </a:t>
            </a:r>
            <a:r>
              <a:rPr lang="ru-RU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масштабтруемость</a:t>
            </a:r>
            <a:r>
              <a:rPr lang="ru-RU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u-RU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«+»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высокий коэффициент готовности;</a:t>
            </a:r>
          </a:p>
          <a:p>
            <a:r>
              <a:rPr lang="ru-RU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«+»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хорошее соотношение цена/производительность.</a:t>
            </a:r>
            <a:endParaRPr lang="ru-RU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42910" y="3714752"/>
            <a:ext cx="7696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«-»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Сложно программировать, проблемы топологии 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Рисунок 6" descr="кластеры - тип многопроцессорных систем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4214794"/>
            <a:ext cx="7429552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600" dirty="0" smtClean="0"/>
              <a:t>Классификация по способам расположения команд и данных 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6000768"/>
          </a:xfrm>
        </p:spPr>
        <p:txBody>
          <a:bodyPr/>
          <a:lstStyle/>
          <a:p>
            <a:endParaRPr lang="ru-RU" sz="2000" dirty="0" smtClean="0"/>
          </a:p>
          <a:p>
            <a:endParaRPr lang="ru-RU" sz="2000" dirty="0" smtClean="0"/>
          </a:p>
          <a:p>
            <a:r>
              <a:rPr lang="ru-RU" dirty="0" smtClean="0"/>
              <a:t>В </a:t>
            </a:r>
            <a:r>
              <a:rPr lang="ru-RU" dirty="0"/>
              <a:t>1939 – 1946 по заказу Министерства обороны США  двумя университетами (Гарвардским и Принстонским) были предложены две классические архитектуры компьютеров</a:t>
            </a:r>
          </a:p>
          <a:p>
            <a:pPr lvl="1"/>
            <a:r>
              <a:rPr lang="ru-RU" sz="2400" dirty="0"/>
              <a:t>Фон – Неймана</a:t>
            </a:r>
          </a:p>
          <a:p>
            <a:pPr lvl="1"/>
            <a:r>
              <a:rPr lang="ru-RU" sz="2400" dirty="0"/>
              <a:t>Гарвардская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58735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СКИФ К-1000 – ОИПИ НАН РБ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2,5 триллиона операций в секунду</a:t>
            </a:r>
          </a:p>
          <a:p>
            <a:r>
              <a:rPr lang="ru-RU" dirty="0" smtClean="0"/>
              <a:t>288 двухпроцессорных вычислительных узлов на базе 64-разрядных процессоров AMD </a:t>
            </a:r>
            <a:r>
              <a:rPr lang="ru-RU" dirty="0" err="1" smtClean="0"/>
              <a:t>Opteron</a:t>
            </a:r>
            <a:r>
              <a:rPr lang="ru-RU" dirty="0" smtClean="0"/>
              <a:t> с частотой 2200 МГц. </a:t>
            </a:r>
            <a:endParaRPr lang="ru-RU" dirty="0"/>
          </a:p>
        </p:txBody>
      </p:sp>
      <p:pic>
        <p:nvPicPr>
          <p:cNvPr id="4098" name="Picture 2" descr="http://uiip.bas-net.by/structure/o_spss/k_1000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484954"/>
            <a:ext cx="7334248" cy="43730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37"/>
          </a:xfrm>
        </p:spPr>
        <p:txBody>
          <a:bodyPr/>
          <a:lstStyle/>
          <a:p>
            <a:pPr eaLnBrk="1" hangingPunct="1"/>
            <a:r>
              <a:rPr lang="ru-RU" sz="2800" b="1" dirty="0" smtClean="0"/>
              <a:t>Архитектура Фон – Неймана </a:t>
            </a:r>
            <a:br>
              <a:rPr lang="ru-RU" sz="2800" b="1" dirty="0" smtClean="0"/>
            </a:br>
            <a:r>
              <a:rPr lang="ru-RU" sz="1800" dirty="0" smtClean="0"/>
              <a:t>Классические архитектуры</a:t>
            </a:r>
            <a:endParaRPr lang="ru-RU" sz="2800" b="1" dirty="0" smtClean="0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124744"/>
            <a:ext cx="6696744" cy="3593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Прямоугольник 1"/>
          <p:cNvSpPr/>
          <p:nvPr/>
        </p:nvSpPr>
        <p:spPr>
          <a:xfrm>
            <a:off x="534186" y="4869160"/>
            <a:ext cx="8214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Общая память команд и данных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2800" b="1" dirty="0" smtClean="0"/>
              <a:t>Принципы Фон - Неймана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2075" lvl="1" indent="-92075">
              <a:buFont typeface="Wingdings" pitchFamily="2" charset="2"/>
              <a:buChar char="§"/>
              <a:defRPr/>
            </a:pPr>
            <a:endParaRPr lang="ru-RU" sz="2400" dirty="0" smtClean="0">
              <a:solidFill>
                <a:srgbClr val="FF0000"/>
              </a:solidFill>
            </a:endParaRPr>
          </a:p>
          <a:p>
            <a:pPr marL="92075" lvl="1" indent="-92075">
              <a:buFont typeface="Wingdings" pitchFamily="2" charset="2"/>
              <a:buChar char="§"/>
              <a:defRPr/>
            </a:pPr>
            <a:r>
              <a:rPr lang="ru-RU" sz="2600" dirty="0" smtClean="0">
                <a:solidFill>
                  <a:srgbClr val="FF0000"/>
                </a:solidFill>
              </a:rPr>
              <a:t>1. Принцип программного управления.</a:t>
            </a:r>
          </a:p>
          <a:p>
            <a:pPr marL="92075" lvl="1" indent="-92075">
              <a:buFont typeface="Wingdings" pitchFamily="2" charset="2"/>
              <a:buChar char="§"/>
              <a:defRPr/>
            </a:pPr>
            <a:endParaRPr lang="ru-RU" sz="2600" dirty="0" smtClean="0">
              <a:solidFill>
                <a:srgbClr val="FF0000"/>
              </a:solidFill>
            </a:endParaRPr>
          </a:p>
          <a:p>
            <a:pPr eaLnBrk="1" hangingPunct="1">
              <a:buNone/>
              <a:defRPr/>
            </a:pPr>
            <a:r>
              <a:rPr lang="ru-RU" sz="2600" dirty="0" smtClean="0"/>
              <a:t>	Программа состоит из набора команд, которые выполняются процессором друг за другом в определенной последовательности (последовательное выполнение + условный переход).</a:t>
            </a:r>
          </a:p>
          <a:p>
            <a:pPr eaLnBrk="1" hangingPunct="1">
              <a:defRPr/>
            </a:pPr>
            <a:r>
              <a:rPr lang="ru-RU" sz="2600" dirty="0" smtClean="0">
                <a:solidFill>
                  <a:srgbClr val="FF0000"/>
                </a:solidFill>
              </a:rPr>
              <a:t>2. Принцип однородности памяти.</a:t>
            </a:r>
          </a:p>
          <a:p>
            <a:pPr eaLnBrk="1" hangingPunct="1">
              <a:buNone/>
              <a:defRPr/>
            </a:pPr>
            <a:r>
              <a:rPr lang="ru-RU" sz="2600" dirty="0" smtClean="0"/>
              <a:t>	Как программы (команды), так и данные хранятся в одной и той же памяти (и кодируются в одной и той же системе счисления - </a:t>
            </a:r>
            <a:r>
              <a:rPr lang="ru-RU" sz="2600" dirty="0" smtClean="0">
                <a:solidFill>
                  <a:srgbClr val="FF0000"/>
                </a:solidFill>
              </a:rPr>
              <a:t>чаще всего двоичной</a:t>
            </a:r>
            <a:r>
              <a:rPr lang="ru-RU" sz="2600" dirty="0" smtClean="0"/>
              <a:t>). Над командами можно выполнять такие же действия, как и над данными.</a:t>
            </a:r>
          </a:p>
          <a:p>
            <a:pPr eaLnBrk="1" hangingPunct="1">
              <a:defRPr/>
            </a:pPr>
            <a:r>
              <a:rPr lang="ru-RU" sz="2600" dirty="0" smtClean="0">
                <a:solidFill>
                  <a:srgbClr val="FF0000"/>
                </a:solidFill>
              </a:rPr>
              <a:t>3. Принцип адресуемости памяти.</a:t>
            </a:r>
          </a:p>
          <a:p>
            <a:pPr eaLnBrk="1" hangingPunct="1">
              <a:buNone/>
              <a:defRPr/>
            </a:pPr>
            <a:r>
              <a:rPr lang="ru-RU" sz="2600" dirty="0" smtClean="0"/>
              <a:t>	Структурно основная память состоит из пронумерованных ячеек; процессору в произвольный момент времени доступна любая ячейка. Время доступа одинаково.</a:t>
            </a:r>
          </a:p>
          <a:p>
            <a:pPr eaLnBrk="1" hangingPunct="1">
              <a:buNone/>
              <a:defRPr/>
            </a:pPr>
            <a:r>
              <a:rPr lang="ru-RU" sz="2600" dirty="0" smtClean="0"/>
              <a:t>		</a:t>
            </a:r>
          </a:p>
          <a:p>
            <a:pPr eaLnBrk="1" hangingPunct="1">
              <a:buNone/>
              <a:defRPr/>
            </a:pPr>
            <a:r>
              <a:rPr lang="ru-RU" dirty="0" smtClean="0"/>
              <a:t>Классическая архитектура. </a:t>
            </a:r>
          </a:p>
          <a:p>
            <a:pPr>
              <a:buNone/>
              <a:defRPr/>
            </a:pPr>
            <a:r>
              <a:rPr lang="ru-RU" dirty="0" smtClean="0">
                <a:solidFill>
                  <a:srgbClr val="FF0000"/>
                </a:solidFill>
              </a:rPr>
              <a:t>	Первый ламповый компьютер  </a:t>
            </a:r>
            <a:r>
              <a:rPr lang="ru-RU" b="1" dirty="0" smtClean="0">
                <a:solidFill>
                  <a:srgbClr val="FF0000"/>
                </a:solidFill>
              </a:rPr>
              <a:t>ЭНИАК (1946г) – 27 тонн, 150кВт</a:t>
            </a:r>
          </a:p>
          <a:p>
            <a:pPr>
              <a:buNone/>
              <a:defRPr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pPr eaLnBrk="1" hangingPunct="1"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Гарвардская архитектура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Анализ реальных программ показал, что для некоторых задач необходимый объем памяти данных МК, используемый для хранения промежуточных результатов, как правило, на порядок меньше требуемого объема памяти команд.</a:t>
            </a:r>
          </a:p>
          <a:p>
            <a:endParaRPr lang="ru-RU" dirty="0" smtClean="0"/>
          </a:p>
          <a:p>
            <a:r>
              <a:rPr lang="ru-RU" dirty="0" smtClean="0"/>
              <a:t>Использование единого адресного пространства приводило к увеличению формата команд за счет увеличения числа разрядов для адресации операндов.</a:t>
            </a:r>
          </a:p>
          <a:p>
            <a:endParaRPr lang="ru-RU" dirty="0" smtClean="0"/>
          </a:p>
          <a:p>
            <a:r>
              <a:rPr lang="ru-RU" dirty="0" smtClean="0"/>
              <a:t> Применение отдельной небольшой по объему памяти данных способствовало сокращению длины команд и ускорению поиска информации в памяти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000109"/>
            <a:ext cx="6337300" cy="2786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87"/>
          </a:xfrm>
        </p:spPr>
        <p:txBody>
          <a:bodyPr/>
          <a:lstStyle/>
          <a:p>
            <a:pPr eaLnBrk="1" hangingPunct="1"/>
            <a:r>
              <a:rPr lang="ru-RU" sz="2800" b="1" dirty="0" smtClean="0"/>
              <a:t>Гарвардская архитектура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857628"/>
            <a:ext cx="9144000" cy="376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ru-RU" sz="2400" dirty="0" smtClean="0"/>
              <a:t>1.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Коды команд и данные хранятся на разных  устройствах памяти.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7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u-RU" sz="2400" dirty="0" smtClean="0">
                <a:latin typeface="Arial" pitchFamily="34" charset="0"/>
                <a:cs typeface="Arial" pitchFamily="34" charset="0"/>
              </a:rPr>
            </a:br>
            <a:r>
              <a:rPr lang="ru-RU" sz="2400" dirty="0" smtClean="0">
                <a:latin typeface="Arial" pitchFamily="34" charset="0"/>
                <a:cs typeface="Arial" pitchFamily="34" charset="0"/>
              </a:rPr>
              <a:t>2. Канал чтения команд  из памяти и канал чтения /записи  данных также физически разделены и могут работать параллельно.</a:t>
            </a:r>
          </a:p>
          <a:p>
            <a:pPr>
              <a:lnSpc>
                <a:spcPct val="70000"/>
              </a:lnSpc>
            </a:pP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70000"/>
              </a:lnSpc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3.Проще реализовать в пределах одного  чипа.</a:t>
            </a:r>
          </a:p>
          <a:p>
            <a:pPr>
              <a:lnSpc>
                <a:spcPct val="70000"/>
              </a:lnSpc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Применение :</a:t>
            </a:r>
          </a:p>
          <a:p>
            <a:pPr>
              <a:lnSpc>
                <a:spcPct val="70000"/>
              </a:lnSpc>
              <a:buFont typeface="Wingdings" pitchFamily="2" charset="2"/>
              <a:buChar char="§"/>
            </a:pPr>
            <a:r>
              <a:rPr lang="ru-RU" sz="22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в процессорах  - два </a:t>
            </a:r>
            <a:r>
              <a:rPr lang="ru-RU" sz="2200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кэша</a:t>
            </a:r>
            <a:r>
              <a:rPr lang="ru-RU" sz="22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данных и команд;</a:t>
            </a:r>
          </a:p>
          <a:p>
            <a:pPr>
              <a:lnSpc>
                <a:spcPct val="70000"/>
              </a:lnSpc>
              <a:buFont typeface="Wingdings" pitchFamily="2" charset="2"/>
              <a:buChar char="§"/>
            </a:pPr>
            <a:r>
              <a:rPr lang="ru-RU" sz="22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системы на кристалле</a:t>
            </a:r>
            <a:r>
              <a:rPr lang="ru-RU" sz="24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70000"/>
              </a:lnSpc>
            </a:pP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Гарвардской архитектуры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717598"/>
            <a:ext cx="6096003" cy="5792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4282" y="6143644"/>
            <a:ext cx="6840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Укрупненная функциональная схема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Atmega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8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5572</TotalTime>
  <Words>1324</Words>
  <Application>Microsoft Office PowerPoint</Application>
  <PresentationFormat>Экран (4:3)</PresentationFormat>
  <Paragraphs>246</Paragraphs>
  <Slides>40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40</vt:i4>
      </vt:variant>
    </vt:vector>
  </HeadingPairs>
  <TitlesOfParts>
    <vt:vector size="43" baseType="lpstr">
      <vt:lpstr>2_Специальное оформление</vt:lpstr>
      <vt:lpstr>1_Специальное оформление</vt:lpstr>
      <vt:lpstr>Специальное оформление</vt:lpstr>
      <vt:lpstr>Архитектура компьютера</vt:lpstr>
      <vt:lpstr>Архитектура компьютера</vt:lpstr>
      <vt:lpstr>Классификация архитектур</vt:lpstr>
      <vt:lpstr>Классификация по способам расположения команд и данных </vt:lpstr>
      <vt:lpstr>Архитектура Фон – Неймана  Классические архитектуры</vt:lpstr>
      <vt:lpstr>Принципы Фон - Неймана</vt:lpstr>
      <vt:lpstr>Гарвардская архитектура</vt:lpstr>
      <vt:lpstr>Гарвардская архитектура</vt:lpstr>
      <vt:lpstr>Пример Гарвардской архитектуры</vt:lpstr>
      <vt:lpstr>Классификация по месту расположения операндов Стековая  архитектура</vt:lpstr>
      <vt:lpstr>Классификация по месту расположения операндов Аккумуляторная   архитектура</vt:lpstr>
      <vt:lpstr>Классификация по месту расположения операндов Регистровая   архитектура</vt:lpstr>
      <vt:lpstr>Классификация  по используемым наборам команд</vt:lpstr>
      <vt:lpstr>CISC архитектура</vt:lpstr>
      <vt:lpstr>RISC архитектура  (Reduced instruction set computer)</vt:lpstr>
      <vt:lpstr>RISC-процессор</vt:lpstr>
      <vt:lpstr>RISC - архитектура</vt:lpstr>
      <vt:lpstr>CISC и RISC</vt:lpstr>
      <vt:lpstr>Причины перехода от CISC к RISC</vt:lpstr>
      <vt:lpstr>MISC - архитектура</vt:lpstr>
      <vt:lpstr>Классификация по способам обработки  команд и данных (по способам наличия параллелизма)</vt:lpstr>
      <vt:lpstr>Параллельные архитектуры</vt:lpstr>
      <vt:lpstr>Архитектура SISD ( Single Instruction, Single Data)</vt:lpstr>
      <vt:lpstr>Архитектура SIMD (Single instruction, multiple data)</vt:lpstr>
      <vt:lpstr> Архитектура MlSD (Multiple Instruction stream, Single Data stream)</vt:lpstr>
      <vt:lpstr>Архитектура MIMD ( Multiple Instruction stream, Multiple Data stream )</vt:lpstr>
      <vt:lpstr>Взаимодействие многопроцессорных (многоядерных) систем с памятью</vt:lpstr>
      <vt:lpstr> Многопроцессорные архитектуры с однородным доступом к памяти (Uniform Memory  Access), SMP- системы (Symmetric Multi-Processor Architecture) </vt:lpstr>
      <vt:lpstr>SMP</vt:lpstr>
      <vt:lpstr>Поддержка мультипрцессорности со стороны ОС</vt:lpstr>
      <vt:lpstr>Гибридная архитектура с неоднородным доступом к памяти – NUMA (Non-Uniform Memory Access Architecture) </vt:lpstr>
      <vt:lpstr>NUMA-системы</vt:lpstr>
      <vt:lpstr>NUMA</vt:lpstr>
      <vt:lpstr>Пример SMP-системы от - Intel ;  </vt:lpstr>
      <vt:lpstr>Двухсокетная NUMA система Intel Xeon</vt:lpstr>
      <vt:lpstr>Презентация PowerPoint</vt:lpstr>
      <vt:lpstr>Системы с распределенной памятью</vt:lpstr>
      <vt:lpstr>Процессоры с массовым параллелизмом</vt:lpstr>
      <vt:lpstr>Кластеры</vt:lpstr>
      <vt:lpstr>СКИФ К-1000 – ОИПИ НАН РБ </vt:lpstr>
    </vt:vector>
  </TitlesOfParts>
  <Company>Ya Blondinko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vladimir</dc:creator>
  <cp:lastModifiedBy>vladimir</cp:lastModifiedBy>
  <cp:revision>80</cp:revision>
  <dcterms:created xsi:type="dcterms:W3CDTF">2016-08-20T08:39:45Z</dcterms:created>
  <dcterms:modified xsi:type="dcterms:W3CDTF">2018-12-22T03:34:12Z</dcterms:modified>
</cp:coreProperties>
</file>