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72" r:id="rId2"/>
    <p:sldMasterId id="2147483660" r:id="rId3"/>
  </p:sldMasterIdLst>
  <p:notesMasterIdLst>
    <p:notesMasterId r:id="rId31"/>
  </p:notesMasterIdLst>
  <p:handoutMasterIdLst>
    <p:handoutMasterId r:id="rId32"/>
  </p:handoutMasterIdLst>
  <p:sldIdLst>
    <p:sldId id="331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79" r:id="rId23"/>
    <p:sldId id="347" r:id="rId24"/>
    <p:sldId id="348" r:id="rId25"/>
    <p:sldId id="380" r:id="rId26"/>
    <p:sldId id="390" r:id="rId27"/>
    <p:sldId id="381" r:id="rId28"/>
    <p:sldId id="349" r:id="rId29"/>
    <p:sldId id="391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8CA1"/>
    <a:srgbClr val="327471"/>
    <a:srgbClr val="356666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702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C41C3-3EA3-46B4-83E2-E15705105BEC}" type="datetimeFigureOut">
              <a:rPr lang="ru-RU" smtClean="0"/>
              <a:pPr/>
              <a:t>22.12.2018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0945C-E86E-4EA5-8CA3-71562803C1B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9193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11E1C-D442-4F43-900A-77FBB5693102}" type="datetimeFigureOut">
              <a:rPr lang="ru-RU" smtClean="0"/>
              <a:pPr/>
              <a:t>22.12.2018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CBD3F-84AE-4483-AE28-FAD58C395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006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182563" indent="0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822960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857232"/>
            <a:ext cx="9144000" cy="6000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7CA21-489F-4323-A7F4-342DA33A976A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51E80-5375-446C-B1D9-BBCE850C693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92075" indent="0" algn="l" defTabSz="914400" rtl="0" eaLnBrk="1" latinLnBrk="0" hangingPunct="1">
        <a:spcBef>
          <a:spcPct val="0"/>
        </a:spcBef>
        <a:buNone/>
        <a:defRPr sz="2800" b="1" kern="1200">
          <a:solidFill>
            <a:srgbClr val="708CA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lnSpc>
          <a:spcPct val="80000"/>
        </a:lnSpc>
        <a:spcBef>
          <a:spcPts val="0"/>
        </a:spcBef>
        <a:spcAft>
          <a:spcPts val="900"/>
        </a:spcAft>
        <a:buClr>
          <a:srgbClr val="708CA1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47675" indent="-184150" algn="l" defTabSz="914400" rtl="0" eaLnBrk="1" latinLnBrk="0" hangingPunct="1">
        <a:lnSpc>
          <a:spcPct val="90000"/>
        </a:lnSpc>
        <a:spcBef>
          <a:spcPts val="0"/>
        </a:spcBef>
        <a:buClr>
          <a:srgbClr val="708CA1"/>
        </a:buClr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C9F7B-7DEB-4701-BBA0-E15330D58F0C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B0140-B7AE-483D-BE91-99934E6E567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3974B-0210-4691-9BDC-826DB82D60E4}" type="datetimeFigureOut">
              <a:rPr lang="ru-RU" smtClean="0"/>
              <a:pPr/>
              <a:t>22.12.2018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C8F01-6020-4439-8036-79303DDFB48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3683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 Обобщенная</a:t>
            </a:r>
            <a:r>
              <a:rPr lang="ru-RU" sz="3100" b="1" dirty="0" smtClean="0"/>
              <a:t>  архитектура 8 разрядного процессора</a:t>
            </a:r>
            <a:endParaRPr lang="ru-RU" sz="3100" b="1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3" y="928670"/>
            <a:ext cx="7667625" cy="549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2800" b="1" smtClean="0"/>
              <a:t>Арифметико -логическое устройство (АЛУ)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3000"/>
            <a:ext cx="8472488" cy="49831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i="1" dirty="0" smtClean="0">
                <a:solidFill>
                  <a:srgbClr val="FF0000"/>
                </a:solidFill>
              </a:rPr>
              <a:t>АЛУ выполняет обработку данных. Типичными операциями, выполняемыми АЛУ являются сложение, инвертирование, сдвиг, а также операции инкремента и декремента.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 smtClean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>
                <a:solidFill>
                  <a:srgbClr val="FF0000"/>
                </a:solidFill>
              </a:rPr>
              <a:t>Результат выполнения команды запоминается в аккумуляторе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dirty="0" smtClean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Так как в АЛУ нет запоминающих регистров, то  информация в него поступает из:</a:t>
            </a:r>
          </a:p>
          <a:p>
            <a:pPr lvl="1">
              <a:defRPr/>
            </a:pPr>
            <a:r>
              <a:rPr lang="ru-RU" dirty="0" smtClean="0"/>
              <a:t> буферных регистров, служащих для временного хранения данных;</a:t>
            </a:r>
          </a:p>
          <a:p>
            <a:pPr lvl="1">
              <a:defRPr/>
            </a:pPr>
            <a:r>
              <a:rPr lang="ru-RU" dirty="0" smtClean="0"/>
              <a:t> аккумулятора.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300"/>
          </a:xfrm>
        </p:spPr>
        <p:txBody>
          <a:bodyPr/>
          <a:lstStyle/>
          <a:p>
            <a:pPr eaLnBrk="1" hangingPunct="1"/>
            <a:r>
              <a:rPr lang="ru-RU" sz="2800" b="1" smtClean="0"/>
              <a:t>Аккумулятор</a:t>
            </a:r>
          </a:p>
        </p:txBody>
      </p:sp>
      <p:sp>
        <p:nvSpPr>
          <p:cNvPr id="48130" name="Содержимое 2"/>
          <p:cNvSpPr>
            <a:spLocks noGrp="1"/>
          </p:cNvSpPr>
          <p:nvPr>
            <p:ph idx="1"/>
          </p:nvPr>
        </p:nvSpPr>
        <p:spPr>
          <a:xfrm>
            <a:off x="457200" y="928688"/>
            <a:ext cx="8229600" cy="5197475"/>
          </a:xfrm>
        </p:spPr>
        <p:txBody>
          <a:bodyPr>
            <a:normAutofit/>
          </a:bodyPr>
          <a:lstStyle/>
          <a:p>
            <a:pPr eaLnBrk="1" hangingPunct="1"/>
            <a:r>
              <a:rPr lang="ru-RU" i="1" dirty="0" smtClean="0"/>
              <a:t>Аккумулятор – </a:t>
            </a:r>
            <a:r>
              <a:rPr lang="ru-RU" i="1" dirty="0" smtClean="0">
                <a:solidFill>
                  <a:srgbClr val="FF0000"/>
                </a:solidFill>
              </a:rPr>
              <a:t>главный регистр МП при различных манипуляциях с данными. 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Данные поступают в аккумулятор с:</a:t>
            </a:r>
          </a:p>
          <a:p>
            <a:pPr lvl="1"/>
            <a:r>
              <a:rPr sz="2400"/>
              <a:t> АЛУ; </a:t>
            </a:r>
          </a:p>
          <a:p>
            <a:pPr lvl="1"/>
            <a:r>
              <a:rPr sz="2400"/>
              <a:t> внутренней шины данных МП. </a:t>
            </a:r>
          </a:p>
          <a:p>
            <a:pPr eaLnBrk="1" hangingPunct="1"/>
            <a:endParaRPr lang="ru-RU" i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511175"/>
          </a:xfrm>
        </p:spPr>
        <p:txBody>
          <a:bodyPr/>
          <a:lstStyle/>
          <a:p>
            <a:pPr eaLnBrk="1" hangingPunct="1"/>
            <a:r>
              <a:rPr lang="ru-RU" sz="2400" b="1" smtClean="0"/>
              <a:t>Счетчик команд (</a:t>
            </a:r>
            <a:r>
              <a:rPr lang="en-US" sz="2400" b="1" smtClean="0"/>
              <a:t>Program Counter</a:t>
            </a:r>
            <a:r>
              <a:rPr lang="ru-RU" sz="2400" b="1" smtClean="0"/>
              <a:t> (РС) - программный счётчик)</a:t>
            </a:r>
            <a:r>
              <a:rPr lang="ru-RU" sz="2800" smtClean="0"/>
              <a:t/>
            </a:r>
            <a:br>
              <a:rPr lang="ru-RU" sz="2800" smtClean="0"/>
            </a:br>
            <a:endParaRPr lang="ru-RU" sz="2800" b="1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75" y="714375"/>
            <a:ext cx="8543925" cy="58578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i="1" dirty="0" smtClean="0"/>
              <a:t>Для корректного выполнения программы её команды должны поступать в строго определённом порядке.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i="1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i="1" dirty="0" smtClean="0"/>
              <a:t>Счетчик команд содержит </a:t>
            </a:r>
            <a:r>
              <a:rPr lang="ru-RU" i="1" dirty="0" smtClean="0">
                <a:solidFill>
                  <a:srgbClr val="FF0000"/>
                </a:solidFill>
              </a:rPr>
              <a:t>адрес</a:t>
            </a:r>
            <a:r>
              <a:rPr lang="ru-RU" i="1" dirty="0" smtClean="0"/>
              <a:t> ячейки памяти в которой хранится  следующая для выполнения команды</a:t>
            </a:r>
            <a:r>
              <a:rPr lang="ru-RU" dirty="0" smtClean="0"/>
              <a:t>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После извлечения команды из памяти процессор автоматически даёт приращение содержимому счетчика команд. С этого момента  СК содержит, адрес  следующей команды.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А</a:t>
            </a:r>
            <a:r>
              <a:rPr lang="ru-RU" i="1" dirty="0" smtClean="0"/>
              <a:t>дрес следующей выполняемой команды хранится в СК на протяжении всего времени выполнения текущей (предыдущей)команды.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i="1" dirty="0" smtClean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i="1" dirty="0" smtClean="0">
                <a:solidFill>
                  <a:srgbClr val="FF0000"/>
                </a:solidFill>
              </a:rPr>
              <a:t>Для начала выполнения программы в счетчик команд необходимо загрузить адрес первой команды программы.</a:t>
            </a:r>
            <a:endParaRPr lang="ru-RU" dirty="0" smtClean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37"/>
          </a:xfrm>
        </p:spPr>
        <p:txBody>
          <a:bodyPr/>
          <a:lstStyle/>
          <a:p>
            <a:pPr eaLnBrk="1" hangingPunct="1"/>
            <a:r>
              <a:rPr lang="ru-RU" sz="2800" b="1" smtClean="0"/>
              <a:t>Регистр команд</a:t>
            </a:r>
          </a:p>
        </p:txBody>
      </p:sp>
      <p:sp>
        <p:nvSpPr>
          <p:cNvPr id="55298" name="Содержимое 2"/>
          <p:cNvSpPr>
            <a:spLocks noGrp="1"/>
          </p:cNvSpPr>
          <p:nvPr>
            <p:ph idx="1"/>
          </p:nvPr>
        </p:nvSpPr>
        <p:spPr>
          <a:xfrm>
            <a:off x="500063" y="1143000"/>
            <a:ext cx="8472487" cy="5429250"/>
          </a:xfrm>
        </p:spPr>
        <p:txBody>
          <a:bodyPr/>
          <a:lstStyle/>
          <a:p>
            <a:pPr eaLnBrk="1" hangingPunct="1"/>
            <a:r>
              <a:rPr lang="ru-RU" i="1" dirty="0" smtClean="0"/>
              <a:t>В ходе извлечения команды из памяти её первый байт (КОП код операции) передаётся в регистр команд</a:t>
            </a:r>
            <a:r>
              <a:rPr lang="ru-RU" dirty="0" smtClean="0"/>
              <a:t>. </a:t>
            </a:r>
          </a:p>
          <a:p>
            <a:pPr eaLnBrk="1" hangingPunct="1"/>
            <a:r>
              <a:rPr lang="ru-RU" i="1" dirty="0" smtClean="0">
                <a:solidFill>
                  <a:srgbClr val="FF0000"/>
                </a:solidFill>
              </a:rPr>
              <a:t>Регистр команд предназначен для хранения текущей выполняемой машинной команды.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endParaRPr lang="ru-RU" dirty="0" smtClean="0"/>
          </a:p>
          <a:p>
            <a:pPr eaLnBrk="1" hangingPunct="1">
              <a:buFont typeface="Arial" charset="0"/>
              <a:buNone/>
            </a:pPr>
            <a:r>
              <a:rPr lang="ru-RU" sz="3600" b="1" dirty="0" smtClean="0"/>
              <a:t>     </a:t>
            </a:r>
            <a:endParaRPr lang="ru-RU" sz="3600" b="1" i="1" dirty="0" smtClean="0">
              <a:solidFill>
                <a:srgbClr val="00B050"/>
              </a:solidFill>
            </a:endParaRPr>
          </a:p>
          <a:p>
            <a:pPr eaLnBrk="1" hangingPunct="1"/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37"/>
          </a:xfrm>
        </p:spPr>
        <p:txBody>
          <a:bodyPr/>
          <a:lstStyle/>
          <a:p>
            <a:pPr eaLnBrk="1" hangingPunct="1"/>
            <a:r>
              <a:rPr lang="ru-RU" sz="2400" b="1" dirty="0" smtClean="0"/>
              <a:t>Регистр состояния(Слово состояния программы PSW</a:t>
            </a:r>
            <a:r>
              <a:rPr lang="en-US" sz="2400" b="1" dirty="0" smtClean="0"/>
              <a:t> - </a:t>
            </a:r>
            <a:r>
              <a:rPr lang="ru-RU" sz="2400" b="1" dirty="0" smtClean="0"/>
              <a:t> </a:t>
            </a:r>
            <a:r>
              <a:rPr lang="en-US" sz="2400" b="1" dirty="0" smtClean="0"/>
              <a:t>program status word</a:t>
            </a:r>
            <a:r>
              <a:rPr lang="ru-RU" sz="2400" b="1" dirty="0" smtClean="0"/>
              <a:t>)</a:t>
            </a:r>
            <a:endParaRPr lang="ru-RU" sz="2400" dirty="0" smtClean="0"/>
          </a:p>
        </p:txBody>
      </p:sp>
      <p:sp>
        <p:nvSpPr>
          <p:cNvPr id="51202" name="Содержимое 2"/>
          <p:cNvSpPr>
            <a:spLocks noGrp="1"/>
          </p:cNvSpPr>
          <p:nvPr>
            <p:ph idx="1"/>
          </p:nvPr>
        </p:nvSpPr>
        <p:spPr>
          <a:xfrm>
            <a:off x="0" y="1357298"/>
            <a:ext cx="9144000" cy="550070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000" i="1" dirty="0" smtClean="0"/>
          </a:p>
          <a:p>
            <a:pPr>
              <a:lnSpc>
                <a:spcPct val="100000"/>
              </a:lnSpc>
            </a:pPr>
            <a:r>
              <a:rPr lang="ru-RU" dirty="0" smtClean="0"/>
              <a:t>Хранит признаки  выполнения операций в АЛУ , при выполнении  команд программы, а также  программно  устанавливаемые  биты задания режима работы процессора</a:t>
            </a:r>
          </a:p>
          <a:p>
            <a:pPr eaLnBrk="1" hangingPunct="1">
              <a:lnSpc>
                <a:spcPct val="100000"/>
              </a:lnSpc>
            </a:pPr>
            <a:r>
              <a:rPr lang="ru-RU" dirty="0" smtClean="0">
                <a:solidFill>
                  <a:srgbClr val="FF0000"/>
                </a:solidFill>
              </a:rPr>
              <a:t>Содержимое  битов регистра  поступает в устройство управления</a:t>
            </a:r>
            <a:r>
              <a:rPr lang="ru-RU" dirty="0" smtClean="0">
                <a:solidFill>
                  <a:srgbClr val="FF0000"/>
                </a:solidFill>
                <a:latin typeface="Arial" charset="0"/>
              </a:rPr>
              <a:t> и </a:t>
            </a:r>
            <a:r>
              <a:rPr lang="ru-RU" dirty="0" smtClean="0">
                <a:solidFill>
                  <a:srgbClr val="FF0000"/>
                </a:solidFill>
              </a:rPr>
              <a:t>используется для  управления ходом выполнения программы.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ru-RU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00000"/>
              </a:lnSpc>
            </a:pPr>
            <a:r>
              <a:rPr lang="ru-RU" dirty="0" smtClean="0">
                <a:solidFill>
                  <a:srgbClr val="FF0000"/>
                </a:solidFill>
              </a:rPr>
              <a:t>В этом регистре находятся биты управления  приоритетом ЦП, задающие режим выполнения текущей программы  (пользовательский - или ядра).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000108"/>
            <a:ext cx="852487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2800" b="1" smtClean="0"/>
              <a:t>Регистр адреса памяти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Регистр адреса памяти содержит адрес ячейки памяти, к которой будет обращаться процессор. Выход этого регистра называется адресной шиной.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ru-RU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313" y="1600200"/>
            <a:ext cx="8472487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i="1" dirty="0" smtClean="0"/>
              <a:t>РОН служат в качестве запоминающих устройств для временного хранения данных и работают на частоте процессора.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i="1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i="1" dirty="0" smtClean="0"/>
              <a:t>Это позволяет повысить быстродействие микропроцессора  за счет сокращения  пересылок кодов между МП и  более медленной  оперативной памятью.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i="1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 </a:t>
            </a:r>
            <a:r>
              <a:rPr lang="ru-RU" b="1" i="1" dirty="0" smtClean="0">
                <a:solidFill>
                  <a:srgbClr val="FF0000"/>
                </a:solidFill>
              </a:rPr>
              <a:t>РОН представляет собой сверхбыструю регистровую память процессора.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i="1" dirty="0" smtClean="0"/>
              <a:t>	</a:t>
            </a:r>
            <a:endParaRPr lang="ru-RU" dirty="0"/>
          </a:p>
        </p:txBody>
      </p:sp>
      <p:sp>
        <p:nvSpPr>
          <p:cNvPr id="52226" name="Rectangle 1"/>
          <p:cNvSpPr>
            <a:spLocks noGrp="1" noChangeArrowheads="1"/>
          </p:cNvSpPr>
          <p:nvPr>
            <p:ph type="title"/>
          </p:nvPr>
        </p:nvSpPr>
        <p:spPr>
          <a:xfrm>
            <a:off x="1541463" y="233363"/>
            <a:ext cx="6061075" cy="522287"/>
          </a:xfrm>
        </p:spPr>
        <p:txBody>
          <a:bodyPr wrap="none">
            <a:spAutoFit/>
          </a:bodyPr>
          <a:lstStyle/>
          <a:p>
            <a:pPr eaLnBrk="1" hangingPunct="1"/>
            <a:r>
              <a:rPr lang="ru-RU" sz="2800" b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Регистры общего назначения (РОН)</a:t>
            </a:r>
            <a:endParaRPr lang="ru-RU" sz="2800" smtClean="0"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300"/>
          </a:xfrm>
        </p:spPr>
        <p:txBody>
          <a:bodyPr/>
          <a:lstStyle/>
          <a:p>
            <a:pPr eaLnBrk="1" hangingPunct="1"/>
            <a:r>
              <a:rPr lang="ru-RU" sz="2800" b="1" smtClean="0"/>
              <a:t>Указатель стека (</a:t>
            </a:r>
            <a:r>
              <a:rPr lang="en-US" sz="2800" b="1" smtClean="0"/>
              <a:t>Stack Pointer</a:t>
            </a:r>
            <a:r>
              <a:rPr lang="ru-RU" sz="2800" b="1" smtClean="0"/>
              <a:t> - (</a:t>
            </a:r>
            <a:r>
              <a:rPr lang="en-US" sz="2800" b="1" smtClean="0"/>
              <a:t>SP</a:t>
            </a:r>
            <a:r>
              <a:rPr lang="ru-RU" sz="2800" b="1" smtClean="0"/>
              <a:t>))</a:t>
            </a:r>
            <a:r>
              <a:rPr lang="ru-RU" sz="2800" smtClean="0"/>
              <a:t/>
            </a:r>
            <a:br>
              <a:rPr lang="ru-RU" sz="2800" smtClean="0"/>
            </a:br>
            <a:endParaRPr lang="ru-RU" sz="2800" b="1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643581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ru-RU" b="1" i="1" dirty="0" smtClean="0">
                <a:solidFill>
                  <a:srgbClr val="FF0000"/>
                </a:solidFill>
              </a:rPr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>
                <a:solidFill>
                  <a:srgbClr val="FF0000"/>
                </a:solidFill>
              </a:rPr>
              <a:t>Указатель стека (</a:t>
            </a:r>
            <a:r>
              <a:rPr lang="en-US" dirty="0" smtClean="0">
                <a:solidFill>
                  <a:srgbClr val="FF0000"/>
                </a:solidFill>
              </a:rPr>
              <a:t>SP</a:t>
            </a:r>
            <a:r>
              <a:rPr lang="ru-RU" dirty="0" smtClean="0">
                <a:solidFill>
                  <a:srgbClr val="FF0000"/>
                </a:solidFill>
              </a:rPr>
              <a:t>) представляет регистр, который содержит адрес последнего помещенного в стек байта.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dirty="0" smtClean="0">
              <a:solidFill>
                <a:srgbClr val="FF0000"/>
              </a:solidFill>
            </a:endParaRPr>
          </a:p>
          <a:p>
            <a:pPr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>
                <a:solidFill>
                  <a:srgbClr val="FF0000"/>
                </a:solidFill>
              </a:rPr>
              <a:t>Обращение и адресация к стеку производится через регистр указателя стека.</a:t>
            </a:r>
          </a:p>
          <a:p>
            <a:pPr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dirty="0" smtClean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При записи слова данных в ячейку стека значение адреса в указателе стека уменьшается на единицу, а при считывании данных увеличивается на единицу.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ru-RU" dirty="0" smtClean="0">
                <a:solidFill>
                  <a:srgbClr val="FF0000"/>
                </a:solidFill>
              </a:rPr>
              <a:t>     	</a:t>
            </a:r>
          </a:p>
          <a:p>
            <a:pPr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>
                <a:solidFill>
                  <a:srgbClr val="FF0000"/>
                </a:solidFill>
              </a:rPr>
              <a:t>  </a:t>
            </a:r>
            <a:r>
              <a:rPr lang="ru-RU" dirty="0" smtClean="0"/>
              <a:t>Вершиной стека называется адрес его последней загруженной ячейки памяти. Указатель стека всегда содержит адрес его вершины. </a:t>
            </a:r>
          </a:p>
          <a:p>
            <a:pPr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dirty="0" smtClean="0"/>
          </a:p>
          <a:p>
            <a:pPr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 Начало стека в ОЗУ (его дно) определяется программистом путём записи в регистр </a:t>
            </a:r>
            <a:r>
              <a:rPr lang="en-US" dirty="0" smtClean="0"/>
              <a:t>SP</a:t>
            </a:r>
            <a:r>
              <a:rPr lang="ru-RU" dirty="0" smtClean="0"/>
              <a:t> адреса первой ячейки памяти стека.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300"/>
          </a:xfrm>
        </p:spPr>
        <p:txBody>
          <a:bodyPr/>
          <a:lstStyle/>
          <a:p>
            <a:pPr eaLnBrk="1" hangingPunct="1"/>
            <a:r>
              <a:rPr lang="ru-RU" sz="2800" b="1" smtClean="0"/>
              <a:t>Схема управления (микропрограммного управления)</a:t>
            </a:r>
          </a:p>
        </p:txBody>
      </p:sp>
      <p:sp>
        <p:nvSpPr>
          <p:cNvPr id="56322" name="Содержимое 2"/>
          <p:cNvSpPr>
            <a:spLocks noGrp="1"/>
          </p:cNvSpPr>
          <p:nvPr>
            <p:ph idx="1"/>
          </p:nvPr>
        </p:nvSpPr>
        <p:spPr>
          <a:xfrm>
            <a:off x="428625" y="1000125"/>
            <a:ext cx="8229600" cy="5500688"/>
          </a:xfrm>
        </p:spPr>
        <p:txBody>
          <a:bodyPr/>
          <a:lstStyle/>
          <a:p>
            <a:pPr eaLnBrk="1" hangingPunct="1"/>
            <a:r>
              <a:rPr lang="ru-RU" i="1" dirty="0" smtClean="0"/>
              <a:t>Схема управления состоит из дешифратора команд и устройства управления и синхронизации. </a:t>
            </a:r>
          </a:p>
          <a:p>
            <a:pPr eaLnBrk="1" hangingPunct="1"/>
            <a:r>
              <a:rPr lang="ru-RU" dirty="0" smtClean="0">
                <a:solidFill>
                  <a:srgbClr val="FF0000"/>
                </a:solidFill>
              </a:rPr>
              <a:t>Дешифратор команд анализирует отдельные биты команды находящиеся в регистре команд и передаёт код операции в устройство управления. </a:t>
            </a:r>
          </a:p>
          <a:p>
            <a:pPr eaLnBrk="1" hangingPunct="1"/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75"/>
          </a:xfrm>
        </p:spPr>
        <p:txBody>
          <a:bodyPr/>
          <a:lstStyle/>
          <a:p>
            <a:pPr eaLnBrk="1" hangingPunct="1"/>
            <a:r>
              <a:rPr lang="ru-RU" sz="2800" b="1" smtClean="0"/>
              <a:t>Устройство управления</a:t>
            </a:r>
          </a:p>
        </p:txBody>
      </p:sp>
      <p:sp>
        <p:nvSpPr>
          <p:cNvPr id="57346" name="Содержимое 2"/>
          <p:cNvSpPr>
            <a:spLocks noGrp="1"/>
          </p:cNvSpPr>
          <p:nvPr>
            <p:ph idx="1"/>
          </p:nvPr>
        </p:nvSpPr>
        <p:spPr>
          <a:xfrm>
            <a:off x="500063" y="1143000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endParaRPr lang="ru-RU" sz="2800" i="1" dirty="0" smtClean="0"/>
          </a:p>
          <a:p>
            <a:pPr eaLnBrk="1" hangingPunct="1"/>
            <a:r>
              <a:rPr lang="ru-RU" sz="2400" dirty="0" smtClean="0">
                <a:solidFill>
                  <a:srgbClr val="FF0000"/>
                </a:solidFill>
              </a:rPr>
              <a:t>Основу устройства управления  составляет постоянная управляющая память микропрограмм.  Каждой машинной команде соответствует определенная  микропрограмма  зашитая в этой памяти </a:t>
            </a:r>
            <a:r>
              <a:rPr lang="ru-RU" sz="2400" i="1" dirty="0" smtClean="0">
                <a:solidFill>
                  <a:srgbClr val="FF0000"/>
                </a:solidFill>
              </a:rPr>
              <a:t>. </a:t>
            </a:r>
            <a:endParaRPr lang="ru-RU" sz="24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ru-RU" sz="2400" i="1" dirty="0" smtClean="0"/>
              <a:t>Устройство управления получает сигналы от дешифратора команд, а также от регистра состояния (</a:t>
            </a:r>
            <a:r>
              <a:rPr lang="en-US" sz="2400" i="1" dirty="0" smtClean="0"/>
              <a:t>PSW</a:t>
            </a:r>
            <a:r>
              <a:rPr lang="ru-RU" sz="2400" i="1" dirty="0" smtClean="0"/>
              <a:t>) и вызывает выполнение соответствующей микропрограммы по которой устройство управления  вырабатывает сигналы управления всеми блоками МП для координации выполнения соответствующей машинной команды. </a:t>
            </a:r>
            <a:endParaRPr lang="ru-R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42852"/>
            <a:ext cx="8229600" cy="511156"/>
          </a:xfrm>
        </p:spPr>
        <p:txBody>
          <a:bodyPr/>
          <a:lstStyle/>
          <a:p>
            <a:r>
              <a:rPr lang="ru-RU" dirty="0" smtClean="0"/>
              <a:t>Работа процессора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5857892"/>
          </a:xfrm>
        </p:spPr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 счетчик команд  заносится адрес ячейки  памяти, содержащий </a:t>
            </a:r>
            <a:r>
              <a:rPr lang="ru-RU" dirty="0" smtClean="0">
                <a:solidFill>
                  <a:srgbClr val="FF0000"/>
                </a:solidFill>
              </a:rPr>
              <a:t>первую команду </a:t>
            </a:r>
            <a:r>
              <a:rPr lang="ru-RU" dirty="0" smtClean="0"/>
              <a:t>программы.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642918"/>
            <a:ext cx="741997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Архитектуры набора команд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Две основные архитектуры набора команд - </a:t>
            </a:r>
            <a:r>
              <a:rPr lang="en-US" dirty="0" smtClean="0"/>
              <a:t>CISC </a:t>
            </a:r>
            <a:r>
              <a:rPr lang="ru-RU" dirty="0" smtClean="0"/>
              <a:t>и </a:t>
            </a:r>
            <a:r>
              <a:rPr lang="en-US" dirty="0" smtClean="0"/>
              <a:t>RISC</a:t>
            </a:r>
            <a:endParaRPr lang="ru-RU" dirty="0" smtClean="0"/>
          </a:p>
          <a:p>
            <a:endParaRPr lang="ru-RU" dirty="0" smtClean="0"/>
          </a:p>
          <a:p>
            <a:pPr marL="263525" lvl="1" indent="-263525">
              <a:lnSpc>
                <a:spcPct val="80000"/>
              </a:lnSpc>
              <a:spcAft>
                <a:spcPts val="900"/>
              </a:spcAft>
              <a:buFont typeface="Wingdings" pitchFamily="2" charset="2"/>
              <a:buChar char="§"/>
            </a:pPr>
            <a:r>
              <a:rPr lang="en-US" dirty="0" smtClean="0"/>
              <a:t>CISC</a:t>
            </a:r>
            <a:r>
              <a:rPr lang="ru-RU" dirty="0" smtClean="0"/>
              <a:t> – </a:t>
            </a:r>
            <a:r>
              <a:rPr lang="en-US" dirty="0" smtClean="0"/>
              <a:t>Complete Instruction Set Computer</a:t>
            </a:r>
            <a:r>
              <a:rPr lang="ru-RU" dirty="0" smtClean="0"/>
              <a:t>  - архитектура с полным набором команд</a:t>
            </a:r>
            <a:r>
              <a:rPr lang="ru-RU" dirty="0" smtClean="0">
                <a:solidFill>
                  <a:schemeClr val="bg2"/>
                </a:solidFill>
              </a:rPr>
              <a:t> </a:t>
            </a:r>
            <a:endParaRPr lang="ru-RU" dirty="0" smtClean="0"/>
          </a:p>
          <a:p>
            <a:pPr lvl="1">
              <a:buNone/>
            </a:pPr>
            <a:r>
              <a:rPr lang="en-US" dirty="0" smtClean="0">
                <a:solidFill>
                  <a:schemeClr val="bg2"/>
                </a:solidFill>
              </a:rPr>
              <a:t>Intel</a:t>
            </a:r>
          </a:p>
          <a:p>
            <a:r>
              <a:rPr lang="en-US" dirty="0" smtClean="0"/>
              <a:t>RISC</a:t>
            </a:r>
            <a:r>
              <a:rPr lang="ru-RU" dirty="0" smtClean="0"/>
              <a:t> – </a:t>
            </a:r>
            <a:r>
              <a:rPr lang="en-US" dirty="0" smtClean="0"/>
              <a:t>Reduced Instruction Set Computer</a:t>
            </a:r>
            <a:r>
              <a:rPr lang="ru-RU" dirty="0" smtClean="0"/>
              <a:t> - архитектура с сокращенным набором команд</a:t>
            </a:r>
            <a:r>
              <a:rPr lang="ru-RU" dirty="0" smtClean="0">
                <a:solidFill>
                  <a:schemeClr val="bg2"/>
                </a:solidFill>
              </a:rPr>
              <a:t> 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	</a:t>
            </a:r>
            <a:endParaRPr lang="ru-RU" b="1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8929718" cy="51115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CISC </a:t>
            </a:r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600" dirty="0" smtClean="0"/>
              <a:t>Малое количество регистров.</a:t>
            </a:r>
          </a:p>
          <a:p>
            <a:r>
              <a:rPr lang="ru-RU" sz="2600" dirty="0" smtClean="0"/>
              <a:t>Большое количество режимов адресации (</a:t>
            </a:r>
            <a:r>
              <a:rPr lang="ru-RU" sz="1600" dirty="0" smtClean="0"/>
              <a:t>доступ к памяти из любой команды</a:t>
            </a:r>
            <a:r>
              <a:rPr lang="ru-RU" sz="2600" dirty="0" smtClean="0"/>
              <a:t>)</a:t>
            </a:r>
          </a:p>
          <a:p>
            <a:r>
              <a:rPr lang="ru-RU" sz="2600" dirty="0" smtClean="0"/>
              <a:t>В систему команд добавлены «удобные» для программиста команды (маленькие подпрограммы)</a:t>
            </a:r>
          </a:p>
          <a:p>
            <a:r>
              <a:rPr lang="ru-RU" sz="2600" dirty="0" smtClean="0"/>
              <a:t>Ускорение разработки программ</a:t>
            </a:r>
          </a:p>
          <a:p>
            <a:r>
              <a:rPr lang="ru-RU" sz="2600" dirty="0" smtClean="0"/>
              <a:t>Сложные команды</a:t>
            </a:r>
          </a:p>
          <a:p>
            <a:r>
              <a:rPr lang="ru-RU" sz="2600" dirty="0" smtClean="0"/>
              <a:t>Команды имеют разную длину </a:t>
            </a:r>
            <a:r>
              <a:rPr lang="ru-RU" sz="2800" dirty="0" smtClean="0"/>
              <a:t>(от 1 до 15 байт)</a:t>
            </a:r>
            <a:r>
              <a:rPr lang="ru-RU" sz="2600" dirty="0" smtClean="0"/>
              <a:t> и время выполнения и выполняются за несколько тактов.</a:t>
            </a:r>
          </a:p>
          <a:p>
            <a:pPr>
              <a:buNone/>
            </a:pPr>
            <a:r>
              <a:rPr lang="ru-RU" sz="2600" dirty="0" smtClean="0"/>
              <a:t>	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</a:rPr>
              <a:t>	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</a:rPr>
              <a:t>	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</a:rPr>
              <a:t>	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RISC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архитектура </a:t>
            </a:r>
            <a:br>
              <a:rPr lang="ru-RU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Reduced instruction set computer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/>
              <a:t>Большое количество универсальных регистров</a:t>
            </a:r>
            <a:r>
              <a:rPr lang="en-US" dirty="0" smtClean="0"/>
              <a:t> (register-register)</a:t>
            </a:r>
            <a:endParaRPr lang="ru-RU" dirty="0" smtClean="0"/>
          </a:p>
          <a:p>
            <a:r>
              <a:rPr lang="ru-RU" dirty="0" smtClean="0"/>
              <a:t>Простые инструкции, выполняющиеся </a:t>
            </a:r>
            <a:r>
              <a:rPr lang="ru-RU" b="1" dirty="0" smtClean="0">
                <a:solidFill>
                  <a:srgbClr val="FF0000"/>
                </a:solidFill>
              </a:rPr>
              <a:t>за один такт</a:t>
            </a:r>
          </a:p>
          <a:p>
            <a:r>
              <a:rPr lang="ru-RU" dirty="0" smtClean="0"/>
              <a:t>Ограниченное число режимов адресации (</a:t>
            </a:r>
            <a:r>
              <a:rPr lang="ru-RU" sz="1800" i="1" dirty="0" smtClean="0"/>
              <a:t>доступ к памяти только с помощью команд загрузки сохранения</a:t>
            </a:r>
            <a:r>
              <a:rPr lang="ru-RU" dirty="0" smtClean="0"/>
              <a:t>)</a:t>
            </a:r>
          </a:p>
          <a:p>
            <a:r>
              <a:rPr lang="ru-RU" dirty="0" smtClean="0"/>
              <a:t>Инструкции фиксированной длинны</a:t>
            </a:r>
          </a:p>
          <a:p>
            <a:r>
              <a:rPr lang="ru-RU" dirty="0" smtClean="0"/>
              <a:t>Дэвид Паттерсон в проекте </a:t>
            </a:r>
            <a:r>
              <a:rPr lang="ru-RU" dirty="0" err="1" smtClean="0"/>
              <a:t>Berkeley</a:t>
            </a:r>
            <a:r>
              <a:rPr lang="ru-RU" dirty="0" smtClean="0"/>
              <a:t> RISC (1980 - 1984) , при  исследовании работы </a:t>
            </a:r>
            <a:r>
              <a:rPr lang="en-US" dirty="0" smtClean="0"/>
              <a:t>CISC </a:t>
            </a:r>
            <a:r>
              <a:rPr lang="ru-RU" dirty="0" smtClean="0"/>
              <a:t>процессора </a:t>
            </a:r>
            <a:r>
              <a:rPr lang="ru-RU" dirty="0" err="1" smtClean="0"/>
              <a:t>Motorola</a:t>
            </a:r>
            <a:r>
              <a:rPr lang="ru-RU" dirty="0" smtClean="0"/>
              <a:t> 68000 установили, что в течение 80% времени работы процессор выполняет 20% от общего числа реализованных в нём команд (правило Парето) 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3682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RISC-процессор</a:t>
            </a:r>
            <a:endParaRPr lang="ru-RU" sz="28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357166"/>
            <a:ext cx="8443914" cy="4900634"/>
          </a:xfrm>
        </p:spPr>
        <p:txBody>
          <a:bodyPr>
            <a:noAutofit/>
          </a:bodyPr>
          <a:lstStyle/>
          <a:p>
            <a:pPr algn="just"/>
            <a:r>
              <a:rPr lang="ru-RU" dirty="0" smtClean="0"/>
              <a:t>Особенности современных RISC-процессоров:</a:t>
            </a:r>
          </a:p>
          <a:p>
            <a:r>
              <a:rPr lang="ru-RU" dirty="0" smtClean="0"/>
              <a:t>расширенный объём регистровой памяти: от 32 до нескольких сотен регистров общего назначения, входящих в состав микропроцессора; </a:t>
            </a:r>
          </a:p>
          <a:p>
            <a:r>
              <a:rPr lang="ru-RU" dirty="0" smtClean="0"/>
              <a:t>использование в командах обработки данных только регистровой адресации (обращение к памяти используется в командах загрузки и сохранения содержимого регистров, а также в командах управления программой); </a:t>
            </a:r>
          </a:p>
          <a:p>
            <a:r>
              <a:rPr lang="ru-RU" dirty="0" smtClean="0"/>
              <a:t>фиксированный формат команд), выполняющихся за один такт; </a:t>
            </a:r>
          </a:p>
          <a:p>
            <a:r>
              <a:rPr lang="ru-RU" dirty="0" smtClean="0"/>
              <a:t>исключение из набора команд, реализующих редко используемые операции, а также команд, не вписывающихся в принятый формат. </a:t>
            </a:r>
          </a:p>
          <a:p>
            <a:r>
              <a:rPr lang="ru-RU" dirty="0" smtClean="0"/>
              <a:t>Более сложный компилятор</a:t>
            </a:r>
          </a:p>
          <a:p>
            <a:endParaRPr lang="ru-RU" dirty="0" smtClean="0"/>
          </a:p>
          <a:p>
            <a:endParaRPr lang="ru-RU" sz="22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 - </a:t>
            </a:r>
            <a:r>
              <a:rPr lang="ru-RU" dirty="0" smtClean="0"/>
              <a:t>архитектура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000108"/>
            <a:ext cx="562927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CISC и RISC</a:t>
            </a:r>
            <a:endParaRPr lang="ru-RU" sz="28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Все х86-процессоры являлись CISC-процессорами, однако процессоры, начиная с Intel486DX, стали CISC-процессорами с RISC-ядром. Они непосредственно перед исполнением преобразуют CISC-инструкции процессоров x86 в более простой набор внутренних инструкций RISC.</a:t>
            </a:r>
          </a:p>
          <a:p>
            <a:endParaRPr lang="ru-RU" sz="2400" dirty="0" smtClean="0"/>
          </a:p>
          <a:p>
            <a:r>
              <a:rPr lang="ru-RU" sz="2400" dirty="0" smtClean="0"/>
              <a:t>В микропроцессор встраивается аппаратный транслятор, превращающий команды x86 в команды внутреннего RISC-процессора. При этом одна команда x86 может порождать несколько RISC-команд Исполнение команд происходит на </a:t>
            </a:r>
            <a:r>
              <a:rPr lang="ru-RU" sz="2400" b="1" dirty="0" err="1" smtClean="0"/>
              <a:t>суперскалярном</a:t>
            </a:r>
            <a:r>
              <a:rPr lang="ru-RU" sz="2400" b="1" dirty="0" smtClean="0"/>
              <a:t> конвейере одновременно по несколько штук.</a:t>
            </a:r>
            <a:endParaRPr lang="ru-RU" sz="2400" dirty="0" smtClean="0"/>
          </a:p>
          <a:p>
            <a:endParaRPr lang="ru-RU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Причины перехода от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CISC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к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RISC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/>
              <a:t>Конвейеризация процессора</a:t>
            </a:r>
          </a:p>
          <a:p>
            <a:r>
              <a:rPr lang="ru-RU" dirty="0" smtClean="0"/>
              <a:t>Увеличение объема памяти</a:t>
            </a:r>
          </a:p>
          <a:p>
            <a:r>
              <a:rPr lang="ru-RU" dirty="0" smtClean="0"/>
              <a:t>Совершенствование компилятора.</a:t>
            </a: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 - </a:t>
            </a:r>
            <a:r>
              <a:rPr lang="ru-RU" dirty="0" smtClean="0"/>
              <a:t>процессоры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Minimum</a:t>
            </a:r>
            <a:r>
              <a:rPr lang="ru-RU" dirty="0" smtClean="0"/>
              <a:t> </a:t>
            </a:r>
            <a:r>
              <a:rPr lang="ru-RU" dirty="0" err="1" smtClean="0"/>
              <a:t>instruction</a:t>
            </a:r>
            <a:r>
              <a:rPr lang="ru-RU" dirty="0" smtClean="0"/>
              <a:t> </a:t>
            </a:r>
            <a:r>
              <a:rPr lang="ru-RU" dirty="0" err="1" smtClean="0"/>
              <a:t>set</a:t>
            </a:r>
            <a:r>
              <a:rPr lang="ru-RU" dirty="0" smtClean="0"/>
              <a:t> </a:t>
            </a:r>
            <a:r>
              <a:rPr lang="ru-RU" dirty="0" err="1" smtClean="0"/>
              <a:t>computer</a:t>
            </a:r>
            <a:r>
              <a:rPr lang="ru-RU" dirty="0" smtClean="0"/>
              <a:t> — вычисления с минимальным набором команд.</a:t>
            </a:r>
          </a:p>
          <a:p>
            <a:r>
              <a:rPr lang="ru-RU" dirty="0" smtClean="0"/>
              <a:t> Дальнейшее развитие RISC-архитектуры, представляет </a:t>
            </a:r>
            <a:r>
              <a:rPr lang="ru-RU" dirty="0" err="1" smtClean="0"/>
              <a:t>архитектру</a:t>
            </a:r>
            <a:r>
              <a:rPr lang="ru-RU" dirty="0" smtClean="0"/>
              <a:t> с ограниченным </a:t>
            </a:r>
            <a:r>
              <a:rPr lang="ru-RU" smtClean="0"/>
              <a:t>набором команд (примерно </a:t>
            </a:r>
            <a:r>
              <a:rPr lang="ru-RU" dirty="0" smtClean="0"/>
              <a:t>20—30 команд).</a:t>
            </a:r>
            <a:endParaRPr lang="ru-RU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11156"/>
          </a:xfrm>
        </p:spPr>
        <p:txBody>
          <a:bodyPr/>
          <a:lstStyle/>
          <a:p>
            <a:r>
              <a:rPr lang="ru-RU" dirty="0" smtClean="0"/>
              <a:t>Работа процессора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 </a:t>
            </a:r>
          </a:p>
          <a:p>
            <a:endParaRPr lang="ru-RU" dirty="0" smtClean="0"/>
          </a:p>
          <a:p>
            <a:r>
              <a:rPr lang="ru-RU" dirty="0" smtClean="0"/>
              <a:t>Адрес команды через регистр адреса поступает на  шину адреса памяти. По сигналу управления процессор  считывает  команду, находящуюся по этому адресу на шину данных и записывает в регистр данных процессора. </a:t>
            </a:r>
          </a:p>
          <a:p>
            <a:pPr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500043"/>
            <a:ext cx="7448550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процессора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 Из регистра данных  текущая команда поступает в  регистр команды. Там команда дешифруется и анализируется устройством управления. </a:t>
            </a:r>
          </a:p>
          <a:p>
            <a:r>
              <a:rPr lang="ru-RU" dirty="0" smtClean="0"/>
              <a:t>В зависимости от кода операции Устройство управления вырабатывает управляющие сигналы (микрокоманды) для управления внутренними элементами процессора.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714357"/>
            <a:ext cx="752475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процессора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Если машинная команда  использует данные из памяти, определяется, где находятся эти  данные.  Процессор переносит данные в свои внутренние (буферные)  регистры.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714356"/>
            <a:ext cx="7362825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процессора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Содержимое счетчика команд увеличивается. В нем уже содержится адрес следующей команды. 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785794"/>
            <a:ext cx="7820025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процессора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АЛУ выполняет операцию над данными, находящимися в регистрах сохраняет результат в </a:t>
            </a:r>
            <a:r>
              <a:rPr lang="ru-RU" dirty="0" err="1" smtClean="0"/>
              <a:t>акумулятое</a:t>
            </a:r>
            <a:r>
              <a:rPr lang="ru-RU" dirty="0" smtClean="0"/>
              <a:t>.  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785794"/>
            <a:ext cx="748665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процессора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6072206"/>
          </a:xfrm>
        </p:spPr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 регистре слова состояния программы устанавливаются признаки выполнения команды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714356"/>
            <a:ext cx="75438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процессора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Считывается следующая  команда и цикл повторяется.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714356"/>
            <a:ext cx="73723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4356</TotalTime>
  <Words>1040</Words>
  <Application>Microsoft Office PowerPoint</Application>
  <PresentationFormat>Экран (4:3)</PresentationFormat>
  <Paragraphs>236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27</vt:i4>
      </vt:variant>
    </vt:vector>
  </HeadingPairs>
  <TitlesOfParts>
    <vt:vector size="30" baseType="lpstr">
      <vt:lpstr>2_Специальное оформление</vt:lpstr>
      <vt:lpstr>1_Специальное оформление</vt:lpstr>
      <vt:lpstr>Специальное оформление</vt:lpstr>
      <vt:lpstr> Обобщенная  архитектура 8 разрядного процессора</vt:lpstr>
      <vt:lpstr>Работа процессора</vt:lpstr>
      <vt:lpstr>Работа процессора</vt:lpstr>
      <vt:lpstr>Работа процессора</vt:lpstr>
      <vt:lpstr>Работа процессора</vt:lpstr>
      <vt:lpstr>Работа процессора</vt:lpstr>
      <vt:lpstr>Работа процессора</vt:lpstr>
      <vt:lpstr>Работа процессора</vt:lpstr>
      <vt:lpstr>Работа процессора</vt:lpstr>
      <vt:lpstr>Арифметико -логическое устройство (АЛУ)</vt:lpstr>
      <vt:lpstr>Аккумулятор</vt:lpstr>
      <vt:lpstr>Счетчик команд (Program Counter (РС) - программный счётчик) </vt:lpstr>
      <vt:lpstr>Регистр команд</vt:lpstr>
      <vt:lpstr>Регистр состояния(Слово состояния программы PSW -  program status word)</vt:lpstr>
      <vt:lpstr>Регистр адреса памяти</vt:lpstr>
      <vt:lpstr>Регистры общего назначения (РОН)</vt:lpstr>
      <vt:lpstr>Указатель стека (Stack Pointer - (SP)) </vt:lpstr>
      <vt:lpstr>Схема управления (микропрограммного управления)</vt:lpstr>
      <vt:lpstr>Устройство управления</vt:lpstr>
      <vt:lpstr>Архитектуры набора команд</vt:lpstr>
      <vt:lpstr>CISC архитектура</vt:lpstr>
      <vt:lpstr>RISC архитектура  (Reduced instruction set computer)</vt:lpstr>
      <vt:lpstr>RISC-процессор</vt:lpstr>
      <vt:lpstr>RISC - архитектура</vt:lpstr>
      <vt:lpstr>CISC и RISC</vt:lpstr>
      <vt:lpstr>Причины перехода от CISC к RISC</vt:lpstr>
      <vt:lpstr>MISC - процессоры</vt:lpstr>
    </vt:vector>
  </TitlesOfParts>
  <Company>Ya Blondinko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vladimir</dc:creator>
  <cp:lastModifiedBy>vladimir</cp:lastModifiedBy>
  <cp:revision>52</cp:revision>
  <dcterms:created xsi:type="dcterms:W3CDTF">2016-08-20T08:39:45Z</dcterms:created>
  <dcterms:modified xsi:type="dcterms:W3CDTF">2018-12-22T03:34:32Z</dcterms:modified>
</cp:coreProperties>
</file>