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55"/>
  </p:notesMasterIdLst>
  <p:handoutMasterIdLst>
    <p:handoutMasterId r:id="rId56"/>
  </p:handoutMasterIdLst>
  <p:sldIdLst>
    <p:sldId id="366" r:id="rId4"/>
    <p:sldId id="259" r:id="rId5"/>
    <p:sldId id="260" r:id="rId6"/>
    <p:sldId id="299" r:id="rId7"/>
    <p:sldId id="261" r:id="rId8"/>
    <p:sldId id="264" r:id="rId9"/>
    <p:sldId id="300" r:id="rId10"/>
    <p:sldId id="287" r:id="rId11"/>
    <p:sldId id="302" r:id="rId12"/>
    <p:sldId id="353" r:id="rId13"/>
    <p:sldId id="303" r:id="rId14"/>
    <p:sldId id="305" r:id="rId15"/>
    <p:sldId id="304" r:id="rId16"/>
    <p:sldId id="336" r:id="rId17"/>
    <p:sldId id="337" r:id="rId18"/>
    <p:sldId id="297" r:id="rId19"/>
    <p:sldId id="308" r:id="rId20"/>
    <p:sldId id="309" r:id="rId21"/>
    <p:sldId id="310" r:id="rId22"/>
    <p:sldId id="361" r:id="rId23"/>
    <p:sldId id="362" r:id="rId24"/>
    <p:sldId id="363" r:id="rId25"/>
    <p:sldId id="364" r:id="rId26"/>
    <p:sldId id="365" r:id="rId27"/>
    <p:sldId id="312" r:id="rId28"/>
    <p:sldId id="313" r:id="rId29"/>
    <p:sldId id="314" r:id="rId30"/>
    <p:sldId id="316" r:id="rId31"/>
    <p:sldId id="318" r:id="rId32"/>
    <p:sldId id="319" r:id="rId33"/>
    <p:sldId id="317" r:id="rId34"/>
    <p:sldId id="277" r:id="rId35"/>
    <p:sldId id="280" r:id="rId36"/>
    <p:sldId id="320" r:id="rId37"/>
    <p:sldId id="290" r:id="rId38"/>
    <p:sldId id="321" r:id="rId39"/>
    <p:sldId id="322" r:id="rId40"/>
    <p:sldId id="323" r:id="rId41"/>
    <p:sldId id="329" r:id="rId42"/>
    <p:sldId id="348" r:id="rId43"/>
    <p:sldId id="292" r:id="rId44"/>
    <p:sldId id="360" r:id="rId45"/>
    <p:sldId id="325" r:id="rId46"/>
    <p:sldId id="349" r:id="rId47"/>
    <p:sldId id="326" r:id="rId48"/>
    <p:sldId id="327" r:id="rId49"/>
    <p:sldId id="350" r:id="rId50"/>
    <p:sldId id="351" r:id="rId51"/>
    <p:sldId id="352" r:id="rId52"/>
    <p:sldId id="307" r:id="rId53"/>
    <p:sldId id="289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76505" autoAdjust="0"/>
  </p:normalViewPr>
  <p:slideViewPr>
    <p:cSldViewPr>
      <p:cViewPr>
        <p:scale>
          <a:sx n="66" d="100"/>
          <a:sy n="66" d="100"/>
        </p:scale>
        <p:origin x="-12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59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89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Запросы на</a:t>
            </a:r>
          </a:p>
          <a:p>
            <a:r>
              <a:rPr lang="ru-RU" dirty="0" smtClean="0"/>
              <a:t>прерывание от ВУ подаются на входы IRO-IR7 и запоминаются в регистре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 IRR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(см. рис. 3.19). Регистр обслуживания</a:t>
            </a:r>
          </a:p>
          <a:p>
            <a:r>
              <a:rPr lang="ru-RU" dirty="0" smtClean="0"/>
              <a:t>ISR (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содержит все запросы, которые в данное время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дятся</a:t>
            </a:r>
            <a:r>
              <a:rPr lang="ru-RU" dirty="0" smtClean="0"/>
              <a:t> в стадии обслуживания. Регистр маски IMR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Mask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пользуется для маскирования отдельных запросов. Запрет некоторого запроса</a:t>
            </a:r>
          </a:p>
          <a:p>
            <a:r>
              <a:rPr lang="ru-RU" dirty="0" smtClean="0"/>
              <a:t>осуществляется установкой 1 в соответствующем регистре IMR.</a:t>
            </a:r>
          </a:p>
          <a:p>
            <a:r>
              <a:rPr lang="ru-RU" dirty="0" smtClean="0"/>
              <a:t>Приоритетная логика выбирает запрос на прерывание с наивысшим при-</a:t>
            </a:r>
          </a:p>
          <a:p>
            <a:r>
              <a:rPr lang="ru-RU" dirty="0" err="1" smtClean="0"/>
              <a:t>оритетом</a:t>
            </a:r>
            <a:r>
              <a:rPr lang="ru-RU" dirty="0" smtClean="0"/>
              <a:t> из числа поступивших и сравнивает его с текущим приоритетом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, находящихся на обслуживании. Если приоритет выделенного из посту-</a:t>
            </a:r>
          </a:p>
          <a:p>
            <a:r>
              <a:rPr lang="ru-RU" dirty="0" smtClean="0"/>
              <a:t>пивших превышает приоритет текущего, то ВН59 генерирует сигнал INT к МП.</a:t>
            </a:r>
          </a:p>
          <a:p>
            <a:r>
              <a:rPr lang="ru-RU" dirty="0" smtClean="0"/>
              <a:t>Микропроцессор подтверждает прием запроса INT генерацией сигнала INTA#,</a:t>
            </a:r>
          </a:p>
          <a:p>
            <a:r>
              <a:rPr lang="ru-RU" dirty="0" smtClean="0"/>
              <a:t>под воздействием которого запрос с высшим приоритетом из IRR фиксируется</a:t>
            </a:r>
          </a:p>
          <a:p>
            <a:r>
              <a:rPr lang="ru-RU" dirty="0" smtClean="0"/>
              <a:t>в соответствующем разряде ISR. Принятый к обслуживанию сбрасывается в ре-</a:t>
            </a:r>
          </a:p>
          <a:p>
            <a:r>
              <a:rPr lang="ru-RU" dirty="0" err="1" smtClean="0"/>
              <a:t>гистре</a:t>
            </a:r>
            <a:r>
              <a:rPr lang="ru-RU" dirty="0" smtClean="0"/>
              <a:t> IRR и прием нового запроса разрешается. Одновременно с этим ВН59</a:t>
            </a:r>
          </a:p>
          <a:p>
            <a:r>
              <a:rPr lang="ru-RU" dirty="0" smtClean="0"/>
              <a:t>генерирует код команды CALL (0CDh), который по ШД принимается МП. В</a:t>
            </a:r>
          </a:p>
          <a:p>
            <a:r>
              <a:rPr lang="ru-RU" dirty="0" smtClean="0"/>
              <a:t>ответ ВМ80/ВМ85 инициируют еще два следующих друг за другом INTA-</a:t>
            </a:r>
          </a:p>
          <a:p>
            <a:r>
              <a:rPr lang="ru-RU" dirty="0" smtClean="0"/>
              <a:t>цикла, в которых ВН59 передает в МП полный адрес программы обслуживания</a:t>
            </a:r>
          </a:p>
          <a:p>
            <a:r>
              <a:rPr lang="ru-RU" dirty="0" smtClean="0"/>
              <a:t>прерывания, принятого к обработке. Сначала передается младший байт, а затем</a:t>
            </a:r>
          </a:p>
          <a:p>
            <a:r>
              <a:rPr lang="ru-RU" dirty="0" smtClean="0"/>
              <a:t>старший байт адреса. Установленный в ISR бит остается в состоянии 1 до окон-</a:t>
            </a:r>
          </a:p>
          <a:p>
            <a:r>
              <a:rPr lang="ru-RU" dirty="0" err="1" smtClean="0"/>
              <a:t>чания</a:t>
            </a:r>
            <a:r>
              <a:rPr lang="ru-RU" dirty="0" smtClean="0"/>
              <a:t> процедуры обслуживания. В конце процедуры специальной командой</a:t>
            </a:r>
          </a:p>
          <a:p>
            <a:r>
              <a:rPr lang="ru-RU" dirty="0" smtClean="0"/>
              <a:t>окончания прерывания соответствующий разряд регистра ISR сбрасывается.</a:t>
            </a:r>
          </a:p>
          <a:p>
            <a:r>
              <a:rPr lang="ru-RU" dirty="0" smtClean="0"/>
              <a:t>Контроллер прерываний ВН59 может быть настроен на один из четырех</a:t>
            </a:r>
          </a:p>
          <a:p>
            <a:r>
              <a:rPr lang="ru-RU" dirty="0" smtClean="0"/>
              <a:t>режимов определения приоритетных запросов.</a:t>
            </a:r>
          </a:p>
          <a:p>
            <a:r>
              <a:rPr lang="ru-RU" dirty="0" smtClean="0"/>
              <a:t>1. Режим фиксированных приоритетов. Входу IRQ присваивается наивысший при-</a:t>
            </a:r>
          </a:p>
          <a:p>
            <a:r>
              <a:rPr lang="ru-RU" dirty="0" err="1" smtClean="0"/>
              <a:t>оритет</a:t>
            </a:r>
            <a:r>
              <a:rPr lang="ru-RU" dirty="0" smtClean="0"/>
              <a:t>, а приоритеты других входов убывают по мере возрастания их номера.</a:t>
            </a:r>
          </a:p>
          <a:p>
            <a:r>
              <a:rPr lang="ru-RU" dirty="0" smtClean="0"/>
              <a:t>2. Векторные прерывания с циклическим перераспределением приоритетов. После</a:t>
            </a:r>
          </a:p>
          <a:p>
            <a:r>
              <a:rPr lang="ru-RU" dirty="0" smtClean="0"/>
              <a:t>каждого обслуженного прерывания вся система приоритетов изменяется по </a:t>
            </a:r>
            <a:r>
              <a:rPr lang="ru-RU" dirty="0" err="1" smtClean="0"/>
              <a:t>кру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гу</a:t>
            </a:r>
            <a:r>
              <a:rPr lang="ru-RU" dirty="0" smtClean="0"/>
              <a:t>, то есть последний обслуженный код имеет наименьший приоритет.</a:t>
            </a:r>
          </a:p>
          <a:p>
            <a:r>
              <a:rPr lang="ru-RU" dirty="0" smtClean="0"/>
              <a:t>3. Векторные прерывания с адресуемыми распределениями приоритетов. В</a:t>
            </a:r>
          </a:p>
          <a:p>
            <a:r>
              <a:rPr lang="ru-RU" dirty="0" smtClean="0"/>
              <a:t>этом режиме номер входа, который имеет наивысший приоритет, указывает-</a:t>
            </a:r>
          </a:p>
          <a:p>
            <a:r>
              <a:rPr lang="ru-RU" dirty="0" err="1" smtClean="0"/>
              <a:t>ся</a:t>
            </a:r>
            <a:r>
              <a:rPr lang="ru-RU" dirty="0" smtClean="0"/>
              <a:t> программно. Приоритеты остальных устройств распределяются по кругу.</a:t>
            </a:r>
          </a:p>
          <a:p>
            <a:r>
              <a:rPr lang="ru-RU" dirty="0" smtClean="0"/>
              <a:t>4. Прерывание по результату опроса. Инициатива по обслуживанию </a:t>
            </a:r>
            <a:r>
              <a:rPr lang="ru-RU" dirty="0" err="1" smtClean="0"/>
              <a:t>прерыва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исходит не от ВУ, а от микропроцессора. С помощью оперативного</a:t>
            </a:r>
          </a:p>
          <a:p>
            <a:r>
              <a:rPr lang="ru-RU" dirty="0" smtClean="0"/>
              <a:t>управляющего слова OCW3 МП устанавливается режим </a:t>
            </a:r>
            <a:r>
              <a:rPr lang="ru-RU" dirty="0" err="1" smtClean="0"/>
              <a:t>поллинга</a:t>
            </a:r>
            <a:r>
              <a:rPr lang="ru-RU" dirty="0" smtClean="0"/>
              <a:t> и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выбор регистров IRR или ISR для чтения содержимого. Контроллер</a:t>
            </a:r>
          </a:p>
          <a:p>
            <a:r>
              <a:rPr lang="ru-RU" dirty="0" smtClean="0"/>
              <a:t>ВН59 в цикле чтения при А0=0 выдает на шину данных код запроса с </a:t>
            </a:r>
            <a:r>
              <a:rPr lang="ru-RU" dirty="0" err="1" smtClean="0"/>
              <a:t>наи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высшим приоритетом.</a:t>
            </a:r>
          </a:p>
          <a:p>
            <a:r>
              <a:rPr lang="ru-RU" dirty="0" smtClean="0"/>
              <a:t>Программирование ВН59 осуществляется двумя типами управляющих слов:</a:t>
            </a:r>
          </a:p>
          <a:p>
            <a:r>
              <a:rPr lang="ru-RU" dirty="0" smtClean="0"/>
              <a:t>ICW (</a:t>
            </a:r>
            <a:r>
              <a:rPr lang="ru-RU" dirty="0" err="1" smtClean="0"/>
              <a:t>Initialization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и OCW (</a:t>
            </a:r>
            <a:r>
              <a:rPr lang="ru-RU" dirty="0" err="1" smtClean="0"/>
              <a:t>Operation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). На рис.</a:t>
            </a:r>
          </a:p>
          <a:p>
            <a:r>
              <a:rPr lang="ru-RU" dirty="0" smtClean="0"/>
              <a:t>3.20 представлена последовательность инициализации. Три управляющих слова</a:t>
            </a:r>
          </a:p>
          <a:p>
            <a:r>
              <a:rPr lang="ru-RU" dirty="0" smtClean="0"/>
              <a:t>ICW1-ICW3 загружаются перед началом работы и устанавливают БИС в режим</a:t>
            </a:r>
          </a:p>
          <a:p>
            <a:r>
              <a:rPr lang="ru-RU" dirty="0" smtClean="0"/>
              <a:t>фиксированных приоритетов. Для оперативного управления работой </a:t>
            </a:r>
            <a:r>
              <a:rPr lang="ru-RU" dirty="0" err="1" smtClean="0"/>
              <a:t>контрол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лера</a:t>
            </a:r>
            <a:r>
              <a:rPr lang="ru-RU" dirty="0" smtClean="0"/>
              <a:t> в любое время в него могут быть загружены команды управления OCW1-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24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Запросы на</a:t>
            </a:r>
          </a:p>
          <a:p>
            <a:r>
              <a:rPr lang="ru-RU" dirty="0" smtClean="0"/>
              <a:t>прерывание от ВУ подаются на входы IRO-IR7 и запоминаются в регистре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 IRR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Request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(см. рис. 3.19). Регистр обслуживания</a:t>
            </a:r>
          </a:p>
          <a:p>
            <a:r>
              <a:rPr lang="ru-RU" dirty="0" smtClean="0"/>
              <a:t>ISR (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содержит все запросы, которые в данное время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дятся</a:t>
            </a:r>
            <a:r>
              <a:rPr lang="ru-RU" dirty="0" smtClean="0"/>
              <a:t> в стадии обслуживания. Регистр маски IMR (</a:t>
            </a:r>
            <a:r>
              <a:rPr lang="ru-RU" dirty="0" err="1" smtClean="0"/>
              <a:t>Interrupt</a:t>
            </a:r>
            <a:r>
              <a:rPr lang="ru-RU" dirty="0" smtClean="0"/>
              <a:t> </a:t>
            </a:r>
            <a:r>
              <a:rPr lang="ru-RU" dirty="0" err="1" smtClean="0"/>
              <a:t>Mask</a:t>
            </a:r>
            <a:r>
              <a:rPr lang="ru-RU" dirty="0" smtClean="0"/>
              <a:t> </a:t>
            </a:r>
            <a:r>
              <a:rPr lang="ru-RU" dirty="0" err="1" smtClean="0"/>
              <a:t>Reqister</a:t>
            </a:r>
            <a:r>
              <a:rPr lang="ru-RU" dirty="0" smtClean="0"/>
              <a:t>)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пользуется для маскирования отдельных запросов. Запрет некоторого запроса</a:t>
            </a:r>
          </a:p>
          <a:p>
            <a:r>
              <a:rPr lang="ru-RU" dirty="0" smtClean="0"/>
              <a:t>осуществляется установкой 1 в соответствующем регистре IMR.</a:t>
            </a:r>
          </a:p>
          <a:p>
            <a:r>
              <a:rPr lang="ru-RU" dirty="0" smtClean="0"/>
              <a:t>Приоритетная логика выбирает запрос на прерывание с наивысшим при-</a:t>
            </a:r>
          </a:p>
          <a:p>
            <a:r>
              <a:rPr lang="ru-RU" dirty="0" err="1" smtClean="0"/>
              <a:t>оритетом</a:t>
            </a:r>
            <a:r>
              <a:rPr lang="ru-RU" dirty="0" smtClean="0"/>
              <a:t> из числа поступивших и сравнивает его с текущим приоритетом за-</a:t>
            </a:r>
          </a:p>
          <a:p>
            <a:r>
              <a:rPr lang="ru-RU" dirty="0" err="1" smtClean="0"/>
              <a:t>просов</a:t>
            </a:r>
            <a:r>
              <a:rPr lang="ru-RU" dirty="0" smtClean="0"/>
              <a:t>, находящихся на обслуживании. Если приоритет выделенного из посту-</a:t>
            </a:r>
          </a:p>
          <a:p>
            <a:r>
              <a:rPr lang="ru-RU" dirty="0" smtClean="0"/>
              <a:t>пивших превышает приоритет текущего, то ВН59 генерирует сигнал INT к МП.</a:t>
            </a:r>
          </a:p>
          <a:p>
            <a:r>
              <a:rPr lang="ru-RU" dirty="0" smtClean="0"/>
              <a:t>Микропроцессор подтверждает прием запроса INT генерацией сигнала INTA#,</a:t>
            </a:r>
          </a:p>
          <a:p>
            <a:r>
              <a:rPr lang="ru-RU" dirty="0" smtClean="0"/>
              <a:t>под воздействием которого запрос с высшим приоритетом из IRR фиксируется</a:t>
            </a:r>
          </a:p>
          <a:p>
            <a:r>
              <a:rPr lang="ru-RU" dirty="0" smtClean="0"/>
              <a:t>в соответствующем разряде ISR. Принятый к обслуживанию сбрасывается в ре-</a:t>
            </a:r>
          </a:p>
          <a:p>
            <a:r>
              <a:rPr lang="ru-RU" dirty="0" err="1" smtClean="0"/>
              <a:t>гистре</a:t>
            </a:r>
            <a:r>
              <a:rPr lang="ru-RU" dirty="0" smtClean="0"/>
              <a:t> IRR и прием нового запроса разрешается. Одновременно с этим ВН59</a:t>
            </a:r>
          </a:p>
          <a:p>
            <a:r>
              <a:rPr lang="ru-RU" dirty="0" smtClean="0"/>
              <a:t>генерирует код команды CALL (0CDh), который по ШД принимается МП. В</a:t>
            </a:r>
          </a:p>
          <a:p>
            <a:r>
              <a:rPr lang="ru-RU" dirty="0" smtClean="0"/>
              <a:t>ответ ВМ80/ВМ85 инициируют еще два следующих друг за другом INTA-</a:t>
            </a:r>
          </a:p>
          <a:p>
            <a:r>
              <a:rPr lang="ru-RU" dirty="0" smtClean="0"/>
              <a:t>цикла, в которых ВН59 передает в МП полный адрес программы обслуживания</a:t>
            </a:r>
          </a:p>
          <a:p>
            <a:r>
              <a:rPr lang="ru-RU" dirty="0" smtClean="0"/>
              <a:t>прерывания, принятого к обработке. Сначала передается младший байт, а затем</a:t>
            </a:r>
          </a:p>
          <a:p>
            <a:r>
              <a:rPr lang="ru-RU" dirty="0" smtClean="0"/>
              <a:t>старший байт адреса. Установленный в ISR бит остается в состоянии 1 до окон-</a:t>
            </a:r>
          </a:p>
          <a:p>
            <a:r>
              <a:rPr lang="ru-RU" dirty="0" err="1" smtClean="0"/>
              <a:t>чания</a:t>
            </a:r>
            <a:r>
              <a:rPr lang="ru-RU" dirty="0" smtClean="0"/>
              <a:t> процедуры обслуживания. В конце процедуры специальной командой</a:t>
            </a:r>
          </a:p>
          <a:p>
            <a:r>
              <a:rPr lang="ru-RU" dirty="0" smtClean="0"/>
              <a:t>окончания прерывания соответствующий разряд регистра ISR сбрасывается.</a:t>
            </a:r>
          </a:p>
          <a:p>
            <a:r>
              <a:rPr lang="ru-RU" dirty="0" smtClean="0"/>
              <a:t>Контроллер прерываний ВН59 может быть настроен на один из четырех</a:t>
            </a:r>
          </a:p>
          <a:p>
            <a:r>
              <a:rPr lang="ru-RU" dirty="0" smtClean="0"/>
              <a:t>режимов определения приоритетных запросов.</a:t>
            </a:r>
          </a:p>
          <a:p>
            <a:r>
              <a:rPr lang="ru-RU" dirty="0" smtClean="0"/>
              <a:t>1. Режим фиксированных приоритетов. Входу IRQ присваивается наивысший при-</a:t>
            </a:r>
          </a:p>
          <a:p>
            <a:r>
              <a:rPr lang="ru-RU" dirty="0" err="1" smtClean="0"/>
              <a:t>оритет</a:t>
            </a:r>
            <a:r>
              <a:rPr lang="ru-RU" dirty="0" smtClean="0"/>
              <a:t>, а приоритеты других входов убывают по мере возрастания их номера.</a:t>
            </a:r>
          </a:p>
          <a:p>
            <a:r>
              <a:rPr lang="ru-RU" dirty="0" smtClean="0"/>
              <a:t>2. Векторные прерывания с циклическим перераспределением приоритетов. После</a:t>
            </a:r>
          </a:p>
          <a:p>
            <a:r>
              <a:rPr lang="ru-RU" dirty="0" smtClean="0"/>
              <a:t>каждого обслуженного прерывания вся система приоритетов изменяется по </a:t>
            </a:r>
            <a:r>
              <a:rPr lang="ru-RU" dirty="0" err="1" smtClean="0"/>
              <a:t>кру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гу</a:t>
            </a:r>
            <a:r>
              <a:rPr lang="ru-RU" dirty="0" smtClean="0"/>
              <a:t>, то есть последний обслуженный код имеет наименьший приоритет.</a:t>
            </a:r>
          </a:p>
          <a:p>
            <a:r>
              <a:rPr lang="ru-RU" dirty="0" smtClean="0"/>
              <a:t>3. Векторные прерывания с адресуемыми распределениями приоритетов. В</a:t>
            </a:r>
          </a:p>
          <a:p>
            <a:r>
              <a:rPr lang="ru-RU" dirty="0" smtClean="0"/>
              <a:t>этом режиме номер входа, который имеет наивысший приоритет, указывает-</a:t>
            </a:r>
          </a:p>
          <a:p>
            <a:r>
              <a:rPr lang="ru-RU" dirty="0" err="1" smtClean="0"/>
              <a:t>ся</a:t>
            </a:r>
            <a:r>
              <a:rPr lang="ru-RU" dirty="0" smtClean="0"/>
              <a:t> программно. Приоритеты остальных устройств распределяются по кругу.</a:t>
            </a:r>
          </a:p>
          <a:p>
            <a:r>
              <a:rPr lang="ru-RU" dirty="0" smtClean="0"/>
              <a:t>4. Прерывание по результату опроса. Инициатива по обслуживанию </a:t>
            </a:r>
            <a:r>
              <a:rPr lang="ru-RU" dirty="0" err="1" smtClean="0"/>
              <a:t>прерыва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исходит не от ВУ, а от микропроцессора. С помощью оперативного</a:t>
            </a:r>
          </a:p>
          <a:p>
            <a:r>
              <a:rPr lang="ru-RU" dirty="0" smtClean="0"/>
              <a:t>управляющего слова OCW3 МП устанавливается режим </a:t>
            </a:r>
            <a:r>
              <a:rPr lang="ru-RU" dirty="0" err="1" smtClean="0"/>
              <a:t>поллинга</a:t>
            </a:r>
            <a:r>
              <a:rPr lang="ru-RU" dirty="0" smtClean="0"/>
              <a:t> и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выбор регистров IRR или ISR для чтения содержимого. Контроллер</a:t>
            </a:r>
          </a:p>
          <a:p>
            <a:r>
              <a:rPr lang="ru-RU" dirty="0" smtClean="0"/>
              <a:t>ВН59 в цикле чтения при А0=0 выдает на шину данных код запроса с </a:t>
            </a:r>
            <a:r>
              <a:rPr lang="ru-RU" dirty="0" err="1" smtClean="0"/>
              <a:t>наи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высшим приоритетом.</a:t>
            </a:r>
          </a:p>
          <a:p>
            <a:r>
              <a:rPr lang="ru-RU" dirty="0" smtClean="0"/>
              <a:t>Программирование ВН59 осуществляется двумя типами управляющих слов:</a:t>
            </a:r>
          </a:p>
          <a:p>
            <a:r>
              <a:rPr lang="ru-RU" dirty="0" smtClean="0"/>
              <a:t>ICW (</a:t>
            </a:r>
            <a:r>
              <a:rPr lang="ru-RU" dirty="0" err="1" smtClean="0"/>
              <a:t>Initialization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и OCW (</a:t>
            </a:r>
            <a:r>
              <a:rPr lang="ru-RU" dirty="0" err="1" smtClean="0"/>
              <a:t>Operation</a:t>
            </a:r>
            <a:r>
              <a:rPr lang="ru-RU" dirty="0" smtClean="0"/>
              <a:t> </a:t>
            </a:r>
            <a:r>
              <a:rPr lang="ru-RU" dirty="0" err="1" smtClean="0"/>
              <a:t>Command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). На рис.</a:t>
            </a:r>
          </a:p>
          <a:p>
            <a:r>
              <a:rPr lang="ru-RU" dirty="0" smtClean="0"/>
              <a:t>3.20 представлена последовательность инициализации. Три управляющих слова</a:t>
            </a:r>
          </a:p>
          <a:p>
            <a:r>
              <a:rPr lang="ru-RU" dirty="0" smtClean="0"/>
              <a:t>ICW1-ICW3 загружаются перед началом работы и устанавливают БИС в режим</a:t>
            </a:r>
          </a:p>
          <a:p>
            <a:r>
              <a:rPr lang="ru-RU" dirty="0" smtClean="0"/>
              <a:t>фиксированных приоритетов. Для оперативного управления работой </a:t>
            </a:r>
            <a:r>
              <a:rPr lang="ru-RU" dirty="0" err="1" smtClean="0"/>
              <a:t>контрол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лера</a:t>
            </a:r>
            <a:r>
              <a:rPr lang="ru-RU" dirty="0" smtClean="0"/>
              <a:t> в любое время в него могут быть загружены команды управления OCW1-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Назначение выводов КПДП (рис. 3.39).</a:t>
            </a:r>
          </a:p>
          <a:p>
            <a:r>
              <a:rPr lang="ru-RU" dirty="0" smtClean="0"/>
              <a:t>CLK – вход для подключения тактового генератора FCLK=3 МГц.</a:t>
            </a:r>
          </a:p>
          <a:p>
            <a:r>
              <a:rPr lang="ru-RU" dirty="0" smtClean="0"/>
              <a:t>CS  – выбор кристалла. CS = 0 разрешает работу КПДП.</a:t>
            </a:r>
          </a:p>
          <a:p>
            <a:r>
              <a:rPr lang="ru-RU" dirty="0" smtClean="0"/>
              <a:t>RESET – сброс. Сигнал высокого уровня переводит КПДП в исходное состоя-</a:t>
            </a:r>
          </a:p>
          <a:p>
            <a:r>
              <a:rPr lang="ru-RU" dirty="0" err="1" smtClean="0"/>
              <a:t>ние</a:t>
            </a:r>
            <a:r>
              <a:rPr lang="ru-RU" dirty="0" smtClean="0"/>
              <a:t>, устанавливая в нуль регистры команд, условий, временного хранения, а</a:t>
            </a:r>
          </a:p>
          <a:p>
            <a:r>
              <a:rPr lang="ru-RU" dirty="0" smtClean="0"/>
              <a:t>также устанавливая в единицу все разряды маски.</a:t>
            </a:r>
          </a:p>
          <a:p>
            <a:r>
              <a:rPr lang="ru-RU" dirty="0" smtClean="0"/>
              <a:t>READY – готовность. Входной сигнал, используемый для синхронизации </a:t>
            </a:r>
            <a:r>
              <a:rPr lang="ru-RU" dirty="0" err="1" smtClean="0"/>
              <a:t>рабо</a:t>
            </a:r>
            <a:r>
              <a:rPr lang="ru-RU" dirty="0" smtClean="0"/>
              <a:t>-</a:t>
            </a:r>
          </a:p>
          <a:p>
            <a:r>
              <a:rPr lang="ru-RU" dirty="0" smtClean="0"/>
              <a:t>ты КПДП с медленнодействующими устройствами.</a:t>
            </a:r>
          </a:p>
          <a:p>
            <a:r>
              <a:rPr lang="ru-RU" dirty="0" smtClean="0"/>
              <a:t>HLDA – подтверждение захвата. Входной сигнал, используемый ЦП для </a:t>
            </a:r>
            <a:r>
              <a:rPr lang="ru-RU" dirty="0" err="1" smtClean="0"/>
              <a:t>сооб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щения</a:t>
            </a:r>
            <a:r>
              <a:rPr lang="ru-RU" dirty="0" smtClean="0"/>
              <a:t> КПДП о возможности выполнения циклов ПДП.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/вывода или записи/ввода до тех пор, пока содержимое счетчика циклов</a:t>
            </a:r>
          </a:p>
          <a:p>
            <a:r>
              <a:rPr lang="ru-RU" dirty="0" smtClean="0"/>
              <a:t>ПДП не будет равно нулю. </a:t>
            </a:r>
          </a:p>
          <a:p>
            <a:r>
              <a:rPr lang="ru-RU" dirty="0" smtClean="0"/>
              <a:t>DREQ3 – DREQ0 – входы запросов на ПДП от внешних устройств. Полярность</a:t>
            </a:r>
          </a:p>
          <a:p>
            <a:r>
              <a:rPr lang="ru-RU" dirty="0" smtClean="0"/>
              <a:t>запросов задается программно. Сигналы на этих входах должны удерживаться</a:t>
            </a:r>
          </a:p>
          <a:p>
            <a:r>
              <a:rPr lang="ru-RU" dirty="0" smtClean="0"/>
              <a:t>до прихода сигнала DACK. В исходном состоянии приоритет запросов </a:t>
            </a:r>
            <a:r>
              <a:rPr lang="ru-RU" dirty="0" err="1" smtClean="0"/>
              <a:t>естест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венный , DREQ0 имеет наивысший приоритет.</a:t>
            </a:r>
          </a:p>
          <a:p>
            <a:r>
              <a:rPr lang="ru-RU" dirty="0" smtClean="0"/>
              <a:t>DB7 – DB0 – двунаправленная шина данных с буфером, имеющим z-состояние.</a:t>
            </a:r>
          </a:p>
          <a:p>
            <a:r>
              <a:rPr lang="ru-RU" dirty="0" smtClean="0"/>
              <a:t>В циклах ПДП на эти линии выдается восемь старших разрядов адресного кода,</a:t>
            </a:r>
          </a:p>
          <a:p>
            <a:r>
              <a:rPr lang="ru-RU" dirty="0" smtClean="0"/>
              <a:t>которые необходимо «защелкнуть» на внешнем регистре сигналом ADSTB. В</a:t>
            </a:r>
          </a:p>
          <a:p>
            <a:r>
              <a:rPr lang="ru-RU" dirty="0" smtClean="0"/>
              <a:t>режиме работы с ЦП по этим линиям осуществляется прием/передача данных.</a:t>
            </a:r>
          </a:p>
          <a:p>
            <a:r>
              <a:rPr lang="ru-RU" dirty="0" smtClean="0"/>
              <a:t>IOR  – чтение; как вход используется ЦП для чтения содержимого внутренних</a:t>
            </a:r>
          </a:p>
          <a:p>
            <a:r>
              <a:rPr lang="ru-RU" dirty="0" smtClean="0"/>
              <a:t>регистров КПДП; как выход в режиме ПДП разрешает выдачу данных из </a:t>
            </a:r>
            <a:r>
              <a:rPr lang="ru-RU" dirty="0" err="1" smtClean="0"/>
              <a:t>внеш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них устройств.</a:t>
            </a:r>
          </a:p>
          <a:p>
            <a:r>
              <a:rPr lang="ru-RU" dirty="0" smtClean="0"/>
              <a:t>IOW  – запись; как вход используется ЦП для загрузки данных в регистры</a:t>
            </a:r>
          </a:p>
          <a:p>
            <a:r>
              <a:rPr lang="ru-RU" dirty="0" smtClean="0"/>
              <a:t>КПДП; как выход в режиме ПДП разрешает запись данных в регистры внешних</a:t>
            </a:r>
          </a:p>
          <a:p>
            <a:r>
              <a:rPr lang="ru-RU" dirty="0" smtClean="0"/>
              <a:t>устройств.</a:t>
            </a:r>
          </a:p>
          <a:p>
            <a:r>
              <a:rPr lang="ru-RU" dirty="0" smtClean="0"/>
              <a:t>EOP  – окончание процесса. Вход/выход, используемый для указания окончания</a:t>
            </a:r>
          </a:p>
          <a:p>
            <a:r>
              <a:rPr lang="ru-RU" dirty="0" smtClean="0"/>
              <a:t>процесса передачи данных в режиме ПДП. Подавая на этот вход сигнал низкого</a:t>
            </a:r>
          </a:p>
          <a:p>
            <a:r>
              <a:rPr lang="ru-RU" dirty="0" smtClean="0"/>
              <a:t>уровня, можно прекратить передачу данных. После завершения передачи дан-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по одному из каналов на выходе устанавливается сигнал EOP = 0 . По этому</a:t>
            </a:r>
          </a:p>
          <a:p>
            <a:r>
              <a:rPr lang="ru-RU" dirty="0" smtClean="0"/>
              <a:t>сигналу (внешнему или внутреннему) снимается запрос, и обслуживание пре-</a:t>
            </a:r>
          </a:p>
          <a:p>
            <a:r>
              <a:rPr lang="ru-RU" dirty="0" err="1" smtClean="0"/>
              <a:t>кращается</a:t>
            </a:r>
            <a:r>
              <a:rPr lang="ru-RU" dirty="0" smtClean="0"/>
              <a:t>. Если установлен режим </a:t>
            </a:r>
            <a:r>
              <a:rPr lang="ru-RU" dirty="0" err="1" smtClean="0"/>
              <a:t>автоинициализации</a:t>
            </a:r>
            <a:r>
              <a:rPr lang="ru-RU" dirty="0" smtClean="0"/>
              <a:t>, то происходит загрузка</a:t>
            </a:r>
          </a:p>
          <a:p>
            <a:r>
              <a:rPr lang="ru-RU" dirty="0" smtClean="0"/>
              <a:t>рабочих регистров данного канала содержимым базовых регистров, а разряды</a:t>
            </a:r>
          </a:p>
          <a:p>
            <a:r>
              <a:rPr lang="ru-RU" dirty="0" smtClean="0"/>
              <a:t>регистра маски не меняются. В режимах без </a:t>
            </a:r>
            <a:r>
              <a:rPr lang="ru-RU" dirty="0" err="1" smtClean="0"/>
              <a:t>автоинициализации</a:t>
            </a:r>
            <a:r>
              <a:rPr lang="ru-RU" dirty="0" smtClean="0"/>
              <a:t> разряды маски</a:t>
            </a:r>
          </a:p>
          <a:p>
            <a:r>
              <a:rPr lang="ru-RU" dirty="0" smtClean="0"/>
              <a:t>и разряд ТС в слове-состоянии устанавливаются в соответствии с состоянием</a:t>
            </a:r>
          </a:p>
          <a:p>
            <a:r>
              <a:rPr lang="ru-RU" dirty="0" smtClean="0"/>
              <a:t>обслуженного канала. При передаче память – память вывод EOP ориентирован</a:t>
            </a:r>
          </a:p>
          <a:p>
            <a:r>
              <a:rPr lang="ru-RU" dirty="0" smtClean="0"/>
              <a:t>на выход, и по окончании счета на этом выходе формируется сигнал. Если вы-</a:t>
            </a:r>
          </a:p>
          <a:p>
            <a:r>
              <a:rPr lang="ru-RU" dirty="0" smtClean="0"/>
              <a:t>вод EOP не используется, то он должен быть подключен через резистор к шине</a:t>
            </a:r>
          </a:p>
          <a:p>
            <a:r>
              <a:rPr lang="ru-RU" dirty="0" smtClean="0"/>
              <a:t>питания (+5 В) для предотвращения формирования ложных сигналов </a:t>
            </a:r>
            <a:r>
              <a:rPr lang="ru-RU" dirty="0" err="1" smtClean="0"/>
              <a:t>оконча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процесса.</a:t>
            </a:r>
          </a:p>
          <a:p>
            <a:r>
              <a:rPr lang="ru-RU" dirty="0" smtClean="0"/>
              <a:t>А3 – А0 – адресные входы/выходы. Используются как входные в режиме </a:t>
            </a:r>
            <a:r>
              <a:rPr lang="ru-RU" dirty="0" err="1" smtClean="0"/>
              <a:t>рабо</a:t>
            </a:r>
            <a:r>
              <a:rPr lang="ru-RU" dirty="0" smtClean="0"/>
              <a:t>-</a:t>
            </a:r>
          </a:p>
          <a:p>
            <a:r>
              <a:rPr lang="ru-RU" dirty="0" smtClean="0"/>
              <a:t>ты с ЦП и для адресации к каналам и регистрам каналов КПДП. В режиме ПДП</a:t>
            </a:r>
          </a:p>
          <a:p>
            <a:r>
              <a:rPr lang="ru-RU" dirty="0" smtClean="0"/>
              <a:t>являются выходами, по которым передаются четыре младших разряда адреса</a:t>
            </a:r>
          </a:p>
          <a:p>
            <a:r>
              <a:rPr lang="ru-RU" dirty="0" smtClean="0"/>
              <a:t>ОЗУ.</a:t>
            </a:r>
          </a:p>
          <a:p>
            <a:r>
              <a:rPr lang="ru-RU" dirty="0" smtClean="0"/>
              <a:t>А7 – А4 – адресные выходы, на которые в режиме ПДП передаются </a:t>
            </a:r>
            <a:r>
              <a:rPr lang="ru-RU" dirty="0" err="1" smtClean="0"/>
              <a:t>соответст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вующие</a:t>
            </a:r>
            <a:r>
              <a:rPr lang="ru-RU" dirty="0" smtClean="0"/>
              <a:t> разряды адреса ОЗУ. В режиме работы с ЦП переходят в z-состояние.</a:t>
            </a:r>
          </a:p>
          <a:p>
            <a:r>
              <a:rPr lang="ru-RU" dirty="0" smtClean="0"/>
              <a:t>HRQ – выход запроса захвата шин. Запрос к ЦП для перехода в режим ПДП.</a:t>
            </a:r>
          </a:p>
          <a:p>
            <a:r>
              <a:rPr lang="ru-RU" dirty="0" smtClean="0"/>
              <a:t>DACK3 – DACK0 – подтверждение ПДП. Выходные линии, на которые </a:t>
            </a:r>
            <a:r>
              <a:rPr lang="ru-RU" dirty="0" err="1" smtClean="0"/>
              <a:t>выда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ются</a:t>
            </a:r>
            <a:r>
              <a:rPr lang="ru-RU" dirty="0" smtClean="0"/>
              <a:t> сообщения для ВУ о возможности выполнения циклов ПДП. Полярность</a:t>
            </a:r>
          </a:p>
          <a:p>
            <a:r>
              <a:rPr lang="ru-RU" dirty="0" smtClean="0"/>
              <a:t>сигнала задается программно. После сигнала RESET на выходах DACK уста-</a:t>
            </a:r>
          </a:p>
          <a:p>
            <a:r>
              <a:rPr lang="ru-RU" dirty="0" err="1" smtClean="0"/>
              <a:t>навливается</a:t>
            </a:r>
            <a:r>
              <a:rPr lang="ru-RU" dirty="0" smtClean="0"/>
              <a:t> нуль.</a:t>
            </a:r>
          </a:p>
          <a:p>
            <a:r>
              <a:rPr lang="ru-RU" dirty="0" smtClean="0"/>
              <a:t>AEN – разрешение адреса. AEN=1 устанавливается на время выдачи восьми</a:t>
            </a:r>
          </a:p>
          <a:p>
            <a:r>
              <a:rPr lang="ru-RU" dirty="0" smtClean="0"/>
              <a:t>старших разрядов адреса ОЗУ на линии DB7 – DB0.</a:t>
            </a:r>
          </a:p>
          <a:p>
            <a:r>
              <a:rPr lang="ru-RU" dirty="0" smtClean="0"/>
              <a:t>ADSTB – строб адреса. Выход, на котором формируется импульс (строб), осу-</a:t>
            </a:r>
          </a:p>
          <a:p>
            <a:r>
              <a:rPr lang="ru-RU" dirty="0" err="1" smtClean="0"/>
              <a:t>ществляющий</a:t>
            </a:r>
            <a:r>
              <a:rPr lang="ru-RU" dirty="0" smtClean="0"/>
              <a:t> запись старших разрядов (А15 – А8) адреса ОЗУ с шин DB7 –</a:t>
            </a:r>
          </a:p>
          <a:p>
            <a:r>
              <a:rPr lang="ru-RU" dirty="0" smtClean="0"/>
              <a:t>DB0 во внешний буферный регистр.</a:t>
            </a:r>
          </a:p>
          <a:p>
            <a:r>
              <a:rPr lang="ru-RU" dirty="0" smtClean="0"/>
              <a:t>MEMR  – чтение из памяти. Выход, используемый в режиме ПДП для </a:t>
            </a:r>
            <a:r>
              <a:rPr lang="ru-RU" dirty="0" err="1" smtClean="0"/>
              <a:t>управле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операцией чтения из памяти.</a:t>
            </a:r>
          </a:p>
          <a:p>
            <a:r>
              <a:rPr lang="ru-RU" dirty="0" smtClean="0"/>
              <a:t>MEMW  – запись в память. Выход, используемый в режиме ПДП для </a:t>
            </a:r>
            <a:r>
              <a:rPr lang="ru-RU" dirty="0" err="1" smtClean="0"/>
              <a:t>управле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операцией записи в память.</a:t>
            </a:r>
          </a:p>
          <a:p>
            <a:r>
              <a:rPr lang="ru-RU" dirty="0" smtClean="0"/>
              <a:t>U</a:t>
            </a:r>
          </a:p>
          <a:p>
            <a:r>
              <a:rPr lang="ru-RU" dirty="0" err="1" smtClean="0"/>
              <a:t>cc</a:t>
            </a:r>
            <a:r>
              <a:rPr lang="ru-RU" dirty="0" smtClean="0"/>
              <a:t> – шина питания (+5 В).</a:t>
            </a:r>
          </a:p>
          <a:p>
            <a:r>
              <a:rPr lang="ru-RU" dirty="0" smtClean="0"/>
              <a:t>GND – общий.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Общие принципы организации ПДП. Режим ПДП является самым </a:t>
            </a:r>
            <a:r>
              <a:rPr lang="ru-RU" dirty="0" err="1" smtClean="0"/>
              <a:t>скорост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ным</a:t>
            </a:r>
            <a:r>
              <a:rPr lang="ru-RU" dirty="0" smtClean="0"/>
              <a:t> способом обмена, который реализуется с помощью специальных аппарат-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средств – контроллеров ПДП без использования программного </a:t>
            </a:r>
            <a:r>
              <a:rPr lang="ru-RU" dirty="0" err="1" smtClean="0"/>
              <a:t>обеспече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 Контроллер ПДП может работать в двух основных</a:t>
            </a:r>
          </a:p>
          <a:p>
            <a:r>
              <a:rPr lang="ru-RU" dirty="0" smtClean="0"/>
              <a:t>режимах: с ЦП и выполнения циклов ПДП. В режиме работы с ЦП контроллер</a:t>
            </a:r>
          </a:p>
          <a:p>
            <a:r>
              <a:rPr lang="ru-RU" dirty="0" smtClean="0"/>
              <a:t>воспринимается им как внешнее устройство, а после загрузки управляющих</a:t>
            </a:r>
          </a:p>
          <a:p>
            <a:r>
              <a:rPr lang="ru-RU" dirty="0" smtClean="0"/>
              <a:t>слов переходит в пассивное состояние S1. В этом состоянии контроллер </a:t>
            </a:r>
            <a:r>
              <a:rPr lang="ru-RU" dirty="0" err="1" smtClean="0"/>
              <a:t>нахо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дится</a:t>
            </a:r>
            <a:r>
              <a:rPr lang="ru-RU" dirty="0" smtClean="0"/>
              <a:t> до тех пор, пока на вход одного из каналов не поступит запрос на ПДП</a:t>
            </a:r>
          </a:p>
          <a:p>
            <a:r>
              <a:rPr lang="ru-RU" dirty="0" smtClean="0"/>
              <a:t>DREQ или этот запрос не будет выставлен программно от ЦП. </a:t>
            </a:r>
          </a:p>
          <a:p>
            <a:endParaRPr lang="ru-RU" dirty="0" smtClean="0"/>
          </a:p>
          <a:p>
            <a:r>
              <a:rPr lang="ru-RU" dirty="0" smtClean="0"/>
              <a:t>Для осуществления режима ПДП контроллер должен выполнить ряд по-</a:t>
            </a:r>
          </a:p>
          <a:p>
            <a:r>
              <a:rPr lang="ru-RU" dirty="0" err="1" smtClean="0"/>
              <a:t>следовательных</a:t>
            </a:r>
            <a:r>
              <a:rPr lang="ru-RU" dirty="0" smtClean="0"/>
              <a:t> операций (рис. 3.38):</a:t>
            </a:r>
          </a:p>
          <a:p>
            <a:r>
              <a:rPr lang="ru-RU" dirty="0" smtClean="0"/>
              <a:t>1) принять запрос DREQ на ПДП от ВУ;</a:t>
            </a:r>
          </a:p>
          <a:p>
            <a:r>
              <a:rPr lang="ru-RU" dirty="0" smtClean="0"/>
              <a:t>2) сформировать запрос HRQ на захват шин для ЦП;</a:t>
            </a:r>
          </a:p>
          <a:p>
            <a:r>
              <a:rPr lang="ru-RU" dirty="0" smtClean="0"/>
              <a:t>3) принять сигнал HLDA, подтверждающий этот факт после того, как ЦП вой-</a:t>
            </a:r>
          </a:p>
          <a:p>
            <a:r>
              <a:rPr lang="ru-RU" dirty="0" smtClean="0"/>
              <a:t>дет в состояние захвата (ШД, ША, ШУ в z-состояние);</a:t>
            </a:r>
          </a:p>
          <a:p>
            <a:r>
              <a:rPr lang="ru-RU" dirty="0" smtClean="0"/>
              <a:t>4) сформировать сигнал DACK, сообщающий ВУ о начале выполнения циклов</a:t>
            </a:r>
          </a:p>
          <a:p>
            <a:r>
              <a:rPr lang="ru-RU" dirty="0" smtClean="0"/>
              <a:t>ПДП;</a:t>
            </a:r>
          </a:p>
          <a:p>
            <a:r>
              <a:rPr lang="ru-RU" dirty="0" smtClean="0"/>
              <a:t>5) сформировать на ША адрес ячейки памяти, предназначенный для обмена;</a:t>
            </a:r>
          </a:p>
          <a:p>
            <a:r>
              <a:rPr lang="ru-RU" dirty="0" smtClean="0"/>
              <a:t>6) выработать сигналы MR, IOW и MW, IOR, обеспечивающие управление </a:t>
            </a:r>
            <a:r>
              <a:rPr lang="ru-RU" dirty="0" err="1" smtClean="0"/>
              <a:t>обме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ном;</a:t>
            </a:r>
          </a:p>
          <a:p>
            <a:r>
              <a:rPr lang="ru-RU" dirty="0" smtClean="0"/>
              <a:t>7) по окончании цикла ПДП либо повторить цикл ПДП, изменив адрес, либо</a:t>
            </a:r>
          </a:p>
          <a:p>
            <a:r>
              <a:rPr lang="ru-RU" dirty="0" smtClean="0"/>
              <a:t>прекратить ПДП, снятием запроса на ПДП</a:t>
            </a:r>
          </a:p>
          <a:p>
            <a:r>
              <a:rPr lang="ru-RU" dirty="0" smtClean="0"/>
              <a:t>Циклы ПДП выполняются с последовательно расположенными ячейками па-</a:t>
            </a:r>
          </a:p>
          <a:p>
            <a:r>
              <a:rPr lang="ru-RU" dirty="0" err="1" smtClean="0"/>
              <a:t>мяти</a:t>
            </a:r>
            <a:r>
              <a:rPr lang="ru-RU" dirty="0" smtClean="0"/>
              <a:t>, поэтому контроллер ПДП должен иметь счетчик адреса ОЗУ. Число </a:t>
            </a:r>
            <a:r>
              <a:rPr lang="ru-RU" dirty="0" err="1" smtClean="0"/>
              <a:t>цик</a:t>
            </a:r>
            <a:r>
              <a:rPr lang="ru-RU" dirty="0" smtClean="0"/>
              <a:t>-</a:t>
            </a:r>
          </a:p>
          <a:p>
            <a:r>
              <a:rPr lang="ru-RU" dirty="0" smtClean="0"/>
              <a:t>лов ПДП определяется специальным счетчиком. Управление обменом </a:t>
            </a:r>
            <a:r>
              <a:rPr lang="ru-RU" dirty="0" err="1" smtClean="0"/>
              <a:t>осущест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вляется</a:t>
            </a:r>
            <a:r>
              <a:rPr lang="ru-RU" dirty="0" smtClean="0"/>
              <a:t> специальной логической схемой, формирующей в зависимости от типа</a:t>
            </a:r>
          </a:p>
          <a:p>
            <a:r>
              <a:rPr lang="ru-RU" dirty="0" smtClean="0"/>
              <a:t>обмена пары управляющих сигналов: MR, IOW  (циклы чтения), MW, IOR  (циклы</a:t>
            </a:r>
          </a:p>
          <a:p>
            <a:r>
              <a:rPr lang="ru-RU" dirty="0" smtClean="0"/>
              <a:t>записи). Из изложенного следует, что контроллер ПДП по запросу должен взять</a:t>
            </a:r>
          </a:p>
          <a:p>
            <a:r>
              <a:rPr lang="ru-RU" dirty="0" smtClean="0"/>
              <a:t>на себя управление системными шинами и выполнять совмещенные циклы </a:t>
            </a:r>
            <a:r>
              <a:rPr lang="ru-RU" dirty="0" err="1" smtClean="0"/>
              <a:t>чте</a:t>
            </a:r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51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Общие принципы организации ПДП. Режим ПДП является самым </a:t>
            </a:r>
            <a:r>
              <a:rPr lang="ru-RU" dirty="0" err="1" smtClean="0"/>
              <a:t>скорост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ным</a:t>
            </a:r>
            <a:r>
              <a:rPr lang="ru-RU" dirty="0" smtClean="0"/>
              <a:t> способом обмена, который реализуется с помощью специальных аппарат-</a:t>
            </a:r>
          </a:p>
          <a:p>
            <a:r>
              <a:rPr lang="ru-RU" dirty="0" err="1" smtClean="0"/>
              <a:t>ных</a:t>
            </a:r>
            <a:r>
              <a:rPr lang="ru-RU" dirty="0" smtClean="0"/>
              <a:t> средств – контроллеров ПДП без использования программного </a:t>
            </a:r>
            <a:r>
              <a:rPr lang="ru-RU" dirty="0" err="1" smtClean="0"/>
              <a:t>обеспече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. Для осуществления режима ПДП контроллер должен выполнить ряд по-</a:t>
            </a:r>
          </a:p>
          <a:p>
            <a:r>
              <a:rPr lang="ru-RU" dirty="0" err="1" smtClean="0"/>
              <a:t>следовательных</a:t>
            </a:r>
            <a:r>
              <a:rPr lang="ru-RU" dirty="0" smtClean="0"/>
              <a:t> операций (рис. 3.38):</a:t>
            </a:r>
          </a:p>
          <a:p>
            <a:r>
              <a:rPr lang="ru-RU" dirty="0" smtClean="0"/>
              <a:t>1) принять запрос DREQ на ПДП от ВУ;</a:t>
            </a:r>
          </a:p>
          <a:p>
            <a:r>
              <a:rPr lang="ru-RU" dirty="0" smtClean="0"/>
              <a:t>2) сформировать запрос HRQ на захват шин для ЦП;</a:t>
            </a:r>
          </a:p>
          <a:p>
            <a:r>
              <a:rPr lang="ru-RU" dirty="0" smtClean="0"/>
              <a:t>3) принять сигнал HLDA, подтверждающий этот факт после того, как ЦП вой-</a:t>
            </a:r>
          </a:p>
          <a:p>
            <a:r>
              <a:rPr lang="ru-RU" dirty="0" smtClean="0"/>
              <a:t>дет в состояние захвата (ШД, ША, ШУ в z-состояние);</a:t>
            </a:r>
          </a:p>
          <a:p>
            <a:r>
              <a:rPr lang="ru-RU" dirty="0" smtClean="0"/>
              <a:t>4) сформировать сигнал DACK, сообщающий ВУ о начале выполнения циклов</a:t>
            </a:r>
          </a:p>
          <a:p>
            <a:r>
              <a:rPr lang="ru-RU" dirty="0" smtClean="0"/>
              <a:t>ПДП;</a:t>
            </a:r>
          </a:p>
          <a:p>
            <a:r>
              <a:rPr lang="ru-RU" dirty="0" smtClean="0"/>
              <a:t>5) сформировать на ША адрес ячейки памяти, предназначенный для обмена;</a:t>
            </a:r>
          </a:p>
          <a:p>
            <a:r>
              <a:rPr lang="ru-RU" dirty="0" smtClean="0"/>
              <a:t>6) выработать сигналы MR, IOW и MW, IOR, обеспечивающие управление </a:t>
            </a:r>
            <a:r>
              <a:rPr lang="ru-RU" dirty="0" err="1" smtClean="0"/>
              <a:t>обме</a:t>
            </a:r>
            <a:r>
              <a:rPr lang="ru-RU" dirty="0" smtClean="0"/>
              <a:t>-</a:t>
            </a:r>
          </a:p>
          <a:p>
            <a:r>
              <a:rPr lang="ru-RU" dirty="0" smtClean="0"/>
              <a:t>ном;</a:t>
            </a:r>
          </a:p>
          <a:p>
            <a:r>
              <a:rPr lang="ru-RU" dirty="0" smtClean="0"/>
              <a:t>7) по окончании цикла ПДП либо повторить цикл ПДП, изменив адрес, либо</a:t>
            </a:r>
          </a:p>
          <a:p>
            <a:r>
              <a:rPr lang="ru-RU" dirty="0" smtClean="0"/>
              <a:t>прекратить ПДП, снятием запроса на ПД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8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Универсальный синхронно-асинхронный приемо-передатчик УСАПП</a:t>
            </a:r>
          </a:p>
          <a:p>
            <a:r>
              <a:rPr lang="ru-RU" dirty="0" smtClean="0"/>
              <a:t>(USART – </a:t>
            </a:r>
            <a:r>
              <a:rPr lang="ru-RU" dirty="0" err="1" smtClean="0"/>
              <a:t>Universal</a:t>
            </a:r>
            <a:r>
              <a:rPr lang="ru-RU" dirty="0" smtClean="0"/>
              <a:t> </a:t>
            </a:r>
            <a:r>
              <a:rPr lang="ru-RU" dirty="0" err="1" smtClean="0"/>
              <a:t>Synchronous</a:t>
            </a:r>
            <a:r>
              <a:rPr lang="ru-RU" dirty="0" smtClean="0"/>
              <a:t>/</a:t>
            </a:r>
            <a:r>
              <a:rPr lang="ru-RU" dirty="0" err="1" smtClean="0"/>
              <a:t>Asynchronous</a:t>
            </a:r>
            <a:r>
              <a:rPr lang="ru-RU" dirty="0" smtClean="0"/>
              <a:t> </a:t>
            </a:r>
            <a:r>
              <a:rPr lang="ru-RU" dirty="0" err="1" smtClean="0"/>
              <a:t>Resiver</a:t>
            </a:r>
            <a:r>
              <a:rPr lang="ru-RU" dirty="0" smtClean="0"/>
              <a:t>/</a:t>
            </a:r>
            <a:r>
              <a:rPr lang="ru-RU" dirty="0" err="1" smtClean="0"/>
              <a:t>Тransmitter</a:t>
            </a:r>
            <a:r>
              <a:rPr lang="ru-RU" dirty="0" smtClean="0"/>
              <a:t>) КР580ВВ51</a:t>
            </a:r>
          </a:p>
          <a:p>
            <a:r>
              <a:rPr lang="ru-RU" dirty="0" smtClean="0"/>
              <a:t>(далее ВВ51) представляет собой программируемую микросхему, реализую-</a:t>
            </a:r>
          </a:p>
          <a:p>
            <a:r>
              <a:rPr lang="ru-RU" dirty="0" err="1" smtClean="0"/>
              <a:t>щую</a:t>
            </a:r>
            <a:r>
              <a:rPr lang="ru-RU" dirty="0" smtClean="0"/>
              <a:t> интерфейс МПС с синхронно-асинхронными каналами последовательной</a:t>
            </a:r>
          </a:p>
          <a:p>
            <a:r>
              <a:rPr lang="ru-RU" dirty="0" smtClean="0"/>
              <a:t>связи. В состав ВВ51 (рис. 3.12) входят передатчик, приемник, буфер шины</a:t>
            </a:r>
          </a:p>
          <a:p>
            <a:r>
              <a:rPr lang="ru-RU" dirty="0" smtClean="0"/>
              <a:t>данных и схемы управления передатчиком, приемником, модемом</a:t>
            </a:r>
          </a:p>
          <a:p>
            <a:r>
              <a:rPr lang="ru-RU" dirty="0" smtClean="0"/>
              <a:t>Основу передатчика составляет 13-разрядный сдвиговый регистр, хранящий</a:t>
            </a:r>
          </a:p>
          <a:p>
            <a:r>
              <a:rPr lang="ru-RU" dirty="0" smtClean="0"/>
              <a:t>очередной код передаваемого символа. Разряды 12 и 11 регистра используются</a:t>
            </a:r>
          </a:p>
          <a:p>
            <a:r>
              <a:rPr lang="ru-RU" dirty="0" smtClean="0"/>
              <a:t>для формирования стоп-битов, 10 – для записи контрольного бита, разряды 9 –</a:t>
            </a:r>
          </a:p>
          <a:p>
            <a:r>
              <a:rPr lang="ru-RU" dirty="0" smtClean="0"/>
              <a:t>2 – для хранения данных, 1 – для формирования старт-битов, последний разряд</a:t>
            </a:r>
          </a:p>
          <a:p>
            <a:r>
              <a:rPr lang="ru-RU" dirty="0" smtClean="0"/>
              <a:t>0 используется как выходной буфер. Схема управления передатчиком </a:t>
            </a:r>
            <a:r>
              <a:rPr lang="ru-RU" dirty="0" err="1" smtClean="0"/>
              <a:t>отслежи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вает</a:t>
            </a:r>
            <a:r>
              <a:rPr lang="ru-RU" dirty="0" smtClean="0"/>
              <a:t> прием новых данных, добавляет к ним контрольный бит, старт-бит, </a:t>
            </a:r>
            <a:r>
              <a:rPr lang="ru-RU" dirty="0" err="1" smtClean="0"/>
              <a:t>стопо</a:t>
            </a:r>
            <a:r>
              <a:rPr lang="ru-RU" dirty="0" smtClean="0"/>
              <a:t>-</a:t>
            </a:r>
          </a:p>
          <a:p>
            <a:r>
              <a:rPr lang="ru-RU" dirty="0" smtClean="0"/>
              <a:t>вый бит и синхронизирует вывод из регистра сдвига в линию </a:t>
            </a:r>
            <a:r>
              <a:rPr lang="ru-RU" dirty="0" err="1" smtClean="0"/>
              <a:t>TxD</a:t>
            </a:r>
            <a:r>
              <a:rPr lang="ru-RU" dirty="0" smtClean="0"/>
              <a:t> (</a:t>
            </a:r>
            <a:r>
              <a:rPr lang="ru-RU" dirty="0" err="1" smtClean="0"/>
              <a:t>Transmitter</a:t>
            </a:r>
            <a:endParaRPr lang="ru-RU" dirty="0" smtClean="0"/>
          </a:p>
          <a:p>
            <a:r>
              <a:rPr lang="ru-RU" dirty="0" err="1" smtClean="0"/>
              <a:t>Data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Приемник состоит из входного формирователя, двух 9-разрядных </a:t>
            </a:r>
            <a:r>
              <a:rPr lang="ru-RU" dirty="0" err="1" smtClean="0"/>
              <a:t>регист</a:t>
            </a:r>
            <a:r>
              <a:rPr lang="ru-RU" dirty="0" smtClean="0"/>
              <a:t>-</a:t>
            </a:r>
          </a:p>
          <a:p>
            <a:r>
              <a:rPr lang="ru-RU" dirty="0" smtClean="0"/>
              <a:t>ров сдвига, двух регистров для хранения </a:t>
            </a:r>
            <a:r>
              <a:rPr lang="ru-RU" dirty="0" err="1" smtClean="0"/>
              <a:t>синхросимволов</a:t>
            </a:r>
            <a:r>
              <a:rPr lang="ru-RU" dirty="0" smtClean="0"/>
              <a:t>, схемы управления и</a:t>
            </a:r>
          </a:p>
          <a:p>
            <a:r>
              <a:rPr lang="ru-RU" dirty="0" smtClean="0"/>
              <a:t>схемы синхронизации. Информация со входа </a:t>
            </a:r>
            <a:r>
              <a:rPr lang="ru-RU" dirty="0" err="1" smtClean="0"/>
              <a:t>RxD</a:t>
            </a:r>
            <a:r>
              <a:rPr lang="ru-RU" dirty="0" smtClean="0"/>
              <a:t> (</a:t>
            </a:r>
            <a:r>
              <a:rPr lang="ru-RU" dirty="0" err="1" smtClean="0"/>
              <a:t>Resiver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) </a:t>
            </a:r>
            <a:r>
              <a:rPr lang="ru-RU" dirty="0" err="1" smtClean="0"/>
              <a:t>последова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тельно</a:t>
            </a:r>
            <a:r>
              <a:rPr lang="ru-RU" dirty="0" smtClean="0"/>
              <a:t> поступает через входной буфер и далее в регистры сдвига. Управление</a:t>
            </a:r>
          </a:p>
          <a:p>
            <a:r>
              <a:rPr lang="ru-RU" dirty="0" smtClean="0"/>
              <a:t>записью входной информации осуществляется схемой управления приемником,</a:t>
            </a:r>
          </a:p>
          <a:p>
            <a:r>
              <a:rPr lang="ru-RU" dirty="0" smtClean="0"/>
              <a:t>содержащей логику формирования синхроимпульсов приема, счетчик числа</a:t>
            </a:r>
          </a:p>
          <a:p>
            <a:r>
              <a:rPr lang="ru-RU" dirty="0" smtClean="0"/>
              <a:t>принятых битов, схему контроля четности, триггер ошибки четности РЕ (</a:t>
            </a:r>
            <a:r>
              <a:rPr lang="ru-RU" dirty="0" err="1" smtClean="0"/>
              <a:t>Parity</a:t>
            </a:r>
            <a:endParaRPr lang="ru-RU" dirty="0" smtClean="0"/>
          </a:p>
          <a:p>
            <a:r>
              <a:rPr lang="ru-RU" dirty="0" err="1" smtClean="0"/>
              <a:t>Error</a:t>
            </a:r>
            <a:r>
              <a:rPr lang="ru-RU" dirty="0" smtClean="0"/>
              <a:t>), триггер ошибки кадра FE (</a:t>
            </a:r>
            <a:r>
              <a:rPr lang="ru-RU" dirty="0" err="1" smtClean="0"/>
              <a:t>Framming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 и триггер ошибки </a:t>
            </a:r>
            <a:r>
              <a:rPr lang="ru-RU" dirty="0" err="1" smtClean="0"/>
              <a:t>переполне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ния</a:t>
            </a:r>
            <a:r>
              <a:rPr lang="ru-RU" dirty="0" smtClean="0"/>
              <a:t> ОЕ (</a:t>
            </a:r>
            <a:r>
              <a:rPr lang="ru-RU" dirty="0" err="1" smtClean="0"/>
              <a:t>Overrun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0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134672" cy="1470025"/>
          </a:xfrm>
        </p:spPr>
        <p:txBody>
          <a:bodyPr/>
          <a:lstStyle/>
          <a:p>
            <a:r>
              <a:rPr lang="ru-RU" dirty="0" smtClean="0"/>
              <a:t>Архитектура компьютера на примере </a:t>
            </a:r>
            <a:r>
              <a:rPr lang="en-US" dirty="0" smtClean="0"/>
              <a:t>IBM PC </a:t>
            </a:r>
            <a:r>
              <a:rPr lang="ru-RU" dirty="0" smtClean="0"/>
              <a:t>на базе процессора </a:t>
            </a:r>
            <a:r>
              <a:rPr lang="en-US" dirty="0" smtClean="0"/>
              <a:t>Intel 8086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3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i8086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092527" cy="522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88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и максимальный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Процессор может работать в минимальном и максимальном режимах.</a:t>
            </a:r>
          </a:p>
          <a:p>
            <a:r>
              <a:rPr lang="ru-RU" dirty="0" smtClean="0"/>
              <a:t>Минимальный – сигналы управления внешней шиной вырабатывает один процессор</a:t>
            </a:r>
          </a:p>
          <a:p>
            <a:r>
              <a:rPr lang="ru-RU" dirty="0" smtClean="0"/>
              <a:t> Максимальный - сигналы управления внешней шиной вырабатывает специальный контроллер шины.</a:t>
            </a:r>
          </a:p>
          <a:p>
            <a:r>
              <a:rPr lang="ru-RU" dirty="0" smtClean="0"/>
              <a:t>В максимальном режиме несколько процессоров (сопроцессор) подключаются к общей шине для организации мультипроцессорного режима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Соответствие сигналов </a:t>
            </a:r>
            <a:r>
              <a:rPr lang="en-US" dirty="0" smtClean="0"/>
              <a:t>MIN/MAX - </a:t>
            </a:r>
            <a:r>
              <a:rPr lang="ru-RU" dirty="0" smtClean="0"/>
              <a:t>режимах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максимальном режиме сигналы </a:t>
            </a:r>
            <a:r>
              <a:rPr lang="ru-RU" b="1" dirty="0" smtClean="0"/>
              <a:t>HOLD</a:t>
            </a:r>
            <a:r>
              <a:rPr lang="ru-RU" dirty="0" smtClean="0"/>
              <a:t>-</a:t>
            </a:r>
            <a:r>
              <a:rPr lang="ru-RU" b="1" dirty="0" smtClean="0"/>
              <a:t>HLDA</a:t>
            </a:r>
            <a:r>
              <a:rPr lang="ru-RU" dirty="0" smtClean="0"/>
              <a:t> преобразуются в сигналы управления доступом к шине Запрос/Разрешение (</a:t>
            </a:r>
            <a:r>
              <a:rPr lang="ru-RU" b="1" dirty="0" smtClean="0"/>
              <a:t>RQ/GT</a:t>
            </a:r>
            <a:r>
              <a:rPr lang="ru-RU" dirty="0" smtClean="0"/>
              <a:t>). Это позволяет другим процессорам (сопроцессорам ) включаться в общую систему с  микропроцессором 8086.</a:t>
            </a:r>
          </a:p>
          <a:p>
            <a:r>
              <a:rPr lang="ru-RU" dirty="0" smtClean="0"/>
              <a:t>В </a:t>
            </a:r>
            <a:r>
              <a:rPr lang="ru-RU" b="1" dirty="0" smtClean="0"/>
              <a:t>максимальном</a:t>
            </a:r>
            <a:r>
              <a:rPr lang="ru-RU" dirty="0" smtClean="0"/>
              <a:t> </a:t>
            </a:r>
            <a:r>
              <a:rPr lang="ru-RU" b="1" dirty="0" smtClean="0"/>
              <a:t>режиме</a:t>
            </a:r>
            <a:r>
              <a:rPr lang="ru-RU" dirty="0" smtClean="0"/>
              <a:t> сигнал </a:t>
            </a:r>
            <a:r>
              <a:rPr lang="ru-RU" b="1" dirty="0" smtClean="0"/>
              <a:t>LOCK</a:t>
            </a:r>
            <a:r>
              <a:rPr lang="ru-RU" dirty="0" smtClean="0"/>
              <a:t> указывает, что другие устройства управления передачей данных по шине системы не могут получить прав управления.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2" descr="&amp;Fcy;&amp;acy;&amp;jcy;&amp;lcy;:Digposrw 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857232"/>
            <a:ext cx="7620000" cy="2895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Максимальный режим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ru-RU" b="1" dirty="0" smtClean="0"/>
              <a:t> QS0</a:t>
            </a:r>
            <a:r>
              <a:rPr lang="ru-RU" dirty="0" smtClean="0"/>
              <a:t> и </a:t>
            </a:r>
            <a:r>
              <a:rPr lang="ru-RU" b="1" dirty="0" smtClean="0"/>
              <a:t>QS1</a:t>
            </a:r>
            <a:r>
              <a:rPr lang="ru-RU" dirty="0" smtClean="0"/>
              <a:t> несут информацию о состоянии очереди команд процессора.</a:t>
            </a:r>
          </a:p>
          <a:p>
            <a:r>
              <a:rPr lang="ru-RU" dirty="0" smtClean="0"/>
              <a:t>Сигналы состояния цикла шины (</a:t>
            </a:r>
            <a:r>
              <a:rPr lang="ru-RU" b="1" dirty="0" smtClean="0"/>
              <a:t>S0</a:t>
            </a:r>
            <a:r>
              <a:rPr lang="ru-RU" dirty="0" smtClean="0"/>
              <a:t>…</a:t>
            </a:r>
            <a:r>
              <a:rPr lang="ru-RU" b="1" dirty="0" smtClean="0"/>
              <a:t>S2</a:t>
            </a:r>
            <a:r>
              <a:rPr lang="ru-RU" dirty="0" smtClean="0"/>
              <a:t>) кодируют тип машинного цикла, выполняемого микропроцессором</a:t>
            </a:r>
          </a:p>
          <a:p>
            <a:endParaRPr lang="ru-RU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214554"/>
            <a:ext cx="5310191" cy="451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режим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100138"/>
            <a:ext cx="76581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Максимальный режим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1071563"/>
            <a:ext cx="77438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шины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8" y="1128713"/>
            <a:ext cx="59912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IBM PC XT</a:t>
            </a:r>
            <a:endParaRPr lang="ru-RU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933449"/>
            <a:ext cx="5857916" cy="565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IBM PC XT</a:t>
            </a:r>
            <a:endParaRPr lang="ru-RU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123950"/>
            <a:ext cx="4943479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IBM PC XT</a:t>
            </a:r>
            <a:endParaRPr lang="ru-RU" dirty="0"/>
          </a:p>
        </p:txBody>
      </p:sp>
      <p:pic>
        <p:nvPicPr>
          <p:cNvPr id="4" name="Рисунок 3" descr="http://skachate.ru/pars_docs/refs/41/40489/40489_html_m5eb2e9ff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00108"/>
            <a:ext cx="88583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6143644"/>
            <a:ext cx="214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1979 </a:t>
            </a:r>
            <a:r>
              <a:rPr lang="ru-RU" b="1" dirty="0" smtClean="0"/>
              <a:t>год </a:t>
            </a:r>
            <a:r>
              <a:rPr lang="en-US" b="1" dirty="0" smtClean="0"/>
              <a:t>Intel 8088 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Intel</a:t>
            </a:r>
            <a:r>
              <a:rPr lang="ru-RU" dirty="0" smtClean="0"/>
              <a:t> 8008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Intel</a:t>
            </a:r>
            <a:r>
              <a:rPr lang="ru-RU" b="1" dirty="0" smtClean="0"/>
              <a:t> 8008</a:t>
            </a:r>
            <a:r>
              <a:rPr lang="ru-RU" dirty="0" smtClean="0"/>
              <a:t> (</a:t>
            </a:r>
            <a:r>
              <a:rPr lang="ru-RU" sz="2000" i="1" dirty="0" smtClean="0"/>
              <a:t>апрель 1972 </a:t>
            </a:r>
            <a:r>
              <a:rPr lang="ru-RU" dirty="0" smtClean="0"/>
              <a:t>)— первый 8-битный процессор, для продвинутых калькуляторов, терминалов ввода-вывода;</a:t>
            </a:r>
          </a:p>
          <a:p>
            <a:r>
              <a:rPr lang="ru-RU" dirty="0" smtClean="0"/>
              <a:t>Тактовая частота процессора – 500 – 800 </a:t>
            </a:r>
            <a:r>
              <a:rPr lang="ru-RU" dirty="0" err="1" smtClean="0"/>
              <a:t>Кгц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KL Intel C8008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928934"/>
            <a:ext cx="4676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19" y="43543"/>
            <a:ext cx="8507288" cy="476250"/>
          </a:xfrm>
        </p:spPr>
        <p:txBody>
          <a:bodyPr/>
          <a:lstStyle/>
          <a:p>
            <a:pPr algn="l" eaLnBrk="1" hangingPunct="1"/>
            <a:r>
              <a:rPr lang="en-US" sz="2400" b="1" dirty="0" smtClean="0"/>
              <a:t>ISA</a:t>
            </a:r>
            <a:r>
              <a:rPr lang="ru-RU" sz="2400" b="1" dirty="0" smtClean="0"/>
              <a:t> первая шина, которая использовалась для соединения узлов на материнской плате для </a:t>
            </a:r>
            <a:r>
              <a:rPr lang="en-US" sz="2400" b="1" dirty="0" smtClean="0"/>
              <a:t>IBM PC</a:t>
            </a:r>
            <a:r>
              <a:rPr lang="ru-RU" sz="2400" b="1" dirty="0" smtClean="0"/>
              <a:t> 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684213" y="2924175"/>
            <a:ext cx="7775575" cy="504825"/>
          </a:xfrm>
          <a:prstGeom prst="leftRightArrow">
            <a:avLst>
              <a:gd name="adj1" fmla="val 30722"/>
              <a:gd name="adj2" fmla="val 109458"/>
            </a:avLst>
          </a:prstGeom>
          <a:solidFill>
            <a:srgbClr val="F96C4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979613" y="1700213"/>
            <a:ext cx="914400" cy="792162"/>
          </a:xfrm>
          <a:prstGeom prst="rect">
            <a:avLst/>
          </a:prstGeom>
          <a:solidFill>
            <a:srgbClr val="84E4B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Проц.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63938" y="1700213"/>
            <a:ext cx="936625" cy="792162"/>
          </a:xfrm>
          <a:prstGeom prst="rect">
            <a:avLst/>
          </a:prstGeom>
          <a:solidFill>
            <a:srgbClr val="A7DD7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  ОЗУ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971550" y="4005263"/>
            <a:ext cx="1152525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Сист. К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339975" y="4005263"/>
            <a:ext cx="10795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Кон. Пр.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635375" y="4005263"/>
            <a:ext cx="1079500" cy="647700"/>
          </a:xfrm>
          <a:prstGeom prst="rect">
            <a:avLst/>
          </a:prstGeom>
          <a:solidFill>
            <a:srgbClr val="61ED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 П Д П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932363" y="4005263"/>
            <a:ext cx="10795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Кон.В-В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019925" y="4005263"/>
            <a:ext cx="10795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800"/>
              <a:t>Кон.В-В</a:t>
            </a:r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2268538" y="2492375"/>
            <a:ext cx="288925" cy="576263"/>
          </a:xfrm>
          <a:prstGeom prst="upDownArrow">
            <a:avLst>
              <a:gd name="adj1" fmla="val 49778"/>
              <a:gd name="adj2" fmla="val 609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3" name="AutoShape 13"/>
          <p:cNvSpPr>
            <a:spLocks noChangeArrowheads="1"/>
          </p:cNvSpPr>
          <p:nvPr/>
        </p:nvSpPr>
        <p:spPr bwMode="auto">
          <a:xfrm>
            <a:off x="3851275" y="2492375"/>
            <a:ext cx="287338" cy="576263"/>
          </a:xfrm>
          <a:prstGeom prst="upDownArrow">
            <a:avLst>
              <a:gd name="adj1" fmla="val 49778"/>
              <a:gd name="adj2" fmla="val 613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1331913" y="3284538"/>
            <a:ext cx="287337" cy="720725"/>
          </a:xfrm>
          <a:prstGeom prst="upDownArrow">
            <a:avLst>
              <a:gd name="adj1" fmla="val 49778"/>
              <a:gd name="adj2" fmla="val 767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2700338" y="3284538"/>
            <a:ext cx="288925" cy="720725"/>
          </a:xfrm>
          <a:prstGeom prst="upDownArrow">
            <a:avLst>
              <a:gd name="adj1" fmla="val 49778"/>
              <a:gd name="adj2" fmla="val 762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3924300" y="3284538"/>
            <a:ext cx="287338" cy="720725"/>
          </a:xfrm>
          <a:prstGeom prst="upDownArrow">
            <a:avLst>
              <a:gd name="adj1" fmla="val 49778"/>
              <a:gd name="adj2" fmla="val 767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5292725" y="3284538"/>
            <a:ext cx="288925" cy="720725"/>
          </a:xfrm>
          <a:prstGeom prst="upDownArrow">
            <a:avLst>
              <a:gd name="adj1" fmla="val 49778"/>
              <a:gd name="adj2" fmla="val 76279"/>
            </a:avLst>
          </a:prstGeom>
          <a:solidFill>
            <a:srgbClr val="60CC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8" name="AutoShape 18"/>
          <p:cNvSpPr>
            <a:spLocks noChangeArrowheads="1"/>
          </p:cNvSpPr>
          <p:nvPr/>
        </p:nvSpPr>
        <p:spPr bwMode="auto">
          <a:xfrm>
            <a:off x="7380288" y="3284538"/>
            <a:ext cx="287337" cy="720725"/>
          </a:xfrm>
          <a:prstGeom prst="upDownArrow">
            <a:avLst>
              <a:gd name="adj1" fmla="val 49778"/>
              <a:gd name="adj2" fmla="val 76700"/>
            </a:avLst>
          </a:prstGeom>
          <a:solidFill>
            <a:srgbClr val="5FAAE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6156325" y="450850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424613" y="2636838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ISA</a:t>
            </a:r>
            <a:endParaRPr lang="ru-RU" sz="2400"/>
          </a:p>
        </p:txBody>
      </p:sp>
      <p:sp>
        <p:nvSpPr>
          <p:cNvPr id="51221" name="Text Box 26"/>
          <p:cNvSpPr txBox="1">
            <a:spLocks noChangeArrowheads="1"/>
          </p:cNvSpPr>
          <p:nvPr/>
        </p:nvSpPr>
        <p:spPr bwMode="auto">
          <a:xfrm>
            <a:off x="1116013" y="4149725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 b="0"/>
          </a:p>
        </p:txBody>
      </p:sp>
      <p:sp>
        <p:nvSpPr>
          <p:cNvPr id="51222" name="Text Box 28"/>
          <p:cNvSpPr txBox="1">
            <a:spLocks noChangeArrowheads="1"/>
          </p:cNvSpPr>
          <p:nvPr/>
        </p:nvSpPr>
        <p:spPr bwMode="auto">
          <a:xfrm>
            <a:off x="971550" y="422116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 b="0"/>
          </a:p>
        </p:txBody>
      </p:sp>
      <p:sp>
        <p:nvSpPr>
          <p:cNvPr id="51223" name="AutoShape 36"/>
          <p:cNvSpPr>
            <a:spLocks noChangeArrowheads="1"/>
          </p:cNvSpPr>
          <p:nvPr/>
        </p:nvSpPr>
        <p:spPr bwMode="auto">
          <a:xfrm>
            <a:off x="5364163" y="1268413"/>
            <a:ext cx="2376487" cy="215900"/>
          </a:xfrm>
          <a:prstGeom prst="leftRightArrow">
            <a:avLst>
              <a:gd name="adj1" fmla="val 35685"/>
              <a:gd name="adj2" fmla="val 108086"/>
            </a:avLst>
          </a:prstGeom>
          <a:solidFill>
            <a:srgbClr val="B2C2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4" name="AutoShape 37"/>
          <p:cNvSpPr>
            <a:spLocks noChangeArrowheads="1"/>
          </p:cNvSpPr>
          <p:nvPr/>
        </p:nvSpPr>
        <p:spPr bwMode="auto">
          <a:xfrm>
            <a:off x="5364163" y="1484313"/>
            <a:ext cx="2376487" cy="215900"/>
          </a:xfrm>
          <a:prstGeom prst="leftRightArrow">
            <a:avLst>
              <a:gd name="adj1" fmla="val 35685"/>
              <a:gd name="adj2" fmla="val 108086"/>
            </a:avLst>
          </a:prstGeom>
          <a:solidFill>
            <a:srgbClr val="AF53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5" name="AutoShape 38"/>
          <p:cNvSpPr>
            <a:spLocks noChangeArrowheads="1"/>
          </p:cNvSpPr>
          <p:nvPr/>
        </p:nvSpPr>
        <p:spPr bwMode="auto">
          <a:xfrm>
            <a:off x="5364163" y="1700213"/>
            <a:ext cx="2376487" cy="215900"/>
          </a:xfrm>
          <a:prstGeom prst="leftRightArrow">
            <a:avLst>
              <a:gd name="adj1" fmla="val 35685"/>
              <a:gd name="adj2" fmla="val 108086"/>
            </a:avLst>
          </a:prstGeom>
          <a:solidFill>
            <a:srgbClr val="3C26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6" name="AutoShape 41"/>
          <p:cNvSpPr>
            <a:spLocks/>
          </p:cNvSpPr>
          <p:nvPr/>
        </p:nvSpPr>
        <p:spPr bwMode="auto">
          <a:xfrm>
            <a:off x="5076825" y="1268413"/>
            <a:ext cx="287338" cy="647700"/>
          </a:xfrm>
          <a:prstGeom prst="leftBrace">
            <a:avLst>
              <a:gd name="adj1" fmla="val 1878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7" name="Line 42"/>
          <p:cNvSpPr>
            <a:spLocks noChangeShapeType="1"/>
          </p:cNvSpPr>
          <p:nvPr/>
        </p:nvSpPr>
        <p:spPr bwMode="auto">
          <a:xfrm>
            <a:off x="5076825" y="1628775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1228" name="Text Box 43"/>
          <p:cNvSpPr txBox="1">
            <a:spLocks noChangeArrowheads="1"/>
          </p:cNvSpPr>
          <p:nvPr/>
        </p:nvSpPr>
        <p:spPr bwMode="auto">
          <a:xfrm>
            <a:off x="6629400" y="9080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800" b="0"/>
          </a:p>
        </p:txBody>
      </p:sp>
      <p:sp>
        <p:nvSpPr>
          <p:cNvPr id="51229" name="Text Box 44"/>
          <p:cNvSpPr txBox="1">
            <a:spLocks noChangeArrowheads="1"/>
          </p:cNvSpPr>
          <p:nvPr/>
        </p:nvSpPr>
        <p:spPr bwMode="auto">
          <a:xfrm>
            <a:off x="6675438" y="981075"/>
            <a:ext cx="776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0"/>
              <a:t>ШД</a:t>
            </a:r>
          </a:p>
        </p:txBody>
      </p:sp>
      <p:sp>
        <p:nvSpPr>
          <p:cNvPr id="51230" name="Text Box 45"/>
          <p:cNvSpPr txBox="1">
            <a:spLocks noChangeArrowheads="1"/>
          </p:cNvSpPr>
          <p:nvPr/>
        </p:nvSpPr>
        <p:spPr bwMode="auto">
          <a:xfrm>
            <a:off x="6804025" y="191611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0"/>
              <a:t>ШУ</a:t>
            </a:r>
          </a:p>
        </p:txBody>
      </p:sp>
      <p:sp>
        <p:nvSpPr>
          <p:cNvPr id="51231" name="Text Box 46"/>
          <p:cNvSpPr txBox="1">
            <a:spLocks noChangeArrowheads="1"/>
          </p:cNvSpPr>
          <p:nvPr/>
        </p:nvSpPr>
        <p:spPr bwMode="auto">
          <a:xfrm>
            <a:off x="7812088" y="136048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800" b="0"/>
          </a:p>
        </p:txBody>
      </p:sp>
      <p:sp>
        <p:nvSpPr>
          <p:cNvPr id="51232" name="Text Box 47"/>
          <p:cNvSpPr txBox="1">
            <a:spLocks noChangeArrowheads="1"/>
          </p:cNvSpPr>
          <p:nvPr/>
        </p:nvSpPr>
        <p:spPr bwMode="auto">
          <a:xfrm>
            <a:off x="7740650" y="1412875"/>
            <a:ext cx="54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b="0"/>
              <a:t>ША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692696"/>
            <a:ext cx="41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Industry </a:t>
            </a:r>
            <a:r>
              <a:rPr lang="en-US" sz="2400" dirty="0" err="1" smtClean="0"/>
              <a:t>Standart</a:t>
            </a:r>
            <a:r>
              <a:rPr lang="en-US" sz="2400" dirty="0" smtClean="0"/>
              <a:t> Architecture 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5445224"/>
            <a:ext cx="8813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Все периферийные устройства  (диск, клавиатура, монитор, и др.) подключаются к  процессору по шине ввода вывода через промежуточные </a:t>
            </a:r>
            <a:r>
              <a:rPr lang="ru-RU" sz="2400" dirty="0" smtClean="0">
                <a:solidFill>
                  <a:srgbClr val="FF0000"/>
                </a:solidFill>
              </a:rPr>
              <a:t>устройства – контроллеры ввода- вывода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-180528" y="0"/>
            <a:ext cx="9324528" cy="642942"/>
          </a:xfrm>
        </p:spPr>
        <p:txBody>
          <a:bodyPr>
            <a:noAutofit/>
          </a:bodyPr>
          <a:lstStyle/>
          <a:p>
            <a:r>
              <a:rPr lang="ru-RU" sz="2400" dirty="0" smtClean="0"/>
              <a:t>Адресация портов контроллеров на шине ввода - вывода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1" y="2204864"/>
            <a:ext cx="86106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045929"/>
            <a:ext cx="943258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Порт ввода-вывода это адрес регистра  контроллера ввода –вывода</a:t>
            </a:r>
          </a:p>
          <a:p>
            <a:r>
              <a:rPr lang="ru-RU" sz="2400" dirty="0">
                <a:solidFill>
                  <a:srgbClr val="FF0000"/>
                </a:solidFill>
                <a:cs typeface="Arial" pitchFamily="34" charset="0"/>
              </a:rPr>
              <a:t>Портам  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cs typeface="Arial" pitchFamily="34" charset="0"/>
              </a:rPr>
              <a:t>назначаются адреса, являющиеся целым числом 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(например,</a:t>
            </a:r>
          </a:p>
          <a:p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0x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20</a:t>
            </a:r>
            <a:r>
              <a:rPr lang="en-US" sz="2400" dirty="0" smtClean="0">
                <a:solidFill>
                  <a:srgbClr val="FF0000"/>
                </a:solidFill>
                <a:cs typeface="Arial" pitchFamily="34" charset="0"/>
              </a:rPr>
              <a:t>h</a:t>
            </a:r>
            <a:r>
              <a:rPr lang="ru-RU" sz="2400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ru-RU" sz="2400" dirty="0" smtClean="0">
                <a:cs typeface="Arial" pitchFamily="34" charset="0"/>
              </a:rPr>
              <a:t>. </a:t>
            </a:r>
          </a:p>
          <a:p>
            <a:endParaRPr lang="ru-RU" sz="2400" dirty="0">
              <a:cs typeface="Arial" pitchFamily="34" charset="0"/>
            </a:endParaRPr>
          </a:p>
          <a:p>
            <a:endParaRPr lang="ru-RU" sz="2400" dirty="0" smtClean="0">
              <a:cs typeface="Arial" pitchFamily="34" charset="0"/>
            </a:endParaRPr>
          </a:p>
          <a:p>
            <a:endParaRPr lang="ru-RU" sz="2400" dirty="0">
              <a:cs typeface="Arial" pitchFamily="34" charset="0"/>
            </a:endParaRPr>
          </a:p>
          <a:p>
            <a:endParaRPr lang="ru-RU" sz="2400" dirty="0" smtClean="0">
              <a:cs typeface="Arial" pitchFamily="34" charset="0"/>
            </a:endParaRPr>
          </a:p>
          <a:p>
            <a:endParaRPr lang="ru-RU" sz="2400" dirty="0">
              <a:cs typeface="Arial" pitchFamily="34" charset="0"/>
            </a:endParaRPr>
          </a:p>
          <a:p>
            <a:endParaRPr lang="ru-RU" sz="2400" dirty="0" smtClean="0">
              <a:cs typeface="Arial" pitchFamily="34" charset="0"/>
            </a:endParaRPr>
          </a:p>
          <a:p>
            <a:endParaRPr lang="ru-RU" sz="2400" dirty="0">
              <a:cs typeface="Arial" pitchFamily="34" charset="0"/>
            </a:endParaRPr>
          </a:p>
          <a:p>
            <a:endParaRPr lang="ru-RU" sz="2400" dirty="0" smtClean="0">
              <a:cs typeface="Arial" pitchFamily="34" charset="0"/>
            </a:endParaRPr>
          </a:p>
          <a:p>
            <a:endParaRPr lang="ru-RU" sz="2400" dirty="0">
              <a:cs typeface="Arial" pitchFamily="34" charset="0"/>
            </a:endParaRPr>
          </a:p>
          <a:p>
            <a:endParaRPr lang="ru-RU" sz="2400" dirty="0" smtClean="0">
              <a:cs typeface="Arial" pitchFamily="34" charset="0"/>
            </a:endParaRPr>
          </a:p>
          <a:p>
            <a:endParaRPr lang="ru-RU" sz="2400" dirty="0">
              <a:cs typeface="Arial" pitchFamily="34" charset="0"/>
            </a:endParaRPr>
          </a:p>
          <a:p>
            <a:r>
              <a:rPr lang="ru-RU" sz="2400" dirty="0" smtClean="0">
                <a:solidFill>
                  <a:srgbClr val="FF0000"/>
                </a:solidFill>
              </a:rPr>
              <a:t> Для задания адреса портов используется 16 разрядов адреса, это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65535 адресов.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8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857232"/>
            <a:ext cx="3705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0" y="4180344"/>
            <a:ext cx="8892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Набор всех  портов ввода-вывода формирует пространство портов ввода-вывода, которое защищено от доступа от обычных пользовательских программ. В этом случае 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команды  записи и чтения для портов и ячеек памяти разные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511156"/>
          </a:xfrm>
        </p:spPr>
        <p:txBody>
          <a:bodyPr/>
          <a:lstStyle/>
          <a:p>
            <a:pPr lvl="0"/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25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428736"/>
            <a:ext cx="1476376" cy="368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" y="10001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Порты ввода – вывода  отображаемый на пространство  памяти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929198"/>
            <a:ext cx="90011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Порты ввода - вывода отображаемые на память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Каждому порту выделен уникальный адрес в общем поле памяти, который  физически не располагается  в оперативной памяти.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Выделяемые адреса находятся в верхней части адресного пространства. В этом случае </a:t>
            </a:r>
            <a:r>
              <a:rPr lang="ru-RU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команды  записи и чтения для портов и ячеек памяти одинаковы 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714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428736"/>
            <a:ext cx="21717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85720" y="4857760"/>
            <a:ext cx="8286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Гибридный вариант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- внутренняя память (буфер) устройства (если имеется) , находится в общем адресном пространстве памяти, а адресам портов ввода вывода отводится отдельное адресное пространство.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928670"/>
            <a:ext cx="278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Гибридный вариант</a:t>
            </a:r>
            <a:endParaRPr lang="ru-RU" sz="24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Адресация портов контроллеров на шине ввода -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41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Процессор, шина адреса и шина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85794"/>
            <a:ext cx="8858280" cy="548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8229600" cy="511156"/>
          </a:xfrm>
        </p:spPr>
        <p:txBody>
          <a:bodyPr/>
          <a:lstStyle/>
          <a:p>
            <a:r>
              <a:rPr lang="ru-RU" dirty="0" smtClean="0"/>
              <a:t>Шина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71513"/>
            <a:ext cx="9144000" cy="53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28834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Запись или чтение регистров выбранных микросхем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контроллеров или микросхем  памяти осуществлялась  с помощью  сигналов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WR/RD-M/IO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процессора(минимальный режим) или путем дешифрации сигналов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S0-S1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процессора (максимальный режим)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001156" cy="511156"/>
          </a:xfrm>
        </p:spPr>
        <p:txBody>
          <a:bodyPr/>
          <a:lstStyle/>
          <a:p>
            <a:r>
              <a:rPr lang="ru-RU" dirty="0" smtClean="0"/>
              <a:t>Адресация контроллеров комплекта поддержки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выбора одной из микросхем  (контроллера прерываний, контроллера ПДП, таймера, параллельного порта, последовательного порта) разряды адреса ХА9-ХА5 подавались на дешифратор адреса ввода вывода.</a:t>
            </a:r>
          </a:p>
          <a:p>
            <a:r>
              <a:rPr lang="ru-RU" dirty="0" smtClean="0"/>
              <a:t>Разряды ХА4-ХА0 использовались для обращения к внутренним регистрам этих микросхем. 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8929750" cy="320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прерываний </a:t>
            </a:r>
            <a:r>
              <a:rPr lang="en-US" dirty="0" smtClean="0"/>
              <a:t>i8259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0632" y="5074146"/>
            <a:ext cx="8356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INT –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запрос к процессору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INT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А – ответ процессора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CS –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выбор микросхемы от дешифратора ввода вывода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А0 – выбор внутренних регистров,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RD/WR –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запись/чтение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D0-D7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данные регистров,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IRQ0-IRQ7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запросы на прерывание </a:t>
            </a:r>
          </a:p>
          <a:p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3" y="980728"/>
            <a:ext cx="7852518" cy="40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регистры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Регистр запросов IRR ( </a:t>
            </a:r>
            <a:r>
              <a:rPr lang="ru-RU" b="1" dirty="0" err="1" smtClean="0"/>
              <a:t>Interrupt</a:t>
            </a:r>
            <a:r>
              <a:rPr lang="ru-RU" b="1" dirty="0" smtClean="0"/>
              <a:t> </a:t>
            </a:r>
            <a:r>
              <a:rPr lang="ru-RU" b="1" dirty="0" err="1" smtClean="0"/>
              <a:t>request</a:t>
            </a:r>
            <a:r>
              <a:rPr lang="ru-RU" b="1" dirty="0" smtClean="0"/>
              <a:t> </a:t>
            </a:r>
            <a:r>
              <a:rPr lang="ru-RU" b="1" dirty="0" err="1" smtClean="0"/>
              <a:t>register</a:t>
            </a:r>
            <a:r>
              <a:rPr lang="ru-RU" b="1" dirty="0" smtClean="0"/>
              <a:t> )</a:t>
            </a:r>
            <a:r>
              <a:rPr lang="ru-RU" dirty="0" smtClean="0"/>
              <a:t> - отдельные его биты отвечают входам IRQ.</a:t>
            </a:r>
          </a:p>
          <a:p>
            <a:r>
              <a:rPr lang="ru-RU" dirty="0" smtClean="0"/>
              <a:t> Единица в соответствующем разряде показывает, что по соответствующему входу имеется запрос.</a:t>
            </a:r>
          </a:p>
          <a:p>
            <a:r>
              <a:rPr lang="ru-RU" b="1" dirty="0" smtClean="0"/>
              <a:t>Регистр состояния / выполнения ISR ( </a:t>
            </a:r>
            <a:r>
              <a:rPr lang="ru-RU" b="1" dirty="0" err="1" smtClean="0"/>
              <a:t>Interrupt</a:t>
            </a:r>
            <a:r>
              <a:rPr lang="ru-RU" b="1" dirty="0" smtClean="0"/>
              <a:t> </a:t>
            </a:r>
            <a:r>
              <a:rPr lang="ru-RU" b="1" dirty="0" err="1" smtClean="0"/>
              <a:t>Status</a:t>
            </a:r>
            <a:r>
              <a:rPr lang="ru-RU" b="1" dirty="0" smtClean="0"/>
              <a:t> </a:t>
            </a:r>
            <a:r>
              <a:rPr lang="ru-RU" b="1" dirty="0" err="1" smtClean="0"/>
              <a:t>Register</a:t>
            </a:r>
            <a:r>
              <a:rPr lang="ru-RU" b="1" dirty="0" smtClean="0"/>
              <a:t> )</a:t>
            </a:r>
            <a:r>
              <a:rPr lang="ru-RU" dirty="0" smtClean="0"/>
              <a:t> - отдельные его биты отвечают за то, какие прерывания в данный момент обрабатываются.</a:t>
            </a:r>
          </a:p>
          <a:p>
            <a:r>
              <a:rPr lang="ru-RU" dirty="0" smtClean="0"/>
              <a:t>Содержимое регистра </a:t>
            </a:r>
            <a:r>
              <a:rPr lang="en-US" dirty="0" smtClean="0"/>
              <a:t>IRR </a:t>
            </a:r>
            <a:r>
              <a:rPr lang="ru-RU" dirty="0" smtClean="0"/>
              <a:t>переписывается в </a:t>
            </a:r>
            <a:r>
              <a:rPr lang="en-US" dirty="0" smtClean="0"/>
              <a:t>ISR </a:t>
            </a:r>
            <a:r>
              <a:rPr lang="ru-RU" dirty="0" smtClean="0"/>
              <a:t>по сигналу ответа </a:t>
            </a:r>
            <a:r>
              <a:rPr lang="en-US" dirty="0" smtClean="0"/>
              <a:t>INTA </a:t>
            </a:r>
            <a:r>
              <a:rPr lang="ru-RU" dirty="0" smtClean="0"/>
              <a:t>от микроконтроллера</a:t>
            </a:r>
          </a:p>
          <a:p>
            <a:r>
              <a:rPr lang="ru-RU" b="1" dirty="0" smtClean="0"/>
              <a:t>Регистр маскирования IMR ( </a:t>
            </a:r>
            <a:r>
              <a:rPr lang="ru-RU" b="1" dirty="0" err="1" smtClean="0"/>
              <a:t>Interrupt</a:t>
            </a:r>
            <a:r>
              <a:rPr lang="ru-RU" b="1" dirty="0" smtClean="0"/>
              <a:t> </a:t>
            </a:r>
            <a:r>
              <a:rPr lang="ru-RU" b="1" dirty="0" err="1" smtClean="0"/>
              <a:t>Mask</a:t>
            </a:r>
            <a:r>
              <a:rPr lang="ru-RU" b="1" dirty="0" smtClean="0"/>
              <a:t> </a:t>
            </a:r>
            <a:r>
              <a:rPr lang="ru-RU" b="1" dirty="0" err="1" smtClean="0"/>
              <a:t>Register</a:t>
            </a:r>
            <a:r>
              <a:rPr lang="ru-RU" b="1" dirty="0" smtClean="0"/>
              <a:t> )</a:t>
            </a:r>
            <a:r>
              <a:rPr lang="ru-RU" dirty="0" smtClean="0"/>
              <a:t> - 1 в соответствующем разряде запрещает обработку своего запроса.</a:t>
            </a:r>
          </a:p>
          <a:p>
            <a:r>
              <a:rPr lang="ru-RU" dirty="0" smtClean="0"/>
              <a:t>Программно доступны регистры </a:t>
            </a:r>
            <a:r>
              <a:rPr lang="en-US" dirty="0" smtClean="0"/>
              <a:t>ISR </a:t>
            </a:r>
            <a:r>
              <a:rPr lang="ru-RU" dirty="0" smtClean="0"/>
              <a:t>и </a:t>
            </a:r>
            <a:r>
              <a:rPr lang="en-US" dirty="0" smtClean="0"/>
              <a:t> IMR</a:t>
            </a:r>
          </a:p>
          <a:p>
            <a:r>
              <a:rPr lang="ru-RU" dirty="0" smtClean="0"/>
              <a:t>Адреса портов</a:t>
            </a:r>
          </a:p>
          <a:p>
            <a:r>
              <a:rPr lang="en-US" dirty="0" smtClean="0"/>
              <a:t>ISR: 20H</a:t>
            </a:r>
            <a:br>
              <a:rPr lang="en-US" dirty="0" smtClean="0"/>
            </a:br>
            <a:r>
              <a:rPr lang="en-US" dirty="0" smtClean="0"/>
              <a:t>IMR:21H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ru-RU" dirty="0" err="1" smtClean="0"/>
              <a:t>ntel</a:t>
            </a:r>
            <a:r>
              <a:rPr lang="ru-RU" dirty="0" smtClean="0"/>
              <a:t> 8080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</a:t>
            </a:r>
            <a:r>
              <a:rPr lang="ru-RU" b="1" dirty="0" err="1" smtClean="0"/>
              <a:t>ntel</a:t>
            </a:r>
            <a:r>
              <a:rPr lang="ru-RU" b="1" dirty="0" smtClean="0"/>
              <a:t> 8080 (</a:t>
            </a:r>
            <a:r>
              <a:rPr lang="ru-RU" sz="2000" b="1" i="1" dirty="0" smtClean="0"/>
              <a:t>а</a:t>
            </a:r>
            <a:r>
              <a:rPr lang="ru-RU" sz="2000" i="1" dirty="0" smtClean="0"/>
              <a:t>прель 1974 года </a:t>
            </a:r>
            <a:r>
              <a:rPr lang="ru-RU" dirty="0" smtClean="0"/>
              <a:t>) — 8-битный микропроцессор</a:t>
            </a:r>
          </a:p>
          <a:p>
            <a:r>
              <a:rPr lang="ru-RU" dirty="0" smtClean="0"/>
              <a:t>Количество регистров: 7</a:t>
            </a:r>
          </a:p>
          <a:p>
            <a:r>
              <a:rPr lang="ru-RU" dirty="0" smtClean="0"/>
              <a:t>Разрядность регистров: 8 бит</a:t>
            </a:r>
          </a:p>
          <a:p>
            <a:r>
              <a:rPr lang="ru-RU" dirty="0" smtClean="0"/>
              <a:t>Разрядность шины данных: 8 бит </a:t>
            </a:r>
          </a:p>
          <a:p>
            <a:r>
              <a:rPr lang="ru-RU" dirty="0" smtClean="0"/>
              <a:t>Разрядность шины адреса: 16 бит</a:t>
            </a:r>
          </a:p>
          <a:p>
            <a:r>
              <a:rPr lang="ru-RU" dirty="0" smtClean="0"/>
              <a:t>Объём адресуемой памяти: 1 Мбайт</a:t>
            </a:r>
          </a:p>
          <a:p>
            <a:r>
              <a:rPr lang="ru-RU" dirty="0" smtClean="0"/>
              <a:t>Адресное пространство I/O: 64 Кбайт</a:t>
            </a:r>
          </a:p>
          <a:p>
            <a:r>
              <a:rPr lang="ru-RU" dirty="0" smtClean="0"/>
              <a:t>Количество инструкций: 80 </a:t>
            </a:r>
          </a:p>
          <a:p>
            <a:r>
              <a:rPr lang="ru-RU" dirty="0" smtClean="0"/>
              <a:t>Тактовая частота 2 – 4Мгц </a:t>
            </a:r>
          </a:p>
          <a:p>
            <a:pPr lvl="1"/>
            <a:r>
              <a:rPr lang="ru-RU" dirty="0" smtClean="0"/>
              <a:t>На базе микропроцессора </a:t>
            </a:r>
            <a:r>
              <a:rPr lang="ru-RU" dirty="0" err="1" smtClean="0"/>
              <a:t>Intel</a:t>
            </a:r>
            <a:r>
              <a:rPr lang="ru-RU" dirty="0" smtClean="0"/>
              <a:t> 8080 фирмой MITS был выпущен «первый в мире </a:t>
            </a:r>
            <a:r>
              <a:rPr lang="ru-RU" dirty="0" err="1" smtClean="0"/>
              <a:t>миникомпьютерный</a:t>
            </a:r>
            <a:r>
              <a:rPr lang="ru-RU" dirty="0" smtClean="0"/>
              <a:t> комплект, для популярного  компьютера </a:t>
            </a:r>
            <a:r>
              <a:rPr lang="ru-RU" dirty="0" smtClean="0">
                <a:solidFill>
                  <a:srgbClr val="FF0000"/>
                </a:solidFill>
              </a:rPr>
              <a:t>Altair-8800.</a:t>
            </a:r>
          </a:p>
          <a:p>
            <a:r>
              <a:rPr lang="ru-RU" dirty="0" smtClean="0"/>
              <a:t>Отечественный аналог – микропроцессорный комплект серии </a:t>
            </a:r>
            <a:r>
              <a:rPr lang="ru-RU" dirty="0" smtClean="0">
                <a:solidFill>
                  <a:srgbClr val="FF0000"/>
                </a:solidFill>
              </a:rPr>
              <a:t>580ВМ80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476875"/>
            <a:ext cx="35718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5143512"/>
            <a:ext cx="34385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прерываний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IRQ# Тип прерывания Устройство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0        08H                        Системный таймер</a:t>
            </a:r>
            <a:br>
              <a:rPr lang="ru-RU" dirty="0" smtClean="0"/>
            </a:br>
            <a:r>
              <a:rPr lang="ru-RU" dirty="0" smtClean="0"/>
              <a:t>1        09H                         Клавиатура</a:t>
            </a:r>
            <a:br>
              <a:rPr lang="ru-RU" dirty="0" smtClean="0"/>
            </a:br>
            <a:r>
              <a:rPr lang="ru-RU" dirty="0" smtClean="0"/>
              <a:t>2        0AH                        Зарезервировано(2-ой 8259)</a:t>
            </a:r>
            <a:br>
              <a:rPr lang="ru-RU" dirty="0" smtClean="0"/>
            </a:br>
            <a:r>
              <a:rPr lang="ru-RU" dirty="0" smtClean="0"/>
              <a:t>3        0BH                        Последовательный порт(COM1)</a:t>
            </a:r>
            <a:br>
              <a:rPr lang="ru-RU" dirty="0" smtClean="0"/>
            </a:br>
            <a:r>
              <a:rPr lang="ru-RU" dirty="0" smtClean="0"/>
              <a:t>4        0CH                        Последовательный порт(COM2)</a:t>
            </a:r>
            <a:br>
              <a:rPr lang="ru-RU" dirty="0" smtClean="0"/>
            </a:br>
            <a:r>
              <a:rPr lang="ru-RU" dirty="0" smtClean="0"/>
              <a:t>5        0DH                        Жесткий диск</a:t>
            </a:r>
            <a:br>
              <a:rPr lang="ru-RU" dirty="0" smtClean="0"/>
            </a:br>
            <a:r>
              <a:rPr lang="ru-RU" dirty="0" smtClean="0"/>
              <a:t>6        0EH                        Дисковод</a:t>
            </a:r>
            <a:br>
              <a:rPr lang="ru-RU" dirty="0" smtClean="0"/>
            </a:br>
            <a:r>
              <a:rPr lang="ru-RU" dirty="0" smtClean="0"/>
              <a:t>7        0FH                        Принтер(LPT1)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Немаскируемые прерывания (</a:t>
            </a:r>
            <a:r>
              <a:rPr lang="en-US" dirty="0" smtClean="0"/>
              <a:t>HMI</a:t>
            </a:r>
            <a:r>
              <a:rPr lang="ru-RU" dirty="0" smtClean="0"/>
              <a:t>)</a:t>
            </a:r>
          </a:p>
          <a:p>
            <a:r>
              <a:rPr lang="ru-RU" dirty="0" smtClean="0"/>
              <a:t>1) От сопроцессора</a:t>
            </a:r>
          </a:p>
          <a:p>
            <a:r>
              <a:rPr lang="ru-RU" dirty="0" smtClean="0"/>
              <a:t>2) Ошибки паритета памяти</a:t>
            </a:r>
          </a:p>
          <a:p>
            <a:r>
              <a:rPr lang="ru-RU" dirty="0" smtClean="0"/>
              <a:t>3) От контролеров внешних устройств, размещенных в слотах </a:t>
            </a:r>
            <a:r>
              <a:rPr lang="en-US" dirty="0" smtClean="0"/>
              <a:t> </a:t>
            </a:r>
            <a:r>
              <a:rPr lang="ru-RU" dirty="0" smtClean="0"/>
              <a:t>расширения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прерываний</a:t>
            </a:r>
            <a:endParaRPr lang="ru-RU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43075"/>
            <a:ext cx="8572528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прямого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прямого доступа к памяти (ПДП, DMA - </a:t>
            </a:r>
            <a:r>
              <a:rPr lang="ru-RU" dirty="0" err="1" smtClean="0"/>
              <a:t>Direct</a:t>
            </a:r>
            <a:r>
              <a:rPr lang="ru-RU" dirty="0" smtClean="0"/>
              <a:t> </a:t>
            </a:r>
            <a:r>
              <a:rPr lang="ru-RU" dirty="0" err="1" smtClean="0"/>
              <a:t>Memory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) обеспечивает высокоскоростной обмен данными между устройствами ввода-вывода и ОЗУ без использования центрального процессора.</a:t>
            </a:r>
          </a:p>
          <a:p>
            <a:r>
              <a:rPr lang="ru-RU" dirty="0" smtClean="0"/>
              <a:t> Это позволяет освободить процессор для выполнения вычислений параллельно с обменом.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 PC-подобных компьютерах функции контроллера ПДП выполняет микросхема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8237А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контроллера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785794"/>
            <a:ext cx="2219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6" y="961211"/>
            <a:ext cx="5855624" cy="547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регистры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10 внутренних регистров в диапазоне  00</a:t>
            </a:r>
            <a:r>
              <a:rPr lang="en-US" dirty="0" smtClean="0"/>
              <a:t> – 0F</a:t>
            </a:r>
            <a:endParaRPr lang="ru-RU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570" y="1643050"/>
            <a:ext cx="6300012" cy="391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</a:t>
            </a:r>
            <a:r>
              <a:rPr lang="en-US" dirty="0" smtClean="0"/>
              <a:t>DMA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Микропроцессор «знает» с какой областью памяти работает внешнее устройство (начальный адрес области памяти и количество передаваемых байт)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При программировании котроллера задается :</a:t>
            </a:r>
          </a:p>
          <a:p>
            <a:pPr lvl="1"/>
            <a:r>
              <a:rPr lang="ru-RU" dirty="0" smtClean="0"/>
              <a:t> начальный адрес памяти для обмена;</a:t>
            </a:r>
          </a:p>
          <a:p>
            <a:pPr lvl="1"/>
            <a:r>
              <a:rPr lang="ru-RU" dirty="0" smtClean="0"/>
              <a:t>число передаваемых байтов;</a:t>
            </a:r>
          </a:p>
          <a:p>
            <a:pPr lvl="1"/>
            <a:r>
              <a:rPr lang="ru-RU" dirty="0" smtClean="0"/>
              <a:t> направление обмена, а также устанавливаются требуемые режимы работы </a:t>
            </a:r>
            <a:r>
              <a:rPr lang="ru-RU" sz="1600" i="1" dirty="0" smtClean="0"/>
              <a:t>(разрешить или запретить циклическое изменение приоритетов, </a:t>
            </a:r>
            <a:r>
              <a:rPr lang="ru-RU" sz="1600" i="1" dirty="0" err="1" smtClean="0"/>
              <a:t>автоинициализацию</a:t>
            </a:r>
            <a:r>
              <a:rPr lang="ru-RU" sz="1600" i="1" dirty="0" smtClean="0"/>
              <a:t>, задать направление изменения адреса при обмене и т. д</a:t>
            </a:r>
            <a:r>
              <a:rPr lang="ru-RU" dirty="0" smtClean="0"/>
              <a:t>.).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Каскадирование контроллеров ПДП</a:t>
            </a:r>
            <a:endParaRPr lang="ru-RU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5" y="1433513"/>
            <a:ext cx="5129234" cy="48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ПДП </a:t>
            </a:r>
            <a:r>
              <a:rPr lang="en-US" dirty="0" smtClean="0"/>
              <a:t>PC XT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Нулевой канал использовался для регенерации динамической оперативной памяти На него поступает сигнал с таймера.</a:t>
            </a:r>
            <a:endParaRPr lang="en-US" dirty="0" smtClean="0"/>
          </a:p>
          <a:p>
            <a:pPr lvl="0"/>
            <a:r>
              <a:rPr lang="ru-RU" dirty="0" smtClean="0"/>
              <a:t>Три канала четырехканального контроллера выводились на слоты расширения,</a:t>
            </a:r>
          </a:p>
          <a:p>
            <a:pPr lvl="0"/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ПДП для РС АТ </a:t>
            </a:r>
            <a:endParaRPr lang="ru-RU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80" y="1428736"/>
            <a:ext cx="8079024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Подсоединение к шине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138238"/>
            <a:ext cx="67532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Микропроцессорный комплект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 процессору </a:t>
            </a:r>
            <a:r>
              <a:rPr lang="en-US" dirty="0" smtClean="0"/>
              <a:t>i8080 </a:t>
            </a:r>
            <a:r>
              <a:rPr lang="ru-RU" dirty="0" smtClean="0"/>
              <a:t>компанией </a:t>
            </a:r>
            <a:r>
              <a:rPr lang="en-US" dirty="0" smtClean="0"/>
              <a:t>Intel </a:t>
            </a:r>
            <a:r>
              <a:rPr lang="ru-RU" dirty="0" smtClean="0"/>
              <a:t>был выпущен микропроцессорный комплект поддержки в составе: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8259</a:t>
            </a:r>
            <a:r>
              <a:rPr lang="ru-RU" dirty="0" smtClean="0"/>
              <a:t> — контроллер прерываний;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8257</a:t>
            </a:r>
            <a:r>
              <a:rPr lang="ru-RU" dirty="0" smtClean="0"/>
              <a:t> — контроллер прямого доступа в память;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8253</a:t>
            </a:r>
            <a:r>
              <a:rPr lang="ru-RU" dirty="0" smtClean="0"/>
              <a:t> — 3-канальный таймер/счётчик;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8251</a:t>
            </a:r>
            <a:r>
              <a:rPr lang="ru-RU" dirty="0" smtClean="0"/>
              <a:t> — микросхема последовательного интерфейса;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8255</a:t>
            </a:r>
            <a:r>
              <a:rPr lang="ru-RU" dirty="0" smtClean="0"/>
              <a:t> — микросхема трёхканального параллельного интерфейса;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8271</a:t>
            </a:r>
            <a:r>
              <a:rPr lang="ru-RU" dirty="0" smtClean="0"/>
              <a:t> — контроллер накопителя на гибких магнитных дисках;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8275</a:t>
            </a:r>
            <a:r>
              <a:rPr lang="ru-RU" dirty="0" smtClean="0"/>
              <a:t> — контроллер монитора;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8355</a:t>
            </a:r>
            <a:r>
              <a:rPr lang="ru-RU" dirty="0" smtClean="0"/>
              <a:t> — микросхема интерфейса с периферией (с 16 Кбайт ПЗУ).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8216/8226</a:t>
            </a:r>
            <a:r>
              <a:rPr lang="ru-RU" dirty="0" smtClean="0"/>
              <a:t> — шинные формирователи с большой нагрузочной способностью;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8224</a:t>
            </a:r>
            <a:r>
              <a:rPr lang="ru-RU" dirty="0" smtClean="0"/>
              <a:t> — тактовый генератор;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8228/8238</a:t>
            </a:r>
            <a:r>
              <a:rPr lang="ru-RU" dirty="0" smtClean="0"/>
              <a:t> — схемы системного контроллера и формирователя шины данных, обеспечивающие демультиплексирование передаваемых процессором сигналов управления шиной;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8232</a:t>
            </a:r>
            <a:r>
              <a:rPr lang="ru-RU" dirty="0" smtClean="0"/>
              <a:t> — процессор чисел с плавающей запятой (</a:t>
            </a:r>
            <a:r>
              <a:rPr lang="ru-RU" sz="1900" i="1" dirty="0" smtClean="0"/>
              <a:t>позднее был заменен на сопроцессор </a:t>
            </a:r>
            <a:r>
              <a:rPr lang="en-US" sz="1900" i="1" dirty="0" smtClean="0"/>
              <a:t>Intel 8087</a:t>
            </a:r>
            <a:r>
              <a:rPr lang="ru-RU" dirty="0" smtClean="0"/>
              <a:t>);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режиме одиночной передачи </a:t>
            </a:r>
            <a:r>
              <a:rPr lang="ru-RU" dirty="0" smtClean="0"/>
              <a:t>осуществляется передача </a:t>
            </a:r>
            <a:r>
              <a:rPr lang="ru-RU" dirty="0"/>
              <a:t>одного байта между устройством ввода вывода и </a:t>
            </a:r>
            <a:r>
              <a:rPr lang="ru-RU" dirty="0" smtClean="0"/>
              <a:t>памятью.</a:t>
            </a:r>
          </a:p>
          <a:p>
            <a:endParaRPr lang="ru-RU" dirty="0"/>
          </a:p>
          <a:p>
            <a:r>
              <a:rPr lang="ru-RU" dirty="0"/>
              <a:t>В режиме блочной передачи передача блока байт между устройством ввода вывода и </a:t>
            </a:r>
            <a:r>
              <a:rPr lang="ru-RU" dirty="0" smtClean="0"/>
              <a:t>памятью</a:t>
            </a:r>
          </a:p>
          <a:p>
            <a:endParaRPr lang="ru-RU" dirty="0"/>
          </a:p>
          <a:p>
            <a:r>
              <a:rPr lang="ru-RU" dirty="0" smtClean="0"/>
              <a:t>Передача память-память</a:t>
            </a:r>
          </a:p>
          <a:p>
            <a:endParaRPr lang="ru-RU" dirty="0"/>
          </a:p>
          <a:p>
            <a:r>
              <a:rPr lang="ru-RU" dirty="0" smtClean="0">
                <a:solidFill>
                  <a:srgbClr val="FF0000"/>
                </a:solidFill>
              </a:rPr>
              <a:t>Контроллер ПДП может быть выполнен в виде отдельного  устройства или   в  виде внутреннего устройства </a:t>
            </a:r>
            <a:r>
              <a:rPr lang="ru-RU" dirty="0" err="1" smtClean="0">
                <a:solidFill>
                  <a:srgbClr val="FF0000"/>
                </a:solidFill>
              </a:rPr>
              <a:t>соответствуюещего</a:t>
            </a:r>
            <a:r>
              <a:rPr lang="ru-RU" dirty="0" smtClean="0">
                <a:solidFill>
                  <a:srgbClr val="FF0000"/>
                </a:solidFill>
              </a:rPr>
              <a:t>   контроллера ввода вывода (</a:t>
            </a:r>
            <a:r>
              <a:rPr lang="ru-RU" sz="2000" i="1" dirty="0" smtClean="0">
                <a:solidFill>
                  <a:srgbClr val="FF0000"/>
                </a:solidFill>
              </a:rPr>
              <a:t>контроллера </a:t>
            </a:r>
            <a:r>
              <a:rPr lang="en-US" sz="2000" i="1" dirty="0" smtClean="0">
                <a:solidFill>
                  <a:srgbClr val="FF0000"/>
                </a:solidFill>
              </a:rPr>
              <a:t>HDD, USB </a:t>
            </a:r>
            <a:r>
              <a:rPr lang="ru-RU" sz="2000" i="1" dirty="0" smtClean="0">
                <a:solidFill>
                  <a:srgbClr val="FF0000"/>
                </a:solidFill>
              </a:rPr>
              <a:t>и </a:t>
            </a:r>
            <a:r>
              <a:rPr lang="ru-RU" sz="2000" i="1" dirty="0" err="1" smtClean="0">
                <a:solidFill>
                  <a:srgbClr val="FF0000"/>
                </a:solidFill>
              </a:rPr>
              <a:t>др</a:t>
            </a:r>
            <a:r>
              <a:rPr lang="ru-RU" sz="2000" i="1" dirty="0" smtClean="0">
                <a:solidFill>
                  <a:srgbClr val="FF0000"/>
                </a:solidFill>
              </a:rPr>
              <a:t>,. т.е. может быть несколько )</a:t>
            </a:r>
            <a:endParaRPr lang="ru-RU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33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 действий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Программирование контроллера</a:t>
            </a:r>
          </a:p>
          <a:p>
            <a:r>
              <a:rPr lang="ru-RU" dirty="0" smtClean="0"/>
              <a:t>2. Принять Запрос </a:t>
            </a:r>
            <a:r>
              <a:rPr lang="en-US" dirty="0" smtClean="0"/>
              <a:t>(DR</a:t>
            </a:r>
            <a:r>
              <a:rPr lang="ru-RU" dirty="0" smtClean="0"/>
              <a:t>Е</a:t>
            </a:r>
            <a:r>
              <a:rPr lang="en-US" dirty="0" smtClean="0"/>
              <a:t>Q) N </a:t>
            </a:r>
            <a:r>
              <a:rPr lang="ru-RU" dirty="0" smtClean="0"/>
              <a:t>на ПДП от устройства  к контроллеру ПДП</a:t>
            </a:r>
          </a:p>
          <a:p>
            <a:r>
              <a:rPr lang="ru-RU" dirty="0" smtClean="0"/>
              <a:t>3. Запрос</a:t>
            </a:r>
            <a:r>
              <a:rPr lang="en-US" dirty="0" smtClean="0"/>
              <a:t> (HRQ)</a:t>
            </a:r>
            <a:r>
              <a:rPr lang="ru-RU" dirty="0" smtClean="0"/>
              <a:t>  от контроллера ПДП к процессору</a:t>
            </a:r>
            <a:r>
              <a:rPr lang="en-US" dirty="0" smtClean="0"/>
              <a:t> </a:t>
            </a:r>
            <a:r>
              <a:rPr lang="ru-RU" dirty="0" smtClean="0"/>
              <a:t>захват шины</a:t>
            </a:r>
          </a:p>
          <a:p>
            <a:r>
              <a:rPr lang="ru-RU" dirty="0" smtClean="0"/>
              <a:t>4. Ответ процессора (</a:t>
            </a:r>
            <a:r>
              <a:rPr lang="en-US" dirty="0" smtClean="0"/>
              <a:t>HLDA) </a:t>
            </a:r>
            <a:r>
              <a:rPr lang="ru-RU" dirty="0" smtClean="0"/>
              <a:t> контроллеру ПДП</a:t>
            </a:r>
          </a:p>
          <a:p>
            <a:r>
              <a:rPr lang="ru-RU" dirty="0" smtClean="0"/>
              <a:t>5. </a:t>
            </a:r>
            <a:r>
              <a:rPr lang="ru-RU" dirty="0" smtClean="0">
                <a:solidFill>
                  <a:srgbClr val="FF0000"/>
                </a:solidFill>
              </a:rPr>
              <a:t>Контроллер ПДП выставляет адрес </a:t>
            </a:r>
            <a:r>
              <a:rPr lang="ru-RU" dirty="0" smtClean="0"/>
              <a:t>+ строб(</a:t>
            </a:r>
            <a:r>
              <a:rPr lang="en-US" dirty="0" smtClean="0"/>
              <a:t>ALE</a:t>
            </a:r>
            <a:r>
              <a:rPr lang="ru-RU" dirty="0" smtClean="0"/>
              <a:t>)  на шину адреса</a:t>
            </a:r>
            <a:r>
              <a:rPr lang="en-US" dirty="0" smtClean="0"/>
              <a:t> </a:t>
            </a:r>
            <a:r>
              <a:rPr lang="ru-RU" dirty="0" smtClean="0"/>
              <a:t>и передает сигнал </a:t>
            </a:r>
            <a:r>
              <a:rPr lang="en-US" dirty="0" smtClean="0"/>
              <a:t>DACK N </a:t>
            </a:r>
            <a:r>
              <a:rPr lang="ru-RU" dirty="0" smtClean="0"/>
              <a:t>в контроллер</a:t>
            </a:r>
            <a:endParaRPr lang="en-US" dirty="0" smtClean="0"/>
          </a:p>
          <a:p>
            <a:r>
              <a:rPr lang="ru-RU" dirty="0" smtClean="0"/>
              <a:t>6. Контроллер ПДП вырабатывает сигналы </a:t>
            </a:r>
            <a:r>
              <a:rPr lang="en-US" dirty="0" smtClean="0"/>
              <a:t>IOR </a:t>
            </a:r>
            <a:r>
              <a:rPr lang="ru-RU" dirty="0" smtClean="0"/>
              <a:t>и</a:t>
            </a:r>
            <a:r>
              <a:rPr lang="en-US" dirty="0" smtClean="0"/>
              <a:t> MEMW </a:t>
            </a:r>
            <a:r>
              <a:rPr lang="ru-RU" dirty="0" smtClean="0"/>
              <a:t>при записи в память и </a:t>
            </a:r>
            <a:r>
              <a:rPr lang="en-US" dirty="0" smtClean="0"/>
              <a:t>IOW</a:t>
            </a:r>
            <a:r>
              <a:rPr lang="ru-RU" dirty="0" smtClean="0"/>
              <a:t> и </a:t>
            </a:r>
            <a:r>
              <a:rPr lang="en-US" dirty="0" smtClean="0"/>
              <a:t>MEMR </a:t>
            </a:r>
            <a:r>
              <a:rPr lang="ru-RU" dirty="0" smtClean="0"/>
              <a:t>при чтении.</a:t>
            </a:r>
          </a:p>
          <a:p>
            <a:r>
              <a:rPr lang="ru-RU" dirty="0" smtClean="0"/>
              <a:t>7. Пункты 5-6 повторяются пока не будут переданы все данные.</a:t>
            </a:r>
          </a:p>
          <a:p>
            <a:r>
              <a:rPr lang="ru-RU" dirty="0" smtClean="0"/>
              <a:t>8. Устройство либо контролер ПДП вырабатывает запрос на прерывание по окончании передачи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DMA</a:t>
            </a:r>
            <a:endParaRPr lang="ru-RU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1028700"/>
            <a:ext cx="82200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1668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 ПДП</a:t>
            </a:r>
            <a:endParaRPr lang="ru-RU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78581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Таймер </a:t>
            </a:r>
            <a:r>
              <a:rPr lang="en-US" dirty="0" smtClean="0"/>
              <a:t>i</a:t>
            </a:r>
            <a:r>
              <a:rPr lang="ru-RU" dirty="0" smtClean="0"/>
              <a:t>8253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9238"/>
            <a:ext cx="61722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76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Трехканальный таймер </a:t>
            </a:r>
            <a:r>
              <a:rPr lang="en-US" dirty="0" smtClean="0"/>
              <a:t>i8253 </a:t>
            </a:r>
            <a:r>
              <a:rPr lang="ru-RU" dirty="0" smtClean="0"/>
              <a:t>для РС ХТ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Содержит три равноправных независимых 16-разрядных счётчика, которые могут работать в шести режимах.</a:t>
            </a:r>
          </a:p>
          <a:p>
            <a:pPr lvl="0"/>
            <a:r>
              <a:rPr lang="ru-RU" dirty="0" smtClean="0"/>
              <a:t> Нулевой канал таймера (адрес 40h) используется для ведения системного времени, вызывая каждую 1/18 секунды прерывание процессора и запуская программу, увеличивающую содержимое четырех байт памяти (начиная с адреса 046Сh) на 1.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 Первый канал (адрес 41h) каждые 15мкс обращается к каналу контроллера ПДП и запускает процедуру регенерации ОЗУ.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 Второй канал таймера (адрес 42h) генерирует частоту, выдаваемую на звуковую головку. </a:t>
            </a:r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Адрес 43h используется для программирования режимов работы каналов таймера.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511156"/>
          </a:xfrm>
        </p:spPr>
        <p:txBody>
          <a:bodyPr/>
          <a:lstStyle/>
          <a:p>
            <a:r>
              <a:rPr lang="ru-RU" dirty="0" smtClean="0"/>
              <a:t>Программируемый параллельный 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PPI (Programmable Parallel Interface) i8255A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Включает три двунаправленных байтовых порта (А, В и С).</a:t>
            </a:r>
          </a:p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Порт А</a:t>
            </a:r>
            <a:r>
              <a:rPr lang="ru-RU" dirty="0" smtClean="0"/>
              <a:t> (адрес 60h) использовался для чтения поступающих с клавиатуры </a:t>
            </a:r>
            <a:r>
              <a:rPr lang="ru-RU" dirty="0" err="1" smtClean="0"/>
              <a:t>сканкодов</a:t>
            </a:r>
            <a:r>
              <a:rPr lang="ru-RU" dirty="0" smtClean="0"/>
              <a:t> (после завершения приема каждого скана вызывается прерывание процессора </a:t>
            </a:r>
            <a:r>
              <a:rPr lang="ru-RU" b="1" i="1" dirty="0" smtClean="0"/>
              <a:t>(IRQ1)</a:t>
            </a:r>
            <a:r>
              <a:rPr lang="ru-RU" dirty="0" smtClean="0"/>
              <a:t>, приводящее к чтению поступившего скан-кода).</a:t>
            </a:r>
          </a:p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Порт В</a:t>
            </a:r>
            <a:r>
              <a:rPr lang="ru-RU" dirty="0" smtClean="0"/>
              <a:t> (адрес 61h) использовался для вывода управляющих сигналов различного назначения.</a:t>
            </a:r>
          </a:p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Порт С</a:t>
            </a:r>
            <a:r>
              <a:rPr lang="ru-RU" dirty="0" smtClean="0"/>
              <a:t> (адрес 62h) используется BIOS и ОС для чтения свитчей конфигурации, определяющих состав оборудования системы. Позже эта функция перенесена в </a:t>
            </a:r>
            <a:r>
              <a:rPr lang="en-US" dirty="0" smtClean="0"/>
              <a:t>CMOS – </a:t>
            </a:r>
            <a:r>
              <a:rPr lang="ru-RU" dirty="0" smtClean="0"/>
              <a:t>память</a:t>
            </a:r>
          </a:p>
          <a:p>
            <a:r>
              <a:rPr lang="ru-RU" dirty="0" smtClean="0"/>
              <a:t>Позже эта микросхема </a:t>
            </a:r>
            <a:r>
              <a:rPr lang="ru-RU" dirty="0" err="1" smtClean="0"/>
              <a:t>использовадась</a:t>
            </a:r>
            <a:r>
              <a:rPr lang="ru-RU" dirty="0" smtClean="0"/>
              <a:t> в качестве параллельного порта (</a:t>
            </a:r>
            <a:r>
              <a:rPr lang="en-US" dirty="0" smtClean="0"/>
              <a:t>LPT) </a:t>
            </a:r>
            <a:r>
              <a:rPr lang="ru-RU" dirty="0" smtClean="0"/>
              <a:t>для подключения различных устройств (</a:t>
            </a:r>
            <a:r>
              <a:rPr lang="ru-RU" sz="2000" i="1" dirty="0" smtClean="0"/>
              <a:t>например, принтера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en-US" dirty="0" smtClean="0"/>
              <a:t>i8255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2" y="1052736"/>
            <a:ext cx="6661630" cy="468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267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sz="2400" dirty="0"/>
              <a:t>Универсальный синхронно-асинхронный приемо-передатчик </a:t>
            </a:r>
            <a:r>
              <a:rPr lang="en-US" sz="2400" dirty="0" smtClean="0"/>
              <a:t> i8251</a:t>
            </a:r>
            <a:r>
              <a:rPr lang="ru-RU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COM </a:t>
            </a:r>
            <a:r>
              <a:rPr lang="ru-RU" sz="2400" dirty="0" smtClean="0">
                <a:solidFill>
                  <a:srgbClr val="FF0000"/>
                </a:solidFill>
              </a:rPr>
              <a:t>порт</a:t>
            </a:r>
            <a:r>
              <a:rPr lang="ru-RU" sz="2400" dirty="0"/>
              <a:t>)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/>
              <a:t>USART </a:t>
            </a:r>
            <a:r>
              <a:rPr lang="ru-RU" sz="1600" dirty="0"/>
              <a:t>– </a:t>
            </a:r>
            <a:r>
              <a:rPr lang="ru-RU" sz="1600" dirty="0" err="1"/>
              <a:t>Universal</a:t>
            </a:r>
            <a:r>
              <a:rPr lang="ru-RU" sz="1600" dirty="0"/>
              <a:t> </a:t>
            </a:r>
            <a:r>
              <a:rPr lang="ru-RU" sz="1600" dirty="0" err="1"/>
              <a:t>Synchronous</a:t>
            </a:r>
            <a:r>
              <a:rPr lang="ru-RU" sz="1600" dirty="0"/>
              <a:t>/</a:t>
            </a:r>
            <a:r>
              <a:rPr lang="ru-RU" sz="1600" dirty="0" err="1"/>
              <a:t>Asynchronous</a:t>
            </a:r>
            <a:r>
              <a:rPr lang="ru-RU" sz="1600" dirty="0"/>
              <a:t> </a:t>
            </a:r>
            <a:r>
              <a:rPr lang="ru-RU" sz="1600" dirty="0" err="1"/>
              <a:t>Resiver</a:t>
            </a:r>
            <a:r>
              <a:rPr lang="ru-RU" sz="1600" dirty="0"/>
              <a:t>/</a:t>
            </a:r>
            <a:r>
              <a:rPr lang="ru-RU" sz="1600" dirty="0" err="1"/>
              <a:t>Тransmitter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6000768"/>
          </a:xfrm>
        </p:spPr>
        <p:txBody>
          <a:bodyPr/>
          <a:lstStyle/>
          <a:p>
            <a:r>
              <a:rPr lang="ru-RU" dirty="0"/>
              <a:t>представляет собой программируемую микросхему, </a:t>
            </a:r>
            <a:r>
              <a:rPr lang="ru-RU" dirty="0" smtClean="0"/>
              <a:t>реализующую синхронно-асинхронными канал последовательной</a:t>
            </a:r>
            <a:r>
              <a:rPr lang="en-US" dirty="0" smtClean="0"/>
              <a:t> </a:t>
            </a:r>
            <a:r>
              <a:rPr lang="ru-RU" dirty="0" smtClean="0"/>
              <a:t>связи.</a:t>
            </a:r>
            <a:endParaRPr lang="en-US" dirty="0" smtClean="0"/>
          </a:p>
          <a:p>
            <a:r>
              <a:rPr lang="ru-RU" dirty="0" smtClean="0"/>
              <a:t>Основу </a:t>
            </a:r>
            <a:r>
              <a:rPr lang="ru-RU" dirty="0"/>
              <a:t>передатчика составляет 13-разрядный сдвиговый регистр, </a:t>
            </a:r>
            <a:r>
              <a:rPr lang="ru-RU" dirty="0" smtClean="0"/>
              <a:t>хранящий</a:t>
            </a:r>
            <a:r>
              <a:rPr lang="en-US" dirty="0" smtClean="0"/>
              <a:t> </a:t>
            </a:r>
            <a:r>
              <a:rPr lang="ru-RU" dirty="0" smtClean="0"/>
              <a:t>очередной </a:t>
            </a:r>
            <a:r>
              <a:rPr lang="ru-RU" dirty="0"/>
              <a:t>код передаваемого символа. </a:t>
            </a:r>
            <a:r>
              <a:rPr lang="ru-RU" dirty="0" smtClean="0"/>
              <a:t>Разряды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12 и 11 регистра </a:t>
            </a:r>
            <a:r>
              <a:rPr lang="ru-RU" dirty="0" smtClean="0"/>
              <a:t>используются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формирования стоп-битов, </a:t>
            </a:r>
            <a:endParaRPr lang="en-US" dirty="0" smtClean="0"/>
          </a:p>
          <a:p>
            <a:r>
              <a:rPr lang="ru-RU" dirty="0" smtClean="0"/>
              <a:t>10 </a:t>
            </a:r>
            <a:r>
              <a:rPr lang="ru-RU" dirty="0"/>
              <a:t>– для записи контрольного бита, </a:t>
            </a:r>
            <a:endParaRPr lang="en-US" dirty="0" smtClean="0"/>
          </a:p>
          <a:p>
            <a:r>
              <a:rPr lang="ru-RU" dirty="0" smtClean="0"/>
              <a:t>9 –</a:t>
            </a:r>
            <a:r>
              <a:rPr lang="en-US" dirty="0" smtClean="0"/>
              <a:t> </a:t>
            </a:r>
            <a:r>
              <a:rPr lang="ru-RU" dirty="0" smtClean="0"/>
              <a:t>2 </a:t>
            </a:r>
            <a:r>
              <a:rPr lang="ru-RU" dirty="0"/>
              <a:t>– для хранения данных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1 </a:t>
            </a:r>
            <a:r>
              <a:rPr lang="ru-RU" dirty="0"/>
              <a:t>– для формирования старт-битов, последний разряд</a:t>
            </a:r>
          </a:p>
          <a:p>
            <a:r>
              <a:rPr lang="ru-RU" dirty="0"/>
              <a:t>0 используется как </a:t>
            </a:r>
            <a:r>
              <a:rPr lang="ru-RU" dirty="0" smtClean="0"/>
              <a:t>промежуточный. </a:t>
            </a:r>
          </a:p>
          <a:p>
            <a:r>
              <a:rPr lang="ru-RU" sz="1600" dirty="0" smtClean="0"/>
              <a:t>В первых моделях использовался для подключения мышки 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970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22" y="1069936"/>
            <a:ext cx="7195670" cy="409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156293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состав входят передатчик, приемник, буфер шины</a:t>
            </a:r>
          </a:p>
          <a:p>
            <a:r>
              <a:rPr lang="ru-RU" sz="2400" dirty="0" smtClean="0"/>
              <a:t>данных </a:t>
            </a:r>
            <a:r>
              <a:rPr lang="ru-RU" sz="2400" dirty="0"/>
              <a:t>и схемы управления передатчиком, </a:t>
            </a:r>
            <a:r>
              <a:rPr lang="ru-RU" sz="2400" dirty="0" smtClean="0"/>
              <a:t>приемником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8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8086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Intel</a:t>
            </a:r>
            <a:r>
              <a:rPr lang="en-US" dirty="0" smtClean="0"/>
              <a:t> </a:t>
            </a:r>
            <a:r>
              <a:rPr lang="en-US" b="1" dirty="0" smtClean="0"/>
              <a:t>8086 (</a:t>
            </a:r>
            <a:r>
              <a:rPr lang="ru-RU" sz="2000" i="1" dirty="0" smtClean="0"/>
              <a:t>июнь 1978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Количество регистров: 14</a:t>
            </a:r>
          </a:p>
          <a:p>
            <a:r>
              <a:rPr lang="ru-RU" dirty="0" smtClean="0"/>
              <a:t>Разрядность регистров: 16 бит</a:t>
            </a:r>
          </a:p>
          <a:p>
            <a:r>
              <a:rPr lang="ru-RU" dirty="0" smtClean="0"/>
              <a:t> Разрядность шины данных: 16 бит </a:t>
            </a:r>
          </a:p>
          <a:p>
            <a:r>
              <a:rPr lang="ru-RU" dirty="0" smtClean="0"/>
              <a:t>Разрядность шины адреса: 20 бит</a:t>
            </a:r>
          </a:p>
          <a:p>
            <a:r>
              <a:rPr lang="ru-RU" dirty="0" smtClean="0"/>
              <a:t> Объём адресуемой памяти: 1 Мбайт</a:t>
            </a:r>
          </a:p>
          <a:p>
            <a:r>
              <a:rPr lang="ru-RU" dirty="0" smtClean="0"/>
              <a:t> Адресное пространство I/O: 64 Кбайт</a:t>
            </a:r>
          </a:p>
          <a:p>
            <a:r>
              <a:rPr lang="ru-RU" dirty="0" smtClean="0"/>
              <a:t>Количество инструкций: 98 </a:t>
            </a:r>
          </a:p>
          <a:p>
            <a:r>
              <a:rPr lang="ru-RU" dirty="0" smtClean="0"/>
              <a:t>Объём очереди команд: 6 байт (кэш-буфер команд)</a:t>
            </a:r>
          </a:p>
          <a:p>
            <a:r>
              <a:rPr lang="ru-RU" dirty="0" smtClean="0"/>
              <a:t>Количество транзисторов: 29 000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2706" name="Picture 2" descr="http://oldcomputers.net/pics/ibm5150-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71678"/>
            <a:ext cx="4133850" cy="2924176"/>
          </a:xfrm>
          <a:prstGeom prst="rect">
            <a:avLst/>
          </a:prstGeom>
          <a:noFill/>
        </p:spPr>
      </p:pic>
      <p:pic>
        <p:nvPicPr>
          <p:cNvPr id="72708" name="Picture 4" descr="http://oldcomputers.net/pics/ibm5150-topl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500306"/>
            <a:ext cx="2886075" cy="2171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периферия  х8086 в </a:t>
            </a:r>
            <a:r>
              <a:rPr lang="en-US" smtClean="0"/>
              <a:t>Proteus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123950"/>
            <a:ext cx="82772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8086</a:t>
            </a:r>
            <a:endParaRPr lang="ru-RU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7" y="0"/>
            <a:ext cx="3714775" cy="621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8088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Intel 8088</a:t>
            </a:r>
            <a:r>
              <a:rPr lang="en-US" dirty="0" smtClean="0"/>
              <a:t> (</a:t>
            </a:r>
            <a:r>
              <a:rPr lang="ru-RU" dirty="0" smtClean="0"/>
              <a:t>июль</a:t>
            </a:r>
            <a:r>
              <a:rPr lang="en-US" dirty="0" smtClean="0"/>
              <a:t> 1979)</a:t>
            </a:r>
            <a:endParaRPr lang="ru-RU" b="1" dirty="0" smtClean="0"/>
          </a:p>
          <a:p>
            <a:r>
              <a:rPr lang="ru-RU" dirty="0" smtClean="0"/>
              <a:t>Так как разработанный ранее комплект поддержки процессора был рассчитан на 8-разрядую шину данных, было принято решение выпустить процессор на базе </a:t>
            </a:r>
            <a:r>
              <a:rPr lang="en-US" dirty="0" smtClean="0"/>
              <a:t>i8086</a:t>
            </a:r>
            <a:r>
              <a:rPr lang="ru-RU" dirty="0" smtClean="0"/>
              <a:t>, но с 8 – разрядной шиной данных. </a:t>
            </a:r>
          </a:p>
          <a:p>
            <a:r>
              <a:rPr lang="ru-RU" dirty="0" smtClean="0"/>
              <a:t>Количество регистров: 14</a:t>
            </a:r>
          </a:p>
          <a:p>
            <a:r>
              <a:rPr lang="ru-RU" dirty="0" smtClean="0"/>
              <a:t>Разрядность регистров: 16 бит</a:t>
            </a:r>
          </a:p>
          <a:p>
            <a:r>
              <a:rPr lang="ru-RU" dirty="0" smtClean="0"/>
              <a:t> Разрядность шины данных: 8 бит </a:t>
            </a:r>
          </a:p>
          <a:p>
            <a:r>
              <a:rPr lang="ru-RU" dirty="0" smtClean="0"/>
              <a:t>Разрядность шины адреса: 20 бит</a:t>
            </a:r>
          </a:p>
          <a:p>
            <a:r>
              <a:rPr lang="ru-RU" dirty="0" smtClean="0"/>
              <a:t> Объём адресуемой памяти: 1 Мбайт</a:t>
            </a:r>
          </a:p>
          <a:p>
            <a:r>
              <a:rPr lang="ru-RU" dirty="0" smtClean="0"/>
              <a:t> Адресное пространство I/O: 64 Кбайт</a:t>
            </a:r>
          </a:p>
          <a:p>
            <a:r>
              <a:rPr lang="ru-RU" dirty="0" smtClean="0"/>
              <a:t>Количество инструкций: 98 </a:t>
            </a:r>
          </a:p>
          <a:p>
            <a:r>
              <a:rPr lang="ru-RU" dirty="0" smtClean="0"/>
              <a:t>Объём очереди команд: 4 байт (кэш-буфер команд)</a:t>
            </a:r>
          </a:p>
          <a:p>
            <a:r>
              <a:rPr lang="ru-RU" dirty="0" smtClean="0"/>
              <a:t>Тактовая частота 5 -10 </a:t>
            </a:r>
            <a:r>
              <a:rPr lang="ru-RU" dirty="0" err="1" smtClean="0"/>
              <a:t>Мгц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Intel8088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57166"/>
            <a:ext cx="4714907" cy="572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выводов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5" y="642918"/>
            <a:ext cx="31908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72720"/>
            <a:ext cx="56769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3772</Words>
  <Application>Microsoft Office PowerPoint</Application>
  <PresentationFormat>Экран (4:3)</PresentationFormat>
  <Paragraphs>465</Paragraphs>
  <Slides>51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51</vt:i4>
      </vt:variant>
    </vt:vector>
  </HeadingPairs>
  <TitlesOfParts>
    <vt:vector size="54" baseType="lpstr">
      <vt:lpstr>2_Специальное оформление</vt:lpstr>
      <vt:lpstr>1_Специальное оформление</vt:lpstr>
      <vt:lpstr>Специальное оформление</vt:lpstr>
      <vt:lpstr>Архитектура компьютера на примере IBM PC на базе процессора Intel 8086</vt:lpstr>
      <vt:lpstr>Intel 8008</vt:lpstr>
      <vt:lpstr>Intel 8080</vt:lpstr>
      <vt:lpstr>Микропроцессорный комплект</vt:lpstr>
      <vt:lpstr>Intel 8086</vt:lpstr>
      <vt:lpstr>8086</vt:lpstr>
      <vt:lpstr>Intel 8088</vt:lpstr>
      <vt:lpstr>Intel8088 </vt:lpstr>
      <vt:lpstr>Назначение выводов</vt:lpstr>
      <vt:lpstr>Структурная схема i8086</vt:lpstr>
      <vt:lpstr>Минимальный и максимальный режим</vt:lpstr>
      <vt:lpstr>Соответствие сигналов MIN/MAX - режимах</vt:lpstr>
      <vt:lpstr>Максимальный режим</vt:lpstr>
      <vt:lpstr>Минимальный режим</vt:lpstr>
      <vt:lpstr>Максимальный режим</vt:lpstr>
      <vt:lpstr>Цикл шины </vt:lpstr>
      <vt:lpstr>Структурная схема IBM PC XT</vt:lpstr>
      <vt:lpstr>Структурная схема IBM PC XT</vt:lpstr>
      <vt:lpstr>Структурная схема IBM PC XT</vt:lpstr>
      <vt:lpstr>ISA первая шина, которая использовалась для соединения узлов на материнской плате для IBM PC </vt:lpstr>
      <vt:lpstr>Адресация портов контроллеров на шине ввода - вывода</vt:lpstr>
      <vt:lpstr>Адресация портов контроллеров на шине ввода - вывода</vt:lpstr>
      <vt:lpstr>Адресация портов контроллеров на шине ввода - вывода</vt:lpstr>
      <vt:lpstr>Адресация портов контроллеров на шине ввода - вывода</vt:lpstr>
      <vt:lpstr>Процессор, шина адреса и шина данных</vt:lpstr>
      <vt:lpstr>Шина управления</vt:lpstr>
      <vt:lpstr>Адресация контроллеров комплекта поддержки</vt:lpstr>
      <vt:lpstr>Контроллер прерываний i8259</vt:lpstr>
      <vt:lpstr>Внутренние регистры</vt:lpstr>
      <vt:lpstr>Приоритеты прерываний</vt:lpstr>
      <vt:lpstr>Контроллер прерываний</vt:lpstr>
      <vt:lpstr>Контроллер прямого доступа</vt:lpstr>
      <vt:lpstr>Структура контроллера</vt:lpstr>
      <vt:lpstr>Внутренние регистры</vt:lpstr>
      <vt:lpstr>Программирование DMA</vt:lpstr>
      <vt:lpstr>Каскадирование контроллеров ПДП</vt:lpstr>
      <vt:lpstr>Каналы ПДП PC XT</vt:lpstr>
      <vt:lpstr>Каналы ПДП для РС АТ </vt:lpstr>
      <vt:lpstr>Подсоединение к шине </vt:lpstr>
      <vt:lpstr>Режимы работы</vt:lpstr>
      <vt:lpstr>Последовательность  действий </vt:lpstr>
      <vt:lpstr>DMA</vt:lpstr>
      <vt:lpstr>Контроллер ПДП</vt:lpstr>
      <vt:lpstr>Таймер i8253</vt:lpstr>
      <vt:lpstr>Трехканальный таймер i8253 для РС ХТ</vt:lpstr>
      <vt:lpstr>Программируемый параллельный интерфейс</vt:lpstr>
      <vt:lpstr>Структурная схема i8255</vt:lpstr>
      <vt:lpstr>Универсальный синхронно-асинхронный приемо-передатчик  i8251 (COM порт)  USART – Universal Synchronous/Asynchronous Resiver/Тransmitter</vt:lpstr>
      <vt:lpstr>Структурная схема</vt:lpstr>
      <vt:lpstr>Презентация PowerPoint</vt:lpstr>
      <vt:lpstr>Основная периферия  х8086 в Proteus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89</cp:revision>
  <dcterms:created xsi:type="dcterms:W3CDTF">2016-08-20T08:39:45Z</dcterms:created>
  <dcterms:modified xsi:type="dcterms:W3CDTF">2018-12-22T05:01:38Z</dcterms:modified>
</cp:coreProperties>
</file>