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72"/>
  </p:notesMasterIdLst>
  <p:handoutMasterIdLst>
    <p:handoutMasterId r:id="rId73"/>
  </p:handoutMasterIdLst>
  <p:sldIdLst>
    <p:sldId id="372" r:id="rId4"/>
    <p:sldId id="446" r:id="rId5"/>
    <p:sldId id="447" r:id="rId6"/>
    <p:sldId id="448" r:id="rId7"/>
    <p:sldId id="449" r:id="rId8"/>
    <p:sldId id="450" r:id="rId9"/>
    <p:sldId id="451" r:id="rId10"/>
    <p:sldId id="453" r:id="rId11"/>
    <p:sldId id="452" r:id="rId12"/>
    <p:sldId id="454" r:id="rId13"/>
    <p:sldId id="374" r:id="rId14"/>
    <p:sldId id="373" r:id="rId15"/>
    <p:sldId id="375" r:id="rId16"/>
    <p:sldId id="376" r:id="rId17"/>
    <p:sldId id="379" r:id="rId18"/>
    <p:sldId id="384" r:id="rId19"/>
    <p:sldId id="383" r:id="rId20"/>
    <p:sldId id="385" r:id="rId21"/>
    <p:sldId id="464" r:id="rId22"/>
    <p:sldId id="465" r:id="rId23"/>
    <p:sldId id="387" r:id="rId24"/>
    <p:sldId id="386" r:id="rId25"/>
    <p:sldId id="388" r:id="rId26"/>
    <p:sldId id="399" r:id="rId27"/>
    <p:sldId id="398" r:id="rId28"/>
    <p:sldId id="391" r:id="rId29"/>
    <p:sldId id="389" r:id="rId30"/>
    <p:sldId id="392" r:id="rId31"/>
    <p:sldId id="395" r:id="rId32"/>
    <p:sldId id="393" r:id="rId33"/>
    <p:sldId id="397" r:id="rId34"/>
    <p:sldId id="415" r:id="rId35"/>
    <p:sldId id="416" r:id="rId36"/>
    <p:sldId id="400" r:id="rId37"/>
    <p:sldId id="401" r:id="rId38"/>
    <p:sldId id="403" r:id="rId39"/>
    <p:sldId id="406" r:id="rId40"/>
    <p:sldId id="405" r:id="rId41"/>
    <p:sldId id="402" r:id="rId42"/>
    <p:sldId id="404" r:id="rId43"/>
    <p:sldId id="466" r:id="rId44"/>
    <p:sldId id="467" r:id="rId45"/>
    <p:sldId id="468" r:id="rId46"/>
    <p:sldId id="478" r:id="rId47"/>
    <p:sldId id="469" r:id="rId48"/>
    <p:sldId id="470" r:id="rId49"/>
    <p:sldId id="471" r:id="rId50"/>
    <p:sldId id="472" r:id="rId51"/>
    <p:sldId id="407" r:id="rId52"/>
    <p:sldId id="408" r:id="rId53"/>
    <p:sldId id="409" r:id="rId54"/>
    <p:sldId id="480" r:id="rId55"/>
    <p:sldId id="479" r:id="rId56"/>
    <p:sldId id="481" r:id="rId57"/>
    <p:sldId id="410" r:id="rId58"/>
    <p:sldId id="419" r:id="rId59"/>
    <p:sldId id="421" r:id="rId60"/>
    <p:sldId id="422" r:id="rId61"/>
    <p:sldId id="441" r:id="rId62"/>
    <p:sldId id="442" r:id="rId63"/>
    <p:sldId id="443" r:id="rId64"/>
    <p:sldId id="444" r:id="rId65"/>
    <p:sldId id="445" r:id="rId66"/>
    <p:sldId id="432" r:id="rId67"/>
    <p:sldId id="434" r:id="rId68"/>
    <p:sldId id="437" r:id="rId69"/>
    <p:sldId id="438" r:id="rId70"/>
    <p:sldId id="439" r:id="rId7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9612" autoAdjust="0"/>
  </p:normalViewPr>
  <p:slideViewPr>
    <p:cSldViewPr>
      <p:cViewPr>
        <p:scale>
          <a:sx n="75" d="100"/>
          <a:sy n="75" d="100"/>
        </p:scale>
        <p:origin x="-990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39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85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MX" TargetMode="External"/><Relationship Id="rId3" Type="http://schemas.openxmlformats.org/officeDocument/2006/relationships/hyperlink" Target="https://ru.wikipedia.org/wiki/Intel" TargetMode="External"/><Relationship Id="rId7" Type="http://schemas.openxmlformats.org/officeDocument/2006/relationships/hyperlink" Target="https://ru.wikipedia.org/wiki/%D0%98%D0%B7%D1%80%D0%B0%D0%B8%D0%BB%D1%8C" TargetMode="External"/><Relationship Id="rId12" Type="http://schemas.openxmlformats.org/officeDocument/2006/relationships/hyperlink" Target="https://ru.wikipedia.org/wiki/Socket_7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5%D0%B0%D0%B9%D1%84%D0%B0" TargetMode="External"/><Relationship Id="rId11" Type="http://schemas.openxmlformats.org/officeDocument/2006/relationships/hyperlink" Target="https://ru.wikipedia.org/wiki/PPGA" TargetMode="External"/><Relationship Id="rId5" Type="http://schemas.openxmlformats.org/officeDocument/2006/relationships/hyperlink" Target="https://ru.wikipedia.org/wiki/1997_%D0%B3%D0%BE%D0%B4" TargetMode="External"/><Relationship Id="rId10" Type="http://schemas.openxmlformats.org/officeDocument/2006/relationships/hyperlink" Target="https://ru.wikipedia.org/wiki/CMOS" TargetMode="External"/><Relationship Id="rId4" Type="http://schemas.openxmlformats.org/officeDocument/2006/relationships/hyperlink" Target="https://ru.wikipedia.org/wiki/8_%D1%8F%D0%BD%D0%B2%D0%B0%D1%80%D1%8F" TargetMode="External"/><Relationship Id="rId9" Type="http://schemas.openxmlformats.org/officeDocument/2006/relationships/hyperlink" Target="https://ru.wikipedia.org/wiki/Pentium#cite_note-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Cache</a:t>
            </a:r>
            <a:r>
              <a:rPr lang="ru-RU" dirty="0" smtClean="0"/>
              <a:t> </a:t>
            </a:r>
            <a:r>
              <a:rPr lang="ru-RU" dirty="0" err="1" smtClean="0"/>
              <a:t>Miss</a:t>
            </a:r>
            <a:r>
              <a:rPr lang="ru-RU" dirty="0" smtClean="0"/>
              <a:t>(промах </a:t>
            </a:r>
            <a:r>
              <a:rPr lang="ru-RU" dirty="0" err="1" smtClean="0"/>
              <a:t>кэша</a:t>
            </a:r>
            <a:r>
              <a:rPr lang="ru-RU" dirty="0" smtClean="0"/>
              <a:t>) случается, когда запрашиваемые данные отсутствуют в </a:t>
            </a:r>
            <a:r>
              <a:rPr lang="ru-RU" dirty="0" err="1" smtClean="0"/>
              <a:t>кэше</a:t>
            </a:r>
            <a:r>
              <a:rPr lang="ru-RU" dirty="0" smtClean="0"/>
              <a:t> и их нужно подгружать из основного источника из основной памяти.</a:t>
            </a:r>
          </a:p>
          <a:p>
            <a:r>
              <a:rPr lang="ru-RU" i="1" dirty="0" smtClean="0"/>
              <a:t>Промах по чтению из </a:t>
            </a:r>
            <a:r>
              <a:rPr lang="ru-RU" i="1" dirty="0" err="1" smtClean="0"/>
              <a:t>кэша</a:t>
            </a:r>
            <a:r>
              <a:rPr lang="ru-RU" i="1" dirty="0" smtClean="0"/>
              <a:t> инструкций.</a:t>
            </a:r>
            <a:r>
              <a:rPr lang="ru-RU" dirty="0" smtClean="0"/>
              <a:t> Обычно дает очень большую задержку, поскольку процессор не может продолжать исполнение программы и вынужден простаивать в ожидании загрузки инструкции из памяти.</a:t>
            </a:r>
          </a:p>
          <a:p>
            <a:r>
              <a:rPr lang="ru-RU" i="1" dirty="0" smtClean="0"/>
              <a:t>Промах по чтению из </a:t>
            </a:r>
            <a:r>
              <a:rPr lang="ru-RU" i="1" dirty="0" err="1" smtClean="0"/>
              <a:t>кэша</a:t>
            </a:r>
            <a:r>
              <a:rPr lang="ru-RU" i="1" dirty="0" smtClean="0"/>
              <a:t> данных.</a:t>
            </a:r>
            <a:r>
              <a:rPr lang="ru-RU" dirty="0" smtClean="0"/>
              <a:t> Обычно дает меньшую задержку, поскольку инструкции, не зависящие от запрошенных данных, могут продолжать исполняться, пока запрос обрабатывается в основной памяти. После получения данных из памяти можно продолжать исполнение зависимых инструкций.</a:t>
            </a:r>
          </a:p>
          <a:p>
            <a:r>
              <a:rPr lang="ru-RU" i="1" dirty="0" smtClean="0"/>
              <a:t>Промах по записи в кэш данных.</a:t>
            </a:r>
            <a:r>
              <a:rPr lang="ru-RU" dirty="0" smtClean="0"/>
              <a:t> Обычно дает наименьшую задержку, поскольку запись может быть поставлена в очередь и последующие инструкции практически не ограничены в своих возможностях. Процессор может продолжать свою работу, кроме случаев промаха по записи с полностью заполненной очередью.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определить, можно ли запускать эту команду, применяются следующие правила: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какой-нибудь операнд записывается, запускать команду нельзя (RAW-взаимозависимость).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считывается регистр результатов, запускать команду нельзя (WAR-взаимозависимость).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записывается регистр результатов, запускать команду нельзя (WAW-взаимозависимость).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рассматривались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RAW-взаимозависимости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имеющие место, когда команде в качестве источника нужно использовать результат предыдущей команды, которая еще не завершилась. Два других типа взаимозависимостей менее серьезные. По существу, они связаны с конфликтами ресурсов. В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WAR-взаимозависимости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запись после чтения) одна команда пытается перезаписать регистр, который предыдущая команда еще не закончила считывать.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WAW-взаимозависимость (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запись после записи)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сходна с WAR-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взаимозависимостыо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Этого можно избежать, если вторая команда будет помещать результат где-либо в другом месте еще (возможно, временно). Если ни одна из трех упомянутых ситуаций не возникает и нужный функциональный блок доступен, то команду можно выпустить.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может требовать записи результатов в регистры в соответствии с порядком программы. Предположим, что команды могут завершаться в произвольном порядке. Тогда в случае прерывания будет очень сложно сохранить состояние машины так, чтобы его можно было потом восстановить. В частности, нельзя будет сказать, что все команды до какого-то адреса были выполнены, а все команды после этого адреса не были выполнены. Это называется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точным прерыванием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является желательной характеристикой центрального процессора . Сохранение результатов в произвольном порядке делает прерывания неточными, и именно поэтому в некоторых машинах требуется соблюдение жесткого порядка в завершении команд.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альтернативный подход: исполнение с изменением последовательности. В такой разработке выполнение команд может начинаться в произвольном порядке и завершаться также в произвольном порядке. Вводится новый метод для решения этой проблемы: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подмена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Современные процессоры содержат десятки скрытых регистров, которые используются для процедуры подмены. Такая технология часто устраняет WAR- и WAW-взаимозависимости.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астоящих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(не гипотетических) компьютерах подмена регистров происходит с многократным вложением. Существует множество скрытых регистров и таблица, в которой показывается соответствие видимых для программиста регистров и скрытых регистров.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45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60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15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Проблемы параллелизма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Параллельное исполнение команд</a:t>
            </a:r>
          </a:p>
          <a:p>
            <a:pPr lvl="1"/>
            <a:r>
              <a:rPr lang="ru-RU" sz="2200" b="1" dirty="0" smtClean="0"/>
              <a:t>SS</a:t>
            </a:r>
            <a:r>
              <a:rPr lang="ru-RU" sz="2200" dirty="0" smtClean="0"/>
              <a:t>: Независимые команды ищет процессор </a:t>
            </a:r>
          </a:p>
          <a:p>
            <a:pPr lvl="1"/>
            <a:r>
              <a:rPr lang="en-US" sz="2400" b="1" dirty="0" smtClean="0"/>
              <a:t>EPIC</a:t>
            </a:r>
            <a:r>
              <a:rPr lang="ru-RU" sz="2400" dirty="0" smtClean="0"/>
              <a:t>: Независимые команды ищет компилятор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Спекулятивное исполнение команд </a:t>
            </a:r>
          </a:p>
          <a:p>
            <a:pPr lvl="1"/>
            <a:r>
              <a:rPr lang="ru-RU" sz="2400" b="1" dirty="0" smtClean="0"/>
              <a:t>SS</a:t>
            </a:r>
            <a:r>
              <a:rPr lang="ru-RU" sz="2400" dirty="0" smtClean="0"/>
              <a:t>: Процессор динамически предсказывает переход </a:t>
            </a:r>
          </a:p>
          <a:p>
            <a:pPr lvl="1"/>
            <a:r>
              <a:rPr lang="ru-RU" sz="2400" b="1" dirty="0" smtClean="0"/>
              <a:t>VLIW</a:t>
            </a:r>
            <a:r>
              <a:rPr lang="ru-RU" sz="2400" dirty="0" smtClean="0"/>
              <a:t>: Компилятор подсказывает процессору как поступить </a:t>
            </a:r>
          </a:p>
          <a:p>
            <a:pPr lvl="1"/>
            <a:endParaRPr lang="ru-RU" sz="2400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 Размещение данных на регистрах </a:t>
            </a:r>
          </a:p>
          <a:p>
            <a:pPr lvl="1"/>
            <a:r>
              <a:rPr lang="ru-RU" sz="2400" b="1" dirty="0" smtClean="0"/>
              <a:t>SS</a:t>
            </a:r>
            <a:r>
              <a:rPr lang="ru-RU" sz="2400" dirty="0" smtClean="0"/>
              <a:t>: Процессор автоматически отображает программные регистры на аппаратные и управляет стеком регистров </a:t>
            </a:r>
          </a:p>
          <a:p>
            <a:pPr lvl="1"/>
            <a:r>
              <a:rPr lang="ru-RU" sz="2400" b="1" dirty="0" smtClean="0"/>
              <a:t>VLIW</a:t>
            </a:r>
            <a:r>
              <a:rPr lang="ru-RU" sz="2400" dirty="0" smtClean="0"/>
              <a:t>: Компилятор размещает данные на аппаратных регистрах управляет стеком регистров с помощью специальных команд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52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ак</a:t>
            </a:r>
            <a:r>
              <a:rPr lang="ru-RU" dirty="0" smtClean="0"/>
              <a:t> как было выяснено, что обычный процессор в большинстве задач использует не более </a:t>
            </a:r>
            <a:r>
              <a:rPr lang="ru-RU" b="1" dirty="0" smtClean="0"/>
              <a:t>70%</a:t>
            </a:r>
            <a:r>
              <a:rPr lang="ru-RU" dirty="0" smtClean="0"/>
              <a:t> всей вычислительной мощности, было решено использовать технологию, позволяющую при простое определённых вычислительных блоков — нагрузить их работой с другим потоком.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4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Жедтым</a:t>
            </a:r>
            <a:r>
              <a:rPr lang="ru-RU" dirty="0" smtClean="0"/>
              <a:t> показано простой ресурса процессора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53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тоже самое про графический процессор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71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err="1" smtClean="0"/>
              <a:t>Pentium</a:t>
            </a:r>
            <a:r>
              <a:rPr lang="ru-RU" b="1" dirty="0" smtClean="0"/>
              <a:t> MMX</a:t>
            </a:r>
            <a:r>
              <a:rPr lang="ru-RU" dirty="0" smtClean="0"/>
              <a:t> — процессор компании </a:t>
            </a:r>
            <a:r>
              <a:rPr lang="ru-RU" dirty="0" err="1" smtClean="0">
                <a:hlinkClick r:id="rId3" tooltip="Intel"/>
              </a:rPr>
              <a:t>Intel</a:t>
            </a:r>
            <a:r>
              <a:rPr lang="ru-RU" dirty="0" smtClean="0"/>
              <a:t>, выпущенный </a:t>
            </a:r>
            <a:r>
              <a:rPr lang="ru-RU" dirty="0" smtClean="0">
                <a:hlinkClick r:id="rId4" tooltip="8 января"/>
              </a:rPr>
              <a:t>8 января</a:t>
            </a:r>
            <a:r>
              <a:rPr lang="ru-RU" dirty="0" smtClean="0"/>
              <a:t> </a:t>
            </a:r>
            <a:r>
              <a:rPr lang="ru-RU" dirty="0" smtClean="0">
                <a:hlinkClick r:id="rId5" tooltip="1997 год"/>
              </a:rPr>
              <a:t>1997 года</a:t>
            </a:r>
            <a:r>
              <a:rPr lang="ru-RU" dirty="0" smtClean="0"/>
              <a:t> на основе ядра P5 третьего поколения (P55C). Центром разработок и исследований </a:t>
            </a:r>
            <a:r>
              <a:rPr lang="ru-RU" dirty="0" err="1" smtClean="0"/>
              <a:t>Intel</a:t>
            </a:r>
            <a:r>
              <a:rPr lang="ru-RU" dirty="0" smtClean="0"/>
              <a:t> в </a:t>
            </a:r>
            <a:r>
              <a:rPr lang="ru-RU" dirty="0" smtClean="0">
                <a:hlinkClick r:id="rId6" tooltip="Хайфа"/>
              </a:rPr>
              <a:t>Хайфе</a:t>
            </a:r>
            <a:r>
              <a:rPr lang="ru-RU" dirty="0" smtClean="0"/>
              <a:t> (</a:t>
            </a:r>
            <a:r>
              <a:rPr lang="ru-RU" dirty="0" smtClean="0">
                <a:hlinkClick r:id="rId7" tooltip="Израиль"/>
              </a:rPr>
              <a:t>Израиль</a:t>
            </a:r>
            <a:r>
              <a:rPr lang="ru-RU" dirty="0" smtClean="0"/>
              <a:t>) в ядро P55C был добавлен новый набор инструкций, названный </a:t>
            </a:r>
            <a:r>
              <a:rPr lang="ru-RU" dirty="0" smtClean="0">
                <a:hlinkClick r:id="rId8" tooltip="MMX"/>
              </a:rPr>
              <a:t>MMX</a:t>
            </a:r>
            <a:r>
              <a:rPr lang="ru-RU" dirty="0" smtClean="0"/>
              <a:t> (</a:t>
            </a:r>
            <a:r>
              <a:rPr lang="ru-RU" dirty="0" err="1" smtClean="0"/>
              <a:t>MultiMedia</a:t>
            </a:r>
            <a:r>
              <a:rPr lang="ru-RU" dirty="0" smtClean="0"/>
              <a:t> </a:t>
            </a:r>
            <a:r>
              <a:rPr lang="ru-RU" dirty="0" err="1" smtClean="0"/>
              <a:t>eXtension</a:t>
            </a:r>
            <a:r>
              <a:rPr lang="ru-RU" dirty="0" smtClean="0"/>
              <a:t>), существенно увеличивающий (от 10 до 60 %, в зависимости от оптимизации) производительность компьютера в мультимедиа-приложениях. Эти процессоры именуются </a:t>
            </a:r>
            <a:r>
              <a:rPr lang="ru-RU" dirty="0" err="1" smtClean="0"/>
              <a:t>Pentium</a:t>
            </a:r>
            <a:r>
              <a:rPr lang="ru-RU" dirty="0" smtClean="0"/>
              <a:t> w/MMX </a:t>
            </a:r>
            <a:r>
              <a:rPr lang="ru-RU" dirty="0" err="1" smtClean="0"/>
              <a:t>technology</a:t>
            </a:r>
            <a:r>
              <a:rPr lang="ru-RU" dirty="0" smtClean="0"/>
              <a:t> (обычно сокращается до </a:t>
            </a:r>
            <a:r>
              <a:rPr lang="ru-RU" dirty="0" err="1" smtClean="0"/>
              <a:t>Pentium</a:t>
            </a:r>
            <a:r>
              <a:rPr lang="ru-RU" dirty="0" smtClean="0"/>
              <a:t> MMX). </a:t>
            </a:r>
          </a:p>
          <a:p>
            <a:r>
              <a:rPr lang="ru-RU" dirty="0" smtClean="0"/>
              <a:t>Процессор включает в себя устройство MMX с конвейерной обработкой команд, кэш L1 увеличен до 32 Кб (16 Кб для данных и 16 Кб для инструкций). Содержит 57 новых команд по параллельной обработке целочисленных данных, введён тип данных 64 бита. Для повышения производительности кэш команд и кэш данных были увеличены до 16 КБ каждый. Были доступны модели с тактовыми частотами 166, 200 и 233 МГц</a:t>
            </a:r>
            <a:r>
              <a:rPr lang="ru-RU" baseline="30000" dirty="0" smtClean="0">
                <a:hlinkClick r:id="rId9"/>
              </a:rPr>
              <a:t>[1]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Процессор состоит из 4,5 млн транзисторов и производился по усовершенствованной 350-нанометровой технологии с использованием силиконовых полупроводников </a:t>
            </a:r>
            <a:r>
              <a:rPr lang="ru-RU" dirty="0" smtClean="0">
                <a:hlinkClick r:id="rId10" tooltip="CMOS"/>
              </a:rPr>
              <a:t>CMOS</a:t>
            </a:r>
            <a:r>
              <a:rPr lang="ru-RU" dirty="0" smtClean="0"/>
              <a:t> и работал на пониженном напряжении 2,8 В. Максимальный потребляемый ток равен 6,5 А, тепловыделение равно 17 Вт (для </a:t>
            </a:r>
            <a:r>
              <a:rPr lang="ru-RU" dirty="0" err="1" smtClean="0"/>
              <a:t>Pentium</a:t>
            </a:r>
            <a:r>
              <a:rPr lang="ru-RU" dirty="0" smtClean="0"/>
              <a:t> 233 MMX). Площадь кристалла у процессоров </a:t>
            </a:r>
            <a:r>
              <a:rPr lang="ru-RU" dirty="0" err="1" smtClean="0"/>
              <a:t>Pentium</a:t>
            </a:r>
            <a:r>
              <a:rPr lang="ru-RU" dirty="0" smtClean="0"/>
              <a:t> MMX равна 141 мм². Процессоры выпускались в 296-контактном корпусе типа CPGA или </a:t>
            </a:r>
            <a:r>
              <a:rPr lang="ru-RU" dirty="0" smtClean="0">
                <a:hlinkClick r:id="rId11" tooltip="PPGA"/>
              </a:rPr>
              <a:t>PPGA</a:t>
            </a:r>
            <a:r>
              <a:rPr lang="ru-RU" dirty="0" smtClean="0"/>
              <a:t> для </a:t>
            </a:r>
            <a:r>
              <a:rPr lang="ru-RU" dirty="0" err="1" smtClean="0">
                <a:hlinkClick r:id="rId12" tooltip="Socket 7"/>
              </a:rPr>
              <a:t>Socket</a:t>
            </a:r>
            <a:r>
              <a:rPr lang="ru-RU" dirty="0" smtClean="0">
                <a:hlinkClick r:id="rId12" tooltip="Socket 7"/>
              </a:rPr>
              <a:t> 7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Следует особо остановиться на расширении набора команд</a:t>
            </a:r>
          </a:p>
          <a:p>
            <a:r>
              <a:rPr lang="ru-RU" dirty="0" smtClean="0"/>
              <a:t>IA-32MMX (</a:t>
            </a:r>
            <a:r>
              <a:rPr lang="ru-RU" dirty="0" err="1" smtClean="0"/>
              <a:t>MultiMedia</a:t>
            </a:r>
            <a:r>
              <a:rPr lang="ru-RU" dirty="0" smtClean="0"/>
              <a:t> </a:t>
            </a:r>
            <a:r>
              <a:rPr lang="ru-RU" dirty="0" err="1" smtClean="0"/>
              <a:t>eXtesion</a:t>
            </a:r>
            <a:r>
              <a:rPr lang="ru-RU" dirty="0" smtClean="0"/>
              <a:t> – мультимедийное расширение). Команды MMX реализуют групповую обработку нескольких целочисленных операндов разрядностью 1, 2, 4 или 8</a:t>
            </a:r>
          </a:p>
          <a:p>
            <a:r>
              <a:rPr lang="ru-RU" dirty="0" smtClean="0"/>
              <a:t>байт (принцип SIMD– </a:t>
            </a:r>
            <a:r>
              <a:rPr lang="ru-RU" dirty="0" err="1" smtClean="0"/>
              <a:t>Single</a:t>
            </a:r>
            <a:r>
              <a:rPr lang="ru-RU" dirty="0" smtClean="0"/>
              <a:t> </a:t>
            </a:r>
            <a:r>
              <a:rPr lang="ru-RU" dirty="0" err="1" smtClean="0"/>
              <a:t>Instruction</a:t>
            </a:r>
            <a:r>
              <a:rPr lang="ru-RU" dirty="0" smtClean="0"/>
              <a:t> </a:t>
            </a:r>
            <a:r>
              <a:rPr lang="ru-RU" dirty="0" err="1" smtClean="0"/>
              <a:t>stream</a:t>
            </a:r>
            <a:r>
              <a:rPr lang="ru-RU" dirty="0" smtClean="0"/>
              <a:t> </a:t>
            </a:r>
            <a:r>
              <a:rPr lang="ru-RU" dirty="0" err="1" smtClean="0"/>
              <a:t>Multiple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stream</a:t>
            </a:r>
            <a:r>
              <a:rPr lang="ru-RU" dirty="0" smtClean="0"/>
              <a:t>). Включение их в состав команд IA-32 и реализация, начиная с </a:t>
            </a:r>
            <a:r>
              <a:rPr lang="ru-RU" dirty="0" err="1" smtClean="0"/>
              <a:t>Pentium</a:t>
            </a:r>
            <a:r>
              <a:rPr lang="ru-RU" dirty="0" smtClean="0"/>
              <a:t> MMX и выше, специального аппаратного блока для их выполнения позволило значительно повысить эффективность обработки аудио и видеоинформации. Выполнение команд MMX осуществляется с использованием восьми 80разрядных регистров, которые он разделяет с FPU(</a:t>
            </a:r>
            <a:r>
              <a:rPr lang="ru-RU" dirty="0" err="1" smtClean="0"/>
              <a:t>Floating-PointUnit</a:t>
            </a:r>
            <a:r>
              <a:rPr lang="ru-RU" dirty="0" smtClean="0"/>
              <a:t>– блок выполнения операций с плавающей точкой). FPU задействует эти регистры под именами ST0-ST7 как кольцевой стек для хранения чисел с плавающей точкой расширенной точности. MMX использует их как 64-разрядные регистры MM0MM7 для хранения восьми 8-разрядных, четырех 16-разрядных, двух 32-разрядных или одного 64-разрядного операндов, над которыми одновременно выполняется очередная команда. Совпадение регистров FPU и MMX накладывает определенные ограничения на чередование кодов указанных расширений в</a:t>
            </a:r>
          </a:p>
          <a:p>
            <a:r>
              <a:rPr lang="ru-RU" dirty="0" smtClean="0"/>
              <a:t>62</a:t>
            </a:r>
          </a:p>
          <a:p>
            <a:r>
              <a:rPr lang="ru-RU" dirty="0" smtClean="0"/>
              <a:t>программе (для переключения с блока MMX на блок FPU процессору требуется несколько десятков тактов).</a:t>
            </a:r>
          </a:p>
          <a:p>
            <a:r>
              <a:rPr lang="ru-RU" dirty="0" smtClean="0"/>
              <a:t>Заслуживает также внимания расширение команд IA-32</a:t>
            </a:r>
          </a:p>
          <a:p>
            <a:r>
              <a:rPr lang="ru-RU" dirty="0" smtClean="0"/>
              <a:t>SSE (</a:t>
            </a:r>
            <a:r>
              <a:rPr lang="ru-RU" dirty="0" err="1" smtClean="0"/>
              <a:t>Streaming</a:t>
            </a:r>
            <a:r>
              <a:rPr lang="ru-RU" dirty="0" smtClean="0"/>
              <a:t> SIMD </a:t>
            </a:r>
            <a:r>
              <a:rPr lang="ru-RU" dirty="0" err="1" smtClean="0"/>
              <a:t>Extensions</a:t>
            </a:r>
            <a:r>
              <a:rPr lang="ru-RU" dirty="0" smtClean="0"/>
              <a:t>– потоковое SIMD-</a:t>
            </a:r>
          </a:p>
          <a:p>
            <a:r>
              <a:rPr lang="ru-RU" dirty="0" smtClean="0"/>
              <a:t>расширение), берущее свое начало от процессора </a:t>
            </a:r>
            <a:r>
              <a:rPr lang="ru-RU" dirty="0" err="1" smtClean="0"/>
              <a:t>Pentium</a:t>
            </a:r>
            <a:r>
              <a:rPr lang="ru-RU" dirty="0" smtClean="0"/>
              <a:t> III и обеспечивающее групповое выполнение операций над числами с плавающей точкой. Блок SSE-2процессора </a:t>
            </a:r>
            <a:r>
              <a:rPr lang="ru-RU" dirty="0" err="1" smtClean="0"/>
              <a:t>Pentium</a:t>
            </a:r>
            <a:r>
              <a:rPr lang="ru-RU" dirty="0" smtClean="0"/>
              <a:t> IY реализует исполнение 144 векторных команд с плавающей точкой, используя независимый блок из восьми128-разрядныхрегистровXMM0–XMM7.В указанных регистрах могут размещаться и параллельно обрабатываться два числа с плавающей точкой двойной точности или четыре числа одинарной точности. Блок может выполнять как векторные, так и скалярные команды, для выполнения которых используются 32 младших разряда регистровXMM0–XMM7.ВSSE-2предусмотрена также параллельная обработка целочисленных операндов: шестнадцати8-разрядных,восьми16-разрядных,четырех32-разрядныхили двух 64разрядных. ПосколькуSSE-2имеет свое отдельное оборудование, его команды могут спокойно смешиваться с инструкциями MMX</a:t>
            </a:r>
          </a:p>
          <a:p>
            <a:r>
              <a:rPr lang="ru-RU" dirty="0" smtClean="0"/>
              <a:t>и FPU.</a:t>
            </a:r>
          </a:p>
          <a:p>
            <a:r>
              <a:rPr lang="ru-RU" dirty="0" smtClean="0"/>
              <a:t>Перед уходом на микроархитектурный уровень, определяющий технологию выполнения (интерпретации) машинных команд с использованием конвейеризации, </a:t>
            </a:r>
            <a:r>
              <a:rPr lang="ru-RU" dirty="0" err="1" smtClean="0"/>
              <a:t>суперскалярных</a:t>
            </a:r>
            <a:r>
              <a:rPr lang="ru-RU" dirty="0" smtClean="0"/>
              <a:t> вычислений, предсказания переходов, переименования регистров, переупорядочивания команд и других приемов, позволяющих рационально задействовать имеющиеся аппаратные средства, остановимся на вопросе: в какой степени архитектурный уровень машинных команд должен влиять на планирование внутренней структуры вычислительного процесса?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0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49C8-D5DB-49ED-8D01-E15101CE65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повышения производительности процессоров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Кэш – память</a:t>
            </a:r>
          </a:p>
          <a:p>
            <a:r>
              <a:rPr lang="ru-RU" dirty="0" smtClean="0"/>
              <a:t>Конвейеризация</a:t>
            </a:r>
          </a:p>
          <a:p>
            <a:r>
              <a:rPr lang="ru-RU" dirty="0" smtClean="0"/>
              <a:t>Параллелизм на уровне команд</a:t>
            </a:r>
          </a:p>
          <a:p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ru-RU" dirty="0" smtClean="0"/>
              <a:t>Команды для работы с векторными данными</a:t>
            </a:r>
          </a:p>
          <a:p>
            <a:r>
              <a:rPr lang="ru-RU" dirty="0" err="1" smtClean="0"/>
              <a:t>Многоядерность</a:t>
            </a:r>
            <a:r>
              <a:rPr lang="ru-RU" dirty="0" smtClean="0"/>
              <a:t> (параллельные вычисления)</a:t>
            </a:r>
          </a:p>
          <a:p>
            <a:r>
              <a:rPr lang="ru-RU" dirty="0" smtClean="0"/>
              <a:t>Технология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Boost</a:t>
            </a:r>
            <a:endParaRPr lang="ru-RU" dirty="0" smtClean="0"/>
          </a:p>
          <a:p>
            <a:r>
              <a:rPr lang="ru-RU" dirty="0"/>
              <a:t>Параллелизм на уровне процессоров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Когерентность </a:t>
            </a:r>
            <a:r>
              <a:rPr lang="ru-RU" dirty="0" err="1" smtClean="0"/>
              <a:t>кэша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Когда процессоры (ядра) используют кэширование общей памяти, могут возникнуть проблемы с противоречивостью данных. 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CPU 1 </a:t>
            </a:r>
            <a:r>
              <a:rPr lang="ru-RU" dirty="0" smtClean="0"/>
              <a:t>имеет копию блока памяти из предыдущего чтения, а </a:t>
            </a:r>
            <a:r>
              <a:rPr lang="en-US" dirty="0" smtClean="0"/>
              <a:t>CPU 2</a:t>
            </a:r>
            <a:r>
              <a:rPr lang="ru-RU" dirty="0" smtClean="0"/>
              <a:t> изменяет этот  блок в общей памяти, копия данных в </a:t>
            </a:r>
            <a:r>
              <a:rPr lang="ru-RU" dirty="0" err="1" smtClean="0"/>
              <a:t>кэше</a:t>
            </a:r>
            <a:r>
              <a:rPr lang="ru-RU" dirty="0" smtClean="0"/>
              <a:t> </a:t>
            </a:r>
            <a:r>
              <a:rPr lang="en-US" dirty="0" smtClean="0"/>
              <a:t>CPU 1 </a:t>
            </a:r>
            <a:r>
              <a:rPr lang="ru-RU" dirty="0" smtClean="0"/>
              <a:t>становится устаревшей, если не используются какие-либо уведомления об изменении или проверки изменений.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Механизм уведомлений  называется протоколом когерентности (</a:t>
            </a:r>
            <a:r>
              <a:rPr lang="ru-RU" i="1" dirty="0" err="1" smtClean="0">
                <a:solidFill>
                  <a:srgbClr val="FF0000"/>
                </a:solidFill>
              </a:rPr>
              <a:t>memory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coherence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protocol</a:t>
            </a:r>
            <a:r>
              <a:rPr lang="ru-RU" i="1" dirty="0" smtClean="0">
                <a:solidFill>
                  <a:srgbClr val="FF0000"/>
                </a:solidFill>
              </a:rPr>
              <a:t>).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 Если такой  протокол применён, то говорят, что система имеет «когерентную память» или когерентный кэш.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642918"/>
            <a:ext cx="58293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инструкция, выполняемая процессором, последовательно проходит все его блоки ядра, в каждом из которых совершается своя часть действий, необходимых для выполнения инструкции.</a:t>
            </a:r>
          </a:p>
          <a:p>
            <a:endParaRPr lang="ru-RU" dirty="0" smtClean="0"/>
          </a:p>
          <a:p>
            <a:r>
              <a:rPr lang="ru-RU" dirty="0" smtClean="0"/>
              <a:t> Если приступать к обработке новой инструкции только после завершения работы над первой инструкцией, то большая часть блоков ядра процессора в каждый момент времени будет простаивать, а, следовательно, возможности процессора будут использоваться не полностью.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 выполнения пяти инструкций процессору понадобилось 25 тактов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857232"/>
            <a:ext cx="4714908" cy="50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конвейера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разбить выполнение операций на независимые стадии;</a:t>
            </a:r>
          </a:p>
          <a:p>
            <a:r>
              <a:rPr lang="ru-RU" dirty="0" smtClean="0"/>
              <a:t> выделить для исполнения каждой из них специальный блок в процессоре;</a:t>
            </a:r>
          </a:p>
          <a:p>
            <a:r>
              <a:rPr lang="ru-RU" dirty="0" smtClean="0"/>
              <a:t> обеспечить параллельную работу этих блоков -  по мере освобождения блоков, они загружаются обработкой следующей инструкции, не дожидаясь пока предыдущая инструкция выполнится полностью .</a:t>
            </a:r>
          </a:p>
          <a:p>
            <a:r>
              <a:rPr lang="ru-RU" dirty="0" smtClean="0"/>
              <a:t> Возможность одновременной обработки нескольких инструкций.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конвейера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Пять команд выполнены за 9 тактов</a:t>
            </a:r>
            <a:endParaRPr lang="ru-RU" dirty="0"/>
          </a:p>
        </p:txBody>
      </p:sp>
      <p:pic>
        <p:nvPicPr>
          <p:cNvPr id="6" name="Содержимое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57229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Количество аппаратных блоков, которые участвуют в работе  конвейера  называют </a:t>
            </a:r>
            <a:r>
              <a:rPr lang="ru-RU" i="1" dirty="0" smtClean="0">
                <a:solidFill>
                  <a:srgbClr val="FF0000"/>
                </a:solidFill>
              </a:rPr>
              <a:t>ступенью конвейера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Процессор, который имеет конвейер называется </a:t>
            </a:r>
            <a:r>
              <a:rPr lang="ru-RU" dirty="0" err="1" smtClean="0">
                <a:solidFill>
                  <a:srgbClr val="FF0000"/>
                </a:solidFill>
              </a:rPr>
              <a:t>суперскалярным</a:t>
            </a:r>
            <a:r>
              <a:rPr lang="ru-RU" dirty="0" smtClean="0">
                <a:solidFill>
                  <a:srgbClr val="FF0000"/>
                </a:solidFill>
              </a:rPr>
              <a:t> процессором</a:t>
            </a:r>
          </a:p>
          <a:p>
            <a:r>
              <a:rPr lang="ru-RU" sz="1800" i="1" dirty="0" smtClean="0"/>
              <a:t>Пяти ступенчатый конвейер скалярного процессора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899560"/>
            <a:ext cx="7000924" cy="331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конвейера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Зависимость по данным (Внеочередное выполнение команд)</a:t>
            </a:r>
          </a:p>
          <a:p>
            <a:r>
              <a:rPr lang="ru-RU" dirty="0" smtClean="0"/>
              <a:t>Условные переходы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Внеочередное выполнение команд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Команды 1 и 2 могут выполнятся одновременно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Команды 1 и 2 не могут выполнятся одновременно, что приведет к остановке конвейера</a:t>
            </a:r>
          </a:p>
          <a:p>
            <a:r>
              <a:rPr lang="ru-RU" dirty="0" smtClean="0"/>
              <a:t>Надо сначала выполнить команды 1 и 3 а потом 2, т.е не в порядке очереди (</a:t>
            </a:r>
            <a:r>
              <a:rPr lang="ru-RU" dirty="0" smtClean="0">
                <a:solidFill>
                  <a:srgbClr val="FF0000"/>
                </a:solidFill>
              </a:rPr>
              <a:t>перестановка команд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1432" y="1142984"/>
            <a:ext cx="179899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429000"/>
            <a:ext cx="1914526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Перестановка команд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перестановки команд используют два способа: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Аппаратный – с помощью аппаратного устройства в составе процессора, которое называется - </a:t>
            </a:r>
            <a:r>
              <a:rPr lang="ru-RU" dirty="0" smtClean="0">
                <a:solidFill>
                  <a:srgbClr val="FF0000"/>
                </a:solidFill>
              </a:rPr>
              <a:t>Планировщик инструкций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Программный – с помощью оптимизирующих компиляторов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Подмена регистров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 R1,R3</a:t>
            </a:r>
          </a:p>
          <a:p>
            <a:r>
              <a:rPr lang="en-US" dirty="0" smtClean="0"/>
              <a:t>MOV  R3,R8</a:t>
            </a:r>
          </a:p>
          <a:p>
            <a:r>
              <a:rPr lang="ru-RU" dirty="0" smtClean="0"/>
              <a:t>Вторая  </a:t>
            </a:r>
            <a:r>
              <a:rPr lang="ru-RU" dirty="0"/>
              <a:t>команда пытается перезаписать </a:t>
            </a:r>
            <a:r>
              <a:rPr lang="ru-RU" dirty="0" smtClean="0"/>
              <a:t>регистр </a:t>
            </a:r>
            <a:r>
              <a:rPr lang="en-US" dirty="0" smtClean="0"/>
              <a:t>R3</a:t>
            </a:r>
            <a:r>
              <a:rPr lang="ru-RU" dirty="0" smtClean="0"/>
              <a:t>, </a:t>
            </a:r>
            <a:r>
              <a:rPr lang="ru-RU" dirty="0"/>
              <a:t>который предыдущая команда еще не закончила </a:t>
            </a:r>
            <a:r>
              <a:rPr lang="ru-RU" dirty="0" smtClean="0"/>
              <a:t>считывать</a:t>
            </a:r>
            <a:r>
              <a:rPr lang="en-US" dirty="0" smtClean="0"/>
              <a:t> (</a:t>
            </a:r>
            <a:r>
              <a:rPr lang="ru-RU" sz="1800" i="1" dirty="0" smtClean="0"/>
              <a:t>нельзя выполнять одновременно не конвейере</a:t>
            </a:r>
            <a:r>
              <a:rPr lang="en-US" dirty="0" smtClean="0"/>
              <a:t>)</a:t>
            </a:r>
          </a:p>
          <a:p>
            <a:r>
              <a:rPr lang="ru-RU" dirty="0"/>
              <a:t>Этого можно избежать, если вторая команда будет временно </a:t>
            </a:r>
            <a:r>
              <a:rPr lang="ru-RU" dirty="0" smtClean="0"/>
              <a:t>помещать </a:t>
            </a:r>
            <a:r>
              <a:rPr lang="ru-RU" dirty="0"/>
              <a:t>результат </a:t>
            </a:r>
            <a:r>
              <a:rPr lang="ru-RU" sz="1800" i="1" dirty="0" smtClean="0"/>
              <a:t>в специальных дополнительных регистрах</a:t>
            </a:r>
            <a:r>
              <a:rPr lang="ru-RU" dirty="0" smtClean="0"/>
              <a:t>, а потом помещать его в </a:t>
            </a:r>
            <a:r>
              <a:rPr lang="en-US" dirty="0" smtClean="0"/>
              <a:t>R3</a:t>
            </a:r>
            <a:r>
              <a:rPr lang="ru-RU" dirty="0" smtClean="0"/>
              <a:t>. </a:t>
            </a:r>
            <a:r>
              <a:rPr lang="ru-RU" dirty="0" smtClean="0">
                <a:solidFill>
                  <a:srgbClr val="FF0000"/>
                </a:solidFill>
              </a:rPr>
              <a:t>Независимые команды можно выполнять параллельно.</a:t>
            </a:r>
          </a:p>
          <a:p>
            <a:r>
              <a:rPr lang="en-US" dirty="0"/>
              <a:t>MOV  R1,R3</a:t>
            </a:r>
          </a:p>
          <a:p>
            <a:r>
              <a:rPr lang="en-US" dirty="0"/>
              <a:t>MOV  </a:t>
            </a:r>
            <a:r>
              <a:rPr lang="en-US" dirty="0" smtClean="0"/>
              <a:t>S1,R8</a:t>
            </a:r>
          </a:p>
          <a:p>
            <a:r>
              <a:rPr lang="en-US" dirty="0"/>
              <a:t>MOV  </a:t>
            </a:r>
            <a:r>
              <a:rPr lang="en-US" dirty="0" smtClean="0"/>
              <a:t>R3,S1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4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Кэш – это способ взаимодействия устройств работающих с различной скоростью (например, процессор -  оперативная память, оперативная память  - </a:t>
            </a:r>
            <a:r>
              <a:rPr lang="ru-RU" dirty="0" err="1" smtClean="0"/>
              <a:t>память</a:t>
            </a:r>
            <a:r>
              <a:rPr lang="ru-RU" dirty="0" smtClean="0"/>
              <a:t> на  жестком диске) </a:t>
            </a:r>
          </a:p>
          <a:p>
            <a:endParaRPr lang="ru-RU" dirty="0" smtClean="0"/>
          </a:p>
          <a:p>
            <a:r>
              <a:rPr lang="ru-RU" dirty="0" smtClean="0"/>
              <a:t>Кэш процессора представляет собой статическую память построенную на триггерах. Ее скорость работы гораздо выше, чем у динамической памяти (модули ОЗУ).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823913"/>
            <a:ext cx="54673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8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Конвейеризация условий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500858"/>
          </a:xfrm>
        </p:spPr>
        <p:txBody>
          <a:bodyPr>
            <a:normAutofit fontScale="92500"/>
          </a:bodyPr>
          <a:lstStyle/>
          <a:p>
            <a:r>
              <a:rPr lang="ru-RU" sz="2600" dirty="0" smtClean="0"/>
              <a:t>Типичная программа на каждые 6-8 команд содержит 1 команду перехода (условные операторы, операторы цикла, оператор безусловного перехода и т.д.) </a:t>
            </a:r>
          </a:p>
          <a:p>
            <a:r>
              <a:rPr lang="ru-RU" sz="2600" dirty="0" smtClean="0"/>
              <a:t>Через каждые 6-8 команд необходимо очищать и заполнять заново конвейер - теряются преимущества конвейеризации.</a:t>
            </a:r>
          </a:p>
          <a:p>
            <a:endParaRPr lang="ru-RU" dirty="0" smtClean="0"/>
          </a:p>
          <a:p>
            <a:r>
              <a:rPr lang="ru-RU" sz="2600" dirty="0" smtClean="0"/>
              <a:t>Способы конвейеризации команд ветвления:</a:t>
            </a:r>
          </a:p>
          <a:p>
            <a:r>
              <a:rPr lang="ru-RU" sz="2600" dirty="0" smtClean="0">
                <a:solidFill>
                  <a:srgbClr val="FF0000"/>
                </a:solidFill>
              </a:rPr>
              <a:t>Аппаратный</a:t>
            </a:r>
            <a:r>
              <a:rPr lang="ru-RU" sz="2600" dirty="0" smtClean="0"/>
              <a:t> (динамический) выполняется аппаратурой</a:t>
            </a:r>
          </a:p>
          <a:p>
            <a:pPr lvl="1"/>
            <a:r>
              <a:rPr lang="ru-RU" sz="2400" dirty="0" smtClean="0"/>
              <a:t>Предсказание ветвлений</a:t>
            </a:r>
          </a:p>
          <a:p>
            <a:pPr lvl="1"/>
            <a:r>
              <a:rPr lang="ru-RU" sz="2400" dirty="0" smtClean="0"/>
              <a:t>Спекулятивное выполнение операций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Программный</a:t>
            </a:r>
            <a:r>
              <a:rPr lang="ru-RU" dirty="0" smtClean="0"/>
              <a:t> (статический) выполняется компилятором</a:t>
            </a:r>
          </a:p>
          <a:p>
            <a:pPr>
              <a:buNone/>
            </a:pPr>
            <a:r>
              <a:rPr lang="ru-RU" dirty="0" smtClean="0"/>
              <a:t>	Для этого применяют:</a:t>
            </a:r>
          </a:p>
          <a:p>
            <a:pPr lvl="1"/>
            <a:r>
              <a:rPr lang="ru-RU" sz="2400" dirty="0" smtClean="0"/>
              <a:t> вычисление ветвлений на этапе компиляции;</a:t>
            </a:r>
          </a:p>
          <a:p>
            <a:pPr lvl="1"/>
            <a:r>
              <a:rPr lang="ru-RU" sz="2400" dirty="0" smtClean="0"/>
              <a:t> вынос ветвлений за пределы цикла; </a:t>
            </a:r>
          </a:p>
          <a:p>
            <a:pPr lvl="1"/>
            <a:r>
              <a:rPr lang="ru-RU" sz="2400" dirty="0" smtClean="0"/>
              <a:t>развертку итераций.</a:t>
            </a:r>
          </a:p>
          <a:p>
            <a:endParaRPr lang="ru-RU" dirty="0" smtClean="0"/>
          </a:p>
          <a:p>
            <a:pPr lvl="1">
              <a:buNone/>
            </a:pPr>
            <a:endParaRPr lang="ru-RU" dirty="0" smtClean="0"/>
          </a:p>
          <a:p>
            <a:pPr lvl="1"/>
            <a:r>
              <a:rPr lang="ru-RU" dirty="0" smtClean="0"/>
              <a:t>.</a:t>
            </a:r>
          </a:p>
          <a:p>
            <a:pPr algn="just">
              <a:buFontTx/>
              <a:buNone/>
            </a:pPr>
            <a:endParaRPr lang="ru-RU" sz="2000" dirty="0" smtClean="0"/>
          </a:p>
          <a:p>
            <a:pPr algn="just">
              <a:buFontTx/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643966" cy="511156"/>
          </a:xfrm>
        </p:spPr>
        <p:txBody>
          <a:bodyPr/>
          <a:lstStyle/>
          <a:p>
            <a:r>
              <a:rPr lang="ru-RU" dirty="0" smtClean="0"/>
              <a:t>Предсказание ветвлений (аппаратный метод)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каждой программы в специальном буфере процессора накапливается статистика по каждой используемой  команде перехода.</a:t>
            </a:r>
          </a:p>
          <a:p>
            <a:r>
              <a:rPr lang="ru-RU" dirty="0" smtClean="0"/>
              <a:t>Статистика содержит саму команду, адрес  перехода и поле признака перехода, который устанавливается всякий раз когда был переход по этому адресу. </a:t>
            </a:r>
          </a:p>
          <a:p>
            <a:r>
              <a:rPr lang="ru-RU" dirty="0" smtClean="0"/>
              <a:t>Блок предсказания переходов использует поле признака для предсказания перехода (пример циклы).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Вероятность удачного предсказания ветвления после небольшого "разгонного" периода работы программы у конвейерных ЭВМ может превышать 90%.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Спекулятивное выполнение(аппаратный метод)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Конвейер выполняет команды из </a:t>
            </a:r>
            <a:r>
              <a:rPr lang="ru-RU" i="1" dirty="0" smtClean="0">
                <a:solidFill>
                  <a:srgbClr val="FF0000"/>
                </a:solidFill>
              </a:rPr>
              <a:t>обеих </a:t>
            </a:r>
            <a:r>
              <a:rPr lang="ru-RU" dirty="0" smtClean="0">
                <a:solidFill>
                  <a:srgbClr val="FF0000"/>
                </a:solidFill>
              </a:rPr>
              <a:t>ветвей условного перехода параллельно до момента выполнения самой команды перехода</a:t>
            </a:r>
          </a:p>
          <a:p>
            <a:endParaRPr lang="ru-RU" dirty="0" smtClean="0"/>
          </a:p>
          <a:p>
            <a:r>
              <a:rPr lang="ru-RU" dirty="0" smtClean="0"/>
              <a:t>Для хранения промежуточных результатов выполнения команд обеих ветвей используются специальные теневые регистры процессора.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После того как выяснится, какая именно ветвь нужна, данные переписываются в реальные регистры, а альтернативная ветвь игнорируется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/>
          <a:lstStyle/>
          <a:p>
            <a:r>
              <a:rPr lang="ru-RU" dirty="0" smtClean="0"/>
              <a:t>Вычисление ветвлений на этапе компиляции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программе переход назад обычно соответствует циклу и выполняется в 90% случаев, а переход вперед обозначает ветвление и выполняется в 50% случаев.</a:t>
            </a:r>
          </a:p>
          <a:p>
            <a:r>
              <a:rPr lang="ru-RU" dirty="0" smtClean="0"/>
              <a:t> На этапе компиляции это можно определить, и в машинной программе пометить предполагаемое направление перехода.</a:t>
            </a:r>
          </a:p>
          <a:p>
            <a:endParaRPr lang="ru-RU" dirty="0" smtClean="0"/>
          </a:p>
          <a:p>
            <a:r>
              <a:rPr lang="ru-RU" dirty="0" smtClean="0"/>
              <a:t>Развертка итераций.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=1;         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&lt;=100)</a:t>
            </a:r>
          </a:p>
          <a:p>
            <a:r>
              <a:rPr lang="en-US" dirty="0" smtClean="0"/>
              <a:t>{A[</a:t>
            </a:r>
            <a:r>
              <a:rPr lang="en-US" dirty="0" err="1" smtClean="0"/>
              <a:t>i</a:t>
            </a:r>
            <a:r>
              <a:rPr lang="en-US" dirty="0" smtClean="0"/>
              <a:t>]=A[</a:t>
            </a:r>
            <a:r>
              <a:rPr lang="en-US" dirty="0" err="1" smtClean="0"/>
              <a:t>i</a:t>
            </a:r>
            <a:r>
              <a:rPr lang="en-US" dirty="0" smtClean="0"/>
              <a:t>]*1.1;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++;}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&lt;=100)</a:t>
            </a:r>
          </a:p>
          <a:p>
            <a:r>
              <a:rPr lang="en-US" dirty="0" smtClean="0"/>
              <a:t>{A[</a:t>
            </a:r>
            <a:r>
              <a:rPr lang="en-US" dirty="0" err="1" smtClean="0"/>
              <a:t>i</a:t>
            </a:r>
            <a:r>
              <a:rPr lang="en-US" dirty="0" smtClean="0"/>
              <a:t>]=A[</a:t>
            </a:r>
            <a:r>
              <a:rPr lang="en-US" dirty="0" err="1" smtClean="0"/>
              <a:t>i</a:t>
            </a:r>
            <a:r>
              <a:rPr lang="en-US" dirty="0" smtClean="0"/>
              <a:t>]*1.1;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]=A[i+1]*1.1;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=i+2;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Во втором случае количество итераций  в два раза меньше.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Параллелизм на уровне команд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 fontScale="40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100" dirty="0" smtClean="0"/>
          </a:p>
          <a:p>
            <a:r>
              <a:rPr lang="en-US" sz="5100" dirty="0" smtClean="0"/>
              <a:t>ILP - Instruction Level Parallelism</a:t>
            </a:r>
          </a:p>
          <a:p>
            <a:endParaRPr lang="en-US" sz="5100" dirty="0" smtClean="0"/>
          </a:p>
          <a:p>
            <a:r>
              <a:rPr lang="ru-RU" sz="5100" b="1" dirty="0" smtClean="0"/>
              <a:t>VLIW </a:t>
            </a:r>
            <a:r>
              <a:rPr lang="ru-RU" sz="5100" dirty="0" smtClean="0"/>
              <a:t>– </a:t>
            </a:r>
            <a:r>
              <a:rPr lang="ru-RU" sz="5100" dirty="0" err="1" smtClean="0"/>
              <a:t>Very</a:t>
            </a:r>
            <a:r>
              <a:rPr lang="ru-RU" sz="5100" dirty="0" smtClean="0"/>
              <a:t> </a:t>
            </a:r>
            <a:r>
              <a:rPr lang="ru-RU" sz="5100" dirty="0" err="1" smtClean="0"/>
              <a:t>Long</a:t>
            </a:r>
            <a:r>
              <a:rPr lang="ru-RU" sz="5100" dirty="0" smtClean="0"/>
              <a:t> </a:t>
            </a:r>
            <a:r>
              <a:rPr lang="ru-RU" sz="5100" dirty="0" err="1" smtClean="0"/>
              <a:t>Instruction</a:t>
            </a:r>
            <a:r>
              <a:rPr lang="ru-RU" sz="5100" dirty="0" smtClean="0"/>
              <a:t> </a:t>
            </a:r>
            <a:r>
              <a:rPr lang="ru-RU" sz="5100" dirty="0" err="1" smtClean="0"/>
              <a:t>Word</a:t>
            </a:r>
            <a:r>
              <a:rPr lang="en-US" sz="5100" dirty="0" smtClean="0"/>
              <a:t> (</a:t>
            </a:r>
            <a:r>
              <a:rPr lang="ru-RU" sz="5100" i="1" dirty="0" smtClean="0"/>
              <a:t> </a:t>
            </a:r>
            <a:r>
              <a:rPr lang="ru-RU" sz="5100" dirty="0" smtClean="0"/>
              <a:t>«сверхдлинная машинная</a:t>
            </a:r>
          </a:p>
          <a:p>
            <a:pPr>
              <a:buNone/>
            </a:pPr>
            <a:r>
              <a:rPr lang="ru-RU" sz="5100" dirty="0" smtClean="0"/>
              <a:t>	 команда»</a:t>
            </a:r>
            <a:r>
              <a:rPr lang="en-US" sz="5100" dirty="0" smtClean="0"/>
              <a:t>)</a:t>
            </a:r>
          </a:p>
          <a:p>
            <a:pPr>
              <a:buNone/>
            </a:pPr>
            <a:r>
              <a:rPr lang="ru-RU" sz="5100" dirty="0" smtClean="0"/>
              <a:t/>
            </a:r>
            <a:br>
              <a:rPr lang="ru-RU" sz="5100" dirty="0" smtClean="0"/>
            </a:br>
            <a:r>
              <a:rPr lang="ru-RU" sz="5100" b="1" dirty="0" smtClean="0"/>
              <a:t>EPIC </a:t>
            </a:r>
            <a:r>
              <a:rPr lang="ru-RU" sz="5100" dirty="0" smtClean="0"/>
              <a:t>– </a:t>
            </a:r>
            <a:r>
              <a:rPr lang="ru-RU" sz="5100" dirty="0" err="1" smtClean="0"/>
              <a:t>Explicitly</a:t>
            </a:r>
            <a:r>
              <a:rPr lang="ru-RU" sz="5100" dirty="0" smtClean="0"/>
              <a:t> </a:t>
            </a:r>
            <a:r>
              <a:rPr lang="ru-RU" sz="5100" dirty="0" err="1" smtClean="0"/>
              <a:t>Parallel</a:t>
            </a:r>
            <a:r>
              <a:rPr lang="ru-RU" sz="5100" dirty="0" smtClean="0"/>
              <a:t> </a:t>
            </a:r>
            <a:r>
              <a:rPr lang="ru-RU" sz="5100" dirty="0" err="1" smtClean="0"/>
              <a:t>Instruction</a:t>
            </a:r>
            <a:r>
              <a:rPr lang="ru-RU" sz="5100" dirty="0" smtClean="0"/>
              <a:t> </a:t>
            </a:r>
            <a:r>
              <a:rPr lang="ru-RU" sz="5100" dirty="0" err="1" smtClean="0"/>
              <a:t>Computing</a:t>
            </a:r>
            <a:r>
              <a:rPr lang="en-US" sz="5100" dirty="0" smtClean="0"/>
              <a:t> («</a:t>
            </a:r>
            <a:r>
              <a:rPr lang="ru-RU" sz="5100" i="1" dirty="0" smtClean="0"/>
              <a:t>вычисление с</a:t>
            </a:r>
          </a:p>
          <a:p>
            <a:pPr>
              <a:buNone/>
            </a:pPr>
            <a:r>
              <a:rPr lang="ru-RU" sz="5100" i="1" dirty="0" smtClean="0"/>
              <a:t> 	явным параллелизмом машинных команд</a:t>
            </a:r>
            <a:r>
              <a:rPr lang="ru-RU" sz="5100" dirty="0" smtClean="0"/>
              <a:t>»).</a:t>
            </a:r>
            <a:r>
              <a:rPr lang="en-US" sz="5100" dirty="0" smtClean="0"/>
              <a:t>)</a:t>
            </a:r>
            <a:endParaRPr lang="ru-RU" sz="51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6638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- </a:t>
            </a:r>
            <a:r>
              <a:rPr lang="ru-RU" dirty="0" smtClean="0"/>
              <a:t>процессоры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943" y="967153"/>
            <a:ext cx="8126833" cy="500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Суперскалярный</a:t>
            </a:r>
            <a:r>
              <a:rPr lang="ru-RU" dirty="0" smtClean="0"/>
              <a:t> процессор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Скалярный процессор обрабатывает один элемент данных за одну инструкцию (SISD) – имеет один конвейер)</a:t>
            </a:r>
          </a:p>
          <a:p>
            <a:r>
              <a:rPr lang="ru-RU" dirty="0" err="1" smtClean="0"/>
              <a:t>Суперскалярный</a:t>
            </a:r>
            <a:r>
              <a:rPr lang="ru-RU" dirty="0" smtClean="0"/>
              <a:t> процессор -   это процессор, который имеет более одного конвейера и может выполнять одновременно несколько команд (Архитектуры </a:t>
            </a:r>
            <a:r>
              <a:rPr lang="en-US" dirty="0" smtClean="0"/>
              <a:t>IA32, x64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Пример - </a:t>
            </a:r>
            <a:r>
              <a:rPr lang="ru-RU" dirty="0" err="1" smtClean="0"/>
              <a:t>суперскалярный</a:t>
            </a:r>
            <a:r>
              <a:rPr lang="ru-RU" dirty="0" smtClean="0"/>
              <a:t> пятиступенчатый конвейер</a:t>
            </a:r>
          </a:p>
          <a:p>
            <a:r>
              <a:rPr lang="ru-RU" dirty="0" smtClean="0"/>
              <a:t>Дальнейшее увеличение количества конвейеров приводит к значительным аппаратным затратам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071810"/>
            <a:ext cx="6767538" cy="218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VLIW/ EPIC процессоры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вход процессора подается  последовательность длинных команд, состоящих из нескольких простых операций, которые могут исполняться параллельно разными функциональными блоками процессора (</a:t>
            </a:r>
            <a:r>
              <a:rPr lang="en-US" b="1" i="1" dirty="0" smtClean="0"/>
              <a:t>Intel Itanium (IA64)</a:t>
            </a:r>
            <a:r>
              <a:rPr lang="ru-RU" b="1" i="1" dirty="0" smtClean="0"/>
              <a:t>, </a:t>
            </a:r>
            <a:r>
              <a:rPr lang="en-US" b="1" i="1" dirty="0" smtClean="0"/>
              <a:t>ELBRUS</a:t>
            </a:r>
            <a:r>
              <a:rPr lang="ru-RU" dirty="0" smtClean="0"/>
              <a:t>)</a:t>
            </a:r>
          </a:p>
          <a:p>
            <a:r>
              <a:rPr lang="ru-RU" dirty="0" smtClean="0"/>
              <a:t> Преимущества перед </a:t>
            </a:r>
            <a:r>
              <a:rPr lang="ru-RU" dirty="0" err="1" smtClean="0"/>
              <a:t>суперскалярами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Меньше места на процессоре тратится на управление(</a:t>
            </a:r>
            <a:r>
              <a:rPr lang="ru-RU" sz="1600" i="1" dirty="0" smtClean="0"/>
              <a:t>планировщик инструкций </a:t>
            </a:r>
            <a:r>
              <a:rPr lang="ru-RU" sz="1600" i="1" dirty="0" err="1" smtClean="0"/>
              <a:t>и.т.д</a:t>
            </a:r>
            <a:r>
              <a:rPr lang="ru-RU" sz="1600" i="1" dirty="0" smtClean="0"/>
              <a:t>.),</a:t>
            </a:r>
            <a:r>
              <a:rPr lang="ru-RU" dirty="0" smtClean="0"/>
              <a:t>больше остается на ресурсы: регистры, </a:t>
            </a:r>
            <a:r>
              <a:rPr lang="ru-RU" dirty="0" err="1" smtClean="0"/>
              <a:t>исполнительные,устройства</a:t>
            </a:r>
            <a:r>
              <a:rPr lang="ru-RU" dirty="0" smtClean="0"/>
              <a:t>, кэш-память.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Более тщательное планирование дает лучшее заполнение</a:t>
            </a:r>
            <a:br>
              <a:rPr lang="ru-RU" dirty="0" smtClean="0"/>
            </a:br>
            <a:r>
              <a:rPr lang="ru-RU" dirty="0" smtClean="0"/>
              <a:t>исполнительных устройств – больше команд за такт. </a:t>
            </a:r>
          </a:p>
          <a:p>
            <a:endParaRPr lang="ru-RU" dirty="0" smtClean="0"/>
          </a:p>
          <a:p>
            <a:r>
              <a:rPr lang="ru-RU" dirty="0" smtClean="0"/>
              <a:t> Недостатки:</a:t>
            </a:r>
          </a:p>
          <a:p>
            <a:pPr lvl="1"/>
            <a:r>
              <a:rPr lang="ru-RU" dirty="0" smtClean="0"/>
              <a:t>Долгое время компиляции.</a:t>
            </a:r>
          </a:p>
          <a:p>
            <a:pPr lvl="1"/>
            <a:r>
              <a:rPr lang="ru-RU" dirty="0" smtClean="0"/>
              <a:t>Сложно учесть динамику исполнения программы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команды архитектуры </a:t>
            </a:r>
            <a:r>
              <a:rPr lang="en-US" dirty="0" smtClean="0"/>
              <a:t>IA-64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операции ADD, которая размещает сумму двух регистров в третьем.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Команды, которые </a:t>
            </a:r>
            <a:r>
              <a:rPr lang="ru-RU" dirty="0" smtClean="0">
                <a:solidFill>
                  <a:srgbClr val="FF0000"/>
                </a:solidFill>
              </a:rPr>
              <a:t>можно выполнить параллельно</a:t>
            </a:r>
            <a:r>
              <a:rPr lang="ru-RU" dirty="0" smtClean="0"/>
              <a:t>, объединяются компилятором в  128-разрядные пучки (</a:t>
            </a:r>
            <a:r>
              <a:rPr lang="ru-RU" dirty="0" err="1" smtClean="0"/>
              <a:t>bundles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В каждом пучке содержится три 41-разрядных команды и 5-разрядный шаблон.</a:t>
            </a:r>
          </a:p>
          <a:p>
            <a:r>
              <a:rPr lang="ru-RU" dirty="0" smtClean="0"/>
              <a:t>Шаблон пучка указывает, какие функциональные блоки процессора</a:t>
            </a:r>
            <a:r>
              <a:rPr lang="en-US" dirty="0" smtClean="0"/>
              <a:t> </a:t>
            </a:r>
            <a:r>
              <a:rPr lang="ru-RU" dirty="0" smtClean="0"/>
              <a:t>нужны для его обработки,</a:t>
            </a:r>
          </a:p>
          <a:p>
            <a:r>
              <a:rPr lang="ru-RU" dirty="0" smtClean="0"/>
              <a:t>Существует более 100 форматов команд.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7072362" cy="26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smtClean="0"/>
              <a:t>КЭШ</a:t>
            </a:r>
          </a:p>
        </p:txBody>
      </p:sp>
      <p:pic>
        <p:nvPicPr>
          <p:cNvPr id="135170" name="Рисунок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14357"/>
            <a:ext cx="6643710" cy="326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TextBox 4"/>
          <p:cNvSpPr txBox="1">
            <a:spLocks noChangeArrowheads="1"/>
          </p:cNvSpPr>
          <p:nvPr/>
        </p:nvSpPr>
        <p:spPr bwMode="auto">
          <a:xfrm>
            <a:off x="0" y="3929066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Одно обращение к медленной памяти - много обращений  к быстрой памяти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Идея 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кэша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когда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определенное слово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вызывается процессором из  памяти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оно вместе с соседними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словами (блоком)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переносится в кэш-память, что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позволяет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при очередном запросе быстро обращаться к следующим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словам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уже  находящимися в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кэше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VLIW/ EPIC процессоры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229199"/>
            <a:ext cx="8818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Команды пучка обрабатываются  функциональными узлами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параллельно (одновременно)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68760"/>
            <a:ext cx="8305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двух архитектур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308" y="1040385"/>
            <a:ext cx="8212782" cy="479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Скалярная архитектура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957263"/>
            <a:ext cx="57531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– </a:t>
            </a:r>
            <a:r>
              <a:rPr lang="ru-RU" dirty="0" smtClean="0"/>
              <a:t>процессор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3" y="1433513"/>
            <a:ext cx="6124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Простои конвейера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выполнении кода по варианту а) возникает простой конвейера из не упорядочения команд (зависимость по данным)</a:t>
            </a:r>
          </a:p>
          <a:p>
            <a:r>
              <a:rPr lang="ru-RU" dirty="0" smtClean="0"/>
              <a:t>При варианте в) простоя нет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7430"/>
            <a:ext cx="8643966" cy="29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928670"/>
            <a:ext cx="19145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928670"/>
            <a:ext cx="18573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простоя конвейера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процессор в большинстве задач использует не более </a:t>
            </a:r>
            <a:r>
              <a:rPr lang="ru-RU" b="1" dirty="0"/>
              <a:t>70%</a:t>
            </a:r>
            <a:r>
              <a:rPr lang="ru-RU" dirty="0"/>
              <a:t> всей вычислительной </a:t>
            </a:r>
            <a:r>
              <a:rPr lang="ru-RU" dirty="0" smtClean="0"/>
              <a:t>мощности по следующим причинам:</a:t>
            </a:r>
            <a:endParaRPr lang="ru-RU" dirty="0"/>
          </a:p>
          <a:p>
            <a:pPr lvl="1"/>
            <a:r>
              <a:rPr lang="ru-RU" dirty="0" smtClean="0"/>
              <a:t>произошёл промах при обращении к кэшу процессора и требуется перезагрузка кэша;</a:t>
            </a:r>
          </a:p>
          <a:p>
            <a:pPr lvl="1"/>
            <a:r>
              <a:rPr lang="ru-RU" dirty="0" smtClean="0"/>
              <a:t>выполнено неверное предсказание ветвления;</a:t>
            </a:r>
          </a:p>
          <a:p>
            <a:pPr lvl="1"/>
            <a:r>
              <a:rPr lang="ru-RU" dirty="0" smtClean="0"/>
              <a:t>ожидается результат предыдущей команды.</a:t>
            </a:r>
          </a:p>
          <a:p>
            <a:endParaRPr lang="ru-RU" dirty="0" smtClean="0"/>
          </a:p>
          <a:p>
            <a:r>
              <a:rPr lang="ru-RU" i="1" dirty="0" smtClean="0"/>
              <a:t>Для исключения простоя процессора можно выполнять на нем команды двух программных потоков (процессов).</a:t>
            </a:r>
          </a:p>
          <a:p>
            <a:r>
              <a:rPr lang="ru-RU" i="1" dirty="0" smtClean="0"/>
              <a:t> </a:t>
            </a:r>
          </a:p>
          <a:p>
            <a:r>
              <a:rPr lang="ru-RU" i="1" dirty="0" smtClean="0"/>
              <a:t>Если возникает останов работы конвейера при выполнении команд первого программного потока, то в это время можно запустить на выполнение команды второго программного потока.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i="1" dirty="0" smtClean="0"/>
              <a:t>Hyper-Threading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661248"/>
            <a:ext cx="726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Часть ресурсов процессора без </a:t>
            </a:r>
            <a:r>
              <a:rPr lang="en-US" sz="2400" dirty="0" smtClean="0"/>
              <a:t>HT</a:t>
            </a:r>
            <a:r>
              <a:rPr lang="ru-RU" sz="2400" dirty="0" smtClean="0"/>
              <a:t> может простаивать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52538"/>
            <a:ext cx="78962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i="1" dirty="0"/>
              <a:t>Hyper-Threading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физический процессор можно представить как два логических процессора. </a:t>
            </a:r>
          </a:p>
          <a:p>
            <a:endParaRPr lang="ru-RU" dirty="0"/>
          </a:p>
        </p:txBody>
      </p:sp>
      <p:pic>
        <p:nvPicPr>
          <p:cNvPr id="4" name="Рисунок 3" descr="Система на основе Pentium 4 supporting Hyper-Thread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858048" cy="37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ресурсов при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потоков для процессора </a:t>
            </a:r>
            <a:r>
              <a:rPr lang="en-US" dirty="0" smtClean="0"/>
              <a:t>Pentium 4</a:t>
            </a:r>
            <a:endParaRPr lang="ru-RU" dirty="0" smtClean="0"/>
          </a:p>
          <a:p>
            <a:r>
              <a:rPr lang="ru-RU" dirty="0" smtClean="0"/>
              <a:t>Очередь микроопераций и планировщик инструкций разделяются динамически между потоками.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3116"/>
            <a:ext cx="8553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необходимо:</a:t>
            </a:r>
          </a:p>
          <a:p>
            <a:r>
              <a:rPr lang="ru-RU" dirty="0" smtClean="0"/>
              <a:t>1) обеспечить использование общих ресурсов (кэш память, регистры, планировщик инструкций) </a:t>
            </a:r>
          </a:p>
          <a:p>
            <a:r>
              <a:rPr lang="ru-RU" dirty="0" smtClean="0"/>
              <a:t>2) дублирование ресурсов (для каждого потока отдельный счетчик  команд, отдельный контроллер прерываний, дополнительные регистры). </a:t>
            </a:r>
          </a:p>
          <a:p>
            <a:r>
              <a:rPr lang="ru-RU" i="1" dirty="0" smtClean="0"/>
              <a:t>Дополнительные ресурсы увеличивают площадь кристалла процессора на 5%.</a:t>
            </a:r>
          </a:p>
          <a:p>
            <a:r>
              <a:rPr lang="ru-RU" i="1" dirty="0" smtClean="0"/>
              <a:t>При этом </a:t>
            </a:r>
            <a:r>
              <a:rPr lang="ru-RU" i="1" dirty="0" err="1" smtClean="0"/>
              <a:t>многопоточность</a:t>
            </a:r>
            <a:r>
              <a:rPr lang="ru-RU" i="1" dirty="0" smtClean="0"/>
              <a:t> дает прирост производительности для многих приложений до 25%</a:t>
            </a:r>
          </a:p>
          <a:p>
            <a:endParaRPr lang="ru-RU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времени доступа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340768"/>
            <a:ext cx="69246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общего </a:t>
            </a:r>
            <a:r>
              <a:rPr lang="ru-RU" dirty="0" err="1" smtClean="0"/>
              <a:t>кэша</a:t>
            </a:r>
            <a:r>
              <a:rPr lang="ru-RU" dirty="0" smtClean="0"/>
              <a:t> уменьшает объем части </a:t>
            </a:r>
            <a:r>
              <a:rPr lang="ru-RU" dirty="0" err="1" smtClean="0"/>
              <a:t>кэша</a:t>
            </a:r>
            <a:r>
              <a:rPr lang="ru-RU" dirty="0" smtClean="0"/>
              <a:t> используемого  каждым программным потоком, что увеличивает количество промахов.</a:t>
            </a:r>
          </a:p>
          <a:p>
            <a:endParaRPr lang="ru-RU" dirty="0" smtClean="0"/>
          </a:p>
          <a:p>
            <a:r>
              <a:rPr lang="ru-RU" dirty="0" smtClean="0"/>
              <a:t>Конфликты при работе общего планировщика инструкций</a:t>
            </a:r>
          </a:p>
          <a:p>
            <a:endParaRPr lang="ru-RU" dirty="0" smtClean="0"/>
          </a:p>
          <a:p>
            <a:r>
              <a:rPr lang="ru-RU" dirty="0" smtClean="0"/>
              <a:t>Из-за отсутствия оптимизации технологии </a:t>
            </a:r>
            <a:r>
              <a:rPr lang="en-US" dirty="0" smtClean="0"/>
              <a:t>HT</a:t>
            </a:r>
            <a:r>
              <a:rPr lang="ru-RU" dirty="0" smtClean="0"/>
              <a:t> под определённое ПО, данные не могут быть правильно обработаны блоком предсказания ветвления.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Технология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использована впервые </a:t>
            </a:r>
            <a:r>
              <a:rPr lang="en-US" dirty="0" smtClean="0"/>
              <a:t>Intel</a:t>
            </a:r>
            <a:r>
              <a:rPr lang="ru-RU" dirty="0" smtClean="0"/>
              <a:t>  в 2002 году в процессоре </a:t>
            </a:r>
            <a:r>
              <a:rPr lang="en-US" dirty="0" smtClean="0"/>
              <a:t>Intel Xeon.</a:t>
            </a:r>
          </a:p>
          <a:p>
            <a:r>
              <a:rPr lang="ru-RU" dirty="0" smtClean="0"/>
              <a:t>В процессорах </a:t>
            </a:r>
            <a:r>
              <a:rPr lang="en-US" dirty="0" smtClean="0"/>
              <a:t>Intel Core2 </a:t>
            </a:r>
            <a:r>
              <a:rPr lang="ru-RU" dirty="0" smtClean="0"/>
              <a:t>эта технология не использовалась.</a:t>
            </a:r>
          </a:p>
          <a:p>
            <a:r>
              <a:rPr lang="ru-RU" dirty="0" smtClean="0"/>
              <a:t>Появилась вновь в процессорах </a:t>
            </a:r>
            <a:r>
              <a:rPr lang="en-US" i="1" dirty="0" smtClean="0"/>
              <a:t>Core i3</a:t>
            </a:r>
            <a:r>
              <a:rPr lang="en-US" dirty="0" smtClean="0"/>
              <a:t>, </a:t>
            </a:r>
            <a:r>
              <a:rPr lang="en-US" i="1" dirty="0" smtClean="0"/>
              <a:t>Core i7</a:t>
            </a:r>
            <a:r>
              <a:rPr lang="ru-RU" dirty="0" smtClean="0"/>
              <a:t>, и некоторых </a:t>
            </a:r>
            <a:r>
              <a:rPr lang="en-US" i="1" dirty="0" smtClean="0"/>
              <a:t>Core i5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Многоядерность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 повышать производительность процессоров, за счет увеличения тактовой частоты, невозможно.</a:t>
            </a:r>
          </a:p>
          <a:p>
            <a:endParaRPr lang="ru-RU" dirty="0" smtClean="0"/>
          </a:p>
          <a:p>
            <a:r>
              <a:rPr lang="ru-RU" dirty="0" smtClean="0"/>
              <a:t> Увеличение тактовой частоты влечет за собой увеличение тепловыделения, уменьшение срока службы и надежности работы процессоров, </a:t>
            </a:r>
          </a:p>
          <a:p>
            <a:endParaRPr lang="ru-RU" dirty="0" smtClean="0"/>
          </a:p>
          <a:p>
            <a:r>
              <a:rPr lang="ru-RU" dirty="0" smtClean="0"/>
              <a:t>Задержки от обращения к памяти значительно снижают эффект от увеличения тактовой частоты.</a:t>
            </a:r>
          </a:p>
          <a:p>
            <a:endParaRPr lang="ru-RU" dirty="0" smtClean="0"/>
          </a:p>
          <a:p>
            <a:r>
              <a:rPr lang="ru-RU" dirty="0" smtClean="0"/>
              <a:t>Выход – создание многоядерных процессоров и организация параллельных вычислений.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301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ru-RU" dirty="0" err="1" smtClean="0"/>
              <a:t>многоядерности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не все программы </a:t>
            </a:r>
            <a:r>
              <a:rPr lang="ru-RU" dirty="0" smtClean="0"/>
              <a:t>поддерживают распределение вычислений на несколько ядер.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усложняется работа с памятью</a:t>
            </a:r>
            <a:r>
              <a:rPr lang="ru-RU" dirty="0" smtClean="0"/>
              <a:t>, так как ядер – много, и всем им требуется доступ к ОЗУ. Требуется сложный механизм, определяющий очередность доступа ядер процессора к памяти и к другим ресурсам ЭВМ (</a:t>
            </a:r>
            <a:r>
              <a:rPr lang="en-US" dirty="0" smtClean="0"/>
              <a:t>SMP </a:t>
            </a:r>
            <a:r>
              <a:rPr lang="ru-RU" dirty="0" smtClean="0"/>
              <a:t>и </a:t>
            </a:r>
            <a:r>
              <a:rPr lang="en-US" dirty="0" smtClean="0"/>
              <a:t>NUMA </a:t>
            </a:r>
            <a:r>
              <a:rPr lang="ru-RU" dirty="0" smtClean="0"/>
              <a:t> архитектуры).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возрастает энергопотребление</a:t>
            </a:r>
            <a:r>
              <a:rPr lang="ru-RU" dirty="0" smtClean="0"/>
              <a:t>, а, следовательно, увеличивается тепловыделение и требуется более мощная система охлаждения и питания 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себестоимость</a:t>
            </a:r>
            <a:r>
              <a:rPr lang="ru-RU" dirty="0" smtClean="0"/>
              <a:t> производства многоядерных процессоров – выше.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968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Технология позволяет процессорам самим  динамически, на короткий промежуток времени, изменять тактовую частоту, тем самым, изменяя свою  производительность.</a:t>
            </a:r>
          </a:p>
          <a:p>
            <a:r>
              <a:rPr lang="ru-RU" dirty="0" smtClean="0"/>
              <a:t> При этом процессор контролирует все параметры своей работы: напряжение, силу тока, температуру и т.д., не допуская сбоев и тем более выхода из строя. </a:t>
            </a:r>
          </a:p>
          <a:p>
            <a:r>
              <a:rPr lang="ru-RU" dirty="0" smtClean="0"/>
              <a:t>Например, процессор может отключить неиспользуемые ядра, тем самым, понизив общую температуру, а взамен увеличить тактовую частоту остальных ядер. </a:t>
            </a:r>
          </a:p>
          <a:p>
            <a:r>
              <a:rPr lang="ru-RU" dirty="0" smtClean="0"/>
              <a:t>Технология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Boost</a:t>
            </a:r>
            <a:r>
              <a:rPr lang="ru-RU" dirty="0" smtClean="0"/>
              <a:t> позволяет значительно поднять производительность процессора, особенно, при работе с однопоточными приложениями.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20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аппаратной виртуализации</a:t>
            </a:r>
          </a:p>
          <a:p>
            <a:r>
              <a:rPr lang="ru-RU" b="1" dirty="0" smtClean="0"/>
              <a:t>Технология виртуализации</a:t>
            </a:r>
            <a:r>
              <a:rPr lang="ru-RU" dirty="0" smtClean="0"/>
              <a:t>, обеспечивает поддержку виртуальных машин на уровне процессора с помощью добавления специального режима и дополнительных команд процессора. </a:t>
            </a:r>
          </a:p>
          <a:p>
            <a:endParaRPr lang="ru-RU" dirty="0" smtClean="0"/>
          </a:p>
          <a:p>
            <a:r>
              <a:rPr lang="ru-RU" dirty="0" smtClean="0"/>
              <a:t>Аппаратная виртуализация обеспечивает производительность, сравнимую с производительностью </a:t>
            </a:r>
            <a:r>
              <a:rPr lang="ru-RU" dirty="0" err="1" smtClean="0"/>
              <a:t>невиртуализованной</a:t>
            </a:r>
            <a:r>
              <a:rPr lang="ru-RU" dirty="0" smtClean="0"/>
              <a:t> машины</a:t>
            </a:r>
          </a:p>
          <a:p>
            <a:r>
              <a:rPr lang="ru-RU" dirty="0" smtClean="0"/>
              <a:t>Наиболее распространены технологии виртуализации </a:t>
            </a:r>
            <a:r>
              <a:rPr lang="ru-RU" dirty="0" err="1" smtClean="0"/>
              <a:t>Intel</a:t>
            </a:r>
            <a:r>
              <a:rPr lang="ru-RU" dirty="0" smtClean="0"/>
              <a:t> -VT и AMD-V</a:t>
            </a:r>
          </a:p>
          <a:p>
            <a:r>
              <a:rPr lang="ru-RU" dirty="0" smtClean="0"/>
              <a:t>Кроме поддержки </a:t>
            </a:r>
            <a:r>
              <a:rPr lang="ru-RU" smtClean="0"/>
              <a:t>процессором,аппаратная </a:t>
            </a:r>
            <a:r>
              <a:rPr lang="ru-RU" dirty="0" smtClean="0"/>
              <a:t>виртуализация должна поддерживаться </a:t>
            </a:r>
            <a:r>
              <a:rPr lang="ru-RU" dirty="0" err="1" smtClean="0"/>
              <a:t>чипсетом</a:t>
            </a:r>
            <a:r>
              <a:rPr lang="ru-RU" dirty="0" smtClean="0"/>
              <a:t> и </a:t>
            </a:r>
            <a:r>
              <a:rPr lang="en-US" dirty="0" smtClean="0"/>
              <a:t>BIOS</a:t>
            </a:r>
            <a:r>
              <a:rPr lang="ru-RU" dirty="0" smtClean="0"/>
              <a:t> материнской платы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916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Параллелизм на уровне процессоров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0" y="1052736"/>
            <a:ext cx="78200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95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процессоры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Матричные (потоковые) реализуется в виде отдельного устройства</a:t>
            </a:r>
          </a:p>
          <a:p>
            <a:r>
              <a:rPr lang="ru-RU" dirty="0" smtClean="0"/>
              <a:t>Векторные в виде набора дополнительных команд </a:t>
            </a:r>
          </a:p>
          <a:p>
            <a:endParaRPr lang="ru-RU" dirty="0"/>
          </a:p>
          <a:p>
            <a:r>
              <a:rPr lang="ru-RU" dirty="0" smtClean="0"/>
              <a:t>Оба подхода используются для выполнения сложных попарных вычислений  над большим</a:t>
            </a:r>
            <a:r>
              <a:rPr lang="ru-RU" dirty="0"/>
              <a:t>и</a:t>
            </a:r>
            <a:r>
              <a:rPr lang="ru-RU" dirty="0" smtClean="0"/>
              <a:t> массивами  данных.</a:t>
            </a:r>
          </a:p>
          <a:p>
            <a:endParaRPr lang="ru-RU" dirty="0"/>
          </a:p>
          <a:p>
            <a:r>
              <a:rPr lang="ru-RU" dirty="0" smtClean="0"/>
              <a:t>Отличие : </a:t>
            </a:r>
          </a:p>
          <a:p>
            <a:pPr lvl="1"/>
            <a:r>
              <a:rPr lang="ru-RU" dirty="0" smtClean="0"/>
              <a:t>в матричных- для выполнения попарных операций над каждыми элементами массива </a:t>
            </a:r>
            <a:r>
              <a:rPr lang="ru-RU" dirty="0"/>
              <a:t>используется отдельное ядро 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 векторных- элементы массивов  </a:t>
            </a:r>
            <a:r>
              <a:rPr lang="ru-RU" dirty="0" smtClean="0"/>
              <a:t>данных загружаются </a:t>
            </a:r>
            <a:r>
              <a:rPr lang="ru-RU" dirty="0" smtClean="0"/>
              <a:t>в векторные ( длинные) регистры </a:t>
            </a:r>
            <a:r>
              <a:rPr lang="ru-RU" dirty="0" smtClean="0"/>
              <a:t>и  </a:t>
            </a:r>
            <a:r>
              <a:rPr lang="ru-RU" dirty="0" smtClean="0"/>
              <a:t>над </a:t>
            </a:r>
            <a:r>
              <a:rPr lang="ru-RU" dirty="0" smtClean="0"/>
              <a:t>ними в </a:t>
            </a:r>
            <a:r>
              <a:rPr lang="ru-RU" dirty="0" smtClean="0"/>
              <a:t>одном </a:t>
            </a:r>
            <a:r>
              <a:rPr lang="ru-RU" dirty="0" smtClean="0"/>
              <a:t>процессоре  </a:t>
            </a:r>
            <a:r>
              <a:rPr lang="ru-RU" dirty="0" smtClean="0"/>
              <a:t>выполняется операция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442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матричный процессор </a:t>
            </a:r>
            <a:r>
              <a:rPr lang="en-US" dirty="0" smtClean="0"/>
              <a:t>NVIDIA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200" dirty="0" smtClean="0"/>
              <a:t>Ядро выполняет простейшие операции с фиксированной и плавающей точкой (</a:t>
            </a:r>
            <a:r>
              <a:rPr lang="en-US" sz="2200" dirty="0" smtClean="0"/>
              <a:t>CUDA </a:t>
            </a:r>
            <a:r>
              <a:rPr lang="ru-RU" sz="2200" dirty="0" smtClean="0"/>
              <a:t>–ядро</a:t>
            </a:r>
            <a:r>
              <a:rPr lang="en-US" sz="2200" dirty="0" smtClean="0"/>
              <a:t> </a:t>
            </a:r>
            <a:r>
              <a:rPr lang="en-US" sz="2000" i="1" dirty="0"/>
              <a:t>Compute Unified Device </a:t>
            </a:r>
            <a:r>
              <a:rPr lang="en-US" sz="2000" i="1" dirty="0" err="1"/>
              <a:t>Architectur</a:t>
            </a:r>
            <a:r>
              <a:rPr lang="ru-RU" sz="2200" dirty="0" smtClean="0"/>
              <a:t> ) </a:t>
            </a:r>
          </a:p>
          <a:p>
            <a:r>
              <a:rPr lang="ru-RU" sz="2200" dirty="0" smtClean="0"/>
              <a:t>Каждое ядро выполняет одинаковую команду для своего набора данных (над двумя элементами массива)</a:t>
            </a:r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14" y="764704"/>
            <a:ext cx="48387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209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642938"/>
            <a:ext cx="7929563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428596" y="0"/>
            <a:ext cx="564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2162175" algn="l"/>
              </a:tabLst>
            </a:pPr>
            <a:r>
              <a:rPr lang="ru-RU" sz="24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Технология GPGPU </a:t>
            </a:r>
            <a:endParaRPr lang="ru-RU" sz="24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940" name="Прямоугольник 3"/>
          <p:cNvSpPr>
            <a:spLocks noChangeArrowheads="1"/>
          </p:cNvSpPr>
          <p:nvPr/>
        </p:nvSpPr>
        <p:spPr bwMode="auto">
          <a:xfrm>
            <a:off x="0" y="4786313"/>
            <a:ext cx="89297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Технология GPGPU (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general-purpose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graphics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unit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универсальный графический процессор)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позволяет использовать графические процессоры для реализации различных  вычислительных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алгоритмов.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SIMD 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архитектура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43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Векторные вычисления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Под вектором понимают одномерный массив данных обычно в форме с плавающей запятой, размещённые в памяти ВС. </a:t>
            </a:r>
          </a:p>
          <a:p>
            <a:endParaRPr lang="ru-RU" dirty="0" smtClean="0"/>
          </a:p>
          <a:p>
            <a:r>
              <a:rPr lang="ru-RU" dirty="0" smtClean="0"/>
              <a:t>Количество элементов массива именуют длиной вектора.</a:t>
            </a:r>
          </a:p>
          <a:p>
            <a:endParaRPr lang="ru-RU" dirty="0" smtClean="0"/>
          </a:p>
          <a:p>
            <a:r>
              <a:rPr lang="ru-RU" dirty="0" smtClean="0"/>
              <a:t>Векторный процессор – это процессор, операндами команд которого являются векторы  и имеет SIMD-архитектуру.</a:t>
            </a:r>
          </a:p>
          <a:p>
            <a:endParaRPr lang="ru-RU" dirty="0" smtClean="0"/>
          </a:p>
          <a:p>
            <a:r>
              <a:rPr lang="ru-RU" dirty="0" smtClean="0"/>
              <a:t> Он может реализовываться как дополнительный блок в универсальной машине, либо являться основой самостоятельной ВС.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Кэш уровня  </a:t>
            </a:r>
            <a:r>
              <a:rPr lang="en-US" dirty="0" smtClean="0"/>
              <a:t>L1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L1 - самый быстрый кэш</a:t>
            </a:r>
          </a:p>
          <a:p>
            <a:r>
              <a:rPr lang="ru-RU" dirty="0" smtClean="0"/>
              <a:t>Расположен на одном кристалле  с процессором.</a:t>
            </a:r>
          </a:p>
          <a:p>
            <a:r>
              <a:rPr lang="ru-RU" dirty="0" smtClean="0"/>
              <a:t> В современных процессорах обычно L1 разделен на два </a:t>
            </a:r>
            <a:r>
              <a:rPr lang="ru-RU" dirty="0" err="1" smtClean="0"/>
              <a:t>кэша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 - кэш команд (инструкций); </a:t>
            </a:r>
          </a:p>
          <a:p>
            <a:pPr lvl="1"/>
            <a:r>
              <a:rPr lang="ru-RU" dirty="0" smtClean="0"/>
              <a:t>- кэш данных (Гарвардская архитектура).</a:t>
            </a:r>
          </a:p>
          <a:p>
            <a:pPr lvl="1">
              <a:buNone/>
            </a:pPr>
            <a:r>
              <a:rPr lang="ru-RU" dirty="0" smtClean="0"/>
              <a:t> </a:t>
            </a:r>
          </a:p>
          <a:p>
            <a:r>
              <a:rPr lang="ru-RU" dirty="0" smtClean="0"/>
              <a:t>L1 работает на частоте процессора,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Векторный процессор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по парного сложения двух наборов по 10 чисел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28735"/>
            <a:ext cx="6643734" cy="504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Расширенные команды для работы с векторами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настоящее время векторная архитектура  не получила широкого применения и используется  в специализированных процессорах, но зато широко  используются расширенные команды в наборах процессоров на скалярной архитектуре SISD.</a:t>
            </a:r>
          </a:p>
          <a:p>
            <a:r>
              <a:rPr lang="ru-RU" dirty="0" smtClean="0"/>
              <a:t>MMX (</a:t>
            </a:r>
            <a:r>
              <a:rPr lang="ru-RU" dirty="0" err="1" smtClean="0"/>
              <a:t>Multi</a:t>
            </a:r>
            <a:r>
              <a:rPr lang="ru-RU" dirty="0" smtClean="0"/>
              <a:t> </a:t>
            </a:r>
            <a:r>
              <a:rPr lang="ru-RU" dirty="0" err="1" smtClean="0"/>
              <a:t>Media</a:t>
            </a:r>
            <a:r>
              <a:rPr lang="ru-RU" dirty="0" smtClean="0"/>
              <a:t> </a:t>
            </a:r>
            <a:r>
              <a:rPr lang="ru-RU" dirty="0" err="1" smtClean="0"/>
              <a:t>Extension</a:t>
            </a:r>
            <a:r>
              <a:rPr lang="ru-RU" dirty="0" smtClean="0"/>
              <a:t>) фирмы </a:t>
            </a:r>
            <a:r>
              <a:rPr lang="ru-RU" dirty="0" err="1" smtClean="0"/>
              <a:t>Intel</a:t>
            </a:r>
            <a:r>
              <a:rPr lang="ru-RU" dirty="0" smtClean="0"/>
              <a:t> - </a:t>
            </a:r>
            <a:r>
              <a:rPr lang="en-US" dirty="0" smtClean="0"/>
              <a:t>SIMD </a:t>
            </a:r>
            <a:r>
              <a:rPr lang="ru-RU" dirty="0" smtClean="0"/>
              <a:t>набор команд для обработки потокового аудио – видео для процессоров </a:t>
            </a:r>
            <a:r>
              <a:rPr lang="ru-RU" dirty="0" err="1" smtClean="0"/>
              <a:t>Pentium</a:t>
            </a:r>
            <a:r>
              <a:rPr lang="ru-RU" dirty="0" smtClean="0"/>
              <a:t> MMX в 1997 году.</a:t>
            </a:r>
          </a:p>
          <a:p>
            <a:r>
              <a:rPr lang="ru-RU" dirty="0" smtClean="0"/>
              <a:t> ММХ ориентирована на обработку больших массивов данных </a:t>
            </a:r>
            <a:r>
              <a:rPr lang="ru-RU" dirty="0" smtClean="0">
                <a:solidFill>
                  <a:srgbClr val="FF0000"/>
                </a:solidFill>
              </a:rPr>
              <a:t>целого</a:t>
            </a:r>
            <a:r>
              <a:rPr lang="ru-RU" dirty="0" smtClean="0"/>
              <a:t> типа.</a:t>
            </a:r>
          </a:p>
          <a:p>
            <a:r>
              <a:rPr lang="ru-RU" dirty="0" smtClean="0"/>
              <a:t>Использовались </a:t>
            </a:r>
            <a:r>
              <a:rPr lang="ru-RU" dirty="0" smtClean="0">
                <a:solidFill>
                  <a:srgbClr val="FF0000"/>
                </a:solidFill>
              </a:rPr>
              <a:t>младшие 64 </a:t>
            </a:r>
            <a:r>
              <a:rPr lang="ru-RU" dirty="0" smtClean="0"/>
              <a:t>разряда 80 –</a:t>
            </a:r>
            <a:br>
              <a:rPr lang="ru-RU" dirty="0" smtClean="0"/>
            </a:br>
            <a:r>
              <a:rPr lang="ru-RU" dirty="0" smtClean="0"/>
              <a:t>разрядных регистров сопроцессора с плавающей запятой (FPU). </a:t>
            </a:r>
          </a:p>
          <a:p>
            <a:r>
              <a:rPr lang="ru-RU" dirty="0" smtClean="0"/>
              <a:t>Совпадение регистров FPU и MMX накладывало ограничения на чередование команд MMX и FPU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548680"/>
            <a:ext cx="44100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217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 MMX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985838"/>
            <a:ext cx="76295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05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38300"/>
            <a:ext cx="54483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35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Расширенные команды для работы с векторами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Набор в </a:t>
            </a:r>
            <a:r>
              <a:rPr lang="en-US" dirty="0" smtClean="0"/>
              <a:t>SIMD </a:t>
            </a:r>
            <a:r>
              <a:rPr lang="ru-RU" dirty="0" smtClean="0"/>
              <a:t>команд SSE (</a:t>
            </a:r>
            <a:r>
              <a:rPr lang="ru-RU" dirty="0" err="1" smtClean="0"/>
              <a:t>Streaming</a:t>
            </a:r>
            <a:r>
              <a:rPr lang="ru-RU" dirty="0" smtClean="0"/>
              <a:t> SIMD </a:t>
            </a:r>
            <a:r>
              <a:rPr lang="ru-RU" dirty="0" err="1" smtClean="0"/>
              <a:t>Extension</a:t>
            </a:r>
            <a:r>
              <a:rPr lang="ru-RU" dirty="0" smtClean="0"/>
              <a:t>) (</a:t>
            </a:r>
            <a:r>
              <a:rPr lang="en-US" dirty="0" smtClean="0"/>
              <a:t>Pentium III, Pentium 4</a:t>
            </a:r>
            <a:r>
              <a:rPr lang="ru-RU" dirty="0" smtClean="0"/>
              <a:t>),  на дополнительном блоке восьми 128 – разрядных регистров (XMM0 – XMM7) в который помещаются по 4 32 – разрядных числа с плавающей запятой.</a:t>
            </a:r>
          </a:p>
          <a:p>
            <a:r>
              <a:rPr lang="ru-RU" dirty="0" smtClean="0"/>
              <a:t>Блок позволял выполнять векторные и скалярные команды.</a:t>
            </a:r>
          </a:p>
          <a:p>
            <a:r>
              <a:rPr lang="ru-RU" dirty="0" smtClean="0"/>
              <a:t>Поскольку регистры XXM и FPU – это</a:t>
            </a:r>
            <a:br>
              <a:rPr lang="ru-RU" dirty="0" smtClean="0"/>
            </a:br>
            <a:r>
              <a:rPr lang="ru-RU" dirty="0" smtClean="0"/>
              <a:t>физически разные регистры, то стало возможным чередовать без дополнительных потерь времени на перестройку команды MMX, SSE и FPU</a:t>
            </a:r>
          </a:p>
          <a:p>
            <a:r>
              <a:rPr lang="en-US" dirty="0" smtClean="0"/>
              <a:t>SSE1,2,3,4</a:t>
            </a:r>
            <a:r>
              <a:rPr lang="ru-RU" dirty="0" smtClean="0"/>
              <a:t>; </a:t>
            </a:r>
            <a:r>
              <a:rPr lang="en-US" dirty="0" smtClean="0"/>
              <a:t>AVX; FMA </a:t>
            </a:r>
            <a:r>
              <a:rPr lang="ru-RU" dirty="0" smtClean="0"/>
              <a:t>дальнейшие расширения векторных </a:t>
            </a:r>
            <a:r>
              <a:rPr lang="en-US" dirty="0" smtClean="0"/>
              <a:t>SIMD – </a:t>
            </a:r>
            <a:r>
              <a:rPr lang="ru-RU" dirty="0" smtClean="0"/>
              <a:t>команд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Intel</a:t>
            </a:r>
            <a:r>
              <a:rPr lang="ru-RU" dirty="0" smtClean="0"/>
              <a:t> (меняется разрядность и количество дополнительных команд)</a:t>
            </a:r>
            <a:endParaRPr lang="en-US" dirty="0" smtClean="0"/>
          </a:p>
          <a:p>
            <a:r>
              <a:rPr lang="ru-RU" dirty="0" smtClean="0"/>
              <a:t>3DNow</a:t>
            </a:r>
            <a:r>
              <a:rPr lang="en-US" dirty="0" smtClean="0"/>
              <a:t>; SSE5; XOP – </a:t>
            </a:r>
            <a:r>
              <a:rPr lang="ru-RU" dirty="0" smtClean="0"/>
              <a:t>расширения </a:t>
            </a:r>
            <a:r>
              <a:rPr lang="en-US" dirty="0" smtClean="0"/>
              <a:t>SIMD </a:t>
            </a:r>
            <a:r>
              <a:rPr lang="ru-RU" dirty="0" smtClean="0"/>
              <a:t>команд от </a:t>
            </a:r>
            <a:r>
              <a:rPr lang="en-US" dirty="0" smtClean="0"/>
              <a:t>AMD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Хронология процессоров  компании </a:t>
            </a:r>
            <a:r>
              <a:rPr lang="en-US" dirty="0" smtClean="0"/>
              <a:t>Intel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46"/>
            <a:ext cx="34671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928670"/>
            <a:ext cx="40481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Хронология процессоров  компании </a:t>
            </a:r>
            <a:r>
              <a:rPr lang="en-US" dirty="0" smtClean="0"/>
              <a:t>Intel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56483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Хронология процессоров  компании </a:t>
            </a:r>
            <a:r>
              <a:rPr lang="en-US" dirty="0" smtClean="0"/>
              <a:t>Intel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9" y="1214422"/>
            <a:ext cx="7937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семейства процессоров </a:t>
            </a:r>
            <a:r>
              <a:rPr lang="en-US" dirty="0" smtClean="0"/>
              <a:t>Intel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 семейства (линейки) настольных процессоров компании </a:t>
            </a:r>
            <a:r>
              <a:rPr lang="ru-RU" dirty="0" err="1" smtClean="0"/>
              <a:t>Intel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Celeron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Pentium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Core</a:t>
            </a: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Для серверов  дополнительно </a:t>
            </a:r>
            <a:endParaRPr lang="en-US" dirty="0" smtClean="0"/>
          </a:p>
          <a:p>
            <a:r>
              <a:rPr lang="en-US" dirty="0" smtClean="0"/>
              <a:t>Xeon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Itanium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L2– второй по быстродействию</a:t>
            </a:r>
          </a:p>
          <a:p>
            <a:r>
              <a:rPr lang="ru-RU" dirty="0" smtClean="0"/>
              <a:t>Обычно, расположен на одном кристалле с процессором. В ранних версиях процессоров L2 был реализован в виде отдельного набора микросхем памяти на материнской плате. </a:t>
            </a:r>
          </a:p>
          <a:p>
            <a:r>
              <a:rPr lang="ru-RU" dirty="0" smtClean="0"/>
              <a:t>Объём L2 от 128 кбайт до 1−12 Мбайт. </a:t>
            </a:r>
          </a:p>
          <a:p>
            <a:endParaRPr lang="ru-RU" dirty="0" smtClean="0"/>
          </a:p>
          <a:p>
            <a:r>
              <a:rPr lang="ru-RU" dirty="0" smtClean="0"/>
              <a:t>В многоядерных процессорах кэш второго уровня </a:t>
            </a:r>
            <a:r>
              <a:rPr lang="ru-RU" dirty="0" err="1" smtClean="0"/>
              <a:t>являтся</a:t>
            </a:r>
            <a:r>
              <a:rPr lang="ru-RU" dirty="0" smtClean="0"/>
              <a:t> памятью </a:t>
            </a:r>
            <a:r>
              <a:rPr lang="ru-RU" dirty="0" smtClean="0">
                <a:solidFill>
                  <a:srgbClr val="FF0000"/>
                </a:solidFill>
              </a:rPr>
              <a:t>раздельного пользования (для каждого ядра)</a:t>
            </a:r>
            <a:r>
              <a:rPr lang="ru-RU" dirty="0" smtClean="0"/>
              <a:t> 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Кеш уровня  </a:t>
            </a:r>
            <a:r>
              <a:rPr lang="en-US" dirty="0" smtClean="0"/>
              <a:t>L</a:t>
            </a:r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Celeron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бюджетные </a:t>
            </a:r>
            <a:r>
              <a:rPr lang="ru-RU" dirty="0" err="1" smtClean="0"/>
              <a:t>слабопроизводительные</a:t>
            </a:r>
            <a:r>
              <a:rPr lang="ru-RU" dirty="0" smtClean="0"/>
              <a:t> процессоры;</a:t>
            </a:r>
            <a:endParaRPr lang="en-US" dirty="0" smtClean="0"/>
          </a:p>
          <a:p>
            <a:r>
              <a:rPr lang="ru-RU" dirty="0" smtClean="0"/>
              <a:t> Имеют 1-2 ядра;</a:t>
            </a:r>
            <a:endParaRPr lang="en-US" dirty="0" smtClean="0"/>
          </a:p>
          <a:p>
            <a:r>
              <a:rPr lang="ru-RU" dirty="0" smtClean="0"/>
              <a:t> В некоторых моделях присутствует технология </a:t>
            </a:r>
            <a:r>
              <a:rPr lang="ru-RU" dirty="0" err="1" smtClean="0"/>
              <a:t>гиперпоточности</a:t>
            </a:r>
            <a:r>
              <a:rPr lang="ru-RU" dirty="0" smtClean="0"/>
              <a:t> (</a:t>
            </a:r>
            <a:r>
              <a:rPr lang="ru-RU" dirty="0" err="1" smtClean="0"/>
              <a:t>Hyper-threading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Их скорость объясняется маленькими размерами </a:t>
            </a:r>
            <a:r>
              <a:rPr lang="ru-RU" dirty="0" err="1" smtClean="0"/>
              <a:t>кэша</a:t>
            </a:r>
            <a:r>
              <a:rPr lang="ru-RU" dirty="0" smtClean="0"/>
              <a:t> второго и третьего уровней (L2, L3), маленькой частотой и малым числом потоков;</a:t>
            </a:r>
          </a:p>
          <a:p>
            <a:r>
              <a:rPr lang="ru-RU" dirty="0" smtClean="0"/>
              <a:t> Отсутствуют технологий, включая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Boost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Предназначены в основном для простых офисных и </a:t>
            </a:r>
            <a:r>
              <a:rPr lang="ru-RU" dirty="0" err="1" smtClean="0"/>
              <a:t>мультимедийных</a:t>
            </a:r>
            <a:r>
              <a:rPr lang="ru-RU" dirty="0" smtClean="0"/>
              <a:t> задач.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Pentium </a:t>
            </a:r>
            <a:r>
              <a:rPr lang="ru-RU" dirty="0" smtClean="0"/>
              <a:t>мощнее </a:t>
            </a:r>
            <a:r>
              <a:rPr lang="ru-RU" dirty="0" err="1" smtClean="0"/>
              <a:t>Celeron</a:t>
            </a:r>
            <a:r>
              <a:rPr lang="ru-RU" dirty="0" smtClean="0"/>
              <a:t>, но слабее </a:t>
            </a:r>
            <a:r>
              <a:rPr lang="ru-RU" dirty="0" err="1" smtClean="0"/>
              <a:t>Core</a:t>
            </a:r>
            <a:r>
              <a:rPr lang="ru-RU" dirty="0" smtClean="0"/>
              <a:t> I3.</a:t>
            </a:r>
            <a:endParaRPr lang="en-US" dirty="0" smtClean="0"/>
          </a:p>
          <a:p>
            <a:r>
              <a:rPr lang="ru-RU" dirty="0" smtClean="0"/>
              <a:t> У них от 2 до 4 ядер без </a:t>
            </a:r>
            <a:r>
              <a:rPr lang="ru-RU" dirty="0" err="1" smtClean="0"/>
              <a:t>Hyper-threading</a:t>
            </a:r>
            <a:r>
              <a:rPr lang="ru-RU" dirty="0" smtClean="0"/>
              <a:t> и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Boost</a:t>
            </a:r>
            <a:r>
              <a:rPr lang="ru-RU" dirty="0" smtClean="0"/>
              <a:t> (есть </a:t>
            </a:r>
            <a:r>
              <a:rPr lang="ru-RU" dirty="0" err="1" smtClean="0"/>
              <a:t>Burst</a:t>
            </a:r>
            <a:r>
              <a:rPr lang="ru-RU" dirty="0" smtClean="0"/>
              <a:t> у мобильных решений) и других технологий более дорогих моделей.</a:t>
            </a:r>
            <a:endParaRPr lang="en-US" dirty="0" smtClean="0"/>
          </a:p>
          <a:p>
            <a:r>
              <a:rPr lang="ru-RU" dirty="0" smtClean="0"/>
              <a:t>Есть модели со встроенным графическим контроллером</a:t>
            </a:r>
            <a:endParaRPr lang="en-US" dirty="0" smtClean="0"/>
          </a:p>
          <a:p>
            <a:r>
              <a:rPr lang="ru-RU" dirty="0" smtClean="0"/>
              <a:t>Предназначены также для офиса и мультимедиа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Процессоры </a:t>
            </a:r>
            <a:r>
              <a:rPr lang="en-US" dirty="0" smtClean="0"/>
              <a:t>Intel Core </a:t>
            </a:r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Core i3</a:t>
            </a:r>
          </a:p>
          <a:p>
            <a:r>
              <a:rPr lang="ru-RU" dirty="0" smtClean="0"/>
              <a:t>Все модели </a:t>
            </a:r>
            <a:r>
              <a:rPr lang="ru-RU" dirty="0" err="1" smtClean="0"/>
              <a:t>Core</a:t>
            </a:r>
            <a:r>
              <a:rPr lang="ru-RU" dirty="0" smtClean="0"/>
              <a:t> i3 являются </a:t>
            </a:r>
            <a:r>
              <a:rPr lang="ru-RU" dirty="0" err="1" smtClean="0"/>
              <a:t>двухъядерными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Имеют кэш </a:t>
            </a:r>
            <a:r>
              <a:rPr lang="en-US" dirty="0" smtClean="0"/>
              <a:t>L1/L2/</a:t>
            </a:r>
            <a:r>
              <a:rPr lang="ru-RU" dirty="0" smtClean="0"/>
              <a:t> </a:t>
            </a:r>
            <a:r>
              <a:rPr lang="en-US" dirty="0" smtClean="0"/>
              <a:t>L3</a:t>
            </a:r>
            <a:r>
              <a:rPr lang="ru-RU" dirty="0" smtClean="0"/>
              <a:t> 2  (</a:t>
            </a:r>
            <a:r>
              <a:rPr lang="ru-RU" b="1" dirty="0" smtClean="0"/>
              <a:t>L2-</a:t>
            </a:r>
            <a:r>
              <a:rPr lang="ru-RU" dirty="0" smtClean="0"/>
              <a:t> 2 </a:t>
            </a:r>
            <a:r>
              <a:rPr lang="ru-RU" dirty="0" err="1" smtClean="0"/>
              <a:t>х</a:t>
            </a:r>
            <a:r>
              <a:rPr lang="ru-RU" dirty="0" smtClean="0"/>
              <a:t> 256 КБ </a:t>
            </a:r>
            <a:r>
              <a:rPr lang="ru-RU" b="1" dirty="0" smtClean="0"/>
              <a:t>L3-кэш:</a:t>
            </a:r>
            <a:r>
              <a:rPr lang="ru-RU" dirty="0" smtClean="0"/>
              <a:t> 4 МБ)</a:t>
            </a:r>
          </a:p>
          <a:p>
            <a:r>
              <a:rPr lang="ru-RU" dirty="0" smtClean="0"/>
              <a:t>Имеют встроенный графический контроллер и контроллер памяти</a:t>
            </a:r>
          </a:p>
          <a:p>
            <a:r>
              <a:rPr lang="ru-RU" dirty="0" smtClean="0"/>
              <a:t>Поддерживают технологию </a:t>
            </a:r>
            <a:r>
              <a:rPr lang="ru-RU" dirty="0" err="1" smtClean="0"/>
              <a:t>Hyper-threading</a:t>
            </a:r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Core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ru-RU" dirty="0" smtClean="0">
                <a:solidFill>
                  <a:srgbClr val="FF0000"/>
                </a:solidFill>
              </a:rPr>
              <a:t>5</a:t>
            </a:r>
          </a:p>
          <a:p>
            <a:r>
              <a:rPr lang="ru-RU" dirty="0" smtClean="0"/>
              <a:t>Имеют:</a:t>
            </a:r>
          </a:p>
          <a:p>
            <a:r>
              <a:rPr lang="ru-RU" dirty="0" smtClean="0"/>
              <a:t>2/4 ядра</a:t>
            </a:r>
            <a:endParaRPr lang="en-US" dirty="0" smtClean="0"/>
          </a:p>
          <a:p>
            <a:r>
              <a:rPr lang="ru-RU" dirty="0" smtClean="0"/>
              <a:t>Имеют кэш </a:t>
            </a:r>
            <a:r>
              <a:rPr lang="en-US" dirty="0" smtClean="0"/>
              <a:t>L1/L2/</a:t>
            </a:r>
            <a:r>
              <a:rPr lang="ru-RU" dirty="0" smtClean="0"/>
              <a:t> </a:t>
            </a:r>
            <a:r>
              <a:rPr lang="en-US" dirty="0" smtClean="0"/>
              <a:t>L3</a:t>
            </a:r>
            <a:r>
              <a:rPr lang="ru-RU" dirty="0" smtClean="0"/>
              <a:t> (</a:t>
            </a:r>
            <a:r>
              <a:rPr lang="ru-RU" b="1" dirty="0" smtClean="0"/>
              <a:t>L2-</a:t>
            </a:r>
            <a:r>
              <a:rPr lang="ru-RU" dirty="0" smtClean="0"/>
              <a:t> 256 КБ/ядро </a:t>
            </a:r>
            <a:r>
              <a:rPr lang="ru-RU" b="1" dirty="0" smtClean="0"/>
              <a:t>L3-кэш:</a:t>
            </a:r>
            <a:r>
              <a:rPr lang="ru-RU" dirty="0" smtClean="0"/>
              <a:t> 4, 6, 8 МБ)</a:t>
            </a:r>
          </a:p>
          <a:p>
            <a:r>
              <a:rPr lang="ru-RU" dirty="0" smtClean="0"/>
              <a:t>встроенный контроллер памяти</a:t>
            </a:r>
          </a:p>
          <a:p>
            <a:r>
              <a:rPr lang="ru-RU" dirty="0" smtClean="0"/>
              <a:t>поддерживают технологию  </a:t>
            </a:r>
            <a:r>
              <a:rPr lang="en-US" dirty="0" smtClean="0"/>
              <a:t>Turbo </a:t>
            </a:r>
            <a:r>
              <a:rPr lang="en-US" dirty="0" err="1" smtClean="0"/>
              <a:t>Boorst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Некоторые имеют встроенный</a:t>
            </a:r>
            <a:r>
              <a:rPr lang="en-US" dirty="0" smtClean="0"/>
              <a:t> </a:t>
            </a:r>
            <a:r>
              <a:rPr lang="ru-RU" dirty="0" smtClean="0"/>
              <a:t>встроенный графический процессор. 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ore i7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Процессоры С</a:t>
            </a:r>
            <a:r>
              <a:rPr lang="en-US" dirty="0" smtClean="0"/>
              <a:t>ore i7</a:t>
            </a:r>
            <a:r>
              <a:rPr lang="ru-RU" dirty="0" smtClean="0"/>
              <a:t> имеют</a:t>
            </a:r>
          </a:p>
          <a:p>
            <a:r>
              <a:rPr lang="ru-RU" dirty="0" smtClean="0"/>
              <a:t>2/4/6/8/10 ядра</a:t>
            </a:r>
          </a:p>
          <a:p>
            <a:r>
              <a:rPr lang="ru-RU" dirty="0" smtClean="0"/>
              <a:t>Встроенный контроллер памяти</a:t>
            </a:r>
          </a:p>
          <a:p>
            <a:r>
              <a:rPr lang="ru-RU" dirty="0" smtClean="0"/>
              <a:t>Имеют кэш </a:t>
            </a:r>
            <a:r>
              <a:rPr lang="en-US" dirty="0" smtClean="0"/>
              <a:t>L1/L2/</a:t>
            </a:r>
            <a:r>
              <a:rPr lang="ru-RU" dirty="0" smtClean="0"/>
              <a:t> </a:t>
            </a:r>
            <a:r>
              <a:rPr lang="en-US" dirty="0" smtClean="0"/>
              <a:t>L3</a:t>
            </a:r>
            <a:r>
              <a:rPr lang="ru-RU" dirty="0" smtClean="0"/>
              <a:t> (</a:t>
            </a:r>
            <a:r>
              <a:rPr lang="ru-RU" b="1" dirty="0" smtClean="0"/>
              <a:t>L2-</a:t>
            </a:r>
            <a:r>
              <a:rPr lang="ru-RU" dirty="0" smtClean="0"/>
              <a:t> 256 КБ/ядро </a:t>
            </a:r>
            <a:r>
              <a:rPr lang="ru-RU" b="1" dirty="0" smtClean="0"/>
              <a:t>L3-кэш:</a:t>
            </a:r>
            <a:r>
              <a:rPr lang="ru-RU" dirty="0" smtClean="0"/>
              <a:t> 4, 6, 8 МБ)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IA-64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Область применения: высокопроизводительные сервера и суперкомпьютеры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Основные производители процессоров: </a:t>
            </a:r>
            <a:r>
              <a:rPr lang="en-US" sz="2800" dirty="0" smtClean="0"/>
              <a:t>Intel.</a:t>
            </a:r>
          </a:p>
          <a:p>
            <a:r>
              <a:rPr lang="ru-RU" sz="2800" dirty="0" smtClean="0"/>
              <a:t>Архитектура относится к новому поколению </a:t>
            </a:r>
            <a:r>
              <a:rPr lang="en-US" sz="2800" dirty="0" smtClean="0"/>
              <a:t>EPIC.</a:t>
            </a:r>
          </a:p>
          <a:p>
            <a:r>
              <a:rPr lang="ru-RU" sz="2800" dirty="0" smtClean="0"/>
              <a:t>Разработка архитектуры началась в 1994 году совместно компаниями </a:t>
            </a:r>
            <a:r>
              <a:rPr lang="en-US" sz="2800" dirty="0" smtClean="0"/>
              <a:t>Intel </a:t>
            </a:r>
            <a:r>
              <a:rPr lang="ru-RU" sz="2800" dirty="0" smtClean="0"/>
              <a:t>и </a:t>
            </a:r>
            <a:r>
              <a:rPr lang="en-US" sz="2800" dirty="0" smtClean="0"/>
              <a:t>HP.</a:t>
            </a:r>
          </a:p>
          <a:p>
            <a:r>
              <a:rPr lang="ru-RU" sz="2800" dirty="0" smtClean="0"/>
              <a:t>В 2001 году </a:t>
            </a:r>
            <a:r>
              <a:rPr lang="en-US" sz="2800" dirty="0" smtClean="0"/>
              <a:t>Intel </a:t>
            </a:r>
            <a:r>
              <a:rPr lang="ru-RU" sz="2800" dirty="0" smtClean="0"/>
              <a:t>выпустила процессор </a:t>
            </a:r>
            <a:r>
              <a:rPr lang="en-US" sz="2800" dirty="0" smtClean="0"/>
              <a:t>Itanium </a:t>
            </a:r>
            <a:r>
              <a:rPr lang="ru-RU" sz="2800" dirty="0" smtClean="0"/>
              <a:t>с архитектурой </a:t>
            </a:r>
            <a:r>
              <a:rPr lang="en-US" sz="2800" dirty="0" smtClean="0"/>
              <a:t>IA-64.</a:t>
            </a:r>
          </a:p>
          <a:p>
            <a:r>
              <a:rPr lang="ru-RU" sz="2800" dirty="0" smtClean="0"/>
              <a:t>В 2002 год выпуск </a:t>
            </a:r>
            <a:r>
              <a:rPr lang="en-US" sz="2800" dirty="0" smtClean="0"/>
              <a:t>Intel</a:t>
            </a:r>
            <a:r>
              <a:rPr lang="ru-RU" sz="2800" dirty="0" smtClean="0"/>
              <a:t> </a:t>
            </a:r>
            <a:r>
              <a:rPr lang="en-US" sz="2800" dirty="0" smtClean="0"/>
              <a:t>Itanium</a:t>
            </a:r>
            <a:r>
              <a:rPr lang="ru-RU" sz="2800" dirty="0" smtClean="0"/>
              <a:t> 2.</a:t>
            </a:r>
          </a:p>
          <a:p>
            <a:r>
              <a:rPr lang="en-US" sz="2800" b="1" dirty="0" smtClean="0"/>
              <a:t>201</a:t>
            </a:r>
            <a:r>
              <a:rPr lang="ru-RU" sz="2800" b="1" dirty="0" smtClean="0"/>
              <a:t>2</a:t>
            </a:r>
            <a:r>
              <a:rPr lang="en-US" sz="2800" b="1" dirty="0" smtClean="0"/>
              <a:t>. Intel® Itanium® Processor 9560 </a:t>
            </a:r>
            <a:endParaRPr lang="ru-RU" sz="2800" b="1" dirty="0" smtClean="0"/>
          </a:p>
          <a:p>
            <a:r>
              <a:rPr lang="en-US" sz="2800" b="1" dirty="0" smtClean="0"/>
              <a:t>2015 Intel</a:t>
            </a:r>
            <a:r>
              <a:rPr lang="ru-RU" sz="2800" b="1" dirty="0" smtClean="0"/>
              <a:t> объявила о прекращении </a:t>
            </a:r>
            <a:r>
              <a:rPr lang="en-US" sz="2800" b="1" dirty="0" smtClean="0"/>
              <a:t> </a:t>
            </a:r>
            <a:r>
              <a:rPr lang="ru-RU" sz="2800" b="1" dirty="0" smtClean="0"/>
              <a:t> развития архитектуры  </a:t>
            </a:r>
            <a:r>
              <a:rPr lang="en-US" sz="2800" b="1" dirty="0" smtClean="0"/>
              <a:t>IA-64</a:t>
            </a:r>
          </a:p>
          <a:p>
            <a:endParaRPr lang="en-US" sz="2800" b="1" dirty="0" smtClean="0"/>
          </a:p>
          <a:p>
            <a:endParaRPr lang="ru-RU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ru-RU" sz="2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ru-RU" b="1" dirty="0" err="1" smtClean="0"/>
              <a:t>ntel</a:t>
            </a:r>
            <a:r>
              <a:rPr lang="ru-RU" b="1" dirty="0" smtClean="0"/>
              <a:t> </a:t>
            </a:r>
            <a:r>
              <a:rPr lang="ru-RU" b="1" dirty="0" err="1" smtClean="0"/>
              <a:t>Atom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2007 </a:t>
            </a:r>
            <a:r>
              <a:rPr lang="ru-RU" b="1" dirty="0" smtClean="0"/>
              <a:t>год - </a:t>
            </a:r>
            <a:r>
              <a:rPr lang="en-US" b="1" dirty="0" smtClean="0"/>
              <a:t>I</a:t>
            </a:r>
            <a:r>
              <a:rPr lang="ru-RU" b="1" dirty="0" err="1" smtClean="0"/>
              <a:t>ntel</a:t>
            </a:r>
            <a:r>
              <a:rPr lang="ru-RU" b="1" dirty="0" smtClean="0"/>
              <a:t> </a:t>
            </a:r>
            <a:r>
              <a:rPr lang="ru-RU" b="1" dirty="0" err="1" smtClean="0"/>
              <a:t>Atom</a:t>
            </a:r>
            <a:r>
              <a:rPr lang="ru-RU" dirty="0" smtClean="0"/>
              <a:t> — линейка микропроцессоров архитектур x86 и x86-64, отличающихся низким энергопотреблением. 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В 2012 </a:t>
            </a:r>
            <a:r>
              <a:rPr lang="ru-RU" dirty="0" smtClean="0"/>
              <a:t>году </a:t>
            </a:r>
            <a:r>
              <a:rPr lang="ru-RU" dirty="0" err="1" smtClean="0"/>
              <a:t>Intel</a:t>
            </a:r>
            <a:r>
              <a:rPr lang="ru-RU" dirty="0" smtClean="0"/>
              <a:t> семейство процессоров </a:t>
            </a:r>
            <a:r>
              <a:rPr lang="ru-RU" dirty="0" err="1" smtClean="0"/>
              <a:t>Atom</a:t>
            </a:r>
            <a:r>
              <a:rPr lang="ru-RU" dirty="0" smtClean="0"/>
              <a:t> в новом формате, </a:t>
            </a:r>
            <a:r>
              <a:rPr lang="ru-RU" b="1" dirty="0" smtClean="0"/>
              <a:t>система на кристалле </a:t>
            </a:r>
            <a:r>
              <a:rPr lang="ru-RU" dirty="0" smtClean="0"/>
              <a:t>(</a:t>
            </a:r>
            <a:r>
              <a:rPr lang="en-US" dirty="0" err="1" smtClean="0"/>
              <a:t>SoC</a:t>
            </a:r>
            <a:r>
              <a:rPr lang="ru-RU" dirty="0" smtClean="0"/>
              <a:t>).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Процессоры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Atom</a:t>
            </a:r>
            <a:r>
              <a:rPr lang="ru-RU" dirty="0" smtClean="0"/>
              <a:t> предназначены для применения в </a:t>
            </a:r>
            <a:r>
              <a:rPr lang="ru-RU" dirty="0" err="1" smtClean="0"/>
              <a:t>нетбуках</a:t>
            </a:r>
            <a:r>
              <a:rPr lang="ru-RU" dirty="0" smtClean="0"/>
              <a:t> , </a:t>
            </a:r>
            <a:r>
              <a:rPr lang="ru-RU" dirty="0" err="1" smtClean="0"/>
              <a:t>неттопах</a:t>
            </a:r>
            <a:r>
              <a:rPr lang="ru-RU" dirty="0" smtClean="0"/>
              <a:t>, коммуникаторах и других портативных устройствах, для которых важно малое потребление энергии.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Quark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2013г </a:t>
            </a:r>
            <a:r>
              <a:rPr lang="ru-RU" b="1" dirty="0" err="1" smtClean="0"/>
              <a:t>Intel</a:t>
            </a:r>
            <a:r>
              <a:rPr lang="ru-RU" b="1" dirty="0" smtClean="0"/>
              <a:t> </a:t>
            </a:r>
            <a:r>
              <a:rPr lang="ru-RU" b="1" dirty="0" err="1" smtClean="0"/>
              <a:t>Quark</a:t>
            </a:r>
            <a:r>
              <a:rPr lang="ru-RU" dirty="0" smtClean="0"/>
              <a:t> — линейка 32-битных</a:t>
            </a:r>
            <a:r>
              <a:rPr lang="en-US" dirty="0" smtClean="0"/>
              <a:t> </a:t>
            </a:r>
            <a:r>
              <a:rPr lang="ru-RU" dirty="0" smtClean="0"/>
              <a:t>x86</a:t>
            </a:r>
            <a:r>
              <a:rPr lang="en-US" dirty="0" smtClean="0"/>
              <a:t>? </a:t>
            </a:r>
            <a:r>
              <a:rPr lang="ru-RU" dirty="0" smtClean="0"/>
              <a:t>-совместимых </a:t>
            </a:r>
            <a:r>
              <a:rPr lang="ru-RU" dirty="0" err="1" smtClean="0"/>
              <a:t>систем-на-кристалле</a:t>
            </a:r>
            <a:r>
              <a:rPr lang="ru-RU" dirty="0" smtClean="0"/>
              <a:t> от </a:t>
            </a:r>
            <a:r>
              <a:rPr lang="en-US" dirty="0" smtClean="0"/>
              <a:t>Intel</a:t>
            </a:r>
            <a:r>
              <a:rPr lang="ru-RU" dirty="0" smtClean="0"/>
              <a:t> , разработанная для встраиваемых применений, включая решения со сверхнизким энергопотреблением и носимые устройства</a:t>
            </a:r>
            <a:r>
              <a:rPr lang="en-US" dirty="0" smtClean="0"/>
              <a:t>(CISC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Потребляема я мощность 2.2</a:t>
            </a:r>
            <a:r>
              <a:rPr lang="en-US" dirty="0" smtClean="0"/>
              <a:t> </a:t>
            </a:r>
            <a:r>
              <a:rPr lang="ru-RU" dirty="0" smtClean="0"/>
              <a:t>Вт.</a:t>
            </a:r>
          </a:p>
          <a:p>
            <a:r>
              <a:rPr lang="ru-RU" dirty="0" smtClean="0"/>
              <a:t> Процессоры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Quark</a:t>
            </a:r>
            <a:r>
              <a:rPr lang="ru-RU" dirty="0" smtClean="0"/>
              <a:t> меньше по размеру, энергопотреблению и вычислительной мощности, чем процессоры </a:t>
            </a:r>
            <a:r>
              <a:rPr lang="en-US" dirty="0" smtClean="0"/>
              <a:t>Atom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Intel® Quark™ </a:t>
            </a:r>
            <a:r>
              <a:rPr lang="en-US" b="1" dirty="0" err="1" smtClean="0"/>
              <a:t>SoC</a:t>
            </a:r>
            <a:r>
              <a:rPr lang="en-US" b="1" dirty="0" smtClean="0"/>
              <a:t> X1000 </a:t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10531"/>
            <a:ext cx="5929354" cy="502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Intel® Quark™ </a:t>
            </a:r>
            <a:r>
              <a:rPr lang="en-US" b="1" dirty="0" err="1" smtClean="0"/>
              <a:t>SoC</a:t>
            </a:r>
            <a:r>
              <a:rPr lang="en-US" b="1" dirty="0" smtClean="0"/>
              <a:t> X1000 </a:t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7870" y="1817211"/>
            <a:ext cx="5128260" cy="409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L3 наименее быстродействующий, но больший по объему — более 24 Мбайт. </a:t>
            </a:r>
          </a:p>
          <a:p>
            <a:endParaRPr lang="ru-RU" dirty="0" smtClean="0"/>
          </a:p>
          <a:p>
            <a:r>
              <a:rPr lang="ru-RU" dirty="0" smtClean="0"/>
              <a:t> В многопроцессорных( многоядерных ) системах </a:t>
            </a:r>
            <a:r>
              <a:rPr lang="ru-RU" dirty="0" smtClean="0">
                <a:solidFill>
                  <a:srgbClr val="FF0000"/>
                </a:solidFill>
              </a:rPr>
              <a:t>находится в общем пользовании</a:t>
            </a:r>
            <a:r>
              <a:rPr lang="ru-RU" dirty="0" smtClean="0"/>
              <a:t> и предназначен для синхронизации данных различных L2 - </a:t>
            </a:r>
            <a:r>
              <a:rPr lang="ru-RU" dirty="0" err="1" smtClean="0"/>
              <a:t>кэшей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L3 служит для временного хранения важных данных с относительно низкой вероятностью запроса, а также для обеспечения взаимодействия ядер процессора между собой.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Кеш уровня  </a:t>
            </a:r>
            <a:r>
              <a:rPr lang="en-US" dirty="0" smtClean="0"/>
              <a:t>L</a:t>
            </a:r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10550" cy="603250"/>
          </a:xfrm>
        </p:spPr>
        <p:txBody>
          <a:bodyPr/>
          <a:lstStyle/>
          <a:p>
            <a:pPr eaLnBrk="1" hangingPunct="1"/>
            <a:r>
              <a:rPr lang="ru-RU" altLang="en-US" sz="2800" dirty="0" smtClean="0"/>
              <a:t>Кэширование памяти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052513"/>
            <a:ext cx="7772400" cy="5329237"/>
          </a:xfrm>
        </p:spPr>
        <p:txBody>
          <a:bodyPr/>
          <a:lstStyle/>
          <a:p>
            <a:pPr marL="431800" indent="-431800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en-US" sz="1900" dirty="0" smtClean="0"/>
              <a:t>Кэширование памяти</a:t>
            </a:r>
          </a:p>
          <a:p>
            <a:pPr marL="831850" lvl="1" indent="-431800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en-US" sz="1500" dirty="0" smtClean="0"/>
              <a:t>Уровни</a:t>
            </a:r>
            <a:r>
              <a:rPr lang="en-US" altLang="en-US" sz="1500" dirty="0" smtClean="0"/>
              <a:t> </a:t>
            </a:r>
            <a:r>
              <a:rPr lang="ru-RU" altLang="en-US" sz="1500" dirty="0" smtClean="0"/>
              <a:t>кэш-памяти – </a:t>
            </a:r>
            <a:r>
              <a:rPr lang="en-US" altLang="en-US" sz="1500" b="1" dirty="0" smtClean="0"/>
              <a:t>L</a:t>
            </a:r>
            <a:r>
              <a:rPr lang="ru-RU" altLang="en-US" sz="1500" b="1" dirty="0" smtClean="0"/>
              <a:t>1</a:t>
            </a:r>
            <a:r>
              <a:rPr lang="ru-RU" altLang="en-US" sz="1500" dirty="0" smtClean="0"/>
              <a:t>, </a:t>
            </a:r>
            <a:r>
              <a:rPr lang="en-US" altLang="en-US" sz="1500" b="1" dirty="0" smtClean="0"/>
              <a:t>L2</a:t>
            </a:r>
            <a:r>
              <a:rPr lang="en-US" altLang="en-US" sz="1500" dirty="0" smtClean="0"/>
              <a:t>, </a:t>
            </a:r>
            <a:r>
              <a:rPr lang="en-US" altLang="en-US" sz="1500" b="1" dirty="0" smtClean="0"/>
              <a:t>L3</a:t>
            </a:r>
            <a:endParaRPr lang="ru-RU" altLang="en-US" sz="1500" dirty="0" smtClean="0"/>
          </a:p>
          <a:p>
            <a:pPr marL="831850" lvl="1" indent="-431800" eaLnBrk="1" hangingPunct="1">
              <a:spcBef>
                <a:spcPct val="100000"/>
              </a:spcBef>
            </a:pPr>
            <a:endParaRPr lang="ru-RU" altLang="en-US" sz="1500" dirty="0" smtClean="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044054-336D-49AF-B53F-6DDFFD249CE2}" type="slidenum">
              <a:rPr lang="en-GB" altLang="en-US"/>
              <a:pPr/>
              <a:t>8</a:t>
            </a:fld>
            <a:endParaRPr lang="en-GB" altLang="en-US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859" y="1928802"/>
            <a:ext cx="6928455" cy="43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Промах </a:t>
            </a:r>
            <a:r>
              <a:rPr lang="ru-RU" smtClean="0"/>
              <a:t>кэша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Cache</a:t>
            </a:r>
            <a:r>
              <a:rPr lang="ru-RU" dirty="0" smtClean="0"/>
              <a:t> </a:t>
            </a:r>
            <a:r>
              <a:rPr lang="ru-RU" dirty="0" err="1" smtClean="0"/>
              <a:t>Miss</a:t>
            </a:r>
            <a:r>
              <a:rPr lang="ru-RU" dirty="0" smtClean="0"/>
              <a:t>(промах </a:t>
            </a:r>
            <a:r>
              <a:rPr lang="ru-RU" dirty="0" err="1" smtClean="0"/>
              <a:t>кэша</a:t>
            </a:r>
            <a:r>
              <a:rPr lang="ru-RU" dirty="0" smtClean="0"/>
              <a:t>) случается, когда запрашиваемые данные отсутствуют в </a:t>
            </a:r>
            <a:r>
              <a:rPr lang="ru-RU" dirty="0" err="1" smtClean="0"/>
              <a:t>кэше</a:t>
            </a:r>
            <a:r>
              <a:rPr lang="ru-RU" dirty="0" smtClean="0"/>
              <a:t> и их нужно подгружать из основного источника из основной памяти.</a:t>
            </a:r>
          </a:p>
          <a:p>
            <a:r>
              <a:rPr lang="ru-RU" i="1" dirty="0" smtClean="0"/>
              <a:t>Промах по чтению из </a:t>
            </a:r>
            <a:r>
              <a:rPr lang="ru-RU" i="1" dirty="0" err="1" smtClean="0"/>
              <a:t>кэша</a:t>
            </a:r>
            <a:r>
              <a:rPr lang="ru-RU" i="1" dirty="0" smtClean="0"/>
              <a:t> инструкций.</a:t>
            </a:r>
            <a:r>
              <a:rPr lang="ru-RU" dirty="0" smtClean="0"/>
              <a:t> Обычно дает очень большую задержку, поскольку процессор не может продолжать исполнение программы и вынужден простаивать в ожидании загрузки инструкции из памяти.</a:t>
            </a:r>
          </a:p>
          <a:p>
            <a:r>
              <a:rPr lang="ru-RU" i="1" dirty="0" smtClean="0"/>
              <a:t>Промах по чтению из </a:t>
            </a:r>
            <a:r>
              <a:rPr lang="ru-RU" i="1" dirty="0" err="1" smtClean="0"/>
              <a:t>кэша</a:t>
            </a:r>
            <a:r>
              <a:rPr lang="ru-RU" i="1" dirty="0" smtClean="0"/>
              <a:t> данных.</a:t>
            </a:r>
            <a:r>
              <a:rPr lang="ru-RU" dirty="0" smtClean="0"/>
              <a:t> Обычно дает меньшую задержку, поскольку инструкции, не зависящие от запрошенных данных, могут продолжать исполняться, пока запрос обрабатывается в основной памяти. После получения данных из памяти можно продолжать исполнение зависимых инструкций.</a:t>
            </a:r>
          </a:p>
          <a:p>
            <a:r>
              <a:rPr lang="ru-RU" i="1" dirty="0" smtClean="0"/>
              <a:t>Промах по записи в кэш данных.</a:t>
            </a:r>
            <a:r>
              <a:rPr lang="ru-RU" dirty="0" smtClean="0"/>
              <a:t> Обычно дает наименьшую задержку, поскольку запись может быть поставлена в очередь и последующие инструкции практически не ограничены в своих возможностях.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3151</Words>
  <Application>Microsoft Office PowerPoint</Application>
  <PresentationFormat>Экран (4:3)</PresentationFormat>
  <Paragraphs>506</Paragraphs>
  <Slides>68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68</vt:i4>
      </vt:variant>
    </vt:vector>
  </HeadingPairs>
  <TitlesOfParts>
    <vt:vector size="71" baseType="lpstr">
      <vt:lpstr>2_Специальное оформление</vt:lpstr>
      <vt:lpstr>1_Специальное оформление</vt:lpstr>
      <vt:lpstr>Специальное оформление</vt:lpstr>
      <vt:lpstr>Пути повышения производительности процессоров</vt:lpstr>
      <vt:lpstr>Кэш</vt:lpstr>
      <vt:lpstr>КЭШ</vt:lpstr>
      <vt:lpstr>Сравнение времени доступа</vt:lpstr>
      <vt:lpstr>Кэш уровня  L1</vt:lpstr>
      <vt:lpstr>Кеш уровня  L2</vt:lpstr>
      <vt:lpstr>Кеш уровня  L3</vt:lpstr>
      <vt:lpstr>Кэширование памяти</vt:lpstr>
      <vt:lpstr>Промах кэша</vt:lpstr>
      <vt:lpstr>Когерентность кэша</vt:lpstr>
      <vt:lpstr>Конвейер</vt:lpstr>
      <vt:lpstr>Конвейер</vt:lpstr>
      <vt:lpstr>Идея конвейера</vt:lpstr>
      <vt:lpstr>Идея конвейера</vt:lpstr>
      <vt:lpstr>Конвейер</vt:lpstr>
      <vt:lpstr>Проблемы конвейера </vt:lpstr>
      <vt:lpstr>Внеочередное выполнение команд</vt:lpstr>
      <vt:lpstr>Перестановка команд</vt:lpstr>
      <vt:lpstr>Подмена регистров</vt:lpstr>
      <vt:lpstr>Презентация PowerPoint</vt:lpstr>
      <vt:lpstr>Конвейеризация условий</vt:lpstr>
      <vt:lpstr>Предсказание ветвлений (аппаратный метод) </vt:lpstr>
      <vt:lpstr>Спекулятивное выполнение(аппаратный метод) </vt:lpstr>
      <vt:lpstr>Вычисление ветвлений на этапе компиляции </vt:lpstr>
      <vt:lpstr>Параллелизм на уровне команд</vt:lpstr>
      <vt:lpstr>ILP - процессоры</vt:lpstr>
      <vt:lpstr>Суперскалярный процессор</vt:lpstr>
      <vt:lpstr>VLIW/ EPIC процессоры</vt:lpstr>
      <vt:lpstr>Пример команды архитектуры IA-64</vt:lpstr>
      <vt:lpstr>VLIW/ EPIC процессоры</vt:lpstr>
      <vt:lpstr>Сравнение двух архитектур</vt:lpstr>
      <vt:lpstr>Скалярная архитектура</vt:lpstr>
      <vt:lpstr>EPIC – процессор </vt:lpstr>
      <vt:lpstr>Простои конвейера</vt:lpstr>
      <vt:lpstr>Причины простоя конвейера</vt:lpstr>
      <vt:lpstr>Технология Hyper-Threading</vt:lpstr>
      <vt:lpstr>Технология Hyper-Threading</vt:lpstr>
      <vt:lpstr>Разделение ресурсов при многопоточности</vt:lpstr>
      <vt:lpstr>Реализация многопоточности</vt:lpstr>
      <vt:lpstr>Проблемы многопоточности</vt:lpstr>
      <vt:lpstr>Многоядерность </vt:lpstr>
      <vt:lpstr>Проблемы многоядерности</vt:lpstr>
      <vt:lpstr>Технология Turbo Boost </vt:lpstr>
      <vt:lpstr>Виртуализация</vt:lpstr>
      <vt:lpstr>Параллелизм на уровне процессоров</vt:lpstr>
      <vt:lpstr>SIMD процессоры</vt:lpstr>
      <vt:lpstr>Графический матричный процессор NVIDIA</vt:lpstr>
      <vt:lpstr>Презентация PowerPoint</vt:lpstr>
      <vt:lpstr>Векторные вычисления</vt:lpstr>
      <vt:lpstr>Векторный процессор</vt:lpstr>
      <vt:lpstr>Расширенные команды для работы с векторами</vt:lpstr>
      <vt:lpstr>Презентация PowerPoint</vt:lpstr>
      <vt:lpstr>Pentium MMX</vt:lpstr>
      <vt:lpstr>Презентация PowerPoint</vt:lpstr>
      <vt:lpstr>Расширенные команды для работы с векторами</vt:lpstr>
      <vt:lpstr>Хронология процессоров  компании Intel</vt:lpstr>
      <vt:lpstr>Хронология процессоров  компании Intel</vt:lpstr>
      <vt:lpstr>Хронология процессоров  компании Intel</vt:lpstr>
      <vt:lpstr>Основные семейства процессоров Intel</vt:lpstr>
      <vt:lpstr>Celeron</vt:lpstr>
      <vt:lpstr>Pentium</vt:lpstr>
      <vt:lpstr>Процессоры Intel Core i</vt:lpstr>
      <vt:lpstr>Сore i7</vt:lpstr>
      <vt:lpstr>IA-64</vt:lpstr>
      <vt:lpstr>Intel Atom</vt:lpstr>
      <vt:lpstr>Intel Quark</vt:lpstr>
      <vt:lpstr>Intel® Quark™ SoC X1000  </vt:lpstr>
      <vt:lpstr>Intel® Quark™ SoC X1000  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121</cp:revision>
  <dcterms:created xsi:type="dcterms:W3CDTF">2016-08-20T08:39:45Z</dcterms:created>
  <dcterms:modified xsi:type="dcterms:W3CDTF">2018-12-22T05:14:36Z</dcterms:modified>
</cp:coreProperties>
</file>