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6" r:id="rId9"/>
    <p:sldId id="269" r:id="rId10"/>
    <p:sldId id="267" r:id="rId11"/>
    <p:sldId id="270" r:id="rId12"/>
    <p:sldId id="268" r:id="rId13"/>
    <p:sldId id="272" r:id="rId14"/>
    <p:sldId id="271" r:id="rId15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673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00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9660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63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13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023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181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13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39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729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58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AFA8-D951-44DC-A429-42EBD77E8CF9}" type="datetimeFigureOut">
              <a:rPr lang="es-ES_tradnl" smtClean="0"/>
              <a:t>08/02/2021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DD424-23B6-461C-B473-07635B324B1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279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List_of_postal_codes_of_Canada:_M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foursquare.com/" TargetMode="External"/><Relationship Id="rId4" Type="http://schemas.openxmlformats.org/officeDocument/2006/relationships/hyperlink" Target="http://cocl.us/Geospatial_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2817844" y="2385833"/>
            <a:ext cx="6615405" cy="212365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4800" dirty="0" smtClean="0"/>
              <a:t>BATTLE OF NEIGHBORHOODS</a:t>
            </a:r>
          </a:p>
          <a:p>
            <a:endParaRPr lang="es-ES_tradnl" dirty="0"/>
          </a:p>
          <a:p>
            <a:r>
              <a:rPr lang="es-ES_tradnl" dirty="0" smtClean="0"/>
              <a:t>CAPSTONE PROJECT</a:t>
            </a:r>
            <a:endParaRPr lang="es-ES_tradnl" dirty="0"/>
          </a:p>
        </p:txBody>
      </p:sp>
      <p:sp>
        <p:nvSpPr>
          <p:cNvPr id="3" name="Igual que 2"/>
          <p:cNvSpPr/>
          <p:nvPr/>
        </p:nvSpPr>
        <p:spPr>
          <a:xfrm>
            <a:off x="737118" y="3862873"/>
            <a:ext cx="11047445" cy="373225"/>
          </a:xfrm>
          <a:prstGeom prst="mathEqual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032588" y="2092988"/>
            <a:ext cx="7436498" cy="1754326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1.- INTRODUCTION</a:t>
            </a:r>
          </a:p>
          <a:p>
            <a:r>
              <a:rPr lang="es-ES_tradnl" dirty="0" smtClean="0"/>
              <a:t>2.- METHODOLOGY</a:t>
            </a:r>
          </a:p>
          <a:p>
            <a:r>
              <a:rPr lang="es-ES_tradnl" dirty="0" smtClean="0"/>
              <a:t>3.- THE QUESTION</a:t>
            </a:r>
          </a:p>
          <a:p>
            <a:r>
              <a:rPr lang="es-ES_tradnl" dirty="0" smtClean="0"/>
              <a:t>4.- DATA: COLLECTION, REQUERIMENTS &amp; UNDERSTANDING</a:t>
            </a:r>
          </a:p>
          <a:p>
            <a:r>
              <a:rPr lang="es-ES_tradnl" dirty="0" smtClean="0"/>
              <a:t>5.- MODELING</a:t>
            </a:r>
          </a:p>
          <a:p>
            <a:r>
              <a:rPr lang="es-ES_tradnl" dirty="0" smtClean="0"/>
              <a:t>6.- FINAL RESULTS &amp; CONCLUSION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</a:t>
            </a:r>
            <a:r>
              <a:rPr lang="es-ES_tradnl" sz="2800" dirty="0" err="1" smtClean="0">
                <a:solidFill>
                  <a:srgbClr val="002060"/>
                </a:solidFill>
              </a:rPr>
              <a:t>Capstone</a:t>
            </a:r>
            <a:r>
              <a:rPr lang="es-ES_tradnl" sz="2800" dirty="0" smtClean="0">
                <a:solidFill>
                  <a:srgbClr val="002060"/>
                </a:solidFill>
              </a:rPr>
              <a:t> Project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53143" y="3212666"/>
            <a:ext cx="8882743" cy="31431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35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 </a:t>
            </a:r>
            <a:r>
              <a:rPr lang="es-ES_tradnl" sz="2800" dirty="0" err="1" smtClean="0">
                <a:solidFill>
                  <a:srgbClr val="002060"/>
                </a:solidFill>
              </a:rPr>
              <a:t>Modeling</a:t>
            </a:r>
            <a:endParaRPr lang="es-ES_tradnl" sz="2800" dirty="0" smtClean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99796" y="223099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/>
              <a:t>CONTENT-BASED RECOMMENDER SYSTEMS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Content-based recommendation system tries to recommend items to users based on their </a:t>
            </a:r>
            <a:r>
              <a:rPr lang="en-US" dirty="0" smtClean="0"/>
              <a:t>profile.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user's profile revolves around that user's preferences and </a:t>
            </a:r>
            <a:r>
              <a:rPr lang="en-US" dirty="0" smtClean="0"/>
              <a:t>tastes.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shaped based on user ratings, including the number of times that user has clicked on different items or perhaps even liked those items.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818" y="2204015"/>
            <a:ext cx="1330828" cy="59933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818" y="3190973"/>
            <a:ext cx="1330828" cy="74817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501" y="4380450"/>
            <a:ext cx="1609364" cy="455679"/>
          </a:xfrm>
          <a:prstGeom prst="rect">
            <a:avLst/>
          </a:prstGeom>
        </p:spPr>
      </p:pic>
      <p:sp>
        <p:nvSpPr>
          <p:cNvPr id="11" name="Flecha abajo 10"/>
          <p:cNvSpPr/>
          <p:nvPr/>
        </p:nvSpPr>
        <p:spPr>
          <a:xfrm>
            <a:off x="10953784" y="2892701"/>
            <a:ext cx="289249" cy="28882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Flecha abajo 11"/>
          <p:cNvSpPr/>
          <p:nvPr/>
        </p:nvSpPr>
        <p:spPr>
          <a:xfrm>
            <a:off x="10944100" y="4015387"/>
            <a:ext cx="289249" cy="28882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445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032588" y="2092988"/>
            <a:ext cx="7436498" cy="1754326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1.- INTRODUCTION</a:t>
            </a:r>
          </a:p>
          <a:p>
            <a:r>
              <a:rPr lang="es-ES_tradnl" dirty="0" smtClean="0"/>
              <a:t>2.- METHODOLOGY</a:t>
            </a:r>
          </a:p>
          <a:p>
            <a:r>
              <a:rPr lang="es-ES_tradnl" dirty="0" smtClean="0"/>
              <a:t>3.- THE QUESTION</a:t>
            </a:r>
          </a:p>
          <a:p>
            <a:r>
              <a:rPr lang="es-ES_tradnl" dirty="0" smtClean="0"/>
              <a:t>4.- DATA: COLLECTION, REQUERIMENTS &amp; UNDERSTANDING</a:t>
            </a:r>
          </a:p>
          <a:p>
            <a:r>
              <a:rPr lang="es-ES_tradnl" dirty="0" smtClean="0"/>
              <a:t>5.- MODELING</a:t>
            </a:r>
          </a:p>
          <a:p>
            <a:r>
              <a:rPr lang="es-ES_tradnl" dirty="0" smtClean="0"/>
              <a:t>6.- FINAL RESULTS &amp; CONCLUSION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</a:t>
            </a:r>
            <a:r>
              <a:rPr lang="es-ES_tradnl" sz="2800" dirty="0" err="1" smtClean="0">
                <a:solidFill>
                  <a:srgbClr val="002060"/>
                </a:solidFill>
              </a:rPr>
              <a:t>Capstone</a:t>
            </a:r>
            <a:r>
              <a:rPr lang="es-ES_tradnl" sz="2800" dirty="0" smtClean="0">
                <a:solidFill>
                  <a:srgbClr val="002060"/>
                </a:solidFill>
              </a:rPr>
              <a:t> Project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53143" y="3520573"/>
            <a:ext cx="8882743" cy="31431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150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0885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 Final </a:t>
            </a:r>
            <a:r>
              <a:rPr lang="es-ES_tradnl" sz="2800" dirty="0" err="1" smtClean="0">
                <a:solidFill>
                  <a:srgbClr val="002060"/>
                </a:solidFill>
              </a:rPr>
              <a:t>Results</a:t>
            </a:r>
            <a:r>
              <a:rPr lang="es-ES_tradnl" sz="2800" dirty="0" smtClean="0">
                <a:solidFill>
                  <a:srgbClr val="002060"/>
                </a:solidFill>
              </a:rPr>
              <a:t> and </a:t>
            </a:r>
            <a:r>
              <a:rPr lang="es-ES_tradnl" sz="2800" dirty="0" err="1" smtClean="0">
                <a:solidFill>
                  <a:srgbClr val="002060"/>
                </a:solidFill>
              </a:rPr>
              <a:t>Conclusion</a:t>
            </a:r>
            <a:endParaRPr lang="es-ES_tradnl" sz="2800" dirty="0" smtClean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7240" y="2139155"/>
            <a:ext cx="57943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2 best </a:t>
            </a:r>
            <a:r>
              <a:rPr lang="en-US" dirty="0" err="1"/>
              <a:t>neighbourhoods</a:t>
            </a:r>
            <a:r>
              <a:rPr lang="en-US" dirty="0"/>
              <a:t> for our first user were “North York </a:t>
            </a:r>
            <a:r>
              <a:rPr lang="en-US" dirty="0" smtClean="0"/>
              <a:t>Emery” </a:t>
            </a:r>
            <a:r>
              <a:rPr lang="en-US" dirty="0"/>
              <a:t>and </a:t>
            </a:r>
            <a:r>
              <a:rPr lang="en-US" dirty="0" smtClean="0"/>
              <a:t>“</a:t>
            </a:r>
            <a:r>
              <a:rPr lang="en-US" dirty="0" err="1" smtClean="0"/>
              <a:t>Etobicoke</a:t>
            </a:r>
            <a:r>
              <a:rPr lang="en-US" dirty="0" smtClean="0"/>
              <a:t>, King´s Mill Park”.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2 </a:t>
            </a:r>
            <a:r>
              <a:rPr lang="en-US" dirty="0"/>
              <a:t>areas had the same </a:t>
            </a:r>
            <a:r>
              <a:rPr lang="en-US" dirty="0" smtClean="0"/>
              <a:t>score and the </a:t>
            </a:r>
            <a:r>
              <a:rPr lang="en-US" dirty="0"/>
              <a:t>difference amount the </a:t>
            </a:r>
            <a:r>
              <a:rPr lang="en-US" dirty="0" smtClean="0"/>
              <a:t>other 3 </a:t>
            </a:r>
            <a:r>
              <a:rPr lang="en-US" dirty="0" err="1"/>
              <a:t>neighbourhoods</a:t>
            </a:r>
            <a:r>
              <a:rPr lang="en-US" dirty="0"/>
              <a:t> is </a:t>
            </a:r>
            <a:r>
              <a:rPr lang="en-US" dirty="0" smtClean="0"/>
              <a:t>big.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Probably our </a:t>
            </a:r>
            <a:r>
              <a:rPr lang="en-US" dirty="0"/>
              <a:t>user </a:t>
            </a:r>
            <a:r>
              <a:rPr lang="en-US" dirty="0" smtClean="0"/>
              <a:t>choices </a:t>
            </a:r>
            <a:r>
              <a:rPr lang="en-US" dirty="0"/>
              <a:t>was </a:t>
            </a:r>
            <a:r>
              <a:rPr lang="en-US" dirty="0" smtClean="0"/>
              <a:t>common</a:t>
            </a:r>
            <a:r>
              <a:rPr lang="en-US" dirty="0"/>
              <a:t>, </a:t>
            </a:r>
            <a:r>
              <a:rPr lang="en-US" dirty="0" smtClean="0"/>
              <a:t>and hey include </a:t>
            </a:r>
            <a:r>
              <a:rPr lang="en-US" dirty="0"/>
              <a:t>anything extraordinary as “Airport Food Court”.</a:t>
            </a:r>
            <a:endParaRPr lang="es-ES_tradnl" b="1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16" y="1824954"/>
            <a:ext cx="2902421" cy="22125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177" y="4369453"/>
            <a:ext cx="4986668" cy="12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419877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61731" y="1442791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 </a:t>
            </a:r>
            <a:r>
              <a:rPr lang="es-ES_tradnl" sz="2800" dirty="0" err="1" smtClean="0">
                <a:solidFill>
                  <a:srgbClr val="002060"/>
                </a:solidFill>
              </a:rPr>
              <a:t>Next</a:t>
            </a:r>
            <a:r>
              <a:rPr lang="es-ES_tradnl" sz="2800" dirty="0" smtClean="0">
                <a:solidFill>
                  <a:srgbClr val="002060"/>
                </a:solidFill>
              </a:rPr>
              <a:t> </a:t>
            </a:r>
            <a:r>
              <a:rPr lang="es-ES_tradnl" sz="2800" dirty="0" err="1" smtClean="0">
                <a:solidFill>
                  <a:srgbClr val="002060"/>
                </a:solidFill>
              </a:rPr>
              <a:t>Steps</a:t>
            </a:r>
            <a:endParaRPr lang="es-ES_tradnl" sz="2800" dirty="0" smtClean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77282" y="2556215"/>
            <a:ext cx="11206066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Train the model with more users.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Introduce more parameter to make more selective the differences neighborhood.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Adapt the algorithm to a hybrid model, taking the strong point of both systems (content-based and collaborative </a:t>
            </a:r>
            <a:r>
              <a:rPr lang="en-US" dirty="0" smtClean="0"/>
              <a:t>filtering</a:t>
            </a:r>
            <a:r>
              <a:rPr lang="en-US" dirty="0"/>
              <a:t>)</a:t>
            </a:r>
            <a:endParaRPr lang="es-ES_tradnl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600" y="2556215"/>
            <a:ext cx="2100265" cy="9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032588" y="2092988"/>
            <a:ext cx="7436498" cy="1754326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1.- INTRODUCTION</a:t>
            </a:r>
          </a:p>
          <a:p>
            <a:r>
              <a:rPr lang="es-ES_tradnl" dirty="0" smtClean="0"/>
              <a:t>2.- METHODOLOGY</a:t>
            </a:r>
          </a:p>
          <a:p>
            <a:r>
              <a:rPr lang="es-ES_tradnl" dirty="0" smtClean="0"/>
              <a:t>3.- THE QUESTION</a:t>
            </a:r>
          </a:p>
          <a:p>
            <a:r>
              <a:rPr lang="es-ES_tradnl" dirty="0" smtClean="0"/>
              <a:t>4.- DATA: COLLECTION, REQUERIMENTS &amp; UNDERSTANDING</a:t>
            </a:r>
          </a:p>
          <a:p>
            <a:r>
              <a:rPr lang="es-ES_tradnl" dirty="0" smtClean="0"/>
              <a:t>5.- MODELING</a:t>
            </a:r>
          </a:p>
          <a:p>
            <a:r>
              <a:rPr lang="es-ES_tradnl" dirty="0" smtClean="0"/>
              <a:t>6.- FINAL RESULTS &amp; CONCLUSION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</a:t>
            </a:r>
            <a:r>
              <a:rPr lang="es-ES_tradnl" sz="2800" dirty="0" err="1" smtClean="0">
                <a:solidFill>
                  <a:srgbClr val="002060"/>
                </a:solidFill>
              </a:rPr>
              <a:t>Capstone</a:t>
            </a:r>
            <a:r>
              <a:rPr lang="es-ES_tradnl" sz="2800" dirty="0" smtClean="0">
                <a:solidFill>
                  <a:srgbClr val="002060"/>
                </a:solidFill>
              </a:rPr>
              <a:t> Project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53143" y="2092988"/>
            <a:ext cx="8882743" cy="31431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989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 </a:t>
            </a:r>
            <a:r>
              <a:rPr lang="es-ES_tradnl" sz="2800" dirty="0" err="1" smtClean="0">
                <a:solidFill>
                  <a:srgbClr val="002060"/>
                </a:solidFill>
              </a:rPr>
              <a:t>Introduction</a:t>
            </a:r>
            <a:endParaRPr lang="es-ES_tradnl" sz="2800" dirty="0" smtClean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75657" y="1935042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Making </a:t>
            </a:r>
            <a:r>
              <a:rPr lang="en-US" dirty="0"/>
              <a:t>the decision to </a:t>
            </a:r>
            <a:r>
              <a:rPr lang="en-US" b="1" dirty="0"/>
              <a:t>move</a:t>
            </a:r>
            <a:r>
              <a:rPr lang="en-US" dirty="0"/>
              <a:t> is not easy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Among </a:t>
            </a:r>
            <a:r>
              <a:rPr lang="en-US" dirty="0"/>
              <a:t>the great changes that this decision implies, </a:t>
            </a:r>
            <a:r>
              <a:rPr lang="en-US" b="1" dirty="0"/>
              <a:t>why leave something as important as the new place of residence to chance</a:t>
            </a:r>
            <a:r>
              <a:rPr lang="en-US" b="1" dirty="0" smtClean="0"/>
              <a:t>?</a:t>
            </a:r>
            <a:r>
              <a:rPr lang="es-ES_tradnl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Why not take advantage of the great </a:t>
            </a:r>
            <a:r>
              <a:rPr lang="en-US" b="1" dirty="0"/>
              <a:t>benefits of machine learning </a:t>
            </a:r>
            <a:r>
              <a:rPr lang="en-US" dirty="0"/>
              <a:t>to reduce that impact on your life change?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530" y="1799998"/>
            <a:ext cx="1552792" cy="1629002"/>
          </a:xfrm>
          <a:prstGeom prst="rect">
            <a:avLst/>
          </a:prstGeom>
        </p:spPr>
      </p:pic>
      <p:sp>
        <p:nvSpPr>
          <p:cNvPr id="10" name="Flecha abajo 9"/>
          <p:cNvSpPr/>
          <p:nvPr/>
        </p:nvSpPr>
        <p:spPr>
          <a:xfrm>
            <a:off x="5365102" y="4339158"/>
            <a:ext cx="382555" cy="41440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668" y="4267718"/>
            <a:ext cx="53823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032588" y="2092988"/>
            <a:ext cx="7436498" cy="1754326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1.- INTRODUCTION</a:t>
            </a:r>
          </a:p>
          <a:p>
            <a:r>
              <a:rPr lang="es-ES_tradnl" dirty="0" smtClean="0"/>
              <a:t>2.- METHODOLOGY</a:t>
            </a:r>
          </a:p>
          <a:p>
            <a:r>
              <a:rPr lang="es-ES_tradnl" dirty="0" smtClean="0"/>
              <a:t>3.- THE QUESTION</a:t>
            </a:r>
          </a:p>
          <a:p>
            <a:r>
              <a:rPr lang="es-ES_tradnl" dirty="0" smtClean="0"/>
              <a:t>4.- DATA: COLLECTION, REQUERIMENTS &amp; UNDERSTANDING</a:t>
            </a:r>
          </a:p>
          <a:p>
            <a:r>
              <a:rPr lang="es-ES_tradnl" dirty="0" smtClean="0"/>
              <a:t>5.- MODELING</a:t>
            </a:r>
          </a:p>
          <a:p>
            <a:r>
              <a:rPr lang="es-ES_tradnl" dirty="0" smtClean="0"/>
              <a:t>6.- FINAL RESULTS &amp; CONCLUSION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</a:t>
            </a:r>
            <a:r>
              <a:rPr lang="es-ES_tradnl" sz="2800" dirty="0" err="1" smtClean="0">
                <a:solidFill>
                  <a:srgbClr val="002060"/>
                </a:solidFill>
              </a:rPr>
              <a:t>Capstone</a:t>
            </a:r>
            <a:r>
              <a:rPr lang="es-ES_tradnl" sz="2800" dirty="0" smtClean="0">
                <a:solidFill>
                  <a:srgbClr val="002060"/>
                </a:solidFill>
              </a:rPr>
              <a:t> Project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53143" y="2391572"/>
            <a:ext cx="8882743" cy="31431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57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 </a:t>
            </a:r>
            <a:r>
              <a:rPr lang="es-ES_tradnl" sz="2800" dirty="0" err="1" smtClean="0">
                <a:solidFill>
                  <a:srgbClr val="002060"/>
                </a:solidFill>
              </a:rPr>
              <a:t>Methodology</a:t>
            </a:r>
            <a:endParaRPr lang="es-ES_tradnl" sz="2800" dirty="0" smtClean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75657" y="1935042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smtClean="0"/>
              <a:t>Foundational Data Science Methodology (FDSM)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866" y="2371373"/>
            <a:ext cx="3852856" cy="31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032588" y="2092988"/>
            <a:ext cx="7436498" cy="1754326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1.- INTRODUCTION</a:t>
            </a:r>
          </a:p>
          <a:p>
            <a:r>
              <a:rPr lang="es-ES_tradnl" dirty="0" smtClean="0"/>
              <a:t>2.- METHODOLOGY</a:t>
            </a:r>
          </a:p>
          <a:p>
            <a:r>
              <a:rPr lang="es-ES_tradnl" dirty="0" smtClean="0"/>
              <a:t>3.- THE QUESTION</a:t>
            </a:r>
          </a:p>
          <a:p>
            <a:r>
              <a:rPr lang="es-ES_tradnl" dirty="0" smtClean="0"/>
              <a:t>4.- DATA: COLLECTION, REQUERIMENTS &amp; UNDERSTANDING</a:t>
            </a:r>
          </a:p>
          <a:p>
            <a:r>
              <a:rPr lang="es-ES_tradnl" dirty="0" smtClean="0"/>
              <a:t>5.- MODELING</a:t>
            </a:r>
          </a:p>
          <a:p>
            <a:r>
              <a:rPr lang="es-ES_tradnl" dirty="0" smtClean="0"/>
              <a:t>6.- FINAL RESULTS &amp; CONCLUSION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</a:t>
            </a:r>
            <a:r>
              <a:rPr lang="es-ES_tradnl" sz="2800" dirty="0" err="1" smtClean="0">
                <a:solidFill>
                  <a:srgbClr val="002060"/>
                </a:solidFill>
              </a:rPr>
              <a:t>Capstone</a:t>
            </a:r>
            <a:r>
              <a:rPr lang="es-ES_tradnl" sz="2800" dirty="0" smtClean="0">
                <a:solidFill>
                  <a:srgbClr val="002060"/>
                </a:solidFill>
              </a:rPr>
              <a:t> Project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53143" y="2652826"/>
            <a:ext cx="8882743" cy="31431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62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 </a:t>
            </a:r>
            <a:r>
              <a:rPr lang="es-ES_tradnl" sz="2800" dirty="0" err="1" smtClean="0">
                <a:solidFill>
                  <a:srgbClr val="002060"/>
                </a:solidFill>
              </a:rPr>
              <a:t>The</a:t>
            </a:r>
            <a:r>
              <a:rPr lang="es-ES_tradnl" sz="2800" dirty="0" smtClean="0">
                <a:solidFill>
                  <a:srgbClr val="002060"/>
                </a:solidFill>
              </a:rPr>
              <a:t> </a:t>
            </a:r>
            <a:r>
              <a:rPr lang="es-ES_tradnl" sz="2800" dirty="0" err="1" smtClean="0">
                <a:solidFill>
                  <a:srgbClr val="002060"/>
                </a:solidFill>
              </a:rPr>
              <a:t>Question</a:t>
            </a:r>
            <a:endParaRPr lang="es-ES_tradnl" sz="2800" dirty="0" smtClean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75657" y="1935042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/>
              <a:t>Business Understanding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are your basic needs</a:t>
            </a:r>
            <a:r>
              <a:rPr lang="en-US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strengths and opportunities should the neighborhood have</a:t>
            </a:r>
            <a:r>
              <a:rPr lang="en-US" dirty="0" smtClean="0"/>
              <a:t>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_tradnl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What can discard a zone do</a:t>
            </a:r>
            <a:r>
              <a:rPr lang="en-US" dirty="0" smtClean="0"/>
              <a:t>?</a:t>
            </a:r>
            <a:endParaRPr lang="es-ES_tradnl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904" y="1787919"/>
            <a:ext cx="133368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032588" y="2092988"/>
            <a:ext cx="7436498" cy="1754326"/>
          </a:xfrm>
          <a:prstGeom prst="rect">
            <a:avLst/>
          </a:prstGeom>
          <a:noFill/>
          <a:ln w="41275">
            <a:noFill/>
          </a:ln>
        </p:spPr>
        <p:txBody>
          <a:bodyPr wrap="square" rtlCol="0">
            <a:spAutoFit/>
          </a:bodyPr>
          <a:lstStyle/>
          <a:p>
            <a:r>
              <a:rPr lang="es-ES_tradnl" dirty="0" smtClean="0"/>
              <a:t>1.- INTRODUCTION</a:t>
            </a:r>
          </a:p>
          <a:p>
            <a:r>
              <a:rPr lang="es-ES_tradnl" dirty="0" smtClean="0"/>
              <a:t>2.- METHODOLOGY</a:t>
            </a:r>
          </a:p>
          <a:p>
            <a:r>
              <a:rPr lang="es-ES_tradnl" dirty="0" smtClean="0"/>
              <a:t>3.- THE QUESTION</a:t>
            </a:r>
          </a:p>
          <a:p>
            <a:r>
              <a:rPr lang="es-ES_tradnl" dirty="0" smtClean="0"/>
              <a:t>4.- DATA: COLLECTION, REQUERIMENTS &amp; UNDERSTANDING</a:t>
            </a:r>
          </a:p>
          <a:p>
            <a:r>
              <a:rPr lang="es-ES_tradnl" dirty="0" smtClean="0"/>
              <a:t>5.- MODELING</a:t>
            </a:r>
          </a:p>
          <a:p>
            <a:r>
              <a:rPr lang="es-ES_tradnl" dirty="0" smtClean="0"/>
              <a:t>6.- FINAL RESULTS &amp; CONCLUSION</a:t>
            </a:r>
            <a:endParaRPr lang="es-ES_tradnl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</a:t>
            </a:r>
            <a:r>
              <a:rPr lang="es-ES_tradnl" sz="2800" dirty="0" err="1" smtClean="0">
                <a:solidFill>
                  <a:srgbClr val="002060"/>
                </a:solidFill>
              </a:rPr>
              <a:t>Capstone</a:t>
            </a:r>
            <a:r>
              <a:rPr lang="es-ES_tradnl" sz="2800" dirty="0" smtClean="0">
                <a:solidFill>
                  <a:srgbClr val="002060"/>
                </a:solidFill>
              </a:rPr>
              <a:t> Project</a:t>
            </a:r>
          </a:p>
        </p:txBody>
      </p:sp>
      <p:sp>
        <p:nvSpPr>
          <p:cNvPr id="2" name="Rectángulo redondeado 1"/>
          <p:cNvSpPr/>
          <p:nvPr/>
        </p:nvSpPr>
        <p:spPr>
          <a:xfrm>
            <a:off x="653143" y="2904757"/>
            <a:ext cx="8882743" cy="31431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54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-9332" y="0"/>
            <a:ext cx="12201332" cy="6858000"/>
            <a:chOff x="-9332" y="0"/>
            <a:chExt cx="12201332" cy="6858000"/>
          </a:xfrm>
        </p:grpSpPr>
        <p:pic>
          <p:nvPicPr>
            <p:cNvPr id="4" name="Imagen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-9332" y="872836"/>
              <a:ext cx="12192001" cy="5394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7" name="CuadroTexto 6"/>
          <p:cNvSpPr txBox="1"/>
          <p:nvPr/>
        </p:nvSpPr>
        <p:spPr>
          <a:xfrm>
            <a:off x="177282" y="1087285"/>
            <a:ext cx="11868538" cy="523220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 smtClean="0">
                <a:solidFill>
                  <a:srgbClr val="002060"/>
                </a:solidFill>
              </a:rPr>
              <a:t>BATTLE OF NEIGHBORHOODS – </a:t>
            </a:r>
            <a:r>
              <a:rPr lang="es-ES_tradnl" sz="2400" dirty="0" smtClean="0">
                <a:solidFill>
                  <a:srgbClr val="002060"/>
                </a:solidFill>
              </a:rPr>
              <a:t>Data: </a:t>
            </a:r>
            <a:r>
              <a:rPr lang="es-ES_tradnl" sz="2400" dirty="0" err="1">
                <a:solidFill>
                  <a:srgbClr val="002060"/>
                </a:solidFill>
              </a:rPr>
              <a:t>C</a:t>
            </a:r>
            <a:r>
              <a:rPr lang="es-ES_tradnl" sz="2400" dirty="0" err="1" smtClean="0">
                <a:solidFill>
                  <a:srgbClr val="002060"/>
                </a:solidFill>
              </a:rPr>
              <a:t>ollection</a:t>
            </a:r>
            <a:r>
              <a:rPr lang="es-ES_tradnl" sz="2400" dirty="0" smtClean="0">
                <a:solidFill>
                  <a:srgbClr val="002060"/>
                </a:solidFill>
              </a:rPr>
              <a:t>, </a:t>
            </a:r>
            <a:r>
              <a:rPr lang="es-ES_tradnl" sz="2400" dirty="0" err="1">
                <a:solidFill>
                  <a:srgbClr val="002060"/>
                </a:solidFill>
              </a:rPr>
              <a:t>R</a:t>
            </a:r>
            <a:r>
              <a:rPr lang="es-ES_tradnl" sz="2400" dirty="0" err="1" smtClean="0">
                <a:solidFill>
                  <a:srgbClr val="002060"/>
                </a:solidFill>
              </a:rPr>
              <a:t>equeriments</a:t>
            </a:r>
            <a:r>
              <a:rPr lang="es-ES_tradnl" sz="2400" dirty="0" smtClean="0">
                <a:solidFill>
                  <a:srgbClr val="002060"/>
                </a:solidFill>
              </a:rPr>
              <a:t> &amp; </a:t>
            </a:r>
            <a:r>
              <a:rPr lang="es-ES_tradnl" sz="2400" dirty="0" err="1" smtClean="0">
                <a:solidFill>
                  <a:srgbClr val="002060"/>
                </a:solidFill>
              </a:rPr>
              <a:t>Understanding</a:t>
            </a:r>
            <a:endParaRPr lang="es-ES_tradnl" sz="2800" dirty="0" smtClean="0">
              <a:solidFill>
                <a:srgbClr val="00206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175656" y="1935042"/>
            <a:ext cx="1053426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 smtClean="0"/>
              <a:t>Data Sources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b="1" dirty="0"/>
          </a:p>
          <a:p>
            <a:r>
              <a:rPr lang="en-US" sz="1400" dirty="0"/>
              <a:t>• Borough/</a:t>
            </a:r>
            <a:r>
              <a:rPr lang="en-US" sz="1400" dirty="0" err="1"/>
              <a:t>PostalCode</a:t>
            </a:r>
            <a:r>
              <a:rPr lang="en-US" sz="1400" dirty="0"/>
              <a:t> data Wikipedia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https://en.wikipedia.org/wiki/List_of_postal_codes_of_Canada:_M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</a:t>
            </a:r>
          </a:p>
          <a:p>
            <a:endParaRPr lang="es-ES_tradnl" sz="1400" dirty="0"/>
          </a:p>
          <a:p>
            <a:r>
              <a:rPr lang="en-US" sz="1400" dirty="0"/>
              <a:t>• Geospatial data for Toronto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dirty="0">
                <a:hlinkClick r:id="rId4"/>
              </a:rPr>
              <a:t>http://cocl.us/Geospatial_data</a:t>
            </a:r>
            <a:r>
              <a:rPr lang="en-US" sz="1400" dirty="0" smtClean="0"/>
              <a:t>)</a:t>
            </a:r>
          </a:p>
          <a:p>
            <a:endParaRPr lang="es-ES_tradnl" sz="1400" dirty="0" smtClean="0"/>
          </a:p>
          <a:p>
            <a:endParaRPr lang="es-ES_tradnl" sz="1400" dirty="0"/>
          </a:p>
          <a:p>
            <a:r>
              <a:rPr lang="en-US" sz="1400" dirty="0"/>
              <a:t>• Foursquare API to obtain information about venues and facilities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dirty="0">
                <a:hlinkClick r:id="rId5"/>
              </a:rPr>
              <a:t>https://foursquare.com</a:t>
            </a:r>
            <a:r>
              <a:rPr lang="en-US" sz="1400" dirty="0" smtClean="0">
                <a:hlinkClick r:id="rId5"/>
              </a:rPr>
              <a:t>/</a:t>
            </a:r>
            <a:endParaRPr lang="en-US" sz="1400" dirty="0" smtClean="0"/>
          </a:p>
          <a:p>
            <a:endParaRPr lang="es-ES_tradnl" sz="1400" dirty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s-ES_tradnl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5014" y="2098928"/>
            <a:ext cx="752471" cy="9285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1749" y="4098148"/>
            <a:ext cx="1305716" cy="75329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0718" y="3182827"/>
            <a:ext cx="1286747" cy="7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529</Words>
  <Application>Microsoft Office PowerPoint</Application>
  <PresentationFormat>Panorámica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España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FUENTE ANGULO, DIEGO</dc:creator>
  <cp:lastModifiedBy>FUENTE ANGULO, DIEGO</cp:lastModifiedBy>
  <cp:revision>9</cp:revision>
  <dcterms:created xsi:type="dcterms:W3CDTF">2021-02-07T17:40:10Z</dcterms:created>
  <dcterms:modified xsi:type="dcterms:W3CDTF">2021-02-08T08:06:36Z</dcterms:modified>
</cp:coreProperties>
</file>