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28" r:id="rId4"/>
    <p:sldId id="329" r:id="rId5"/>
    <p:sldId id="301" r:id="rId6"/>
    <p:sldId id="330" r:id="rId7"/>
    <p:sldId id="331" r:id="rId8"/>
    <p:sldId id="332" r:id="rId9"/>
    <p:sldId id="334" r:id="rId10"/>
    <p:sldId id="335" r:id="rId11"/>
    <p:sldId id="333" r:id="rId12"/>
    <p:sldId id="336" r:id="rId13"/>
    <p:sldId id="337" r:id="rId14"/>
    <p:sldId id="338" r:id="rId15"/>
    <p:sldId id="340" r:id="rId16"/>
    <p:sldId id="339" r:id="rId17"/>
    <p:sldId id="341" r:id="rId18"/>
    <p:sldId id="342" r:id="rId19"/>
    <p:sldId id="344" r:id="rId20"/>
    <p:sldId id="343" r:id="rId21"/>
    <p:sldId id="346" r:id="rId22"/>
    <p:sldId id="345" r:id="rId23"/>
    <p:sldId id="347" r:id="rId24"/>
    <p:sldId id="348" r:id="rId25"/>
    <p:sldId id="315" r:id="rId26"/>
    <p:sldId id="316" r:id="rId27"/>
    <p:sldId id="349" r:id="rId28"/>
    <p:sldId id="350" r:id="rId29"/>
    <p:sldId id="351" r:id="rId30"/>
    <p:sldId id="321" r:id="rId31"/>
    <p:sldId id="322" r:id="rId32"/>
    <p:sldId id="352" r:id="rId33"/>
    <p:sldId id="353" r:id="rId34"/>
    <p:sldId id="327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52563-3288-4C00-87DC-40225C97C95C}" v="4" dt="2024-01-16T14:49:32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DF6B3-BF2A-B27A-3847-D10D4EDE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023428-52A7-446D-8CE8-7263E6CC2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0E1AF-947F-463D-6FF8-E4DE2E7E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8B8D-A85D-3143-263F-AFB3A1AB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61141-3D3B-1E35-2636-D244C70C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D2647-68D8-071A-999C-2B556A30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5E72A-0F7C-4EAA-70B9-E243D82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766AB-C70B-B3FF-530D-73107A24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9E158-D599-3F84-3A54-8F5E9DF2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670B9-E88B-39AE-FCF2-95D61972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485A7B-FF9C-6923-1F9F-CEA39AB37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5C394-7DD7-83F0-D52B-988714A8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4390B-FDEA-1E9D-6F33-64D88A87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907AA-1F71-92B9-B6BE-2AA2F7BE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B0DF5-2706-FD01-82E6-BF2B406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7434E-8EB4-6D3F-E7E7-E151F775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A9339-8777-4CCB-8035-5BF85434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2EBC4-ADEE-EA19-1888-3224FE9A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CBF91-4EEF-FD3B-48B5-22786B26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AF02F-1C4C-9F7D-027B-53C159B2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3E876-688A-9ADB-BCC6-00304709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21FC4-9430-34A7-11DF-48C27975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B537-9D78-3BAC-80ED-D98BFB44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08594-5E01-5E42-8409-0C3BC139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A566-E4A3-D91A-509F-F59FECD7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7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DC1E3-F36B-A733-8191-A6DE2EE7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11754-BC3C-08F2-E8AE-7805E5EE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B95FB-F7C3-CC84-4A42-55CD41D3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D41C9-EC25-3B93-C266-25B9AEC7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1709A-6A1C-7567-C4A7-36A8C83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ADE1C-EAB3-A4F6-A724-A5319579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1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4A231-204B-DCE2-FFCA-FA4AA445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C06B6-EA25-11B4-25B1-29EC33A4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5B301-3912-A8E5-56C8-D646D771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986A70-EB91-223C-B325-7807E32A5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07EE6F-480D-6A7E-5061-2D1DEAC70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4C001-C55C-44C6-27DF-1B15FC91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CBED21-68CB-3F15-6EAD-8F23665C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478A5E-CB5C-45CC-07B2-36C6B6F7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AEB3C-B4FC-B4E6-D8BB-AEC0BA9F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A98D9-CF82-A28D-5A61-0675FAAC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61B766-D18F-6899-4F45-00A3691A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79F2E-9ACA-857F-4203-FD39A5C8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6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793EA-C42D-4EC7-02BD-23D76D52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958F39-3C64-B9AB-17B2-0715036E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2E0DB-910E-6266-66A3-E1BCB82F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7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BEF29-43AF-1A3E-1EF9-89FD08FB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5D840-13EA-EE07-5C78-088848CE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83E50-5177-F6E1-85ED-7CB7FDE3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10AD-4CA7-E3C4-3845-91B4E33F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AF1B2-D70D-D902-774D-B52441DE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536FD-5CE0-1CE1-70CA-AF35A58F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CE498-61E7-6FF6-30C5-19CD1B5D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C7DE7C-C38D-5DE3-5C88-6096E720F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7B037-6C36-2B7F-BE9F-2CB10F8A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6FB8E-481F-8F6B-95A4-C79A647B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C30E0-3E29-87BD-7AE1-5A755D27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EA101-A082-5814-29C9-EBC41837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D4BE89-6CF4-3ABB-6D60-CC794FEA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130C9-74AF-30FC-1F0C-72D8DB26B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F2954-E149-28C7-492B-09B0ECE1E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78D21-9F2F-0AAD-D724-933ABB183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4BB5-8CA3-E591-45FA-805ABAE0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dfsbf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source/71861645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998113"/>
            <a:ext cx="10354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1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표현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인접 리스트 구조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408556"/>
            <a:ext cx="9282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Graph[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 =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정점과 연결된 정점들로 이루어진 연결리스트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or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가변배열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그러면 가중치가 있으면 뭘로 계산하나요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AutoNum type="alphaUcPeriod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가중치만 인접 행렬로 표시해주거나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AutoNum type="alphaU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Pair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또는 구조체를 사용해서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연결된 정점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가중치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값을 저장하면 됩니다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457245-DEAF-F77A-59AF-15A39933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96" y="3577715"/>
            <a:ext cx="4412362" cy="2240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08079D-ABA5-444F-3063-5059C2AFE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5" b="4321"/>
          <a:stretch/>
        </p:blipFill>
        <p:spPr>
          <a:xfrm>
            <a:off x="772430" y="3636417"/>
            <a:ext cx="5074698" cy="203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95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왜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2572A-00AB-035D-4E9C-C5DE75D0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3336721"/>
            <a:ext cx="6115576" cy="313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7E26F7-C7F3-A55D-55CB-804B55EFD39E}"/>
              </a:ext>
            </a:extLst>
          </p:cNvPr>
          <p:cNvSpPr txBox="1"/>
          <p:nvPr/>
        </p:nvSpPr>
        <p:spPr>
          <a:xfrm>
            <a:off x="918633" y="1408556"/>
            <a:ext cx="9282380" cy="1670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한 덩어리를 찾을 때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번은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연결되어있는가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(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비가중치 그래프 기준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번에서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번으로 가는 가장 짧은 길은 무엇인가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번과 연결된 정점들 중에서 짝수 점이 몇 개인가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01190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순회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500" dirty="0" err="1">
                <a:latin typeface="Noto Sans KR Medium" panose="020B0600000000000000" pitchFamily="34" charset="-127"/>
                <a:ea typeface="Noto Sans KR Medium" panose="020B0600000000000000" pitchFamily="34" charset="-127"/>
                <a:hlinkClick r:id="rId2"/>
              </a:rPr>
              <a:t>Visualgo</a:t>
            </a:r>
            <a:endParaRPr lang="en-US" altLang="ko-KR" sz="1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E26F7-C7F3-A55D-55CB-804B55EFD39E}"/>
              </a:ext>
            </a:extLst>
          </p:cNvPr>
          <p:cNvSpPr txBox="1"/>
          <p:nvPr/>
        </p:nvSpPr>
        <p:spPr>
          <a:xfrm>
            <a:off x="918633" y="2386695"/>
            <a:ext cx="9282380" cy="208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깊이 우선 탐색 </a:t>
            </a:r>
            <a:r>
              <a:rPr lang="en-US" altLang="ko-KR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(DFS)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너비 우선 탐색 </a:t>
            </a:r>
            <a:r>
              <a:rPr lang="en-US" altLang="ko-KR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(BFS)</a:t>
            </a:r>
          </a:p>
        </p:txBody>
      </p:sp>
    </p:spTree>
    <p:extLst>
      <p:ext uri="{BB962C8B-B14F-4D97-AF65-F5344CB8AC3E}">
        <p14:creationId xmlns:p14="http://schemas.microsoft.com/office/powerpoint/2010/main" val="16973418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DFS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91D232-36AB-DBCB-2B52-C20EC23E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2182065"/>
            <a:ext cx="7558983" cy="389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645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BFS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4F5EEA-9B39-6C32-0DEB-7DB5CC17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2590869"/>
            <a:ext cx="9363002" cy="3158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27ADB-EC5E-0E61-56D1-963E49EED8FC}"/>
              </a:ext>
            </a:extLst>
          </p:cNvPr>
          <p:cNvSpPr txBox="1"/>
          <p:nvPr/>
        </p:nvSpPr>
        <p:spPr>
          <a:xfrm>
            <a:off x="918633" y="1299914"/>
            <a:ext cx="92823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가중치가 없을 때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시작지점에서 목적지점까지 최단거리를 알 수 있는 알고리즘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&lt;&lt;&lt;&lt;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빈출유형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1100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408556"/>
            <a:ext cx="92823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BFS : Queue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자료구조 사용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DFS : Stack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자료구조 사용 또는 재귀함수 활용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485A4-7709-CB5B-C129-0F62C7154F57}"/>
              </a:ext>
            </a:extLst>
          </p:cNvPr>
          <p:cNvSpPr txBox="1"/>
          <p:nvPr/>
        </p:nvSpPr>
        <p:spPr>
          <a:xfrm>
            <a:off x="1069634" y="2519892"/>
            <a:ext cx="6094602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#include</a:t>
            </a:r>
            <a:r>
              <a:rPr lang="en-US" altLang="ko-KR" sz="1800" dirty="0">
                <a:solidFill>
                  <a:srgbClr val="89CA78"/>
                </a:solidFill>
                <a:effectLst/>
                <a:latin typeface="JetBrains Mono"/>
              </a:rPr>
              <a:t>&lt;stack&gt;</a:t>
            </a:r>
            <a:br>
              <a:rPr lang="en-US" altLang="ko-KR" sz="1800" dirty="0">
                <a:solidFill>
                  <a:srgbClr val="89CA78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#include</a:t>
            </a:r>
            <a:r>
              <a:rPr lang="en-US" altLang="ko-KR" sz="1800" dirty="0">
                <a:solidFill>
                  <a:srgbClr val="89CA78"/>
                </a:solidFill>
                <a:effectLst/>
                <a:latin typeface="JetBrains Mono"/>
              </a:rPr>
              <a:t>&lt;queue&gt;</a:t>
            </a:r>
            <a:br>
              <a:rPr lang="en-US" altLang="ko-KR" sz="1800" dirty="0">
                <a:solidFill>
                  <a:srgbClr val="89CA78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89CA78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using namespace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std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void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BFS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queue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&lt;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&gt; container;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void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DFS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stack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&lt;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&gt; container;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3011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BFS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724615"/>
            <a:ext cx="928238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기본 구조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시작 정점을 자료구조에 삽입한다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자료구조가 완전히 빌 때 까지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– 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자료구조에서 정점을 꺼내기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current)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– 2. current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연결된 정점을 자료구조에 삽입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D8521-7CFB-A21E-4A68-B53630060743}"/>
              </a:ext>
            </a:extLst>
          </p:cNvPr>
          <p:cNvSpPr txBox="1"/>
          <p:nvPr/>
        </p:nvSpPr>
        <p:spPr>
          <a:xfrm>
            <a:off x="6527195" y="1709959"/>
            <a:ext cx="4746172" cy="48013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graph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][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];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void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BFS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start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//</a:t>
            </a: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 선언</a:t>
            </a:r>
            <a:b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queue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&lt;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&gt; container;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start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while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not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empty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())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//current </a:t>
            </a: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정점</a:t>
            </a:r>
            <a:b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cur =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front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();</a:t>
            </a:r>
          </a:p>
          <a:p>
            <a:r>
              <a:rPr lang="en-US" altLang="ko-KR" dirty="0">
                <a:solidFill>
                  <a:srgbClr val="BBBBBB"/>
                </a:solidFill>
                <a:latin typeface="JetBrains Mono"/>
              </a:rPr>
              <a:t>        </a:t>
            </a:r>
            <a:r>
              <a:rPr lang="en-US" altLang="ko-KR" dirty="0" err="1">
                <a:solidFill>
                  <a:srgbClr val="BBBBBB"/>
                </a:solidFill>
                <a:latin typeface="JetBrains Mono"/>
              </a:rPr>
              <a:t>container.pop</a:t>
            </a:r>
            <a:r>
              <a:rPr lang="en-US" altLang="ko-KR" dirty="0">
                <a:solidFill>
                  <a:srgbClr val="BBBBBB"/>
                </a:solidFill>
                <a:latin typeface="JetBrains Mono"/>
              </a:rPr>
              <a:t>();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next 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 next &lt;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 next++)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    </a:t>
            </a: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//</a:t>
            </a: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endParaRPr lang="en-US" altLang="ko-KR" i="1" dirty="0">
              <a:solidFill>
                <a:srgbClr val="5C637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}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2295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BFS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724615"/>
            <a:ext cx="928238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연결된 정점 찾기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인접행렬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Graph[a][b]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가중치가 존재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아님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or True</a:t>
            </a: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인접 리스트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Graph[a]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모두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연결된 정점들의 집합임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BE304-F6F7-1499-0EF4-D9B5DF4AABDD}"/>
              </a:ext>
            </a:extLst>
          </p:cNvPr>
          <p:cNvSpPr txBox="1"/>
          <p:nvPr/>
        </p:nvSpPr>
        <p:spPr>
          <a:xfrm>
            <a:off x="984068" y="3704584"/>
            <a:ext cx="9508511" cy="201593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next =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 next &lt;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 next++) {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graph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[cur][next] ==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25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(next);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94405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BFS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724615"/>
            <a:ext cx="928238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각 정점을 계속 집어넣으면 </a:t>
            </a:r>
            <a:r>
              <a:rPr lang="en-US" altLang="ko-KR" sz="2500" dirty="0">
                <a:latin typeface="Noto Sans KR Black" panose="020B0A00000000000000" pitchFamily="34" charset="-127"/>
                <a:ea typeface="Noto Sans KR Black" panose="020B0A00000000000000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  <a:sym typeface="Wingdings" panose="05000000000000000000" pitchFamily="2" charset="2"/>
              </a:rPr>
              <a:t>무한루프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Visited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배열이 필요함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Visited[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 =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정점을 방문한 적이 있는가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T/F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저장하는 배열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BE304-F6F7-1499-0EF4-D9B5DF4AABDD}"/>
              </a:ext>
            </a:extLst>
          </p:cNvPr>
          <p:cNvSpPr txBox="1"/>
          <p:nvPr/>
        </p:nvSpPr>
        <p:spPr>
          <a:xfrm>
            <a:off x="984068" y="3874331"/>
            <a:ext cx="9508511" cy="27853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next =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 next &lt;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 next++) {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graph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[cur][next] ==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visited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[next])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25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(next);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visited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[next] =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F9BB6-3439-F291-4D8A-126D52F7C952}"/>
              </a:ext>
            </a:extLst>
          </p:cNvPr>
          <p:cNvSpPr txBox="1"/>
          <p:nvPr/>
        </p:nvSpPr>
        <p:spPr>
          <a:xfrm>
            <a:off x="984067" y="3153416"/>
            <a:ext cx="9508511" cy="47705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bool 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visited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7744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DFS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724615"/>
            <a:ext cx="928238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기본 구조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시작 정점을 자료구조에 삽입한다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자료구조가 완전히 빌 때 까지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– 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자료구조에서 정점을 꺼내기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current)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– 2. current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연결된 정점을 자료구조에 삽입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D8521-7CFB-A21E-4A68-B53630060743}"/>
              </a:ext>
            </a:extLst>
          </p:cNvPr>
          <p:cNvSpPr txBox="1"/>
          <p:nvPr/>
        </p:nvSpPr>
        <p:spPr>
          <a:xfrm>
            <a:off x="6527195" y="1709959"/>
            <a:ext cx="4746172" cy="48013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void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DFS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start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//</a:t>
            </a: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 선언</a:t>
            </a:r>
            <a:b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stack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&lt;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&gt; container;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start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while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not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empty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())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//current </a:t>
            </a: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정점</a:t>
            </a:r>
            <a:b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cur =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top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();</a:t>
            </a:r>
          </a:p>
          <a:p>
            <a:r>
              <a:rPr lang="en-US" altLang="ko-KR" dirty="0">
                <a:solidFill>
                  <a:srgbClr val="BBBBBB"/>
                </a:solidFill>
                <a:latin typeface="JetBrains Mono"/>
              </a:rPr>
              <a:t>        </a:t>
            </a:r>
            <a:r>
              <a:rPr lang="en-US" altLang="ko-KR" dirty="0" err="1">
                <a:solidFill>
                  <a:srgbClr val="BBBBBB"/>
                </a:solidFill>
                <a:latin typeface="JetBrains Mono"/>
              </a:rPr>
              <a:t>container.pop</a:t>
            </a:r>
            <a:r>
              <a:rPr lang="en-US" altLang="ko-KR" dirty="0">
                <a:solidFill>
                  <a:srgbClr val="BBBBBB"/>
                </a:solidFill>
                <a:latin typeface="JetBrains Mono"/>
              </a:rPr>
              <a:t>();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next 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 next &lt;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 next++)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graph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[cur][next] ==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   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(next);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}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}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535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27B0C-0532-0B86-C2C3-EDBCB37A2109}"/>
              </a:ext>
            </a:extLst>
          </p:cNvPr>
          <p:cNvSpPr txBox="1"/>
          <p:nvPr/>
        </p:nvSpPr>
        <p:spPr>
          <a:xfrm>
            <a:off x="918633" y="1488658"/>
            <a:ext cx="1035473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우리 모두는 탐색 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순회라는 것을 자주합니다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자료 내부에 존재하는 모든 자료에 한 번씩 접근하는 행위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(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롤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인벤토리에 </a:t>
            </a:r>
            <a:r>
              <a:rPr lang="ko-KR" altLang="en-US" sz="2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신화급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아이템이 존재하는가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인벤토리의 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강 이상 장비가 몇 개 있는가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etc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173160755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DFS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724615"/>
            <a:ext cx="928238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연결된 정점 찾기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인접행렬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Graph[a][b]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가중치가 존재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아님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or True</a:t>
            </a: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인접 리스트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Graph[a]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모두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연결된 정점들의 집합임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BE304-F6F7-1499-0EF4-D9B5DF4AABDD}"/>
              </a:ext>
            </a:extLst>
          </p:cNvPr>
          <p:cNvSpPr txBox="1"/>
          <p:nvPr/>
        </p:nvSpPr>
        <p:spPr>
          <a:xfrm>
            <a:off x="984068" y="3704584"/>
            <a:ext cx="9508511" cy="201593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next =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 next &lt;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 next++) {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graph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[cur][next] ==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25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(next);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41231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DFS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724615"/>
            <a:ext cx="928238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각 정점을 계속 집어넣으면 </a:t>
            </a:r>
            <a:r>
              <a:rPr lang="en-US" altLang="ko-KR" sz="2500" dirty="0">
                <a:latin typeface="Noto Sans KR Black" panose="020B0A00000000000000" pitchFamily="34" charset="-127"/>
                <a:ea typeface="Noto Sans KR Black" panose="020B0A00000000000000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  <a:sym typeface="Wingdings" panose="05000000000000000000" pitchFamily="2" charset="2"/>
              </a:rPr>
              <a:t>무한루프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Visited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배열이 필요함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Visited[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 =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정점을 방문한 적이 있는가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T/F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저장하는 배열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BE304-F6F7-1499-0EF4-D9B5DF4AABDD}"/>
              </a:ext>
            </a:extLst>
          </p:cNvPr>
          <p:cNvSpPr txBox="1"/>
          <p:nvPr/>
        </p:nvSpPr>
        <p:spPr>
          <a:xfrm>
            <a:off x="984068" y="3756885"/>
            <a:ext cx="9508511" cy="27853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while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not </a:t>
            </a:r>
            <a:r>
              <a:rPr lang="en-US" altLang="ko-KR" sz="2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2500" dirty="0" err="1">
                <a:solidFill>
                  <a:srgbClr val="61AFEF"/>
                </a:solidFill>
                <a:effectLst/>
                <a:latin typeface="JetBrains Mono"/>
              </a:rPr>
              <a:t>empty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()) {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	</a:t>
            </a:r>
            <a:r>
              <a:rPr lang="en-US" altLang="ko-KR" sz="2500" i="1" dirty="0">
                <a:solidFill>
                  <a:srgbClr val="5C6370"/>
                </a:solidFill>
                <a:effectLst/>
                <a:latin typeface="JetBrains Mono"/>
              </a:rPr>
              <a:t>//current </a:t>
            </a:r>
            <a:r>
              <a:rPr lang="ko-KR" altLang="en-US" sz="25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정점</a:t>
            </a:r>
            <a:endParaRPr lang="en-US" altLang="ko-KR" sz="2500" i="1" dirty="0">
              <a:solidFill>
                <a:srgbClr val="5C637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i="1" dirty="0">
                <a:solidFill>
                  <a:srgbClr val="5C637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cur = </a:t>
            </a:r>
            <a:r>
              <a:rPr lang="en-US" altLang="ko-KR" sz="2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2500" dirty="0" err="1">
                <a:solidFill>
                  <a:srgbClr val="61AFEF"/>
                </a:solidFill>
                <a:effectLst/>
                <a:latin typeface="JetBrains Mono"/>
              </a:rPr>
              <a:t>top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(); </a:t>
            </a:r>
            <a:r>
              <a:rPr lang="en-US" altLang="ko-KR" sz="2500" dirty="0" err="1">
                <a:solidFill>
                  <a:srgbClr val="BBBBBB"/>
                </a:solidFill>
                <a:latin typeface="JetBrains Mono"/>
              </a:rPr>
              <a:t>container.pop</a:t>
            </a:r>
            <a:r>
              <a:rPr lang="en-US" altLang="ko-KR" sz="2500" dirty="0">
                <a:solidFill>
                  <a:srgbClr val="BBBBBB"/>
                </a:solidFill>
                <a:latin typeface="JetBrains Mono"/>
              </a:rPr>
              <a:t>();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	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visited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[cur])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		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visited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[cur] =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</a:p>
          <a:p>
            <a:r>
              <a:rPr lang="en-US" altLang="ko-KR" sz="2500" dirty="0">
                <a:solidFill>
                  <a:srgbClr val="BBBBBB"/>
                </a:solidFill>
                <a:latin typeface="JetBrains Mono"/>
              </a:rPr>
              <a:t>	// . . . .</a:t>
            </a:r>
          </a:p>
          <a:p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F9BB6-3439-F291-4D8A-126D52F7C952}"/>
              </a:ext>
            </a:extLst>
          </p:cNvPr>
          <p:cNvSpPr txBox="1"/>
          <p:nvPr/>
        </p:nvSpPr>
        <p:spPr>
          <a:xfrm>
            <a:off x="984067" y="3153416"/>
            <a:ext cx="9508511" cy="47705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bool 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visited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1142211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2574920"/>
            <a:ext cx="928238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Visited : BFS vs DFS</a:t>
            </a:r>
          </a:p>
          <a:p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BFS :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연결 된 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next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정점을 순회하는 과정에서 계산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DFS : current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정점을 </a:t>
            </a:r>
            <a:r>
              <a:rPr lang="ko-KR" altLang="en-US" sz="25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꺼내오는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과정에서 계산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9343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DFS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724615"/>
            <a:ext cx="92823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재귀함수 버전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이론적으로 함수가 중첩되면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Stack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처럼 쌓이기 때문에 가능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8C583-B4A9-F4C2-0075-80292CC8C9CA}"/>
              </a:ext>
            </a:extLst>
          </p:cNvPr>
          <p:cNvSpPr txBox="1"/>
          <p:nvPr/>
        </p:nvSpPr>
        <p:spPr>
          <a:xfrm>
            <a:off x="918633" y="3174394"/>
            <a:ext cx="6094602" cy="286232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void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DFS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current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visited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current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])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visited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current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] =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next 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 next &lt;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 next++)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graph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current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][next] ==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DFS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(next);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}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7" name="Picture 2" descr="흠터레스팅 모음 : 네이버 블로그">
            <a:extLst>
              <a:ext uri="{FF2B5EF4-FFF2-40B4-BE49-F238E27FC236}">
                <a16:creationId xmlns:a16="http://schemas.microsoft.com/office/drawing/2014/main" id="{47288BC9-A362-6F06-0137-FFD98233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385" y="2675467"/>
            <a:ext cx="3779615" cy="37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53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 순회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2767280"/>
            <a:ext cx="928238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개수를 세거나</a:t>
            </a:r>
            <a:r>
              <a:rPr lang="en-US" altLang="ko-KR" sz="3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3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특정 정점의 도달 여부는 어디서</a:t>
            </a:r>
            <a:r>
              <a:rPr lang="en-US" altLang="ko-KR" sz="3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?</a:t>
            </a:r>
          </a:p>
          <a:p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저는 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. ) current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정점을 뽑음과 동시에 연산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visited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연산과 함께 가도 무방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44250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</a:p>
          <a:p>
            <a:pPr algn="ctr"/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DFS</a:t>
            </a:r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BFS (1260)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84649"/>
      </p:ext>
    </p:extLst>
  </p:cSld>
  <p:clrMapOvr>
    <a:masterClrMapping/>
  </p:clrMapOvr>
  <p:transition spd="slow"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DFS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BFS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FACE4-AAC5-72A5-217E-44FAD524536A}"/>
              </a:ext>
            </a:extLst>
          </p:cNvPr>
          <p:cNvSpPr/>
          <p:nvPr/>
        </p:nvSpPr>
        <p:spPr>
          <a:xfrm>
            <a:off x="5110480" y="3063240"/>
            <a:ext cx="350520" cy="70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B71C-36A4-A3E1-BB89-D25A647BC700}"/>
              </a:ext>
            </a:extLst>
          </p:cNvPr>
          <p:cNvSpPr/>
          <p:nvPr/>
        </p:nvSpPr>
        <p:spPr>
          <a:xfrm>
            <a:off x="5461000" y="3063240"/>
            <a:ext cx="350520" cy="70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035D1C-F8AE-626F-E109-97CFF00D6E54}"/>
              </a:ext>
            </a:extLst>
          </p:cNvPr>
          <p:cNvSpPr/>
          <p:nvPr/>
        </p:nvSpPr>
        <p:spPr>
          <a:xfrm rot="5400000">
            <a:off x="5986780" y="3238500"/>
            <a:ext cx="350520" cy="70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A92D33-A245-57D8-3BBA-D286A9472C6E}"/>
              </a:ext>
            </a:extLst>
          </p:cNvPr>
          <p:cNvSpPr/>
          <p:nvPr/>
        </p:nvSpPr>
        <p:spPr>
          <a:xfrm rot="5400000">
            <a:off x="5986780" y="2887980"/>
            <a:ext cx="350520" cy="70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DDD794-B50C-A035-2FC3-80CF8AD9A4F6}"/>
              </a:ext>
            </a:extLst>
          </p:cNvPr>
          <p:cNvSpPr/>
          <p:nvPr/>
        </p:nvSpPr>
        <p:spPr>
          <a:xfrm>
            <a:off x="6477790" y="3063240"/>
            <a:ext cx="350520" cy="70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F3D22-97FC-8D33-8508-D800059A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01" y="1875755"/>
            <a:ext cx="8932598" cy="4358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85951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DFS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08C7C-2613-FB38-715B-291B2BFAAB24}"/>
              </a:ext>
            </a:extLst>
          </p:cNvPr>
          <p:cNvSpPr txBox="1"/>
          <p:nvPr/>
        </p:nvSpPr>
        <p:spPr>
          <a:xfrm>
            <a:off x="2469878" y="2304296"/>
            <a:ext cx="7252244" cy="313932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main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v_size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e_size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, start;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 err="1">
                <a:solidFill>
                  <a:srgbClr val="EF596F"/>
                </a:solidFill>
                <a:effectLst/>
                <a:latin typeface="JetBrains Mono"/>
              </a:rPr>
              <a:t>cin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&gt;&gt;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v_size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&gt;&gt; 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e_size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&gt;&gt; start;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get_input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e_size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DFS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v_size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, start); 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 err="1">
                <a:solidFill>
                  <a:srgbClr val="EF596F"/>
                </a:solidFill>
                <a:effectLst/>
                <a:latin typeface="JetBrains Mono"/>
              </a:rPr>
              <a:t>cout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&lt;&lt; 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endl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BFS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 err="1">
                <a:solidFill>
                  <a:srgbClr val="BBBBBB"/>
                </a:solidFill>
                <a:effectLst/>
                <a:latin typeface="JetBrains Mono"/>
              </a:rPr>
              <a:t>v_size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, start);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58775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DFS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D5212-60AD-58EF-0279-5BC4328672C2}"/>
              </a:ext>
            </a:extLst>
          </p:cNvPr>
          <p:cNvSpPr txBox="1"/>
          <p:nvPr/>
        </p:nvSpPr>
        <p:spPr>
          <a:xfrm>
            <a:off x="918633" y="1724615"/>
            <a:ext cx="928238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Details</a:t>
            </a: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정점의 시작이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아니라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부터 시작함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많은 그래프 문제의 특징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DFS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Stack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사용해서 일반적으로 구현할 경우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같은 조건에서 번호를 내림차순 순서로 방문함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9486D6-17F5-6560-4426-4420A54E3FD4}"/>
              </a:ext>
            </a:extLst>
          </p:cNvPr>
          <p:cNvSpPr/>
          <p:nvPr/>
        </p:nvSpPr>
        <p:spPr>
          <a:xfrm>
            <a:off x="5458437" y="3868579"/>
            <a:ext cx="1275126" cy="2365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3BC8BA-F52D-251B-7B0C-9ED75B0FF8FA}"/>
              </a:ext>
            </a:extLst>
          </p:cNvPr>
          <p:cNvSpPr/>
          <p:nvPr/>
        </p:nvSpPr>
        <p:spPr>
          <a:xfrm>
            <a:off x="9563450" y="3868578"/>
            <a:ext cx="1275126" cy="2365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18A33B-0884-53EB-1F89-ED8F6DBA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4121704"/>
            <a:ext cx="2888230" cy="185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822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DFS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EE5D-CF27-D2D9-8B82-8AA57B199929}"/>
              </a:ext>
            </a:extLst>
          </p:cNvPr>
          <p:cNvSpPr txBox="1"/>
          <p:nvPr/>
        </p:nvSpPr>
        <p:spPr>
          <a:xfrm>
            <a:off x="7047413" y="1661894"/>
            <a:ext cx="4225954" cy="49398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E5C07B"/>
                </a:solidFill>
                <a:effectLst/>
                <a:latin typeface="JetBrains Mono"/>
              </a:rPr>
              <a:t>queue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&lt;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int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&gt; container;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bool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visited[</a:t>
            </a:r>
            <a:r>
              <a:rPr lang="en-US" altLang="ko-KR" sz="1500" dirty="0" err="1">
                <a:solidFill>
                  <a:srgbClr val="D19A66"/>
                </a:solidFill>
                <a:effectLst/>
                <a:latin typeface="JetBrains Mono"/>
              </a:rPr>
              <a:t>v_size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+ 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];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bool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&amp;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i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: visited)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i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=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false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start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visited[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start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] =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while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not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empty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()) {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cur =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front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();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pop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();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dirty="0" err="1">
                <a:solidFill>
                  <a:srgbClr val="EF596F"/>
                </a:solidFill>
                <a:effectLst/>
                <a:latin typeface="JetBrains Mono"/>
              </a:rPr>
              <a:t>cout</a:t>
            </a:r>
            <a:r>
              <a:rPr lang="en-US" altLang="ko-KR" sz="1500" dirty="0"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&lt;&lt; cur &lt;&lt; </a:t>
            </a:r>
            <a:r>
              <a:rPr lang="en-US" altLang="ko-KR" sz="1500" dirty="0">
                <a:solidFill>
                  <a:srgbClr val="89CA78"/>
                </a:solidFill>
                <a:effectLst/>
                <a:latin typeface="JetBrains Mono"/>
              </a:rPr>
              <a:t>' '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next = 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 next &lt;= </a:t>
            </a:r>
            <a:r>
              <a:rPr lang="en-US" altLang="ko-KR" sz="1500" dirty="0" err="1">
                <a:solidFill>
                  <a:srgbClr val="D19A66"/>
                </a:solidFill>
                <a:effectLst/>
                <a:latin typeface="JetBrains Mono"/>
              </a:rPr>
              <a:t>v_size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 next++) {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not </a:t>
            </a:r>
            <a:r>
              <a:rPr lang="en-US" altLang="ko-KR" sz="1500" dirty="0">
                <a:solidFill>
                  <a:srgbClr val="EF596F"/>
                </a:solidFill>
                <a:effectLst/>
                <a:latin typeface="JetBrains Mono"/>
              </a:rPr>
              <a:t>graph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[cur][next])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(visited[next])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    visited[next] =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(next);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}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F7886-8A97-FBFB-3FF8-1E44204CA9A1}"/>
              </a:ext>
            </a:extLst>
          </p:cNvPr>
          <p:cNvSpPr txBox="1"/>
          <p:nvPr/>
        </p:nvSpPr>
        <p:spPr>
          <a:xfrm>
            <a:off x="918633" y="1661894"/>
            <a:ext cx="4696437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E5C07B"/>
                </a:solidFill>
                <a:effectLst/>
                <a:latin typeface="JetBrains Mono"/>
              </a:rPr>
              <a:t>stack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&lt;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int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&gt; container;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bool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visited[</a:t>
            </a:r>
            <a:r>
              <a:rPr lang="en-US" altLang="ko-KR" sz="1500" dirty="0" err="1">
                <a:solidFill>
                  <a:srgbClr val="D19A66"/>
                </a:solidFill>
                <a:effectLst/>
                <a:latin typeface="JetBrains Mono"/>
              </a:rPr>
              <a:t>v_size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+ 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];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bool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&amp;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i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: visited)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i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=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false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start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while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not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empty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()) {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cur =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top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();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pop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();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(visited[cur])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visited[cur] =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dirty="0" err="1">
                <a:solidFill>
                  <a:srgbClr val="EF596F"/>
                </a:solidFill>
                <a:effectLst/>
                <a:latin typeface="JetBrains Mono"/>
              </a:rPr>
              <a:t>cout</a:t>
            </a:r>
            <a:r>
              <a:rPr lang="en-US" altLang="ko-KR" sz="1500" dirty="0"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&lt;&lt; cur &lt;&lt; </a:t>
            </a:r>
            <a:r>
              <a:rPr lang="en-US" altLang="ko-KR" sz="1500" dirty="0">
                <a:solidFill>
                  <a:srgbClr val="89CA78"/>
                </a:solidFill>
                <a:effectLst/>
                <a:latin typeface="JetBrains Mono"/>
              </a:rPr>
              <a:t>' '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for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next = </a:t>
            </a:r>
            <a:r>
              <a:rPr lang="en-US" altLang="ko-KR" sz="1500" dirty="0" err="1">
                <a:solidFill>
                  <a:srgbClr val="D19A66"/>
                </a:solidFill>
                <a:effectLst/>
                <a:latin typeface="JetBrains Mono"/>
              </a:rPr>
              <a:t>v_size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 next &gt;= </a:t>
            </a:r>
            <a:r>
              <a:rPr lang="en-US" altLang="ko-KR" sz="15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 next--) {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not </a:t>
            </a:r>
            <a:r>
              <a:rPr lang="en-US" altLang="ko-KR" sz="1500" dirty="0">
                <a:solidFill>
                  <a:srgbClr val="EF596F"/>
                </a:solidFill>
                <a:effectLst/>
                <a:latin typeface="JetBrains Mono"/>
              </a:rPr>
              <a:t>graph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[cur][next]) </a:t>
            </a:r>
            <a:r>
              <a:rPr lang="en-US" altLang="ko-KR" sz="1500" i="1" dirty="0">
                <a:solidFill>
                  <a:srgbClr val="D55FDE"/>
                </a:solidFill>
                <a:effectLst/>
                <a:latin typeface="JetBrains Mono"/>
              </a:rPr>
              <a:t>continue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lang="en-US" altLang="ko-KR" sz="1500" dirty="0" err="1">
                <a:solidFill>
                  <a:srgbClr val="BBBBBB"/>
                </a:solidFill>
                <a:effectLst/>
                <a:latin typeface="JetBrains Mono"/>
              </a:rPr>
              <a:t>container.</a:t>
            </a:r>
            <a:r>
              <a:rPr lang="en-US" altLang="ko-KR" sz="1500" dirty="0" err="1">
                <a:solidFill>
                  <a:srgbClr val="61AFEF"/>
                </a:solidFill>
                <a:effectLst/>
                <a:latin typeface="JetBrains Mono"/>
              </a:rPr>
              <a:t>push</a:t>
            </a: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(next);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    }</a:t>
            </a:r>
            <a:b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62229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27B0C-0532-0B86-C2C3-EDBCB37A2109}"/>
              </a:ext>
            </a:extLst>
          </p:cNvPr>
          <p:cNvSpPr txBox="1"/>
          <p:nvPr/>
        </p:nvSpPr>
        <p:spPr>
          <a:xfrm>
            <a:off x="918633" y="1488658"/>
            <a:ext cx="1035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일반적인 탐색 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순회 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배열 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대부분의 상황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3C71D-8096-A68E-4367-1F5FE34B1648}"/>
              </a:ext>
            </a:extLst>
          </p:cNvPr>
          <p:cNvSpPr txBox="1"/>
          <p:nvPr/>
        </p:nvSpPr>
        <p:spPr>
          <a:xfrm>
            <a:off x="1172711" y="3187546"/>
            <a:ext cx="9846579" cy="147732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3000" i="1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000" i="1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300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30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300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30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300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300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300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00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&lt;&lt; array[</a:t>
            </a:r>
            <a:r>
              <a:rPr lang="en-US" altLang="ko-KR" sz="300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ko-KR" sz="300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300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300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81304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</a:p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바이러스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(2606)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22076"/>
      </p:ext>
    </p:extLst>
  </p:cSld>
  <p:clrMapOvr>
    <a:masterClrMapping/>
  </p:clrMapOvr>
  <p:transition spd="slow">
    <p:cover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바이러스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316DB-8680-07C3-222E-00B93127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92" y="1988652"/>
            <a:ext cx="8129016" cy="4406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968226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바이러스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DC6542-F4D1-1CE9-CD99-6B98F559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84" y="2533600"/>
            <a:ext cx="5502032" cy="271505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D1F30BA-ACE4-CC55-F503-E78610C0D1C0}"/>
              </a:ext>
            </a:extLst>
          </p:cNvPr>
          <p:cNvSpPr/>
          <p:nvPr/>
        </p:nvSpPr>
        <p:spPr>
          <a:xfrm>
            <a:off x="3491288" y="2642616"/>
            <a:ext cx="905256" cy="9052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B77B72-8212-E07B-2AF5-5CAFFBE0DF83}"/>
              </a:ext>
            </a:extLst>
          </p:cNvPr>
          <p:cNvSpPr/>
          <p:nvPr/>
        </p:nvSpPr>
        <p:spPr>
          <a:xfrm>
            <a:off x="3344984" y="2533600"/>
            <a:ext cx="3979360" cy="2651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8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바이러스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122F6-EBC3-C8AB-B59A-D4BDE1504022}"/>
              </a:ext>
            </a:extLst>
          </p:cNvPr>
          <p:cNvSpPr txBox="1"/>
          <p:nvPr/>
        </p:nvSpPr>
        <p:spPr>
          <a:xfrm>
            <a:off x="918633" y="2526827"/>
            <a:ext cx="92823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1. 1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정점을 시작으로 그래프 탐색을 돌려라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탐색을 돌려서 방문 할 수 있는 정점의 수를 출력하라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6C9AF-8A62-4112-B717-9AA2B8C829A1}"/>
              </a:ext>
            </a:extLst>
          </p:cNvPr>
          <p:cNvSpPr txBox="1"/>
          <p:nvPr/>
        </p:nvSpPr>
        <p:spPr>
          <a:xfrm>
            <a:off x="918633" y="4506873"/>
            <a:ext cx="928238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정말 탐색만 돌리면 끝이 나는 간단한 문제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  <a:hlinkClick r:id="rId2"/>
              </a:rPr>
              <a:t>코드 내역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2144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E0D9-2653-D1C8-C149-35D408BB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이번주 필수 문제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미로 탐색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(2178)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C32FB-BEF4-B531-D5BF-E239741582DE}"/>
              </a:ext>
            </a:extLst>
          </p:cNvPr>
          <p:cNvSpPr txBox="1"/>
          <p:nvPr/>
        </p:nvSpPr>
        <p:spPr>
          <a:xfrm>
            <a:off x="838200" y="1398032"/>
            <a:ext cx="102268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trike="sngStrike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이번엔 쉬워요</a:t>
            </a:r>
            <a:endParaRPr lang="en-US" altLang="ko-KR" sz="2500" strike="sngStrike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endParaRPr lang="en-US" altLang="ko-KR" sz="2500" strike="sngStrike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지금까지 한 인접행렬 인접리스트식 그래프가 아닌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사각 격자 위를 돌아다니는 알고리즘을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BFS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또는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DFS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로써 해석하는 문제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힌트라고 하면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,,,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격자 판 자체를 이차원 배열로 저장하고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Next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는 상하좌우 좌표를 통해 계산할 수 있다는 점을 유념하세요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격자 판 유형이 매우 많기 때문에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심지어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차원으로 가기도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그에 대한 기초를 다지기 좋은 클래식한 문제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02684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E0D9-2653-D1C8-C149-35D408BB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이번주 문제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011A1-ACD4-27E9-E9F5-A61867506B81}"/>
              </a:ext>
            </a:extLst>
          </p:cNvPr>
          <p:cNvSpPr txBox="1"/>
          <p:nvPr/>
        </p:nvSpPr>
        <p:spPr>
          <a:xfrm>
            <a:off x="918633" y="1574733"/>
            <a:ext cx="102268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실버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1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미로 탐색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(2178) </a:t>
            </a:r>
            <a:r>
              <a:rPr lang="ko-KR" altLang="en-US" sz="2500" dirty="0">
                <a:solidFill>
                  <a:srgbClr val="C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필수</a:t>
            </a:r>
            <a:r>
              <a:rPr lang="en-US" altLang="ko-KR" sz="2500" dirty="0">
                <a:solidFill>
                  <a:srgbClr val="C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!</a:t>
            </a:r>
            <a:endParaRPr lang="en-US" altLang="ko-KR" sz="2500" dirty="0">
              <a:solidFill>
                <a:srgbClr val="C00000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실버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촌수계산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(2644)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각 사람의 부모는 최대 한 명만 주어진다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실버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연결 요소의 개수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(11724)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그래프가 몇 덩어리인지는 어떻게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?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실버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유기농 배추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(1012)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2178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번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+ 11724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번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실버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트리의 부모 찾기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(11725) 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실버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1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경로 찾기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(11403) 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5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토마토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(7569)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격자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(3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차원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5 : </a:t>
            </a:r>
            <a:r>
              <a:rPr lang="ko-KR" altLang="en-US" sz="250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적록색약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(10026) 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5 : </a:t>
            </a:r>
            <a:r>
              <a:rPr lang="ko-KR" altLang="en-US" sz="250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회장뽑기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(2660)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이상현 연임기원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빙산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(2573)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2023 1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학기 </a:t>
            </a:r>
            <a:r>
              <a:rPr lang="ko-KR" altLang="en-US" sz="2000" dirty="0" err="1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판큐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2000" dirty="0" err="1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입부시험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기출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이분 그래프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(1707)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발상의 전환이 중요한 문제 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내리막 길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(1520)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격자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BFS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에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DP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를 싸서 </a:t>
            </a:r>
            <a:r>
              <a:rPr lang="ko-KR" altLang="en-US" sz="2000" dirty="0" err="1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드셔보시겠습니까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0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6EDACD-A575-D658-7E7C-8CDD08BFC69F}"/>
              </a:ext>
            </a:extLst>
          </p:cNvPr>
          <p:cNvGrpSpPr/>
          <p:nvPr/>
        </p:nvGrpSpPr>
        <p:grpSpPr>
          <a:xfrm>
            <a:off x="918633" y="2045814"/>
            <a:ext cx="4019253" cy="3725408"/>
            <a:chOff x="1460507" y="2390383"/>
            <a:chExt cx="4019253" cy="3725408"/>
          </a:xfrm>
        </p:grpSpPr>
        <p:pic>
          <p:nvPicPr>
            <p:cNvPr id="1026" name="Picture 2" descr="트리 구조 - 위키백과, 우리 모두의 백과사전">
              <a:extLst>
                <a:ext uri="{FF2B5EF4-FFF2-40B4-BE49-F238E27FC236}">
                  <a16:creationId xmlns:a16="http://schemas.microsoft.com/office/drawing/2014/main" id="{46C84BD1-4048-0720-B1CE-776F233AF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7" y="2390383"/>
              <a:ext cx="4019253" cy="3356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DD0FA0-5371-18BF-5EF0-F1E5C857062A}"/>
                </a:ext>
              </a:extLst>
            </p:cNvPr>
            <p:cNvSpPr txBox="1"/>
            <p:nvPr/>
          </p:nvSpPr>
          <p:spPr>
            <a:xfrm>
              <a:off x="3025516" y="5746459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트리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8AAFB8-0375-6F13-5035-5D15E63603F6}"/>
              </a:ext>
            </a:extLst>
          </p:cNvPr>
          <p:cNvGrpSpPr/>
          <p:nvPr/>
        </p:nvGrpSpPr>
        <p:grpSpPr>
          <a:xfrm>
            <a:off x="5419634" y="2045814"/>
            <a:ext cx="5764865" cy="3725408"/>
            <a:chOff x="5419634" y="2356827"/>
            <a:chExt cx="5764865" cy="3725408"/>
          </a:xfrm>
        </p:grpSpPr>
        <p:pic>
          <p:nvPicPr>
            <p:cNvPr id="1036" name="Picture 12" descr="자료구조] 그래프(Graph)의 개념 설명">
              <a:extLst>
                <a:ext uri="{FF2B5EF4-FFF2-40B4-BE49-F238E27FC236}">
                  <a16:creationId xmlns:a16="http://schemas.microsoft.com/office/drawing/2014/main" id="{8FC7CE5A-1619-E307-3D73-3031EEA26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634" y="2356827"/>
              <a:ext cx="5764865" cy="3725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E6F3A5-1928-C858-D891-D8B0A0D5F580}"/>
                </a:ext>
              </a:extLst>
            </p:cNvPr>
            <p:cNvSpPr txBox="1"/>
            <p:nvPr/>
          </p:nvSpPr>
          <p:spPr>
            <a:xfrm>
              <a:off x="7857449" y="571290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그래프</a:t>
              </a:r>
            </a:p>
          </p:txBody>
        </p:sp>
      </p:grpSp>
      <p:pic>
        <p:nvPicPr>
          <p:cNvPr id="13" name="Picture 2" descr="흠터레스팅 모음 : 네이버 블로그">
            <a:extLst>
              <a:ext uri="{FF2B5EF4-FFF2-40B4-BE49-F238E27FC236}">
                <a16:creationId xmlns:a16="http://schemas.microsoft.com/office/drawing/2014/main" id="{24DAA2AA-AE1C-32FF-5188-223FBB48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385" y="2675467"/>
            <a:ext cx="3779615" cy="37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155930-8035-42EF-D61A-BB99936F8F81}"/>
              </a:ext>
            </a:extLst>
          </p:cNvPr>
          <p:cNvSpPr txBox="1"/>
          <p:nvPr/>
        </p:nvSpPr>
        <p:spPr>
          <a:xfrm>
            <a:off x="10763075" y="2809692"/>
            <a:ext cx="121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?</a:t>
            </a:r>
            <a:endParaRPr lang="ko-KR" altLang="en-US" sz="3000" dirty="0">
              <a:solidFill>
                <a:srgbClr val="FF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B557D-46CD-BE6D-50F4-1812B79D506C}"/>
              </a:ext>
            </a:extLst>
          </p:cNvPr>
          <p:cNvSpPr txBox="1"/>
          <p:nvPr/>
        </p:nvSpPr>
        <p:spPr>
          <a:xfrm>
            <a:off x="918633" y="1488658"/>
            <a:ext cx="1035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그럼 얘네들은 </a:t>
            </a:r>
            <a:r>
              <a:rPr lang="ko-KR" altLang="en-US" sz="2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어케함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150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8945700-9F7A-7778-9B14-86F68CAFC2FC}"/>
              </a:ext>
            </a:extLst>
          </p:cNvPr>
          <p:cNvGrpSpPr/>
          <p:nvPr/>
        </p:nvGrpSpPr>
        <p:grpSpPr>
          <a:xfrm>
            <a:off x="918633" y="2105561"/>
            <a:ext cx="10354734" cy="2646879"/>
            <a:chOff x="918633" y="2613392"/>
            <a:chExt cx="10354734" cy="26468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C52298-C905-A392-FECB-9B736A60B424}"/>
                </a:ext>
              </a:extLst>
            </p:cNvPr>
            <p:cNvSpPr txBox="1"/>
            <p:nvPr/>
          </p:nvSpPr>
          <p:spPr>
            <a:xfrm>
              <a:off x="918633" y="2613392"/>
              <a:ext cx="103547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알고리즘 스터디 </a:t>
              </a:r>
              <a:r>
                <a:rPr lang="en-US" altLang="ko-KR" sz="5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5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주차</a:t>
              </a:r>
            </a:p>
            <a:p>
              <a:pPr algn="ctr"/>
              <a:r>
                <a:rPr lang="en-US" altLang="ko-KR" sz="5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BFS</a:t>
              </a:r>
              <a:r>
                <a:rPr lang="ko-KR" altLang="en-US" sz="5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와 </a:t>
              </a:r>
              <a:r>
                <a:rPr lang="en-US" altLang="ko-KR" sz="5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DFS</a:t>
              </a:r>
              <a:r>
                <a:rPr lang="ko-KR" altLang="en-US" sz="5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에 대하여</a:t>
              </a:r>
              <a:endPara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7C7C27-FBC7-36A1-463F-6974B7040B80}"/>
                </a:ext>
              </a:extLst>
            </p:cNvPr>
            <p:cNvSpPr txBox="1"/>
            <p:nvPr/>
          </p:nvSpPr>
          <p:spPr>
            <a:xfrm>
              <a:off x="4365770" y="4244608"/>
              <a:ext cx="3460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en-US" altLang="ko-KR" sz="30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BFS</a:t>
              </a:r>
            </a:p>
            <a:p>
              <a:pPr marL="342900" indent="-342900" algn="ctr">
                <a:buAutoNum type="arabicPeriod"/>
              </a:pPr>
              <a:r>
                <a:rPr lang="en-US" altLang="ko-KR" sz="30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DFS</a:t>
              </a:r>
              <a:endParaRPr lang="ko-KR" altLang="en-US" sz="30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8918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pic>
        <p:nvPicPr>
          <p:cNvPr id="4" name="그림 3" descr="스케치, 그림, 도표, 라인이(가) 표시된 사진&#10;&#10;자동 생성된 설명">
            <a:extLst>
              <a:ext uri="{FF2B5EF4-FFF2-40B4-BE49-F238E27FC236}">
                <a16:creationId xmlns:a16="http://schemas.microsoft.com/office/drawing/2014/main" id="{52013D7B-C513-EC62-54EA-473315189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6" t="22779" r="22779" b="33582"/>
          <a:stretch/>
        </p:blipFill>
        <p:spPr>
          <a:xfrm>
            <a:off x="918633" y="1624410"/>
            <a:ext cx="6391590" cy="46098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BE69056-695F-462A-CA68-210F0B67986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142451" y="2531209"/>
            <a:ext cx="3230686" cy="1616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CBB812-507B-259C-CE83-16308748D4AE}"/>
              </a:ext>
            </a:extLst>
          </p:cNvPr>
          <p:cNvSpPr txBox="1"/>
          <p:nvPr/>
        </p:nvSpPr>
        <p:spPr>
          <a:xfrm>
            <a:off x="8373137" y="2177266"/>
            <a:ext cx="187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8109A-0621-FBDA-EA86-52689EEA0235}"/>
              </a:ext>
            </a:extLst>
          </p:cNvPr>
          <p:cNvSpPr txBox="1"/>
          <p:nvPr/>
        </p:nvSpPr>
        <p:spPr>
          <a:xfrm>
            <a:off x="5022518" y="3437158"/>
            <a:ext cx="1185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간선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BC980-D713-4361-EDB5-CA7D36D5783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959604" y="3791101"/>
            <a:ext cx="1062914" cy="1097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451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D902B-71DE-547D-CA90-CFAB89958415}"/>
              </a:ext>
            </a:extLst>
          </p:cNvPr>
          <p:cNvSpPr txBox="1"/>
          <p:nvPr/>
        </p:nvSpPr>
        <p:spPr>
          <a:xfrm>
            <a:off x="918633" y="1488658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그래프도 한가지만 </a:t>
            </a:r>
            <a:r>
              <a:rPr lang="ko-KR" altLang="en-US" sz="2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있는게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아니라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다양하게 나뉨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간선이 단방향인가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양방향인가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간선에 가중치가 존재하는가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16FB0-7CA5-FB07-7610-473C649CD5CE}"/>
              </a:ext>
            </a:extLst>
          </p:cNvPr>
          <p:cNvSpPr txBox="1"/>
          <p:nvPr/>
        </p:nvSpPr>
        <p:spPr>
          <a:xfrm>
            <a:off x="918633" y="3738127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단방향 가중치 그래프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</a:t>
            </a:r>
            <a:r>
              <a:rPr lang="ko-KR" altLang="en-US" sz="2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무방향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그래프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다중 그래프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. . . . .</a:t>
            </a:r>
          </a:p>
        </p:txBody>
      </p:sp>
    </p:spTree>
    <p:extLst>
      <p:ext uri="{BB962C8B-B14F-4D97-AF65-F5344CB8AC3E}">
        <p14:creationId xmlns:p14="http://schemas.microsoft.com/office/powerpoint/2010/main" val="3217834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표현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AC205-956F-C7BB-277C-5F7A9F533E4A}"/>
              </a:ext>
            </a:extLst>
          </p:cNvPr>
          <p:cNvSpPr txBox="1"/>
          <p:nvPr/>
        </p:nvSpPr>
        <p:spPr>
          <a:xfrm>
            <a:off x="918633" y="1789725"/>
            <a:ext cx="2934050" cy="452431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struct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vertex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// . . .</a:t>
            </a:r>
            <a:b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    // . . .</a:t>
            </a:r>
            <a:b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    // . . .</a:t>
            </a:r>
            <a:b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struct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edge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// . . .</a:t>
            </a:r>
            <a:b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    // . .</a:t>
            </a:r>
            <a:b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  <a:t>    //</a:t>
            </a:r>
            <a:br>
              <a:rPr lang="en-US" altLang="ko-KR" sz="1800" i="1" dirty="0">
                <a:solidFill>
                  <a:srgbClr val="5C6370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struct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graph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vertex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*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vertices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];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edge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*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edges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100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];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};</a:t>
            </a:r>
          </a:p>
        </p:txBody>
      </p:sp>
      <p:pic>
        <p:nvPicPr>
          <p:cNvPr id="10" name="그래픽 9" descr="닫기 윤곽선">
            <a:extLst>
              <a:ext uri="{FF2B5EF4-FFF2-40B4-BE49-F238E27FC236}">
                <a16:creationId xmlns:a16="http://schemas.microsoft.com/office/drawing/2014/main" id="{82A0BE5D-2F10-E1CB-A1B1-DC9024095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024" y="1936377"/>
            <a:ext cx="4231007" cy="42310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1883EA-699A-7685-F93A-3BA06D64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031" y="2326918"/>
            <a:ext cx="7142805" cy="344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149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그래프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표현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인접 행렬 구조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408556"/>
            <a:ext cx="92823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Graph[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][j] = true; →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정점이 서로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연결되어있다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Graph[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][j] = 10; →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 사이 간선의 가중치가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이다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두 간선이 연결되지 않았을 경우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비가중치 그래프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Graph[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][j] = false;</a:t>
            </a: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가중치 그래프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Graph[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][j] = -1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INF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D8F62-3EA4-6D9F-40F0-ACC705E4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3695119"/>
            <a:ext cx="5020773" cy="212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457245-DEAF-F77A-59AF-15A39933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96" y="3577715"/>
            <a:ext cx="4412362" cy="2240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483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알고리즘 스터디 2주차</Template>
  <TotalTime>395</TotalTime>
  <Words>1958</Words>
  <Application>Microsoft Office PowerPoint</Application>
  <PresentationFormat>와이드스크린</PresentationFormat>
  <Paragraphs>184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JetBrains Mono</vt:lpstr>
      <vt:lpstr>Noto Sans KR</vt:lpstr>
      <vt:lpstr>Noto Sans KR Black</vt:lpstr>
      <vt:lpstr>Noto Sans KR Medium</vt:lpstr>
      <vt:lpstr>Noto Sans KR Thin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이번주 필수 문제 : 미로 탐색 (2178) </vt:lpstr>
      <vt:lpstr>이번주 문제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3second</dc:creator>
  <cp:lastModifiedBy>. 3second</cp:lastModifiedBy>
  <cp:revision>2</cp:revision>
  <dcterms:created xsi:type="dcterms:W3CDTF">2024-01-16T08:31:32Z</dcterms:created>
  <dcterms:modified xsi:type="dcterms:W3CDTF">2024-01-24T04:48:23Z</dcterms:modified>
</cp:coreProperties>
</file>