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300" r:id="rId3"/>
    <p:sldId id="328" r:id="rId4"/>
    <p:sldId id="301" r:id="rId5"/>
    <p:sldId id="354" r:id="rId6"/>
    <p:sldId id="336" r:id="rId7"/>
    <p:sldId id="339" r:id="rId8"/>
    <p:sldId id="340" r:id="rId9"/>
    <p:sldId id="341" r:id="rId10"/>
    <p:sldId id="342" r:id="rId11"/>
    <p:sldId id="355" r:id="rId12"/>
    <p:sldId id="356" r:id="rId13"/>
    <p:sldId id="315" r:id="rId14"/>
    <p:sldId id="316" r:id="rId15"/>
    <p:sldId id="350" r:id="rId16"/>
    <p:sldId id="349" r:id="rId17"/>
    <p:sldId id="321" r:id="rId18"/>
    <p:sldId id="322" r:id="rId19"/>
    <p:sldId id="352" r:id="rId20"/>
    <p:sldId id="357" r:id="rId21"/>
    <p:sldId id="327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A4428-DEA7-4778-B3EB-AA03B396866E}" v="5" dt="2024-01-23T08:43:09.787"/>
    <p1510:client id="{BE2CDC14-19A0-4A5C-A0B9-E493A96B0179}" v="213" dt="2024-01-23T10:50:59.858"/>
    <p1510:client id="{FCCAC63D-308D-4697-9CF2-666BEB50A0F5}" v="229" dt="2024-01-23T08:41:57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76" autoAdjust="0"/>
  </p:normalViewPr>
  <p:slideViewPr>
    <p:cSldViewPr snapToGrid="0">
      <p:cViewPr varScale="1">
        <p:scale>
          <a:sx n="148" d="100"/>
          <a:sy n="148" d="100"/>
        </p:scale>
        <p:origin x="73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2A85-37BE-4C58-BEDA-7785D7D19C6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77D7-9955-48CC-97ED-6C9114DAF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077D7-9955-48CC-97ED-6C9114DAF1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3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7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6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D922B-A3B0-4799-A944-D05B143F1B8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A20C-13E1-4CD5-B3E1-287D1DF6A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source/7224536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dfsbf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998113"/>
            <a:ext cx="10354734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000">
                <a:latin typeface="Noto Sans KR Medium" panose="020B0600000000000000" pitchFamily="34" charset="-127"/>
                <a:ea typeface="Noto Sans KR Medium"/>
              </a:rPr>
              <a:t>알고리즘 스터디 4주차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2" y="1724615"/>
            <a:ext cx="980302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Priority Queue</a:t>
            </a:r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의 시간 효율성을 위해서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거리가 짧은 애들을 먼저 확인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: Priority Queue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의 정렬기준을 거리로 설정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Priority Queue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pair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집어넣을 경우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앞의 값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(first)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기준으로 정렬하기 때문에 항상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pair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거리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정점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&gt;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의 순서를 지켜야 함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C++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 Priority Queue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는 큰 값을 우선으로 간주하기 때문에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거리를 넣을 때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–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를 붙여서 넣거나 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선언할때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greater&lt;&gt;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옵션을 사용해주어야 작은 값을 우선으로 탐색함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CB60FE-D86C-E72F-69F9-A16B9BEC01F8}"/>
              </a:ext>
            </a:extLst>
          </p:cNvPr>
          <p:cNvGrpSpPr/>
          <p:nvPr/>
        </p:nvGrpSpPr>
        <p:grpSpPr>
          <a:xfrm>
            <a:off x="918632" y="5704964"/>
            <a:ext cx="9970454" cy="877163"/>
            <a:chOff x="918630" y="5674814"/>
            <a:chExt cx="4744116" cy="8771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AA1EC1-057E-9A7E-909F-608CAE17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630" y="6182645"/>
              <a:ext cx="4744116" cy="369332"/>
            </a:xfrm>
            <a:prstGeom prst="rect">
              <a:avLst/>
            </a:prstGeom>
            <a:solidFill>
              <a:srgbClr val="29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B5B6E3"/>
                  </a:solidFill>
                  <a:effectLst/>
                  <a:latin typeface="Arial Unicode MS"/>
                  <a:ea typeface="JetBrains Mono"/>
                </a:rPr>
                <a:t>priority_queue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B9BCD1"/>
                  </a:solidFill>
                  <a:effectLst/>
                  <a:latin typeface="Arial Unicode MS"/>
                  <a:ea typeface="JetBrains Mono"/>
                </a:rPr>
                <a:t>PII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B5B6E3"/>
                  </a:solidFill>
                  <a:effectLst/>
                  <a:latin typeface="Arial Unicode MS"/>
                  <a:ea typeface="JetBrains Mono"/>
                </a:rPr>
                <a:t>vector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B9BCD1"/>
                  </a:solidFill>
                  <a:effectLst/>
                  <a:latin typeface="Arial Unicode MS"/>
                  <a:ea typeface="JetBrains Mono"/>
                </a:rPr>
                <a:t>PII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&gt;, 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B5B6E3"/>
                  </a:solidFill>
                  <a:effectLst/>
                  <a:latin typeface="Arial Unicode MS"/>
                  <a:ea typeface="JetBrains Mono"/>
                </a:rPr>
                <a:t>greater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&lt;&gt;&gt; 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container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;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CFB3C45D-0F51-B6ED-C690-8582CF949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631" y="5674814"/>
              <a:ext cx="4744115" cy="369332"/>
            </a:xfrm>
            <a:prstGeom prst="rect">
              <a:avLst/>
            </a:prstGeom>
            <a:solidFill>
              <a:srgbClr val="29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1" i="0" u="none" strike="noStrike" cap="none" normalizeH="0" baseline="0">
                  <a:ln>
                    <a:noFill/>
                  </a:ln>
                  <a:solidFill>
                    <a:srgbClr val="FC5FA3"/>
                  </a:solidFill>
                  <a:effectLst/>
                  <a:latin typeface="Arial Unicode MS"/>
                  <a:ea typeface="JetBrains Mono"/>
                </a:rPr>
                <a:t>typedef 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B5B6E3"/>
                  </a:solidFill>
                  <a:effectLst/>
                  <a:latin typeface="Arial Unicode MS"/>
                  <a:ea typeface="JetBrains Mono"/>
                </a:rPr>
                <a:t>pair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b="1" i="0" u="none" strike="noStrike" cap="none" normalizeH="0" baseline="0">
                  <a:ln>
                    <a:noFill/>
                  </a:ln>
                  <a:solidFill>
                    <a:srgbClr val="FC5FA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b="1" i="0" u="none" strike="noStrike" cap="none" normalizeH="0" baseline="0">
                  <a:ln>
                    <a:noFill/>
                  </a:ln>
                  <a:solidFill>
                    <a:srgbClr val="FC5FA3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B9BCD1"/>
                  </a:solidFill>
                  <a:effectLst/>
                  <a:latin typeface="Arial Unicode MS"/>
                  <a:ea typeface="JetBrains Mono"/>
                </a:rPr>
                <a:t>PII</a:t>
              </a:r>
              <a:r>
                <a:rPr kumimoji="0" lang="ko-KR" altLang="ko-KR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/>
                  <a:ea typeface="JetBrains Mono"/>
                </a:rPr>
                <a:t>;</a:t>
              </a:r>
              <a:endPara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4485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2" y="1724615"/>
            <a:ext cx="98030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Priority Queue</a:t>
            </a:r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의 시간 효율성을 위해서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후에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Priority Queue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에서 뽑은 값인데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예전에 넣은 값이라 최단거리가 </a:t>
            </a:r>
            <a:r>
              <a:rPr lang="en-US" altLang="ko-KR" sz="2500" dirty="0" err="1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Dist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[</a:t>
            </a:r>
            <a:r>
              <a:rPr lang="en-US" altLang="ko-KR" sz="2500" dirty="0" err="1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cur_v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보다 클 경우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: Continue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78E81B1-E881-5156-04CB-C38D4200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31" y="4376398"/>
            <a:ext cx="9897397" cy="1200329"/>
          </a:xfrm>
          <a:prstGeom prst="rect">
            <a:avLst/>
          </a:prstGeom>
          <a:solidFill>
            <a:srgbClr val="292A2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top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().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second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cur_dist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top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().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first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cur_dist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&gt;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])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continue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607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: </a:t>
            </a:r>
            <a:r>
              <a:rPr lang="ko-KR" altLang="en-US" sz="4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시간복잡도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2" y="1724615"/>
            <a:ext cx="98030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O(</a:t>
            </a:r>
            <a:r>
              <a:rPr lang="en-US" altLang="ko-KR" sz="4000" dirty="0" err="1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ElogV</a:t>
            </a:r>
            <a:r>
              <a:rPr lang="en-US" altLang="ko-KR" sz="40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E 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간선의 개수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V 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정점의 개수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59998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</a:p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최단경로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(1753)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84649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최단경로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60F12-0213-E5B7-9311-F46D8630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3" y="1562468"/>
            <a:ext cx="7841369" cy="498643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54685951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최단경로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D5212-60AD-58EF-0279-5BC4328672C2}"/>
              </a:ext>
            </a:extLst>
          </p:cNvPr>
          <p:cNvSpPr txBox="1"/>
          <p:nvPr/>
        </p:nvSpPr>
        <p:spPr>
          <a:xfrm>
            <a:off x="918632" y="1724615"/>
            <a:ext cx="10170077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Details</a:t>
            </a: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다익스트라를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할 때는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빈 경로를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아니라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INF 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가능한 큰 값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넣는것이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좋음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수많은 계산에 용이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정점의 개수가 최대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20000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간선의 개수는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MAX 30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인접리스트 구조로 표현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	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가중치 최대가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10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이니까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300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만 이상의 숫자는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안나올것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대충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1000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만정도를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INF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로 잡으면 될 듯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82247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 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최단경로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 전체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E47DE3-5800-DE08-8DC4-52E149FB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33" y="1776737"/>
            <a:ext cx="8998099" cy="4862870"/>
          </a:xfrm>
          <a:prstGeom prst="rect">
            <a:avLst/>
          </a:prstGeom>
          <a:solidFill>
            <a:srgbClr val="292A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A8FF"/>
                </a:solidFill>
                <a:effectLst/>
                <a:latin typeface="Consolas" panose="020B0609020204030204" pitchFamily="49" charset="0"/>
                <a:ea typeface="JetBrains Mono"/>
              </a:rPr>
              <a:t>#include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&lt;iostream&gt;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A8FF"/>
                </a:solidFill>
                <a:effectLst/>
                <a:latin typeface="Consolas" panose="020B0609020204030204" pitchFamily="49" charset="0"/>
                <a:ea typeface="JetBrains Mono"/>
              </a:rPr>
              <a:t>#include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&lt;queue&gt;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using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namespace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std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typedef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pair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PII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A8FF"/>
                </a:solidFill>
                <a:effectLst/>
                <a:latin typeface="Consolas" panose="020B0609020204030204" pitchFamily="49" charset="0"/>
                <a:ea typeface="JetBrains Mono"/>
              </a:rPr>
              <a:t>#define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MAX_V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20000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A8FF"/>
                </a:solidFill>
                <a:effectLst/>
                <a:latin typeface="Consolas" panose="020B0609020204030204" pitchFamily="49" charset="0"/>
                <a:ea typeface="JetBrains Mono"/>
              </a:rPr>
              <a:t>#define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MAX_E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300000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MAX_V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PII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graph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MAX_V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A8FF"/>
                </a:solidFill>
                <a:effectLst/>
                <a:latin typeface="Consolas" panose="020B0609020204030204" pitchFamily="49" charset="0"/>
                <a:ea typeface="JetBrains Mono"/>
              </a:rPr>
              <a:t>#define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INF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10000000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void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41A1C0"/>
                </a:solidFill>
                <a:effectLst/>
                <a:latin typeface="Consolas" panose="020B0609020204030204" pitchFamily="49" charset="0"/>
                <a:ea typeface="JetBrains Mono"/>
              </a:rPr>
              <a:t>Dijkstra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priority_queue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PII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PII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&gt;,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greater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&lt;&gt;&gt;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emplace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not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empty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top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second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top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first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pop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])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continue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nsolas" panose="020B0609020204030204" pitchFamily="49" charset="0"/>
                <a:ea typeface="JetBrains Mono"/>
              </a:rPr>
              <a:t>PII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next_info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graph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]) {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// {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next_info.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second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next_info.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first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 저장된 기존 최단경로보다 더 짧은 애가 나오면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: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cur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까지의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 최단경로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cur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에서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거리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emplace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41A1C0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v_cnt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e_cnt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v_cnt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e_cnt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e_cnt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cin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&gt;&gt;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graph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emplace_back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&amp;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INF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Dijkstra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&lt;=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v_cnt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pitchFamily="49" charset="0"/>
                <a:ea typeface="JetBrains Mono"/>
              </a:rPr>
              <a:t>INF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cout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"INF"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EF1DD"/>
                </a:solidFill>
                <a:effectLst/>
                <a:latin typeface="Consolas" panose="020B0609020204030204" pitchFamily="49" charset="0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EF1DD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sz="500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else</a:t>
            </a:r>
            <a:r>
              <a:rPr kumimoji="0" lang="ko-KR" altLang="ko-KR" sz="500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cout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pitchFamily="49" charset="0"/>
                <a:ea typeface="JetBrains Mono"/>
              </a:rPr>
              <a:t>&lt;&lt;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EF1DD"/>
                </a:solidFill>
                <a:effectLst/>
                <a:latin typeface="Consolas" panose="020B0609020204030204" pitchFamily="49" charset="0"/>
                <a:ea typeface="JetBrains Mono"/>
              </a:rPr>
              <a:t>\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EF1DD"/>
                </a:solidFill>
                <a:effectLst/>
                <a:latin typeface="Consolas" panose="020B0609020204030204" pitchFamily="49" charset="0"/>
                <a:ea typeface="JetBrains Mono"/>
              </a:rPr>
              <a:t>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JetBrains Mono"/>
              </a:rPr>
              <a:t>'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877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613392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</a:p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특정한 최단 경로</a:t>
            </a:r>
            <a:endParaRPr lang="en-US" altLang="ko-KR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2076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특정한 최단 경로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7D9D50-B99B-59F5-AA4D-2236ACF9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67" y="1551615"/>
            <a:ext cx="8669067" cy="51711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96822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특정한 최단 경로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70866-89EC-C977-B86A-B71F60592422}"/>
              </a:ext>
            </a:extLst>
          </p:cNvPr>
          <p:cNvSpPr txBox="1"/>
          <p:nvPr/>
        </p:nvSpPr>
        <p:spPr>
          <a:xfrm>
            <a:off x="918633" y="2686393"/>
            <a:ext cx="10354734" cy="2015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기존 최단경로 문제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: A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에서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B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로 가는 최단경로를 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구하시오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!</a:t>
            </a: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이 문제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: A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에서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B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랑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C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들렀다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D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로가는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최단경로를 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구하시오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!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9180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27B0C-0532-0B86-C2C3-EDBCB37A2109}"/>
              </a:ext>
            </a:extLst>
          </p:cNvPr>
          <p:cNvSpPr txBox="1"/>
          <p:nvPr/>
        </p:nvSpPr>
        <p:spPr>
          <a:xfrm>
            <a:off x="918633" y="1488658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지난주에 배웠던 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BFS로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최단 경로는 언제든 확인이 가능해짐</a:t>
            </a:r>
          </a:p>
        </p:txBody>
      </p:sp>
      <p:pic>
        <p:nvPicPr>
          <p:cNvPr id="3" name="그림 2" descr="라인, 원, 도표이(가) 표시된 사진&#10;&#10;자동 생성된 설명">
            <a:extLst>
              <a:ext uri="{FF2B5EF4-FFF2-40B4-BE49-F238E27FC236}">
                <a16:creationId xmlns:a16="http://schemas.microsoft.com/office/drawing/2014/main" id="{2F8BA171-08BA-F7B8-182A-ACE2E2ED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4" y="2552685"/>
            <a:ext cx="7659595" cy="36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755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예시문제 </a:t>
            </a:r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특정한 최단 경로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70866-89EC-C977-B86A-B71F60592422}"/>
              </a:ext>
            </a:extLst>
          </p:cNvPr>
          <p:cNvSpPr txBox="1"/>
          <p:nvPr/>
        </p:nvSpPr>
        <p:spPr>
          <a:xfrm>
            <a:off x="918633" y="2282513"/>
            <a:ext cx="10354734" cy="27853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풀이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: </a:t>
            </a: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1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번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: A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B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최단경로 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+  BC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최단경로 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+  CD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최단경로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번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: AC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최단경로 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+  CB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최단경로 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+  BD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최단경로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두 개 중에 짧은 게 정답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  <a:hlinkClick r:id="rId2"/>
              </a:rPr>
              <a:t>코드 보기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9621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0D9-2653-D1C8-C149-35D408B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필수 문제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알고스팟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(1261)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C32FB-BEF4-B531-D5BF-E239741582DE}"/>
              </a:ext>
            </a:extLst>
          </p:cNvPr>
          <p:cNvSpPr txBox="1"/>
          <p:nvPr/>
        </p:nvSpPr>
        <p:spPr>
          <a:xfrm>
            <a:off x="831761" y="1028700"/>
            <a:ext cx="102268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다익스트라도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격자 위에서 해보면 어떨까요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CFAE30C-37F5-7601-F088-6505A4510BA4}"/>
              </a:ext>
            </a:extLst>
          </p:cNvPr>
          <p:cNvSpPr txBox="1">
            <a:spLocks/>
          </p:cNvSpPr>
          <p:nvPr/>
        </p:nvSpPr>
        <p:spPr>
          <a:xfrm>
            <a:off x="745902" y="1631547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권장 문제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거의 최단 경로 </a:t>
            </a:r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(5719)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65E9F-300F-5B28-D59D-8E74B1ADF8EC}"/>
              </a:ext>
            </a:extLst>
          </p:cNvPr>
          <p:cNvSpPr txBox="1"/>
          <p:nvPr/>
        </p:nvSpPr>
        <p:spPr>
          <a:xfrm>
            <a:off x="838200" y="2420915"/>
            <a:ext cx="102268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단순히 최단 거리만 계산하는 것이 아닌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그 경로를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From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을 통해 저장해야 하는 문제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지금까지 해온 것들을 종합하면 풀 수 있고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성장에 가장 도움이 될 거라고 생각하는 문제지만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플래티넘이라 필수가 아닌 권장으로 넣었습니다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그래도 해봤으면 하는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문제</a:t>
            </a:r>
            <a:endParaRPr lang="en-US" altLang="ko-KR" sz="25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02684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E0D9-2653-D1C8-C149-35D408BB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이번주 문제 </a:t>
            </a:r>
            <a:r>
              <a:rPr lang="en-US" altLang="ko-KR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어려우니까 </a:t>
            </a:r>
            <a:r>
              <a:rPr lang="ko-KR" altLang="en-US" dirty="0" err="1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세개로</a:t>
            </a:r>
            <a:r>
              <a:rPr lang="ko-KR" altLang="en-US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낮춤</a:t>
            </a:r>
            <a:r>
              <a:rPr lang="en-US" altLang="ko-KR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r>
              <a:rPr lang="ko-KR" altLang="en-US" dirty="0">
                <a:solidFill>
                  <a:srgbClr val="C0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011A1-ACD4-27E9-E9F5-A61867506B81}"/>
              </a:ext>
            </a:extLst>
          </p:cNvPr>
          <p:cNvSpPr txBox="1"/>
          <p:nvPr/>
        </p:nvSpPr>
        <p:spPr>
          <a:xfrm>
            <a:off x="918633" y="1574733"/>
            <a:ext cx="102268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알고스팟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(1261) </a:t>
            </a:r>
            <a:r>
              <a:rPr lang="ko-KR" altLang="en-US" sz="2500" dirty="0">
                <a:solidFill>
                  <a:srgbClr val="C00000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필수</a:t>
            </a:r>
            <a:r>
              <a:rPr lang="en-US" altLang="ko-KR" sz="2500" dirty="0">
                <a:solidFill>
                  <a:srgbClr val="C00000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!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플래티넘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거의 최단 경로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(5719) </a:t>
            </a:r>
            <a:r>
              <a:rPr lang="ko-KR" altLang="en-US" sz="2500" dirty="0">
                <a:solidFill>
                  <a:srgbClr val="002060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권장</a:t>
            </a:r>
            <a:endParaRPr lang="en-US" altLang="ko-KR" sz="2500" dirty="0">
              <a:solidFill>
                <a:srgbClr val="002060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최소비용 구하기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(1916)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최소비용 구하기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(11779)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3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파티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(1238)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면접보는 승범이네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(17835)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골목 대장 호석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–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효율성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2 (20183)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골드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1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횡단보도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(24042)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플래티넘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5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도로포장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(1162)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플래티넘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K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번째 최단경로 찾기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(1854)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플래티넘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세금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(13907)</a:t>
            </a:r>
          </a:p>
          <a:p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플래티넘 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4 : </a:t>
            </a:r>
            <a:r>
              <a:rPr lang="ko-KR" altLang="en-US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산책</a:t>
            </a:r>
            <a:r>
              <a:rPr lang="en-US" altLang="ko-KR" sz="25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(Large) (22870)</a:t>
            </a:r>
          </a:p>
        </p:txBody>
      </p:sp>
    </p:spTree>
    <p:extLst>
      <p:ext uri="{BB962C8B-B14F-4D97-AF65-F5344CB8AC3E}">
        <p14:creationId xmlns:p14="http://schemas.microsoft.com/office/powerpoint/2010/main" val="1850828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 상황</a:t>
            </a:r>
            <a:endParaRPr lang="en-US" altLang="ko-KR" sz="45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 descr="라인, 원, 도표이(가) 표시된 사진&#10;&#10;자동 생성된 설명">
            <a:extLst>
              <a:ext uri="{FF2B5EF4-FFF2-40B4-BE49-F238E27FC236}">
                <a16:creationId xmlns:a16="http://schemas.microsoft.com/office/drawing/2014/main" id="{6ECAA2B7-685D-85C3-CD79-073B0DDF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4" y="2552685"/>
            <a:ext cx="7659595" cy="3657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36C82-2E70-7FFE-C1C0-3E22AEC3A85C}"/>
              </a:ext>
            </a:extLst>
          </p:cNvPr>
          <p:cNvSpPr txBox="1"/>
          <p:nvPr/>
        </p:nvSpPr>
        <p:spPr>
          <a:xfrm>
            <a:off x="918633" y="1488658"/>
            <a:ext cx="10354734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그럼 거리가 생기면 </a:t>
            </a:r>
            <a:r>
              <a:rPr lang="ko-KR" altLang="en-US" sz="25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어케함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?</a:t>
            </a:r>
            <a:endParaRPr lang="ko-KR" altLang="en-US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5C0B2-35DC-D3DA-5A16-8B5550291867}"/>
              </a:ext>
            </a:extLst>
          </p:cNvPr>
          <p:cNvSpPr txBox="1"/>
          <p:nvPr/>
        </p:nvSpPr>
        <p:spPr>
          <a:xfrm>
            <a:off x="4187850" y="3375470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FAEEA-ABEE-3A20-6D05-EC39B02BCABA}"/>
              </a:ext>
            </a:extLst>
          </p:cNvPr>
          <p:cNvSpPr txBox="1"/>
          <p:nvPr/>
        </p:nvSpPr>
        <p:spPr>
          <a:xfrm>
            <a:off x="4011518" y="2695337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C4E81-E21D-26DA-464B-E11A98C62FB1}"/>
              </a:ext>
            </a:extLst>
          </p:cNvPr>
          <p:cNvSpPr txBox="1"/>
          <p:nvPr/>
        </p:nvSpPr>
        <p:spPr>
          <a:xfrm>
            <a:off x="5856692" y="3098378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978F6-A298-BA95-AF41-32269D9895BD}"/>
              </a:ext>
            </a:extLst>
          </p:cNvPr>
          <p:cNvSpPr txBox="1"/>
          <p:nvPr/>
        </p:nvSpPr>
        <p:spPr>
          <a:xfrm>
            <a:off x="5737040" y="3866677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DDC50-0B45-DB57-BA51-F0722EEBFACA}"/>
              </a:ext>
            </a:extLst>
          </p:cNvPr>
          <p:cNvSpPr txBox="1"/>
          <p:nvPr/>
        </p:nvSpPr>
        <p:spPr>
          <a:xfrm>
            <a:off x="6650180" y="4949849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  <a:endParaRPr 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CFF5E-6D6F-11BE-92F9-ABCB2ED6344D}"/>
              </a:ext>
            </a:extLst>
          </p:cNvPr>
          <p:cNvSpPr txBox="1"/>
          <p:nvPr/>
        </p:nvSpPr>
        <p:spPr>
          <a:xfrm>
            <a:off x="5151370" y="4672758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21C52-89EB-FD07-0463-E1927069B071}"/>
              </a:ext>
            </a:extLst>
          </p:cNvPr>
          <p:cNvSpPr txBox="1"/>
          <p:nvPr/>
        </p:nvSpPr>
        <p:spPr>
          <a:xfrm>
            <a:off x="7790031" y="3910758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F0E299-6F41-6E84-3470-75D4F93FDCDE}"/>
              </a:ext>
            </a:extLst>
          </p:cNvPr>
          <p:cNvSpPr txBox="1"/>
          <p:nvPr/>
        </p:nvSpPr>
        <p:spPr>
          <a:xfrm>
            <a:off x="4105981" y="5409568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05A4B-C9DC-6A5A-2520-34224EEFE62E}"/>
              </a:ext>
            </a:extLst>
          </p:cNvPr>
          <p:cNvSpPr txBox="1"/>
          <p:nvPr/>
        </p:nvSpPr>
        <p:spPr>
          <a:xfrm>
            <a:off x="2821287" y="4666461"/>
            <a:ext cx="557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EB638-0B32-5AE9-D66A-39C7F65E74EE}"/>
              </a:ext>
            </a:extLst>
          </p:cNvPr>
          <p:cNvSpPr txBox="1"/>
          <p:nvPr/>
        </p:nvSpPr>
        <p:spPr>
          <a:xfrm>
            <a:off x="2393056" y="3432147"/>
            <a:ext cx="35644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pic>
        <p:nvPicPr>
          <p:cNvPr id="22" name="Picture 2" descr="흠터레스팅 모음 : 네이버 블로그">
            <a:extLst>
              <a:ext uri="{FF2B5EF4-FFF2-40B4-BE49-F238E27FC236}">
                <a16:creationId xmlns:a16="http://schemas.microsoft.com/office/drawing/2014/main" id="{4C1DFE91-B358-D8F1-C494-BBB62801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85" y="2675467"/>
            <a:ext cx="3779615" cy="37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57F29F-53AC-2D8E-1F88-B5C5A33AABB9}"/>
              </a:ext>
            </a:extLst>
          </p:cNvPr>
          <p:cNvSpPr txBox="1"/>
          <p:nvPr/>
        </p:nvSpPr>
        <p:spPr>
          <a:xfrm>
            <a:off x="10763075" y="2809692"/>
            <a:ext cx="1216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rgbClr val="FF0000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</a:t>
            </a:r>
            <a:endParaRPr lang="ko-KR" altLang="en-US" sz="3000">
              <a:solidFill>
                <a:srgbClr val="FF0000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8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2105561"/>
            <a:ext cx="10354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 스터디 </a:t>
            </a:r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주차</a:t>
            </a:r>
          </a:p>
          <a:p>
            <a:pPr algn="ctr"/>
            <a:r>
              <a:rPr lang="en-US" altLang="ko-KR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</a:t>
            </a:r>
            <a:r>
              <a:rPr lang="ko-KR" altLang="en-US" sz="5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알고리즘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82003-9E26-99AB-7D17-5F2B3D1B2D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8918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최단 경로 문제</a:t>
            </a:r>
            <a:endParaRPr lang="en-US" altLang="ko-KR" sz="1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3F66B-564B-A90E-2F0C-2790325A2382}"/>
              </a:ext>
            </a:extLst>
          </p:cNvPr>
          <p:cNvSpPr txBox="1"/>
          <p:nvPr/>
        </p:nvSpPr>
        <p:spPr>
          <a:xfrm>
            <a:off x="918633" y="1639389"/>
            <a:ext cx="103547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일반적으로 간선의 가중치가 있는 그래프에서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출발점 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도착점의 가장 짧은 경로를 찾는 문제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네트워크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교통</a:t>
            </a:r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통신 등에서 가장 핵심적으로 적용되는 문제 </a:t>
            </a:r>
            <a:r>
              <a:rPr lang="ko-KR" altLang="en-US" sz="7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라고 </a:t>
            </a:r>
            <a:r>
              <a:rPr lang="en-US" altLang="ko-KR" sz="7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ChatGPT</a:t>
            </a:r>
            <a:r>
              <a:rPr lang="ko-KR" altLang="en-US" sz="700" dirty="0">
                <a:latin typeface="Noto Sans KR Thin" panose="020B0200000000000000" pitchFamily="50" charset="-127"/>
                <a:ea typeface="Noto Sans KR Thin" panose="020B0200000000000000" pitchFamily="50" charset="-127"/>
                <a:sym typeface="Wingdings" panose="05000000000000000000" pitchFamily="2" charset="2"/>
              </a:rPr>
              <a:t>가 그랬음</a:t>
            </a:r>
            <a:endParaRPr lang="ko-KR" altLang="en-US" sz="7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B0EDB-A215-63CD-71F4-35ED57606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1"/>
          <a:stretch/>
        </p:blipFill>
        <p:spPr>
          <a:xfrm>
            <a:off x="3713871" y="3270605"/>
            <a:ext cx="4764259" cy="35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6534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Algorithm</a:t>
            </a:r>
          </a:p>
          <a:p>
            <a:r>
              <a:rPr lang="en-US" altLang="ko-KR" sz="1500" dirty="0" err="1">
                <a:latin typeface="Noto Sans KR Medium" panose="020B0600000000000000" pitchFamily="34" charset="-127"/>
                <a:ea typeface="Noto Sans KR Medium" panose="020B0600000000000000" pitchFamily="34" charset="-127"/>
                <a:hlinkClick r:id="rId2"/>
              </a:rPr>
              <a:t>Visualgo</a:t>
            </a:r>
            <a:endParaRPr lang="en-US" altLang="ko-KR" sz="1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3F66B-564B-A90E-2F0C-2790325A2382}"/>
              </a:ext>
            </a:extLst>
          </p:cNvPr>
          <p:cNvSpPr txBox="1"/>
          <p:nvPr/>
        </p:nvSpPr>
        <p:spPr>
          <a:xfrm>
            <a:off x="918633" y="1739200"/>
            <a:ext cx="10354734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1.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출발지점에서 다른 모든 점으로 가는 최단 거리를 계산 가능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	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1~8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번이 존재하는 그래프에서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, 1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을 출발점으로 </a:t>
            </a:r>
            <a:r>
              <a:rPr lang="ko-KR" altLang="en-US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찍을경우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2~7 </a:t>
            </a:r>
            <a:r>
              <a:rPr lang="ko-KR" altLang="en-US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모든점의</a:t>
            </a:r>
            <a:r>
              <a:rPr lang="ko-KR" altLang="en-US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 최단경로 계산 가능</a:t>
            </a:r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81BF0-AC44-7887-3D0D-D41926EEBE9E}"/>
              </a:ext>
            </a:extLst>
          </p:cNvPr>
          <p:cNvSpPr txBox="1"/>
          <p:nvPr/>
        </p:nvSpPr>
        <p:spPr>
          <a:xfrm>
            <a:off x="918633" y="2752301"/>
            <a:ext cx="10354734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2. 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우선순위 큐를 활용한 알고리즘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	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#include&lt;queue&gt; / </a:t>
            </a:r>
            <a:r>
              <a:rPr lang="en-US" altLang="ko-KR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priority_queue</a:t>
            </a:r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75459-A218-5994-CFD2-C8FA690D196D}"/>
              </a:ext>
            </a:extLst>
          </p:cNvPr>
          <p:cNvSpPr txBox="1"/>
          <p:nvPr/>
        </p:nvSpPr>
        <p:spPr>
          <a:xfrm>
            <a:off x="918633" y="3765402"/>
            <a:ext cx="10354734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2. BFS, DFS</a:t>
            </a:r>
            <a:r>
              <a:rPr lang="ko-KR" altLang="en-US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와 구현 코드에서 유사점을 가짐</a:t>
            </a:r>
            <a:endParaRPr lang="en-US" altLang="ko-KR" sz="25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r>
              <a:rPr lang="en-US" altLang="ko-KR" sz="25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	</a:t>
            </a:r>
            <a:r>
              <a:rPr lang="en-US" altLang="ko-KR" sz="2000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#include&lt;queue&gt; / </a:t>
            </a:r>
            <a:r>
              <a:rPr lang="en-US" altLang="ko-KR" sz="2000" dirty="0" err="1">
                <a:latin typeface="Noto Sans KR Thin" panose="020B0200000000000000" pitchFamily="50" charset="-127"/>
                <a:ea typeface="Noto Sans KR Thin" panose="020B0200000000000000" pitchFamily="50" charset="-127"/>
              </a:rPr>
              <a:t>priority_queue</a:t>
            </a:r>
            <a:endParaRPr lang="en-US" altLang="ko-KR" sz="2000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3418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3B9D2-52DA-97C9-A263-D247F0D95E80}"/>
              </a:ext>
            </a:extLst>
          </p:cNvPr>
          <p:cNvSpPr txBox="1"/>
          <p:nvPr/>
        </p:nvSpPr>
        <p:spPr>
          <a:xfrm>
            <a:off x="918633" y="1709959"/>
            <a:ext cx="928238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기본 구조 </a:t>
            </a:r>
            <a:r>
              <a:rPr lang="en-US" altLang="ko-KR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sz="25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다익스트라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시작 정점을 자료구조에 삽입한다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자료구조가 완전히 빌 때 까지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– 1.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자료구조에서 정점을 꺼내기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이하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current)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 – 2. </a:t>
            </a:r>
            <a:r>
              <a:rPr lang="en-US" altLang="ko-KR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current</a:t>
            </a:r>
            <a:r>
              <a:rPr lang="ko-KR" altLang="en-US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연결된 </a:t>
            </a:r>
            <a:r>
              <a:rPr lang="ko-KR" altLang="en-US" dirty="0" err="1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정점중</a:t>
            </a:r>
            <a:r>
              <a:rPr lang="en-US" altLang="ko-KR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최단거리를 갱신할 수 있는 정보를 자료구조에 삽입</a:t>
            </a:r>
            <a:endParaRPr lang="en-US" altLang="ko-KR" dirty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FF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BFS, DFS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코드와의 차이점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Visited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사용하지 않음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방문 해본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정점이어도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최단거리가 다시 갱신될 수 있기 때문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Priority_queue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&lt;pair&lt;int, int&gt;&gt;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2295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408556"/>
            <a:ext cx="92823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Priority Queue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또한 이 안에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정점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거리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값이 들어가야 하므로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pair&lt;int, int&gt;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또는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struct 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선언 후 사용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Dist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</a:t>
            </a:r>
            <a:r>
              <a:rPr lang="en-US" altLang="ko-KR" sz="2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시작점에서 </a:t>
            </a:r>
            <a:r>
              <a:rPr lang="en-US" altLang="ko-KR" sz="25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sz="2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정점으로 가는 최단거리를 저장하는 배열</a:t>
            </a:r>
            <a:endParaRPr lang="en-US" altLang="ko-KR" sz="2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1BA299-827F-E8E6-8025-8AE5C7C2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33" y="3471980"/>
            <a:ext cx="6364370" cy="2862322"/>
          </a:xfrm>
          <a:prstGeom prst="rect">
            <a:avLst/>
          </a:prstGeom>
          <a:solidFill>
            <a:srgbClr val="292A2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0A8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#include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&lt;queue&gt;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6A5D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using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namespace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std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;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int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dist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[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100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];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void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41A1C0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Dijkstra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int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start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) {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   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priority_queue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pair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&lt;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int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int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&gt;&gt;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container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;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  <a:t>}</a:t>
            </a:r>
            <a:b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Noto Sans KR Thin" panose="020B0200000000000000" pitchFamily="50" charset="-127"/>
              </a:rPr>
            </a:b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Noto Sans KR Thin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301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52298-C905-A392-FECB-9B736A60B424}"/>
              </a:ext>
            </a:extLst>
          </p:cNvPr>
          <p:cNvSpPr txBox="1"/>
          <p:nvPr/>
        </p:nvSpPr>
        <p:spPr>
          <a:xfrm>
            <a:off x="918633" y="623726"/>
            <a:ext cx="103547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Dijkstra : </a:t>
            </a:r>
            <a:r>
              <a:rPr lang="ko-KR" altLang="en-US" sz="4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</a:t>
            </a:r>
            <a:endParaRPr lang="en-US" altLang="ko-KR" sz="4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3F93C-81AE-BFD3-7DAA-D4619031D0CD}"/>
              </a:ext>
            </a:extLst>
          </p:cNvPr>
          <p:cNvSpPr txBox="1"/>
          <p:nvPr/>
        </p:nvSpPr>
        <p:spPr>
          <a:xfrm>
            <a:off x="918633" y="1724615"/>
            <a:ext cx="92823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연결된 정점 찾기</a:t>
            </a:r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연결된 정점을 모두 탐색하되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, 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최단 거리를 갱신할 수 있는 경우에만 </a:t>
            </a:r>
            <a:r>
              <a:rPr lang="en-US" altLang="ko-KR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Container</a:t>
            </a:r>
            <a:r>
              <a:rPr lang="ko-KR" altLang="en-US" dirty="0">
                <a:latin typeface="Noto Sans KR Thin" panose="020B0200000000000000" pitchFamily="50" charset="-127"/>
                <a:ea typeface="Noto Sans KR Thin" panose="020B0200000000000000" pitchFamily="50" charset="-127"/>
              </a:rPr>
              <a:t>에 삽입</a:t>
            </a:r>
            <a:endParaRPr lang="en-US" altLang="ko-KR" dirty="0"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  <a:p>
            <a:endParaRPr lang="en-US" altLang="ko-KR" sz="1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endParaRPr lang="en-US" altLang="ko-KR" sz="25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A13AC-371D-9F26-EF42-C0A24374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33" y="3429000"/>
            <a:ext cx="10595080" cy="2585323"/>
          </a:xfrm>
          <a:prstGeom prst="rect">
            <a:avLst/>
          </a:prstGeom>
          <a:solidFill>
            <a:srgbClr val="292A2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D0BF69"/>
                </a:solidFill>
                <a:effectLst/>
                <a:latin typeface="Consolas" panose="020B0609020204030204" pitchFamily="49" charset="0"/>
                <a:ea typeface="JetBrains Mono"/>
              </a:rPr>
              <a:t>100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++)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FC5FA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graph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 저장된 기존 최단경로보다 더 짧은 애가 나오면</a:t>
            </a:r>
            <a:br>
              <a:rPr lang="en-US" altLang="ko-KR" dirty="0">
                <a:solidFill>
                  <a:srgbClr val="6C7986"/>
                </a:solidFill>
                <a:latin typeface="Consolas" panose="020B0609020204030204" pitchFamily="49" charset="0"/>
                <a:ea typeface="맑은 고딕" panose="020F0502020204030204" pitchFamily="50" charset="-127"/>
              </a:rPr>
            </a:br>
            <a:r>
              <a:rPr lang="en-US" altLang="ko-KR" dirty="0">
                <a:solidFill>
                  <a:srgbClr val="6C7986"/>
                </a:solidFill>
                <a:latin typeface="Consolas" panose="020B0609020204030204" pitchFamily="49" charset="0"/>
                <a:ea typeface="맑은 고딕" panose="020F0502020204030204" pitchFamily="50" charset="-127"/>
              </a:rPr>
              <a:t>	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cur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까지의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 최단경로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cur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에서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맑은 고딕" panose="020F0502020204030204" pitchFamily="50" charset="-127"/>
              </a:rPr>
              <a:t>거리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C798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graph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cur_v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container.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7B7A4"/>
                </a:solidFill>
                <a:effectLst/>
                <a:latin typeface="Consolas" panose="020B0609020204030204" pitchFamily="49" charset="0"/>
                <a:ea typeface="JetBrains Mono"/>
              </a:rPr>
              <a:t>emplace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167E6"/>
                </a:solidFill>
                <a:effectLst/>
                <a:latin typeface="Consolas" panose="020B0609020204030204" pitchFamily="49" charset="0"/>
                <a:ea typeface="JetBrains Mono"/>
              </a:rPr>
              <a:t>dist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],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next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440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1436</Words>
  <Application>Microsoft Office PowerPoint</Application>
  <PresentationFormat>와이드스크린</PresentationFormat>
  <Paragraphs>121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 Unicode MS</vt:lpstr>
      <vt:lpstr>Noto Sans KR Black</vt:lpstr>
      <vt:lpstr>Noto Sans KR Bold</vt:lpstr>
      <vt:lpstr>Noto Sans KR Medium</vt:lpstr>
      <vt:lpstr>Noto Sans KR Thin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이번주 필수 문제 : 알고스팟 (1261) </vt:lpstr>
      <vt:lpstr>이번주 문제 (어려우니까 세개로 낮춤)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3second</dc:creator>
  <cp:lastModifiedBy>. 3second</cp:lastModifiedBy>
  <cp:revision>2</cp:revision>
  <dcterms:created xsi:type="dcterms:W3CDTF">2024-01-16T08:31:32Z</dcterms:created>
  <dcterms:modified xsi:type="dcterms:W3CDTF">2024-01-24T04:47:43Z</dcterms:modified>
</cp:coreProperties>
</file>