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sldIdLst>
    <p:sldId id="256" r:id="rId2"/>
    <p:sldId id="257" r:id="rId3"/>
    <p:sldId id="258" r:id="rId4"/>
    <p:sldId id="259" r:id="rId5"/>
    <p:sldId id="260" r:id="rId6"/>
    <p:sldId id="265" r:id="rId7"/>
    <p:sldId id="261" r:id="rId8"/>
    <p:sldId id="262" r:id="rId9"/>
    <p:sldId id="266" r:id="rId10"/>
    <p:sldId id="263" r:id="rId11"/>
    <p:sldId id="264" r:id="rId12"/>
  </p:sldIdLst>
  <p:sldSz cx="12192000" cy="6858000"/>
  <p:notesSz cx="6858000" cy="9144000"/>
  <p:defaultTextStyle>
    <a:defPPr>
      <a:defRPr lang="en-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36"/>
    <p:restoredTop sz="94710"/>
  </p:normalViewPr>
  <p:slideViewPr>
    <p:cSldViewPr snapToGrid="0" snapToObjects="1">
      <p:cViewPr varScale="1">
        <p:scale>
          <a:sx n="146" d="100"/>
          <a:sy n="146" d="100"/>
        </p:scale>
        <p:origin x="2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5/17/22</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774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5/17/22</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50817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5/17/22</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64027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5/17/22</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40507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5/17/22</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41111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5/17/22</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817398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5/17/22</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442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5/17/22</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70006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5/17/22</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74973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5/17/22</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92440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5/17/22</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1952767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5/17/22</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255599571"/>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6" r:id="rId6"/>
    <p:sldLayoutId id="2147483681" r:id="rId7"/>
    <p:sldLayoutId id="2147483682" r:id="rId8"/>
    <p:sldLayoutId id="2147483683" r:id="rId9"/>
    <p:sldLayoutId id="2147483685" r:id="rId10"/>
    <p:sldLayoutId id="2147483684"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E524F2-C7AF-4466-BA99-09C19DE0D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up of a wave&#10;&#10;Description automatically generated with low confidence">
            <a:extLst>
              <a:ext uri="{FF2B5EF4-FFF2-40B4-BE49-F238E27FC236}">
                <a16:creationId xmlns:a16="http://schemas.microsoft.com/office/drawing/2014/main" id="{014606EE-BE33-E33E-61E1-DA4B3D506AED}"/>
              </a:ext>
            </a:extLst>
          </p:cNvPr>
          <p:cNvPicPr>
            <a:picLocks noChangeAspect="1"/>
          </p:cNvPicPr>
          <p:nvPr/>
        </p:nvPicPr>
        <p:blipFill rotWithShape="1">
          <a:blip r:embed="rId2"/>
          <a:srcRect b="14773"/>
          <a:stretch/>
        </p:blipFill>
        <p:spPr>
          <a:xfrm>
            <a:off x="21" y="0"/>
            <a:ext cx="12191979" cy="6858004"/>
          </a:xfrm>
          <a:prstGeom prst="rect">
            <a:avLst/>
          </a:prstGeom>
        </p:spPr>
      </p:pic>
      <p:sp>
        <p:nvSpPr>
          <p:cNvPr id="11" name="Freeform: Shape 10">
            <a:extLst>
              <a:ext uri="{FF2B5EF4-FFF2-40B4-BE49-F238E27FC236}">
                <a16:creationId xmlns:a16="http://schemas.microsoft.com/office/drawing/2014/main" id="{904E317E-14BB-4200-84F3-2064B4C97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4347"/>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DF94A24-8152-43C5-86F3-5CC95D809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AA2C498-41A2-5145-9C66-CB1B68DE4557}"/>
              </a:ext>
            </a:extLst>
          </p:cNvPr>
          <p:cNvSpPr>
            <a:spLocks noGrp="1"/>
          </p:cNvSpPr>
          <p:nvPr>
            <p:ph type="subTitle" idx="1"/>
          </p:nvPr>
        </p:nvSpPr>
        <p:spPr>
          <a:xfrm>
            <a:off x="8348386" y="4751613"/>
            <a:ext cx="3843593" cy="2106385"/>
          </a:xfrm>
        </p:spPr>
        <p:txBody>
          <a:bodyPr anchor="b">
            <a:normAutofit fontScale="85000" lnSpcReduction="10000"/>
          </a:bodyPr>
          <a:lstStyle/>
          <a:p>
            <a:endParaRPr lang="pt-PT" dirty="0">
              <a:solidFill>
                <a:srgbClr val="FFFFFF"/>
              </a:solidFill>
              <a:latin typeface="Times New Roman" panose="02020603050405020304" pitchFamily="18" charset="0"/>
              <a:cs typeface="Times New Roman" panose="02020603050405020304" pitchFamily="18" charset="0"/>
            </a:endParaRPr>
          </a:p>
          <a:p>
            <a:endParaRPr lang="pt-PT" dirty="0">
              <a:solidFill>
                <a:srgbClr val="FFFFFF"/>
              </a:solidFill>
              <a:latin typeface="Times New Roman" panose="02020603050405020304" pitchFamily="18" charset="0"/>
              <a:cs typeface="Times New Roman" panose="02020603050405020304" pitchFamily="18" charset="0"/>
            </a:endParaRPr>
          </a:p>
          <a:p>
            <a:r>
              <a:rPr lang="pt-PT" dirty="0">
                <a:solidFill>
                  <a:srgbClr val="FFFFFF"/>
                </a:solidFill>
                <a:latin typeface="Times New Roman" panose="02020603050405020304" pitchFamily="18" charset="0"/>
                <a:cs typeface="Times New Roman" panose="02020603050405020304" pitchFamily="18" charset="0"/>
              </a:rPr>
              <a:t>Filipe David Amado Mendes, 2020218797</a:t>
            </a:r>
          </a:p>
          <a:p>
            <a:r>
              <a:rPr lang="pt-PT" dirty="0">
                <a:solidFill>
                  <a:srgbClr val="FFFFFF"/>
                </a:solidFill>
                <a:latin typeface="Times New Roman" panose="02020603050405020304" pitchFamily="18" charset="0"/>
                <a:cs typeface="Times New Roman" panose="02020603050405020304" pitchFamily="18" charset="0"/>
              </a:rPr>
              <a:t>João Miguel Fernandes Moura, 2020235800</a:t>
            </a:r>
          </a:p>
          <a:p>
            <a:r>
              <a:rPr lang="pt-PT" dirty="0">
                <a:solidFill>
                  <a:srgbClr val="FFFFFF"/>
                </a:solidFill>
                <a:latin typeface="Times New Roman" panose="02020603050405020304" pitchFamily="18" charset="0"/>
                <a:cs typeface="Times New Roman" panose="02020603050405020304" pitchFamily="18" charset="0"/>
              </a:rPr>
              <a:t>Miguel Filipe de Andrade Sérgio, 2020225643</a:t>
            </a:r>
          </a:p>
          <a:p>
            <a:r>
              <a:rPr lang="pt-PT" dirty="0">
                <a:solidFill>
                  <a:srgbClr val="FFFFFF"/>
                </a:solidFill>
                <a:latin typeface="Times New Roman" panose="02020603050405020304" pitchFamily="18" charset="0"/>
                <a:cs typeface="Times New Roman" panose="02020603050405020304" pitchFamily="18" charset="0"/>
              </a:rPr>
              <a:t>Docente Responsável: José </a:t>
            </a:r>
            <a:r>
              <a:rPr lang="en-GB" dirty="0" err="1"/>
              <a:t>D'Abruzzo</a:t>
            </a:r>
            <a:r>
              <a:rPr lang="en-GB" dirty="0"/>
              <a:t> </a:t>
            </a:r>
            <a:r>
              <a:rPr lang="pt-PT" dirty="0">
                <a:solidFill>
                  <a:srgbClr val="FFFFFF"/>
                </a:solidFill>
                <a:latin typeface="Times New Roman" panose="02020603050405020304" pitchFamily="18" charset="0"/>
                <a:cs typeface="Times New Roman" panose="02020603050405020304" pitchFamily="18" charset="0"/>
              </a:rPr>
              <a:t>Pereira</a:t>
            </a:r>
          </a:p>
          <a:p>
            <a:endParaRPr lang="pt-PT" dirty="0">
              <a:solidFill>
                <a:srgbClr val="FFFF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15DD252-4ADD-784B-A7F8-953422D41D58}"/>
              </a:ext>
            </a:extLst>
          </p:cNvPr>
          <p:cNvSpPr txBox="1"/>
          <p:nvPr/>
        </p:nvSpPr>
        <p:spPr>
          <a:xfrm>
            <a:off x="858175" y="1093325"/>
            <a:ext cx="4873840" cy="1754326"/>
          </a:xfrm>
          <a:prstGeom prst="rect">
            <a:avLst/>
          </a:prstGeom>
          <a:noFill/>
        </p:spPr>
        <p:txBody>
          <a:bodyPr wrap="square" rtlCol="0">
            <a:spAutoFit/>
          </a:bodyPr>
          <a:lstStyle/>
          <a:p>
            <a:r>
              <a:rPr lang="pt-PT" sz="4400" dirty="0">
                <a:latin typeface="Times New Roman" panose="02020603050405020304" pitchFamily="18" charset="0"/>
                <a:cs typeface="Times New Roman" panose="02020603050405020304" pitchFamily="18" charset="0"/>
              </a:rPr>
              <a:t>Projeto </a:t>
            </a:r>
            <a:r>
              <a:rPr lang="pt-PT" sz="4400" dirty="0" err="1">
                <a:latin typeface="Times New Roman" panose="02020603050405020304" pitchFamily="18" charset="0"/>
                <a:cs typeface="Times New Roman" panose="02020603050405020304" pitchFamily="18" charset="0"/>
              </a:rPr>
              <a:t>CloudIA</a:t>
            </a:r>
            <a:endParaRPr lang="pt-PT" sz="4400" dirty="0">
              <a:latin typeface="Times New Roman" panose="02020603050405020304" pitchFamily="18" charset="0"/>
              <a:cs typeface="Times New Roman" panose="02020603050405020304" pitchFamily="18" charset="0"/>
            </a:endParaRPr>
          </a:p>
          <a:p>
            <a:r>
              <a:rPr lang="pt-PT" sz="2800" dirty="0">
                <a:solidFill>
                  <a:srgbClr val="FFFFFF"/>
                </a:solidFill>
                <a:latin typeface="Times New Roman" panose="02020603050405020304" pitchFamily="18" charset="0"/>
                <a:cs typeface="Times New Roman" panose="02020603050405020304" pitchFamily="18" charset="0"/>
              </a:rPr>
              <a:t>Base de Dados</a:t>
            </a:r>
          </a:p>
          <a:p>
            <a:endParaRPr lang="pt-PT"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692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7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7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7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500"/>
                                  </p:stCondLst>
                                  <p:iterate>
                                    <p:tmPct val="10000"/>
                                  </p:iterate>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7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039AD-CF1F-9047-89E6-D581567C49DD}"/>
              </a:ext>
            </a:extLst>
          </p:cNvPr>
          <p:cNvSpPr>
            <a:spLocks noGrp="1"/>
          </p:cNvSpPr>
          <p:nvPr>
            <p:ph type="title"/>
          </p:nvPr>
        </p:nvSpPr>
        <p:spPr>
          <a:xfrm>
            <a:off x="1143000" y="0"/>
            <a:ext cx="9905999" cy="1360898"/>
          </a:xfrm>
        </p:spPr>
        <p:txBody>
          <a:bodyPr/>
          <a:lstStyle/>
          <a:p>
            <a:r>
              <a:rPr lang="pt-PT" dirty="0">
                <a:latin typeface="Times New Roman" panose="02020603050405020304" pitchFamily="18" charset="0"/>
                <a:cs typeface="Times New Roman" panose="02020603050405020304" pitchFamily="18" charset="0"/>
              </a:rPr>
              <a:t>ER </a:t>
            </a:r>
            <a:r>
              <a:rPr lang="pt-PT" dirty="0" err="1">
                <a:latin typeface="Times New Roman" panose="02020603050405020304" pitchFamily="18" charset="0"/>
                <a:cs typeface="Times New Roman" panose="02020603050405020304" pitchFamily="18" charset="0"/>
              </a:rPr>
              <a:t>Diagram</a:t>
            </a:r>
            <a:endParaRPr lang="pt-PT"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4285C871-F1C0-3444-82C2-65FD4B29EE5D}"/>
              </a:ext>
            </a:extLst>
          </p:cNvPr>
          <p:cNvPicPr>
            <a:picLocks noGrp="1" noChangeAspect="1"/>
          </p:cNvPicPr>
          <p:nvPr>
            <p:ph idx="1"/>
          </p:nvPr>
        </p:nvPicPr>
        <p:blipFill>
          <a:blip r:embed="rId2"/>
          <a:stretch>
            <a:fillRect/>
          </a:stretch>
        </p:blipFill>
        <p:spPr>
          <a:xfrm>
            <a:off x="991774" y="1008992"/>
            <a:ext cx="10208449" cy="5075341"/>
          </a:xfrm>
        </p:spPr>
      </p:pic>
    </p:spTree>
    <p:extLst>
      <p:ext uri="{BB962C8B-B14F-4D97-AF65-F5344CB8AC3E}">
        <p14:creationId xmlns:p14="http://schemas.microsoft.com/office/powerpoint/2010/main" val="2539467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E5264-6BE3-9E43-B817-EA8F55CE019A}"/>
              </a:ext>
            </a:extLst>
          </p:cNvPr>
          <p:cNvSpPr>
            <a:spLocks noGrp="1"/>
          </p:cNvSpPr>
          <p:nvPr>
            <p:ph type="title"/>
          </p:nvPr>
        </p:nvSpPr>
        <p:spPr>
          <a:xfrm>
            <a:off x="1143000" y="0"/>
            <a:ext cx="9905999" cy="1360898"/>
          </a:xfrm>
        </p:spPr>
        <p:txBody>
          <a:bodyPr/>
          <a:lstStyle/>
          <a:p>
            <a:r>
              <a:rPr lang="pt-PT" dirty="0">
                <a:latin typeface="Times New Roman" panose="02020603050405020304" pitchFamily="18" charset="0"/>
                <a:cs typeface="Times New Roman" panose="02020603050405020304" pitchFamily="18" charset="0"/>
              </a:rPr>
              <a:t> Modelo Relacional</a:t>
            </a:r>
          </a:p>
        </p:txBody>
      </p:sp>
      <p:pic>
        <p:nvPicPr>
          <p:cNvPr id="7" name="Content Placeholder 6">
            <a:extLst>
              <a:ext uri="{FF2B5EF4-FFF2-40B4-BE49-F238E27FC236}">
                <a16:creationId xmlns:a16="http://schemas.microsoft.com/office/drawing/2014/main" id="{B7058B6F-E8AA-EF48-985D-1CB6BFDFF177}"/>
              </a:ext>
            </a:extLst>
          </p:cNvPr>
          <p:cNvPicPr>
            <a:picLocks noGrp="1" noChangeAspect="1"/>
          </p:cNvPicPr>
          <p:nvPr>
            <p:ph idx="1"/>
          </p:nvPr>
        </p:nvPicPr>
        <p:blipFill>
          <a:blip r:embed="rId2"/>
          <a:stretch>
            <a:fillRect/>
          </a:stretch>
        </p:blipFill>
        <p:spPr>
          <a:xfrm>
            <a:off x="956440" y="1018775"/>
            <a:ext cx="10279117" cy="5110474"/>
          </a:xfrm>
        </p:spPr>
      </p:pic>
    </p:spTree>
    <p:extLst>
      <p:ext uri="{BB962C8B-B14F-4D97-AF65-F5344CB8AC3E}">
        <p14:creationId xmlns:p14="http://schemas.microsoft.com/office/powerpoint/2010/main" val="3571061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FEF3-E069-4C4A-B41D-C5718A5582EA}"/>
              </a:ext>
            </a:extLst>
          </p:cNvPr>
          <p:cNvSpPr>
            <a:spLocks noGrp="1"/>
          </p:cNvSpPr>
          <p:nvPr>
            <p:ph type="title"/>
          </p:nvPr>
        </p:nvSpPr>
        <p:spPr/>
        <p:txBody>
          <a:bodyPr/>
          <a:lstStyle/>
          <a:p>
            <a:r>
              <a:rPr lang="pt-PT" dirty="0">
                <a:latin typeface="Times New Roman" panose="02020603050405020304" pitchFamily="18" charset="0"/>
                <a:cs typeface="Times New Roman" panose="02020603050405020304" pitchFamily="18" charset="0"/>
              </a:rPr>
              <a:t>Descrição do Projeto</a:t>
            </a:r>
          </a:p>
        </p:txBody>
      </p:sp>
      <p:sp>
        <p:nvSpPr>
          <p:cNvPr id="3" name="Content Placeholder 2">
            <a:extLst>
              <a:ext uri="{FF2B5EF4-FFF2-40B4-BE49-F238E27FC236}">
                <a16:creationId xmlns:a16="http://schemas.microsoft.com/office/drawing/2014/main" id="{0CC60E3A-F245-0843-98A1-18172C49D98F}"/>
              </a:ext>
            </a:extLst>
          </p:cNvPr>
          <p:cNvSpPr>
            <a:spLocks noGrp="1"/>
          </p:cNvSpPr>
          <p:nvPr>
            <p:ph idx="1"/>
          </p:nvPr>
        </p:nvSpPr>
        <p:spPr/>
        <p:txBody>
          <a:bodyPr/>
          <a:lstStyle/>
          <a:p>
            <a:pPr marL="0" indent="0">
              <a:buNone/>
            </a:pPr>
            <a:r>
              <a:rPr lang="pt-PT" dirty="0">
                <a:latin typeface="Times New Roman" panose="02020603050405020304" pitchFamily="18" charset="0"/>
                <a:cs typeface="Times New Roman" panose="02020603050405020304" pitchFamily="18" charset="0"/>
              </a:rPr>
              <a:t>O projeto </a:t>
            </a:r>
            <a:r>
              <a:rPr lang="pt-PT" dirty="0" err="1">
                <a:latin typeface="Times New Roman" panose="02020603050405020304" pitchFamily="18" charset="0"/>
                <a:cs typeface="Times New Roman" panose="02020603050405020304" pitchFamily="18" charset="0"/>
              </a:rPr>
              <a:t>CloudIA</a:t>
            </a:r>
            <a:r>
              <a:rPr lang="pt-PT" dirty="0">
                <a:latin typeface="Times New Roman" panose="02020603050405020304" pitchFamily="18" charset="0"/>
                <a:cs typeface="Times New Roman" panose="02020603050405020304" pitchFamily="18" charset="0"/>
              </a:rPr>
              <a:t> tem como objetivo o desenvolvimento de uma base de dados e uma aplicação de gestão da mesma tendo em vista uma rede de lojas de venda online, seguindo as boas práticas da indústria de desenvolvimento de software. Ao nível da base de dados, aplicação tem como função gerir os dados de compras, utilizadores e produtos. Ao nível do utilizador, permite a criação de contas, realização de compras, entre outras funcionalidades. Tirando proveito das relação entre tabelas de uma base de dados, o projeto tem como objetivo fazer uma boa gestão da informação e permitir uma boa experiência de compra ao utilizador e fácil recolha de informação da parte do vendedor.</a:t>
            </a:r>
          </a:p>
        </p:txBody>
      </p:sp>
    </p:spTree>
    <p:extLst>
      <p:ext uri="{BB962C8B-B14F-4D97-AF65-F5344CB8AC3E}">
        <p14:creationId xmlns:p14="http://schemas.microsoft.com/office/powerpoint/2010/main" val="499478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318D-6283-2740-AAA8-44048EF3C73B}"/>
              </a:ext>
            </a:extLst>
          </p:cNvPr>
          <p:cNvSpPr>
            <a:spLocks noGrp="1"/>
          </p:cNvSpPr>
          <p:nvPr>
            <p:ph type="title"/>
          </p:nvPr>
        </p:nvSpPr>
        <p:spPr/>
        <p:txBody>
          <a:bodyPr/>
          <a:lstStyle/>
          <a:p>
            <a:r>
              <a:rPr lang="pt-PT" dirty="0">
                <a:latin typeface="Times New Roman" panose="02020603050405020304" pitchFamily="18" charset="0"/>
                <a:cs typeface="Times New Roman" panose="02020603050405020304" pitchFamily="18" charset="0"/>
              </a:rPr>
              <a:t>Estrutura do Projeto: Entidades</a:t>
            </a:r>
          </a:p>
        </p:txBody>
      </p:sp>
      <p:sp>
        <p:nvSpPr>
          <p:cNvPr id="3" name="Content Placeholder 2">
            <a:extLst>
              <a:ext uri="{FF2B5EF4-FFF2-40B4-BE49-F238E27FC236}">
                <a16:creationId xmlns:a16="http://schemas.microsoft.com/office/drawing/2014/main" id="{E5047FA7-E97F-1D48-8E15-500EBEAB98F8}"/>
              </a:ext>
            </a:extLst>
          </p:cNvPr>
          <p:cNvSpPr>
            <a:spLocks noGrp="1"/>
          </p:cNvSpPr>
          <p:nvPr>
            <p:ph idx="1"/>
          </p:nvPr>
        </p:nvSpPr>
        <p:spPr>
          <a:xfrm>
            <a:off x="1143001" y="2332026"/>
            <a:ext cx="4494320" cy="3567118"/>
          </a:xfrm>
        </p:spPr>
        <p:txBody>
          <a:bodyPr>
            <a:normAutofit/>
          </a:bodyPr>
          <a:lstStyle/>
          <a:p>
            <a:pPr marL="571500" lvl="1" indent="-342900">
              <a:lnSpc>
                <a:spcPct val="100000"/>
              </a:lnSpc>
              <a:buFont typeface="Arial" panose="020B0604020202020204" pitchFamily="34" charset="0"/>
              <a:buChar char="•"/>
            </a:pPr>
            <a:r>
              <a:rPr lang="pt-PT" sz="2000" i="0" dirty="0">
                <a:latin typeface="Times New Roman" panose="02020603050405020304" pitchFamily="18" charset="0"/>
                <a:cs typeface="Times New Roman" panose="02020603050405020304" pitchFamily="18" charset="0"/>
              </a:rPr>
              <a:t>Utilizador</a:t>
            </a:r>
          </a:p>
          <a:p>
            <a:pPr marL="571500" lvl="1" indent="-342900">
              <a:lnSpc>
                <a:spcPct val="100000"/>
              </a:lnSpc>
              <a:buFont typeface="Arial" panose="020B0604020202020204" pitchFamily="34" charset="0"/>
              <a:buChar char="•"/>
            </a:pPr>
            <a:r>
              <a:rPr lang="pt-PT" sz="2000" i="0" dirty="0">
                <a:latin typeface="Times New Roman" panose="02020603050405020304" pitchFamily="18" charset="0"/>
                <a:cs typeface="Times New Roman" panose="02020603050405020304" pitchFamily="18" charset="0"/>
              </a:rPr>
              <a:t>Administrador</a:t>
            </a:r>
          </a:p>
          <a:p>
            <a:pPr marL="571500" lvl="1" indent="-342900">
              <a:lnSpc>
                <a:spcPct val="100000"/>
              </a:lnSpc>
              <a:buFont typeface="Arial" panose="020B0604020202020204" pitchFamily="34" charset="0"/>
              <a:buChar char="•"/>
            </a:pPr>
            <a:r>
              <a:rPr lang="pt-PT" sz="2000" i="0" dirty="0">
                <a:latin typeface="Times New Roman" panose="02020603050405020304" pitchFamily="18" charset="0"/>
                <a:cs typeface="Times New Roman" panose="02020603050405020304" pitchFamily="18" charset="0"/>
              </a:rPr>
              <a:t>Comprador</a:t>
            </a:r>
          </a:p>
          <a:p>
            <a:pPr marL="571500" lvl="1" indent="-342900">
              <a:lnSpc>
                <a:spcPct val="100000"/>
              </a:lnSpc>
              <a:buFont typeface="Arial" panose="020B0604020202020204" pitchFamily="34" charset="0"/>
              <a:buChar char="•"/>
            </a:pPr>
            <a:r>
              <a:rPr lang="pt-PT" sz="2000" i="0" dirty="0">
                <a:latin typeface="Times New Roman" panose="02020603050405020304" pitchFamily="18" charset="0"/>
                <a:cs typeface="Times New Roman" panose="02020603050405020304" pitchFamily="18" charset="0"/>
              </a:rPr>
              <a:t>Vendedor</a:t>
            </a:r>
          </a:p>
          <a:p>
            <a:pPr marL="571500" lvl="1" indent="-342900">
              <a:lnSpc>
                <a:spcPct val="100000"/>
              </a:lnSpc>
              <a:buFont typeface="Arial" panose="020B0604020202020204" pitchFamily="34" charset="0"/>
              <a:buChar char="•"/>
            </a:pPr>
            <a:r>
              <a:rPr lang="pt-PT" sz="2000" i="0" dirty="0">
                <a:latin typeface="Times New Roman" panose="02020603050405020304" pitchFamily="18" charset="0"/>
                <a:cs typeface="Times New Roman" panose="02020603050405020304" pitchFamily="18" charset="0"/>
              </a:rPr>
              <a:t>Produtos</a:t>
            </a:r>
          </a:p>
          <a:p>
            <a:pPr marL="571500" lvl="1" indent="-342900">
              <a:lnSpc>
                <a:spcPct val="100000"/>
              </a:lnSpc>
              <a:buFont typeface="Arial" panose="020B0604020202020204" pitchFamily="34" charset="0"/>
              <a:buChar char="•"/>
            </a:pPr>
            <a:r>
              <a:rPr lang="pt-PT" sz="2000" i="0" dirty="0">
                <a:latin typeface="Times New Roman" panose="02020603050405020304" pitchFamily="18" charset="0"/>
                <a:cs typeface="Times New Roman" panose="02020603050405020304" pitchFamily="18" charset="0"/>
              </a:rPr>
              <a:t>Histórico  do Produto</a:t>
            </a:r>
          </a:p>
          <a:p>
            <a:pPr marL="571500" lvl="1" indent="-342900">
              <a:lnSpc>
                <a:spcPct val="100000"/>
              </a:lnSpc>
              <a:buFont typeface="Arial" panose="020B0604020202020204" pitchFamily="34" charset="0"/>
              <a:buChar char="•"/>
            </a:pPr>
            <a:r>
              <a:rPr lang="pt-PT" sz="2000" i="0" dirty="0">
                <a:latin typeface="Times New Roman" panose="02020603050405020304" pitchFamily="18" charset="0"/>
                <a:cs typeface="Times New Roman" panose="02020603050405020304" pitchFamily="18" charset="0"/>
              </a:rPr>
              <a:t>Computador</a:t>
            </a:r>
          </a:p>
          <a:p>
            <a:pPr marL="571500" lvl="1" indent="-342900">
              <a:lnSpc>
                <a:spcPct val="100000"/>
              </a:lnSpc>
              <a:buFont typeface="Arial" panose="020B0604020202020204" pitchFamily="34" charset="0"/>
              <a:buChar char="•"/>
            </a:pPr>
            <a:r>
              <a:rPr lang="pt-PT" sz="2000" i="0" dirty="0">
                <a:latin typeface="Times New Roman" panose="02020603050405020304" pitchFamily="18" charset="0"/>
                <a:cs typeface="Times New Roman" panose="02020603050405020304" pitchFamily="18" charset="0"/>
              </a:rPr>
              <a:t>Laptop</a:t>
            </a:r>
          </a:p>
          <a:p>
            <a:pPr marL="571500" lvl="1" indent="-342900">
              <a:lnSpc>
                <a:spcPct val="100000"/>
              </a:lnSpc>
              <a:buFont typeface="Arial" panose="020B0604020202020204" pitchFamily="34" charset="0"/>
              <a:buChar char="•"/>
            </a:pPr>
            <a:r>
              <a:rPr lang="pt-PT" sz="2000" i="0" dirty="0">
                <a:latin typeface="Times New Roman" panose="02020603050405020304" pitchFamily="18" charset="0"/>
                <a:cs typeface="Times New Roman" panose="02020603050405020304" pitchFamily="18" charset="0"/>
              </a:rPr>
              <a:t>Fixo</a:t>
            </a:r>
          </a:p>
        </p:txBody>
      </p:sp>
      <p:sp>
        <p:nvSpPr>
          <p:cNvPr id="6" name="TextBox 5">
            <a:extLst>
              <a:ext uri="{FF2B5EF4-FFF2-40B4-BE49-F238E27FC236}">
                <a16:creationId xmlns:a16="http://schemas.microsoft.com/office/drawing/2014/main" id="{FB5163A2-B883-7E4E-845B-195CB402391D}"/>
              </a:ext>
            </a:extLst>
          </p:cNvPr>
          <p:cNvSpPr txBox="1"/>
          <p:nvPr/>
        </p:nvSpPr>
        <p:spPr>
          <a:xfrm>
            <a:off x="6095999" y="2459504"/>
            <a:ext cx="4246485" cy="3477875"/>
          </a:xfrm>
          <a:prstGeom prst="rect">
            <a:avLst/>
          </a:prstGeom>
          <a:noFill/>
        </p:spPr>
        <p:txBody>
          <a:bodyPr wrap="square" rtlCol="0">
            <a:spAutoFit/>
          </a:bodyPr>
          <a:lstStyle/>
          <a:p>
            <a:pPr marL="342900" indent="-342900">
              <a:buFont typeface="Arial" panose="020B0604020202020204" pitchFamily="34" charset="0"/>
              <a:buChar char="•"/>
            </a:pPr>
            <a:r>
              <a:rPr lang="pt-PT" sz="2000" dirty="0">
                <a:latin typeface="Times New Roman" panose="02020603050405020304" pitchFamily="18" charset="0"/>
                <a:cs typeface="Times New Roman" panose="02020603050405020304" pitchFamily="18" charset="0"/>
              </a:rPr>
              <a:t>Televisão</a:t>
            </a:r>
          </a:p>
          <a:p>
            <a:pPr marL="342900" indent="-342900">
              <a:buFont typeface="Arial" panose="020B0604020202020204" pitchFamily="34" charset="0"/>
              <a:buChar char="•"/>
            </a:pPr>
            <a:r>
              <a:rPr lang="pt-PT" sz="2000" dirty="0">
                <a:latin typeface="Times New Roman" panose="02020603050405020304" pitchFamily="18" charset="0"/>
                <a:cs typeface="Times New Roman" panose="02020603050405020304" pitchFamily="18" charset="0"/>
              </a:rPr>
              <a:t>Smartphone</a:t>
            </a:r>
          </a:p>
          <a:p>
            <a:pPr marL="342900" indent="-342900">
              <a:buFont typeface="Arial" panose="020B0604020202020204" pitchFamily="34" charset="0"/>
              <a:buChar char="•"/>
            </a:pPr>
            <a:r>
              <a:rPr lang="pt-PT" sz="2000" dirty="0">
                <a:latin typeface="Times New Roman" panose="02020603050405020304" pitchFamily="18" charset="0"/>
                <a:cs typeface="Times New Roman" panose="02020603050405020304" pitchFamily="18" charset="0"/>
              </a:rPr>
              <a:t>Conversa</a:t>
            </a:r>
          </a:p>
          <a:p>
            <a:pPr marL="342900" indent="-342900">
              <a:buFont typeface="Arial" panose="020B0604020202020204" pitchFamily="34" charset="0"/>
              <a:buChar char="•"/>
            </a:pPr>
            <a:r>
              <a:rPr lang="pt-PT" sz="2000" dirty="0">
                <a:latin typeface="Times New Roman" panose="02020603050405020304" pitchFamily="18" charset="0"/>
                <a:cs typeface="Times New Roman" panose="02020603050405020304" pitchFamily="18" charset="0"/>
              </a:rPr>
              <a:t>Comentário</a:t>
            </a:r>
          </a:p>
          <a:p>
            <a:pPr marL="342900" indent="-342900">
              <a:buFont typeface="Arial" panose="020B0604020202020204" pitchFamily="34" charset="0"/>
              <a:buChar char="•"/>
            </a:pPr>
            <a:r>
              <a:rPr lang="pt-PT" sz="2000" dirty="0">
                <a:latin typeface="Times New Roman" panose="02020603050405020304" pitchFamily="18" charset="0"/>
                <a:cs typeface="Times New Roman" panose="02020603050405020304" pitchFamily="18" charset="0"/>
              </a:rPr>
              <a:t>Compras</a:t>
            </a:r>
          </a:p>
          <a:p>
            <a:pPr marL="342900" indent="-342900">
              <a:buFont typeface="Arial" panose="020B0604020202020204" pitchFamily="34" charset="0"/>
              <a:buChar char="•"/>
            </a:pPr>
            <a:r>
              <a:rPr lang="pt-PT" sz="2000" dirty="0">
                <a:latin typeface="Times New Roman" panose="02020603050405020304" pitchFamily="18" charset="0"/>
                <a:cs typeface="Times New Roman" panose="02020603050405020304" pitchFamily="18" charset="0"/>
              </a:rPr>
              <a:t>Histórico de Compras</a:t>
            </a:r>
          </a:p>
          <a:p>
            <a:pPr marL="342900" indent="-342900">
              <a:buFont typeface="Arial" panose="020B0604020202020204" pitchFamily="34" charset="0"/>
              <a:buChar char="•"/>
            </a:pPr>
            <a:r>
              <a:rPr lang="pt-PT" sz="2000" dirty="0">
                <a:latin typeface="Times New Roman" panose="02020603050405020304" pitchFamily="18" charset="0"/>
                <a:cs typeface="Times New Roman" panose="02020603050405020304" pitchFamily="18" charset="0"/>
              </a:rPr>
              <a:t>Campanha</a:t>
            </a:r>
          </a:p>
          <a:p>
            <a:pPr marL="342900" indent="-342900">
              <a:buFont typeface="Arial" panose="020B0604020202020204" pitchFamily="34" charset="0"/>
              <a:buChar char="•"/>
            </a:pPr>
            <a:r>
              <a:rPr lang="pt-PT" sz="2000" dirty="0">
                <a:latin typeface="Times New Roman" panose="02020603050405020304" pitchFamily="18" charset="0"/>
                <a:cs typeface="Times New Roman" panose="02020603050405020304" pitchFamily="18" charset="0"/>
              </a:rPr>
              <a:t>Cupões</a:t>
            </a:r>
          </a:p>
          <a:p>
            <a:pPr marL="342900" indent="-342900">
              <a:buFont typeface="Arial" panose="020B0604020202020204" pitchFamily="34" charset="0"/>
              <a:buChar char="•"/>
            </a:pPr>
            <a:r>
              <a:rPr lang="pt-PT" sz="2000" dirty="0">
                <a:latin typeface="Times New Roman" panose="02020603050405020304" pitchFamily="18" charset="0"/>
                <a:cs typeface="Times New Roman" panose="02020603050405020304" pitchFamily="18" charset="0"/>
              </a:rPr>
              <a:t>Notificação Comprador</a:t>
            </a:r>
          </a:p>
          <a:p>
            <a:pPr marL="342900" indent="-342900">
              <a:buFont typeface="Arial" panose="020B0604020202020204" pitchFamily="34" charset="0"/>
              <a:buChar char="•"/>
            </a:pPr>
            <a:r>
              <a:rPr lang="pt-PT" sz="2000" dirty="0">
                <a:latin typeface="Times New Roman" panose="02020603050405020304" pitchFamily="18" charset="0"/>
                <a:cs typeface="Times New Roman" panose="02020603050405020304" pitchFamily="18" charset="0"/>
              </a:rPr>
              <a:t>Notificação Vendedor</a:t>
            </a:r>
          </a:p>
          <a:p>
            <a:endParaRPr lang="pt-P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6325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407AD-8788-A14D-B169-12A7621EE1D9}"/>
              </a:ext>
            </a:extLst>
          </p:cNvPr>
          <p:cNvSpPr>
            <a:spLocks noGrp="1"/>
          </p:cNvSpPr>
          <p:nvPr>
            <p:ph type="title"/>
          </p:nvPr>
        </p:nvSpPr>
        <p:spPr/>
        <p:txBody>
          <a:bodyPr/>
          <a:lstStyle/>
          <a:p>
            <a:r>
              <a:rPr lang="pt-PT" dirty="0">
                <a:latin typeface="Times New Roman" panose="02020603050405020304" pitchFamily="18" charset="0"/>
                <a:cs typeface="Times New Roman" panose="02020603050405020304" pitchFamily="18" charset="0"/>
              </a:rPr>
              <a:t>Principais Operações</a:t>
            </a:r>
          </a:p>
        </p:txBody>
      </p:sp>
      <p:sp>
        <p:nvSpPr>
          <p:cNvPr id="3" name="Content Placeholder 2">
            <a:extLst>
              <a:ext uri="{FF2B5EF4-FFF2-40B4-BE49-F238E27FC236}">
                <a16:creationId xmlns:a16="http://schemas.microsoft.com/office/drawing/2014/main" id="{E64FE771-C743-774E-8E78-C202D8992904}"/>
              </a:ext>
            </a:extLst>
          </p:cNvPr>
          <p:cNvSpPr>
            <a:spLocks noGrp="1"/>
          </p:cNvSpPr>
          <p:nvPr>
            <p:ph idx="1"/>
          </p:nvPr>
        </p:nvSpPr>
        <p:spPr/>
        <p:txBody>
          <a:bodyPr>
            <a:normAutofit/>
          </a:bodyPr>
          <a:lstStyle/>
          <a:p>
            <a:r>
              <a:rPr lang="pt-PT" sz="1600" dirty="0"/>
              <a:t>Registo de utilizadores: </a:t>
            </a:r>
            <a:r>
              <a:rPr lang="en-GB" sz="1600" dirty="0" err="1">
                <a:latin typeface="Times New Roman" panose="02020603050405020304" pitchFamily="18" charset="0"/>
                <a:cs typeface="Times New Roman" panose="02020603050405020304" pitchFamily="18" charset="0"/>
              </a:rPr>
              <a:t>Criar</a:t>
            </a:r>
            <a:r>
              <a:rPr lang="en-GB" sz="1600" dirty="0">
                <a:latin typeface="Times New Roman" panose="02020603050405020304" pitchFamily="18" charset="0"/>
                <a:cs typeface="Times New Roman" panose="02020603050405020304" pitchFamily="18" charset="0"/>
              </a:rPr>
              <a:t> um novo </a:t>
            </a:r>
            <a:r>
              <a:rPr lang="en-GB" sz="1600" dirty="0" err="1">
                <a:latin typeface="Times New Roman" panose="02020603050405020304" pitchFamily="18" charset="0"/>
                <a:cs typeface="Times New Roman" panose="02020603050405020304" pitchFamily="18" charset="0"/>
              </a:rPr>
              <a:t>utilizador</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inserindo</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os</a:t>
            </a:r>
            <a:r>
              <a:rPr lang="en-GB" sz="1600" dirty="0">
                <a:latin typeface="Times New Roman" panose="02020603050405020304" pitchFamily="18" charset="0"/>
                <a:cs typeface="Times New Roman" panose="02020603050405020304" pitchFamily="18" charset="0"/>
              </a:rPr>
              <a:t> dados </a:t>
            </a:r>
            <a:r>
              <a:rPr lang="en-GB" sz="1600" dirty="0" err="1">
                <a:latin typeface="Times New Roman" panose="02020603050405020304" pitchFamily="18" charset="0"/>
                <a:cs typeface="Times New Roman" panose="02020603050405020304" pitchFamily="18" charset="0"/>
              </a:rPr>
              <a:t>requeridos</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pelo</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modelo</a:t>
            </a:r>
            <a:r>
              <a:rPr lang="en-GB" sz="1600" dirty="0">
                <a:latin typeface="Times New Roman" panose="02020603050405020304" pitchFamily="18" charset="0"/>
                <a:cs typeface="Times New Roman" panose="02020603050405020304" pitchFamily="18" charset="0"/>
              </a:rPr>
              <a:t> de dados. </a:t>
            </a:r>
          </a:p>
          <a:p>
            <a:r>
              <a:rPr lang="en-GB" sz="1600" dirty="0" err="1">
                <a:latin typeface="Times New Roman" panose="02020603050405020304" pitchFamily="18" charset="0"/>
                <a:cs typeface="Times New Roman" panose="02020603050405020304" pitchFamily="18" charset="0"/>
              </a:rPr>
              <a:t>Autenticação</a:t>
            </a:r>
            <a:r>
              <a:rPr lang="en-GB" sz="1600" dirty="0">
                <a:latin typeface="Times New Roman" panose="02020603050405020304" pitchFamily="18" charset="0"/>
                <a:cs typeface="Times New Roman" panose="02020603050405020304" pitchFamily="18" charset="0"/>
              </a:rPr>
              <a:t> de </a:t>
            </a:r>
            <a:r>
              <a:rPr lang="en-GB" sz="1600" dirty="0" err="1">
                <a:latin typeface="Times New Roman" panose="02020603050405020304" pitchFamily="18" charset="0"/>
                <a:cs typeface="Times New Roman" panose="02020603050405020304" pitchFamily="18" charset="0"/>
              </a:rPr>
              <a:t>utilizadores</a:t>
            </a:r>
            <a:r>
              <a:rPr lang="en-GB" sz="1600" dirty="0">
                <a:latin typeface="Times New Roman" panose="02020603050405020304" pitchFamily="18" charset="0"/>
                <a:cs typeface="Times New Roman" panose="02020603050405020304" pitchFamily="18" charset="0"/>
              </a:rPr>
              <a:t>: Login com </a:t>
            </a:r>
            <a:r>
              <a:rPr lang="en-GB" sz="1600" i="1" dirty="0">
                <a:latin typeface="Times New Roman" panose="02020603050405020304" pitchFamily="18" charset="0"/>
                <a:cs typeface="Times New Roman" panose="02020603050405020304" pitchFamily="18" charset="0"/>
              </a:rPr>
              <a:t>username </a:t>
            </a:r>
            <a:r>
              <a:rPr lang="en-GB" sz="1600" dirty="0">
                <a:latin typeface="Times New Roman" panose="02020603050405020304" pitchFamily="18" charset="0"/>
                <a:cs typeface="Times New Roman" panose="02020603050405020304" pitchFamily="18" charset="0"/>
              </a:rPr>
              <a:t>e </a:t>
            </a:r>
            <a:r>
              <a:rPr lang="en-GB" sz="1600" i="1" dirty="0">
                <a:latin typeface="Times New Roman" panose="02020603050405020304" pitchFamily="18" charset="0"/>
                <a:cs typeface="Times New Roman" panose="02020603050405020304" pitchFamily="18" charset="0"/>
              </a:rPr>
              <a:t>password.</a:t>
            </a:r>
          </a:p>
          <a:p>
            <a:r>
              <a:rPr lang="en-GB" sz="1600" dirty="0" err="1">
                <a:latin typeface="Times New Roman" panose="02020603050405020304" pitchFamily="18" charset="0"/>
                <a:cs typeface="Times New Roman" panose="02020603050405020304" pitchFamily="18" charset="0"/>
              </a:rPr>
              <a:t>Criar</a:t>
            </a:r>
            <a:r>
              <a:rPr lang="en-GB" sz="1600" dirty="0">
                <a:latin typeface="Times New Roman" panose="02020603050405020304" pitchFamily="18" charset="0"/>
                <a:cs typeface="Times New Roman" panose="02020603050405020304" pitchFamily="18" charset="0"/>
              </a:rPr>
              <a:t> novo </a:t>
            </a:r>
            <a:r>
              <a:rPr lang="en-GB" sz="1600" dirty="0" err="1">
                <a:latin typeface="Times New Roman" panose="02020603050405020304" pitchFamily="18" charset="0"/>
                <a:cs typeface="Times New Roman" panose="02020603050405020304" pitchFamily="18" charset="0"/>
              </a:rPr>
              <a:t>produto</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Cada</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vendedor</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deve</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poder</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criar</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novos</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produtos</a:t>
            </a:r>
            <a:r>
              <a:rPr lang="en-GB" sz="1600" dirty="0">
                <a:latin typeface="Times New Roman" panose="02020603050405020304" pitchFamily="18" charset="0"/>
                <a:cs typeface="Times New Roman" panose="02020603050405020304" pitchFamily="18" charset="0"/>
              </a:rPr>
              <a:t> para </a:t>
            </a:r>
            <a:r>
              <a:rPr lang="en-GB" sz="1600" dirty="0" err="1">
                <a:latin typeface="Times New Roman" panose="02020603050405020304" pitchFamily="18" charset="0"/>
                <a:cs typeface="Times New Roman" panose="02020603050405020304" pitchFamily="18" charset="0"/>
              </a:rPr>
              <a:t>comercializar</a:t>
            </a:r>
            <a:r>
              <a:rPr lang="en-GB" sz="1600" dirty="0">
                <a:latin typeface="Times New Roman" panose="02020603050405020304" pitchFamily="18" charset="0"/>
                <a:cs typeface="Times New Roman" panose="02020603050405020304" pitchFamily="18" charset="0"/>
              </a:rPr>
              <a:t>. </a:t>
            </a:r>
          </a:p>
          <a:p>
            <a:r>
              <a:rPr lang="en-GB" sz="1600" dirty="0" err="1">
                <a:latin typeface="Times New Roman" panose="02020603050405020304" pitchFamily="18" charset="0"/>
                <a:cs typeface="Times New Roman" panose="02020603050405020304" pitchFamily="18" charset="0"/>
              </a:rPr>
              <a:t>Atualizar</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detalhes</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produto</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Deve</a:t>
            </a:r>
            <a:r>
              <a:rPr lang="en-GB" sz="1600" dirty="0">
                <a:latin typeface="Times New Roman" panose="02020603050405020304" pitchFamily="18" charset="0"/>
                <a:cs typeface="Times New Roman" panose="02020603050405020304" pitchFamily="18" charset="0"/>
              </a:rPr>
              <a:t> ser </a:t>
            </a:r>
            <a:r>
              <a:rPr lang="en-GB" sz="1600" dirty="0" err="1">
                <a:latin typeface="Times New Roman" panose="02020603050405020304" pitchFamily="18" charset="0"/>
                <a:cs typeface="Times New Roman" panose="02020603050405020304" pitchFamily="18" charset="0"/>
              </a:rPr>
              <a:t>possível</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atualizar</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os</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detalhes</a:t>
            </a:r>
            <a:r>
              <a:rPr lang="en-GB" sz="1600" dirty="0">
                <a:latin typeface="Times New Roman" panose="02020603050405020304" pitchFamily="18" charset="0"/>
                <a:cs typeface="Times New Roman" panose="02020603050405020304" pitchFamily="18" charset="0"/>
              </a:rPr>
              <a:t> de um </a:t>
            </a:r>
            <a:r>
              <a:rPr lang="en-GB" sz="1600" dirty="0" err="1">
                <a:latin typeface="Times New Roman" panose="02020603050405020304" pitchFamily="18" charset="0"/>
                <a:cs typeface="Times New Roman" panose="02020603050405020304" pitchFamily="18" charset="0"/>
              </a:rPr>
              <a:t>produto</a:t>
            </a:r>
            <a:r>
              <a:rPr lang="en-GB" sz="1600" dirty="0">
                <a:latin typeface="Times New Roman" panose="02020603050405020304" pitchFamily="18" charset="0"/>
                <a:cs typeface="Times New Roman" panose="02020603050405020304" pitchFamily="18" charset="0"/>
              </a:rPr>
              <a:t>. </a:t>
            </a:r>
          </a:p>
          <a:p>
            <a:r>
              <a:rPr lang="en-GB" sz="1600" dirty="0" err="1">
                <a:latin typeface="Times New Roman" panose="02020603050405020304" pitchFamily="18" charset="0"/>
                <a:cs typeface="Times New Roman" panose="02020603050405020304" pitchFamily="18" charset="0"/>
              </a:rPr>
              <a:t>Deixar</a:t>
            </a:r>
            <a:r>
              <a:rPr lang="en-GB" sz="1600" dirty="0">
                <a:latin typeface="Times New Roman" panose="02020603050405020304" pitchFamily="18" charset="0"/>
                <a:cs typeface="Times New Roman" panose="02020603050405020304" pitchFamily="18" charset="0"/>
              </a:rPr>
              <a:t> rating/feedback: </a:t>
            </a:r>
            <a:r>
              <a:rPr lang="en-GB" sz="1600" dirty="0" err="1">
                <a:latin typeface="Times New Roman" panose="02020603050405020304" pitchFamily="18" charset="0"/>
                <a:cs typeface="Times New Roman" panose="02020603050405020304" pitchFamily="18" charset="0"/>
              </a:rPr>
              <a:t>Deve</a:t>
            </a:r>
            <a:r>
              <a:rPr lang="en-GB" sz="1600" dirty="0">
                <a:latin typeface="Times New Roman" panose="02020603050405020304" pitchFamily="18" charset="0"/>
                <a:cs typeface="Times New Roman" panose="02020603050405020304" pitchFamily="18" charset="0"/>
              </a:rPr>
              <a:t> ser </a:t>
            </a:r>
            <a:r>
              <a:rPr lang="en-GB" sz="1600" dirty="0" err="1">
                <a:latin typeface="Times New Roman" panose="02020603050405020304" pitchFamily="18" charset="0"/>
                <a:cs typeface="Times New Roman" panose="02020603050405020304" pitchFamily="18" charset="0"/>
              </a:rPr>
              <a:t>possível</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deixar</a:t>
            </a:r>
            <a:r>
              <a:rPr lang="en-GB" sz="1600" dirty="0">
                <a:latin typeface="Times New Roman" panose="02020603050405020304" pitchFamily="18" charset="0"/>
                <a:cs typeface="Times New Roman" panose="02020603050405020304" pitchFamily="18" charset="0"/>
              </a:rPr>
              <a:t> um rating a um </a:t>
            </a:r>
            <a:r>
              <a:rPr lang="en-GB" sz="1600" dirty="0" err="1">
                <a:latin typeface="Times New Roman" panose="02020603050405020304" pitchFamily="18" charset="0"/>
                <a:cs typeface="Times New Roman" panose="02020603050405020304" pitchFamily="18" charset="0"/>
              </a:rPr>
              <a:t>produto</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comprado</a:t>
            </a:r>
            <a:r>
              <a:rPr lang="en-GB" sz="1600" dirty="0">
                <a:latin typeface="Times New Roman" panose="02020603050405020304" pitchFamily="18" charset="0"/>
                <a:cs typeface="Times New Roman" panose="02020603050405020304" pitchFamily="18" charset="0"/>
              </a:rPr>
              <a:t>. </a:t>
            </a:r>
          </a:p>
          <a:p>
            <a:r>
              <a:rPr lang="en-GB" sz="1600" dirty="0" err="1">
                <a:latin typeface="Times New Roman" panose="02020603050405020304" pitchFamily="18" charset="0"/>
                <a:cs typeface="Times New Roman" panose="02020603050405020304" pitchFamily="18" charset="0"/>
              </a:rPr>
              <a:t>Consultar</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informações</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genéricas</a:t>
            </a:r>
            <a:r>
              <a:rPr lang="en-GB" sz="1600" dirty="0">
                <a:latin typeface="Times New Roman" panose="02020603050405020304" pitchFamily="18" charset="0"/>
                <a:cs typeface="Times New Roman" panose="02020603050405020304" pitchFamily="18" charset="0"/>
              </a:rPr>
              <a:t> de um </a:t>
            </a:r>
            <a:r>
              <a:rPr lang="en-GB" sz="1600" dirty="0" err="1">
                <a:latin typeface="Times New Roman" panose="02020603050405020304" pitchFamily="18" charset="0"/>
                <a:cs typeface="Times New Roman" panose="02020603050405020304" pitchFamily="18" charset="0"/>
              </a:rPr>
              <a:t>produto</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Deve</a:t>
            </a:r>
            <a:r>
              <a:rPr lang="en-GB" sz="1600" dirty="0">
                <a:latin typeface="Times New Roman" panose="02020603050405020304" pitchFamily="18" charset="0"/>
                <a:cs typeface="Times New Roman" panose="02020603050405020304" pitchFamily="18" charset="0"/>
              </a:rPr>
              <a:t> ser </a:t>
            </a:r>
            <a:r>
              <a:rPr lang="en-GB" sz="1600" dirty="0" err="1">
                <a:latin typeface="Times New Roman" panose="02020603050405020304" pitchFamily="18" charset="0"/>
                <a:cs typeface="Times New Roman" panose="02020603050405020304" pitchFamily="18" charset="0"/>
              </a:rPr>
              <a:t>possível</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obter</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os</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detalhes</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genéricos</a:t>
            </a:r>
            <a:r>
              <a:rPr lang="en-GB" sz="1600" dirty="0">
                <a:latin typeface="Times New Roman" panose="02020603050405020304" pitchFamily="18" charset="0"/>
                <a:cs typeface="Times New Roman" panose="02020603050405020304" pitchFamily="18" charset="0"/>
              </a:rPr>
              <a:t> de um </a:t>
            </a:r>
            <a:r>
              <a:rPr lang="en-GB" sz="1600" dirty="0" err="1">
                <a:latin typeface="Times New Roman" panose="02020603050405020304" pitchFamily="18" charset="0"/>
                <a:cs typeface="Times New Roman" panose="02020603050405020304" pitchFamily="18" charset="0"/>
              </a:rPr>
              <a:t>produto</a:t>
            </a:r>
            <a:r>
              <a:rPr lang="en-GB" sz="1600" dirty="0">
                <a:latin typeface="Times New Roman" panose="02020603050405020304" pitchFamily="18" charset="0"/>
                <a:cs typeface="Times New Roman" panose="02020603050405020304" pitchFamily="18" charset="0"/>
              </a:rPr>
              <a:t>, o </a:t>
            </a:r>
            <a:r>
              <a:rPr lang="en-GB" sz="1600" dirty="0" err="1">
                <a:latin typeface="Times New Roman" panose="02020603050405020304" pitchFamily="18" charset="0"/>
                <a:cs typeface="Times New Roman" panose="02020603050405020304" pitchFamily="18" charset="0"/>
              </a:rPr>
              <a:t>histórico</a:t>
            </a:r>
            <a:r>
              <a:rPr lang="en-GB" sz="1600" dirty="0">
                <a:latin typeface="Times New Roman" panose="02020603050405020304" pitchFamily="18" charset="0"/>
                <a:cs typeface="Times New Roman" panose="02020603050405020304" pitchFamily="18" charset="0"/>
              </a:rPr>
              <a:t> de </a:t>
            </a:r>
            <a:r>
              <a:rPr lang="en-GB" sz="1600" dirty="0" err="1">
                <a:latin typeface="Times New Roman" panose="02020603050405020304" pitchFamily="18" charset="0"/>
                <a:cs typeface="Times New Roman" panose="02020603050405020304" pitchFamily="18" charset="0"/>
              </a:rPr>
              <a:t>preços</a:t>
            </a:r>
            <a:r>
              <a:rPr lang="en-GB" sz="1600" dirty="0">
                <a:latin typeface="Times New Roman" panose="02020603050405020304" pitchFamily="18" charset="0"/>
                <a:cs typeface="Times New Roman" panose="02020603050405020304" pitchFamily="18" charset="0"/>
              </a:rPr>
              <a:t>, rating </a:t>
            </a:r>
            <a:r>
              <a:rPr lang="en-GB" sz="1600" dirty="0" err="1">
                <a:latin typeface="Times New Roman" panose="02020603050405020304" pitchFamily="18" charset="0"/>
                <a:cs typeface="Times New Roman" panose="02020603050405020304" pitchFamily="18" charset="0"/>
              </a:rPr>
              <a:t>médio</a:t>
            </a:r>
            <a:r>
              <a:rPr lang="en-GB" sz="1600" dirty="0">
                <a:latin typeface="Times New Roman" panose="02020603050405020304" pitchFamily="18" charset="0"/>
                <a:cs typeface="Times New Roman" panose="02020603050405020304" pitchFamily="18" charset="0"/>
              </a:rPr>
              <a:t>, e </a:t>
            </a:r>
            <a:r>
              <a:rPr lang="en-GB" sz="1600" dirty="0" err="1">
                <a:latin typeface="Times New Roman" panose="02020603050405020304" pitchFamily="18" charset="0"/>
                <a:cs typeface="Times New Roman" panose="02020603050405020304" pitchFamily="18" charset="0"/>
              </a:rPr>
              <a:t>comentários</a:t>
            </a:r>
            <a:r>
              <a:rPr lang="en-GB" sz="1600" dirty="0">
                <a:latin typeface="Times New Roman" panose="02020603050405020304" pitchFamily="18" charset="0"/>
                <a:cs typeface="Times New Roman" panose="02020603050405020304" pitchFamily="18" charset="0"/>
              </a:rPr>
              <a:t>. </a:t>
            </a:r>
          </a:p>
          <a:p>
            <a:r>
              <a:rPr lang="en-GB" sz="1600" dirty="0" err="1">
                <a:latin typeface="Times New Roman" panose="02020603050405020304" pitchFamily="18" charset="0"/>
                <a:cs typeface="Times New Roman" panose="02020603050405020304" pitchFamily="18" charset="0"/>
              </a:rPr>
              <a:t>Atualização</a:t>
            </a:r>
            <a:r>
              <a:rPr lang="en-GB" sz="1600" dirty="0">
                <a:latin typeface="Times New Roman" panose="02020603050405020304" pitchFamily="18" charset="0"/>
                <a:cs typeface="Times New Roman" panose="02020603050405020304" pitchFamily="18" charset="0"/>
              </a:rPr>
              <a:t> do </a:t>
            </a:r>
            <a:r>
              <a:rPr lang="en-GB" sz="1600" dirty="0" err="1">
                <a:latin typeface="Times New Roman" panose="02020603050405020304" pitchFamily="18" charset="0"/>
                <a:cs typeface="Times New Roman" panose="02020603050405020304" pitchFamily="18" charset="0"/>
              </a:rPr>
              <a:t>histórico</a:t>
            </a:r>
            <a:r>
              <a:rPr lang="en-GB" sz="1600" dirty="0">
                <a:latin typeface="Times New Roman" panose="02020603050405020304" pitchFamily="18" charset="0"/>
                <a:cs typeface="Times New Roman" panose="02020603050405020304" pitchFamily="18" charset="0"/>
              </a:rPr>
              <a:t> de </a:t>
            </a:r>
            <a:r>
              <a:rPr lang="en-GB" sz="1600" dirty="0" err="1">
                <a:latin typeface="Times New Roman" panose="02020603050405020304" pitchFamily="18" charset="0"/>
                <a:cs typeface="Times New Roman" panose="02020603050405020304" pitchFamily="18" charset="0"/>
              </a:rPr>
              <a:t>compras</a:t>
            </a:r>
            <a:r>
              <a:rPr lang="en-GB" sz="1600" dirty="0">
                <a:latin typeface="Times New Roman" panose="02020603050405020304" pitchFamily="18" charset="0"/>
                <a:cs typeface="Times New Roman" panose="02020603050405020304" pitchFamily="18" charset="0"/>
              </a:rPr>
              <a:t>: O </a:t>
            </a:r>
            <a:r>
              <a:rPr lang="en-GB" sz="1600" dirty="0" err="1">
                <a:latin typeface="Times New Roman" panose="02020603050405020304" pitchFamily="18" charset="0"/>
                <a:cs typeface="Times New Roman" panose="02020603050405020304" pitchFamily="18" charset="0"/>
              </a:rPr>
              <a:t>histórico</a:t>
            </a:r>
            <a:r>
              <a:rPr lang="en-GB" sz="1600" dirty="0">
                <a:latin typeface="Times New Roman" panose="02020603050405020304" pitchFamily="18" charset="0"/>
                <a:cs typeface="Times New Roman" panose="02020603050405020304" pitchFamily="18" charset="0"/>
              </a:rPr>
              <a:t> de </a:t>
            </a:r>
            <a:r>
              <a:rPr lang="en-GB" sz="1600" dirty="0" err="1">
                <a:latin typeface="Times New Roman" panose="02020603050405020304" pitchFamily="18" charset="0"/>
                <a:cs typeface="Times New Roman" panose="02020603050405020304" pitchFamily="18" charset="0"/>
              </a:rPr>
              <a:t>compras</a:t>
            </a:r>
            <a:r>
              <a:rPr lang="en-GB" sz="1600" dirty="0">
                <a:latin typeface="Times New Roman" panose="02020603050405020304" pitchFamily="18" charset="0"/>
                <a:cs typeface="Times New Roman" panose="02020603050405020304" pitchFamily="18" charset="0"/>
              </a:rPr>
              <a:t> e </a:t>
            </a:r>
            <a:r>
              <a:rPr lang="en-GB" sz="1600" dirty="0" err="1">
                <a:latin typeface="Times New Roman" panose="02020603050405020304" pitchFamily="18" charset="0"/>
                <a:cs typeface="Times New Roman" panose="02020603050405020304" pitchFamily="18" charset="0"/>
              </a:rPr>
              <a:t>atualizado</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automaticamente</a:t>
            </a:r>
            <a:r>
              <a:rPr lang="en-GB" sz="1600" dirty="0">
                <a:latin typeface="Times New Roman" panose="02020603050405020304" pitchFamily="18" charset="0"/>
                <a:cs typeface="Times New Roman" panose="02020603050405020304" pitchFamily="18" charset="0"/>
              </a:rPr>
              <a:t> a </a:t>
            </a:r>
            <a:r>
              <a:rPr lang="en-GB" sz="1600" dirty="0" err="1">
                <a:latin typeface="Times New Roman" panose="02020603050405020304" pitchFamily="18" charset="0"/>
                <a:cs typeface="Times New Roman" panose="02020603050405020304" pitchFamily="18" charset="0"/>
              </a:rPr>
              <a:t>cada</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compra</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realizada</a:t>
            </a:r>
            <a:r>
              <a:rPr lang="en-GB" sz="1600" dirty="0">
                <a:latin typeface="Times New Roman" panose="02020603050405020304" pitchFamily="18" charset="0"/>
                <a:cs typeface="Times New Roman" panose="02020603050405020304" pitchFamily="18" charset="0"/>
              </a:rPr>
              <a:t>.</a:t>
            </a:r>
          </a:p>
          <a:p>
            <a:pPr marL="0" indent="0">
              <a:buNone/>
            </a:pPr>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054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F7B20-0A59-FC47-9C58-0371BA5104F7}"/>
              </a:ext>
            </a:extLst>
          </p:cNvPr>
          <p:cNvSpPr>
            <a:spLocks noGrp="1"/>
          </p:cNvSpPr>
          <p:nvPr>
            <p:ph type="title"/>
          </p:nvPr>
        </p:nvSpPr>
        <p:spPr/>
        <p:txBody>
          <a:bodyPr/>
          <a:lstStyle/>
          <a:p>
            <a:r>
              <a:rPr lang="pt-PT" dirty="0">
                <a:latin typeface="Times New Roman" panose="02020603050405020304" pitchFamily="18" charset="0"/>
                <a:cs typeface="Times New Roman" panose="02020603050405020304" pitchFamily="18" charset="0"/>
              </a:rPr>
              <a:t>Principais Operações</a:t>
            </a:r>
            <a:endParaRPr lang="pt-PT" dirty="0"/>
          </a:p>
        </p:txBody>
      </p:sp>
      <p:sp>
        <p:nvSpPr>
          <p:cNvPr id="3" name="Content Placeholder 2">
            <a:extLst>
              <a:ext uri="{FF2B5EF4-FFF2-40B4-BE49-F238E27FC236}">
                <a16:creationId xmlns:a16="http://schemas.microsoft.com/office/drawing/2014/main" id="{A46D2C93-4B80-F341-9F7A-7CA99781A5E7}"/>
              </a:ext>
            </a:extLst>
          </p:cNvPr>
          <p:cNvSpPr>
            <a:spLocks noGrp="1"/>
          </p:cNvSpPr>
          <p:nvPr>
            <p:ph idx="1"/>
          </p:nvPr>
        </p:nvSpPr>
        <p:spPr/>
        <p:txBody>
          <a:bodyPr/>
          <a:lstStyle/>
          <a:p>
            <a:r>
              <a:rPr lang="en-GB" sz="1600" dirty="0" err="1">
                <a:latin typeface="Times New Roman" panose="02020603050405020304" pitchFamily="18" charset="0"/>
                <a:cs typeface="Times New Roman" panose="02020603050405020304" pitchFamily="18" charset="0"/>
              </a:rPr>
              <a:t>Obter</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estatísticas</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Deve</a:t>
            </a:r>
            <a:r>
              <a:rPr lang="en-GB" sz="1600" dirty="0">
                <a:latin typeface="Times New Roman" panose="02020603050405020304" pitchFamily="18" charset="0"/>
                <a:cs typeface="Times New Roman" panose="02020603050405020304" pitchFamily="18" charset="0"/>
              </a:rPr>
              <a:t> ser </a:t>
            </a:r>
            <a:r>
              <a:rPr lang="en-GB" sz="1600" dirty="0" err="1">
                <a:latin typeface="Times New Roman" panose="02020603050405020304" pitchFamily="18" charset="0"/>
                <a:cs typeface="Times New Roman" panose="02020603050405020304" pitchFamily="18" charset="0"/>
              </a:rPr>
              <a:t>possível</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obter</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os</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detalhes</a:t>
            </a:r>
            <a:r>
              <a:rPr lang="en-GB" sz="1600" dirty="0">
                <a:latin typeface="Times New Roman" panose="02020603050405020304" pitchFamily="18" charset="0"/>
                <a:cs typeface="Times New Roman" panose="02020603050405020304" pitchFamily="18" charset="0"/>
              </a:rPr>
              <a:t> das </a:t>
            </a:r>
            <a:r>
              <a:rPr lang="en-GB" sz="1600" dirty="0" err="1">
                <a:latin typeface="Times New Roman" panose="02020603050405020304" pitchFamily="18" charset="0"/>
                <a:cs typeface="Times New Roman" panose="02020603050405020304" pitchFamily="18" charset="0"/>
              </a:rPr>
              <a:t>vendas</a:t>
            </a:r>
            <a:r>
              <a:rPr lang="en-GB" sz="1600" dirty="0">
                <a:latin typeface="Times New Roman" panose="02020603050405020304" pitchFamily="18" charset="0"/>
                <a:cs typeface="Times New Roman" panose="02020603050405020304" pitchFamily="18" charset="0"/>
              </a:rPr>
              <a:t> por </a:t>
            </a:r>
            <a:r>
              <a:rPr lang="en-GB" sz="1600" dirty="0" err="1">
                <a:latin typeface="Times New Roman" panose="02020603050405020304" pitchFamily="18" charset="0"/>
                <a:cs typeface="Times New Roman" panose="02020603050405020304" pitchFamily="18" charset="0"/>
              </a:rPr>
              <a:t>mês</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nos</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últimos</a:t>
            </a:r>
            <a:r>
              <a:rPr lang="en-GB" sz="1600" dirty="0">
                <a:latin typeface="Times New Roman" panose="02020603050405020304" pitchFamily="18" charset="0"/>
                <a:cs typeface="Times New Roman" panose="02020603050405020304" pitchFamily="18" charset="0"/>
              </a:rPr>
              <a:t> 12 meses. </a:t>
            </a:r>
          </a:p>
          <a:p>
            <a:r>
              <a:rPr lang="en-GB" sz="1600" dirty="0" err="1">
                <a:latin typeface="Times New Roman" panose="02020603050405020304" pitchFamily="18" charset="0"/>
                <a:cs typeface="Times New Roman" panose="02020603050405020304" pitchFamily="18" charset="0"/>
              </a:rPr>
              <a:t>Criar</a:t>
            </a:r>
            <a:r>
              <a:rPr lang="en-GB" sz="1600" dirty="0">
                <a:latin typeface="Times New Roman" panose="02020603050405020304" pitchFamily="18" charset="0"/>
                <a:cs typeface="Times New Roman" panose="02020603050405020304" pitchFamily="18" charset="0"/>
              </a:rPr>
              <a:t> nova </a:t>
            </a:r>
            <a:r>
              <a:rPr lang="en-GB" sz="1600" dirty="0" err="1">
                <a:latin typeface="Times New Roman" panose="02020603050405020304" pitchFamily="18" charset="0"/>
                <a:cs typeface="Times New Roman" panose="02020603050405020304" pitchFamily="18" charset="0"/>
              </a:rPr>
              <a:t>campanha:Um</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administrador</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devera</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poder</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criar</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novas</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campanhas</a:t>
            </a:r>
            <a:r>
              <a:rPr lang="en-GB" sz="1600" dirty="0">
                <a:latin typeface="Times New Roman" panose="02020603050405020304" pitchFamily="18" charset="0"/>
                <a:cs typeface="Times New Roman" panose="02020603050405020304" pitchFamily="18" charset="0"/>
              </a:rPr>
              <a:t>. </a:t>
            </a:r>
          </a:p>
          <a:p>
            <a:r>
              <a:rPr lang="en-GB" sz="1600" dirty="0" err="1">
                <a:latin typeface="Times New Roman" panose="02020603050405020304" pitchFamily="18" charset="0"/>
                <a:cs typeface="Times New Roman" panose="02020603050405020304" pitchFamily="18" charset="0"/>
              </a:rPr>
              <a:t>Subscrever</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campanha</a:t>
            </a:r>
            <a:r>
              <a:rPr lang="en-GB" sz="1600" dirty="0">
                <a:latin typeface="Times New Roman" panose="02020603050405020304" pitchFamily="18" charset="0"/>
                <a:cs typeface="Times New Roman" panose="02020603050405020304" pitchFamily="18" charset="0"/>
              </a:rPr>
              <a:t>/</a:t>
            </a:r>
            <a:r>
              <a:rPr lang="en-GB" sz="1600" dirty="0" err="1">
                <a:latin typeface="Times New Roman" panose="02020603050405020304" pitchFamily="18" charset="0"/>
                <a:cs typeface="Times New Roman" panose="02020603050405020304" pitchFamily="18" charset="0"/>
              </a:rPr>
              <a:t>cupões</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Deve</a:t>
            </a:r>
            <a:r>
              <a:rPr lang="en-GB" sz="1600" dirty="0">
                <a:latin typeface="Times New Roman" panose="02020603050405020304" pitchFamily="18" charset="0"/>
                <a:cs typeface="Times New Roman" panose="02020603050405020304" pitchFamily="18" charset="0"/>
              </a:rPr>
              <a:t> ser </a:t>
            </a:r>
            <a:r>
              <a:rPr lang="en-GB" sz="1600" dirty="0" err="1">
                <a:latin typeface="Times New Roman" panose="02020603050405020304" pitchFamily="18" charset="0"/>
                <a:cs typeface="Times New Roman" panose="02020603050405020304" pitchFamily="18" charset="0"/>
              </a:rPr>
              <a:t>possível</a:t>
            </a:r>
            <a:r>
              <a:rPr lang="en-GB" sz="1600" dirty="0">
                <a:latin typeface="Times New Roman" panose="02020603050405020304" pitchFamily="18" charset="0"/>
                <a:cs typeface="Times New Roman" panose="02020603050405020304" pitchFamily="18" charset="0"/>
              </a:rPr>
              <a:t> um comprador </a:t>
            </a:r>
            <a:r>
              <a:rPr lang="en-GB" sz="1600" dirty="0" err="1">
                <a:latin typeface="Times New Roman" panose="02020603050405020304" pitchFamily="18" charset="0"/>
                <a:cs typeface="Times New Roman" panose="02020603050405020304" pitchFamily="18" charset="0"/>
              </a:rPr>
              <a:t>subscrever</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uma</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campanha</a:t>
            </a:r>
            <a:r>
              <a:rPr lang="en-GB" sz="1600" dirty="0">
                <a:latin typeface="Times New Roman" panose="02020603050405020304" pitchFamily="18" charset="0"/>
                <a:cs typeface="Times New Roman" panose="02020603050405020304" pitchFamily="18" charset="0"/>
              </a:rPr>
              <a:t> de </a:t>
            </a:r>
            <a:r>
              <a:rPr lang="en-GB" sz="1600" dirty="0" err="1">
                <a:latin typeface="Times New Roman" panose="02020603050405020304" pitchFamily="18" charset="0"/>
                <a:cs typeface="Times New Roman" panose="02020603050405020304" pitchFamily="18" charset="0"/>
              </a:rPr>
              <a:t>atribuição</a:t>
            </a:r>
            <a:r>
              <a:rPr lang="en-GB" sz="1600" dirty="0">
                <a:latin typeface="Times New Roman" panose="02020603050405020304" pitchFamily="18" charset="0"/>
                <a:cs typeface="Times New Roman" panose="02020603050405020304" pitchFamily="18" charset="0"/>
              </a:rPr>
              <a:t> de </a:t>
            </a:r>
            <a:r>
              <a:rPr lang="en-GB" sz="1600" dirty="0" err="1">
                <a:latin typeface="Times New Roman" panose="02020603050405020304" pitchFamily="18" charset="0"/>
                <a:cs typeface="Times New Roman" panose="02020603050405020304" pitchFamily="18" charset="0"/>
              </a:rPr>
              <a:t>cupões</a:t>
            </a:r>
            <a:r>
              <a:rPr lang="en-GB" sz="1600" dirty="0">
                <a:latin typeface="Times New Roman" panose="02020603050405020304" pitchFamily="18" charset="0"/>
                <a:cs typeface="Times New Roman" panose="02020603050405020304" pitchFamily="18" charset="0"/>
              </a:rPr>
              <a:t>. </a:t>
            </a:r>
          </a:p>
          <a:p>
            <a:r>
              <a:rPr lang="en-GB" sz="1600" dirty="0" err="1">
                <a:latin typeface="Times New Roman" panose="02020603050405020304" pitchFamily="18" charset="0"/>
                <a:cs typeface="Times New Roman" panose="02020603050405020304" pitchFamily="18" charset="0"/>
              </a:rPr>
              <a:t>Obter</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estatísticas</a:t>
            </a:r>
            <a:r>
              <a:rPr lang="en-GB" sz="1600" dirty="0">
                <a:latin typeface="Times New Roman" panose="02020603050405020304" pitchFamily="18" charset="0"/>
                <a:cs typeface="Times New Roman" panose="02020603050405020304" pitchFamily="18" charset="0"/>
              </a:rPr>
              <a:t> dos </a:t>
            </a:r>
            <a:r>
              <a:rPr lang="en-GB" sz="1600" dirty="0" err="1">
                <a:latin typeface="Times New Roman" panose="02020603050405020304" pitchFamily="18" charset="0"/>
                <a:cs typeface="Times New Roman" panose="02020603050405020304" pitchFamily="18" charset="0"/>
              </a:rPr>
              <a:t>descontos</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aplicados</a:t>
            </a:r>
            <a:r>
              <a:rPr lang="en-GB" sz="1600" dirty="0">
                <a:latin typeface="Times New Roman" panose="02020603050405020304" pitchFamily="18" charset="0"/>
                <a:cs typeface="Times New Roman" panose="02020603050405020304" pitchFamily="18" charset="0"/>
              </a:rPr>
              <a:t> por </a:t>
            </a:r>
            <a:r>
              <a:rPr lang="en-GB" sz="1600" dirty="0" err="1">
                <a:latin typeface="Times New Roman" panose="02020603050405020304" pitchFamily="18" charset="0"/>
                <a:cs typeface="Times New Roman" panose="02020603050405020304" pitchFamily="18" charset="0"/>
              </a:rPr>
              <a:t>campanha</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Deve</a:t>
            </a:r>
            <a:r>
              <a:rPr lang="en-GB" sz="1600" dirty="0">
                <a:latin typeface="Times New Roman" panose="02020603050405020304" pitchFamily="18" charset="0"/>
                <a:cs typeface="Times New Roman" panose="02020603050405020304" pitchFamily="18" charset="0"/>
              </a:rPr>
              <a:t> ser </a:t>
            </a:r>
            <a:r>
              <a:rPr lang="en-GB" sz="1600" dirty="0" err="1">
                <a:latin typeface="Times New Roman" panose="02020603050405020304" pitchFamily="18" charset="0"/>
                <a:cs typeface="Times New Roman" panose="02020603050405020304" pitchFamily="18" charset="0"/>
              </a:rPr>
              <a:t>possível</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obter</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uma</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lista</a:t>
            </a:r>
            <a:r>
              <a:rPr lang="en-GB" sz="1600" dirty="0">
                <a:latin typeface="Times New Roman" panose="02020603050405020304" pitchFamily="18" charset="0"/>
                <a:cs typeface="Times New Roman" panose="02020603050405020304" pitchFamily="18" charset="0"/>
              </a:rPr>
              <a:t> das </a:t>
            </a:r>
            <a:r>
              <a:rPr lang="en-GB" sz="1600" dirty="0" err="1">
                <a:latin typeface="Times New Roman" panose="02020603050405020304" pitchFamily="18" charset="0"/>
                <a:cs typeface="Times New Roman" panose="02020603050405020304" pitchFamily="18" charset="0"/>
              </a:rPr>
              <a:t>diversas</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campanhas</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número</a:t>
            </a:r>
            <a:r>
              <a:rPr lang="en-GB" sz="1600" dirty="0">
                <a:latin typeface="Times New Roman" panose="02020603050405020304" pitchFamily="18" charset="0"/>
                <a:cs typeface="Times New Roman" panose="02020603050405020304" pitchFamily="18" charset="0"/>
              </a:rPr>
              <a:t> de </a:t>
            </a:r>
            <a:r>
              <a:rPr lang="en-GB" sz="1600" dirty="0" err="1">
                <a:latin typeface="Times New Roman" panose="02020603050405020304" pitchFamily="18" charset="0"/>
                <a:cs typeface="Times New Roman" panose="02020603050405020304" pitchFamily="18" charset="0"/>
              </a:rPr>
              <a:t>cupões</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emitidos</a:t>
            </a:r>
            <a:r>
              <a:rPr lang="en-GB" sz="1600" dirty="0">
                <a:latin typeface="Times New Roman" panose="02020603050405020304" pitchFamily="18" charset="0"/>
                <a:cs typeface="Times New Roman" panose="02020603050405020304" pitchFamily="18" charset="0"/>
              </a:rPr>
              <a:t> e </a:t>
            </a:r>
            <a:r>
              <a:rPr lang="en-GB" sz="1600" dirty="0" err="1">
                <a:latin typeface="Times New Roman" panose="02020603050405020304" pitchFamily="18" charset="0"/>
                <a:cs typeface="Times New Roman" panose="02020603050405020304" pitchFamily="18" charset="0"/>
              </a:rPr>
              <a:t>utilizados</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bem</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como</a:t>
            </a:r>
            <a:r>
              <a:rPr lang="en-GB" sz="1600" dirty="0">
                <a:latin typeface="Times New Roman" panose="02020603050405020304" pitchFamily="18" charset="0"/>
                <a:cs typeface="Times New Roman" panose="02020603050405020304" pitchFamily="18" charset="0"/>
              </a:rPr>
              <a:t> o </a:t>
            </a:r>
            <a:r>
              <a:rPr lang="en-GB" sz="1600" dirty="0" err="1">
                <a:latin typeface="Times New Roman" panose="02020603050405020304" pitchFamily="18" charset="0"/>
                <a:cs typeface="Times New Roman" panose="02020603050405020304" pitchFamily="18" charset="0"/>
              </a:rPr>
              <a:t>valor</a:t>
            </a:r>
            <a:r>
              <a:rPr lang="en-GB" sz="1600" dirty="0">
                <a:latin typeface="Times New Roman" panose="02020603050405020304" pitchFamily="18" charset="0"/>
                <a:cs typeface="Times New Roman" panose="02020603050405020304" pitchFamily="18" charset="0"/>
              </a:rPr>
              <a:t> total dos </a:t>
            </a:r>
            <a:r>
              <a:rPr lang="en-GB" sz="1600" dirty="0" err="1">
                <a:latin typeface="Times New Roman" panose="02020603050405020304" pitchFamily="18" charset="0"/>
                <a:cs typeface="Times New Roman" panose="02020603050405020304" pitchFamily="18" charset="0"/>
              </a:rPr>
              <a:t>descontos</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aplicados</a:t>
            </a:r>
            <a:r>
              <a:rPr lang="en-GB" sz="1600" dirty="0">
                <a:latin typeface="Times New Roman" panose="02020603050405020304" pitchFamily="18" charset="0"/>
                <a:cs typeface="Times New Roman" panose="02020603050405020304" pitchFamily="18" charset="0"/>
              </a:rPr>
              <a:t>. </a:t>
            </a:r>
          </a:p>
          <a:p>
            <a:r>
              <a:rPr lang="en-GB" sz="1600" dirty="0" err="1">
                <a:latin typeface="Times New Roman" panose="02020603050405020304" pitchFamily="18" charset="0"/>
                <a:cs typeface="Times New Roman" panose="02020603050405020304" pitchFamily="18" charset="0"/>
              </a:rPr>
              <a:t>Filtros</a:t>
            </a:r>
            <a:r>
              <a:rPr lang="en-GB" sz="1600" dirty="0">
                <a:latin typeface="Times New Roman" panose="02020603050405020304" pitchFamily="18" charset="0"/>
                <a:cs typeface="Times New Roman" panose="02020603050405020304" pitchFamily="18" charset="0"/>
              </a:rPr>
              <a:t> de </a:t>
            </a:r>
            <a:r>
              <a:rPr lang="en-GB" sz="1600" dirty="0" err="1">
                <a:latin typeface="Times New Roman" panose="02020603050405020304" pitchFamily="18" charset="0"/>
                <a:cs typeface="Times New Roman" panose="02020603050405020304" pitchFamily="18" charset="0"/>
              </a:rPr>
              <a:t>pesquisa</a:t>
            </a:r>
            <a:r>
              <a:rPr lang="en-GB" sz="1600" dirty="0">
                <a:latin typeface="Times New Roman" panose="02020603050405020304" pitchFamily="18" charset="0"/>
                <a:cs typeface="Times New Roman" panose="02020603050405020304" pitchFamily="18" charset="0"/>
              </a:rPr>
              <a:t>: O </a:t>
            </a:r>
            <a:r>
              <a:rPr lang="en-GB" sz="1600" dirty="0" err="1">
                <a:latin typeface="Times New Roman" panose="02020603050405020304" pitchFamily="18" charset="0"/>
                <a:cs typeface="Times New Roman" panose="02020603050405020304" pitchFamily="18" charset="0"/>
              </a:rPr>
              <a:t>utilizador</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pode</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pesquisar</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produtos</a:t>
            </a:r>
            <a:r>
              <a:rPr lang="en-GB" sz="1600" dirty="0">
                <a:latin typeface="Times New Roman" panose="02020603050405020304" pitchFamily="18" charset="0"/>
                <a:cs typeface="Times New Roman" panose="02020603050405020304" pitchFamily="18" charset="0"/>
              </a:rPr>
              <a:t> por </a:t>
            </a:r>
            <a:r>
              <a:rPr lang="en-GB" sz="1600" dirty="0" err="1">
                <a:latin typeface="Times New Roman" panose="02020603050405020304" pitchFamily="18" charset="0"/>
                <a:cs typeface="Times New Roman" panose="02020603050405020304" pitchFamily="18" charset="0"/>
              </a:rPr>
              <a:t>filtros</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ou</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seja</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características</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associadas</a:t>
            </a:r>
            <a:r>
              <a:rPr lang="en-GB" sz="1600" dirty="0">
                <a:latin typeface="Times New Roman" panose="02020603050405020304" pitchFamily="18" charset="0"/>
                <a:cs typeface="Times New Roman" panose="02020603050405020304" pitchFamily="18" charset="0"/>
              </a:rPr>
              <a:t> a </a:t>
            </a:r>
            <a:r>
              <a:rPr lang="en-GB" sz="1600" dirty="0" err="1">
                <a:latin typeface="Times New Roman" panose="02020603050405020304" pitchFamily="18" charset="0"/>
                <a:cs typeface="Times New Roman" panose="02020603050405020304" pitchFamily="18" charset="0"/>
              </a:rPr>
              <a:t>produtos</a:t>
            </a:r>
            <a:r>
              <a:rPr lang="en-GB" sz="1600" dirty="0">
                <a:latin typeface="Times New Roman" panose="02020603050405020304" pitchFamily="18" charset="0"/>
                <a:cs typeface="Times New Roman" panose="02020603050405020304" pitchFamily="18" charset="0"/>
              </a:rPr>
              <a:t>.</a:t>
            </a:r>
          </a:p>
          <a:p>
            <a:r>
              <a:rPr lang="en-GB" sz="1600" dirty="0" err="1">
                <a:latin typeface="Times New Roman" panose="02020603050405020304" pitchFamily="18" charset="0"/>
                <a:cs typeface="Times New Roman" panose="02020603050405020304" pitchFamily="18" charset="0"/>
              </a:rPr>
              <a:t>Comparação</a:t>
            </a:r>
            <a:r>
              <a:rPr lang="en-GB" sz="1600" dirty="0">
                <a:latin typeface="Times New Roman" panose="02020603050405020304" pitchFamily="18" charset="0"/>
                <a:cs typeface="Times New Roman" panose="02020603050405020304" pitchFamily="18" charset="0"/>
              </a:rPr>
              <a:t> de </a:t>
            </a:r>
            <a:r>
              <a:rPr lang="en-GB" sz="1600" dirty="0" err="1">
                <a:latin typeface="Times New Roman" panose="02020603050405020304" pitchFamily="18" charset="0"/>
                <a:cs typeface="Times New Roman" panose="02020603050405020304" pitchFamily="18" charset="0"/>
              </a:rPr>
              <a:t>produtor</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Comparação</a:t>
            </a:r>
            <a:r>
              <a:rPr lang="en-GB" sz="1600" dirty="0">
                <a:latin typeface="Times New Roman" panose="02020603050405020304" pitchFamily="18" charset="0"/>
                <a:cs typeface="Times New Roman" panose="02020603050405020304" pitchFamily="18" charset="0"/>
              </a:rPr>
              <a:t> de </a:t>
            </a:r>
            <a:r>
              <a:rPr lang="en-GB" sz="1600" dirty="0" err="1">
                <a:latin typeface="Times New Roman" panose="02020603050405020304" pitchFamily="18" charset="0"/>
                <a:cs typeface="Times New Roman" panose="02020603050405020304" pitchFamily="18" charset="0"/>
              </a:rPr>
              <a:t>preços</a:t>
            </a:r>
            <a:r>
              <a:rPr lang="en-GB" sz="1600" dirty="0">
                <a:latin typeface="Times New Roman" panose="02020603050405020304" pitchFamily="18" charset="0"/>
                <a:cs typeface="Times New Roman" panose="02020603050405020304" pitchFamily="18" charset="0"/>
              </a:rPr>
              <a:t>, ratings, etc. entre </a:t>
            </a:r>
            <a:r>
              <a:rPr lang="en-GB" sz="1600" dirty="0" err="1">
                <a:latin typeface="Times New Roman" panose="02020603050405020304" pitchFamily="18" charset="0"/>
                <a:cs typeface="Times New Roman" panose="02020603050405020304" pitchFamily="18" charset="0"/>
              </a:rPr>
              <a:t>produtos</a:t>
            </a:r>
            <a:r>
              <a:rPr lang="en-GB" sz="1600" dirty="0">
                <a:latin typeface="Times New Roman" panose="02020603050405020304" pitchFamily="18" charset="0"/>
                <a:cs typeface="Times New Roman" panose="02020603050405020304" pitchFamily="18" charset="0"/>
              </a:rPr>
              <a:t>.</a:t>
            </a:r>
          </a:p>
          <a:p>
            <a:endParaRPr lang="en-GB" sz="1600" dirty="0">
              <a:latin typeface="Times New Roman" panose="02020603050405020304" pitchFamily="18" charset="0"/>
              <a:cs typeface="Times New Roman" panose="02020603050405020304" pitchFamily="18" charset="0"/>
            </a:endParaRPr>
          </a:p>
          <a:p>
            <a:endParaRPr lang="pt-PT" dirty="0"/>
          </a:p>
        </p:txBody>
      </p:sp>
    </p:spTree>
    <p:extLst>
      <p:ext uri="{BB962C8B-B14F-4D97-AF65-F5344CB8AC3E}">
        <p14:creationId xmlns:p14="http://schemas.microsoft.com/office/powerpoint/2010/main" val="3248141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2627F-D56F-DE42-9ECB-7811C7348BAC}"/>
              </a:ext>
            </a:extLst>
          </p:cNvPr>
          <p:cNvSpPr>
            <a:spLocks noGrp="1"/>
          </p:cNvSpPr>
          <p:nvPr>
            <p:ph type="title"/>
          </p:nvPr>
        </p:nvSpPr>
        <p:spPr/>
        <p:txBody>
          <a:bodyPr/>
          <a:lstStyle/>
          <a:p>
            <a:r>
              <a:rPr lang="pt-PT" dirty="0">
                <a:latin typeface="Times New Roman" panose="02020603050405020304" pitchFamily="18" charset="0"/>
                <a:cs typeface="Times New Roman" panose="02020603050405020304" pitchFamily="18" charset="0"/>
              </a:rPr>
              <a:t>Histórico de Compras</a:t>
            </a:r>
          </a:p>
        </p:txBody>
      </p:sp>
      <p:sp>
        <p:nvSpPr>
          <p:cNvPr id="3" name="Content Placeholder 2">
            <a:extLst>
              <a:ext uri="{FF2B5EF4-FFF2-40B4-BE49-F238E27FC236}">
                <a16:creationId xmlns:a16="http://schemas.microsoft.com/office/drawing/2014/main" id="{A93045B5-1F72-984C-9C34-A244C1486E24}"/>
              </a:ext>
            </a:extLst>
          </p:cNvPr>
          <p:cNvSpPr>
            <a:spLocks noGrp="1"/>
          </p:cNvSpPr>
          <p:nvPr>
            <p:ph idx="1"/>
          </p:nvPr>
        </p:nvSpPr>
        <p:spPr/>
        <p:txBody>
          <a:bodyPr/>
          <a:lstStyle/>
          <a:p>
            <a:r>
              <a:rPr lang="pt-PT" dirty="0">
                <a:latin typeface="Times New Roman" panose="02020603050405020304" pitchFamily="18" charset="0"/>
                <a:cs typeface="Times New Roman" panose="02020603050405020304" pitchFamily="18" charset="0"/>
              </a:rPr>
              <a:t>Para desenvolvimento de um histórico de compras surgiram várias opções:</a:t>
            </a:r>
          </a:p>
          <a:p>
            <a:pPr marL="514350" lvl="1" indent="-285750">
              <a:buFont typeface="Arial" panose="020B0604020202020204" pitchFamily="34" charset="0"/>
              <a:buChar char="•"/>
            </a:pPr>
            <a:r>
              <a:rPr lang="pt-PT" i="0" dirty="0">
                <a:latin typeface="Times New Roman" panose="02020603050405020304" pitchFamily="18" charset="0"/>
                <a:cs typeface="Times New Roman" panose="02020603050405020304" pitchFamily="18" charset="0"/>
              </a:rPr>
              <a:t>Criação de uma tabela própria que guarda todas as compras realizadas e os produtos associados a cada uma delas</a:t>
            </a:r>
          </a:p>
          <a:p>
            <a:pPr marL="514350" lvl="1" indent="-285750">
              <a:buFont typeface="Arial" panose="020B0604020202020204" pitchFamily="34" charset="0"/>
              <a:buChar char="•"/>
            </a:pPr>
            <a:r>
              <a:rPr lang="pt-PT" i="0" dirty="0">
                <a:latin typeface="Times New Roman" panose="02020603050405020304" pitchFamily="18" charset="0"/>
                <a:cs typeface="Times New Roman" panose="02020603050405020304" pitchFamily="18" charset="0"/>
              </a:rPr>
              <a:t>Uma coluna na tabela Compras que guarda todos os produtos de cada compras</a:t>
            </a:r>
          </a:p>
        </p:txBody>
      </p:sp>
    </p:spTree>
    <p:extLst>
      <p:ext uri="{BB962C8B-B14F-4D97-AF65-F5344CB8AC3E}">
        <p14:creationId xmlns:p14="http://schemas.microsoft.com/office/powerpoint/2010/main" val="2580117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3D0C5-7C48-0B42-9987-3BF1D1B6A5A9}"/>
              </a:ext>
            </a:extLst>
          </p:cNvPr>
          <p:cNvSpPr>
            <a:spLocks noGrp="1"/>
          </p:cNvSpPr>
          <p:nvPr>
            <p:ph type="title"/>
          </p:nvPr>
        </p:nvSpPr>
        <p:spPr/>
        <p:txBody>
          <a:bodyPr/>
          <a:lstStyle/>
          <a:p>
            <a:r>
              <a:rPr lang="pt-PT" dirty="0">
                <a:latin typeface="Times New Roman" panose="02020603050405020304" pitchFamily="18" charset="0"/>
                <a:cs typeface="Times New Roman" panose="02020603050405020304" pitchFamily="18" charset="0"/>
              </a:rPr>
              <a:t>Tecnologias</a:t>
            </a:r>
          </a:p>
        </p:txBody>
      </p:sp>
      <p:sp>
        <p:nvSpPr>
          <p:cNvPr id="3" name="Content Placeholder 2">
            <a:extLst>
              <a:ext uri="{FF2B5EF4-FFF2-40B4-BE49-F238E27FC236}">
                <a16:creationId xmlns:a16="http://schemas.microsoft.com/office/drawing/2014/main" id="{F7F87325-795B-6B4E-B327-5735624C1C4B}"/>
              </a:ext>
            </a:extLst>
          </p:cNvPr>
          <p:cNvSpPr>
            <a:spLocks noGrp="1"/>
          </p:cNvSpPr>
          <p:nvPr>
            <p:ph idx="1"/>
          </p:nvPr>
        </p:nvSpPr>
        <p:spPr/>
        <p:txBody>
          <a:bodyPr/>
          <a:lstStyle/>
          <a:p>
            <a:r>
              <a:rPr lang="pt-PT" dirty="0"/>
              <a:t>Linguagens: </a:t>
            </a:r>
            <a:r>
              <a:rPr lang="pt-PT" dirty="0" err="1"/>
              <a:t>Python</a:t>
            </a:r>
            <a:r>
              <a:rPr lang="pt-PT" dirty="0"/>
              <a:t>, SQL</a:t>
            </a:r>
          </a:p>
          <a:p>
            <a:r>
              <a:rPr lang="en-GB" dirty="0">
                <a:latin typeface="Times New Roman" panose="02020603050405020304" pitchFamily="18" charset="0"/>
                <a:cs typeface="Times New Roman" panose="02020603050405020304" pitchFamily="18" charset="0"/>
              </a:rPr>
              <a:t>DBMS: PostgreSQL</a:t>
            </a:r>
          </a:p>
          <a:p>
            <a:r>
              <a:rPr lang="en-GB" dirty="0">
                <a:latin typeface="Times New Roman" panose="02020603050405020304" pitchFamily="18" charset="0"/>
                <a:cs typeface="Times New Roman" panose="02020603050405020304" pitchFamily="18" charset="0"/>
              </a:rPr>
              <a:t>ONDA (</a:t>
            </a:r>
            <a:r>
              <a:rPr lang="en-GB" dirty="0" err="1">
                <a:latin typeface="Times New Roman" panose="02020603050405020304" pitchFamily="18" charset="0"/>
                <a:cs typeface="Times New Roman" panose="02020603050405020304" pitchFamily="18" charset="0"/>
              </a:rPr>
              <a:t>Onlinde</a:t>
            </a:r>
            <a:r>
              <a:rPr lang="en-GB" dirty="0">
                <a:latin typeface="Times New Roman" panose="02020603050405020304" pitchFamily="18" charset="0"/>
                <a:cs typeface="Times New Roman" panose="02020603050405020304" pitchFamily="18" charset="0"/>
              </a:rPr>
              <a:t> Database Architecture)</a:t>
            </a:r>
          </a:p>
          <a:p>
            <a:r>
              <a:rPr lang="en-GB" dirty="0">
                <a:latin typeface="Times New Roman" panose="02020603050405020304" pitchFamily="18" charset="0"/>
                <a:cs typeface="Times New Roman" panose="02020603050405020304" pitchFamily="18" charset="0"/>
              </a:rPr>
              <a:t>Postman</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a:p>
            <a:endParaRPr lang="pt-PT" dirty="0"/>
          </a:p>
        </p:txBody>
      </p:sp>
    </p:spTree>
    <p:extLst>
      <p:ext uri="{BB962C8B-B14F-4D97-AF65-F5344CB8AC3E}">
        <p14:creationId xmlns:p14="http://schemas.microsoft.com/office/powerpoint/2010/main" val="1929442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1F836-6F5F-194C-B393-529E2A41CBC0}"/>
              </a:ext>
            </a:extLst>
          </p:cNvPr>
          <p:cNvSpPr>
            <a:spLocks noGrp="1"/>
          </p:cNvSpPr>
          <p:nvPr>
            <p:ph type="title"/>
          </p:nvPr>
        </p:nvSpPr>
        <p:spPr/>
        <p:txBody>
          <a:bodyPr/>
          <a:lstStyle/>
          <a:p>
            <a:r>
              <a:rPr lang="pt-PT" dirty="0">
                <a:latin typeface="Times New Roman" panose="02020603050405020304" pitchFamily="18" charset="0"/>
                <a:cs typeface="Times New Roman" panose="02020603050405020304" pitchFamily="18" charset="0"/>
              </a:rPr>
              <a:t>Planeamento</a:t>
            </a:r>
          </a:p>
        </p:txBody>
      </p:sp>
      <p:sp>
        <p:nvSpPr>
          <p:cNvPr id="3" name="Content Placeholder 2">
            <a:extLst>
              <a:ext uri="{FF2B5EF4-FFF2-40B4-BE49-F238E27FC236}">
                <a16:creationId xmlns:a16="http://schemas.microsoft.com/office/drawing/2014/main" id="{87B1789E-D4ED-C04E-B30D-1D8E122EBD59}"/>
              </a:ext>
            </a:extLst>
          </p:cNvPr>
          <p:cNvSpPr>
            <a:spLocks noGrp="1"/>
          </p:cNvSpPr>
          <p:nvPr>
            <p:ph idx="1"/>
          </p:nvPr>
        </p:nvSpPr>
        <p:spPr/>
        <p:txBody>
          <a:bodyPr/>
          <a:lstStyle/>
          <a:p>
            <a:r>
              <a:rPr lang="pt-PT" dirty="0">
                <a:latin typeface="Times New Roman" panose="02020603050405020304" pitchFamily="18" charset="0"/>
                <a:cs typeface="Times New Roman" panose="02020603050405020304" pitchFamily="18" charset="0"/>
              </a:rPr>
              <a:t>5 horas semanais</a:t>
            </a:r>
          </a:p>
          <a:p>
            <a:r>
              <a:rPr lang="pt-PT" dirty="0">
                <a:latin typeface="Times New Roman" panose="02020603050405020304" pitchFamily="18" charset="0"/>
                <a:cs typeface="Times New Roman" panose="02020603050405020304" pitchFamily="18" charset="0"/>
              </a:rPr>
              <a:t>Períodos semanais de desenvolvimento conjunto do projeto</a:t>
            </a:r>
          </a:p>
          <a:p>
            <a:r>
              <a:rPr lang="pt-PT" dirty="0" err="1">
                <a:latin typeface="Times New Roman" panose="02020603050405020304" pitchFamily="18" charset="0"/>
                <a:cs typeface="Times New Roman" panose="02020603050405020304" pitchFamily="18" charset="0"/>
              </a:rPr>
              <a:t>Github</a:t>
            </a:r>
            <a:endParaRPr lang="pt-PT" dirty="0">
              <a:latin typeface="Times New Roman" panose="02020603050405020304" pitchFamily="18" charset="0"/>
              <a:cs typeface="Times New Roman" panose="02020603050405020304" pitchFamily="18" charset="0"/>
            </a:endParaRPr>
          </a:p>
          <a:p>
            <a:r>
              <a:rPr lang="pt-PT" dirty="0">
                <a:latin typeface="Times New Roman" panose="02020603050405020304" pitchFamily="18" charset="0"/>
                <a:cs typeface="Times New Roman" panose="02020603050405020304" pitchFamily="18" charset="0"/>
              </a:rPr>
              <a:t>Reuniões semanais para decisão das tarefas de cada membro do grupo</a:t>
            </a:r>
          </a:p>
        </p:txBody>
      </p:sp>
    </p:spTree>
    <p:extLst>
      <p:ext uri="{BB962C8B-B14F-4D97-AF65-F5344CB8AC3E}">
        <p14:creationId xmlns:p14="http://schemas.microsoft.com/office/powerpoint/2010/main" val="4268069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4E78-F880-C8C1-4672-C2C86416B6A9}"/>
              </a:ext>
            </a:extLst>
          </p:cNvPr>
          <p:cNvSpPr>
            <a:spLocks noGrp="1"/>
          </p:cNvSpPr>
          <p:nvPr>
            <p:ph type="title"/>
          </p:nvPr>
        </p:nvSpPr>
        <p:spPr/>
        <p:txBody>
          <a:bodyPr/>
          <a:lstStyle/>
          <a:p>
            <a:r>
              <a:rPr lang="pt-PT" dirty="0">
                <a:latin typeface="Times New Roman" panose="02020603050405020304" pitchFamily="18" charset="0"/>
                <a:cs typeface="Times New Roman" panose="02020603050405020304" pitchFamily="18" charset="0"/>
              </a:rPr>
              <a:t>Retrospetiva</a:t>
            </a:r>
          </a:p>
        </p:txBody>
      </p:sp>
      <p:sp>
        <p:nvSpPr>
          <p:cNvPr id="3" name="Content Placeholder 2">
            <a:extLst>
              <a:ext uri="{FF2B5EF4-FFF2-40B4-BE49-F238E27FC236}">
                <a16:creationId xmlns:a16="http://schemas.microsoft.com/office/drawing/2014/main" id="{6E73D821-F9F1-3169-7E2E-6DA3F5033270}"/>
              </a:ext>
            </a:extLst>
          </p:cNvPr>
          <p:cNvSpPr>
            <a:spLocks noGrp="1"/>
          </p:cNvSpPr>
          <p:nvPr>
            <p:ph idx="1"/>
          </p:nvPr>
        </p:nvSpPr>
        <p:spPr/>
        <p:txBody>
          <a:bodyPr/>
          <a:lstStyle/>
          <a:p>
            <a:r>
              <a:rPr lang="pt-PT" dirty="0">
                <a:latin typeface="Times New Roman" panose="02020603050405020304" pitchFamily="18" charset="0"/>
                <a:cs typeface="Times New Roman" panose="02020603050405020304" pitchFamily="18" charset="0"/>
              </a:rPr>
              <a:t>O desenvolvimento do projeto teve um avanço bastante assimétrico em questão de tempo.</a:t>
            </a:r>
          </a:p>
          <a:p>
            <a:r>
              <a:rPr lang="pt-PT" dirty="0">
                <a:latin typeface="Times New Roman" panose="02020603050405020304" pitchFamily="18" charset="0"/>
                <a:cs typeface="Times New Roman" panose="02020603050405020304" pitchFamily="18" charset="0"/>
              </a:rPr>
              <a:t>A escrita de código demorou cerca de 8 horas cada um.</a:t>
            </a:r>
          </a:p>
          <a:p>
            <a:r>
              <a:rPr lang="pt-PT" dirty="0">
                <a:latin typeface="Times New Roman" panose="02020603050405020304" pitchFamily="18" charset="0"/>
                <a:cs typeface="Times New Roman" panose="02020603050405020304" pitchFamily="18" charset="0"/>
              </a:rPr>
              <a:t>Porém a conexão da base de dados e da API utilizada ao </a:t>
            </a:r>
            <a:r>
              <a:rPr lang="pt-PT" dirty="0" err="1">
                <a:latin typeface="Times New Roman" panose="02020603050405020304" pitchFamily="18" charset="0"/>
                <a:cs typeface="Times New Roman" panose="02020603050405020304" pitchFamily="18" charset="0"/>
              </a:rPr>
              <a:t>Postman</a:t>
            </a:r>
            <a:r>
              <a:rPr lang="pt-PT" dirty="0">
                <a:latin typeface="Times New Roman" panose="02020603050405020304" pitchFamily="18" charset="0"/>
                <a:cs typeface="Times New Roman" panose="02020603050405020304" pitchFamily="18" charset="0"/>
              </a:rPr>
              <a:t> demorou bastante mais.</a:t>
            </a:r>
          </a:p>
          <a:p>
            <a:r>
              <a:rPr lang="pt-PT" dirty="0">
                <a:latin typeface="Times New Roman" panose="02020603050405020304" pitchFamily="18" charset="0"/>
                <a:cs typeface="Times New Roman" panose="02020603050405020304" pitchFamily="18" charset="0"/>
              </a:rPr>
              <a:t>A conexão foi bastante difícil de realizar, depois de muitos erros e reinstalar e inicializar toda a base de dado mais que uma vez, finalmente obtivemos um feedback positivo do </a:t>
            </a:r>
            <a:r>
              <a:rPr lang="pt-PT">
                <a:latin typeface="Times New Roman" panose="02020603050405020304" pitchFamily="18" charset="0"/>
                <a:cs typeface="Times New Roman" panose="02020603050405020304" pitchFamily="18" charset="0"/>
              </a:rPr>
              <a:t>Postman. </a:t>
            </a:r>
            <a:endParaRPr lang="pt-P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3969914"/>
      </p:ext>
    </p:extLst>
  </p:cSld>
  <p:clrMapOvr>
    <a:masterClrMapping/>
  </p:clrMapOvr>
</p:sld>
</file>

<file path=ppt/theme/theme1.xml><?xml version="1.0" encoding="utf-8"?>
<a:theme xmlns:a="http://schemas.openxmlformats.org/drawingml/2006/main" name="RegattaVTI">
  <a:themeElements>
    <a:clrScheme name="AnalogousFromDarkSeedLeftStep">
      <a:dk1>
        <a:srgbClr val="000000"/>
      </a:dk1>
      <a:lt1>
        <a:srgbClr val="FFFFFF"/>
      </a:lt1>
      <a:dk2>
        <a:srgbClr val="301B2C"/>
      </a:dk2>
      <a:lt2>
        <a:srgbClr val="F0F3F2"/>
      </a:lt2>
      <a:accent1>
        <a:srgbClr val="C94778"/>
      </a:accent1>
      <a:accent2>
        <a:srgbClr val="B7359D"/>
      </a:accent2>
      <a:accent3>
        <a:srgbClr val="AD47C9"/>
      </a:accent3>
      <a:accent4>
        <a:srgbClr val="6535B7"/>
      </a:accent4>
      <a:accent5>
        <a:srgbClr val="474DC9"/>
      </a:accent5>
      <a:accent6>
        <a:srgbClr val="3571B7"/>
      </a:accent6>
      <a:hlink>
        <a:srgbClr val="6A5EC9"/>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158</TotalTime>
  <Words>606</Words>
  <Application>Microsoft Macintosh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Times New Roman</vt:lpstr>
      <vt:lpstr>Walbaum Display</vt:lpstr>
      <vt:lpstr>RegattaVTI</vt:lpstr>
      <vt:lpstr>PowerPoint Presentation</vt:lpstr>
      <vt:lpstr>Descrição do Projeto</vt:lpstr>
      <vt:lpstr>Estrutura do Projeto: Entidades</vt:lpstr>
      <vt:lpstr>Principais Operações</vt:lpstr>
      <vt:lpstr>Principais Operações</vt:lpstr>
      <vt:lpstr>Histórico de Compras</vt:lpstr>
      <vt:lpstr>Tecnologias</vt:lpstr>
      <vt:lpstr>Planeamento</vt:lpstr>
      <vt:lpstr>Retrospetiva</vt:lpstr>
      <vt:lpstr>ER Diagram</vt:lpstr>
      <vt:lpstr> Modelo Relacional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Filipe David Amado Mendes</dc:creator>
  <cp:lastModifiedBy>Filipe David Amado Mendes</cp:lastModifiedBy>
  <cp:revision>13</cp:revision>
  <dcterms:created xsi:type="dcterms:W3CDTF">2022-03-22T16:56:26Z</dcterms:created>
  <dcterms:modified xsi:type="dcterms:W3CDTF">2022-05-17T17:54:01Z</dcterms:modified>
</cp:coreProperties>
</file>