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517A6E8-4AD6-44DF-902F-06E55A15CCE9}">
  <a:tblStyle styleId="{1517A6E8-4AD6-44DF-902F-06E55A15CCE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4446C900-838A-4372-9A22-D3DEC3F12C02}"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5AC04570-9F72-4762-989A-8B4F38B06639}"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D247F266-D943-4A51-B3E9-4076D310B6FE}" styleName="Table_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217386B-6FBC-4E9A-84BE-9B1CC48ECB3A}" styleName="Table_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D7C6075-206F-4FDA-8553-C357DBBC2091}" styleName="Table_5">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C5C01641-381D-4D06-91C7-931D57B30205}" styleName="Table_6">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5383805D-AA48-45F7-A3D3-F6B70DAC22CA}" styleName="Table_7">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B052A27-5E92-4083-A2FE-F42146B48D4C}" styleName="Table_8">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04C2B4E2-827F-4DCF-A402-95660856DB15}" styleName="Table_9">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23FD9A97-0902-4790-BD3F-94A0F8709528}" styleName="Table_1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D2853B9-C58D-48DE-8506-FE48EEF85CD3}" styleName="Table_1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E46F41A3-D9DE-49A5-B0BE-B38D54E2F034}" styleName="Table_1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99E39B8E-34FB-4BAA-9B31-FA739409571B}" styleName="Table_1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B8ACEEA5-D254-4F94-9E23-7C31AC9B459F}" styleName="Table_1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22A3487-DC95-49D8-AAF3-0DA395EB716F}" styleName="Table_15">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6BB2E12C-4C33-4E48-95E6-C282ECED89C3}" styleName="Table_16">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6102C66-6048-450A-A9CB-12827174DBCA}" styleName="Table_17">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AFFB9D6C-CA68-49D5-AED3-DAB2984E61A9}" styleName="Table_18">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A6BF9297-97FE-457A-AB4D-E43A51B1D3D6}" styleName="Table_19">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471EE562-44B3-4CFB-B9A7-53749034972D}" styleName="Table_2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72D1827-C94F-4B6B-BAD4-838C620E5AEB}" styleName="Table_2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D02B82E9-2EBD-4B54-A918-161CA194F0E0}" styleName="Table_2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93D3C41F-85C5-4FE3-BD28-86849528C259}" styleName="Table_2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D2C1935-C4A3-41F7-BC3D-79DB639F7415}" styleName="Table_2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A0EF2399-FFEB-458C-BF9E-86E18DC44851}" styleName="Table_25">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B97E757-B435-42A4-9FE9-34CFE73EA1D7}" styleName="Table_26">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8398B6D-15F7-40AF-AD9F-17B284D5AAB9}" styleName="Table_27">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0B36490A-CA44-4206-8B46-609235A07D51}" styleName="Table_28">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4BAAA190-6034-4BCA-96A6-F65C7A6C4D79}" styleName="Table_29">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7B57CBFC-0362-4299-9ACF-2DEBEBF39D9B}" styleName="Table_3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C579671C-133C-40D9-98E9-C7DE084CFE01}" styleName="Table_3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5809F56B-51FD-46FA-9F1B-3160A85F70E6}" styleName="Table_3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61EF3653-2382-4672-81EA-09CB249A012E}" styleName="Table_3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C8990D81-3450-4B0F-BE27-0B63B46BBB8F}" styleName="Table_3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EA8F85E9-277F-4860-9C32-90784F026A79}" styleName="Table_35">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4A10DDF6-A4A5-47EA-A4AC-33D95DBC2CD4}" styleName="Table_36">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9349E44E-E9C0-4EAA-B2A0-8C51C4A46FE7}" styleName="Table_37">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95176C4-60EF-4185-951C-A85CBB6347AC}" styleName="Table_38">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75B4AC0D-324E-4B71-8DC6-5DEC3C26F470}" styleName="Table_39">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582835CE-484F-4BCD-8537-D5C7BEAA4F68}" styleName="Table_4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43670DB-1589-41D0-B3FC-428ADA7BDA27}" styleName="Table_4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9B20979F-15D8-41D5-A69D-71FB249D111F}" styleName="Table_4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590D97F3-21A5-4300-B92B-FC6F7E673F72}" styleName="Table_4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65F3404F-5289-4230-B3D6-BAD65273F7F2}" styleName="Table_4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76B339AC-F983-4192-BA5F-52684DC8D022}" styleName="Table_45">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CBB945B6-B3CD-4187-967B-DED55B31870D}" styleName="Table_46">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ED58174A-591E-4754-B058-1EA1862CFD1E}" styleName="Table_47">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9C457CB8-CA65-4C8F-A56E-4830BF917907}" styleName="Table_48">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8B555000-401C-46EB-8966-78806C1C94C0}" styleName="Table_49">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sz="6000"/>
              <a:t>Searchable Symmetric Encryption</a:t>
            </a:r>
          </a:p>
        </p:txBody>
      </p:sp>
      <p:sp>
        <p:nvSpPr>
          <p:cNvPr id="41" name="Shape 41"/>
          <p:cNvSpPr txBox="1"/>
          <p:nvPr>
            <p:ph idx="1" type="subTitle"/>
          </p:nvPr>
        </p:nvSpPr>
        <p:spPr>
          <a:xfrm>
            <a:off x="685800" y="3627026"/>
            <a:ext cx="7772400" cy="774300"/>
          </a:xfrm>
          <a:prstGeom prst="rect">
            <a:avLst/>
          </a:prstGeom>
        </p:spPr>
        <p:txBody>
          <a:bodyPr anchorCtr="0" anchor="t" bIns="91425" lIns="91425" rIns="91425" tIns="91425">
            <a:noAutofit/>
          </a:bodyPr>
          <a:lstStyle/>
          <a:p>
            <a:pPr>
              <a:spcBef>
                <a:spcPts val="0"/>
              </a:spcBef>
              <a:buNone/>
            </a:pPr>
            <a:r>
              <a:rPr lang="en"/>
              <a:t>Ian Van Houdt &amp; Charles Wright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109" name="Shape 109"/>
          <p:cNvGraphicFramePr/>
          <p:nvPr/>
        </p:nvGraphicFramePr>
        <p:xfrm>
          <a:off x="457200" y="2118537"/>
          <a:ext cx="3000000" cy="3000000"/>
        </p:xfrm>
        <a:graphic>
          <a:graphicData uri="http://schemas.openxmlformats.org/drawingml/2006/table">
            <a:tbl>
              <a:tblPr>
                <a:noFill/>
                <a:tableStyleId>{8D7C6075-206F-4FDA-8553-C357DBBC2091}</a:tableStyleId>
              </a:tblPr>
              <a:tblGrid>
                <a:gridCol w="1055075"/>
                <a:gridCol w="1055075"/>
              </a:tblGrid>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“cat”</a:t>
                      </a:r>
                    </a:p>
                  </a:txBody>
                  <a:tcPr marT="91425" marB="91425" marR="91425" marL="91425"/>
                </a:tc>
                <a:tc>
                  <a:txBody>
                    <a:bodyPr>
                      <a:noAutofit/>
                    </a:bodyPr>
                    <a:lstStyle/>
                    <a:p>
                      <a:pPr lvl="0" rtl="0">
                        <a:spcBef>
                          <a:spcPts val="0"/>
                        </a:spcBef>
                        <a:buNone/>
                      </a:pPr>
                      <a:r>
                        <a:rPr lang="en"/>
                        <a:t>c(“cat”)</a:t>
                      </a:r>
                    </a:p>
                  </a:txBody>
                  <a:tcPr marT="91425" marB="91425" marR="91425" marL="91425"/>
                </a:tc>
              </a:tr>
              <a:tr h="590275">
                <a:tc>
                  <a:txBody>
                    <a:bodyPr>
                      <a:noAutofit/>
                    </a:bodyPr>
                    <a:lstStyle/>
                    <a:p>
                      <a:pPr lvl="0" rtl="0">
                        <a:spcBef>
                          <a:spcPts val="0"/>
                        </a:spcBef>
                        <a:buNone/>
                      </a:pPr>
                      <a:r>
                        <a:rPr lang="en"/>
                        <a:t>Word “two”</a:t>
                      </a:r>
                    </a:p>
                  </a:txBody>
                  <a:tcPr marT="91425" marB="91425" marR="91425" marL="91425"/>
                </a:tc>
                <a:tc>
                  <a:txBody>
                    <a:bodyPr>
                      <a:noAutofit/>
                    </a:bodyPr>
                    <a:lstStyle/>
                    <a:p>
                      <a:pPr lvl="0" rtl="0">
                        <a:spcBef>
                          <a:spcPts val="0"/>
                        </a:spcBef>
                        <a:buNone/>
                      </a:pPr>
                      <a:r>
                        <a:rPr lang="en"/>
                        <a:t>c(“two”)</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bl>
          </a:graphicData>
        </a:graphic>
      </p:graphicFrame>
      <p:sp>
        <p:nvSpPr>
          <p:cNvPr id="110" name="Shape 110"/>
          <p:cNvSpPr txBox="1"/>
          <p:nvPr/>
        </p:nvSpPr>
        <p:spPr>
          <a:xfrm>
            <a:off x="252325" y="1235375"/>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a:t>
            </a:r>
          </a:p>
          <a:p>
            <a:pPr lvl="0" rtl="0">
              <a:spcBef>
                <a:spcPts val="0"/>
              </a:spcBef>
              <a:buNone/>
            </a:pPr>
            <a:r>
              <a:t/>
            </a:r>
            <a:endParaRPr/>
          </a:p>
        </p:txBody>
      </p:sp>
      <p:sp>
        <p:nvSpPr>
          <p:cNvPr id="111" name="Shape 111"/>
          <p:cNvSpPr txBox="1"/>
          <p:nvPr/>
        </p:nvSpPr>
        <p:spPr>
          <a:xfrm>
            <a:off x="5012725" y="1225250"/>
            <a:ext cx="3662100" cy="726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12" name="Shape 112"/>
          <p:cNvSpPr txBox="1"/>
          <p:nvPr/>
        </p:nvSpPr>
        <p:spPr>
          <a:xfrm>
            <a:off x="3707350" y="1759175"/>
            <a:ext cx="4852499" cy="33108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Client keeps track of word </a:t>
            </a:r>
            <a:r>
              <a:rPr lang="en">
                <a:solidFill>
                  <a:schemeClr val="dk1"/>
                </a:solidFill>
              </a:rPr>
              <a:t>allotment</a:t>
            </a:r>
            <a:r>
              <a:rPr lang="en"/>
              <a:t> among messages</a:t>
            </a:r>
          </a:p>
          <a:p>
            <a:pPr indent="-317500" lvl="0" marL="457200" rtl="0">
              <a:spcBef>
                <a:spcPts val="0"/>
              </a:spcBef>
              <a:buClr>
                <a:srgbClr val="000000"/>
              </a:buClr>
              <a:buSzPct val="100000"/>
              <a:buFont typeface="Arial"/>
              <a:buChar char="●"/>
            </a:pPr>
            <a:r>
              <a:rPr lang="en"/>
              <a:t>Upon creating new message, client maps each word of the message to the new message:</a:t>
            </a:r>
          </a:p>
          <a:p>
            <a:pPr indent="-317500" lvl="1" marL="914400" rtl="0">
              <a:spcBef>
                <a:spcPts val="0"/>
              </a:spcBef>
              <a:buClr>
                <a:srgbClr val="000000"/>
              </a:buClr>
              <a:buSzPct val="100000"/>
              <a:buFont typeface="Arial"/>
              <a:buChar char="○"/>
            </a:pPr>
            <a:r>
              <a:rPr lang="en">
                <a:solidFill>
                  <a:schemeClr val="dk1"/>
                </a:solidFill>
              </a:rPr>
              <a:t>For each word in the new message increment count of that word</a:t>
            </a:r>
          </a:p>
          <a:p>
            <a:pPr indent="-317500" lvl="1" marL="914400" rtl="0">
              <a:spcBef>
                <a:spcPts val="0"/>
              </a:spcBef>
              <a:buClr>
                <a:srgbClr val="000000"/>
              </a:buClr>
              <a:buSzPct val="100000"/>
              <a:buFont typeface="Arial"/>
              <a:buChar char="○"/>
            </a:pPr>
            <a:r>
              <a:rPr lang="en"/>
              <a:t>Using a password, input each word into a pseudorandom function to generate a pre-image resistant hash of that word</a:t>
            </a:r>
          </a:p>
          <a:p>
            <a:pPr indent="0" lvl="0" marL="457200" rtl="0">
              <a:spcBef>
                <a:spcPts val="0"/>
              </a:spcBef>
              <a:buNone/>
            </a:pPr>
            <a:r>
              <a:t/>
            </a:r>
            <a:endParaRPr/>
          </a:p>
          <a:p>
            <a:pPr indent="0" lvl="0" marL="0" rtl="0">
              <a:spcBef>
                <a:spcPts val="0"/>
              </a:spcBef>
              <a:buNone/>
            </a:pPr>
            <a:r>
              <a:rPr i="1" lang="en"/>
              <a:t>PRF(password, c(“cat”) || “cat”) -&gt; ccb215ad2018660ad49</a:t>
            </a:r>
          </a:p>
          <a:p>
            <a:pPr lvl="0" rtl="0">
              <a:spcBef>
                <a:spcPts val="0"/>
              </a:spcBef>
              <a:buNone/>
            </a:pPr>
            <a:r>
              <a:t/>
            </a:r>
            <a:endParaRPr/>
          </a:p>
          <a:p>
            <a:pPr indent="-317500" lvl="1" marL="914400" rtl="0">
              <a:spcBef>
                <a:spcPts val="0"/>
              </a:spcBef>
              <a:buClr>
                <a:srgbClr val="000000"/>
              </a:buClr>
              <a:buSzPct val="100000"/>
              <a:buFont typeface="Arial"/>
              <a:buChar char="○"/>
            </a:pPr>
            <a:r>
              <a:rPr lang="en"/>
              <a:t>Encrypt Doc ID and send new tuple to server</a:t>
            </a:r>
          </a:p>
          <a:p>
            <a:pPr lvl="0" rtl="0">
              <a:spcBef>
                <a:spcPts val="0"/>
              </a:spcBef>
              <a:buNone/>
            </a:pPr>
            <a:r>
              <a:t/>
            </a:r>
            <a:endParaRPr/>
          </a:p>
          <a:p>
            <a:pPr lvl="0" rtl="0">
              <a:spcBef>
                <a:spcPts val="0"/>
              </a:spcBef>
              <a:buNone/>
            </a:pPr>
            <a:r>
              <a:rPr i="1" lang="en"/>
              <a:t>	(</a:t>
            </a:r>
            <a:r>
              <a:rPr i="1" lang="en">
                <a:solidFill>
                  <a:schemeClr val="dk1"/>
                </a:solidFill>
              </a:rPr>
              <a:t>ccb215ad2018660ad49, $2b$12$dd) -&gt; Server</a:t>
            </a:r>
          </a:p>
          <a:p>
            <a:pPr lvl="0" rt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118" name="Shape 118"/>
          <p:cNvGraphicFramePr/>
          <p:nvPr/>
        </p:nvGraphicFramePr>
        <p:xfrm>
          <a:off x="5544800" y="2113712"/>
          <a:ext cx="3000000" cy="3000000"/>
        </p:xfrm>
        <a:graphic>
          <a:graphicData uri="http://schemas.openxmlformats.org/drawingml/2006/table">
            <a:tbl>
              <a:tblPr>
                <a:noFill/>
                <a:tableStyleId>{C5C01641-381D-4D06-91C7-931D57B30205}</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119" name="Shape 119"/>
          <p:cNvSpPr txBox="1"/>
          <p:nvPr/>
        </p:nvSpPr>
        <p:spPr>
          <a:xfrm>
            <a:off x="252325" y="1235375"/>
            <a:ext cx="3795600" cy="5238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20" name="Shape 120"/>
          <p:cNvSpPr txBox="1"/>
          <p:nvPr/>
        </p:nvSpPr>
        <p:spPr>
          <a:xfrm>
            <a:off x="5793125" y="1282050"/>
            <a:ext cx="3662100" cy="7266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p:txBody>
      </p:sp>
      <p:sp>
        <p:nvSpPr>
          <p:cNvPr id="121" name="Shape 121"/>
          <p:cNvSpPr txBox="1"/>
          <p:nvPr/>
        </p:nvSpPr>
        <p:spPr>
          <a:xfrm>
            <a:off x="514825" y="1759175"/>
            <a:ext cx="4497900" cy="33156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Encrypted message and set of tuples are sent to server.</a:t>
            </a:r>
          </a:p>
          <a:p>
            <a:pPr lvl="0" marR="0" rtl="0" algn="l">
              <a:lnSpc>
                <a:spcPct val="100000"/>
              </a:lnSpc>
              <a:spcBef>
                <a:spcPts val="0"/>
              </a:spcBef>
              <a:spcAft>
                <a:spcPts val="0"/>
              </a:spcAft>
              <a:buNone/>
            </a:pPr>
            <a:r>
              <a:t/>
            </a:r>
            <a:endParaRPr/>
          </a:p>
        </p:txBody>
      </p:sp>
      <p:sp>
        <p:nvSpPr>
          <p:cNvPr id="122" name="Shape 122"/>
          <p:cNvSpPr txBox="1"/>
          <p:nvPr/>
        </p:nvSpPr>
        <p:spPr>
          <a:xfrm>
            <a:off x="5459675" y="1668150"/>
            <a:ext cx="2610899" cy="340499"/>
          </a:xfrm>
          <a:prstGeom prst="rect">
            <a:avLst/>
          </a:prstGeom>
          <a:noFill/>
          <a:ln>
            <a:noFill/>
          </a:ln>
        </p:spPr>
        <p:txBody>
          <a:bodyPr anchorCtr="0" anchor="t" bIns="91425" lIns="91425" rIns="91425" tIns="91425">
            <a:noAutofit/>
          </a:bodyPr>
          <a:lstStyle/>
          <a:p>
            <a:pPr>
              <a:spcBef>
                <a:spcPts val="0"/>
              </a:spcBef>
              <a:buNone/>
            </a:pPr>
            <a:r>
              <a:rPr lang="en"/>
              <a:t>Terms            Document IDs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128" name="Shape 128"/>
          <p:cNvGraphicFramePr/>
          <p:nvPr/>
        </p:nvGraphicFramePr>
        <p:xfrm>
          <a:off x="5544800" y="2113712"/>
          <a:ext cx="3000000" cy="3000000"/>
        </p:xfrm>
        <a:graphic>
          <a:graphicData uri="http://schemas.openxmlformats.org/drawingml/2006/table">
            <a:tbl>
              <a:tblPr>
                <a:noFill/>
                <a:tableStyleId>{5383805D-AA48-45F7-A3D3-F6B70DAC22CA}</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Clr>
                          <a:schemeClr val="dk1"/>
                        </a:buClr>
                        <a:buSzPct val="78571"/>
                        <a:buFont typeface="Arial"/>
                        <a:buNone/>
                      </a:pPr>
                      <a:r>
                        <a:rPr lang="en">
                          <a:solidFill>
                            <a:schemeClr val="dk1"/>
                          </a:solidFill>
                        </a:rPr>
                        <a:t>ccb215a...</a:t>
                      </a:r>
                    </a:p>
                    <a:p>
                      <a:pPr lvl="0" rtl="0">
                        <a:spcBef>
                          <a:spcPts val="0"/>
                        </a:spcBef>
                        <a:buNone/>
                      </a:pPr>
                      <a:r>
                        <a:t/>
                      </a:r>
                      <a:endParaRPr/>
                    </a:p>
                  </a:txBody>
                  <a:tcPr marT="91425" marB="91425" marR="91425" marL="91425"/>
                </a:tc>
                <a:tc>
                  <a:txBody>
                    <a:bodyPr>
                      <a:noAutofit/>
                    </a:bodyPr>
                    <a:lstStyle/>
                    <a:p>
                      <a:pPr lvl="0" rtl="0">
                        <a:spcBef>
                          <a:spcPts val="0"/>
                        </a:spcBef>
                        <a:buNone/>
                      </a:pPr>
                      <a:r>
                        <a:rPr lang="en">
                          <a:solidFill>
                            <a:schemeClr val="dk1"/>
                          </a:solidFill>
                        </a:rPr>
                        <a:t>$2b$12...</a:t>
                      </a:r>
                    </a:p>
                    <a:p>
                      <a:pPr lvl="0" rtl="0">
                        <a:spcBef>
                          <a:spcPts val="0"/>
                        </a:spcBef>
                        <a:buNone/>
                      </a:pPr>
                      <a:r>
                        <a:t/>
                      </a:r>
                      <a:endParaRPr>
                        <a:solidFill>
                          <a:schemeClr val="dk1"/>
                        </a:solidFill>
                      </a:endParaRP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129" name="Shape 129"/>
          <p:cNvSpPr txBox="1"/>
          <p:nvPr/>
        </p:nvSpPr>
        <p:spPr>
          <a:xfrm>
            <a:off x="252325" y="1235375"/>
            <a:ext cx="3795600" cy="5238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30" name="Shape 130"/>
          <p:cNvSpPr txBox="1"/>
          <p:nvPr/>
        </p:nvSpPr>
        <p:spPr>
          <a:xfrm>
            <a:off x="5793125" y="1282050"/>
            <a:ext cx="3662100" cy="7266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p:txBody>
      </p:sp>
      <p:sp>
        <p:nvSpPr>
          <p:cNvPr id="131" name="Shape 131"/>
          <p:cNvSpPr txBox="1"/>
          <p:nvPr/>
        </p:nvSpPr>
        <p:spPr>
          <a:xfrm>
            <a:off x="514825" y="1759175"/>
            <a:ext cx="4497900" cy="33156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Encrypted message and set of tuples are sent to server.</a:t>
            </a:r>
          </a:p>
          <a:p>
            <a:pPr indent="-317500" lvl="0" marL="457200" marR="0" rtl="0" algn="l">
              <a:lnSpc>
                <a:spcPct val="100000"/>
              </a:lnSpc>
              <a:spcBef>
                <a:spcPts val="0"/>
              </a:spcBef>
              <a:spcAft>
                <a:spcPts val="0"/>
              </a:spcAft>
              <a:buClr>
                <a:srgbClr val="000000"/>
              </a:buClr>
              <a:buSzPct val="100000"/>
              <a:buFont typeface="Arial"/>
              <a:buChar char="●"/>
            </a:pPr>
            <a:r>
              <a:rPr lang="en"/>
              <a:t>Server stores files and adds tuples to it’s own local index.</a:t>
            </a:r>
          </a:p>
          <a:p>
            <a:pPr rtl="0">
              <a:spcBef>
                <a:spcPts val="0"/>
              </a:spcBef>
              <a:buNone/>
            </a:pPr>
            <a:r>
              <a:rPr lang="en">
                <a:solidFill>
                  <a:schemeClr val="dk1"/>
                </a:solidFill>
              </a:rPr>
              <a:t>	</a:t>
            </a:r>
          </a:p>
          <a:p>
            <a:pPr rtl="0">
              <a:spcBef>
                <a:spcPts val="0"/>
              </a:spcBef>
              <a:buNone/>
            </a:pPr>
            <a:r>
              <a:rPr i="1" lang="en">
                <a:solidFill>
                  <a:schemeClr val="dk1"/>
                </a:solidFill>
              </a:rPr>
              <a:t>       (ccb215ad2018660ad49, $2b$12$dd)</a:t>
            </a:r>
          </a:p>
          <a:p>
            <a:pPr lvl="0" marR="0" rtl="0" algn="l">
              <a:lnSpc>
                <a:spcPct val="100000"/>
              </a:lnSpc>
              <a:spcBef>
                <a:spcPts val="0"/>
              </a:spcBef>
              <a:spcAft>
                <a:spcPts val="0"/>
              </a:spcAft>
              <a:buNone/>
            </a:pPr>
            <a:r>
              <a:t/>
            </a:r>
            <a:endParaRPr/>
          </a:p>
          <a:p>
            <a:pPr indent="-317500" lvl="1" marL="914400" marR="0" rtl="0" algn="l">
              <a:lnSpc>
                <a:spcPct val="100000"/>
              </a:lnSpc>
              <a:spcBef>
                <a:spcPts val="0"/>
              </a:spcBef>
              <a:spcAft>
                <a:spcPts val="0"/>
              </a:spcAft>
              <a:buClr>
                <a:srgbClr val="000000"/>
              </a:buClr>
              <a:buSzPct val="100000"/>
              <a:buFont typeface="Arial"/>
              <a:buChar char="○"/>
            </a:pPr>
            <a:r>
              <a:rPr lang="en"/>
              <a:t>Server knows nothing about the contents of any messages, maintaining only an index of hashes and encrypted doc IDs.</a:t>
            </a:r>
          </a:p>
          <a:p>
            <a:pPr lvl="0" marR="0" rtl="0" algn="l">
              <a:lnSpc>
                <a:spcPct val="100000"/>
              </a:lnSpc>
              <a:spcBef>
                <a:spcPts val="0"/>
              </a:spcBef>
              <a:spcAft>
                <a:spcPts val="0"/>
              </a:spcAft>
              <a:buNone/>
            </a:pPr>
            <a:r>
              <a:t/>
            </a:r>
            <a:endParaRPr/>
          </a:p>
        </p:txBody>
      </p:sp>
      <p:sp>
        <p:nvSpPr>
          <p:cNvPr id="132" name="Shape 132"/>
          <p:cNvSpPr txBox="1"/>
          <p:nvPr/>
        </p:nvSpPr>
        <p:spPr>
          <a:xfrm>
            <a:off x="5459675" y="1668150"/>
            <a:ext cx="2610899" cy="340499"/>
          </a:xfrm>
          <a:prstGeom prst="rect">
            <a:avLst/>
          </a:prstGeom>
          <a:noFill/>
          <a:ln>
            <a:noFill/>
          </a:ln>
        </p:spPr>
        <p:txBody>
          <a:bodyPr anchorCtr="0" anchor="t" bIns="91425" lIns="91425" rIns="91425" tIns="91425">
            <a:noAutofit/>
          </a:bodyPr>
          <a:lstStyle/>
          <a:p>
            <a:pPr lvl="0" rtl="0">
              <a:spcBef>
                <a:spcPts val="0"/>
              </a:spcBef>
              <a:buNone/>
            </a:pPr>
            <a:r>
              <a:rPr lang="en"/>
              <a:t>Terms            Document IDs</a:t>
            </a:r>
          </a:p>
        </p:txBody>
      </p:sp>
      <p:cxnSp>
        <p:nvCxnSpPr>
          <p:cNvPr id="133" name="Shape 133"/>
          <p:cNvCxnSpPr/>
          <p:nvPr/>
        </p:nvCxnSpPr>
        <p:spPr>
          <a:xfrm>
            <a:off x="4033675" y="2994825"/>
            <a:ext cx="1376399" cy="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139" name="Shape 139"/>
          <p:cNvGraphicFramePr/>
          <p:nvPr/>
        </p:nvGraphicFramePr>
        <p:xfrm>
          <a:off x="5544800" y="2113712"/>
          <a:ext cx="3000000" cy="3000000"/>
        </p:xfrm>
        <a:graphic>
          <a:graphicData uri="http://schemas.openxmlformats.org/drawingml/2006/table">
            <a:tbl>
              <a:tblPr>
                <a:noFill/>
                <a:tableStyleId>{8B052A27-5E92-4083-A2FE-F42146B48D4C}</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Clr>
                          <a:schemeClr val="dk1"/>
                        </a:buClr>
                        <a:buSzPct val="78571"/>
                        <a:buFont typeface="Arial"/>
                        <a:buNone/>
                      </a:pPr>
                      <a:r>
                        <a:rPr lang="en">
                          <a:solidFill>
                            <a:schemeClr val="dk1"/>
                          </a:solidFill>
                        </a:rPr>
                        <a:t>ccb215a...</a:t>
                      </a:r>
                    </a:p>
                    <a:p>
                      <a:pPr lvl="0" rtl="0">
                        <a:spcBef>
                          <a:spcPts val="0"/>
                        </a:spcBef>
                        <a:buNone/>
                      </a:pPr>
                      <a:r>
                        <a:t/>
                      </a:r>
                      <a:endParaRPr/>
                    </a:p>
                  </a:txBody>
                  <a:tcPr marT="91425" marB="91425" marR="91425" marL="91425"/>
                </a:tc>
                <a:tc>
                  <a:txBody>
                    <a:bodyPr>
                      <a:noAutofit/>
                    </a:bodyPr>
                    <a:lstStyle/>
                    <a:p>
                      <a:pPr lvl="0" rtl="0">
                        <a:spcBef>
                          <a:spcPts val="0"/>
                        </a:spcBef>
                        <a:buNone/>
                      </a:pPr>
                      <a:r>
                        <a:rPr lang="en">
                          <a:solidFill>
                            <a:schemeClr val="dk1"/>
                          </a:solidFill>
                        </a:rPr>
                        <a:t>$2b$12...</a:t>
                      </a:r>
                    </a:p>
                    <a:p>
                      <a:pPr lvl="0" rtl="0">
                        <a:spcBef>
                          <a:spcPts val="0"/>
                        </a:spcBef>
                        <a:buNone/>
                      </a:pPr>
                      <a:r>
                        <a:t/>
                      </a:r>
                      <a:endParaRPr>
                        <a:solidFill>
                          <a:schemeClr val="dk1"/>
                        </a:solidFill>
                      </a:endParaRP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140" name="Shape 140"/>
          <p:cNvSpPr txBox="1"/>
          <p:nvPr/>
        </p:nvSpPr>
        <p:spPr>
          <a:xfrm>
            <a:off x="252325" y="1235375"/>
            <a:ext cx="3795600" cy="5238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41" name="Shape 141"/>
          <p:cNvSpPr txBox="1"/>
          <p:nvPr/>
        </p:nvSpPr>
        <p:spPr>
          <a:xfrm>
            <a:off x="5793125" y="1282050"/>
            <a:ext cx="3662100" cy="7266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p:txBody>
      </p:sp>
      <p:sp>
        <p:nvSpPr>
          <p:cNvPr id="142" name="Shape 142"/>
          <p:cNvSpPr txBox="1"/>
          <p:nvPr/>
        </p:nvSpPr>
        <p:spPr>
          <a:xfrm>
            <a:off x="514825" y="1759175"/>
            <a:ext cx="4497900" cy="33156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Encrypted message and set of tuples are sent to server.</a:t>
            </a:r>
          </a:p>
          <a:p>
            <a:pPr indent="-317500" lvl="0" marL="457200" marR="0" rtl="0" algn="l">
              <a:lnSpc>
                <a:spcPct val="100000"/>
              </a:lnSpc>
              <a:spcBef>
                <a:spcPts val="0"/>
              </a:spcBef>
              <a:spcAft>
                <a:spcPts val="0"/>
              </a:spcAft>
              <a:buClr>
                <a:srgbClr val="000000"/>
              </a:buClr>
              <a:buSzPct val="100000"/>
              <a:buFont typeface="Arial"/>
              <a:buChar char="●"/>
            </a:pPr>
            <a:r>
              <a:rPr lang="en"/>
              <a:t>Server stores files and adds tuples to it’s own local index.</a:t>
            </a:r>
          </a:p>
          <a:p>
            <a:pPr indent="-317500" lvl="1" marL="914400" marR="0" rtl="0" algn="l">
              <a:lnSpc>
                <a:spcPct val="100000"/>
              </a:lnSpc>
              <a:spcBef>
                <a:spcPts val="0"/>
              </a:spcBef>
              <a:spcAft>
                <a:spcPts val="0"/>
              </a:spcAft>
              <a:buClr>
                <a:srgbClr val="000000"/>
              </a:buClr>
              <a:buSzPct val="100000"/>
              <a:buFont typeface="Arial"/>
              <a:buChar char="○"/>
            </a:pPr>
            <a:r>
              <a:rPr lang="en"/>
              <a:t>Server knows nothing about the contents of any messages, maintaining only an index of hashes and encrypted doc IDs.</a:t>
            </a:r>
          </a:p>
          <a:p>
            <a:pPr indent="-317500" lvl="0" marL="457200" marR="0" rtl="0" algn="l">
              <a:lnSpc>
                <a:spcPct val="100000"/>
              </a:lnSpc>
              <a:spcBef>
                <a:spcPts val="0"/>
              </a:spcBef>
              <a:spcAft>
                <a:spcPts val="0"/>
              </a:spcAft>
              <a:buClr>
                <a:srgbClr val="000000"/>
              </a:buClr>
              <a:buSzPct val="100000"/>
              <a:buFont typeface="Arial"/>
              <a:buChar char="●"/>
            </a:pPr>
            <a:r>
              <a:rPr lang="en"/>
              <a:t>Client can then search by generating multiple PRFs of the search term and sending them to the server, who can use these hashes to compute the matching index key (term) and return the value (Document ID).</a:t>
            </a:r>
          </a:p>
          <a:p>
            <a:pPr indent="-317500" lvl="1" marL="914400" marR="0" rtl="0" algn="l">
              <a:lnSpc>
                <a:spcPct val="100000"/>
              </a:lnSpc>
              <a:spcBef>
                <a:spcPts val="0"/>
              </a:spcBef>
              <a:spcAft>
                <a:spcPts val="0"/>
              </a:spcAft>
              <a:buClr>
                <a:srgbClr val="000000"/>
              </a:buClr>
              <a:buSzPct val="100000"/>
              <a:buFont typeface="Arial"/>
              <a:buChar char="○"/>
            </a:pPr>
            <a:r>
              <a:rPr lang="en"/>
              <a:t>The server never learns anything about the message contents.</a:t>
            </a:r>
          </a:p>
          <a:p>
            <a:pPr indent="-317500" lvl="1" marL="914400" marR="0" rtl="0" algn="l">
              <a:lnSpc>
                <a:spcPct val="100000"/>
              </a:lnSpc>
              <a:spcBef>
                <a:spcPts val="0"/>
              </a:spcBef>
              <a:spcAft>
                <a:spcPts val="0"/>
              </a:spcAft>
              <a:buClr>
                <a:srgbClr val="000000"/>
              </a:buClr>
              <a:buSzPct val="100000"/>
              <a:buFont typeface="Arial"/>
              <a:buChar char="○"/>
            </a:pPr>
            <a:r>
              <a:rPr lang="en"/>
              <a:t>More on this shortly.</a:t>
            </a:r>
          </a:p>
        </p:txBody>
      </p:sp>
      <p:sp>
        <p:nvSpPr>
          <p:cNvPr id="143" name="Shape 143"/>
          <p:cNvSpPr txBox="1"/>
          <p:nvPr/>
        </p:nvSpPr>
        <p:spPr>
          <a:xfrm>
            <a:off x="5459675" y="1668150"/>
            <a:ext cx="2610899" cy="340499"/>
          </a:xfrm>
          <a:prstGeom prst="rect">
            <a:avLst/>
          </a:prstGeom>
          <a:noFill/>
          <a:ln>
            <a:noFill/>
          </a:ln>
        </p:spPr>
        <p:txBody>
          <a:bodyPr anchorCtr="0" anchor="t" bIns="91425" lIns="91425" rIns="91425" tIns="91425">
            <a:noAutofit/>
          </a:bodyPr>
          <a:lstStyle/>
          <a:p>
            <a:pPr lvl="0" rtl="0">
              <a:spcBef>
                <a:spcPts val="0"/>
              </a:spcBef>
              <a:buNone/>
            </a:pPr>
            <a:r>
              <a:rPr lang="en"/>
              <a:t>Terms            Document IDs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sp>
        <p:nvSpPr>
          <p:cNvPr id="149" name="Shape 149"/>
          <p:cNvSpPr txBox="1"/>
          <p:nvPr/>
        </p:nvSpPr>
        <p:spPr>
          <a:xfrm>
            <a:off x="933900" y="1540475"/>
            <a:ext cx="7484099" cy="2575199"/>
          </a:xfrm>
          <a:prstGeom prst="rect">
            <a:avLst/>
          </a:prstGeom>
          <a:noFill/>
          <a:ln>
            <a:noFill/>
          </a:ln>
        </p:spPr>
        <p:txBody>
          <a:bodyPr anchorCtr="0" anchor="t" bIns="91425" lIns="91425" rIns="91425" tIns="91425">
            <a:noAutofit/>
          </a:bodyPr>
          <a:lstStyle/>
          <a:p>
            <a:pPr lvl="0" rtl="0">
              <a:spcBef>
                <a:spcPts val="0"/>
              </a:spcBef>
              <a:buNone/>
            </a:pPr>
            <a:r>
              <a:rPr b="1" lang="en" sz="6000"/>
              <a:t>Our Implementation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155" name="Shape 155"/>
          <p:cNvGraphicFramePr/>
          <p:nvPr/>
        </p:nvGraphicFramePr>
        <p:xfrm>
          <a:off x="457200" y="2118537"/>
          <a:ext cx="3000000" cy="3000000"/>
        </p:xfrm>
        <a:graphic>
          <a:graphicData uri="http://schemas.openxmlformats.org/drawingml/2006/table">
            <a:tbl>
              <a:tblPr>
                <a:noFill/>
                <a:tableStyleId>{04C2B4E2-827F-4DCF-A402-95660856DB15}</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156" name="Shape 156"/>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157" name="Shape 157"/>
          <p:cNvSpPr txBox="1"/>
          <p:nvPr/>
        </p:nvSpPr>
        <p:spPr>
          <a:xfrm>
            <a:off x="5012725" y="1225250"/>
            <a:ext cx="3662100" cy="726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58" name="Shape 158"/>
          <p:cNvSpPr txBox="1"/>
          <p:nvPr/>
        </p:nvSpPr>
        <p:spPr>
          <a:xfrm>
            <a:off x="4941800" y="1938837"/>
            <a:ext cx="4100399" cy="33108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Client maintains two indexes:</a:t>
            </a:r>
          </a:p>
          <a:p>
            <a:pPr indent="-317500" lvl="1" marL="914400" rtl="0">
              <a:spcBef>
                <a:spcPts val="0"/>
              </a:spcBef>
              <a:buClr>
                <a:srgbClr val="000000"/>
              </a:buClr>
              <a:buSzPct val="100000"/>
              <a:buFont typeface="Arial"/>
              <a:buChar char="○"/>
            </a:pPr>
            <a:r>
              <a:rPr lang="en"/>
              <a:t>One for word-&gt;c(word)</a:t>
            </a:r>
          </a:p>
          <a:p>
            <a:pPr indent="-317500" lvl="1" marL="914400" rtl="0">
              <a:spcBef>
                <a:spcPts val="0"/>
              </a:spcBef>
              <a:buClr>
                <a:srgbClr val="000000"/>
              </a:buClr>
              <a:buSzPct val="100000"/>
              <a:buFont typeface="Arial"/>
              <a:buChar char="○"/>
            </a:pPr>
            <a:r>
              <a:rPr lang="en"/>
              <a:t>One for word-&gt;list of corresponding documents</a:t>
            </a:r>
          </a:p>
          <a:p>
            <a:pPr lvl="0" rtl="0">
              <a:spcBef>
                <a:spcPts val="0"/>
              </a:spcBef>
              <a:buNone/>
            </a:pPr>
            <a:r>
              <a:t/>
            </a:r>
            <a:endParaRPr/>
          </a:p>
        </p:txBody>
      </p:sp>
      <p:graphicFrame>
        <p:nvGraphicFramePr>
          <p:cNvPr id="159" name="Shape 159"/>
          <p:cNvGraphicFramePr/>
          <p:nvPr/>
        </p:nvGraphicFramePr>
        <p:xfrm>
          <a:off x="2831650" y="2118537"/>
          <a:ext cx="3000000" cy="3000000"/>
        </p:xfrm>
        <a:graphic>
          <a:graphicData uri="http://schemas.openxmlformats.org/drawingml/2006/table">
            <a:tbl>
              <a:tblPr>
                <a:noFill/>
                <a:tableStyleId>{23FD9A97-0902-4790-BD3F-94A0F8709528}</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165" name="Shape 165"/>
          <p:cNvGraphicFramePr/>
          <p:nvPr/>
        </p:nvGraphicFramePr>
        <p:xfrm>
          <a:off x="457200" y="2118537"/>
          <a:ext cx="3000000" cy="3000000"/>
        </p:xfrm>
        <a:graphic>
          <a:graphicData uri="http://schemas.openxmlformats.org/drawingml/2006/table">
            <a:tbl>
              <a:tblPr>
                <a:noFill/>
                <a:tableStyleId>{3D2853B9-C58D-48DE-8506-FE48EEF85CD3}</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166" name="Shape 166"/>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167" name="Shape 167"/>
          <p:cNvSpPr txBox="1"/>
          <p:nvPr/>
        </p:nvSpPr>
        <p:spPr>
          <a:xfrm>
            <a:off x="5012725" y="1225250"/>
            <a:ext cx="3662100" cy="726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68" name="Shape 168"/>
          <p:cNvSpPr txBox="1"/>
          <p:nvPr/>
        </p:nvSpPr>
        <p:spPr>
          <a:xfrm>
            <a:off x="4941800" y="1938837"/>
            <a:ext cx="4100399" cy="33108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Client maintains two indexes:</a:t>
            </a:r>
          </a:p>
          <a:p>
            <a:pPr indent="-317500" lvl="1" marL="914400" rtl="0">
              <a:spcBef>
                <a:spcPts val="0"/>
              </a:spcBef>
              <a:buClr>
                <a:srgbClr val="000000"/>
              </a:buClr>
              <a:buSzPct val="100000"/>
              <a:buFont typeface="Arial"/>
              <a:buChar char="○"/>
            </a:pPr>
            <a:r>
              <a:rPr lang="en"/>
              <a:t>One for word-&gt;c(word)</a:t>
            </a:r>
          </a:p>
          <a:p>
            <a:pPr indent="-317500" lvl="1" marL="914400" rtl="0">
              <a:spcBef>
                <a:spcPts val="0"/>
              </a:spcBef>
              <a:buClr>
                <a:srgbClr val="000000"/>
              </a:buClr>
              <a:buSzPct val="100000"/>
              <a:buFont typeface="Arial"/>
              <a:buChar char="○"/>
            </a:pPr>
            <a:r>
              <a:rPr lang="en"/>
              <a:t>One for word-&gt;list of corresponding documents</a:t>
            </a:r>
          </a:p>
          <a:p>
            <a:pPr indent="-317500" lvl="0" marL="457200" rtl="0">
              <a:spcBef>
                <a:spcPts val="0"/>
              </a:spcBef>
              <a:buClr>
                <a:srgbClr val="000000"/>
              </a:buClr>
              <a:buSzPct val="100000"/>
              <a:buFont typeface="Arial"/>
              <a:buChar char="●"/>
            </a:pPr>
            <a:r>
              <a:rPr lang="en"/>
              <a:t>When documents are added, the count is increased in the first index, and the document lists are appended accordling in the second index.</a:t>
            </a:r>
          </a:p>
          <a:p>
            <a:pPr indent="-317500" lvl="1" marL="914400" rtl="0">
              <a:spcBef>
                <a:spcPts val="0"/>
              </a:spcBef>
              <a:buClr>
                <a:srgbClr val="000000"/>
              </a:buClr>
              <a:buSzPct val="100000"/>
              <a:buFont typeface="Arial"/>
              <a:buChar char="○"/>
            </a:pPr>
            <a:r>
              <a:rPr lang="en"/>
              <a:t>This provides a performance benefit later when performing a search.</a:t>
            </a:r>
          </a:p>
          <a:p>
            <a:pPr lvl="0" rtl="0">
              <a:spcBef>
                <a:spcPts val="0"/>
              </a:spcBef>
              <a:buNone/>
            </a:pPr>
            <a:r>
              <a:t/>
            </a:r>
            <a:endParaRPr/>
          </a:p>
        </p:txBody>
      </p:sp>
      <p:graphicFrame>
        <p:nvGraphicFramePr>
          <p:cNvPr id="169" name="Shape 169"/>
          <p:cNvGraphicFramePr/>
          <p:nvPr/>
        </p:nvGraphicFramePr>
        <p:xfrm>
          <a:off x="2831650" y="2118537"/>
          <a:ext cx="3000000" cy="3000000"/>
        </p:xfrm>
        <a:graphic>
          <a:graphicData uri="http://schemas.openxmlformats.org/drawingml/2006/table">
            <a:tbl>
              <a:tblPr>
                <a:noFill/>
                <a:tableStyleId>{E46F41A3-D9DE-49A5-B0BE-B38D54E2F034}</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sp>
        <p:nvSpPr>
          <p:cNvPr id="175" name="Shape 175"/>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176" name="Shape 176"/>
          <p:cNvGraphicFramePr/>
          <p:nvPr/>
        </p:nvGraphicFramePr>
        <p:xfrm>
          <a:off x="457200" y="2108962"/>
          <a:ext cx="3000000" cy="3000000"/>
        </p:xfrm>
        <a:graphic>
          <a:graphicData uri="http://schemas.openxmlformats.org/drawingml/2006/table">
            <a:tbl>
              <a:tblPr>
                <a:noFill/>
                <a:tableStyleId>{99E39B8E-34FB-4BAA-9B31-FA739409571B}</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177" name="Shape 177"/>
          <p:cNvSpPr txBox="1"/>
          <p:nvPr/>
        </p:nvSpPr>
        <p:spPr>
          <a:xfrm>
            <a:off x="3678950" y="2661375"/>
            <a:ext cx="4050899" cy="10002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Server maintains single index of mappings</a:t>
            </a:r>
          </a:p>
          <a:p>
            <a:pPr indent="-317500" lvl="1" marL="914400">
              <a:spcBef>
                <a:spcPts val="0"/>
              </a:spcBef>
              <a:buClr>
                <a:srgbClr val="000000"/>
              </a:buClr>
              <a:buSzPct val="100000"/>
              <a:buFont typeface="Arial"/>
              <a:buChar char="○"/>
            </a:pPr>
            <a:r>
              <a:rPr lang="en"/>
              <a:t>PRF(w || c(w)) -&gt; Enc(Doc ID)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sp>
        <p:nvSpPr>
          <p:cNvPr id="183" name="Shape 183"/>
          <p:cNvSpPr txBox="1"/>
          <p:nvPr/>
        </p:nvSpPr>
        <p:spPr>
          <a:xfrm>
            <a:off x="2862450" y="1519200"/>
            <a:ext cx="3419100" cy="2575199"/>
          </a:xfrm>
          <a:prstGeom prst="rect">
            <a:avLst/>
          </a:prstGeom>
          <a:noFill/>
          <a:ln>
            <a:noFill/>
          </a:ln>
        </p:spPr>
        <p:txBody>
          <a:bodyPr anchorCtr="0" anchor="t" bIns="91425" lIns="91425" rIns="91425" tIns="91425">
            <a:noAutofit/>
          </a:bodyPr>
          <a:lstStyle/>
          <a:p>
            <a:pPr lvl="0" rtl="0">
              <a:spcBef>
                <a:spcPts val="0"/>
              </a:spcBef>
              <a:buNone/>
            </a:pPr>
            <a:r>
              <a:rPr b="1" lang="en" sz="6000"/>
              <a:t>UPDATE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(Client)</a:t>
            </a:r>
          </a:p>
        </p:txBody>
      </p:sp>
      <p:graphicFrame>
        <p:nvGraphicFramePr>
          <p:cNvPr id="189" name="Shape 189"/>
          <p:cNvGraphicFramePr/>
          <p:nvPr/>
        </p:nvGraphicFramePr>
        <p:xfrm>
          <a:off x="457200" y="2118537"/>
          <a:ext cx="3000000" cy="3000000"/>
        </p:xfrm>
        <a:graphic>
          <a:graphicData uri="http://schemas.openxmlformats.org/drawingml/2006/table">
            <a:tbl>
              <a:tblPr>
                <a:noFill/>
                <a:tableStyleId>{B8ACEEA5-D254-4F94-9E23-7C31AC9B459F}</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190" name="Shape 190"/>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191" name="Shape 191"/>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Input: File “Message1” </a:t>
            </a:r>
            <a:r>
              <a:rPr lang="en">
                <a:solidFill>
                  <a:schemeClr val="dk1"/>
                </a:solidFill>
              </a:rPr>
              <a:t>(email)</a:t>
            </a:r>
          </a:p>
          <a:p>
            <a:pPr lvl="0" rtl="0">
              <a:spcBef>
                <a:spcPts val="0"/>
              </a:spcBef>
              <a:buNone/>
            </a:pPr>
            <a:r>
              <a:t/>
            </a:r>
            <a:endParaRPr/>
          </a:p>
        </p:txBody>
      </p:sp>
      <p:graphicFrame>
        <p:nvGraphicFramePr>
          <p:cNvPr id="192" name="Shape 192"/>
          <p:cNvGraphicFramePr/>
          <p:nvPr/>
        </p:nvGraphicFramePr>
        <p:xfrm>
          <a:off x="2831650" y="2118537"/>
          <a:ext cx="3000000" cy="3000000"/>
        </p:xfrm>
        <a:graphic>
          <a:graphicData uri="http://schemas.openxmlformats.org/drawingml/2006/table">
            <a:tbl>
              <a:tblPr>
                <a:noFill/>
                <a:tableStyleId>{322A3487-DC95-49D8-AAF3-0DA395EB716F}</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193" name="Shape 193"/>
          <p:cNvSpPr txBox="1"/>
          <p:nvPr/>
        </p:nvSpPr>
        <p:spPr>
          <a:xfrm>
            <a:off x="6580400" y="1373187"/>
            <a:ext cx="1078499" cy="435599"/>
          </a:xfrm>
          <a:prstGeom prst="rect">
            <a:avLst/>
          </a:prstGeom>
          <a:noFill/>
          <a:ln>
            <a:noFill/>
          </a:ln>
        </p:spPr>
        <p:txBody>
          <a:bodyPr anchorCtr="0" anchor="t" bIns="91425" lIns="91425" rIns="91425" tIns="91425">
            <a:noAutofit/>
          </a:bodyPr>
          <a:lstStyle/>
          <a:p>
            <a:pPr>
              <a:spcBef>
                <a:spcPts val="0"/>
              </a:spcBef>
              <a:buNone/>
            </a:pPr>
            <a:r>
              <a:rPr b="1" lang="en"/>
              <a:t>Algorithm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Problem</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Who really owns your data?</a:t>
            </a:r>
          </a:p>
          <a:p>
            <a:pPr indent="-342900" lvl="1" marL="914400" rtl="0">
              <a:spcBef>
                <a:spcPts val="0"/>
              </a:spcBef>
              <a:buClr>
                <a:schemeClr val="dk1"/>
              </a:buClr>
              <a:buSzPct val="100000"/>
              <a:buFont typeface="Courier New"/>
              <a:buChar char="o"/>
            </a:pPr>
            <a:r>
              <a:rPr lang="en" sz="1800"/>
              <a:t>SSL/TLS encrypts data over the wire.</a:t>
            </a:r>
          </a:p>
          <a:p>
            <a:pPr indent="-342900" lvl="1" marL="914400" rtl="0">
              <a:spcBef>
                <a:spcPts val="0"/>
              </a:spcBef>
              <a:buClr>
                <a:schemeClr val="dk1"/>
              </a:buClr>
              <a:buSzPct val="100000"/>
              <a:buFont typeface="Courier New"/>
              <a:buChar char="o"/>
            </a:pPr>
            <a:r>
              <a:rPr lang="en" sz="1800"/>
              <a:t>Once across, who knows?  </a:t>
            </a:r>
          </a:p>
          <a:p>
            <a:pPr indent="-342900" lvl="1" marL="914400" rtl="0">
              <a:spcBef>
                <a:spcPts val="0"/>
              </a:spcBef>
              <a:buClr>
                <a:schemeClr val="dk1"/>
              </a:buClr>
              <a:buSzPct val="100000"/>
              <a:buFont typeface="Courier New"/>
              <a:buChar char="o"/>
            </a:pPr>
            <a:r>
              <a:rPr lang="en" sz="1800"/>
              <a:t>Even if it is encrypted at the server, whose data is it?</a:t>
            </a:r>
          </a:p>
          <a:p>
            <a:pPr indent="-342900" lvl="2" marL="1371600" rtl="0">
              <a:spcBef>
                <a:spcPts val="0"/>
              </a:spcBef>
              <a:buClr>
                <a:schemeClr val="dk1"/>
              </a:buClr>
              <a:buSzPct val="100000"/>
              <a:buFont typeface="Wingdings"/>
              <a:buChar char="§"/>
            </a:pPr>
            <a:r>
              <a:rPr lang="en" sz="1800"/>
              <a:t>You don’t have the keys to decrypt.</a:t>
            </a:r>
          </a:p>
          <a:p>
            <a:pPr indent="-342900" lvl="2" marL="1371600" rtl="0">
              <a:spcBef>
                <a:spcPts val="0"/>
              </a:spcBef>
              <a:buClr>
                <a:schemeClr val="dk1"/>
              </a:buClr>
              <a:buSzPct val="100000"/>
              <a:buFont typeface="Wingdings"/>
              <a:buChar char="§"/>
            </a:pPr>
            <a:r>
              <a:rPr lang="en" sz="1800"/>
              <a:t>Server has the keys and can decrypt your data without your knowledge.</a:t>
            </a:r>
          </a:p>
          <a:p>
            <a:pPr indent="-381000" lvl="0" marL="457200" rtl="0">
              <a:spcBef>
                <a:spcPts val="0"/>
              </a:spcBef>
              <a:buClr>
                <a:schemeClr val="dk1"/>
              </a:buClr>
              <a:buSzPct val="100000"/>
              <a:buFont typeface="Arial"/>
              <a:buChar char="●"/>
            </a:pPr>
            <a:r>
              <a:rPr lang="en" sz="2400"/>
              <a:t>You have no control of your data.</a:t>
            </a:r>
          </a:p>
          <a:p>
            <a:pPr indent="-381000" lvl="0" marL="457200" rtl="0">
              <a:spcBef>
                <a:spcPts val="0"/>
              </a:spcBef>
              <a:buClr>
                <a:schemeClr val="dk1"/>
              </a:buClr>
              <a:buSzPct val="100000"/>
              <a:buFont typeface="Arial"/>
              <a:buChar char="●"/>
            </a:pPr>
            <a:r>
              <a:rPr lang="en" sz="2400"/>
              <a:t>No protection against external attacks.</a:t>
            </a:r>
          </a:p>
          <a:p>
            <a:pPr indent="-381000" lvl="0" marL="457200" rtl="0">
              <a:spcBef>
                <a:spcPts val="0"/>
              </a:spcBef>
              <a:buClr>
                <a:schemeClr val="dk1"/>
              </a:buClr>
              <a:buSzPct val="100000"/>
              <a:buFont typeface="Arial"/>
              <a:buChar char="●"/>
            </a:pPr>
            <a:r>
              <a:rPr lang="en" sz="2400"/>
              <a:t>Server can release your data without permission</a:t>
            </a:r>
          </a:p>
          <a:p>
            <a:pPr indent="-381000" lvl="1" marL="914400">
              <a:spcBef>
                <a:spcPts val="0"/>
              </a:spcBef>
              <a:buClr>
                <a:schemeClr val="dk1"/>
              </a:buClr>
              <a:buSzPct val="80000"/>
              <a:buFont typeface="Courier New"/>
              <a:buChar char="o"/>
            </a:pPr>
            <a:r>
              <a:rPr lang="en"/>
              <a:t>Solicitors, Governments, and other parties.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(Client)</a:t>
            </a:r>
          </a:p>
        </p:txBody>
      </p:sp>
      <p:graphicFrame>
        <p:nvGraphicFramePr>
          <p:cNvPr id="199" name="Shape 199"/>
          <p:cNvGraphicFramePr/>
          <p:nvPr/>
        </p:nvGraphicFramePr>
        <p:xfrm>
          <a:off x="457200" y="2118537"/>
          <a:ext cx="3000000" cy="3000000"/>
        </p:xfrm>
        <a:graphic>
          <a:graphicData uri="http://schemas.openxmlformats.org/drawingml/2006/table">
            <a:tbl>
              <a:tblPr>
                <a:noFill/>
                <a:tableStyleId>{6BB2E12C-4C33-4E48-95E6-C282ECED89C3}</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200" name="Shape 200"/>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201" name="Shape 201"/>
          <p:cNvSpPr txBox="1"/>
          <p:nvPr/>
        </p:nvSpPr>
        <p:spPr>
          <a:xfrm>
            <a:off x="5119150" y="2118625"/>
            <a:ext cx="3915899" cy="2951399"/>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Input: File “Message1” </a:t>
            </a:r>
            <a:r>
              <a:rPr lang="en">
                <a:solidFill>
                  <a:schemeClr val="dk1"/>
                </a:solidFill>
              </a:rPr>
              <a:t>(email)</a:t>
            </a:r>
          </a:p>
          <a:p>
            <a:pPr indent="-317500" lvl="0" marL="457200" marR="0" rtl="0" algn="l">
              <a:lnSpc>
                <a:spcPct val="100000"/>
              </a:lnSpc>
              <a:spcBef>
                <a:spcPts val="0"/>
              </a:spcBef>
              <a:spcAft>
                <a:spcPts val="0"/>
              </a:spcAft>
              <a:buClr>
                <a:srgbClr val="000000"/>
              </a:buClr>
              <a:buSzPct val="100000"/>
              <a:buFont typeface="Arial"/>
              <a:buChar char="●"/>
            </a:pPr>
            <a:r>
              <a:rPr lang="en"/>
              <a:t>Parse text in file body and header</a:t>
            </a:r>
            <a:r>
              <a:rPr lang="en">
                <a:solidFill>
                  <a:schemeClr val="dk1"/>
                </a:solidFill>
              </a:rPr>
              <a:t> and for each word:</a:t>
            </a:r>
            <a:r>
              <a:rPr lang="en"/>
              <a:t> </a:t>
            </a:r>
          </a:p>
          <a:p>
            <a:pPr indent="-317500" lvl="1" marL="914400" marR="0" rtl="0" algn="l">
              <a:lnSpc>
                <a:spcPct val="100000"/>
              </a:lnSpc>
              <a:spcBef>
                <a:spcPts val="0"/>
              </a:spcBef>
              <a:spcAft>
                <a:spcPts val="0"/>
              </a:spcAft>
              <a:buClr>
                <a:srgbClr val="000000"/>
              </a:buClr>
              <a:buSzPct val="100000"/>
              <a:buFont typeface="Arial"/>
              <a:buChar char="○"/>
            </a:pPr>
            <a:r>
              <a:rPr lang="en"/>
              <a:t>If in index 1, increment c(w)</a:t>
            </a:r>
          </a:p>
          <a:p>
            <a:pPr lvl="0" rtl="0">
              <a:spcBef>
                <a:spcPts val="0"/>
              </a:spcBef>
              <a:buNone/>
            </a:pPr>
            <a:r>
              <a:t/>
            </a:r>
            <a:endParaRPr/>
          </a:p>
        </p:txBody>
      </p:sp>
      <p:graphicFrame>
        <p:nvGraphicFramePr>
          <p:cNvPr id="202" name="Shape 202"/>
          <p:cNvGraphicFramePr/>
          <p:nvPr/>
        </p:nvGraphicFramePr>
        <p:xfrm>
          <a:off x="2831650" y="2118537"/>
          <a:ext cx="3000000" cy="3000000"/>
        </p:xfrm>
        <a:graphic>
          <a:graphicData uri="http://schemas.openxmlformats.org/drawingml/2006/table">
            <a:tbl>
              <a:tblPr>
                <a:noFill/>
                <a:tableStyleId>{36102C66-6048-450A-A9CB-12827174DBCA}</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203" name="Shape 203"/>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cxnSp>
        <p:nvCxnSpPr>
          <p:cNvPr id="204" name="Shape 204"/>
          <p:cNvCxnSpPr/>
          <p:nvPr/>
        </p:nvCxnSpPr>
        <p:spPr>
          <a:xfrm flipH="1">
            <a:off x="2132350" y="2966450"/>
            <a:ext cx="3611099" cy="510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(Client)</a:t>
            </a:r>
          </a:p>
        </p:txBody>
      </p:sp>
      <p:graphicFrame>
        <p:nvGraphicFramePr>
          <p:cNvPr id="210" name="Shape 210"/>
          <p:cNvGraphicFramePr/>
          <p:nvPr/>
        </p:nvGraphicFramePr>
        <p:xfrm>
          <a:off x="457200" y="2118537"/>
          <a:ext cx="3000000" cy="3000000"/>
        </p:xfrm>
        <a:graphic>
          <a:graphicData uri="http://schemas.openxmlformats.org/drawingml/2006/table">
            <a:tbl>
              <a:tblPr>
                <a:noFill/>
                <a:tableStyleId>{AFFB9D6C-CA68-49D5-AED3-DAB2984E61A9}</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t>c(n+1) = 1</a:t>
                      </a:r>
                    </a:p>
                  </a:txBody>
                  <a:tcPr marT="91425" marB="91425" marR="91425" marL="91425"/>
                </a:tc>
              </a:tr>
            </a:tbl>
          </a:graphicData>
        </a:graphic>
      </p:graphicFrame>
      <p:sp>
        <p:nvSpPr>
          <p:cNvPr id="211" name="Shape 211"/>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212" name="Shape 212"/>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Input: File “Message1” </a:t>
            </a:r>
            <a:r>
              <a:rPr lang="en">
                <a:solidFill>
                  <a:schemeClr val="dk1"/>
                </a:solidFill>
              </a:rPr>
              <a:t>(email)</a:t>
            </a:r>
          </a:p>
          <a:p>
            <a:pPr indent="-317500" lvl="0" marL="457200" marR="0" rtl="0" algn="l">
              <a:lnSpc>
                <a:spcPct val="100000"/>
              </a:lnSpc>
              <a:spcBef>
                <a:spcPts val="0"/>
              </a:spcBef>
              <a:spcAft>
                <a:spcPts val="0"/>
              </a:spcAft>
              <a:buClr>
                <a:srgbClr val="000000"/>
              </a:buClr>
              <a:buSzPct val="100000"/>
              <a:buFont typeface="Arial"/>
              <a:buChar char="●"/>
            </a:pPr>
            <a:r>
              <a:rPr lang="en"/>
              <a:t>Parse text in file body and header</a:t>
            </a:r>
            <a:r>
              <a:rPr lang="en">
                <a:solidFill>
                  <a:schemeClr val="dk1"/>
                </a:solidFill>
              </a:rPr>
              <a:t> and for each word:</a:t>
            </a:r>
            <a:r>
              <a:rPr lang="en"/>
              <a:t> </a:t>
            </a:r>
          </a:p>
          <a:p>
            <a:pPr indent="-317500" lvl="1" marL="914400" marR="0" rtl="0" algn="l">
              <a:lnSpc>
                <a:spcPct val="100000"/>
              </a:lnSpc>
              <a:spcBef>
                <a:spcPts val="0"/>
              </a:spcBef>
              <a:spcAft>
                <a:spcPts val="0"/>
              </a:spcAft>
              <a:buClr>
                <a:srgbClr val="000000"/>
              </a:buClr>
              <a:buSzPct val="100000"/>
              <a:buFont typeface="Arial"/>
              <a:buChar char="○"/>
            </a:pPr>
            <a:r>
              <a:rPr lang="en"/>
              <a:t>If in index 1, increment c(w)</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1</a:t>
            </a:r>
          </a:p>
          <a:p>
            <a:pPr lvl="0" rtl="0">
              <a:spcBef>
                <a:spcPts val="0"/>
              </a:spcBef>
              <a:buNone/>
            </a:pPr>
            <a:r>
              <a:t/>
            </a:r>
            <a:endParaRPr/>
          </a:p>
        </p:txBody>
      </p:sp>
      <p:graphicFrame>
        <p:nvGraphicFramePr>
          <p:cNvPr id="213" name="Shape 213"/>
          <p:cNvGraphicFramePr/>
          <p:nvPr/>
        </p:nvGraphicFramePr>
        <p:xfrm>
          <a:off x="2831650" y="2118537"/>
          <a:ext cx="3000000" cy="3000000"/>
        </p:xfrm>
        <a:graphic>
          <a:graphicData uri="http://schemas.openxmlformats.org/drawingml/2006/table">
            <a:tbl>
              <a:tblPr>
                <a:noFill/>
                <a:tableStyleId>{A6BF9297-97FE-457A-AB4D-E43A51B1D3D6}</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214" name="Shape 214"/>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cxnSp>
        <p:nvCxnSpPr>
          <p:cNvPr id="215" name="Shape 215"/>
          <p:cNvCxnSpPr/>
          <p:nvPr/>
        </p:nvCxnSpPr>
        <p:spPr>
          <a:xfrm flipH="1">
            <a:off x="2650149" y="3200550"/>
            <a:ext cx="3114600" cy="15038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(Client)</a:t>
            </a:r>
          </a:p>
        </p:txBody>
      </p:sp>
      <p:graphicFrame>
        <p:nvGraphicFramePr>
          <p:cNvPr id="221" name="Shape 221"/>
          <p:cNvGraphicFramePr/>
          <p:nvPr/>
        </p:nvGraphicFramePr>
        <p:xfrm>
          <a:off x="457200" y="2118537"/>
          <a:ext cx="3000000" cy="3000000"/>
        </p:xfrm>
        <a:graphic>
          <a:graphicData uri="http://schemas.openxmlformats.org/drawingml/2006/table">
            <a:tbl>
              <a:tblPr>
                <a:noFill/>
                <a:tableStyleId>{471EE562-44B3-4CFB-B9A7-53749034972D}</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t>c(n+1) = 1</a:t>
                      </a:r>
                    </a:p>
                  </a:txBody>
                  <a:tcPr marT="91425" marB="91425" marR="91425" marL="91425"/>
                </a:tc>
              </a:tr>
            </a:tbl>
          </a:graphicData>
        </a:graphic>
      </p:graphicFrame>
      <p:sp>
        <p:nvSpPr>
          <p:cNvPr id="222" name="Shape 222"/>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223" name="Shape 223"/>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Input: File “Message1” </a:t>
            </a:r>
            <a:r>
              <a:rPr lang="en">
                <a:solidFill>
                  <a:schemeClr val="dk1"/>
                </a:solidFill>
              </a:rPr>
              <a:t>(email)</a:t>
            </a:r>
          </a:p>
          <a:p>
            <a:pPr indent="-317500" lvl="0" marL="457200" marR="0" rtl="0" algn="l">
              <a:lnSpc>
                <a:spcPct val="100000"/>
              </a:lnSpc>
              <a:spcBef>
                <a:spcPts val="0"/>
              </a:spcBef>
              <a:spcAft>
                <a:spcPts val="0"/>
              </a:spcAft>
              <a:buClr>
                <a:srgbClr val="000000"/>
              </a:buClr>
              <a:buSzPct val="100000"/>
              <a:buFont typeface="Arial"/>
              <a:buChar char="●"/>
            </a:pPr>
            <a:r>
              <a:rPr lang="en"/>
              <a:t>Parse text in file body and header and for each word:</a:t>
            </a:r>
          </a:p>
          <a:p>
            <a:pPr indent="-317500" lvl="1" marL="914400" marR="0" rtl="0" algn="l">
              <a:lnSpc>
                <a:spcPct val="100000"/>
              </a:lnSpc>
              <a:spcBef>
                <a:spcPts val="0"/>
              </a:spcBef>
              <a:spcAft>
                <a:spcPts val="0"/>
              </a:spcAft>
              <a:buClr>
                <a:srgbClr val="000000"/>
              </a:buClr>
              <a:buSzPct val="100000"/>
              <a:buFont typeface="Arial"/>
              <a:buChar char="○"/>
            </a:pPr>
            <a:r>
              <a:rPr lang="en"/>
              <a:t>If in index 1, increment c(w)</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1</a:t>
            </a:r>
          </a:p>
          <a:p>
            <a:pPr indent="-317500" lvl="1" marL="914400" marR="0" rtl="0" algn="l">
              <a:lnSpc>
                <a:spcPct val="100000"/>
              </a:lnSpc>
              <a:spcBef>
                <a:spcPts val="0"/>
              </a:spcBef>
              <a:spcAft>
                <a:spcPts val="0"/>
              </a:spcAft>
              <a:buClr>
                <a:srgbClr val="000000"/>
              </a:buClr>
              <a:buSzPct val="100000"/>
              <a:buFont typeface="Arial"/>
              <a:buChar char="○"/>
            </a:pPr>
            <a:r>
              <a:rPr lang="en"/>
              <a:t>If in index 2, append file ID to Docs list</a:t>
            </a:r>
          </a:p>
          <a:p>
            <a:pPr lvl="0" rtl="0">
              <a:spcBef>
                <a:spcPts val="0"/>
              </a:spcBef>
              <a:buNone/>
            </a:pPr>
            <a:r>
              <a:t/>
            </a:r>
            <a:endParaRPr/>
          </a:p>
        </p:txBody>
      </p:sp>
      <p:graphicFrame>
        <p:nvGraphicFramePr>
          <p:cNvPr id="224" name="Shape 224"/>
          <p:cNvGraphicFramePr/>
          <p:nvPr/>
        </p:nvGraphicFramePr>
        <p:xfrm>
          <a:off x="2831650" y="2118537"/>
          <a:ext cx="3000000" cy="3000000"/>
        </p:xfrm>
        <a:graphic>
          <a:graphicData uri="http://schemas.openxmlformats.org/drawingml/2006/table">
            <a:tbl>
              <a:tblPr>
                <a:noFill/>
                <a:tableStyleId>{872D1827-C94F-4B6B-BAD4-838C620E5AEB}</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225" name="Shape 225"/>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cxnSp>
        <p:nvCxnSpPr>
          <p:cNvPr id="226" name="Shape 226"/>
          <p:cNvCxnSpPr/>
          <p:nvPr/>
        </p:nvCxnSpPr>
        <p:spPr>
          <a:xfrm flipH="1">
            <a:off x="4870924" y="3370825"/>
            <a:ext cx="900900" cy="1277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(Client)</a:t>
            </a:r>
          </a:p>
        </p:txBody>
      </p:sp>
      <p:graphicFrame>
        <p:nvGraphicFramePr>
          <p:cNvPr id="232" name="Shape 232"/>
          <p:cNvGraphicFramePr/>
          <p:nvPr/>
        </p:nvGraphicFramePr>
        <p:xfrm>
          <a:off x="457200" y="2118537"/>
          <a:ext cx="3000000" cy="3000000"/>
        </p:xfrm>
        <a:graphic>
          <a:graphicData uri="http://schemas.openxmlformats.org/drawingml/2006/table">
            <a:tbl>
              <a:tblPr>
                <a:noFill/>
                <a:tableStyleId>{D02B82E9-2EBD-4B54-A918-161CA194F0E0}</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t>c(n+1) = 1</a:t>
                      </a:r>
                    </a:p>
                  </a:txBody>
                  <a:tcPr marT="91425" marB="91425" marR="91425" marL="91425"/>
                </a:tc>
              </a:tr>
            </a:tbl>
          </a:graphicData>
        </a:graphic>
      </p:graphicFrame>
      <p:sp>
        <p:nvSpPr>
          <p:cNvPr id="233" name="Shape 233"/>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234" name="Shape 234"/>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Input: File “Message1” </a:t>
            </a:r>
            <a:r>
              <a:rPr lang="en">
                <a:solidFill>
                  <a:schemeClr val="dk1"/>
                </a:solidFill>
              </a:rPr>
              <a:t>(email)</a:t>
            </a:r>
          </a:p>
          <a:p>
            <a:pPr indent="-317500" lvl="0" marL="457200" marR="0" rtl="0" algn="l">
              <a:lnSpc>
                <a:spcPct val="100000"/>
              </a:lnSpc>
              <a:spcBef>
                <a:spcPts val="0"/>
              </a:spcBef>
              <a:spcAft>
                <a:spcPts val="0"/>
              </a:spcAft>
              <a:buClr>
                <a:srgbClr val="000000"/>
              </a:buClr>
              <a:buSzPct val="100000"/>
              <a:buFont typeface="Arial"/>
              <a:buChar char="●"/>
            </a:pPr>
            <a:r>
              <a:rPr lang="en"/>
              <a:t>Parse text in file body and header and for each word:</a:t>
            </a:r>
          </a:p>
          <a:p>
            <a:pPr indent="-317500" lvl="1" marL="914400" marR="0" rtl="0" algn="l">
              <a:lnSpc>
                <a:spcPct val="100000"/>
              </a:lnSpc>
              <a:spcBef>
                <a:spcPts val="0"/>
              </a:spcBef>
              <a:spcAft>
                <a:spcPts val="0"/>
              </a:spcAft>
              <a:buClr>
                <a:srgbClr val="000000"/>
              </a:buClr>
              <a:buSzPct val="100000"/>
              <a:buFont typeface="Arial"/>
              <a:buChar char="○"/>
            </a:pPr>
            <a:r>
              <a:rPr lang="en"/>
              <a:t>If in index 1, increment c(w)</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1</a:t>
            </a:r>
          </a:p>
          <a:p>
            <a:pPr indent="-317500" lvl="1" marL="914400" marR="0" rtl="0" algn="l">
              <a:lnSpc>
                <a:spcPct val="100000"/>
              </a:lnSpc>
              <a:spcBef>
                <a:spcPts val="0"/>
              </a:spcBef>
              <a:spcAft>
                <a:spcPts val="0"/>
              </a:spcAft>
              <a:buClr>
                <a:srgbClr val="000000"/>
              </a:buClr>
              <a:buSzPct val="100000"/>
              <a:buFont typeface="Arial"/>
              <a:buChar char="○"/>
            </a:pPr>
            <a:r>
              <a:rPr lang="en"/>
              <a:t>If in index 2, append file ID to Docs list</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2</a:t>
            </a:r>
          </a:p>
          <a:p>
            <a:pPr lvl="0" rtl="0">
              <a:spcBef>
                <a:spcPts val="0"/>
              </a:spcBef>
              <a:buNone/>
            </a:pPr>
            <a:r>
              <a:t/>
            </a:r>
            <a:endParaRPr/>
          </a:p>
        </p:txBody>
      </p:sp>
      <p:graphicFrame>
        <p:nvGraphicFramePr>
          <p:cNvPr id="235" name="Shape 235"/>
          <p:cNvGraphicFramePr/>
          <p:nvPr/>
        </p:nvGraphicFramePr>
        <p:xfrm>
          <a:off x="2831650" y="2118537"/>
          <a:ext cx="3000000" cy="3000000"/>
        </p:xfrm>
        <a:graphic>
          <a:graphicData uri="http://schemas.openxmlformats.org/drawingml/2006/table">
            <a:tbl>
              <a:tblPr>
                <a:noFill/>
                <a:tableStyleId>{93D3C41F-85C5-4FE3-BD28-86849528C259}</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236" name="Shape 236"/>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cxnSp>
        <p:nvCxnSpPr>
          <p:cNvPr id="237" name="Shape 237"/>
          <p:cNvCxnSpPr/>
          <p:nvPr/>
        </p:nvCxnSpPr>
        <p:spPr>
          <a:xfrm flipH="1">
            <a:off x="5040999" y="3817775"/>
            <a:ext cx="773400" cy="879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(Client)</a:t>
            </a:r>
          </a:p>
        </p:txBody>
      </p:sp>
      <p:graphicFrame>
        <p:nvGraphicFramePr>
          <p:cNvPr id="243" name="Shape 243"/>
          <p:cNvGraphicFramePr/>
          <p:nvPr/>
        </p:nvGraphicFramePr>
        <p:xfrm>
          <a:off x="457200" y="2118537"/>
          <a:ext cx="3000000" cy="3000000"/>
        </p:xfrm>
        <a:graphic>
          <a:graphicData uri="http://schemas.openxmlformats.org/drawingml/2006/table">
            <a:tbl>
              <a:tblPr>
                <a:noFill/>
                <a:tableStyleId>{3D2C1935-C4A3-41F7-BC3D-79DB639F7415}</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t>c(n+1) = 1</a:t>
                      </a:r>
                    </a:p>
                  </a:txBody>
                  <a:tcPr marT="91425" marB="91425" marR="91425" marL="91425"/>
                </a:tc>
              </a:tr>
            </a:tbl>
          </a:graphicData>
        </a:graphic>
      </p:graphicFrame>
      <p:sp>
        <p:nvSpPr>
          <p:cNvPr id="244" name="Shape 244"/>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245" name="Shape 245"/>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Input: File “Message1” </a:t>
            </a:r>
            <a:r>
              <a:rPr lang="en">
                <a:solidFill>
                  <a:schemeClr val="dk1"/>
                </a:solidFill>
              </a:rPr>
              <a:t>(email)</a:t>
            </a:r>
          </a:p>
          <a:p>
            <a:pPr indent="-317500" lvl="0" marL="457200" marR="0" rtl="0" algn="l">
              <a:lnSpc>
                <a:spcPct val="100000"/>
              </a:lnSpc>
              <a:spcBef>
                <a:spcPts val="0"/>
              </a:spcBef>
              <a:spcAft>
                <a:spcPts val="0"/>
              </a:spcAft>
              <a:buClr>
                <a:srgbClr val="000000"/>
              </a:buClr>
              <a:buSzPct val="100000"/>
              <a:buFont typeface="Arial"/>
              <a:buChar char="●"/>
            </a:pPr>
            <a:r>
              <a:rPr lang="en"/>
              <a:t>Parse text in file body and header and for each word:</a:t>
            </a:r>
          </a:p>
          <a:p>
            <a:pPr indent="-317500" lvl="1" marL="914400" marR="0" rtl="0" algn="l">
              <a:lnSpc>
                <a:spcPct val="100000"/>
              </a:lnSpc>
              <a:spcBef>
                <a:spcPts val="0"/>
              </a:spcBef>
              <a:spcAft>
                <a:spcPts val="0"/>
              </a:spcAft>
              <a:buClr>
                <a:srgbClr val="000000"/>
              </a:buClr>
              <a:buSzPct val="100000"/>
              <a:buFont typeface="Arial"/>
              <a:buChar char="○"/>
            </a:pPr>
            <a:r>
              <a:rPr lang="en"/>
              <a:t>If in index 1, increment c(w)</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1</a:t>
            </a:r>
          </a:p>
          <a:p>
            <a:pPr indent="-317500" lvl="1" marL="914400" marR="0" rtl="0" algn="l">
              <a:lnSpc>
                <a:spcPct val="100000"/>
              </a:lnSpc>
              <a:spcBef>
                <a:spcPts val="0"/>
              </a:spcBef>
              <a:spcAft>
                <a:spcPts val="0"/>
              </a:spcAft>
              <a:buClr>
                <a:srgbClr val="000000"/>
              </a:buClr>
              <a:buSzPct val="100000"/>
              <a:buFont typeface="Arial"/>
              <a:buChar char="○"/>
            </a:pPr>
            <a:r>
              <a:rPr lang="en"/>
              <a:t>If in index 2, append file ID to Docs list</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2</a:t>
            </a:r>
          </a:p>
          <a:p>
            <a:pPr indent="-317500" lvl="0" marL="457200" marR="0" rtl="0" algn="l">
              <a:lnSpc>
                <a:spcPct val="100000"/>
              </a:lnSpc>
              <a:spcBef>
                <a:spcPts val="0"/>
              </a:spcBef>
              <a:spcAft>
                <a:spcPts val="0"/>
              </a:spcAft>
              <a:buClr>
                <a:srgbClr val="000000"/>
              </a:buClr>
              <a:buSzPct val="100000"/>
              <a:buFont typeface="Arial"/>
              <a:buChar char="●"/>
            </a:pPr>
            <a:r>
              <a:rPr lang="en"/>
              <a:t>k1 = PRF(password, 1 || w)</a:t>
            </a:r>
          </a:p>
          <a:p>
            <a:pPr indent="457200" lvl="0" marR="0" rtl="0" algn="l">
              <a:lnSpc>
                <a:spcPct val="100000"/>
              </a:lnSpc>
              <a:spcBef>
                <a:spcPts val="0"/>
              </a:spcBef>
              <a:spcAft>
                <a:spcPts val="0"/>
              </a:spcAft>
              <a:buNone/>
            </a:pPr>
            <a:r>
              <a:rPr lang="en"/>
              <a:t>k2 = PRF(password, 2 || w)</a:t>
            </a:r>
          </a:p>
          <a:p>
            <a:pPr lvl="0" marR="0" rtl="0" algn="l">
              <a:lnSpc>
                <a:spcPct val="100000"/>
              </a:lnSpc>
              <a:spcBef>
                <a:spcPts val="0"/>
              </a:spcBef>
              <a:spcAft>
                <a:spcPts val="0"/>
              </a:spcAft>
              <a:buNone/>
            </a:pPr>
            <a:r>
              <a:t/>
            </a:r>
            <a:endParaRPr/>
          </a:p>
          <a:p>
            <a:pPr lvl="0" rtl="0">
              <a:spcBef>
                <a:spcPts val="0"/>
              </a:spcBef>
              <a:buNone/>
            </a:pPr>
            <a:r>
              <a:t/>
            </a:r>
            <a:endParaRPr/>
          </a:p>
        </p:txBody>
      </p:sp>
      <p:graphicFrame>
        <p:nvGraphicFramePr>
          <p:cNvPr id="246" name="Shape 246"/>
          <p:cNvGraphicFramePr/>
          <p:nvPr/>
        </p:nvGraphicFramePr>
        <p:xfrm>
          <a:off x="2831650" y="2118537"/>
          <a:ext cx="3000000" cy="3000000"/>
        </p:xfrm>
        <a:graphic>
          <a:graphicData uri="http://schemas.openxmlformats.org/drawingml/2006/table">
            <a:tbl>
              <a:tblPr>
                <a:noFill/>
                <a:tableStyleId>{A0EF2399-FFEB-458C-BF9E-86E18DC44851}</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247" name="Shape 247"/>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(Client)</a:t>
            </a:r>
          </a:p>
        </p:txBody>
      </p:sp>
      <p:graphicFrame>
        <p:nvGraphicFramePr>
          <p:cNvPr id="253" name="Shape 253"/>
          <p:cNvGraphicFramePr/>
          <p:nvPr/>
        </p:nvGraphicFramePr>
        <p:xfrm>
          <a:off x="457200" y="2118537"/>
          <a:ext cx="3000000" cy="3000000"/>
        </p:xfrm>
        <a:graphic>
          <a:graphicData uri="http://schemas.openxmlformats.org/drawingml/2006/table">
            <a:tbl>
              <a:tblPr>
                <a:noFill/>
                <a:tableStyleId>{3B97E757-B435-42A4-9FE9-34CFE73EA1D7}</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t>c(n+1) = 1</a:t>
                      </a:r>
                    </a:p>
                  </a:txBody>
                  <a:tcPr marT="91425" marB="91425" marR="91425" marL="91425"/>
                </a:tc>
              </a:tr>
            </a:tbl>
          </a:graphicData>
        </a:graphic>
      </p:graphicFrame>
      <p:sp>
        <p:nvSpPr>
          <p:cNvPr id="254" name="Shape 254"/>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255" name="Shape 255"/>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Input: File “Message1” </a:t>
            </a:r>
            <a:r>
              <a:rPr lang="en">
                <a:solidFill>
                  <a:schemeClr val="dk1"/>
                </a:solidFill>
              </a:rPr>
              <a:t>(email)</a:t>
            </a:r>
          </a:p>
          <a:p>
            <a:pPr indent="-317500" lvl="0" marL="457200" marR="0" rtl="0" algn="l">
              <a:lnSpc>
                <a:spcPct val="100000"/>
              </a:lnSpc>
              <a:spcBef>
                <a:spcPts val="0"/>
              </a:spcBef>
              <a:spcAft>
                <a:spcPts val="0"/>
              </a:spcAft>
              <a:buClr>
                <a:srgbClr val="000000"/>
              </a:buClr>
              <a:buSzPct val="100000"/>
              <a:buFont typeface="Arial"/>
              <a:buChar char="●"/>
            </a:pPr>
            <a:r>
              <a:rPr lang="en"/>
              <a:t>Parse text in file body and header and for each word:</a:t>
            </a:r>
          </a:p>
          <a:p>
            <a:pPr indent="-317500" lvl="1" marL="914400" marR="0" rtl="0" algn="l">
              <a:lnSpc>
                <a:spcPct val="100000"/>
              </a:lnSpc>
              <a:spcBef>
                <a:spcPts val="0"/>
              </a:spcBef>
              <a:spcAft>
                <a:spcPts val="0"/>
              </a:spcAft>
              <a:buClr>
                <a:srgbClr val="000000"/>
              </a:buClr>
              <a:buSzPct val="100000"/>
              <a:buFont typeface="Arial"/>
              <a:buChar char="○"/>
            </a:pPr>
            <a:r>
              <a:rPr lang="en"/>
              <a:t>If in index 1, increment c(w)</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1</a:t>
            </a:r>
          </a:p>
          <a:p>
            <a:pPr indent="-317500" lvl="1" marL="914400" marR="0" rtl="0" algn="l">
              <a:lnSpc>
                <a:spcPct val="100000"/>
              </a:lnSpc>
              <a:spcBef>
                <a:spcPts val="0"/>
              </a:spcBef>
              <a:spcAft>
                <a:spcPts val="0"/>
              </a:spcAft>
              <a:buClr>
                <a:srgbClr val="000000"/>
              </a:buClr>
              <a:buSzPct val="100000"/>
              <a:buFont typeface="Arial"/>
              <a:buChar char="○"/>
            </a:pPr>
            <a:r>
              <a:rPr lang="en"/>
              <a:t>If in index 2, append file ID to Docs list</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2</a:t>
            </a:r>
          </a:p>
          <a:p>
            <a:pPr indent="-317500" lvl="0" marL="457200" marR="0" rtl="0" algn="l">
              <a:lnSpc>
                <a:spcPct val="100000"/>
              </a:lnSpc>
              <a:spcBef>
                <a:spcPts val="0"/>
              </a:spcBef>
              <a:spcAft>
                <a:spcPts val="0"/>
              </a:spcAft>
              <a:buClr>
                <a:srgbClr val="000000"/>
              </a:buClr>
              <a:buSzPct val="100000"/>
              <a:buFont typeface="Arial"/>
              <a:buChar char="●"/>
            </a:pPr>
            <a:r>
              <a:rPr lang="en"/>
              <a:t>k1 = PRF(password, 1 || w)</a:t>
            </a:r>
          </a:p>
          <a:p>
            <a:pPr indent="457200" marR="0" rtl="0" algn="l">
              <a:lnSpc>
                <a:spcPct val="100000"/>
              </a:lnSpc>
              <a:spcBef>
                <a:spcPts val="0"/>
              </a:spcBef>
              <a:spcAft>
                <a:spcPts val="0"/>
              </a:spcAft>
              <a:buNone/>
            </a:pPr>
            <a:r>
              <a:rPr lang="en"/>
              <a:t>k2 = PRF(password, 2 || w)</a:t>
            </a:r>
          </a:p>
          <a:p>
            <a:pPr indent="-317500" lvl="0" marL="457200" marR="0" rtl="0" algn="l">
              <a:lnSpc>
                <a:spcPct val="100000"/>
              </a:lnSpc>
              <a:spcBef>
                <a:spcPts val="0"/>
              </a:spcBef>
              <a:spcAft>
                <a:spcPts val="0"/>
              </a:spcAft>
              <a:buClr>
                <a:srgbClr val="000000"/>
              </a:buClr>
              <a:buSzPct val="100000"/>
              <a:buFont typeface="Arial"/>
              <a:buChar char="●"/>
            </a:pPr>
            <a:r>
              <a:rPr lang="en"/>
              <a:t>l = PRF(k1, c)</a:t>
            </a:r>
          </a:p>
          <a:p>
            <a:pPr indent="457200" lvl="0" marR="0" rtl="0" algn="l">
              <a:lnSpc>
                <a:spcPct val="100000"/>
              </a:lnSpc>
              <a:spcBef>
                <a:spcPts val="0"/>
              </a:spcBef>
              <a:spcAft>
                <a:spcPts val="0"/>
              </a:spcAft>
              <a:buNone/>
            </a:pPr>
            <a:r>
              <a:rPr lang="en"/>
              <a:t>d = Enc(k2, file ID)</a:t>
            </a:r>
          </a:p>
          <a:p>
            <a:pPr lvl="0" marR="0" rtl="0" algn="l">
              <a:lnSpc>
                <a:spcPct val="100000"/>
              </a:lnSpc>
              <a:spcBef>
                <a:spcPts val="0"/>
              </a:spcBef>
              <a:spcAft>
                <a:spcPts val="0"/>
              </a:spcAft>
              <a:buNone/>
            </a:pPr>
            <a:r>
              <a:t/>
            </a:r>
            <a:endParaRPr/>
          </a:p>
          <a:p>
            <a:pPr lvl="0" rtl="0">
              <a:spcBef>
                <a:spcPts val="0"/>
              </a:spcBef>
              <a:buNone/>
            </a:pPr>
            <a:r>
              <a:t/>
            </a:r>
            <a:endParaRPr/>
          </a:p>
        </p:txBody>
      </p:sp>
      <p:graphicFrame>
        <p:nvGraphicFramePr>
          <p:cNvPr id="256" name="Shape 256"/>
          <p:cNvGraphicFramePr/>
          <p:nvPr/>
        </p:nvGraphicFramePr>
        <p:xfrm>
          <a:off x="2831650" y="2118537"/>
          <a:ext cx="3000000" cy="3000000"/>
        </p:xfrm>
        <a:graphic>
          <a:graphicData uri="http://schemas.openxmlformats.org/drawingml/2006/table">
            <a:tbl>
              <a:tblPr>
                <a:noFill/>
                <a:tableStyleId>{88398B6D-15F7-40AF-AD9F-17B284D5AAB9}</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257" name="Shape 257"/>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(Client)</a:t>
            </a:r>
          </a:p>
        </p:txBody>
      </p:sp>
      <p:graphicFrame>
        <p:nvGraphicFramePr>
          <p:cNvPr id="263" name="Shape 263"/>
          <p:cNvGraphicFramePr/>
          <p:nvPr/>
        </p:nvGraphicFramePr>
        <p:xfrm>
          <a:off x="457200" y="2118537"/>
          <a:ext cx="3000000" cy="3000000"/>
        </p:xfrm>
        <a:graphic>
          <a:graphicData uri="http://schemas.openxmlformats.org/drawingml/2006/table">
            <a:tbl>
              <a:tblPr>
                <a:noFill/>
                <a:tableStyleId>{0B36490A-CA44-4206-8B46-609235A07D51}</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t>c(n+1) = 1</a:t>
                      </a:r>
                    </a:p>
                  </a:txBody>
                  <a:tcPr marT="91425" marB="91425" marR="91425" marL="91425"/>
                </a:tc>
              </a:tr>
            </a:tbl>
          </a:graphicData>
        </a:graphic>
      </p:graphicFrame>
      <p:sp>
        <p:nvSpPr>
          <p:cNvPr id="264" name="Shape 264"/>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265" name="Shape 265"/>
          <p:cNvSpPr txBox="1"/>
          <p:nvPr/>
        </p:nvSpPr>
        <p:spPr>
          <a:xfrm>
            <a:off x="5126225" y="1746200"/>
            <a:ext cx="4017900" cy="3323700"/>
          </a:xfrm>
          <a:prstGeom prst="rect">
            <a:avLst/>
          </a:prstGeom>
          <a:noFill/>
          <a:ln>
            <a:noFill/>
          </a:ln>
        </p:spPr>
        <p:txBody>
          <a:bodyPr anchorCtr="0" anchor="t" bIns="91425" lIns="91425" rIns="91425" tIns="91425">
            <a:noAutofit/>
          </a:bodyPr>
          <a:lstStyle/>
          <a:p>
            <a:pPr indent="-317500" lvl="0" marL="457200" marR="0" rtl="0" algn="l">
              <a:lnSpc>
                <a:spcPct val="100000"/>
              </a:lnSpc>
              <a:spcBef>
                <a:spcPts val="0"/>
              </a:spcBef>
              <a:spcAft>
                <a:spcPts val="0"/>
              </a:spcAft>
              <a:buClr>
                <a:srgbClr val="000000"/>
              </a:buClr>
              <a:buSzPct val="100000"/>
              <a:buFont typeface="Arial"/>
              <a:buChar char="●"/>
            </a:pPr>
            <a:r>
              <a:rPr lang="en"/>
              <a:t>Input: File “Message1” </a:t>
            </a:r>
            <a:r>
              <a:rPr lang="en">
                <a:solidFill>
                  <a:schemeClr val="dk1"/>
                </a:solidFill>
              </a:rPr>
              <a:t>(email)</a:t>
            </a:r>
          </a:p>
          <a:p>
            <a:pPr indent="-317500" lvl="0" marL="457200" marR="0" rtl="0" algn="l">
              <a:lnSpc>
                <a:spcPct val="100000"/>
              </a:lnSpc>
              <a:spcBef>
                <a:spcPts val="0"/>
              </a:spcBef>
              <a:spcAft>
                <a:spcPts val="0"/>
              </a:spcAft>
              <a:buClr>
                <a:srgbClr val="000000"/>
              </a:buClr>
              <a:buSzPct val="100000"/>
              <a:buFont typeface="Arial"/>
              <a:buChar char="●"/>
            </a:pPr>
            <a:r>
              <a:rPr lang="en"/>
              <a:t>Parse text in file body and header and for each word:</a:t>
            </a:r>
          </a:p>
          <a:p>
            <a:pPr indent="-317500" lvl="1" marL="914400" marR="0" rtl="0" algn="l">
              <a:lnSpc>
                <a:spcPct val="100000"/>
              </a:lnSpc>
              <a:spcBef>
                <a:spcPts val="0"/>
              </a:spcBef>
              <a:spcAft>
                <a:spcPts val="0"/>
              </a:spcAft>
              <a:buClr>
                <a:srgbClr val="000000"/>
              </a:buClr>
              <a:buSzPct val="100000"/>
              <a:buFont typeface="Arial"/>
              <a:buChar char="○"/>
            </a:pPr>
            <a:r>
              <a:rPr lang="en"/>
              <a:t>If in index 1, increment c(w)</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1</a:t>
            </a:r>
          </a:p>
          <a:p>
            <a:pPr indent="-317500" lvl="1" marL="914400" marR="0" rtl="0" algn="l">
              <a:lnSpc>
                <a:spcPct val="100000"/>
              </a:lnSpc>
              <a:spcBef>
                <a:spcPts val="0"/>
              </a:spcBef>
              <a:spcAft>
                <a:spcPts val="0"/>
              </a:spcAft>
              <a:buClr>
                <a:srgbClr val="000000"/>
              </a:buClr>
              <a:buSzPct val="100000"/>
              <a:buFont typeface="Arial"/>
              <a:buChar char="○"/>
            </a:pPr>
            <a:r>
              <a:rPr lang="en"/>
              <a:t>If in index 2, append file ID to Docs list</a:t>
            </a:r>
          </a:p>
          <a:p>
            <a:pPr indent="-317500" lvl="1" marL="914400" marR="0" rtl="0" algn="l">
              <a:lnSpc>
                <a:spcPct val="100000"/>
              </a:lnSpc>
              <a:spcBef>
                <a:spcPts val="0"/>
              </a:spcBef>
              <a:spcAft>
                <a:spcPts val="0"/>
              </a:spcAft>
              <a:buClr>
                <a:srgbClr val="000000"/>
              </a:buClr>
              <a:buSzPct val="100000"/>
              <a:buFont typeface="Arial"/>
              <a:buChar char="○"/>
            </a:pPr>
            <a:r>
              <a:rPr lang="en"/>
              <a:t>Else add to index 2</a:t>
            </a:r>
          </a:p>
          <a:p>
            <a:pPr indent="-317500" lvl="1" marL="914400" marR="0" rtl="0" algn="l">
              <a:lnSpc>
                <a:spcPct val="100000"/>
              </a:lnSpc>
              <a:spcBef>
                <a:spcPts val="0"/>
              </a:spcBef>
              <a:spcAft>
                <a:spcPts val="0"/>
              </a:spcAft>
              <a:buClr>
                <a:srgbClr val="000000"/>
              </a:buClr>
              <a:buSzPct val="100000"/>
              <a:buFont typeface="Arial"/>
              <a:buChar char="○"/>
            </a:pPr>
            <a:r>
              <a:rPr lang="en"/>
              <a:t>k1 = PRF(password, 1 || w)</a:t>
            </a:r>
          </a:p>
          <a:p>
            <a:pPr indent="457200" lvl="0" marL="457200" marR="0" rtl="0" algn="l">
              <a:lnSpc>
                <a:spcPct val="100000"/>
              </a:lnSpc>
              <a:spcBef>
                <a:spcPts val="0"/>
              </a:spcBef>
              <a:spcAft>
                <a:spcPts val="0"/>
              </a:spcAft>
              <a:buNone/>
            </a:pPr>
            <a:r>
              <a:rPr lang="en"/>
              <a:t>k2 = PRF(password, 2 || w)</a:t>
            </a:r>
          </a:p>
          <a:p>
            <a:pPr indent="-317500" lvl="1" marL="914400" rtl="0">
              <a:spcBef>
                <a:spcPts val="0"/>
              </a:spcBef>
              <a:buClr>
                <a:srgbClr val="000000"/>
              </a:buClr>
              <a:buSzPct val="100000"/>
              <a:buFont typeface="Arial"/>
              <a:buChar char="○"/>
            </a:pPr>
            <a:r>
              <a:rPr lang="en">
                <a:solidFill>
                  <a:schemeClr val="dk1"/>
                </a:solidFill>
              </a:rPr>
              <a:t>l = PRF(k1, c)</a:t>
            </a:r>
          </a:p>
          <a:p>
            <a:pPr indent="457200" marL="457200" marR="0" rtl="0" algn="l">
              <a:lnSpc>
                <a:spcPct val="100000"/>
              </a:lnSpc>
              <a:spcBef>
                <a:spcPts val="0"/>
              </a:spcBef>
              <a:spcAft>
                <a:spcPts val="0"/>
              </a:spcAft>
              <a:buNone/>
            </a:pPr>
            <a:r>
              <a:rPr lang="en"/>
              <a:t>d = Enc(k2, file ID)</a:t>
            </a:r>
          </a:p>
          <a:p>
            <a:pPr indent="457200" lvl="0" marL="457200" marR="0" rtl="0" algn="l">
              <a:lnSpc>
                <a:spcPct val="100000"/>
              </a:lnSpc>
              <a:spcBef>
                <a:spcPts val="0"/>
              </a:spcBef>
              <a:spcAft>
                <a:spcPts val="0"/>
              </a:spcAft>
              <a:buNone/>
            </a:pPr>
            <a:r>
              <a:rPr lang="en"/>
              <a:t>lprime = PRF(k1, c-1)</a:t>
            </a:r>
          </a:p>
          <a:p>
            <a:pPr indent="-317500" lvl="0" marL="457200" rtl="0">
              <a:spcBef>
                <a:spcPts val="0"/>
              </a:spcBef>
              <a:buClr>
                <a:schemeClr val="dk1"/>
              </a:buClr>
              <a:buSzPct val="100000"/>
              <a:buFont typeface="Arial"/>
              <a:buChar char="●"/>
            </a:pPr>
            <a:r>
              <a:rPr lang="en">
                <a:solidFill>
                  <a:schemeClr val="dk1"/>
                </a:solidFill>
              </a:rPr>
              <a:t>Send list with each (l, d, lprime) and send Enc(“Message1”) to server</a:t>
            </a:r>
          </a:p>
          <a:p>
            <a:pPr lvl="0" marR="0" rtl="0" algn="l">
              <a:lnSpc>
                <a:spcPct val="100000"/>
              </a:lnSpc>
              <a:spcBef>
                <a:spcPts val="0"/>
              </a:spcBef>
              <a:spcAft>
                <a:spcPts val="0"/>
              </a:spcAft>
              <a:buNone/>
            </a:pPr>
            <a:r>
              <a:t/>
            </a:r>
            <a:endParaRPr/>
          </a:p>
          <a:p>
            <a:pPr lvl="0" rtl="0">
              <a:spcBef>
                <a:spcPts val="0"/>
              </a:spcBef>
              <a:buNone/>
            </a:pPr>
            <a:r>
              <a:t/>
            </a:r>
            <a:endParaRPr/>
          </a:p>
        </p:txBody>
      </p:sp>
      <p:graphicFrame>
        <p:nvGraphicFramePr>
          <p:cNvPr id="266" name="Shape 266"/>
          <p:cNvGraphicFramePr/>
          <p:nvPr/>
        </p:nvGraphicFramePr>
        <p:xfrm>
          <a:off x="2831650" y="2118537"/>
          <a:ext cx="3000000" cy="3000000"/>
        </p:xfrm>
        <a:graphic>
          <a:graphicData uri="http://schemas.openxmlformats.org/drawingml/2006/table">
            <a:tbl>
              <a:tblPr>
                <a:noFill/>
                <a:tableStyleId>{4BAAA190-6034-4BCA-96A6-F65C7A6C4D79}</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267" name="Shape 267"/>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(Server)</a:t>
            </a:r>
          </a:p>
        </p:txBody>
      </p:sp>
      <p:sp>
        <p:nvSpPr>
          <p:cNvPr id="273" name="Shape 273"/>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274" name="Shape 274"/>
          <p:cNvGraphicFramePr/>
          <p:nvPr/>
        </p:nvGraphicFramePr>
        <p:xfrm>
          <a:off x="457200" y="2108962"/>
          <a:ext cx="3000000" cy="3000000"/>
        </p:xfrm>
        <a:graphic>
          <a:graphicData uri="http://schemas.openxmlformats.org/drawingml/2006/table">
            <a:tbl>
              <a:tblPr>
                <a:noFill/>
                <a:tableStyleId>{7B57CBFC-0362-4299-9ACF-2DEBEBF39D9B}</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275" name="Shape 275"/>
          <p:cNvSpPr txBox="1"/>
          <p:nvPr/>
        </p:nvSpPr>
        <p:spPr>
          <a:xfrm>
            <a:off x="436775" y="1682350"/>
            <a:ext cx="2128500" cy="297899"/>
          </a:xfrm>
          <a:prstGeom prst="rect">
            <a:avLst/>
          </a:prstGeom>
          <a:noFill/>
          <a:ln>
            <a:noFill/>
          </a:ln>
        </p:spPr>
        <p:txBody>
          <a:bodyPr anchorCtr="0" anchor="t" bIns="91425" lIns="91425" rIns="91425" tIns="91425">
            <a:noAutofit/>
          </a:bodyPr>
          <a:lstStyle/>
          <a:p>
            <a:pPr>
              <a:spcBef>
                <a:spcPts val="0"/>
              </a:spcBef>
              <a:buNone/>
            </a:pPr>
            <a:r>
              <a:rPr b="1" lang="en"/>
              <a:t>       </a:t>
            </a:r>
            <a:r>
              <a:rPr b="1" lang="en" u="sng"/>
              <a:t>l</a:t>
            </a:r>
            <a:r>
              <a:rPr b="1" lang="en"/>
              <a:t>                    </a:t>
            </a:r>
            <a:r>
              <a:rPr b="1" lang="en" u="sng"/>
              <a:t>d</a:t>
            </a:r>
          </a:p>
        </p:txBody>
      </p:sp>
      <p:sp>
        <p:nvSpPr>
          <p:cNvPr id="276" name="Shape 276"/>
          <p:cNvSpPr txBox="1"/>
          <p:nvPr/>
        </p:nvSpPr>
        <p:spPr>
          <a:xfrm>
            <a:off x="4998550" y="1396725"/>
            <a:ext cx="1582200" cy="227099"/>
          </a:xfrm>
          <a:prstGeom prst="rect">
            <a:avLst/>
          </a:prstGeom>
          <a:noFill/>
          <a:ln>
            <a:noFill/>
          </a:ln>
        </p:spPr>
        <p:txBody>
          <a:bodyPr anchorCtr="0" anchor="t" bIns="91425" lIns="91425" rIns="91425" tIns="91425">
            <a:noAutofit/>
          </a:bodyPr>
          <a:lstStyle/>
          <a:p>
            <a:pPr>
              <a:spcBef>
                <a:spcPts val="0"/>
              </a:spcBef>
              <a:buNone/>
            </a:pPr>
            <a:r>
              <a:rPr b="1" lang="en"/>
              <a:t>Algorithm</a:t>
            </a:r>
          </a:p>
        </p:txBody>
      </p:sp>
      <p:sp>
        <p:nvSpPr>
          <p:cNvPr id="277" name="Shape 277"/>
          <p:cNvSpPr txBox="1"/>
          <p:nvPr/>
        </p:nvSpPr>
        <p:spPr>
          <a:xfrm>
            <a:off x="3444850" y="2100925"/>
            <a:ext cx="4689599" cy="27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Receives:</a:t>
            </a:r>
          </a:p>
          <a:p>
            <a:pPr indent="-317500" lvl="1" marL="914400" rtl="0">
              <a:spcBef>
                <a:spcPts val="0"/>
              </a:spcBef>
              <a:buClr>
                <a:srgbClr val="000000"/>
              </a:buClr>
              <a:buSzPct val="100000"/>
              <a:buFont typeface="Arial"/>
              <a:buChar char="○"/>
            </a:pPr>
            <a:r>
              <a:rPr lang="en"/>
              <a:t>L = [(l₀, d₀, lprime₀), (l₁, d₁, lprime₁)...]</a:t>
            </a:r>
          </a:p>
          <a:p>
            <a:pPr indent="-317500" lvl="1" marL="914400" rtl="0">
              <a:spcBef>
                <a:spcPts val="0"/>
              </a:spcBef>
              <a:buClr>
                <a:srgbClr val="000000"/>
              </a:buClr>
              <a:buSzPct val="100000"/>
              <a:buFont typeface="Arial"/>
              <a:buChar char="○"/>
            </a:pPr>
            <a:r>
              <a:rPr lang="en"/>
              <a:t>Encrypted message.</a:t>
            </a:r>
          </a:p>
          <a:p>
            <a:pPr lvl="0" rtl="0">
              <a:spcBef>
                <a:spcPts val="0"/>
              </a:spcBef>
              <a:buNone/>
            </a:pPr>
            <a:r>
              <a:t/>
            </a:r>
            <a:endParaRPr/>
          </a:p>
          <a:p>
            <a:pPr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Update (Server)</a:t>
            </a:r>
          </a:p>
        </p:txBody>
      </p:sp>
      <p:sp>
        <p:nvSpPr>
          <p:cNvPr id="283" name="Shape 283"/>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284" name="Shape 284"/>
          <p:cNvGraphicFramePr/>
          <p:nvPr/>
        </p:nvGraphicFramePr>
        <p:xfrm>
          <a:off x="457200" y="2108962"/>
          <a:ext cx="3000000" cy="3000000"/>
        </p:xfrm>
        <a:graphic>
          <a:graphicData uri="http://schemas.openxmlformats.org/drawingml/2006/table">
            <a:tbl>
              <a:tblPr>
                <a:noFill/>
                <a:tableStyleId>{C579671C-133C-40D9-98E9-C7DE084CFE01}</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285" name="Shape 285"/>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286" name="Shape 286"/>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287" name="Shape 287"/>
          <p:cNvSpPr txBox="1"/>
          <p:nvPr/>
        </p:nvSpPr>
        <p:spPr>
          <a:xfrm>
            <a:off x="3444850" y="2100925"/>
            <a:ext cx="4689599" cy="27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Receives:</a:t>
            </a:r>
          </a:p>
          <a:p>
            <a:pPr indent="-317500" lvl="1" marL="914400" rtl="0">
              <a:spcBef>
                <a:spcPts val="0"/>
              </a:spcBef>
              <a:buClr>
                <a:srgbClr val="000000"/>
              </a:buClr>
              <a:buSzPct val="100000"/>
              <a:buFont typeface="Arial"/>
              <a:buChar char="○"/>
            </a:pPr>
            <a:r>
              <a:rPr lang="en"/>
              <a:t>L = [(l₀, d₀, lprime₀), (l₁, d₁, lprime₁)...]</a:t>
            </a:r>
          </a:p>
          <a:p>
            <a:pPr indent="-317500" lvl="1" marL="914400" rtl="0">
              <a:spcBef>
                <a:spcPts val="0"/>
              </a:spcBef>
              <a:buClr>
                <a:srgbClr val="000000"/>
              </a:buClr>
              <a:buSzPct val="100000"/>
              <a:buFont typeface="Arial"/>
              <a:buChar char="○"/>
            </a:pPr>
            <a:r>
              <a:rPr lang="en"/>
              <a:t>Encrypted message.</a:t>
            </a:r>
          </a:p>
          <a:p>
            <a:pPr lvl="0" rtl="0">
              <a:spcBef>
                <a:spcPts val="0"/>
              </a:spcBef>
              <a:buNone/>
            </a:pPr>
            <a:r>
              <a:t/>
            </a:r>
            <a:endParaRPr/>
          </a:p>
          <a:p>
            <a:pPr indent="-317500" lvl="0" marL="457200" rtl="0">
              <a:spcBef>
                <a:spcPts val="0"/>
              </a:spcBef>
              <a:buClr>
                <a:srgbClr val="000000"/>
              </a:buClr>
              <a:buSzPct val="100000"/>
              <a:buFont typeface="Arial"/>
              <a:buChar char="●"/>
            </a:pPr>
            <a:r>
              <a:rPr lang="en"/>
              <a:t>For w in L:</a:t>
            </a:r>
          </a:p>
          <a:p>
            <a:pPr indent="-317500" lvl="1" marL="914400" rtl="0">
              <a:spcBef>
                <a:spcPts val="0"/>
              </a:spcBef>
              <a:buClr>
                <a:srgbClr val="000000"/>
              </a:buClr>
              <a:buSzPct val="100000"/>
              <a:buFont typeface="Arial"/>
              <a:buChar char="○"/>
            </a:pPr>
            <a:r>
              <a:rPr lang="en"/>
              <a:t>If lprime in index, delete that entry</a:t>
            </a:r>
          </a:p>
          <a:p>
            <a:pPr indent="-317500" lvl="1" marL="914400" rtl="0">
              <a:spcBef>
                <a:spcPts val="0"/>
              </a:spcBef>
              <a:buClr>
                <a:srgbClr val="000000"/>
              </a:buClr>
              <a:buSzPct val="100000"/>
              <a:buFont typeface="Arial"/>
              <a:buChar char="○"/>
            </a:pPr>
            <a:r>
              <a:rPr lang="en"/>
              <a:t>Add each (l, d) to index</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sp>
        <p:nvSpPr>
          <p:cNvPr id="293" name="Shape 293"/>
          <p:cNvSpPr txBox="1"/>
          <p:nvPr/>
        </p:nvSpPr>
        <p:spPr>
          <a:xfrm>
            <a:off x="2862450" y="1519200"/>
            <a:ext cx="3419100" cy="2575199"/>
          </a:xfrm>
          <a:prstGeom prst="rect">
            <a:avLst/>
          </a:prstGeom>
          <a:noFill/>
          <a:ln>
            <a:noFill/>
          </a:ln>
        </p:spPr>
        <p:txBody>
          <a:bodyPr anchorCtr="0" anchor="t" bIns="91425" lIns="91425" rIns="91425" tIns="91425">
            <a:noAutofit/>
          </a:bodyPr>
          <a:lstStyle/>
          <a:p>
            <a:pPr lvl="0" rtl="0">
              <a:spcBef>
                <a:spcPts val="0"/>
              </a:spcBef>
              <a:buNone/>
            </a:pPr>
            <a:r>
              <a:rPr b="1" lang="en" sz="6000"/>
              <a:t>SEARCH</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Solution ?</a:t>
            </a:r>
          </a:p>
        </p:txBody>
      </p:sp>
      <p:sp>
        <p:nvSpPr>
          <p:cNvPr id="53" name="Shape 5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Let’s just encrypt everything!</a:t>
            </a:r>
          </a:p>
          <a:p>
            <a:pPr indent="-381000" lvl="1" marL="914400" rtl="0">
              <a:spcBef>
                <a:spcPts val="0"/>
              </a:spcBef>
              <a:buClr>
                <a:schemeClr val="dk1"/>
              </a:buClr>
              <a:buSzPct val="80000"/>
              <a:buFont typeface="Courier New"/>
              <a:buChar char="o"/>
            </a:pPr>
            <a:r>
              <a:rPr lang="en"/>
              <a:t>Ok, but how do you locate the data you’re looking for?</a:t>
            </a:r>
          </a:p>
          <a:p>
            <a:pPr indent="-381000" lvl="3" marL="1828800" rtl="0">
              <a:spcBef>
                <a:spcPts val="0"/>
              </a:spcBef>
              <a:buClr>
                <a:schemeClr val="dk1"/>
              </a:buClr>
              <a:buSzPct val="100000"/>
              <a:buFont typeface="Arial"/>
              <a:buChar char="●"/>
            </a:pPr>
            <a:r>
              <a:rPr lang="en" sz="2400"/>
              <a:t>Server can’t/won’t be able to help you.</a:t>
            </a:r>
          </a:p>
          <a:p>
            <a:pPr indent="0" lvl="0" marL="1371600" rtl="0">
              <a:spcBef>
                <a:spcPts val="0"/>
              </a:spcBef>
              <a:buNone/>
            </a:pPr>
            <a:r>
              <a:t/>
            </a:r>
            <a:endParaRPr sz="2400"/>
          </a:p>
          <a:p>
            <a:pPr indent="-381000" lvl="1" marL="914400" rtl="0">
              <a:spcBef>
                <a:spcPts val="0"/>
              </a:spcBef>
              <a:buClr>
                <a:schemeClr val="dk1"/>
              </a:buClr>
              <a:buSzPct val="80000"/>
              <a:buFont typeface="Courier New"/>
              <a:buChar char="o"/>
            </a:pPr>
            <a:r>
              <a:rPr lang="en"/>
              <a:t>Just download entire contents of stored data and decrypt locally?</a:t>
            </a:r>
          </a:p>
          <a:p>
            <a:pPr indent="-381000" lvl="3" marL="1828800" rtl="0">
              <a:spcBef>
                <a:spcPts val="0"/>
              </a:spcBef>
              <a:buClr>
                <a:schemeClr val="dk1"/>
              </a:buClr>
              <a:buSzPct val="100000"/>
              <a:buFont typeface="Arial"/>
              <a:buChar char="●"/>
            </a:pPr>
            <a:r>
              <a:rPr lang="en" sz="2400"/>
              <a:t>What about performance?</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(Client)</a:t>
            </a:r>
          </a:p>
        </p:txBody>
      </p:sp>
      <p:graphicFrame>
        <p:nvGraphicFramePr>
          <p:cNvPr id="299" name="Shape 299"/>
          <p:cNvGraphicFramePr/>
          <p:nvPr/>
        </p:nvGraphicFramePr>
        <p:xfrm>
          <a:off x="457200" y="2118537"/>
          <a:ext cx="3000000" cy="3000000"/>
        </p:xfrm>
        <a:graphic>
          <a:graphicData uri="http://schemas.openxmlformats.org/drawingml/2006/table">
            <a:tbl>
              <a:tblPr>
                <a:noFill/>
                <a:tableStyleId>{5809F56B-51FD-46FA-9F1B-3160A85F70E6}</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300" name="Shape 300"/>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301" name="Shape 301"/>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Input list of search terms W[]</a:t>
            </a:r>
          </a:p>
        </p:txBody>
      </p:sp>
      <p:graphicFrame>
        <p:nvGraphicFramePr>
          <p:cNvPr id="302" name="Shape 302"/>
          <p:cNvGraphicFramePr/>
          <p:nvPr/>
        </p:nvGraphicFramePr>
        <p:xfrm>
          <a:off x="2831650" y="2118537"/>
          <a:ext cx="3000000" cy="3000000"/>
        </p:xfrm>
        <a:graphic>
          <a:graphicData uri="http://schemas.openxmlformats.org/drawingml/2006/table">
            <a:tbl>
              <a:tblPr>
                <a:noFill/>
                <a:tableStyleId>{61EF3653-2382-4672-81EA-09CB249A012E}</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303" name="Shape 303"/>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(Client)</a:t>
            </a:r>
          </a:p>
        </p:txBody>
      </p:sp>
      <p:graphicFrame>
        <p:nvGraphicFramePr>
          <p:cNvPr id="309" name="Shape 309"/>
          <p:cNvGraphicFramePr/>
          <p:nvPr/>
        </p:nvGraphicFramePr>
        <p:xfrm>
          <a:off x="457200" y="2118537"/>
          <a:ext cx="3000000" cy="3000000"/>
        </p:xfrm>
        <a:graphic>
          <a:graphicData uri="http://schemas.openxmlformats.org/drawingml/2006/table">
            <a:tbl>
              <a:tblPr>
                <a:noFill/>
                <a:tableStyleId>{C8990D81-3450-4B0F-BE27-0B63B46BBB8F}</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310" name="Shape 310"/>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311" name="Shape 311"/>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Input list of search terms W[]</a:t>
            </a:r>
          </a:p>
          <a:p>
            <a:pPr indent="-317500" lvl="0" marL="457200" rtl="0">
              <a:spcBef>
                <a:spcPts val="0"/>
              </a:spcBef>
              <a:buClr>
                <a:srgbClr val="000000"/>
              </a:buClr>
              <a:buSzPct val="100000"/>
              <a:buFont typeface="Arial"/>
              <a:buChar char="●"/>
            </a:pPr>
            <a:r>
              <a:rPr lang="en"/>
              <a:t>For each w in W[]:</a:t>
            </a:r>
          </a:p>
          <a:p>
            <a:pPr indent="-317500" lvl="1" marL="914400" rtl="0">
              <a:spcBef>
                <a:spcPts val="0"/>
              </a:spcBef>
              <a:buClr>
                <a:srgbClr val="000000"/>
              </a:buClr>
              <a:buSzPct val="100000"/>
              <a:buFont typeface="Arial"/>
              <a:buChar char="○"/>
            </a:pPr>
            <a:r>
              <a:rPr lang="en"/>
              <a:t>If w in index 1 (ie: it exists in some message), get c</a:t>
            </a:r>
          </a:p>
        </p:txBody>
      </p:sp>
      <p:graphicFrame>
        <p:nvGraphicFramePr>
          <p:cNvPr id="312" name="Shape 312"/>
          <p:cNvGraphicFramePr/>
          <p:nvPr/>
        </p:nvGraphicFramePr>
        <p:xfrm>
          <a:off x="2831650" y="2118537"/>
          <a:ext cx="3000000" cy="3000000"/>
        </p:xfrm>
        <a:graphic>
          <a:graphicData uri="http://schemas.openxmlformats.org/drawingml/2006/table">
            <a:tbl>
              <a:tblPr>
                <a:noFill/>
                <a:tableStyleId>{EA8F85E9-277F-4860-9C32-90784F026A79}</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313" name="Shape 313"/>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cxnSp>
        <p:nvCxnSpPr>
          <p:cNvPr id="314" name="Shape 314"/>
          <p:cNvCxnSpPr/>
          <p:nvPr/>
        </p:nvCxnSpPr>
        <p:spPr>
          <a:xfrm flipH="1">
            <a:off x="2025950" y="2774900"/>
            <a:ext cx="3731699" cy="7236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(Client)</a:t>
            </a:r>
          </a:p>
        </p:txBody>
      </p:sp>
      <p:graphicFrame>
        <p:nvGraphicFramePr>
          <p:cNvPr id="320" name="Shape 320"/>
          <p:cNvGraphicFramePr/>
          <p:nvPr/>
        </p:nvGraphicFramePr>
        <p:xfrm>
          <a:off x="457200" y="2118537"/>
          <a:ext cx="3000000" cy="3000000"/>
        </p:xfrm>
        <a:graphic>
          <a:graphicData uri="http://schemas.openxmlformats.org/drawingml/2006/table">
            <a:tbl>
              <a:tblPr>
                <a:noFill/>
                <a:tableStyleId>{4A10DDF6-A4A5-47EA-A4AC-33D95DBC2CD4}</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321" name="Shape 321"/>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322" name="Shape 322"/>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Input list of search terms W[]</a:t>
            </a:r>
          </a:p>
          <a:p>
            <a:pPr indent="-317500" lvl="0" marL="457200" rtl="0">
              <a:spcBef>
                <a:spcPts val="0"/>
              </a:spcBef>
              <a:buClr>
                <a:srgbClr val="000000"/>
              </a:buClr>
              <a:buSzPct val="100000"/>
              <a:buFont typeface="Arial"/>
              <a:buChar char="●"/>
            </a:pPr>
            <a:r>
              <a:rPr lang="en"/>
              <a:t>For each w in W[]:</a:t>
            </a:r>
          </a:p>
          <a:p>
            <a:pPr indent="-317500" lvl="1" marL="914400" rtl="0">
              <a:spcBef>
                <a:spcPts val="0"/>
              </a:spcBef>
              <a:buClr>
                <a:srgbClr val="000000"/>
              </a:buClr>
              <a:buSzPct val="100000"/>
              <a:buFont typeface="Arial"/>
              <a:buChar char="○"/>
            </a:pPr>
            <a:r>
              <a:rPr lang="en"/>
              <a:t>If w in index 1 (ie: it exists in some message), get c</a:t>
            </a:r>
          </a:p>
          <a:p>
            <a:pPr indent="-317500" lvl="1" marL="914400" rtl="0">
              <a:spcBef>
                <a:spcPts val="0"/>
              </a:spcBef>
              <a:buClr>
                <a:srgbClr val="000000"/>
              </a:buClr>
              <a:buSzPct val="100000"/>
              <a:buFont typeface="Arial"/>
              <a:buChar char="○"/>
            </a:pPr>
            <a:r>
              <a:rPr lang="en"/>
              <a:t>Else, c = None</a:t>
            </a:r>
          </a:p>
        </p:txBody>
      </p:sp>
      <p:graphicFrame>
        <p:nvGraphicFramePr>
          <p:cNvPr id="323" name="Shape 323"/>
          <p:cNvGraphicFramePr/>
          <p:nvPr/>
        </p:nvGraphicFramePr>
        <p:xfrm>
          <a:off x="2831650" y="2118537"/>
          <a:ext cx="3000000" cy="3000000"/>
        </p:xfrm>
        <a:graphic>
          <a:graphicData uri="http://schemas.openxmlformats.org/drawingml/2006/table">
            <a:tbl>
              <a:tblPr>
                <a:noFill/>
                <a:tableStyleId>{9349E44E-E9C0-4EAA-B2A0-8C51C4A46FE7}</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324" name="Shape 324"/>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(Client)</a:t>
            </a:r>
          </a:p>
        </p:txBody>
      </p:sp>
      <p:graphicFrame>
        <p:nvGraphicFramePr>
          <p:cNvPr id="330" name="Shape 330"/>
          <p:cNvGraphicFramePr/>
          <p:nvPr/>
        </p:nvGraphicFramePr>
        <p:xfrm>
          <a:off x="457200" y="2118537"/>
          <a:ext cx="3000000" cy="3000000"/>
        </p:xfrm>
        <a:graphic>
          <a:graphicData uri="http://schemas.openxmlformats.org/drawingml/2006/table">
            <a:tbl>
              <a:tblPr>
                <a:noFill/>
                <a:tableStyleId>{395176C4-60EF-4185-951C-A85CBB6347AC}</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331" name="Shape 331"/>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332" name="Shape 332"/>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Input list of search terms W[]</a:t>
            </a:r>
          </a:p>
          <a:p>
            <a:pPr indent="-317500" lvl="0" marL="457200" rtl="0">
              <a:spcBef>
                <a:spcPts val="0"/>
              </a:spcBef>
              <a:buClr>
                <a:srgbClr val="000000"/>
              </a:buClr>
              <a:buSzPct val="100000"/>
              <a:buFont typeface="Arial"/>
              <a:buChar char="●"/>
            </a:pPr>
            <a:r>
              <a:rPr lang="en"/>
              <a:t>For each w in W[]:</a:t>
            </a:r>
          </a:p>
          <a:p>
            <a:pPr indent="-317500" lvl="1" marL="914400" rtl="0">
              <a:spcBef>
                <a:spcPts val="0"/>
              </a:spcBef>
              <a:buClr>
                <a:srgbClr val="000000"/>
              </a:buClr>
              <a:buSzPct val="100000"/>
              <a:buFont typeface="Arial"/>
              <a:buChar char="○"/>
            </a:pPr>
            <a:r>
              <a:rPr lang="en"/>
              <a:t>If w in index 1 (ie: it exists in some message), get c</a:t>
            </a:r>
          </a:p>
          <a:p>
            <a:pPr indent="-317500" lvl="1" marL="914400" rtl="0">
              <a:spcBef>
                <a:spcPts val="0"/>
              </a:spcBef>
              <a:buClr>
                <a:srgbClr val="000000"/>
              </a:buClr>
              <a:buSzPct val="100000"/>
              <a:buFont typeface="Arial"/>
              <a:buChar char="○"/>
            </a:pPr>
            <a:r>
              <a:rPr lang="en"/>
              <a:t>Else, c = None</a:t>
            </a:r>
          </a:p>
          <a:p>
            <a:pPr indent="-317500" lvl="1" marL="914400" rtl="0">
              <a:spcBef>
                <a:spcPts val="0"/>
              </a:spcBef>
              <a:buClr>
                <a:srgbClr val="000000"/>
              </a:buClr>
              <a:buSzPct val="100000"/>
              <a:buFont typeface="Arial"/>
              <a:buChar char="○"/>
            </a:pPr>
            <a:r>
              <a:rPr lang="en"/>
              <a:t>k1 = PRF(password, 1 || w)</a:t>
            </a:r>
          </a:p>
          <a:p>
            <a:pPr indent="457200" lvl="0" marL="457200" rtl="0">
              <a:spcBef>
                <a:spcPts val="0"/>
              </a:spcBef>
              <a:buNone/>
            </a:pPr>
            <a:r>
              <a:rPr lang="en"/>
              <a:t>k2 = PRF(password, 2 || w)</a:t>
            </a:r>
          </a:p>
          <a:p>
            <a:pPr indent="0" lvl="0" marL="0" rtl="0">
              <a:spcBef>
                <a:spcPts val="0"/>
              </a:spcBef>
              <a:buNone/>
            </a:pPr>
            <a:r>
              <a:t/>
            </a:r>
            <a:endParaRPr/>
          </a:p>
        </p:txBody>
      </p:sp>
      <p:graphicFrame>
        <p:nvGraphicFramePr>
          <p:cNvPr id="333" name="Shape 333"/>
          <p:cNvGraphicFramePr/>
          <p:nvPr/>
        </p:nvGraphicFramePr>
        <p:xfrm>
          <a:off x="2831650" y="2118537"/>
          <a:ext cx="3000000" cy="3000000"/>
        </p:xfrm>
        <a:graphic>
          <a:graphicData uri="http://schemas.openxmlformats.org/drawingml/2006/table">
            <a:tbl>
              <a:tblPr>
                <a:noFill/>
                <a:tableStyleId>{75B4AC0D-324E-4B71-8DC6-5DEC3C26F470}</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334" name="Shape 334"/>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(Client)</a:t>
            </a:r>
          </a:p>
        </p:txBody>
      </p:sp>
      <p:graphicFrame>
        <p:nvGraphicFramePr>
          <p:cNvPr id="340" name="Shape 340"/>
          <p:cNvGraphicFramePr/>
          <p:nvPr/>
        </p:nvGraphicFramePr>
        <p:xfrm>
          <a:off x="457200" y="2118537"/>
          <a:ext cx="3000000" cy="3000000"/>
        </p:xfrm>
        <a:graphic>
          <a:graphicData uri="http://schemas.openxmlformats.org/drawingml/2006/table">
            <a:tbl>
              <a:tblPr>
                <a:noFill/>
                <a:tableStyleId>{582835CE-484F-4BCD-8537-D5C7BEAA4F68}</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341" name="Shape 341"/>
          <p:cNvSpPr txBox="1"/>
          <p:nvPr/>
        </p:nvSpPr>
        <p:spPr>
          <a:xfrm>
            <a:off x="1988925" y="1367150"/>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Indexes</a:t>
            </a:r>
          </a:p>
          <a:p>
            <a:pPr lvl="0" rtl="0">
              <a:spcBef>
                <a:spcPts val="0"/>
              </a:spcBef>
              <a:buNone/>
            </a:pPr>
            <a:r>
              <a:t/>
            </a:r>
            <a:endParaRPr/>
          </a:p>
        </p:txBody>
      </p:sp>
      <p:sp>
        <p:nvSpPr>
          <p:cNvPr id="342" name="Shape 342"/>
          <p:cNvSpPr txBox="1"/>
          <p:nvPr/>
        </p:nvSpPr>
        <p:spPr>
          <a:xfrm>
            <a:off x="5126225" y="2118600"/>
            <a:ext cx="3915899" cy="29513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Input list of search terms W[]</a:t>
            </a:r>
          </a:p>
          <a:p>
            <a:pPr indent="-317500" lvl="0" marL="457200" rtl="0">
              <a:spcBef>
                <a:spcPts val="0"/>
              </a:spcBef>
              <a:buClr>
                <a:srgbClr val="000000"/>
              </a:buClr>
              <a:buSzPct val="100000"/>
              <a:buFont typeface="Arial"/>
              <a:buChar char="●"/>
            </a:pPr>
            <a:r>
              <a:rPr lang="en"/>
              <a:t>For each w in W[]:</a:t>
            </a:r>
          </a:p>
          <a:p>
            <a:pPr indent="-317500" lvl="1" marL="914400" rtl="0">
              <a:spcBef>
                <a:spcPts val="0"/>
              </a:spcBef>
              <a:buClr>
                <a:srgbClr val="000000"/>
              </a:buClr>
              <a:buSzPct val="100000"/>
              <a:buFont typeface="Arial"/>
              <a:buChar char="○"/>
            </a:pPr>
            <a:r>
              <a:rPr lang="en"/>
              <a:t>If w in index 1 (ie: it exists in some message), get c</a:t>
            </a:r>
          </a:p>
          <a:p>
            <a:pPr indent="-317500" lvl="1" marL="914400" rtl="0">
              <a:spcBef>
                <a:spcPts val="0"/>
              </a:spcBef>
              <a:buClr>
                <a:srgbClr val="000000"/>
              </a:buClr>
              <a:buSzPct val="100000"/>
              <a:buFont typeface="Arial"/>
              <a:buChar char="○"/>
            </a:pPr>
            <a:r>
              <a:rPr lang="en"/>
              <a:t>Else, c = None</a:t>
            </a:r>
          </a:p>
          <a:p>
            <a:pPr indent="-317500" lvl="1" marL="914400" rtl="0">
              <a:spcBef>
                <a:spcPts val="0"/>
              </a:spcBef>
              <a:buClr>
                <a:srgbClr val="000000"/>
              </a:buClr>
              <a:buSzPct val="100000"/>
              <a:buFont typeface="Arial"/>
              <a:buChar char="○"/>
            </a:pPr>
            <a:r>
              <a:rPr lang="en"/>
              <a:t>k1 = PRF(password, 1 || w)</a:t>
            </a:r>
          </a:p>
          <a:p>
            <a:pPr indent="457200" lvl="0" marL="457200" rtl="0">
              <a:spcBef>
                <a:spcPts val="0"/>
              </a:spcBef>
              <a:buNone/>
            </a:pPr>
            <a:r>
              <a:rPr lang="en"/>
              <a:t>k2 = PRF(password, 2 || w)</a:t>
            </a:r>
          </a:p>
          <a:p>
            <a:pPr indent="-317500" lvl="0" marL="457200" rtl="0">
              <a:spcBef>
                <a:spcPts val="0"/>
              </a:spcBef>
              <a:buClr>
                <a:srgbClr val="000000"/>
              </a:buClr>
              <a:buSzPct val="100000"/>
              <a:buFont typeface="Arial"/>
              <a:buChar char="●"/>
            </a:pPr>
            <a:r>
              <a:rPr lang="en"/>
              <a:t>Send list with each (k1, k2, c) to server</a:t>
            </a:r>
          </a:p>
        </p:txBody>
      </p:sp>
      <p:graphicFrame>
        <p:nvGraphicFramePr>
          <p:cNvPr id="343" name="Shape 343"/>
          <p:cNvGraphicFramePr/>
          <p:nvPr/>
        </p:nvGraphicFramePr>
        <p:xfrm>
          <a:off x="2831650" y="2118537"/>
          <a:ext cx="3000000" cy="3000000"/>
        </p:xfrm>
        <a:graphic>
          <a:graphicData uri="http://schemas.openxmlformats.org/drawingml/2006/table">
            <a:tbl>
              <a:tblPr>
                <a:noFill/>
                <a:tableStyleId>{843670DB-1589-41D0-B3FC-428ADA7BDA27}</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Docs[]</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solidFill>
                            <a:schemeClr val="dk1"/>
                          </a:solidFill>
                        </a:rPr>
                        <a:t>Docs[]</a:t>
                      </a:r>
                    </a:p>
                  </a:txBody>
                  <a:tcPr marT="91425" marB="91425" marR="91425" marL="91425"/>
                </a:tc>
              </a:tr>
            </a:tbl>
          </a:graphicData>
        </a:graphic>
      </p:graphicFrame>
      <p:sp>
        <p:nvSpPr>
          <p:cNvPr id="344" name="Shape 344"/>
          <p:cNvSpPr txBox="1"/>
          <p:nvPr/>
        </p:nvSpPr>
        <p:spPr>
          <a:xfrm>
            <a:off x="6580400" y="1373187"/>
            <a:ext cx="1078499" cy="4355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(Server)</a:t>
            </a:r>
          </a:p>
        </p:txBody>
      </p:sp>
      <p:sp>
        <p:nvSpPr>
          <p:cNvPr id="350" name="Shape 350"/>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351" name="Shape 351"/>
          <p:cNvGraphicFramePr/>
          <p:nvPr/>
        </p:nvGraphicFramePr>
        <p:xfrm>
          <a:off x="457200" y="2108962"/>
          <a:ext cx="3000000" cy="3000000"/>
        </p:xfrm>
        <a:graphic>
          <a:graphicData uri="http://schemas.openxmlformats.org/drawingml/2006/table">
            <a:tbl>
              <a:tblPr>
                <a:noFill/>
                <a:tableStyleId>{9B20979F-15D8-41D5-A69D-71FB249D111F}</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352" name="Shape 352"/>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353" name="Shape 353"/>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354" name="Shape 354"/>
          <p:cNvSpPr txBox="1"/>
          <p:nvPr/>
        </p:nvSpPr>
        <p:spPr>
          <a:xfrm>
            <a:off x="3444850" y="2100925"/>
            <a:ext cx="4689599" cy="27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Receives:</a:t>
            </a:r>
          </a:p>
          <a:p>
            <a:pPr indent="-317500" lvl="1" marL="914400" rtl="0">
              <a:spcBef>
                <a:spcPts val="0"/>
              </a:spcBef>
              <a:buClr>
                <a:srgbClr val="000000"/>
              </a:buClr>
              <a:buSzPct val="100000"/>
              <a:buFont typeface="Arial"/>
              <a:buChar char="○"/>
            </a:pPr>
            <a:r>
              <a:rPr lang="en"/>
              <a:t>L = [(k1₀, k2₀, c₀), (k1₁, k2₁, c₁)...]</a:t>
            </a:r>
          </a:p>
          <a:p>
            <a:pPr lvl="0" rtl="0">
              <a:spcBef>
                <a:spcPts val="0"/>
              </a:spcBef>
              <a:buNone/>
            </a:pPr>
            <a:r>
              <a:t/>
            </a:r>
            <a:endParaRPr/>
          </a:p>
          <a:p>
            <a:pPr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(Server)</a:t>
            </a:r>
          </a:p>
        </p:txBody>
      </p:sp>
      <p:sp>
        <p:nvSpPr>
          <p:cNvPr id="360" name="Shape 360"/>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361" name="Shape 361"/>
          <p:cNvGraphicFramePr/>
          <p:nvPr/>
        </p:nvGraphicFramePr>
        <p:xfrm>
          <a:off x="457200" y="2108962"/>
          <a:ext cx="3000000" cy="3000000"/>
        </p:xfrm>
        <a:graphic>
          <a:graphicData uri="http://schemas.openxmlformats.org/drawingml/2006/table">
            <a:tbl>
              <a:tblPr>
                <a:noFill/>
                <a:tableStyleId>{590D97F3-21A5-4300-B92B-FC6F7E673F72}</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362" name="Shape 362"/>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363" name="Shape 363"/>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364" name="Shape 364"/>
          <p:cNvSpPr txBox="1"/>
          <p:nvPr/>
        </p:nvSpPr>
        <p:spPr>
          <a:xfrm>
            <a:off x="3444850" y="2100925"/>
            <a:ext cx="4689599" cy="27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Receives:</a:t>
            </a:r>
          </a:p>
          <a:p>
            <a:pPr indent="-317500" lvl="1" marL="914400" rtl="0">
              <a:spcBef>
                <a:spcPts val="0"/>
              </a:spcBef>
              <a:buClr>
                <a:srgbClr val="000000"/>
              </a:buClr>
              <a:buSzPct val="100000"/>
              <a:buFont typeface="Arial"/>
              <a:buChar char="○"/>
            </a:pPr>
            <a:r>
              <a:rPr lang="en"/>
              <a:t>L = [(k1₀, k2₀, c₀), (k1₁, k2₁, c₁)...]</a:t>
            </a:r>
          </a:p>
          <a:p>
            <a:pPr indent="0" lvl="0" marL="0" rtl="0">
              <a:spcBef>
                <a:spcPts val="0"/>
              </a:spcBef>
              <a:buNone/>
            </a:pPr>
            <a:r>
              <a:t/>
            </a:r>
            <a:endParaRPr/>
          </a:p>
          <a:p>
            <a:pPr indent="-317500" lvl="0" marL="457200" rtl="0">
              <a:spcBef>
                <a:spcPts val="0"/>
              </a:spcBef>
              <a:buClr>
                <a:srgbClr val="000000"/>
              </a:buClr>
              <a:buSzPct val="100000"/>
              <a:buFont typeface="Arial"/>
              <a:buChar char="●"/>
            </a:pPr>
            <a:r>
              <a:rPr lang="en"/>
              <a:t>For w in L:</a:t>
            </a:r>
          </a:p>
          <a:p>
            <a:pPr indent="-317500" lvl="1" marL="914400" rtl="0">
              <a:spcBef>
                <a:spcPts val="0"/>
              </a:spcBef>
              <a:buClr>
                <a:srgbClr val="000000"/>
              </a:buClr>
              <a:buSzPct val="100000"/>
              <a:buFont typeface="Arial"/>
              <a:buChar char="○"/>
            </a:pPr>
            <a:r>
              <a:rPr lang="en"/>
              <a:t>F = PRF(k1, c)     // for example: </a:t>
            </a:r>
            <a:r>
              <a:rPr lang="en">
                <a:solidFill>
                  <a:schemeClr val="dk1"/>
                </a:solidFill>
              </a:rPr>
              <a:t>ccb215a...</a:t>
            </a:r>
          </a:p>
          <a:p>
            <a:pPr indent="0" lvl="0" marL="0" rtl="0">
              <a:spcBef>
                <a:spcPts val="0"/>
              </a:spcBef>
              <a:buNone/>
            </a:pPr>
            <a:r>
              <a:t/>
            </a:r>
            <a:endParaRPr/>
          </a:p>
          <a:p>
            <a:pPr lvl="0" rtl="0">
              <a:spcBef>
                <a:spcPts val="0"/>
              </a:spcBef>
              <a:buNone/>
            </a:pPr>
            <a:r>
              <a:t/>
            </a:r>
            <a:endParaRPr/>
          </a:p>
          <a:p>
            <a:pPr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(Server)</a:t>
            </a:r>
          </a:p>
        </p:txBody>
      </p:sp>
      <p:sp>
        <p:nvSpPr>
          <p:cNvPr id="370" name="Shape 370"/>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371" name="Shape 371"/>
          <p:cNvGraphicFramePr/>
          <p:nvPr/>
        </p:nvGraphicFramePr>
        <p:xfrm>
          <a:off x="457200" y="2108962"/>
          <a:ext cx="3000000" cy="3000000"/>
        </p:xfrm>
        <a:graphic>
          <a:graphicData uri="http://schemas.openxmlformats.org/drawingml/2006/table">
            <a:tbl>
              <a:tblPr>
                <a:noFill/>
                <a:tableStyleId>{65F3404F-5289-4230-B3D6-BAD65273F7F2}</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372" name="Shape 372"/>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373" name="Shape 373"/>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374" name="Shape 374"/>
          <p:cNvSpPr txBox="1"/>
          <p:nvPr/>
        </p:nvSpPr>
        <p:spPr>
          <a:xfrm>
            <a:off x="3444850" y="2100925"/>
            <a:ext cx="4689599" cy="27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Receives:</a:t>
            </a:r>
          </a:p>
          <a:p>
            <a:pPr indent="-317500" lvl="1" marL="914400" rtl="0">
              <a:spcBef>
                <a:spcPts val="0"/>
              </a:spcBef>
              <a:buClr>
                <a:srgbClr val="000000"/>
              </a:buClr>
              <a:buSzPct val="100000"/>
              <a:buFont typeface="Arial"/>
              <a:buChar char="○"/>
            </a:pPr>
            <a:r>
              <a:rPr lang="en"/>
              <a:t>L = [(k1₀, k2₀, c₀), (k1₁, k2₁, c₁)...]</a:t>
            </a:r>
          </a:p>
          <a:p>
            <a:pPr indent="0" lvl="0" marL="0" rtl="0">
              <a:spcBef>
                <a:spcPts val="0"/>
              </a:spcBef>
              <a:buNone/>
            </a:pPr>
            <a:r>
              <a:t/>
            </a:r>
            <a:endParaRPr/>
          </a:p>
          <a:p>
            <a:pPr indent="-317500" lvl="0" marL="457200" rtl="0">
              <a:spcBef>
                <a:spcPts val="0"/>
              </a:spcBef>
              <a:buClr>
                <a:srgbClr val="000000"/>
              </a:buClr>
              <a:buSzPct val="100000"/>
              <a:buFont typeface="Arial"/>
              <a:buChar char="●"/>
            </a:pPr>
            <a:r>
              <a:rPr lang="en"/>
              <a:t>For w in L:</a:t>
            </a:r>
          </a:p>
          <a:p>
            <a:pPr indent="-317500" lvl="1" marL="914400" rtl="0">
              <a:spcBef>
                <a:spcPts val="0"/>
              </a:spcBef>
              <a:buClr>
                <a:srgbClr val="000000"/>
              </a:buClr>
              <a:buSzPct val="100000"/>
              <a:buFont typeface="Arial"/>
              <a:buChar char="○"/>
            </a:pPr>
            <a:r>
              <a:rPr lang="en"/>
              <a:t>F = PRF(k1, c)     // for example: </a:t>
            </a:r>
            <a:r>
              <a:rPr lang="en">
                <a:solidFill>
                  <a:schemeClr val="dk1"/>
                </a:solidFill>
              </a:rPr>
              <a:t>ccb215a…</a:t>
            </a:r>
          </a:p>
          <a:p>
            <a:pPr indent="-317500" lvl="1" marL="914400" rtl="0">
              <a:spcBef>
                <a:spcPts val="0"/>
              </a:spcBef>
              <a:buClr>
                <a:schemeClr val="dk1"/>
              </a:buClr>
              <a:buSzPct val="100000"/>
              <a:buFont typeface="Arial"/>
              <a:buChar char="○"/>
            </a:pPr>
            <a:r>
              <a:rPr lang="en">
                <a:solidFill>
                  <a:schemeClr val="dk1"/>
                </a:solidFill>
              </a:rPr>
              <a:t>d = index[F]         // $2b$12...</a:t>
            </a:r>
          </a:p>
          <a:p>
            <a:pPr indent="0" lvl="0" marL="0" rtl="0">
              <a:spcBef>
                <a:spcPts val="0"/>
              </a:spcBef>
              <a:buNone/>
            </a:pPr>
            <a:r>
              <a:t/>
            </a:r>
            <a:endParaRPr/>
          </a:p>
          <a:p>
            <a:pPr lvl="0" rtl="0">
              <a:spcBef>
                <a:spcPts val="0"/>
              </a:spcBef>
              <a:buNone/>
            </a:pPr>
            <a:r>
              <a:t/>
            </a:r>
            <a:endParaRPr/>
          </a:p>
          <a:p>
            <a:pPr lvl="0" marR="0" rtl="0" algn="l">
              <a:lnSpc>
                <a:spcPct val="100000"/>
              </a:lnSpc>
              <a:spcBef>
                <a:spcPts val="0"/>
              </a:spcBef>
              <a:spcAft>
                <a:spcPts val="0"/>
              </a:spcAft>
              <a:buNone/>
            </a:pPr>
            <a:r>
              <a:t/>
            </a:r>
            <a:endParaRPr/>
          </a:p>
        </p:txBody>
      </p:sp>
      <p:cxnSp>
        <p:nvCxnSpPr>
          <p:cNvPr id="375" name="Shape 375"/>
          <p:cNvCxnSpPr/>
          <p:nvPr/>
        </p:nvCxnSpPr>
        <p:spPr>
          <a:xfrm rot="10800000">
            <a:off x="2707074" y="3009125"/>
            <a:ext cx="1326600" cy="3545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(Server)</a:t>
            </a:r>
          </a:p>
        </p:txBody>
      </p:sp>
      <p:sp>
        <p:nvSpPr>
          <p:cNvPr id="381" name="Shape 381"/>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382" name="Shape 382"/>
          <p:cNvGraphicFramePr/>
          <p:nvPr/>
        </p:nvGraphicFramePr>
        <p:xfrm>
          <a:off x="457200" y="2108962"/>
          <a:ext cx="3000000" cy="3000000"/>
        </p:xfrm>
        <a:graphic>
          <a:graphicData uri="http://schemas.openxmlformats.org/drawingml/2006/table">
            <a:tbl>
              <a:tblPr>
                <a:noFill/>
                <a:tableStyleId>{76B339AC-F983-4192-BA5F-52684DC8D022}</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383" name="Shape 383"/>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384" name="Shape 384"/>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385" name="Shape 385"/>
          <p:cNvSpPr txBox="1"/>
          <p:nvPr/>
        </p:nvSpPr>
        <p:spPr>
          <a:xfrm>
            <a:off x="3444850" y="2100925"/>
            <a:ext cx="4689599" cy="27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Receives:</a:t>
            </a:r>
          </a:p>
          <a:p>
            <a:pPr indent="-317500" lvl="1" marL="914400" rtl="0">
              <a:spcBef>
                <a:spcPts val="0"/>
              </a:spcBef>
              <a:buClr>
                <a:srgbClr val="000000"/>
              </a:buClr>
              <a:buSzPct val="100000"/>
              <a:buFont typeface="Arial"/>
              <a:buChar char="○"/>
            </a:pPr>
            <a:r>
              <a:rPr lang="en"/>
              <a:t>L = [(k1₀, k2₀, c₀), (k1₁, k2₁, c₁)...]</a:t>
            </a:r>
          </a:p>
          <a:p>
            <a:pPr indent="0" lvl="0" marL="0" rtl="0">
              <a:spcBef>
                <a:spcPts val="0"/>
              </a:spcBef>
              <a:buNone/>
            </a:pPr>
            <a:r>
              <a:t/>
            </a:r>
            <a:endParaRPr/>
          </a:p>
          <a:p>
            <a:pPr indent="-317500" lvl="0" marL="457200" rtl="0">
              <a:spcBef>
                <a:spcPts val="0"/>
              </a:spcBef>
              <a:buClr>
                <a:srgbClr val="000000"/>
              </a:buClr>
              <a:buSzPct val="100000"/>
              <a:buFont typeface="Arial"/>
              <a:buChar char="●"/>
            </a:pPr>
            <a:r>
              <a:rPr lang="en"/>
              <a:t>For w in L:</a:t>
            </a:r>
          </a:p>
          <a:p>
            <a:pPr indent="-317500" lvl="1" marL="914400" rtl="0">
              <a:spcBef>
                <a:spcPts val="0"/>
              </a:spcBef>
              <a:buClr>
                <a:srgbClr val="000000"/>
              </a:buClr>
              <a:buSzPct val="100000"/>
              <a:buFont typeface="Arial"/>
              <a:buChar char="○"/>
            </a:pPr>
            <a:r>
              <a:rPr lang="en"/>
              <a:t>F = PRF(k1, c)     // for example: </a:t>
            </a:r>
            <a:r>
              <a:rPr lang="en">
                <a:solidFill>
                  <a:schemeClr val="dk1"/>
                </a:solidFill>
              </a:rPr>
              <a:t>ccb215a…</a:t>
            </a:r>
          </a:p>
          <a:p>
            <a:pPr indent="-317500" lvl="1" marL="914400" rtl="0">
              <a:spcBef>
                <a:spcPts val="0"/>
              </a:spcBef>
              <a:buClr>
                <a:schemeClr val="dk1"/>
              </a:buClr>
              <a:buSzPct val="100000"/>
              <a:buFont typeface="Arial"/>
              <a:buChar char="○"/>
            </a:pPr>
            <a:r>
              <a:rPr lang="en">
                <a:solidFill>
                  <a:schemeClr val="dk1"/>
                </a:solidFill>
              </a:rPr>
              <a:t>d = index[F]         // $2b$12…</a:t>
            </a:r>
          </a:p>
          <a:p>
            <a:pPr indent="-317500" lvl="1" marL="914400" rtl="0">
              <a:spcBef>
                <a:spcPts val="0"/>
              </a:spcBef>
              <a:buClr>
                <a:schemeClr val="dk1"/>
              </a:buClr>
              <a:buSzPct val="100000"/>
              <a:buFont typeface="Arial"/>
              <a:buChar char="○"/>
            </a:pPr>
            <a:r>
              <a:rPr lang="en">
                <a:solidFill>
                  <a:schemeClr val="dk1"/>
                </a:solidFill>
              </a:rPr>
              <a:t>If not d, not in index</a:t>
            </a:r>
          </a:p>
          <a:p>
            <a:pPr indent="-317500" lvl="1" marL="914400" rtl="0">
              <a:spcBef>
                <a:spcPts val="0"/>
              </a:spcBef>
              <a:buClr>
                <a:schemeClr val="dk1"/>
              </a:buClr>
              <a:buSzPct val="100000"/>
              <a:buFont typeface="Arial"/>
              <a:buChar char="○"/>
            </a:pPr>
            <a:r>
              <a:rPr lang="en">
                <a:solidFill>
                  <a:schemeClr val="dk1"/>
                </a:solidFill>
              </a:rPr>
              <a:t>D.append(d)</a:t>
            </a:r>
          </a:p>
          <a:p>
            <a:pPr lvl="0" rtl="0">
              <a:spcBef>
                <a:spcPts val="0"/>
              </a:spcBef>
              <a:buNone/>
            </a:pPr>
            <a:r>
              <a:t/>
            </a:r>
            <a:endParaRPr>
              <a:solidFill>
                <a:schemeClr val="dk1"/>
              </a:solidFill>
            </a:endParaRPr>
          </a:p>
          <a:p>
            <a:pPr indent="0" lvl="0" marL="0" rtl="0">
              <a:spcBef>
                <a:spcPts val="0"/>
              </a:spcBef>
              <a:buNone/>
            </a:pPr>
            <a:r>
              <a:t/>
            </a:r>
            <a:endParaRPr/>
          </a:p>
          <a:p>
            <a:pPr lvl="0" rtl="0">
              <a:spcBef>
                <a:spcPts val="0"/>
              </a:spcBef>
              <a:buNone/>
            </a:pPr>
            <a:r>
              <a:t/>
            </a:r>
            <a:endParaRPr/>
          </a:p>
          <a:p>
            <a:pPr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(Server)</a:t>
            </a:r>
          </a:p>
        </p:txBody>
      </p:sp>
      <p:sp>
        <p:nvSpPr>
          <p:cNvPr id="391" name="Shape 391"/>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392" name="Shape 392"/>
          <p:cNvGraphicFramePr/>
          <p:nvPr/>
        </p:nvGraphicFramePr>
        <p:xfrm>
          <a:off x="457200" y="2108962"/>
          <a:ext cx="3000000" cy="3000000"/>
        </p:xfrm>
        <a:graphic>
          <a:graphicData uri="http://schemas.openxmlformats.org/drawingml/2006/table">
            <a:tbl>
              <a:tblPr>
                <a:noFill/>
                <a:tableStyleId>{CBB945B6-B3CD-4187-967B-DED55B31870D}</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393" name="Shape 393"/>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394" name="Shape 394"/>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395" name="Shape 395"/>
          <p:cNvSpPr txBox="1"/>
          <p:nvPr/>
        </p:nvSpPr>
        <p:spPr>
          <a:xfrm>
            <a:off x="3444850" y="2100925"/>
            <a:ext cx="4923599" cy="27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Receives:</a:t>
            </a:r>
          </a:p>
          <a:p>
            <a:pPr indent="-317500" lvl="1" marL="914400" rtl="0">
              <a:spcBef>
                <a:spcPts val="0"/>
              </a:spcBef>
              <a:buClr>
                <a:srgbClr val="000000"/>
              </a:buClr>
              <a:buSzPct val="100000"/>
              <a:buFont typeface="Arial"/>
              <a:buChar char="○"/>
            </a:pPr>
            <a:r>
              <a:rPr lang="en"/>
              <a:t>L = [(k1₀, k2₀, c₀), (k1₁, k2₁, c₁)...]</a:t>
            </a:r>
          </a:p>
          <a:p>
            <a:pPr indent="0" lvl="0" marL="0" rtl="0">
              <a:spcBef>
                <a:spcPts val="0"/>
              </a:spcBef>
              <a:buNone/>
            </a:pPr>
            <a:r>
              <a:t/>
            </a:r>
            <a:endParaRPr/>
          </a:p>
          <a:p>
            <a:pPr indent="-317500" lvl="0" marL="457200" rtl="0">
              <a:spcBef>
                <a:spcPts val="0"/>
              </a:spcBef>
              <a:buClr>
                <a:srgbClr val="000000"/>
              </a:buClr>
              <a:buSzPct val="100000"/>
              <a:buFont typeface="Arial"/>
              <a:buChar char="●"/>
            </a:pPr>
            <a:r>
              <a:rPr lang="en"/>
              <a:t>For w in L:</a:t>
            </a:r>
          </a:p>
          <a:p>
            <a:pPr indent="-317500" lvl="1" marL="914400" rtl="0">
              <a:spcBef>
                <a:spcPts val="0"/>
              </a:spcBef>
              <a:buClr>
                <a:srgbClr val="000000"/>
              </a:buClr>
              <a:buSzPct val="100000"/>
              <a:buFont typeface="Arial"/>
              <a:buChar char="○"/>
            </a:pPr>
            <a:r>
              <a:rPr lang="en"/>
              <a:t>F = PRF(k1, c)     // for example: </a:t>
            </a:r>
            <a:r>
              <a:rPr lang="en">
                <a:solidFill>
                  <a:schemeClr val="dk1"/>
                </a:solidFill>
              </a:rPr>
              <a:t>ccb215a…</a:t>
            </a:r>
          </a:p>
          <a:p>
            <a:pPr indent="-317500" lvl="1" marL="914400" rtl="0">
              <a:spcBef>
                <a:spcPts val="0"/>
              </a:spcBef>
              <a:buClr>
                <a:schemeClr val="dk1"/>
              </a:buClr>
              <a:buSzPct val="100000"/>
              <a:buFont typeface="Arial"/>
              <a:buChar char="○"/>
            </a:pPr>
            <a:r>
              <a:rPr lang="en">
                <a:solidFill>
                  <a:schemeClr val="dk1"/>
                </a:solidFill>
              </a:rPr>
              <a:t>d = index[F]         // $2b$12…</a:t>
            </a:r>
          </a:p>
          <a:p>
            <a:pPr indent="-317500" lvl="1" marL="914400" rtl="0">
              <a:spcBef>
                <a:spcPts val="0"/>
              </a:spcBef>
              <a:buClr>
                <a:schemeClr val="dk1"/>
              </a:buClr>
              <a:buSzPct val="100000"/>
              <a:buFont typeface="Arial"/>
              <a:buChar char="○"/>
            </a:pPr>
            <a:r>
              <a:rPr lang="en">
                <a:solidFill>
                  <a:schemeClr val="dk1"/>
                </a:solidFill>
              </a:rPr>
              <a:t>If not d, not in index</a:t>
            </a:r>
          </a:p>
          <a:p>
            <a:pPr indent="-317500" lvl="1" marL="914400" rtl="0">
              <a:spcBef>
                <a:spcPts val="0"/>
              </a:spcBef>
              <a:buClr>
                <a:schemeClr val="dk1"/>
              </a:buClr>
              <a:buSzPct val="100000"/>
              <a:buFont typeface="Arial"/>
              <a:buChar char="○"/>
            </a:pPr>
            <a:r>
              <a:rPr lang="en">
                <a:solidFill>
                  <a:schemeClr val="dk1"/>
                </a:solidFill>
              </a:rPr>
              <a:t>D.append(d)</a:t>
            </a:r>
          </a:p>
          <a:p>
            <a:pPr indent="-317500" lvl="0" marL="457200" rtl="0">
              <a:spcBef>
                <a:spcPts val="0"/>
              </a:spcBef>
              <a:buClr>
                <a:schemeClr val="dk1"/>
              </a:buClr>
              <a:buSzPct val="100000"/>
              <a:buFont typeface="Arial"/>
              <a:buChar char="●"/>
            </a:pPr>
            <a:r>
              <a:rPr lang="en">
                <a:solidFill>
                  <a:schemeClr val="dk1"/>
                </a:solidFill>
              </a:rPr>
              <a:t>For d in D:</a:t>
            </a:r>
          </a:p>
          <a:p>
            <a:pPr indent="-317500" lvl="1" marL="914400" rtl="0">
              <a:spcBef>
                <a:spcPts val="0"/>
              </a:spcBef>
              <a:buClr>
                <a:schemeClr val="dk1"/>
              </a:buClr>
              <a:buSzPct val="100000"/>
              <a:buFont typeface="Arial"/>
              <a:buChar char="○"/>
            </a:pPr>
            <a:r>
              <a:rPr lang="en">
                <a:solidFill>
                  <a:schemeClr val="dk1"/>
                </a:solidFill>
              </a:rPr>
              <a:t>m = DEC(k2, d)   // decrypts names/IDs</a:t>
            </a:r>
          </a:p>
          <a:p>
            <a:pPr indent="-317500" lvl="1" marL="914400" rtl="0">
              <a:spcBef>
                <a:spcPts val="0"/>
              </a:spcBef>
              <a:buClr>
                <a:schemeClr val="dk1"/>
              </a:buClr>
              <a:buSzPct val="100000"/>
              <a:buFont typeface="Arial"/>
              <a:buChar char="○"/>
            </a:pPr>
            <a:r>
              <a:rPr lang="en">
                <a:solidFill>
                  <a:schemeClr val="dk1"/>
                </a:solidFill>
              </a:rPr>
              <a:t>M.append(m)      // append to list of names/IDs</a:t>
            </a:r>
          </a:p>
          <a:p>
            <a:pPr indent="0" lvl="0" marL="457200" rtl="0">
              <a:spcBef>
                <a:spcPts val="0"/>
              </a:spcBef>
              <a:buNone/>
            </a:pPr>
            <a:r>
              <a:t/>
            </a:r>
            <a:endParaRPr>
              <a:solidFill>
                <a:schemeClr val="dk1"/>
              </a:solidFill>
            </a:endParaRPr>
          </a:p>
          <a:p>
            <a:pPr lvl="0" rtl="0">
              <a:spcBef>
                <a:spcPts val="0"/>
              </a:spcBef>
              <a:buNone/>
            </a:pPr>
            <a:r>
              <a:t/>
            </a:r>
            <a:endParaRPr>
              <a:solidFill>
                <a:schemeClr val="dk1"/>
              </a:solidFill>
            </a:endParaRPr>
          </a:p>
          <a:p>
            <a:pPr indent="0" lvl="0" marL="0" rtl="0">
              <a:spcBef>
                <a:spcPts val="0"/>
              </a:spcBef>
              <a:buNone/>
            </a:pPr>
            <a:r>
              <a:t/>
            </a:r>
            <a:endParaRPr/>
          </a:p>
          <a:p>
            <a:pPr lvl="0" rtl="0">
              <a:spcBef>
                <a:spcPts val="0"/>
              </a:spcBef>
              <a:buNone/>
            </a:pPr>
            <a:r>
              <a:t/>
            </a:r>
            <a:endParaRPr/>
          </a:p>
          <a:p>
            <a:pPr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Searchable Symmetric Encryption</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Based off the 2014 research of David Cash, Joseph Jaeger, Stanislaw Jarecki, Charanjit Jutla, Hugo Krawczyk, Marcel-Catalin Rosu, and Michael Steiner.</a:t>
            </a:r>
          </a:p>
          <a:p>
            <a:pPr indent="-381000" lvl="0" marL="457200">
              <a:spcBef>
                <a:spcPts val="0"/>
              </a:spcBef>
              <a:buClr>
                <a:schemeClr val="dk1"/>
              </a:buClr>
              <a:buSzPct val="100000"/>
              <a:buFont typeface="Arial"/>
              <a:buChar char="●"/>
            </a:pPr>
            <a:r>
              <a:rPr lang="en" sz="2400"/>
              <a:t>Provides a scheme in which to encrypt text data such that a server can search and return encrypted data with learning minimal details about the contents of that data.</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(Server)</a:t>
            </a:r>
          </a:p>
        </p:txBody>
      </p:sp>
      <p:sp>
        <p:nvSpPr>
          <p:cNvPr id="401" name="Shape 401"/>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402" name="Shape 402"/>
          <p:cNvGraphicFramePr/>
          <p:nvPr/>
        </p:nvGraphicFramePr>
        <p:xfrm>
          <a:off x="457200" y="2108962"/>
          <a:ext cx="3000000" cy="3000000"/>
        </p:xfrm>
        <a:graphic>
          <a:graphicData uri="http://schemas.openxmlformats.org/drawingml/2006/table">
            <a:tbl>
              <a:tblPr>
                <a:noFill/>
                <a:tableStyleId>{ED58174A-591E-4754-B058-1EA1862CFD1E}</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403" name="Shape 403"/>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404" name="Shape 404"/>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405" name="Shape 405"/>
          <p:cNvSpPr txBox="1"/>
          <p:nvPr/>
        </p:nvSpPr>
        <p:spPr>
          <a:xfrm>
            <a:off x="3444850" y="2100925"/>
            <a:ext cx="4923599" cy="2795099"/>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Receives:</a:t>
            </a:r>
          </a:p>
          <a:p>
            <a:pPr indent="-317500" lvl="1" marL="914400" rtl="0">
              <a:spcBef>
                <a:spcPts val="0"/>
              </a:spcBef>
              <a:buClr>
                <a:srgbClr val="000000"/>
              </a:buClr>
              <a:buSzPct val="100000"/>
              <a:buFont typeface="Arial"/>
              <a:buChar char="○"/>
            </a:pPr>
            <a:r>
              <a:rPr lang="en"/>
              <a:t>L = [(k1₀, k2₀, c₀), (k1₁, k2₁, c₁)...]</a:t>
            </a:r>
          </a:p>
          <a:p>
            <a:pPr indent="0" lvl="0" marL="0" rtl="0">
              <a:spcBef>
                <a:spcPts val="0"/>
              </a:spcBef>
              <a:buNone/>
            </a:pPr>
            <a:r>
              <a:t/>
            </a:r>
            <a:endParaRPr/>
          </a:p>
          <a:p>
            <a:pPr indent="-317500" lvl="0" marL="457200" rtl="0">
              <a:spcBef>
                <a:spcPts val="0"/>
              </a:spcBef>
              <a:buClr>
                <a:srgbClr val="000000"/>
              </a:buClr>
              <a:buSzPct val="100000"/>
              <a:buFont typeface="Arial"/>
              <a:buChar char="●"/>
            </a:pPr>
            <a:r>
              <a:rPr lang="en"/>
              <a:t>For w in L:</a:t>
            </a:r>
          </a:p>
          <a:p>
            <a:pPr indent="-317500" lvl="1" marL="914400" rtl="0">
              <a:spcBef>
                <a:spcPts val="0"/>
              </a:spcBef>
              <a:buClr>
                <a:srgbClr val="000000"/>
              </a:buClr>
              <a:buSzPct val="100000"/>
              <a:buFont typeface="Arial"/>
              <a:buChar char="○"/>
            </a:pPr>
            <a:r>
              <a:rPr lang="en"/>
              <a:t>F = PRF(k1, c)     // for example: </a:t>
            </a:r>
            <a:r>
              <a:rPr lang="en">
                <a:solidFill>
                  <a:schemeClr val="dk1"/>
                </a:solidFill>
              </a:rPr>
              <a:t>ccb215a…</a:t>
            </a:r>
          </a:p>
          <a:p>
            <a:pPr indent="-317500" lvl="1" marL="914400" rtl="0">
              <a:spcBef>
                <a:spcPts val="0"/>
              </a:spcBef>
              <a:buClr>
                <a:schemeClr val="dk1"/>
              </a:buClr>
              <a:buSzPct val="100000"/>
              <a:buFont typeface="Arial"/>
              <a:buChar char="○"/>
            </a:pPr>
            <a:r>
              <a:rPr lang="en">
                <a:solidFill>
                  <a:schemeClr val="dk1"/>
                </a:solidFill>
              </a:rPr>
              <a:t>d = index[F]         // $2b$12…</a:t>
            </a:r>
          </a:p>
          <a:p>
            <a:pPr indent="-317500" lvl="1" marL="914400" rtl="0">
              <a:spcBef>
                <a:spcPts val="0"/>
              </a:spcBef>
              <a:buClr>
                <a:schemeClr val="dk1"/>
              </a:buClr>
              <a:buSzPct val="100000"/>
              <a:buFont typeface="Arial"/>
              <a:buChar char="○"/>
            </a:pPr>
            <a:r>
              <a:rPr lang="en">
                <a:solidFill>
                  <a:schemeClr val="dk1"/>
                </a:solidFill>
              </a:rPr>
              <a:t>If not d, not in index</a:t>
            </a:r>
          </a:p>
          <a:p>
            <a:pPr indent="-317500" lvl="1" marL="914400" rtl="0">
              <a:spcBef>
                <a:spcPts val="0"/>
              </a:spcBef>
              <a:buClr>
                <a:schemeClr val="dk1"/>
              </a:buClr>
              <a:buSzPct val="100000"/>
              <a:buFont typeface="Arial"/>
              <a:buChar char="○"/>
            </a:pPr>
            <a:r>
              <a:rPr lang="en">
                <a:solidFill>
                  <a:schemeClr val="dk1"/>
                </a:solidFill>
              </a:rPr>
              <a:t>D.append(d)</a:t>
            </a:r>
          </a:p>
          <a:p>
            <a:pPr indent="-317500" lvl="0" marL="457200" rtl="0">
              <a:spcBef>
                <a:spcPts val="0"/>
              </a:spcBef>
              <a:buClr>
                <a:schemeClr val="dk1"/>
              </a:buClr>
              <a:buSzPct val="100000"/>
              <a:buFont typeface="Arial"/>
              <a:buChar char="●"/>
            </a:pPr>
            <a:r>
              <a:rPr lang="en">
                <a:solidFill>
                  <a:schemeClr val="dk1"/>
                </a:solidFill>
              </a:rPr>
              <a:t>For d in D:</a:t>
            </a:r>
          </a:p>
          <a:p>
            <a:pPr indent="-317500" lvl="1" marL="914400" rtl="0">
              <a:spcBef>
                <a:spcPts val="0"/>
              </a:spcBef>
              <a:buClr>
                <a:schemeClr val="dk1"/>
              </a:buClr>
              <a:buSzPct val="100000"/>
              <a:buFont typeface="Arial"/>
              <a:buChar char="○"/>
            </a:pPr>
            <a:r>
              <a:rPr lang="en">
                <a:solidFill>
                  <a:schemeClr val="dk1"/>
                </a:solidFill>
              </a:rPr>
              <a:t>m = DEC(k2, d)   // decrypts names/IDs</a:t>
            </a:r>
          </a:p>
          <a:p>
            <a:pPr indent="-317500" lvl="1" marL="914400" rtl="0">
              <a:spcBef>
                <a:spcPts val="0"/>
              </a:spcBef>
              <a:buClr>
                <a:schemeClr val="dk1"/>
              </a:buClr>
              <a:buSzPct val="100000"/>
              <a:buFont typeface="Arial"/>
              <a:buChar char="○"/>
            </a:pPr>
            <a:r>
              <a:rPr lang="en">
                <a:solidFill>
                  <a:schemeClr val="dk1"/>
                </a:solidFill>
              </a:rPr>
              <a:t>M.append(m)      // append to list of names/IDs</a:t>
            </a:r>
          </a:p>
          <a:p>
            <a:pPr rtl="0">
              <a:spcBef>
                <a:spcPts val="0"/>
              </a:spcBef>
              <a:buNone/>
            </a:pPr>
            <a:r>
              <a:t/>
            </a:r>
            <a:endParaRPr>
              <a:solidFill>
                <a:schemeClr val="dk1"/>
              </a:solidFill>
            </a:endParaRPr>
          </a:p>
          <a:p>
            <a:pPr indent="-317500" lvl="0" marL="457200" rtl="0">
              <a:spcBef>
                <a:spcPts val="0"/>
              </a:spcBef>
              <a:buClr>
                <a:schemeClr val="dk1"/>
              </a:buClr>
              <a:buSzPct val="100000"/>
              <a:buFont typeface="Arial"/>
              <a:buChar char="●"/>
            </a:pPr>
            <a:r>
              <a:rPr lang="en">
                <a:solidFill>
                  <a:schemeClr val="dk1"/>
                </a:solidFill>
              </a:rPr>
              <a:t>Send M[] back to client</a:t>
            </a:r>
          </a:p>
          <a:p>
            <a:pPr lvl="0" rtl="0">
              <a:spcBef>
                <a:spcPts val="0"/>
              </a:spcBef>
              <a:buNone/>
            </a:pPr>
            <a:r>
              <a:t/>
            </a:r>
            <a:endParaRPr>
              <a:solidFill>
                <a:schemeClr val="dk1"/>
              </a:solidFill>
            </a:endParaRPr>
          </a:p>
          <a:p>
            <a:pPr indent="0" lvl="0" marL="457200" rtl="0">
              <a:spcBef>
                <a:spcPts val="0"/>
              </a:spcBef>
              <a:buNone/>
            </a:pPr>
            <a:r>
              <a:t/>
            </a:r>
            <a:endParaRPr>
              <a:solidFill>
                <a:schemeClr val="dk1"/>
              </a:solidFill>
            </a:endParaRPr>
          </a:p>
          <a:p>
            <a:pPr lvl="0" rtl="0">
              <a:spcBef>
                <a:spcPts val="0"/>
              </a:spcBef>
              <a:buNone/>
            </a:pPr>
            <a:r>
              <a:t/>
            </a:r>
            <a:endParaRPr>
              <a:solidFill>
                <a:schemeClr val="dk1"/>
              </a:solidFill>
            </a:endParaRPr>
          </a:p>
          <a:p>
            <a:pPr indent="0" lvl="0" marL="0" rtl="0">
              <a:spcBef>
                <a:spcPts val="0"/>
              </a:spcBef>
              <a:buNone/>
            </a:pPr>
            <a:r>
              <a:t/>
            </a:r>
            <a:endParaRPr/>
          </a:p>
          <a:p>
            <a:pPr lvl="0" rtl="0">
              <a:spcBef>
                <a:spcPts val="0"/>
              </a:spcBef>
              <a:buNone/>
            </a:pPr>
            <a:r>
              <a:t/>
            </a:r>
            <a:endParaRPr/>
          </a:p>
          <a:p>
            <a:pPr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(Server)</a:t>
            </a:r>
          </a:p>
        </p:txBody>
      </p:sp>
      <p:sp>
        <p:nvSpPr>
          <p:cNvPr id="411" name="Shape 411"/>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412" name="Shape 412"/>
          <p:cNvGraphicFramePr/>
          <p:nvPr/>
        </p:nvGraphicFramePr>
        <p:xfrm>
          <a:off x="457200" y="2108962"/>
          <a:ext cx="3000000" cy="3000000"/>
        </p:xfrm>
        <a:graphic>
          <a:graphicData uri="http://schemas.openxmlformats.org/drawingml/2006/table">
            <a:tbl>
              <a:tblPr>
                <a:noFill/>
                <a:tableStyleId>{9C457CB8-CA65-4C8F-A56E-4830BF917907}</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413" name="Shape 413"/>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414" name="Shape 414"/>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415" name="Shape 415"/>
          <p:cNvSpPr txBox="1"/>
          <p:nvPr/>
        </p:nvSpPr>
        <p:spPr>
          <a:xfrm>
            <a:off x="3444850" y="2100925"/>
            <a:ext cx="4923599" cy="2795099"/>
          </a:xfrm>
          <a:prstGeom prst="rect">
            <a:avLst/>
          </a:prstGeom>
          <a:noFill/>
          <a:ln>
            <a:noFill/>
          </a:ln>
        </p:spPr>
        <p:txBody>
          <a:bodyPr anchorCtr="0" anchor="t" bIns="91425" lIns="91425" rIns="91425" tIns="91425">
            <a:noAutofit/>
          </a:bodyPr>
          <a:lstStyle/>
          <a:p>
            <a:pPr rtl="0">
              <a:spcBef>
                <a:spcPts val="0"/>
              </a:spcBef>
              <a:buNone/>
            </a:pPr>
            <a:r>
              <a:t/>
            </a:r>
            <a:endParaRPr/>
          </a:p>
          <a:p>
            <a:pPr rtl="0">
              <a:spcBef>
                <a:spcPts val="0"/>
              </a:spcBef>
              <a:buNone/>
            </a:pPr>
            <a:r>
              <a:t/>
            </a:r>
            <a:endParaRPr/>
          </a:p>
          <a:p>
            <a:pPr indent="-317500" lvl="0" marL="457200" rtl="0">
              <a:spcBef>
                <a:spcPts val="0"/>
              </a:spcBef>
              <a:buClr>
                <a:srgbClr val="000000"/>
              </a:buClr>
              <a:buSzPct val="100000"/>
              <a:buFont typeface="Arial"/>
              <a:buChar char="●"/>
            </a:pPr>
            <a:r>
              <a:rPr lang="en"/>
              <a:t>Server can either send encrypted messages back (now that it has decrypted the IDs and knows which have been requested).</a:t>
            </a:r>
          </a:p>
          <a:p>
            <a:pPr indent="-317500" lvl="1" marL="914400" rtl="0">
              <a:spcBef>
                <a:spcPts val="0"/>
              </a:spcBef>
              <a:buClr>
                <a:schemeClr val="dk1"/>
              </a:buClr>
              <a:buSzPct val="100000"/>
              <a:buFont typeface="Arial"/>
              <a:buChar char="○"/>
            </a:pPr>
            <a:r>
              <a:rPr lang="en">
                <a:solidFill>
                  <a:schemeClr val="dk1"/>
                </a:solidFill>
              </a:rPr>
              <a:t>The current implementation of our scheme</a:t>
            </a:r>
          </a:p>
          <a:p>
            <a:pPr indent="0" lvl="0" marL="457200" rtl="0">
              <a:spcBef>
                <a:spcPts val="0"/>
              </a:spcBef>
              <a:buNone/>
            </a:pPr>
            <a:r>
              <a:t/>
            </a:r>
            <a:endParaRPr/>
          </a:p>
          <a:p>
            <a:pPr lvl="0" rtl="0">
              <a:spcBef>
                <a:spcPts val="0"/>
              </a:spcBef>
              <a:buNone/>
            </a:pPr>
            <a:r>
              <a:t/>
            </a:r>
            <a:endParaRPr>
              <a:solidFill>
                <a:schemeClr val="dk1"/>
              </a:solidFill>
            </a:endParaRPr>
          </a:p>
          <a:p>
            <a:pPr indent="0" lvl="0" marL="457200" rtl="0">
              <a:spcBef>
                <a:spcPts val="0"/>
              </a:spcBef>
              <a:buNone/>
            </a:pPr>
            <a:r>
              <a:t/>
            </a:r>
            <a:endParaRPr>
              <a:solidFill>
                <a:schemeClr val="dk1"/>
              </a:solidFill>
            </a:endParaRPr>
          </a:p>
          <a:p>
            <a:pPr lvl="0" rtl="0">
              <a:spcBef>
                <a:spcPts val="0"/>
              </a:spcBef>
              <a:buNone/>
            </a:pPr>
            <a:r>
              <a:t/>
            </a:r>
            <a:endParaRPr>
              <a:solidFill>
                <a:schemeClr val="dk1"/>
              </a:solidFill>
            </a:endParaRPr>
          </a:p>
          <a:p>
            <a:pPr indent="0" lvl="0" marL="0" rtl="0">
              <a:spcBef>
                <a:spcPts val="0"/>
              </a:spcBef>
              <a:buNone/>
            </a:pPr>
            <a:r>
              <a:t/>
            </a:r>
            <a:endParaRPr/>
          </a:p>
          <a:p>
            <a:pPr lvl="0" rtl="0">
              <a:spcBef>
                <a:spcPts val="0"/>
              </a:spcBef>
              <a:buNone/>
            </a:pPr>
            <a:r>
              <a:t/>
            </a:r>
            <a:endParaRPr/>
          </a:p>
          <a:p>
            <a:pPr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SSE: Search (Server)</a:t>
            </a:r>
          </a:p>
        </p:txBody>
      </p:sp>
      <p:sp>
        <p:nvSpPr>
          <p:cNvPr id="421" name="Shape 421"/>
          <p:cNvSpPr txBox="1"/>
          <p:nvPr/>
        </p:nvSpPr>
        <p:spPr>
          <a:xfrm>
            <a:off x="848175" y="1396725"/>
            <a:ext cx="1455900" cy="3789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Server Index</a:t>
            </a:r>
          </a:p>
          <a:p>
            <a:pPr lvl="0" rtl="0">
              <a:spcBef>
                <a:spcPts val="0"/>
              </a:spcBef>
              <a:buNone/>
            </a:pPr>
            <a:r>
              <a:t/>
            </a:r>
            <a:endParaRPr/>
          </a:p>
        </p:txBody>
      </p:sp>
      <p:graphicFrame>
        <p:nvGraphicFramePr>
          <p:cNvPr id="422" name="Shape 422"/>
          <p:cNvGraphicFramePr/>
          <p:nvPr/>
        </p:nvGraphicFramePr>
        <p:xfrm>
          <a:off x="457200" y="2108962"/>
          <a:ext cx="3000000" cy="3000000"/>
        </p:xfrm>
        <a:graphic>
          <a:graphicData uri="http://schemas.openxmlformats.org/drawingml/2006/table">
            <a:tbl>
              <a:tblPr>
                <a:noFill/>
                <a:tableStyleId>{8B555000-401C-46EB-8966-78806C1C94C0}</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solidFill>
                            <a:schemeClr val="dk1"/>
                          </a:solidFill>
                        </a:rPr>
                        <a:t>ccb215a...</a:t>
                      </a:r>
                    </a:p>
                  </a:txBody>
                  <a:tcPr marT="91425" marB="91425" marR="91425" marL="91425"/>
                </a:tc>
                <a:tc>
                  <a:txBody>
                    <a:bodyPr>
                      <a:noAutofit/>
                    </a:bodyPr>
                    <a:lstStyle/>
                    <a:p>
                      <a:pPr lvl="0" rtl="0">
                        <a:spcBef>
                          <a:spcPts val="0"/>
                        </a:spcBef>
                        <a:buNone/>
                      </a:pPr>
                      <a:r>
                        <a:rPr lang="en">
                          <a:solidFill>
                            <a:schemeClr val="dk1"/>
                          </a:solidFill>
                        </a:rPr>
                        <a:t>$2b$12...</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None/>
                      </a:pPr>
                      <a:r>
                        <a:rPr lang="en">
                          <a:solidFill>
                            <a:schemeClr val="dk1"/>
                          </a:solidFill>
                        </a:rPr>
                        <a:t>CipherTxt</a:t>
                      </a:r>
                    </a:p>
                  </a:txBody>
                  <a:tcPr marT="91425" marB="91425" marR="91425" marL="91425"/>
                </a:tc>
              </a:tr>
            </a:tbl>
          </a:graphicData>
        </a:graphic>
      </p:graphicFrame>
      <p:sp>
        <p:nvSpPr>
          <p:cNvPr id="423" name="Shape 423"/>
          <p:cNvSpPr txBox="1"/>
          <p:nvPr/>
        </p:nvSpPr>
        <p:spPr>
          <a:xfrm>
            <a:off x="436775" y="1682350"/>
            <a:ext cx="2128500" cy="297899"/>
          </a:xfrm>
          <a:prstGeom prst="rect">
            <a:avLst/>
          </a:prstGeom>
          <a:noFill/>
          <a:ln>
            <a:noFill/>
          </a:ln>
        </p:spPr>
        <p:txBody>
          <a:bodyPr anchorCtr="0" anchor="t" bIns="91425" lIns="91425" rIns="91425" tIns="91425">
            <a:noAutofit/>
          </a:bodyPr>
          <a:lstStyle/>
          <a:p>
            <a:pPr lvl="0" rtl="0">
              <a:spcBef>
                <a:spcPts val="0"/>
              </a:spcBef>
              <a:buNone/>
            </a:pPr>
            <a:r>
              <a:rPr b="1" lang="en"/>
              <a:t>       </a:t>
            </a:r>
            <a:r>
              <a:rPr b="1" lang="en" u="sng"/>
              <a:t>l</a:t>
            </a:r>
            <a:r>
              <a:rPr b="1" lang="en"/>
              <a:t>                    </a:t>
            </a:r>
            <a:r>
              <a:rPr b="1" lang="en" u="sng"/>
              <a:t>d</a:t>
            </a:r>
          </a:p>
        </p:txBody>
      </p:sp>
      <p:sp>
        <p:nvSpPr>
          <p:cNvPr id="424" name="Shape 424"/>
          <p:cNvSpPr txBox="1"/>
          <p:nvPr/>
        </p:nvSpPr>
        <p:spPr>
          <a:xfrm>
            <a:off x="4998550" y="1396725"/>
            <a:ext cx="1582200" cy="227099"/>
          </a:xfrm>
          <a:prstGeom prst="rect">
            <a:avLst/>
          </a:prstGeom>
          <a:noFill/>
          <a:ln>
            <a:noFill/>
          </a:ln>
        </p:spPr>
        <p:txBody>
          <a:bodyPr anchorCtr="0" anchor="t" bIns="91425" lIns="91425" rIns="91425" tIns="91425">
            <a:noAutofit/>
          </a:bodyPr>
          <a:lstStyle/>
          <a:p>
            <a:pPr lvl="0" rtl="0">
              <a:spcBef>
                <a:spcPts val="0"/>
              </a:spcBef>
              <a:buNone/>
            </a:pPr>
            <a:r>
              <a:rPr b="1" lang="en"/>
              <a:t>Algorithm</a:t>
            </a:r>
          </a:p>
        </p:txBody>
      </p:sp>
      <p:sp>
        <p:nvSpPr>
          <p:cNvPr id="425" name="Shape 425"/>
          <p:cNvSpPr txBox="1"/>
          <p:nvPr/>
        </p:nvSpPr>
        <p:spPr>
          <a:xfrm>
            <a:off x="3444850" y="2100925"/>
            <a:ext cx="4923599" cy="2795099"/>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indent="-317500" lvl="0" marL="457200" rtl="0">
              <a:spcBef>
                <a:spcPts val="0"/>
              </a:spcBef>
              <a:buClr>
                <a:srgbClr val="000000"/>
              </a:buClr>
              <a:buSzPct val="100000"/>
              <a:buFont typeface="Arial"/>
              <a:buChar char="●"/>
            </a:pPr>
            <a:r>
              <a:rPr lang="en"/>
              <a:t>Server can either send encrypted messages back (now that it has decrypted the IDs and knows which have been requested).</a:t>
            </a:r>
          </a:p>
          <a:p>
            <a:pPr indent="-317500" lvl="1" marL="914400" rtl="0">
              <a:spcBef>
                <a:spcPts val="0"/>
              </a:spcBef>
              <a:buClr>
                <a:srgbClr val="000000"/>
              </a:buClr>
              <a:buSzPct val="100000"/>
              <a:buFont typeface="Arial"/>
              <a:buChar char="○"/>
            </a:pPr>
            <a:r>
              <a:rPr lang="en"/>
              <a:t>The current implementation of our scheme</a:t>
            </a:r>
          </a:p>
          <a:p>
            <a:pPr indent="0" lvl="0" marL="0" rtl="0">
              <a:spcBef>
                <a:spcPts val="0"/>
              </a:spcBef>
              <a:buNone/>
            </a:pPr>
            <a:r>
              <a:t/>
            </a:r>
            <a:endParaRPr>
              <a:solidFill>
                <a:schemeClr val="dk1"/>
              </a:solidFill>
            </a:endParaRPr>
          </a:p>
          <a:p>
            <a:pPr indent="-317500" lvl="0" marL="457200" rtl="0">
              <a:spcBef>
                <a:spcPts val="0"/>
              </a:spcBef>
              <a:buClr>
                <a:schemeClr val="dk1"/>
              </a:buClr>
              <a:buSzPct val="100000"/>
              <a:buFont typeface="Arial"/>
              <a:buChar char="●"/>
            </a:pPr>
            <a:r>
              <a:rPr lang="en">
                <a:solidFill>
                  <a:schemeClr val="dk1"/>
                </a:solidFill>
              </a:rPr>
              <a:t>Or, server can send back list of IDs, and the client can send a separate request for the messages themselves.</a:t>
            </a:r>
          </a:p>
          <a:p>
            <a:pPr lvl="0" rtl="0">
              <a:spcBef>
                <a:spcPts val="0"/>
              </a:spcBef>
              <a:buNone/>
            </a:pPr>
            <a:r>
              <a:t/>
            </a:r>
            <a:endParaRPr/>
          </a:p>
          <a:p>
            <a:pPr lvl="0" rtl="0">
              <a:spcBef>
                <a:spcPts val="0"/>
              </a:spcBef>
              <a:buNone/>
            </a:pPr>
            <a:r>
              <a:t/>
            </a:r>
            <a:endParaRPr>
              <a:solidFill>
                <a:schemeClr val="dk1"/>
              </a:solidFill>
            </a:endParaRPr>
          </a:p>
          <a:p>
            <a:pPr indent="0" lvl="0" marL="457200" rtl="0">
              <a:spcBef>
                <a:spcPts val="0"/>
              </a:spcBef>
              <a:buNone/>
            </a:pPr>
            <a:r>
              <a:t/>
            </a:r>
            <a:endParaRPr>
              <a:solidFill>
                <a:schemeClr val="dk1"/>
              </a:solidFill>
            </a:endParaRPr>
          </a:p>
          <a:p>
            <a:pPr lvl="0" rtl="0">
              <a:spcBef>
                <a:spcPts val="0"/>
              </a:spcBef>
              <a:buNone/>
            </a:pPr>
            <a:r>
              <a:t/>
            </a:r>
            <a:endParaRPr>
              <a:solidFill>
                <a:schemeClr val="dk1"/>
              </a:solidFill>
            </a:endParaRPr>
          </a:p>
          <a:p>
            <a:pPr indent="0" lvl="0" marL="0" rtl="0">
              <a:spcBef>
                <a:spcPts val="0"/>
              </a:spcBef>
              <a:buNone/>
            </a:pPr>
            <a:r>
              <a:t/>
            </a:r>
            <a:endParaRPr/>
          </a:p>
          <a:p>
            <a:pPr lvl="0" rtl="0">
              <a:spcBef>
                <a:spcPts val="0"/>
              </a:spcBef>
              <a:buNone/>
            </a:pPr>
            <a:r>
              <a:t/>
            </a:r>
            <a:endParaRPr/>
          </a:p>
          <a:p>
            <a:pPr lvl="0" marR="0" rtl="0" algn="l">
              <a:lnSpc>
                <a:spcPct val="100000"/>
              </a:lnSpc>
              <a:spcBef>
                <a:spcPts val="0"/>
              </a:spcBef>
              <a:spcAft>
                <a:spcPts val="0"/>
              </a:spcAft>
              <a:buNone/>
            </a:pPr>
            <a:r>
              <a:t/>
            </a:r>
            <a:endParaRP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Searchable Symmetric Encryption</a:t>
            </a:r>
          </a:p>
        </p:txBody>
      </p:sp>
      <p:sp>
        <p:nvSpPr>
          <p:cNvPr id="431" name="Shape 431"/>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Issues/Concerns:</a:t>
            </a:r>
          </a:p>
          <a:p>
            <a:pPr indent="-342900" lvl="0" marL="457200" rtl="0">
              <a:spcBef>
                <a:spcPts val="0"/>
              </a:spcBef>
              <a:buClr>
                <a:schemeClr val="dk1"/>
              </a:buClr>
              <a:buSzPct val="100000"/>
              <a:buFont typeface="Arial"/>
              <a:buChar char="●"/>
            </a:pPr>
            <a:r>
              <a:rPr lang="en" sz="1800"/>
              <a:t>Update sends ‘lprime’ across with ‘l’.  This means it’s giving up the PRF of the term with ‘c’ and ‘c-1’.  Could be an issue.</a:t>
            </a:r>
          </a:p>
          <a:p>
            <a:pPr indent="-342900" lvl="0" marL="457200" rtl="0">
              <a:spcBef>
                <a:spcPts val="0"/>
              </a:spcBef>
              <a:buClr>
                <a:schemeClr val="dk1"/>
              </a:buClr>
              <a:buSzPct val="100000"/>
              <a:buFont typeface="Arial"/>
              <a:buChar char="●"/>
            </a:pPr>
            <a:r>
              <a:rPr lang="en" sz="1800"/>
              <a:t>Search sends ‘c’ in the clear.  Server and listeners would know the count of the hash value, but we don’t think that is an issue.</a:t>
            </a:r>
          </a:p>
          <a:p>
            <a:pPr indent="-342900" lvl="1" marL="914400" rtl="0">
              <a:spcBef>
                <a:spcPts val="0"/>
              </a:spcBef>
              <a:buClr>
                <a:schemeClr val="dk1"/>
              </a:buClr>
              <a:buSzPct val="100000"/>
              <a:buFont typeface="Courier New"/>
              <a:buChar char="o"/>
            </a:pPr>
            <a:r>
              <a:rPr lang="en" sz="1800"/>
              <a:t>Performance is abysmal without sending ‘c’ with query.</a:t>
            </a:r>
          </a:p>
          <a:p>
            <a:pPr indent="-342900" lvl="0" marL="457200">
              <a:spcBef>
                <a:spcPts val="0"/>
              </a:spcBef>
              <a:buClr>
                <a:schemeClr val="dk1"/>
              </a:buClr>
              <a:buSzPct val="100000"/>
              <a:buFont typeface="Arial"/>
              <a:buChar char="●"/>
            </a:pPr>
            <a:r>
              <a:rPr lang="en" sz="1800"/>
              <a:t>How to implement encryption when the message originates from outside of the client?  Won’t have same password for PRF.</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sp>
        <p:nvSpPr>
          <p:cNvPr id="65" name="Shape 65"/>
          <p:cNvSpPr txBox="1"/>
          <p:nvPr/>
        </p:nvSpPr>
        <p:spPr>
          <a:xfrm>
            <a:off x="1933700" y="1526275"/>
            <a:ext cx="4859699" cy="2575199"/>
          </a:xfrm>
          <a:prstGeom prst="rect">
            <a:avLst/>
          </a:prstGeom>
          <a:noFill/>
          <a:ln>
            <a:noFill/>
          </a:ln>
        </p:spPr>
        <p:txBody>
          <a:bodyPr anchorCtr="0" anchor="t" bIns="91425" lIns="91425" rIns="91425" tIns="91425">
            <a:noAutofit/>
          </a:bodyPr>
          <a:lstStyle/>
          <a:p>
            <a:pPr>
              <a:spcBef>
                <a:spcPts val="0"/>
              </a:spcBef>
              <a:buNone/>
            </a:pPr>
            <a:r>
              <a:rPr b="1" lang="en" sz="6000"/>
              <a:t>General Idea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Searchable Symmetric Encryption</a:t>
            </a:r>
          </a:p>
        </p:txBody>
      </p:sp>
      <p:graphicFrame>
        <p:nvGraphicFramePr>
          <p:cNvPr id="71" name="Shape 71"/>
          <p:cNvGraphicFramePr/>
          <p:nvPr/>
        </p:nvGraphicFramePr>
        <p:xfrm>
          <a:off x="457200" y="2118537"/>
          <a:ext cx="3000000" cy="3000000"/>
        </p:xfrm>
        <a:graphic>
          <a:graphicData uri="http://schemas.openxmlformats.org/drawingml/2006/table">
            <a:tbl>
              <a:tblPr>
                <a:noFill/>
                <a:tableStyleId>{1517A6E8-4AD6-44DF-902F-06E55A15CCE9}</a:tableStyleId>
              </a:tblPr>
              <a:tblGrid>
                <a:gridCol w="1055075"/>
                <a:gridCol w="1055075"/>
              </a:tblGrid>
              <a:tr h="590275">
                <a:tc>
                  <a:txBody>
                    <a:bodyPr>
                      <a:noAutofit/>
                    </a:bodyPr>
                    <a:lstStyle/>
                    <a:p>
                      <a:pPr>
                        <a:spcBef>
                          <a:spcPts val="0"/>
                        </a:spcBef>
                        <a:buNone/>
                      </a:pPr>
                      <a:r>
                        <a:rPr lang="en"/>
                        <a:t>Word 0</a:t>
                      </a:r>
                    </a:p>
                  </a:txBody>
                  <a:tcPr marT="91425" marB="91425" marR="91425" marL="91425"/>
                </a:tc>
                <a:tc>
                  <a:txBody>
                    <a:bodyPr>
                      <a:noAutofit/>
                    </a:bodyPr>
                    <a:lstStyle/>
                    <a:p>
                      <a:pPr>
                        <a:spcBef>
                          <a:spcPts val="0"/>
                        </a:spcBef>
                        <a:buNone/>
                      </a:pPr>
                      <a:r>
                        <a:rPr lang="en"/>
                        <a:t>c(0)</a:t>
                      </a:r>
                    </a:p>
                  </a:txBody>
                  <a:tcPr marT="91425" marB="91425" marR="91425" marL="91425"/>
                </a:tc>
              </a:tr>
              <a:tr h="590275">
                <a:tc>
                  <a:txBody>
                    <a:bodyPr>
                      <a:noAutofit/>
                    </a:bodyPr>
                    <a:lstStyle/>
                    <a:p>
                      <a:pPr>
                        <a:spcBef>
                          <a:spcPts val="0"/>
                        </a:spcBef>
                        <a:buNone/>
                      </a:pPr>
                      <a:r>
                        <a:rPr lang="en"/>
                        <a:t>Word 1</a:t>
                      </a:r>
                    </a:p>
                  </a:txBody>
                  <a:tcPr marT="91425" marB="91425" marR="91425" marL="91425"/>
                </a:tc>
                <a:tc>
                  <a:txBody>
                    <a:bodyPr>
                      <a:noAutofit/>
                    </a:bodyPr>
                    <a:lstStyle/>
                    <a:p>
                      <a:pPr>
                        <a:spcBef>
                          <a:spcPts val="0"/>
                        </a:spcBef>
                        <a:buNone/>
                      </a:pPr>
                      <a:r>
                        <a:rPr lang="en"/>
                        <a:t>c(1)</a:t>
                      </a:r>
                    </a:p>
                  </a:txBody>
                  <a:tcPr marT="91425" marB="91425" marR="91425" marL="91425"/>
                </a:tc>
              </a:tr>
              <a:tr h="590275">
                <a:tc>
                  <a:txBody>
                    <a:bodyPr>
                      <a:noAutofit/>
                    </a:bodyPr>
                    <a:lstStyle/>
                    <a:p>
                      <a:pPr>
                        <a:spcBef>
                          <a:spcPts val="0"/>
                        </a:spcBef>
                        <a:buNone/>
                      </a:pPr>
                      <a:r>
                        <a:rPr lang="en"/>
                        <a:t>Word 2</a:t>
                      </a:r>
                    </a:p>
                  </a:txBody>
                  <a:tcPr marT="91425" marB="91425" marR="91425" marL="91425"/>
                </a:tc>
                <a:tc>
                  <a:txBody>
                    <a:bodyPr>
                      <a:noAutofit/>
                    </a:bodyPr>
                    <a:lstStyle/>
                    <a:p>
                      <a:pPr>
                        <a:spcBef>
                          <a:spcPts val="0"/>
                        </a:spcBef>
                        <a:buNone/>
                      </a:pPr>
                      <a:r>
                        <a:rPr lang="en"/>
                        <a:t>c(2)</a:t>
                      </a:r>
                    </a:p>
                  </a:txBody>
                  <a:tcPr marT="91425" marB="91425" marR="91425" marL="91425"/>
                </a:tc>
              </a:tr>
              <a:tr h="590275">
                <a:tc>
                  <a:txBody>
                    <a:bodyPr>
                      <a:noAutofit/>
                    </a:bodyPr>
                    <a:lstStyle/>
                    <a:p>
                      <a:pPr>
                        <a:spcBef>
                          <a:spcPts val="0"/>
                        </a:spcBef>
                        <a:buNone/>
                      </a:pPr>
                      <a:r>
                        <a:rPr lang="en"/>
                        <a:t>...</a:t>
                      </a:r>
                    </a:p>
                  </a:txBody>
                  <a:tcPr marT="91425" marB="91425" marR="91425" marL="91425"/>
                </a:tc>
                <a:tc>
                  <a:txBody>
                    <a:bodyPr>
                      <a:noAutofit/>
                    </a:bodyPr>
                    <a:lstStyle/>
                    <a:p>
                      <a:pPr>
                        <a:spcBef>
                          <a:spcPts val="0"/>
                        </a:spcBef>
                        <a:buNone/>
                      </a:pPr>
                      <a:r>
                        <a:rPr lang="en"/>
                        <a:t>...</a:t>
                      </a:r>
                    </a:p>
                  </a:txBody>
                  <a:tcPr marT="91425" marB="91425" marR="91425" marL="91425"/>
                </a:tc>
              </a:tr>
              <a:tr h="590275">
                <a:tc>
                  <a:txBody>
                    <a:bodyPr>
                      <a:noAutofit/>
                    </a:bodyPr>
                    <a:lstStyle/>
                    <a:p>
                      <a:pPr>
                        <a:spcBef>
                          <a:spcPts val="0"/>
                        </a:spcBef>
                        <a:buNone/>
                      </a:pPr>
                      <a:r>
                        <a:rPr lang="en"/>
                        <a:t>Word n</a:t>
                      </a:r>
                    </a:p>
                  </a:txBody>
                  <a:tcPr marT="91425" marB="91425" marR="91425" marL="91425"/>
                </a:tc>
                <a:tc>
                  <a:txBody>
                    <a:bodyPr>
                      <a:noAutofit/>
                    </a:bodyPr>
                    <a:lstStyle/>
                    <a:p>
                      <a:pPr>
                        <a:spcBef>
                          <a:spcPts val="0"/>
                        </a:spcBef>
                        <a:buNone/>
                      </a:pPr>
                      <a:r>
                        <a:rPr lang="en"/>
                        <a:t>c(n)</a:t>
                      </a:r>
                    </a:p>
                  </a:txBody>
                  <a:tcPr marT="91425" marB="91425" marR="91425" marL="91425"/>
                </a:tc>
              </a:tr>
            </a:tbl>
          </a:graphicData>
        </a:graphic>
      </p:graphicFrame>
      <p:graphicFrame>
        <p:nvGraphicFramePr>
          <p:cNvPr id="72" name="Shape 72"/>
          <p:cNvGraphicFramePr/>
          <p:nvPr/>
        </p:nvGraphicFramePr>
        <p:xfrm>
          <a:off x="5339050" y="2113712"/>
          <a:ext cx="3000000" cy="3000000"/>
        </p:xfrm>
        <a:graphic>
          <a:graphicData uri="http://schemas.openxmlformats.org/drawingml/2006/table">
            <a:tbl>
              <a:tblPr>
                <a:noFill/>
                <a:tableStyleId>{4446C900-838A-4372-9A22-D3DEC3F12C02}</a:tableStyleId>
              </a:tblPr>
              <a:tblGrid>
                <a:gridCol w="1055075"/>
                <a:gridCol w="1055075"/>
              </a:tblGrid>
              <a:tr h="592200">
                <a:tc>
                  <a:txBody>
                    <a:bodyPr>
                      <a:noAutofit/>
                    </a:bodyPr>
                    <a:lstStyle/>
                    <a:p>
                      <a:pPr lvl="0" rtl="0">
                        <a:spcBef>
                          <a:spcPts val="0"/>
                        </a:spcBef>
                        <a:buNone/>
                      </a:pPr>
                      <a:r>
                        <a:rPr lang="en"/>
                        <a:t>c18d3a0</a:t>
                      </a:r>
                    </a:p>
                  </a:txBody>
                  <a:tcPr marT="91425" marB="91425" marR="91425" marL="91425"/>
                </a:tc>
                <a:tc>
                  <a:txBody>
                    <a:bodyPr>
                      <a:noAutofit/>
                    </a:bodyPr>
                    <a:lstStyle/>
                    <a:p>
                      <a:pPr lvl="0" rtl="0">
                        <a:spcBef>
                          <a:spcPts val="0"/>
                        </a:spcBef>
                        <a:buNone/>
                      </a:pPr>
                      <a:r>
                        <a:rPr lang="en"/>
                        <a:t>CipherTxt</a:t>
                      </a:r>
                    </a:p>
                  </a:txBody>
                  <a:tcPr marT="91425" marB="91425" marR="91425" marL="91425"/>
                </a:tc>
              </a:tr>
              <a:tr h="592200">
                <a:tc>
                  <a:txBody>
                    <a:bodyPr>
                      <a:noAutofit/>
                    </a:bodyPr>
                    <a:lstStyle/>
                    <a:p>
                      <a:pPr lvl="0" rtl="0">
                        <a:spcBef>
                          <a:spcPts val="0"/>
                        </a:spcBef>
                        <a:buNone/>
                      </a:pPr>
                      <a:r>
                        <a:rPr lang="en"/>
                        <a:t>0a6278</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ee2064</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CipherTxt</a:t>
                      </a:r>
                    </a:p>
                  </a:txBody>
                  <a:tcPr marT="91425" marB="91425" marR="91425" marL="91425"/>
                </a:tc>
              </a:tr>
              <a:tr h="592200">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2200">
                <a:tc>
                  <a:txBody>
                    <a:bodyPr>
                      <a:noAutofit/>
                    </a:bodyPr>
                    <a:lstStyle/>
                    <a:p>
                      <a:pPr lvl="0" rtl="0">
                        <a:spcBef>
                          <a:spcPts val="0"/>
                        </a:spcBef>
                        <a:buNone/>
                      </a:pPr>
                      <a:r>
                        <a:rPr lang="en"/>
                        <a:t>7b13cb</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CipherTxt</a:t>
                      </a:r>
                    </a:p>
                  </a:txBody>
                  <a:tcPr marT="91425" marB="91425" marR="91425" marL="91425"/>
                </a:tc>
              </a:tr>
            </a:tbl>
          </a:graphicData>
        </a:graphic>
      </p:graphicFrame>
      <p:sp>
        <p:nvSpPr>
          <p:cNvPr id="73" name="Shape 73"/>
          <p:cNvSpPr txBox="1"/>
          <p:nvPr/>
        </p:nvSpPr>
        <p:spPr>
          <a:xfrm>
            <a:off x="252325" y="1235375"/>
            <a:ext cx="4285200" cy="523800"/>
          </a:xfrm>
          <a:prstGeom prst="rect">
            <a:avLst/>
          </a:prstGeom>
          <a:noFill/>
          <a:ln>
            <a:noFill/>
          </a:ln>
        </p:spPr>
        <p:txBody>
          <a:bodyPr anchorCtr="0" anchor="t" bIns="91425" lIns="91425" rIns="91425" tIns="91425">
            <a:noAutofit/>
          </a:bodyPr>
          <a:lstStyle/>
          <a:p>
            <a:pPr rtl="0">
              <a:spcBef>
                <a:spcPts val="0"/>
              </a:spcBef>
              <a:buNone/>
            </a:pPr>
            <a:r>
              <a:rPr b="1" lang="en">
                <a:solidFill>
                  <a:schemeClr val="dk1"/>
                </a:solidFill>
              </a:rPr>
              <a:t>Client Index:</a:t>
            </a:r>
          </a:p>
          <a:p>
            <a:pPr rtl="0">
              <a:spcBef>
                <a:spcPts val="0"/>
              </a:spcBef>
              <a:buNone/>
            </a:pPr>
            <a:r>
              <a:rPr lang="en"/>
              <a:t>Clear words, clear document IDs </a:t>
            </a:r>
          </a:p>
          <a:p>
            <a:pPr>
              <a:spcBef>
                <a:spcPts val="0"/>
              </a:spcBef>
              <a:buNone/>
            </a:pPr>
            <a:r>
              <a:rPr lang="en"/>
              <a:t>word -&gt; num of occurrences (at most: 1-per-file)</a:t>
            </a:r>
          </a:p>
        </p:txBody>
      </p:sp>
      <p:sp>
        <p:nvSpPr>
          <p:cNvPr id="74" name="Shape 74"/>
          <p:cNvSpPr txBox="1"/>
          <p:nvPr/>
        </p:nvSpPr>
        <p:spPr>
          <a:xfrm>
            <a:off x="5012725" y="1225250"/>
            <a:ext cx="3662100" cy="726600"/>
          </a:xfrm>
          <a:prstGeom prst="rect">
            <a:avLst/>
          </a:prstGeom>
          <a:noFill/>
          <a:ln>
            <a:noFill/>
          </a:ln>
        </p:spPr>
        <p:txBody>
          <a:bodyPr anchorCtr="0" anchor="t" bIns="91425" lIns="91425" rIns="91425" tIns="91425">
            <a:noAutofit/>
          </a:bodyPr>
          <a:lstStyle/>
          <a:p>
            <a:pPr rtl="0">
              <a:spcBef>
                <a:spcPts val="0"/>
              </a:spcBef>
              <a:buNone/>
            </a:pPr>
            <a:r>
              <a:rPr b="1" lang="en">
                <a:solidFill>
                  <a:schemeClr val="dk1"/>
                </a:solidFill>
              </a:rPr>
              <a:t>Server Index:</a:t>
            </a:r>
          </a:p>
          <a:p>
            <a:pPr lvl="0" rtl="0">
              <a:spcBef>
                <a:spcPts val="0"/>
              </a:spcBef>
              <a:buNone/>
            </a:pPr>
            <a:r>
              <a:rPr lang="en"/>
              <a:t>Hashed words and encrypted document IDs word -&gt; document ID mapping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80" name="Shape 80"/>
          <p:cNvGraphicFramePr/>
          <p:nvPr/>
        </p:nvGraphicFramePr>
        <p:xfrm>
          <a:off x="457200" y="2118537"/>
          <a:ext cx="3000000" cy="3000000"/>
        </p:xfrm>
        <a:graphic>
          <a:graphicData uri="http://schemas.openxmlformats.org/drawingml/2006/table">
            <a:tbl>
              <a:tblPr>
                <a:noFill/>
                <a:tableStyleId>{5AC04570-9F72-4762-989A-8B4F38B06639}</a:tableStyleId>
              </a:tblPr>
              <a:tblGrid>
                <a:gridCol w="1055075"/>
                <a:gridCol w="1055075"/>
              </a:tblGrid>
              <a:tr h="590275">
                <a:tc>
                  <a:txBody>
                    <a:bodyPr>
                      <a:noAutofit/>
                    </a:bodyPr>
                    <a:lstStyle/>
                    <a:p>
                      <a:pPr lvl="0" rtl="0">
                        <a:spcBef>
                          <a:spcPts val="0"/>
                        </a:spcBef>
                        <a:buNone/>
                      </a:pPr>
                      <a:r>
                        <a:rPr lang="en"/>
                        <a:t>Word 0</a:t>
                      </a:r>
                    </a:p>
                  </a:txBody>
                  <a:tcPr marT="91425" marB="91425" marR="91425" marL="91425"/>
                </a:tc>
                <a:tc>
                  <a:txBody>
                    <a:bodyPr>
                      <a:noAutofit/>
                    </a:bodyPr>
                    <a:lstStyle/>
                    <a:p>
                      <a:pPr lvl="0" rtl="0">
                        <a:spcBef>
                          <a:spcPts val="0"/>
                        </a:spcBef>
                        <a:buNone/>
                      </a:pPr>
                      <a:r>
                        <a:rPr lang="en"/>
                        <a:t>c(0)</a:t>
                      </a:r>
                    </a:p>
                  </a:txBody>
                  <a:tcPr marT="91425" marB="91425" marR="91425" marL="91425"/>
                </a:tc>
              </a:tr>
              <a:tr h="590275">
                <a:tc>
                  <a:txBody>
                    <a:bodyPr>
                      <a:noAutofit/>
                    </a:bodyPr>
                    <a:lstStyle/>
                    <a:p>
                      <a:pPr lvl="0" rtl="0">
                        <a:spcBef>
                          <a:spcPts val="0"/>
                        </a:spcBef>
                        <a:buNone/>
                      </a:pPr>
                      <a:r>
                        <a:rPr lang="en"/>
                        <a:t>Word 1</a:t>
                      </a:r>
                    </a:p>
                  </a:txBody>
                  <a:tcPr marT="91425" marB="91425" marR="91425" marL="91425"/>
                </a:tc>
                <a:tc>
                  <a:txBody>
                    <a:bodyPr>
                      <a:noAutofit/>
                    </a:bodyPr>
                    <a:lstStyle/>
                    <a:p>
                      <a:pPr lvl="0" rtl="0">
                        <a:spcBef>
                          <a:spcPts val="0"/>
                        </a:spcBef>
                        <a:buNone/>
                      </a:pPr>
                      <a:r>
                        <a:rPr lang="en"/>
                        <a:t>c(1)</a:t>
                      </a:r>
                    </a:p>
                  </a:txBody>
                  <a:tcPr marT="91425" marB="91425" marR="91425" marL="91425"/>
                </a:tc>
              </a:tr>
              <a:tr h="590275">
                <a:tc>
                  <a:txBody>
                    <a:bodyPr>
                      <a:noAutofit/>
                    </a:bodyPr>
                    <a:lstStyle/>
                    <a:p>
                      <a:pPr lvl="0" rtl="0">
                        <a:spcBef>
                          <a:spcPts val="0"/>
                        </a:spcBef>
                        <a:buNone/>
                      </a:pPr>
                      <a:r>
                        <a:rPr lang="en"/>
                        <a:t>Word 2</a:t>
                      </a:r>
                    </a:p>
                  </a:txBody>
                  <a:tcPr marT="91425" marB="91425" marR="91425" marL="91425"/>
                </a:tc>
                <a:tc>
                  <a:txBody>
                    <a:bodyPr>
                      <a:noAutofit/>
                    </a:bodyPr>
                    <a:lstStyle/>
                    <a:p>
                      <a:pPr lvl="0" rtl="0">
                        <a:spcBef>
                          <a:spcPts val="0"/>
                        </a:spcBef>
                        <a:buNone/>
                      </a:pPr>
                      <a:r>
                        <a:rPr lang="en"/>
                        <a:t>c(2)</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n</a:t>
                      </a:r>
                    </a:p>
                  </a:txBody>
                  <a:tcPr marT="91425" marB="91425" marR="91425" marL="91425"/>
                </a:tc>
                <a:tc>
                  <a:txBody>
                    <a:bodyPr>
                      <a:noAutofit/>
                    </a:bodyPr>
                    <a:lstStyle/>
                    <a:p>
                      <a:pPr lvl="0" rtl="0">
                        <a:spcBef>
                          <a:spcPts val="0"/>
                        </a:spcBef>
                        <a:buNone/>
                      </a:pPr>
                      <a:r>
                        <a:rPr lang="en"/>
                        <a:t>c(n)</a:t>
                      </a:r>
                    </a:p>
                  </a:txBody>
                  <a:tcPr marT="91425" marB="91425" marR="91425" marL="91425"/>
                </a:tc>
              </a:tr>
            </a:tbl>
          </a:graphicData>
        </a:graphic>
      </p:graphicFrame>
      <p:sp>
        <p:nvSpPr>
          <p:cNvPr id="81" name="Shape 81"/>
          <p:cNvSpPr txBox="1"/>
          <p:nvPr/>
        </p:nvSpPr>
        <p:spPr>
          <a:xfrm>
            <a:off x="252325" y="1235375"/>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a:t>
            </a:r>
          </a:p>
          <a:p>
            <a:pPr lvl="0" rtl="0">
              <a:spcBef>
                <a:spcPts val="0"/>
              </a:spcBef>
              <a:buNone/>
            </a:pPr>
            <a:r>
              <a:t/>
            </a:r>
            <a:endParaRPr/>
          </a:p>
        </p:txBody>
      </p:sp>
      <p:sp>
        <p:nvSpPr>
          <p:cNvPr id="82" name="Shape 82"/>
          <p:cNvSpPr txBox="1"/>
          <p:nvPr/>
        </p:nvSpPr>
        <p:spPr>
          <a:xfrm>
            <a:off x="5012725" y="1225250"/>
            <a:ext cx="3662100" cy="726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83" name="Shape 83"/>
          <p:cNvSpPr txBox="1"/>
          <p:nvPr/>
        </p:nvSpPr>
        <p:spPr>
          <a:xfrm>
            <a:off x="3707350" y="1759175"/>
            <a:ext cx="4852499" cy="3310800"/>
          </a:xfrm>
          <a:prstGeom prst="rect">
            <a:avLst/>
          </a:prstGeom>
          <a:noFill/>
          <a:ln>
            <a:noFill/>
          </a:ln>
        </p:spPr>
        <p:txBody>
          <a:bodyPr anchorCtr="0" anchor="t" bIns="91425" lIns="91425" rIns="91425" tIns="91425">
            <a:noAutofit/>
          </a:bodyPr>
          <a:lstStyle/>
          <a:p>
            <a:pPr indent="-317500" lvl="0" marL="457200">
              <a:spcBef>
                <a:spcPts val="0"/>
              </a:spcBef>
              <a:buClr>
                <a:srgbClr val="000000"/>
              </a:buClr>
              <a:buSzPct val="100000"/>
              <a:buFont typeface="Arial"/>
              <a:buChar char="●"/>
            </a:pPr>
            <a:r>
              <a:rPr lang="en"/>
              <a:t>Client keeps track of word allotment among messages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89" name="Shape 89"/>
          <p:cNvGraphicFramePr/>
          <p:nvPr/>
        </p:nvGraphicFramePr>
        <p:xfrm>
          <a:off x="457200" y="2118537"/>
          <a:ext cx="3000000" cy="3000000"/>
        </p:xfrm>
        <a:graphic>
          <a:graphicData uri="http://schemas.openxmlformats.org/drawingml/2006/table">
            <a:tbl>
              <a:tblPr>
                <a:noFill/>
                <a:tableStyleId>{D247F266-D943-4A51-B3E9-4076D310B6FE}</a:tableStyleId>
              </a:tblPr>
              <a:tblGrid>
                <a:gridCol w="1055075"/>
                <a:gridCol w="1055075"/>
              </a:tblGrid>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“cat”</a:t>
                      </a:r>
                    </a:p>
                  </a:txBody>
                  <a:tcPr marT="91425" marB="91425" marR="91425" marL="91425"/>
                </a:tc>
                <a:tc>
                  <a:txBody>
                    <a:bodyPr>
                      <a:noAutofit/>
                    </a:bodyPr>
                    <a:lstStyle/>
                    <a:p>
                      <a:pPr lvl="0" rtl="0">
                        <a:spcBef>
                          <a:spcPts val="0"/>
                        </a:spcBef>
                        <a:buNone/>
                      </a:pPr>
                      <a:r>
                        <a:rPr lang="en"/>
                        <a:t>c(“cat”)++</a:t>
                      </a:r>
                    </a:p>
                  </a:txBody>
                  <a:tcPr marT="91425" marB="91425" marR="91425" marL="91425"/>
                </a:tc>
              </a:tr>
              <a:tr h="590275">
                <a:tc>
                  <a:txBody>
                    <a:bodyPr>
                      <a:noAutofit/>
                    </a:bodyPr>
                    <a:lstStyle/>
                    <a:p>
                      <a:pPr lvl="0" rtl="0">
                        <a:spcBef>
                          <a:spcPts val="0"/>
                        </a:spcBef>
                        <a:buNone/>
                      </a:pPr>
                      <a:r>
                        <a:rPr lang="en"/>
                        <a:t>Word “two”</a:t>
                      </a:r>
                    </a:p>
                  </a:txBody>
                  <a:tcPr marT="91425" marB="91425" marR="91425" marL="91425"/>
                </a:tc>
                <a:tc>
                  <a:txBody>
                    <a:bodyPr>
                      <a:noAutofit/>
                    </a:bodyPr>
                    <a:lstStyle/>
                    <a:p>
                      <a:pPr lvl="0" rtl="0">
                        <a:spcBef>
                          <a:spcPts val="0"/>
                        </a:spcBef>
                        <a:buNone/>
                      </a:pPr>
                      <a:r>
                        <a:rPr lang="en"/>
                        <a:t>c(“two”)++</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bl>
          </a:graphicData>
        </a:graphic>
      </p:graphicFrame>
      <p:sp>
        <p:nvSpPr>
          <p:cNvPr id="90" name="Shape 90"/>
          <p:cNvSpPr txBox="1"/>
          <p:nvPr/>
        </p:nvSpPr>
        <p:spPr>
          <a:xfrm>
            <a:off x="252325" y="1235375"/>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a:t>
            </a:r>
          </a:p>
          <a:p>
            <a:pPr lvl="0" rtl="0">
              <a:spcBef>
                <a:spcPts val="0"/>
              </a:spcBef>
              <a:buNone/>
            </a:pPr>
            <a:r>
              <a:t/>
            </a:r>
            <a:endParaRPr/>
          </a:p>
        </p:txBody>
      </p:sp>
      <p:sp>
        <p:nvSpPr>
          <p:cNvPr id="91" name="Shape 91"/>
          <p:cNvSpPr txBox="1"/>
          <p:nvPr/>
        </p:nvSpPr>
        <p:spPr>
          <a:xfrm>
            <a:off x="5012725" y="1225250"/>
            <a:ext cx="3662100" cy="726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2" name="Shape 92"/>
          <p:cNvSpPr txBox="1"/>
          <p:nvPr/>
        </p:nvSpPr>
        <p:spPr>
          <a:xfrm>
            <a:off x="3707350" y="1759175"/>
            <a:ext cx="4852499" cy="33108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Client keeps track of word </a:t>
            </a:r>
            <a:r>
              <a:rPr lang="en">
                <a:solidFill>
                  <a:schemeClr val="dk1"/>
                </a:solidFill>
              </a:rPr>
              <a:t>allotment</a:t>
            </a:r>
            <a:r>
              <a:rPr lang="en"/>
              <a:t> among messages</a:t>
            </a:r>
          </a:p>
          <a:p>
            <a:pPr indent="-317500" lvl="0" marL="457200" rtl="0">
              <a:spcBef>
                <a:spcPts val="0"/>
              </a:spcBef>
              <a:buClr>
                <a:srgbClr val="000000"/>
              </a:buClr>
              <a:buSzPct val="100000"/>
              <a:buFont typeface="Arial"/>
              <a:buChar char="●"/>
            </a:pPr>
            <a:r>
              <a:rPr lang="en"/>
              <a:t>Upon creating new message, client maps each word of the message to the new message:</a:t>
            </a:r>
          </a:p>
          <a:p>
            <a:pPr indent="-317500" lvl="1" marL="914400" rtl="0">
              <a:spcBef>
                <a:spcPts val="0"/>
              </a:spcBef>
              <a:buClr>
                <a:srgbClr val="000000"/>
              </a:buClr>
              <a:buSzPct val="100000"/>
              <a:buFont typeface="Arial"/>
              <a:buChar char="○"/>
            </a:pPr>
            <a:r>
              <a:rPr lang="en">
                <a:solidFill>
                  <a:schemeClr val="dk1"/>
                </a:solidFill>
              </a:rPr>
              <a:t>For each word in the new message increment count of that word</a:t>
            </a:r>
          </a:p>
        </p:txBody>
      </p:sp>
      <p:cxnSp>
        <p:nvCxnSpPr>
          <p:cNvPr id="93" name="Shape 93"/>
          <p:cNvCxnSpPr/>
          <p:nvPr/>
        </p:nvCxnSpPr>
        <p:spPr>
          <a:xfrm rot="10800000">
            <a:off x="2706899" y="2866999"/>
            <a:ext cx="1440300" cy="7200"/>
          </a:xfrm>
          <a:prstGeom prst="straightConnector1">
            <a:avLst/>
          </a:prstGeom>
          <a:noFill/>
          <a:ln cap="flat" cmpd="sng" w="19050">
            <a:solidFill>
              <a:schemeClr val="dk2"/>
            </a:solidFill>
            <a:prstDash val="solid"/>
            <a:round/>
            <a:headEnd len="lg" w="lg" type="none"/>
            <a:tailEnd len="lg" w="lg" type="triangle"/>
          </a:ln>
        </p:spPr>
      </p:cxnSp>
      <p:cxnSp>
        <p:nvCxnSpPr>
          <p:cNvPr id="94" name="Shape 94"/>
          <p:cNvCxnSpPr/>
          <p:nvPr/>
        </p:nvCxnSpPr>
        <p:spPr>
          <a:xfrm flipH="1">
            <a:off x="2714074" y="2987725"/>
            <a:ext cx="1454400" cy="475199"/>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Searchable Symmetric Encryption</a:t>
            </a:r>
          </a:p>
        </p:txBody>
      </p:sp>
      <p:graphicFrame>
        <p:nvGraphicFramePr>
          <p:cNvPr id="100" name="Shape 100"/>
          <p:cNvGraphicFramePr/>
          <p:nvPr/>
        </p:nvGraphicFramePr>
        <p:xfrm>
          <a:off x="457200" y="2118537"/>
          <a:ext cx="3000000" cy="3000000"/>
        </p:xfrm>
        <a:graphic>
          <a:graphicData uri="http://schemas.openxmlformats.org/drawingml/2006/table">
            <a:tbl>
              <a:tblPr>
                <a:noFill/>
                <a:tableStyleId>{3217386B-6FBC-4E9A-84BE-9B1CC48ECB3A}</a:tableStyleId>
              </a:tblPr>
              <a:tblGrid>
                <a:gridCol w="1055075"/>
                <a:gridCol w="1055075"/>
              </a:tblGrid>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Word “cat”</a:t>
                      </a:r>
                    </a:p>
                  </a:txBody>
                  <a:tcPr marT="91425" marB="91425" marR="91425" marL="91425"/>
                </a:tc>
                <a:tc>
                  <a:txBody>
                    <a:bodyPr>
                      <a:noAutofit/>
                    </a:bodyPr>
                    <a:lstStyle/>
                    <a:p>
                      <a:pPr lvl="0" rtl="0">
                        <a:spcBef>
                          <a:spcPts val="0"/>
                        </a:spcBef>
                        <a:buNone/>
                      </a:pPr>
                      <a:r>
                        <a:rPr lang="en"/>
                        <a:t>c(“cat”)</a:t>
                      </a:r>
                    </a:p>
                  </a:txBody>
                  <a:tcPr marT="91425" marB="91425" marR="91425" marL="91425"/>
                </a:tc>
              </a:tr>
              <a:tr h="590275">
                <a:tc>
                  <a:txBody>
                    <a:bodyPr>
                      <a:noAutofit/>
                    </a:bodyPr>
                    <a:lstStyle/>
                    <a:p>
                      <a:pPr lvl="0" rtl="0">
                        <a:spcBef>
                          <a:spcPts val="0"/>
                        </a:spcBef>
                        <a:buNone/>
                      </a:pPr>
                      <a:r>
                        <a:rPr lang="en"/>
                        <a:t>Word “two”</a:t>
                      </a:r>
                    </a:p>
                  </a:txBody>
                  <a:tcPr marT="91425" marB="91425" marR="91425" marL="91425"/>
                </a:tc>
                <a:tc>
                  <a:txBody>
                    <a:bodyPr>
                      <a:noAutofit/>
                    </a:bodyPr>
                    <a:lstStyle/>
                    <a:p>
                      <a:pPr lvl="0" rtl="0">
                        <a:spcBef>
                          <a:spcPts val="0"/>
                        </a:spcBef>
                        <a:buNone/>
                      </a:pPr>
                      <a:r>
                        <a:rPr lang="en"/>
                        <a:t>c(“two”)</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590275">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bl>
          </a:graphicData>
        </a:graphic>
      </p:graphicFrame>
      <p:sp>
        <p:nvSpPr>
          <p:cNvPr id="101" name="Shape 101"/>
          <p:cNvSpPr txBox="1"/>
          <p:nvPr/>
        </p:nvSpPr>
        <p:spPr>
          <a:xfrm>
            <a:off x="252325" y="1235375"/>
            <a:ext cx="3795600" cy="523800"/>
          </a:xfrm>
          <a:prstGeom prst="rect">
            <a:avLst/>
          </a:prstGeom>
          <a:noFill/>
          <a:ln>
            <a:noFill/>
          </a:ln>
        </p:spPr>
        <p:txBody>
          <a:bodyPr anchorCtr="0" anchor="t" bIns="91425" lIns="91425" rIns="91425" tIns="91425">
            <a:noAutofit/>
          </a:bodyPr>
          <a:lstStyle/>
          <a:p>
            <a:pPr lvl="0" rtl="0">
              <a:spcBef>
                <a:spcPts val="0"/>
              </a:spcBef>
              <a:buNone/>
            </a:pPr>
            <a:r>
              <a:rPr b="1" lang="en">
                <a:solidFill>
                  <a:schemeClr val="dk1"/>
                </a:solidFill>
              </a:rPr>
              <a:t>Client Index</a:t>
            </a:r>
          </a:p>
          <a:p>
            <a:pPr lvl="0" rtl="0">
              <a:spcBef>
                <a:spcPts val="0"/>
              </a:spcBef>
              <a:buNone/>
            </a:pPr>
            <a:r>
              <a:t/>
            </a:r>
            <a:endParaRPr/>
          </a:p>
        </p:txBody>
      </p:sp>
      <p:sp>
        <p:nvSpPr>
          <p:cNvPr id="102" name="Shape 102"/>
          <p:cNvSpPr txBox="1"/>
          <p:nvPr/>
        </p:nvSpPr>
        <p:spPr>
          <a:xfrm>
            <a:off x="5012725" y="1225250"/>
            <a:ext cx="3662100" cy="726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3" name="Shape 103"/>
          <p:cNvSpPr txBox="1"/>
          <p:nvPr/>
        </p:nvSpPr>
        <p:spPr>
          <a:xfrm>
            <a:off x="3707350" y="1759175"/>
            <a:ext cx="4852499" cy="33108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Client keeps track of word </a:t>
            </a:r>
            <a:r>
              <a:rPr lang="en">
                <a:solidFill>
                  <a:schemeClr val="dk1"/>
                </a:solidFill>
              </a:rPr>
              <a:t>allotment</a:t>
            </a:r>
            <a:r>
              <a:rPr lang="en"/>
              <a:t> among messages</a:t>
            </a:r>
          </a:p>
          <a:p>
            <a:pPr indent="-317500" lvl="0" marL="457200" rtl="0">
              <a:spcBef>
                <a:spcPts val="0"/>
              </a:spcBef>
              <a:buClr>
                <a:srgbClr val="000000"/>
              </a:buClr>
              <a:buSzPct val="100000"/>
              <a:buFont typeface="Arial"/>
              <a:buChar char="●"/>
            </a:pPr>
            <a:r>
              <a:rPr lang="en"/>
              <a:t>Upon creating new message, client maps each word of the message to the new message:</a:t>
            </a:r>
          </a:p>
          <a:p>
            <a:pPr indent="-317500" lvl="1" marL="914400" rtl="0">
              <a:spcBef>
                <a:spcPts val="0"/>
              </a:spcBef>
              <a:buClr>
                <a:srgbClr val="000000"/>
              </a:buClr>
              <a:buSzPct val="100000"/>
              <a:buFont typeface="Arial"/>
              <a:buChar char="○"/>
            </a:pPr>
            <a:r>
              <a:rPr lang="en">
                <a:solidFill>
                  <a:schemeClr val="dk1"/>
                </a:solidFill>
              </a:rPr>
              <a:t>For each word in the new message increment count of that word</a:t>
            </a:r>
          </a:p>
          <a:p>
            <a:pPr indent="-317500" lvl="1" marL="914400" rtl="0">
              <a:spcBef>
                <a:spcPts val="0"/>
              </a:spcBef>
              <a:buClr>
                <a:srgbClr val="000000"/>
              </a:buClr>
              <a:buSzPct val="100000"/>
              <a:buFont typeface="Arial"/>
              <a:buChar char="○"/>
            </a:pPr>
            <a:r>
              <a:rPr lang="en"/>
              <a:t>Using a password, input each word into a pseudorandom function to generate a pre-image resistant hash of that word</a:t>
            </a:r>
          </a:p>
          <a:p>
            <a:pPr indent="0" lvl="0" marL="457200" rtl="0">
              <a:spcBef>
                <a:spcPts val="0"/>
              </a:spcBef>
              <a:buNone/>
            </a:pPr>
            <a:r>
              <a:t/>
            </a:r>
            <a:endParaRPr/>
          </a:p>
          <a:p>
            <a:pPr indent="0" marL="0" rtl="0">
              <a:spcBef>
                <a:spcPts val="0"/>
              </a:spcBef>
              <a:buNone/>
            </a:pPr>
            <a:r>
              <a:rPr i="1" lang="en"/>
              <a:t>PRF(password, c(“cat”) || “cat”) -&gt; ccb215ad2018660ad49</a:t>
            </a:r>
          </a:p>
          <a:p>
            <a:pPr lvl="0" rt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