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7"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6" d="100"/>
          <a:sy n="76" d="100"/>
        </p:scale>
        <p:origin x="120"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[famitha fathima.xlsx]SHEET 2!PivotTable2</c:name>
    <c:fmtId val="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 2'!$B$3:$B$4</c:f>
              <c:strCache>
                <c:ptCount val="1"/>
                <c:pt idx="0">
                  <c:v>HIGH</c:v>
                </c:pt>
              </c:strCache>
            </c:strRef>
          </c:tx>
          <c:spPr>
            <a:solidFill>
              <a:schemeClr val="accent1"/>
            </a:solidFill>
            <a:ln>
              <a:noFill/>
            </a:ln>
            <a:effectLst/>
            <a:sp3d/>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2</c:v>
                </c:pt>
                <c:pt idx="2">
                  <c:v>3</c:v>
                </c:pt>
                <c:pt idx="3">
                  <c:v>2</c:v>
                </c:pt>
                <c:pt idx="4">
                  <c:v>2</c:v>
                </c:pt>
                <c:pt idx="5">
                  <c:v>5</c:v>
                </c:pt>
                <c:pt idx="6">
                  <c:v>8</c:v>
                </c:pt>
                <c:pt idx="7">
                  <c:v>5</c:v>
                </c:pt>
                <c:pt idx="8">
                  <c:v>3</c:v>
                </c:pt>
                <c:pt idx="9">
                  <c:v>5</c:v>
                </c:pt>
              </c:numCache>
            </c:numRef>
          </c:val>
          <c:extLst>
            <c:ext xmlns:c16="http://schemas.microsoft.com/office/drawing/2014/chart" uri="{C3380CC4-5D6E-409C-BE32-E72D297353CC}">
              <c16:uniqueId val="{00000000-B7AE-4247-9BE6-90B4D503E415}"/>
            </c:ext>
          </c:extLst>
        </c:ser>
        <c:ser>
          <c:idx val="1"/>
          <c:order val="1"/>
          <c:tx>
            <c:strRef>
              <c:f>'SHEET 2'!$C$3:$C$4</c:f>
              <c:strCache>
                <c:ptCount val="1"/>
                <c:pt idx="0">
                  <c:v>LOW</c:v>
                </c:pt>
              </c:strCache>
            </c:strRef>
          </c:tx>
          <c:spPr>
            <a:solidFill>
              <a:schemeClr val="accent2"/>
            </a:solidFill>
            <a:ln>
              <a:noFill/>
            </a:ln>
            <a:effectLst/>
            <a:sp3d/>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7</c:v>
                </c:pt>
                <c:pt idx="1">
                  <c:v>10</c:v>
                </c:pt>
                <c:pt idx="2">
                  <c:v>8</c:v>
                </c:pt>
                <c:pt idx="3">
                  <c:v>4</c:v>
                </c:pt>
                <c:pt idx="4">
                  <c:v>8</c:v>
                </c:pt>
                <c:pt idx="5">
                  <c:v>5</c:v>
                </c:pt>
                <c:pt idx="6">
                  <c:v>5</c:v>
                </c:pt>
                <c:pt idx="7">
                  <c:v>7</c:v>
                </c:pt>
                <c:pt idx="8">
                  <c:v>11</c:v>
                </c:pt>
                <c:pt idx="9">
                  <c:v>6</c:v>
                </c:pt>
              </c:numCache>
            </c:numRef>
          </c:val>
          <c:extLst>
            <c:ext xmlns:c16="http://schemas.microsoft.com/office/drawing/2014/chart" uri="{C3380CC4-5D6E-409C-BE32-E72D297353CC}">
              <c16:uniqueId val="{00000001-B7AE-4247-9BE6-90B4D503E415}"/>
            </c:ext>
          </c:extLst>
        </c:ser>
        <c:ser>
          <c:idx val="2"/>
          <c:order val="2"/>
          <c:tx>
            <c:strRef>
              <c:f>'SHEET 2'!$D$3:$D$4</c:f>
              <c:strCache>
                <c:ptCount val="1"/>
                <c:pt idx="0">
                  <c:v>MED</c:v>
                </c:pt>
              </c:strCache>
            </c:strRef>
          </c:tx>
          <c:spPr>
            <a:solidFill>
              <a:schemeClr val="accent3"/>
            </a:solidFill>
            <a:ln>
              <a:noFill/>
            </a:ln>
            <a:effectLst/>
            <a:sp3d/>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20</c:v>
                </c:pt>
                <c:pt idx="1">
                  <c:v>17</c:v>
                </c:pt>
                <c:pt idx="2">
                  <c:v>18</c:v>
                </c:pt>
                <c:pt idx="3">
                  <c:v>22</c:v>
                </c:pt>
                <c:pt idx="4">
                  <c:v>18</c:v>
                </c:pt>
                <c:pt idx="5">
                  <c:v>16</c:v>
                </c:pt>
                <c:pt idx="6">
                  <c:v>17</c:v>
                </c:pt>
                <c:pt idx="7">
                  <c:v>12</c:v>
                </c:pt>
                <c:pt idx="8">
                  <c:v>9</c:v>
                </c:pt>
                <c:pt idx="9">
                  <c:v>16</c:v>
                </c:pt>
              </c:numCache>
            </c:numRef>
          </c:val>
          <c:extLst>
            <c:ext xmlns:c16="http://schemas.microsoft.com/office/drawing/2014/chart" uri="{C3380CC4-5D6E-409C-BE32-E72D297353CC}">
              <c16:uniqueId val="{00000002-B7AE-4247-9BE6-90B4D503E415}"/>
            </c:ext>
          </c:extLst>
        </c:ser>
        <c:ser>
          <c:idx val="3"/>
          <c:order val="3"/>
          <c:tx>
            <c:strRef>
              <c:f>'SHEET 2'!$E$3:$E$4</c:f>
              <c:strCache>
                <c:ptCount val="1"/>
                <c:pt idx="0">
                  <c:v>VERY HIGH</c:v>
                </c:pt>
              </c:strCache>
            </c:strRef>
          </c:tx>
          <c:spPr>
            <a:solidFill>
              <a:schemeClr val="accent4"/>
            </a:solidFill>
            <a:ln>
              <a:noFill/>
            </a:ln>
            <a:effectLst/>
            <a:sp3d/>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6</c:v>
                </c:pt>
                <c:pt idx="1">
                  <c:v>3</c:v>
                </c:pt>
                <c:pt idx="2">
                  <c:v>4</c:v>
                </c:pt>
                <c:pt idx="3">
                  <c:v>1</c:v>
                </c:pt>
                <c:pt idx="4">
                  <c:v>3</c:v>
                </c:pt>
                <c:pt idx="5">
                  <c:v>3</c:v>
                </c:pt>
                <c:pt idx="6">
                  <c:v>2</c:v>
                </c:pt>
                <c:pt idx="7">
                  <c:v>5</c:v>
                </c:pt>
                <c:pt idx="8">
                  <c:v>1</c:v>
                </c:pt>
                <c:pt idx="9">
                  <c:v>1</c:v>
                </c:pt>
              </c:numCache>
            </c:numRef>
          </c:val>
          <c:extLst>
            <c:ext xmlns:c16="http://schemas.microsoft.com/office/drawing/2014/chart" uri="{C3380CC4-5D6E-409C-BE32-E72D297353CC}">
              <c16:uniqueId val="{00000003-B7AE-4247-9BE6-90B4D503E415}"/>
            </c:ext>
          </c:extLst>
        </c:ser>
        <c:dLbls>
          <c:showLegendKey val="0"/>
          <c:showVal val="0"/>
          <c:showCatName val="0"/>
          <c:showSerName val="0"/>
          <c:showPercent val="0"/>
          <c:showBubbleSize val="0"/>
        </c:dLbls>
        <c:gapWidth val="150"/>
        <c:shape val="box"/>
        <c:axId val="768121200"/>
        <c:axId val="768109680"/>
        <c:axId val="0"/>
      </c:bar3DChart>
      <c:catAx>
        <c:axId val="768121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109680"/>
        <c:crosses val="autoZero"/>
        <c:auto val="1"/>
        <c:lblAlgn val="ctr"/>
        <c:lblOffset val="100"/>
        <c:noMultiLvlLbl val="0"/>
      </c:catAx>
      <c:valAx>
        <c:axId val="76810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12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391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502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219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0645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204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369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5846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369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5099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331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21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806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863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635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61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960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184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586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4642393"/>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www.reputationsciences.com/reputation-management-for-executives-what-it-is-and-why-it-matters/" TargetMode="External"/><Relationship Id="rId13"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1.jpeg"/><Relationship Id="rId12" Type="http://schemas.openxmlformats.org/officeDocument/2006/relationships/hyperlink" Target="https://pixabay.com/illustrations/employees-stick-figures-people-1704059/"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ecampusontario.pressbooks.pub/businessfuncdn/chapter/structuringorgs/" TargetMode="External"/><Relationship Id="rId11" Type="http://schemas.openxmlformats.org/officeDocument/2006/relationships/image" Target="../media/image13.jpeg"/><Relationship Id="rId5" Type="http://schemas.openxmlformats.org/officeDocument/2006/relationships/image" Target="../media/image10.png"/><Relationship Id="rId10" Type="http://schemas.openxmlformats.org/officeDocument/2006/relationships/hyperlink" Target="https://blog.okfn.org/2016/11/29/git-for-data-analysis-why-version-control-is-essential-collaboration-public-trust/" TargetMode="External"/><Relationship Id="rId4" Type="http://schemas.openxmlformats.org/officeDocument/2006/relationships/hyperlink" Target="https://technofaq.org/posts/2017/03/importance-of-human-resource-management/" TargetMode="External"/><Relationship Id="rId9" Type="http://schemas.openxmlformats.org/officeDocument/2006/relationships/image" Target="../media/image12.png"/><Relationship Id="rId14" Type="http://schemas.openxmlformats.org/officeDocument/2006/relationships/hyperlink" Target="https://www.llegarasalto.com/docs/fct/tutorialfct/usuarios_y_funcione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9774" y="183128"/>
            <a:ext cx="9982200" cy="903068"/>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using</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 </a:t>
            </a:r>
            <a:r>
              <a:rPr lang="en-US" sz="2400" dirty="0" err="1"/>
              <a:t>Famitha</a:t>
            </a:r>
            <a:r>
              <a:rPr lang="en-US" sz="2400" dirty="0"/>
              <a:t> Fathima. K</a:t>
            </a:r>
          </a:p>
          <a:p>
            <a:r>
              <a:rPr lang="en-US" sz="2400" dirty="0"/>
              <a:t>REGISTER NO: </a:t>
            </a:r>
            <a:r>
              <a:rPr lang="en-US" sz="2400" dirty="0">
                <a:latin typeface="Aptos" panose="020B0004020202020204" pitchFamily="34" charset="0"/>
              </a:rPr>
              <a:t>312218015</a:t>
            </a:r>
            <a:endParaRPr lang="en-US" sz="2400" dirty="0"/>
          </a:p>
          <a:p>
            <a:r>
              <a:rPr lang="en-US" sz="2400" dirty="0"/>
              <a:t>NAN MUDFAVALAN: 062AF605AED3ACF9AAB4CB9BAACA2A0B</a:t>
            </a:r>
            <a:endParaRPr lang="en-US" sz="2400" dirty="0">
              <a:latin typeface="Aptos Narrow" panose="020B0004020202020204" pitchFamily="34" charset="0"/>
            </a:endParaRPr>
          </a:p>
          <a:p>
            <a:r>
              <a:rPr lang="en-US" sz="2400" dirty="0"/>
              <a:t>DEPARTMENT: B. Com General </a:t>
            </a:r>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5BB79C9-9021-1FE0-56E1-38C0E52B1D35}"/>
              </a:ext>
            </a:extLst>
          </p:cNvPr>
          <p:cNvSpPr txBox="1"/>
          <p:nvPr/>
        </p:nvSpPr>
        <p:spPr>
          <a:xfrm>
            <a:off x="739775" y="1371600"/>
            <a:ext cx="9471025" cy="763285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p>
          <a:p>
            <a:pPr marL="342900" indent="-342900">
              <a:buFont typeface="Arial" panose="020B0604020202020204" pitchFamily="34" charset="0"/>
              <a:buChar char="•"/>
            </a:pPr>
            <a:r>
              <a:rPr lang="en-US" sz="2000" dirty="0"/>
              <a:t>Gather all relevant data related to employees. Common fields include employee ID, name, business unit, employee status, employee type, employees classification type,   current employee rating, and more.</a:t>
            </a:r>
          </a:p>
          <a:p>
            <a:r>
              <a:rPr lang="en-US" sz="2000" b="1" dirty="0">
                <a:latin typeface="Arial" panose="020B0604020202020204" pitchFamily="34" charset="0"/>
                <a:cs typeface="Arial" panose="020B0604020202020204" pitchFamily="34" charset="0"/>
              </a:rPr>
              <a:t>DATA CLEANING:</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pPr marL="742950" lvl="1" indent="-285750">
              <a:buFont typeface="Arial" panose="020B0604020202020204" pitchFamily="34" charset="0"/>
              <a:buChar char="•"/>
            </a:pPr>
            <a:r>
              <a:rPr lang="en-US" dirty="0"/>
              <a:t>Filter out the missing values</a:t>
            </a:r>
          </a:p>
          <a:p>
            <a:pPr marL="285750" indent="-285750">
              <a:buFont typeface="Arial" panose="020B0604020202020204" pitchFamily="34" charset="0"/>
              <a:buChar char="•"/>
            </a:pPr>
            <a:r>
              <a:rPr lang="en-US" b="1" dirty="0"/>
              <a:t>Correct Inconsistencies</a:t>
            </a:r>
            <a:r>
              <a:rPr lang="en-US" dirty="0"/>
              <a:t>:</a:t>
            </a:r>
          </a:p>
          <a:p>
            <a:pPr marL="742950" lvl="1" indent="-285750">
              <a:buFont typeface="Arial" panose="020B0604020202020204" pitchFamily="34" charset="0"/>
              <a:buChar char="•"/>
            </a:pPr>
            <a:r>
              <a:rPr lang="en-US" dirty="0"/>
              <a:t> Standardize entries for categorical variables (e.g., job titles, departments) and correct any data entry errors.</a:t>
            </a: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b="1" dirty="0">
                <a:latin typeface="+mj-lt"/>
                <a:cs typeface="Arial" panose="020B0604020202020204" pitchFamily="34" charset="0"/>
              </a:rPr>
              <a:t>In the pivot table it should work in the new worksheet.</a:t>
            </a:r>
          </a:p>
          <a:p>
            <a:pPr marL="800100" lvl="1" indent="-342900">
              <a:buFont typeface="Arial" panose="020B0604020202020204" pitchFamily="34" charset="0"/>
              <a:buChar char="•"/>
            </a:pPr>
            <a:endParaRPr lang="en-US" b="1" dirty="0">
              <a:latin typeface="+mj-lt"/>
              <a:cs typeface="Arial" panose="020B0604020202020204" pitchFamily="34" charset="0"/>
            </a:endParaRPr>
          </a:p>
          <a:p>
            <a:pPr lvl="2"/>
            <a:endParaRPr lang="en-US" b="1" dirty="0">
              <a:cs typeface="Arial" panose="020B0604020202020204" pitchFamily="34" charset="0"/>
            </a:endParaRPr>
          </a:p>
          <a:p>
            <a:pPr marL="742950" lvl="1" indent="-28575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9B1873-EB7D-428E-8DBE-0406F8644BD5}"/>
              </a:ext>
            </a:extLst>
          </p:cNvPr>
          <p:cNvSpPr>
            <a:spLocks noGrp="1"/>
          </p:cNvSpPr>
          <p:nvPr>
            <p:ph type="subTitle" idx="4"/>
          </p:nvPr>
        </p:nvSpPr>
        <p:spPr>
          <a:xfrm>
            <a:off x="609600" y="533400"/>
            <a:ext cx="10134600" cy="5943600"/>
          </a:xfrm>
        </p:spPr>
        <p:txBody>
          <a:bodyPr/>
          <a:lstStyle/>
          <a:p>
            <a:pPr lvl="2"/>
            <a:r>
              <a:rPr lang="en-US" sz="1800" dirty="0"/>
              <a:t>Arrange the table by using the features as we considered like business unit considered as a rows because business is considered as one of the matrix for identifying the employees from various department.</a:t>
            </a:r>
          </a:p>
          <a:p>
            <a:pPr lvl="2"/>
            <a:r>
              <a:rPr lang="en-US" sz="1800" dirty="0"/>
              <a:t>Remove the blank values.</a:t>
            </a:r>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p>
          <a:p>
            <a:pPr lvl="2"/>
            <a:endParaRPr lang="en-US" sz="1400" b="1" dirty="0">
              <a:latin typeface="Arial" panose="020B0604020202020204" pitchFamily="34" charset="0"/>
              <a:cs typeface="Arial" panose="020B0604020202020204" pitchFamily="34" charset="0"/>
            </a:endParaRPr>
          </a:p>
          <a:p>
            <a:pPr lvl="1"/>
            <a:endParaRPr lang="en-IN" sz="1400" dirty="0"/>
          </a:p>
        </p:txBody>
      </p:sp>
    </p:spTree>
    <p:extLst>
      <p:ext uri="{BB962C8B-B14F-4D97-AF65-F5344CB8AC3E}">
        <p14:creationId xmlns:p14="http://schemas.microsoft.com/office/powerpoint/2010/main" val="111433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42308"/>
            <a:ext cx="2749868"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54242BC-90D0-D928-F996-7162D9A06378}"/>
              </a:ext>
            </a:extLst>
          </p:cNvPr>
          <p:cNvGraphicFramePr>
            <a:graphicFrameLocks/>
          </p:cNvGraphicFramePr>
          <p:nvPr>
            <p:extLst>
              <p:ext uri="{D42A27DB-BD31-4B8C-83A1-F6EECF244321}">
                <p14:modId xmlns:p14="http://schemas.microsoft.com/office/powerpoint/2010/main" val="4173359783"/>
              </p:ext>
            </p:extLst>
          </p:nvPr>
        </p:nvGraphicFramePr>
        <p:xfrm>
          <a:off x="1371600" y="2066817"/>
          <a:ext cx="7010400" cy="38291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838200" y="365125"/>
            <a:ext cx="10515600" cy="1616075"/>
          </a:xfrm>
        </p:spPr>
        <p:txBody>
          <a:bodyPr>
            <a:normAutofit/>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259C65D-4863-B8F9-EF9C-E4BAE52EF3AC}"/>
              </a:ext>
            </a:extLst>
          </p:cNvPr>
          <p:cNvSpPr txBox="1"/>
          <p:nvPr/>
        </p:nvSpPr>
        <p:spPr>
          <a:xfrm>
            <a:off x="609600" y="1676400"/>
            <a:ext cx="10439400" cy="224676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2000" dirty="0"/>
              <a:t>The conclusion can also include plans for the employee’s future development.</a:t>
            </a:r>
          </a:p>
          <a:p>
            <a:pPr marL="285750" indent="-285750">
              <a:buFont typeface="Wingdings" panose="05000000000000000000" pitchFamily="2" charset="2"/>
              <a:buChar char="v"/>
            </a:pPr>
            <a:r>
              <a:rPr lang="en-US" sz="2000" dirty="0">
                <a:latin typeface="Google Sans"/>
              </a:rPr>
              <a:t>E</a:t>
            </a:r>
            <a:r>
              <a:rPr lang="en-US" sz="2000" b="0" i="0" dirty="0">
                <a:effectLst/>
                <a:latin typeface="Google Sans"/>
              </a:rPr>
              <a:t>mployee performance management is an essential part of any successful organization.  It provides the necessary feedback to develop employees, encourage growth, and align goals </a:t>
            </a:r>
            <a:r>
              <a:rPr lang="en-US" sz="2000" b="0" i="0" dirty="0" err="1">
                <a:effectLst/>
                <a:latin typeface="Google Sans"/>
              </a:rPr>
              <a:t>goals</a:t>
            </a:r>
            <a:r>
              <a:rPr lang="en-US" sz="2000" b="0" i="0" dirty="0">
                <a:effectLst/>
                <a:latin typeface="Google Sans"/>
              </a:rPr>
              <a:t> with company objectives.</a:t>
            </a:r>
          </a:p>
          <a:p>
            <a:pPr marL="285750" indent="-285750">
              <a:buFont typeface="Wingdings" panose="05000000000000000000" pitchFamily="2" charset="2"/>
              <a:buChar char="v"/>
            </a:pPr>
            <a:r>
              <a:rPr lang="en-US" sz="2000" b="0" i="0" dirty="0">
                <a:effectLst/>
                <a:latin typeface="Google Sans"/>
              </a:rPr>
              <a:t> It is used as the basis for a salary increase, promotion or termination of an employee.</a:t>
            </a:r>
            <a:endParaRPr lang="en-IN" sz="2000" dirty="0">
              <a:solidFill>
                <a:schemeClr val="bg1">
                  <a:lumMod val="85000"/>
                  <a:lumOff val="1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4">
                    <a:lumMod val="50000"/>
                  </a:schemeClr>
                </a:solidFill>
              </a:rPr>
              <a:t>PROJECT</a:t>
            </a:r>
            <a:r>
              <a:rPr sz="4250" spc="-85" dirty="0"/>
              <a:t> </a:t>
            </a:r>
            <a:r>
              <a:rPr sz="4250" spc="25" dirty="0">
                <a:solidFill>
                  <a:schemeClr val="accent4">
                    <a:lumMod val="50000"/>
                  </a:schemeClr>
                </a:solidFill>
              </a:rPr>
              <a:t>TITLE</a:t>
            </a:r>
            <a:endParaRPr sz="4250" dirty="0">
              <a:solidFill>
                <a:schemeClr val="accent4">
                  <a:lumMod val="50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259319"/>
            <a:ext cx="3009899" cy="844462"/>
          </a:xfrm>
          <a:prstGeom prst="rect">
            <a:avLst/>
          </a:prstGeom>
        </p:spPr>
        <p:txBody>
          <a:bodyPr vert="horz" wrap="square" lIns="0" tIns="13335" rIns="0" bIns="0" rtlCol="0">
            <a:spAutoFit/>
          </a:bodyPr>
          <a:lstStyle/>
          <a:p>
            <a:pPr marL="12700">
              <a:lnSpc>
                <a:spcPct val="100000"/>
              </a:lnSpc>
              <a:spcBef>
                <a:spcPts val="105"/>
              </a:spcBef>
            </a:pPr>
            <a:r>
              <a:rPr lang="en-IN" spc="25" dirty="0">
                <a:solidFill>
                  <a:schemeClr val="tx2">
                    <a:lumMod val="50000"/>
                  </a:schemeClr>
                </a:solidFill>
              </a:rPr>
              <a:t>A</a:t>
            </a:r>
            <a:r>
              <a:rPr lang="en-IN" spc="-5" dirty="0">
                <a:solidFill>
                  <a:schemeClr val="tx2">
                    <a:lumMod val="50000"/>
                  </a:schemeClr>
                </a:solidFill>
              </a:rPr>
              <a:t>G</a:t>
            </a:r>
            <a:r>
              <a:rPr lang="en-IN" spc="-35" dirty="0">
                <a:solidFill>
                  <a:schemeClr val="tx2">
                    <a:lumMod val="50000"/>
                  </a:schemeClr>
                </a:solidFill>
              </a:rPr>
              <a:t>E</a:t>
            </a:r>
            <a:r>
              <a:rPr lang="en-IN" spc="15" dirty="0">
                <a:solidFill>
                  <a:schemeClr val="tx2">
                    <a:lumMod val="50000"/>
                  </a:schemeClr>
                </a:solidFill>
              </a:rPr>
              <a:t>N</a:t>
            </a:r>
            <a:r>
              <a:rPr lang="en-IN" dirty="0">
                <a:solidFill>
                  <a:schemeClr val="tx2">
                    <a:lumMod val="50000"/>
                  </a:schemeClr>
                </a:solidFill>
              </a:rPr>
              <a:t>DA</a:t>
            </a:r>
            <a:endParaRPr dirty="0">
              <a:solidFill>
                <a:schemeClr val="tx2">
                  <a:lumMod val="50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r>
              <a:rPr lang="en-US" dirty="0"/>
              <a:t>DEPARTMENT MANAGER</a:t>
            </a:r>
          </a:p>
          <a:p>
            <a:pPr marL="342900" indent="-342900">
              <a:buAutoNum type="arabicPeriod"/>
            </a:pPr>
            <a:endParaRPr lang="en-US" dirty="0"/>
          </a:p>
          <a:p>
            <a:endParaRPr lang="en-US" dirty="0"/>
          </a:p>
          <a:p>
            <a:pPr marL="342900" indent="-342900">
              <a:buAutoNum type="arabicPeriod"/>
            </a:pPr>
            <a:endParaRPr lang="en-US" dirty="0"/>
          </a:p>
          <a:p>
            <a:r>
              <a:rPr lang="en-US" dirty="0"/>
              <a:t>3.   EXECUTIVES</a:t>
            </a:r>
          </a:p>
          <a:p>
            <a:pPr marL="342900" indent="-342900">
              <a:buAutoNum type="arabicPeriod"/>
            </a:pPr>
            <a:endParaRPr lang="en-US" dirty="0"/>
          </a:p>
          <a:p>
            <a:pPr marL="342900" indent="-342900">
              <a:buAutoNum type="arabicPeriod"/>
            </a:pPr>
            <a:endParaRPr lang="en-US" dirty="0"/>
          </a:p>
          <a:p>
            <a:endParaRPr lang="en-US" dirty="0"/>
          </a:p>
          <a:p>
            <a:endParaRPr lang="en-US" dirty="0"/>
          </a:p>
          <a:p>
            <a:r>
              <a:rPr lang="en-US" dirty="0"/>
              <a:t>4.  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pic>
        <p:nvPicPr>
          <p:cNvPr id="13" name="Picture 12">
            <a:extLst>
              <a:ext uri="{FF2B5EF4-FFF2-40B4-BE49-F238E27FC236}">
                <a16:creationId xmlns:a16="http://schemas.microsoft.com/office/drawing/2014/main" id="{B33C7537-EA27-8F0E-3B65-65CA20B853F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19981" y="975569"/>
            <a:ext cx="1048744" cy="8818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6A9997DC-54B1-6B5C-2D07-B57351E6245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14823" y="2325515"/>
            <a:ext cx="1270000" cy="714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66A75DEA-16CE-26B0-1ACD-C6583B499AB9}"/>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139701" y="3387803"/>
            <a:ext cx="1530847" cy="860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B5B9FDE6-7925-48DA-FD13-5FEEA1F08CB5}"/>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916101" y="4459089"/>
            <a:ext cx="1530847" cy="1028219"/>
          </a:xfrm>
          <a:prstGeom prst="rect">
            <a:avLst/>
          </a:prstGeom>
        </p:spPr>
      </p:pic>
      <p:pic>
        <p:nvPicPr>
          <p:cNvPr id="25" name="Picture 24">
            <a:extLst>
              <a:ext uri="{FF2B5EF4-FFF2-40B4-BE49-F238E27FC236}">
                <a16:creationId xmlns:a16="http://schemas.microsoft.com/office/drawing/2014/main" id="{F39A47D6-7FB7-3B12-9753-D943E814571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583406" y="5812584"/>
            <a:ext cx="1462833" cy="1033126"/>
          </a:xfrm>
          <a:prstGeom prst="rect">
            <a:avLst/>
          </a:prstGeom>
        </p:spPr>
      </p:pic>
      <p:pic>
        <p:nvPicPr>
          <p:cNvPr id="27" name="Picture 26">
            <a:extLst>
              <a:ext uri="{FF2B5EF4-FFF2-40B4-BE49-F238E27FC236}">
                <a16:creationId xmlns:a16="http://schemas.microsoft.com/office/drawing/2014/main" id="{AA5A5FE6-5C97-0535-0A98-9A24ED43B791}"/>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869391" y="678141"/>
            <a:ext cx="4484409" cy="44844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429000" y="2261890"/>
            <a:ext cx="5334000" cy="2693045"/>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a:t>
            </a:r>
            <a:r>
              <a:rPr lang="en-US" b="1" dirty="0" err="1">
                <a:latin typeface="Segoe UI" panose="020B0502040204020203" pitchFamily="34" charset="0"/>
              </a:rPr>
              <a:t>visualiztion</a:t>
            </a:r>
            <a:endParaRPr lang="en-IN" sz="1800" b="0" i="0" u="none" strike="noStrike" dirty="0">
              <a:effectLst/>
              <a:latin typeface="Arial" panose="020B0604020202020204" pitchFamily="34" charset="0"/>
            </a:endParaRPr>
          </a:p>
          <a:p>
            <a:pPr marR="0" rtl="0" eaLnBrk="1" fontAlgn="base" latinLnBrk="0" hangingPunct="1">
              <a:spcBef>
                <a:spcPts val="480"/>
              </a:spcBef>
              <a:spcAft>
                <a:spcPts val="0"/>
              </a:spcAft>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199" y="365125"/>
            <a:ext cx="10584613" cy="1006475"/>
          </a:xfrm>
        </p:spPr>
        <p:txBody>
          <a:bodyPr/>
          <a:lstStyle/>
          <a:p>
            <a:r>
              <a:rPr lang="en-IN" dirty="0">
                <a:solidFill>
                  <a:schemeClr val="accent2">
                    <a:lumMod val="60000"/>
                    <a:lumOff val="40000"/>
                  </a:schemeClr>
                </a:solidFill>
              </a:rPr>
              <a:t>Dataset</a:t>
            </a:r>
            <a:r>
              <a:rPr lang="en-IN" dirty="0"/>
              <a:t> </a:t>
            </a:r>
            <a:r>
              <a:rPr lang="en-IN" dirty="0">
                <a:solidFill>
                  <a:schemeClr val="accent2">
                    <a:lumMod val="60000"/>
                    <a:lumOff val="40000"/>
                  </a:schemeClr>
                </a:solidFill>
              </a:rPr>
              <a:t>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486526"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solidFill>
                  <a:schemeClr val="accent2">
                    <a:lumMod val="60000"/>
                    <a:lumOff val="40000"/>
                  </a:schemeClr>
                </a:solidFill>
              </a:rPr>
              <a:t>FORMULA:</a:t>
            </a:r>
          </a:p>
          <a:p>
            <a:pPr marL="0" lvl="1" indent="0" fontAlgn="auto">
              <a:spcAft>
                <a:spcPts val="0"/>
              </a:spcAft>
              <a:buFont typeface="Arial" panose="020B0604020202020204" pitchFamily="34" charset="0"/>
              <a:buNone/>
            </a:pPr>
            <a:endParaRPr lang="en-US" sz="2600" dirty="0">
              <a:solidFill>
                <a:schemeClr val="accent2">
                  <a:lumMod val="60000"/>
                  <a:lumOff val="40000"/>
                </a:schemeClr>
              </a:solidFill>
            </a:endParaRPr>
          </a:p>
          <a:p>
            <a:pPr lvl="1" fontAlgn="auto">
              <a:spcAft>
                <a:spcPts val="0"/>
              </a:spcAft>
              <a:buFont typeface="Wingdings" panose="05000000000000000000" pitchFamily="2" charset="2"/>
              <a:buChar char="q"/>
            </a:pPr>
            <a:r>
              <a:rPr lang="en-US" sz="2200" dirty="0">
                <a:solidFill>
                  <a:schemeClr val="accent2">
                    <a:lumMod val="60000"/>
                    <a:lumOff val="40000"/>
                  </a:schemeClr>
                </a:solidFill>
              </a:rPr>
              <a:t>Performance level =IFS(Z8&gt;=5,"VERY HIGH",Z8&gt;=4,“HIGH",Z8&gt;=3,"MED",TRUE,"LOW")</a:t>
            </a:r>
          </a:p>
          <a:p>
            <a:pPr marL="0" lvl="1" indent="0" fontAlgn="auto">
              <a:spcAft>
                <a:spcPts val="0"/>
              </a:spcAft>
              <a:buFont typeface="Arial" panose="020B0604020202020204" pitchFamily="34" charset="0"/>
              <a:buNone/>
            </a:pPr>
            <a:endParaRPr lang="en-US" dirty="0">
              <a:solidFill>
                <a:schemeClr val="accent2">
                  <a:lumMod val="60000"/>
                  <a:lumOff val="40000"/>
                </a:schemeClr>
              </a:solidFill>
            </a:endParaRPr>
          </a:p>
          <a:p>
            <a:pPr marL="0" lvl="1" indent="0" fontAlgn="auto">
              <a:spcAft>
                <a:spcPts val="0"/>
              </a:spcAft>
              <a:buFont typeface="Arial" panose="020B0604020202020204" pitchFamily="34" charset="0"/>
              <a:buNone/>
            </a:pPr>
            <a:endParaRPr lang="en-US" dirty="0">
              <a:solidFill>
                <a:schemeClr val="accent2">
                  <a:lumMod val="60000"/>
                  <a:lumOff val="40000"/>
                </a:schemeClr>
              </a:solidFill>
            </a:endParaRPr>
          </a:p>
          <a:p>
            <a:pPr marL="0" lvl="1" indent="0" fontAlgn="auto">
              <a:spcAft>
                <a:spcPts val="0"/>
              </a:spcAft>
              <a:buFont typeface="Arial" panose="020B0604020202020204" pitchFamily="34" charset="0"/>
              <a:buNone/>
            </a:pPr>
            <a:endParaRPr lang="en-US" dirty="0">
              <a:solidFill>
                <a:schemeClr val="accent2">
                  <a:lumMod val="60000"/>
                  <a:lumOff val="40000"/>
                </a:schemeClr>
              </a:solidFill>
            </a:endParaRPr>
          </a:p>
          <a:p>
            <a:pPr marL="0" lvl="1" indent="0" fontAlgn="auto">
              <a:spcAft>
                <a:spcPts val="0"/>
              </a:spcAft>
              <a:buFont typeface="Arial" panose="020B0604020202020204" pitchFamily="34" charset="0"/>
              <a:buNone/>
            </a:pPr>
            <a:r>
              <a:rPr lang="en-US" dirty="0">
                <a:solidFill>
                  <a:schemeClr val="accent2">
                    <a:lumMod val="60000"/>
                    <a:lumOff val="40000"/>
                  </a:schemeClr>
                </a:solidFill>
              </a:rPr>
              <a:t>INSIGHTS: Used to evaluate the scores as levels from low to very high</a:t>
            </a: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698</TotalTime>
  <Words>773</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Aptos</vt:lpstr>
      <vt:lpstr>Aptos Narrow</vt:lpstr>
      <vt:lpstr>Arial</vt:lpstr>
      <vt:lpstr>Calibri</vt:lpstr>
      <vt:lpstr>Corbel</vt:lpstr>
      <vt:lpstr>Google Sans</vt:lpstr>
      <vt:lpstr>Roboto</vt:lpstr>
      <vt:lpstr>Segoe UI</vt:lpstr>
      <vt:lpstr>Times New Roman</vt:lpstr>
      <vt:lpstr>Trebuchet MS</vt:lpstr>
      <vt:lpstr>Wingdings</vt:lpstr>
      <vt:lpstr>Depth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919061068941</cp:lastModifiedBy>
  <cp:revision>17</cp:revision>
  <dcterms:created xsi:type="dcterms:W3CDTF">2024-03-29T15:07:22Z</dcterms:created>
  <dcterms:modified xsi:type="dcterms:W3CDTF">2024-08-31T12:36:48Z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