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107997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116F1-43D3-4B1A-859F-9589C2D19476}" v="87" dt="2024-06-11T09:26:25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598" y="-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945943"/>
            <a:ext cx="9179799" cy="626689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9454516"/>
            <a:ext cx="8099822" cy="434599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3EA9-5018-4F69-A65D-6F45705FFEF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F15E-6A27-4B93-B4CC-0EA8085FD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21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3EA9-5018-4F69-A65D-6F45705FFEF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F15E-6A27-4B93-B4CC-0EA8085FD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33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958369"/>
            <a:ext cx="2328699" cy="152547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958369"/>
            <a:ext cx="6851100" cy="152547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3EA9-5018-4F69-A65D-6F45705FFEF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F15E-6A27-4B93-B4CC-0EA8085FD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8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3EA9-5018-4F69-A65D-6F45705FFEF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F15E-6A27-4B93-B4CC-0EA8085FD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3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4487671"/>
            <a:ext cx="9314796" cy="7487774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2046282"/>
            <a:ext cx="9314796" cy="3937644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3EA9-5018-4F69-A65D-6F45705FFEF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F15E-6A27-4B93-B4CC-0EA8085FD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89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4791843"/>
            <a:ext cx="4589899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4791843"/>
            <a:ext cx="4589899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3EA9-5018-4F69-A65D-6F45705FFEF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F15E-6A27-4B93-B4CC-0EA8085FD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0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58373"/>
            <a:ext cx="9314796" cy="347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4412664"/>
            <a:ext cx="4568805" cy="2162578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6575242"/>
            <a:ext cx="4568805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4412664"/>
            <a:ext cx="4591306" cy="2162578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6575242"/>
            <a:ext cx="4591306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3EA9-5018-4F69-A65D-6F45705FFEF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F15E-6A27-4B93-B4CC-0EA8085FD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20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3EA9-5018-4F69-A65D-6F45705FFEF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F15E-6A27-4B93-B4CC-0EA8085FD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06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3EA9-5018-4F69-A65D-6F45705FFEF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F15E-6A27-4B93-B4CC-0EA8085FD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9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200044"/>
            <a:ext cx="3483205" cy="420015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591766"/>
            <a:ext cx="5467380" cy="12792138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5400199"/>
            <a:ext cx="3483205" cy="1000453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3EA9-5018-4F69-A65D-6F45705FFEF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F15E-6A27-4B93-B4CC-0EA8085FD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4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200044"/>
            <a:ext cx="3483205" cy="420015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591766"/>
            <a:ext cx="5467380" cy="12792138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5400199"/>
            <a:ext cx="3483205" cy="1000453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3EA9-5018-4F69-A65D-6F45705FFEF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F15E-6A27-4B93-B4CC-0EA8085FD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99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958373"/>
            <a:ext cx="9314796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4791843"/>
            <a:ext cx="9314796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6683952"/>
            <a:ext cx="242994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D3EA9-5018-4F69-A65D-6F45705FFEF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6683952"/>
            <a:ext cx="364492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6683952"/>
            <a:ext cx="242994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03F15E-6A27-4B93-B4CC-0EA8085FD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51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3C12B5-E7C3-612C-AE79-00C51FBD0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48156"/>
              </p:ext>
            </p:extLst>
          </p:nvPr>
        </p:nvGraphicFramePr>
        <p:xfrm>
          <a:off x="2123881" y="0"/>
          <a:ext cx="6552000" cy="1642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400">
                  <a:extLst>
                    <a:ext uri="{9D8B030D-6E8A-4147-A177-3AD203B41FA5}">
                      <a16:colId xmlns:a16="http://schemas.microsoft.com/office/drawing/2014/main" val="2561835712"/>
                    </a:ext>
                  </a:extLst>
                </a:gridCol>
                <a:gridCol w="1310400">
                  <a:extLst>
                    <a:ext uri="{9D8B030D-6E8A-4147-A177-3AD203B41FA5}">
                      <a16:colId xmlns:a16="http://schemas.microsoft.com/office/drawing/2014/main" val="3350685343"/>
                    </a:ext>
                  </a:extLst>
                </a:gridCol>
                <a:gridCol w="1310400">
                  <a:extLst>
                    <a:ext uri="{9D8B030D-6E8A-4147-A177-3AD203B41FA5}">
                      <a16:colId xmlns:a16="http://schemas.microsoft.com/office/drawing/2014/main" val="3691683525"/>
                    </a:ext>
                  </a:extLst>
                </a:gridCol>
                <a:gridCol w="1310400">
                  <a:extLst>
                    <a:ext uri="{9D8B030D-6E8A-4147-A177-3AD203B41FA5}">
                      <a16:colId xmlns:a16="http://schemas.microsoft.com/office/drawing/2014/main" val="2635696274"/>
                    </a:ext>
                  </a:extLst>
                </a:gridCol>
                <a:gridCol w="1310400">
                  <a:extLst>
                    <a:ext uri="{9D8B030D-6E8A-4147-A177-3AD203B41FA5}">
                      <a16:colId xmlns:a16="http://schemas.microsoft.com/office/drawing/2014/main" val="486512905"/>
                    </a:ext>
                  </a:extLst>
                </a:gridCol>
              </a:tblGrid>
              <a:tr h="282152">
                <a:tc>
                  <a:txBody>
                    <a:bodyPr/>
                    <a:lstStyle/>
                    <a:p>
                      <a:pPr algn="ctr"/>
                      <a:r>
                        <a:rPr lang="nl-NL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SMILES</a:t>
                      </a:r>
                      <a:endParaRPr lang="en-GB" sz="1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PKM2 </a:t>
                      </a:r>
                      <a:r>
                        <a:rPr lang="nl-NL" sz="1400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Inhib</a:t>
                      </a:r>
                      <a:r>
                        <a:rPr lang="nl-NL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  <a:endParaRPr lang="en-GB" sz="1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ERK2 </a:t>
                      </a:r>
                      <a:r>
                        <a:rPr lang="nl-NL" sz="1400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Inhib</a:t>
                      </a:r>
                      <a:r>
                        <a:rPr lang="nl-NL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  <a:endParaRPr lang="en-GB" sz="1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Feature i</a:t>
                      </a:r>
                      <a:endParaRPr lang="en-GB" sz="1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→ N=209</a:t>
                      </a:r>
                      <a:endParaRPr lang="en-GB" sz="1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814758"/>
                  </a:ext>
                </a:extLst>
              </a:tr>
              <a:tr h="341374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C=C(C)c1nc(N)…</a:t>
                      </a:r>
                      <a:endParaRPr lang="en-GB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844766"/>
                  </a:ext>
                </a:extLst>
              </a:tr>
              <a:tr h="341374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C=CCNC(=O)…</a:t>
                      </a:r>
                      <a:endParaRPr lang="en-GB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99385"/>
                  </a:ext>
                </a:extLst>
              </a:tr>
              <a:tr h="467086"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↓</a:t>
                      </a:r>
                      <a:b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</a:b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N=1116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7023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734C5D-853C-4BDE-8923-B96F89DDA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071777"/>
              </p:ext>
            </p:extLst>
          </p:nvPr>
        </p:nvGraphicFramePr>
        <p:xfrm>
          <a:off x="0" y="2172586"/>
          <a:ext cx="5243996" cy="1642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999">
                  <a:extLst>
                    <a:ext uri="{9D8B030D-6E8A-4147-A177-3AD203B41FA5}">
                      <a16:colId xmlns:a16="http://schemas.microsoft.com/office/drawing/2014/main" val="2561835712"/>
                    </a:ext>
                  </a:extLst>
                </a:gridCol>
                <a:gridCol w="1310999">
                  <a:extLst>
                    <a:ext uri="{9D8B030D-6E8A-4147-A177-3AD203B41FA5}">
                      <a16:colId xmlns:a16="http://schemas.microsoft.com/office/drawing/2014/main" val="3350685343"/>
                    </a:ext>
                  </a:extLst>
                </a:gridCol>
                <a:gridCol w="1310999">
                  <a:extLst>
                    <a:ext uri="{9D8B030D-6E8A-4147-A177-3AD203B41FA5}">
                      <a16:colId xmlns:a16="http://schemas.microsoft.com/office/drawing/2014/main" val="2635696274"/>
                    </a:ext>
                  </a:extLst>
                </a:gridCol>
                <a:gridCol w="1310999">
                  <a:extLst>
                    <a:ext uri="{9D8B030D-6E8A-4147-A177-3AD203B41FA5}">
                      <a16:colId xmlns:a16="http://schemas.microsoft.com/office/drawing/2014/main" val="486512905"/>
                    </a:ext>
                  </a:extLst>
                </a:gridCol>
              </a:tblGrid>
              <a:tr h="282152">
                <a:tc>
                  <a:txBody>
                    <a:bodyPr/>
                    <a:lstStyle/>
                    <a:p>
                      <a:pPr algn="ctr"/>
                      <a:r>
                        <a:rPr lang="nl-NL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SMILES</a:t>
                      </a:r>
                      <a:endParaRPr lang="en-GB" sz="1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PKM2 </a:t>
                      </a:r>
                      <a:r>
                        <a:rPr lang="nl-NL" sz="1400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Inhib</a:t>
                      </a:r>
                      <a:r>
                        <a:rPr lang="nl-NL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  <a:endParaRPr lang="en-GB" sz="1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Feature i</a:t>
                      </a:r>
                      <a:endParaRPr lang="en-GB" sz="1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→ N=209</a:t>
                      </a:r>
                      <a:endParaRPr lang="en-GB" sz="1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814758"/>
                  </a:ext>
                </a:extLst>
              </a:tr>
              <a:tr h="341374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C=C(C)c1nc(N)…</a:t>
                      </a:r>
                      <a:endParaRPr lang="en-GB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844766"/>
                  </a:ext>
                </a:extLst>
              </a:tr>
              <a:tr h="341374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C=CCNC(=O)…</a:t>
                      </a:r>
                      <a:endParaRPr lang="en-GB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99385"/>
                  </a:ext>
                </a:extLst>
              </a:tr>
              <a:tr h="467086"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↓</a:t>
                      </a:r>
                      <a:b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</a:b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N=1116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7023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482505-A65A-F001-8CE3-DE8DFF3CB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589318"/>
              </p:ext>
            </p:extLst>
          </p:nvPr>
        </p:nvGraphicFramePr>
        <p:xfrm>
          <a:off x="5555767" y="2172586"/>
          <a:ext cx="5243996" cy="1642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999">
                  <a:extLst>
                    <a:ext uri="{9D8B030D-6E8A-4147-A177-3AD203B41FA5}">
                      <a16:colId xmlns:a16="http://schemas.microsoft.com/office/drawing/2014/main" val="2561835712"/>
                    </a:ext>
                  </a:extLst>
                </a:gridCol>
                <a:gridCol w="1310999">
                  <a:extLst>
                    <a:ext uri="{9D8B030D-6E8A-4147-A177-3AD203B41FA5}">
                      <a16:colId xmlns:a16="http://schemas.microsoft.com/office/drawing/2014/main" val="3350685343"/>
                    </a:ext>
                  </a:extLst>
                </a:gridCol>
                <a:gridCol w="1310999">
                  <a:extLst>
                    <a:ext uri="{9D8B030D-6E8A-4147-A177-3AD203B41FA5}">
                      <a16:colId xmlns:a16="http://schemas.microsoft.com/office/drawing/2014/main" val="2635696274"/>
                    </a:ext>
                  </a:extLst>
                </a:gridCol>
                <a:gridCol w="1310999">
                  <a:extLst>
                    <a:ext uri="{9D8B030D-6E8A-4147-A177-3AD203B41FA5}">
                      <a16:colId xmlns:a16="http://schemas.microsoft.com/office/drawing/2014/main" val="486512905"/>
                    </a:ext>
                  </a:extLst>
                </a:gridCol>
              </a:tblGrid>
              <a:tr h="282152">
                <a:tc>
                  <a:txBody>
                    <a:bodyPr/>
                    <a:lstStyle/>
                    <a:p>
                      <a:pPr algn="ctr"/>
                      <a:r>
                        <a:rPr lang="nl-NL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SMILES</a:t>
                      </a:r>
                      <a:endParaRPr lang="en-GB" sz="1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ERK2 </a:t>
                      </a:r>
                      <a:r>
                        <a:rPr lang="nl-NL" sz="1400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Inhib</a:t>
                      </a:r>
                      <a:r>
                        <a:rPr lang="nl-NL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  <a:endParaRPr lang="en-GB" sz="1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Feature i</a:t>
                      </a:r>
                      <a:endParaRPr lang="en-GB" sz="1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→ N=209</a:t>
                      </a:r>
                      <a:endParaRPr lang="en-GB" sz="1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814758"/>
                  </a:ext>
                </a:extLst>
              </a:tr>
              <a:tr h="341374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C=C(C)c1nc(N)…</a:t>
                      </a:r>
                      <a:endParaRPr lang="en-GB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844766"/>
                  </a:ext>
                </a:extLst>
              </a:tr>
              <a:tr h="341374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C=CCNC(=O)…</a:t>
                      </a:r>
                      <a:endParaRPr lang="en-GB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99385"/>
                  </a:ext>
                </a:extLst>
              </a:tr>
              <a:tr h="467086"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↓</a:t>
                      </a:r>
                      <a:b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</a:b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N=1116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GB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3997" marR="143997" marT="71998" marB="71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70235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C96519-CABD-38A8-C2A1-EB4FE1DE2FA6}"/>
              </a:ext>
            </a:extLst>
          </p:cNvPr>
          <p:cNvCxnSpPr>
            <a:cxnSpLocks/>
          </p:cNvCxnSpPr>
          <p:nvPr/>
        </p:nvCxnSpPr>
        <p:spPr>
          <a:xfrm flipH="1">
            <a:off x="1977656" y="1642784"/>
            <a:ext cx="2050626" cy="529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BBCBDD-7D2D-CFE4-B7D1-046F0AB29FD9}"/>
              </a:ext>
            </a:extLst>
          </p:cNvPr>
          <p:cNvCxnSpPr>
            <a:cxnSpLocks/>
          </p:cNvCxnSpPr>
          <p:nvPr/>
        </p:nvCxnSpPr>
        <p:spPr>
          <a:xfrm>
            <a:off x="5399882" y="1642784"/>
            <a:ext cx="2138602" cy="529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76EBB8-9181-BA08-EE20-8D759E63A665}"/>
              </a:ext>
            </a:extLst>
          </p:cNvPr>
          <p:cNvCxnSpPr>
            <a:cxnSpLocks/>
          </p:cNvCxnSpPr>
          <p:nvPr/>
        </p:nvCxnSpPr>
        <p:spPr>
          <a:xfrm>
            <a:off x="3268813" y="3815370"/>
            <a:ext cx="0" cy="529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BCF5B3-AA66-5AB3-91E8-423656AFA6AC}"/>
              </a:ext>
            </a:extLst>
          </p:cNvPr>
          <p:cNvCxnSpPr>
            <a:cxnSpLocks/>
          </p:cNvCxnSpPr>
          <p:nvPr/>
        </p:nvCxnSpPr>
        <p:spPr>
          <a:xfrm>
            <a:off x="7529179" y="3815370"/>
            <a:ext cx="0" cy="529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4C95D31B-AEFA-279A-6A3E-3DBDF32A2F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2922"/>
          <a:stretch/>
        </p:blipFill>
        <p:spPr>
          <a:xfrm>
            <a:off x="1857466" y="4373918"/>
            <a:ext cx="2138602" cy="16588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03B9C2-9161-1BE1-F668-45391989A6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rgbClr val="156082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t="12922"/>
          <a:stretch/>
        </p:blipFill>
        <p:spPr>
          <a:xfrm>
            <a:off x="2423456" y="4373919"/>
            <a:ext cx="2138602" cy="165883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C5B4C8-73A8-4B99-6326-629AF9EA5390}"/>
              </a:ext>
            </a:extLst>
          </p:cNvPr>
          <p:cNvCxnSpPr>
            <a:cxnSpLocks/>
          </p:cNvCxnSpPr>
          <p:nvPr/>
        </p:nvCxnSpPr>
        <p:spPr>
          <a:xfrm>
            <a:off x="1977657" y="4061532"/>
            <a:ext cx="12911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95F366-347E-44B4-8A61-63D6B61BCB3F}"/>
              </a:ext>
            </a:extLst>
          </p:cNvPr>
          <p:cNvCxnSpPr>
            <a:cxnSpLocks/>
          </p:cNvCxnSpPr>
          <p:nvPr/>
        </p:nvCxnSpPr>
        <p:spPr>
          <a:xfrm>
            <a:off x="1977656" y="3815370"/>
            <a:ext cx="0" cy="246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C5509EEA-CC5F-1D17-7B40-DE538E0D8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2922"/>
          <a:stretch/>
        </p:blipFill>
        <p:spPr>
          <a:xfrm>
            <a:off x="6135298" y="4373918"/>
            <a:ext cx="2138602" cy="165883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EB74365-8FBE-8871-FFEF-18867ADF79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t="12922"/>
          <a:stretch/>
        </p:blipFill>
        <p:spPr>
          <a:xfrm>
            <a:off x="6701288" y="4373919"/>
            <a:ext cx="2138602" cy="1658838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43632E-8F6E-96BD-B897-ABE9EE954123}"/>
              </a:ext>
            </a:extLst>
          </p:cNvPr>
          <p:cNvCxnSpPr>
            <a:cxnSpLocks/>
          </p:cNvCxnSpPr>
          <p:nvPr/>
        </p:nvCxnSpPr>
        <p:spPr>
          <a:xfrm flipH="1">
            <a:off x="7529180" y="4061532"/>
            <a:ext cx="12911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4CAB0C-6665-B22B-9731-93F8A4E158DC}"/>
              </a:ext>
            </a:extLst>
          </p:cNvPr>
          <p:cNvCxnSpPr>
            <a:cxnSpLocks/>
          </p:cNvCxnSpPr>
          <p:nvPr/>
        </p:nvCxnSpPr>
        <p:spPr>
          <a:xfrm flipH="1">
            <a:off x="8820336" y="3815370"/>
            <a:ext cx="0" cy="246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0E2E33-761B-6C0E-C87B-223203F4D697}"/>
              </a:ext>
            </a:extLst>
          </p:cNvPr>
          <p:cNvCxnSpPr>
            <a:cxnSpLocks/>
          </p:cNvCxnSpPr>
          <p:nvPr/>
        </p:nvCxnSpPr>
        <p:spPr>
          <a:xfrm>
            <a:off x="3268813" y="5767856"/>
            <a:ext cx="0" cy="529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29AE21-7D78-89A7-163A-A18FFE67C2F4}"/>
              </a:ext>
            </a:extLst>
          </p:cNvPr>
          <p:cNvCxnSpPr>
            <a:cxnSpLocks/>
          </p:cNvCxnSpPr>
          <p:nvPr/>
        </p:nvCxnSpPr>
        <p:spPr>
          <a:xfrm>
            <a:off x="7544175" y="5767856"/>
            <a:ext cx="0" cy="529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66AFCA7-3D2D-8FB9-90C6-14AC2170E9CF}"/>
              </a:ext>
            </a:extLst>
          </p:cNvPr>
          <p:cNvSpPr txBox="1"/>
          <p:nvPr/>
        </p:nvSpPr>
        <p:spPr>
          <a:xfrm>
            <a:off x="4262198" y="4550735"/>
            <a:ext cx="2275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u="sng" dirty="0"/>
              <a:t>Mann-</a:t>
            </a:r>
            <a:r>
              <a:rPr lang="nl-NL" u="sng" dirty="0" err="1"/>
              <a:t>Whitney</a:t>
            </a:r>
            <a:r>
              <a:rPr lang="nl-NL" u="sng" dirty="0"/>
              <a:t> U Test</a:t>
            </a:r>
          </a:p>
          <a:p>
            <a:pPr algn="ctr"/>
            <a:r>
              <a:rPr lang="nl-NL" dirty="0"/>
              <a:t>H0: µ</a:t>
            </a:r>
            <a:r>
              <a:rPr lang="nl-NL" sz="1000" dirty="0"/>
              <a:t>0 </a:t>
            </a:r>
            <a:r>
              <a:rPr lang="nl-NL" dirty="0"/>
              <a:t>= µ</a:t>
            </a:r>
            <a:r>
              <a:rPr lang="nl-NL" sz="1000" dirty="0"/>
              <a:t>1</a:t>
            </a:r>
            <a:r>
              <a:rPr lang="nl-NL" dirty="0"/>
              <a:t>,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H1: µ</a:t>
            </a: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≠ µ</a:t>
            </a: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br>
              <a:rPr lang="nl-NL" sz="1000" dirty="0"/>
            </a:br>
            <a:r>
              <a:rPr lang="nl-NL" dirty="0"/>
              <a:t>p-</a:t>
            </a:r>
            <a:r>
              <a:rPr lang="nl-NL" dirty="0" err="1"/>
              <a:t>value</a:t>
            </a:r>
            <a:r>
              <a:rPr lang="nl-NL" dirty="0"/>
              <a:t> &lt; 0.05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BD7625-6013-5978-FB89-E8602C4A1558}"/>
              </a:ext>
            </a:extLst>
          </p:cNvPr>
          <p:cNvSpPr txBox="1"/>
          <p:nvPr/>
        </p:nvSpPr>
        <p:spPr>
          <a:xfrm>
            <a:off x="6990405" y="5826332"/>
            <a:ext cx="2275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N</a:t>
            </a:r>
            <a:r>
              <a:rPr lang="nl-NL" sz="1000" dirty="0" err="1"/>
              <a:t>features</a:t>
            </a:r>
            <a:r>
              <a:rPr lang="nl-NL" dirty="0"/>
              <a:t> = X</a:t>
            </a:r>
            <a:br>
              <a:rPr lang="nl-NL" sz="1000" dirty="0"/>
            </a:br>
            <a:endParaRPr lang="en-GB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56A48C8-71C1-2C95-0099-D8323520D6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3216" t="2376" r="13582" b="10450"/>
          <a:stretch/>
        </p:blipFill>
        <p:spPr>
          <a:xfrm>
            <a:off x="1258425" y="7493726"/>
            <a:ext cx="1887318" cy="1566117"/>
          </a:xfrm>
          <a:prstGeom prst="rect">
            <a:avLst/>
          </a:prstGeom>
          <a:ln>
            <a:noFill/>
          </a:ln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B20F5C-921A-8516-56F8-36E0C29DAF90}"/>
              </a:ext>
            </a:extLst>
          </p:cNvPr>
          <p:cNvCxnSpPr>
            <a:cxnSpLocks/>
          </p:cNvCxnSpPr>
          <p:nvPr/>
        </p:nvCxnSpPr>
        <p:spPr>
          <a:xfrm flipV="1">
            <a:off x="1252558" y="7592288"/>
            <a:ext cx="0" cy="1467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AFE090-7511-FB8F-F2EA-63631295A5D9}"/>
              </a:ext>
            </a:extLst>
          </p:cNvPr>
          <p:cNvCxnSpPr>
            <a:cxnSpLocks/>
          </p:cNvCxnSpPr>
          <p:nvPr/>
        </p:nvCxnSpPr>
        <p:spPr>
          <a:xfrm flipV="1">
            <a:off x="1252558" y="9055456"/>
            <a:ext cx="1947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3CDFCA4-7C3E-B3D1-A293-D58A95B44E46}"/>
              </a:ext>
            </a:extLst>
          </p:cNvPr>
          <p:cNvSpPr txBox="1"/>
          <p:nvPr/>
        </p:nvSpPr>
        <p:spPr>
          <a:xfrm>
            <a:off x="2131006" y="6334305"/>
            <a:ext cx="227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70/30 Train/Test Split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14D5F1-B305-A9FA-76FD-5F9B67094EBD}"/>
              </a:ext>
            </a:extLst>
          </p:cNvPr>
          <p:cNvSpPr txBox="1"/>
          <p:nvPr/>
        </p:nvSpPr>
        <p:spPr>
          <a:xfrm>
            <a:off x="6356064" y="6334305"/>
            <a:ext cx="227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70/30 Train/Test Split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3AC68B-E63B-970E-B7DF-8C19C33E7C17}"/>
              </a:ext>
            </a:extLst>
          </p:cNvPr>
          <p:cNvSpPr txBox="1"/>
          <p:nvPr/>
        </p:nvSpPr>
        <p:spPr>
          <a:xfrm>
            <a:off x="2765347" y="5793350"/>
            <a:ext cx="2275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N</a:t>
            </a:r>
            <a:r>
              <a:rPr lang="nl-NL" sz="1000" dirty="0" err="1"/>
              <a:t>features</a:t>
            </a:r>
            <a:r>
              <a:rPr lang="nl-NL" dirty="0"/>
              <a:t> = X</a:t>
            </a:r>
            <a:br>
              <a:rPr lang="nl-NL" sz="1000" dirty="0"/>
            </a:b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C2BB84-C723-AFB0-3145-15EAA7930B0C}"/>
              </a:ext>
            </a:extLst>
          </p:cNvPr>
          <p:cNvCxnSpPr>
            <a:cxnSpLocks/>
          </p:cNvCxnSpPr>
          <p:nvPr/>
        </p:nvCxnSpPr>
        <p:spPr>
          <a:xfrm flipH="1">
            <a:off x="2306559" y="6662881"/>
            <a:ext cx="962130" cy="50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74F9BF9-C8D7-226D-4009-63F98ACAE098}"/>
              </a:ext>
            </a:extLst>
          </p:cNvPr>
          <p:cNvSpPr txBox="1"/>
          <p:nvPr/>
        </p:nvSpPr>
        <p:spPr>
          <a:xfrm>
            <a:off x="1168876" y="7165432"/>
            <a:ext cx="227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PCA: Training</a:t>
            </a:r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FD53C0-C3F9-0DA2-CBD6-049D0C217F3D}"/>
              </a:ext>
            </a:extLst>
          </p:cNvPr>
          <p:cNvSpPr txBox="1"/>
          <p:nvPr/>
        </p:nvSpPr>
        <p:spPr>
          <a:xfrm>
            <a:off x="3002969" y="7159980"/>
            <a:ext cx="227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PCA: </a:t>
            </a:r>
            <a:r>
              <a:rPr lang="nl-NL" dirty="0" err="1"/>
              <a:t>Testing</a:t>
            </a:r>
            <a:endParaRPr lang="en-GB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4073132-FA76-871C-951E-C557CE947DB4}"/>
              </a:ext>
            </a:extLst>
          </p:cNvPr>
          <p:cNvCxnSpPr>
            <a:cxnSpLocks/>
          </p:cNvCxnSpPr>
          <p:nvPr/>
        </p:nvCxnSpPr>
        <p:spPr>
          <a:xfrm>
            <a:off x="3247858" y="6662880"/>
            <a:ext cx="962130" cy="50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037B99-1EBB-5A7C-C3A9-60FECEDF5B42}"/>
              </a:ext>
            </a:extLst>
          </p:cNvPr>
          <p:cNvCxnSpPr>
            <a:cxnSpLocks/>
          </p:cNvCxnSpPr>
          <p:nvPr/>
        </p:nvCxnSpPr>
        <p:spPr>
          <a:xfrm flipH="1">
            <a:off x="6594131" y="6657429"/>
            <a:ext cx="962130" cy="50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4D228C9-6BB1-29C4-2F6E-A1F2A69F2C28}"/>
              </a:ext>
            </a:extLst>
          </p:cNvPr>
          <p:cNvSpPr txBox="1"/>
          <p:nvPr/>
        </p:nvSpPr>
        <p:spPr>
          <a:xfrm>
            <a:off x="5456448" y="7159980"/>
            <a:ext cx="227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PCA: Training</a:t>
            </a:r>
            <a:endParaRPr lang="en-GB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E0CBB0-FDF4-AD59-6036-19D10C38ED8C}"/>
              </a:ext>
            </a:extLst>
          </p:cNvPr>
          <p:cNvSpPr txBox="1"/>
          <p:nvPr/>
        </p:nvSpPr>
        <p:spPr>
          <a:xfrm>
            <a:off x="7290541" y="7154528"/>
            <a:ext cx="227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PCA: </a:t>
            </a:r>
            <a:r>
              <a:rPr lang="nl-NL" dirty="0" err="1"/>
              <a:t>Testing</a:t>
            </a:r>
            <a:endParaRPr lang="en-GB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415B631-10CE-27DF-CD8E-E2900FDAB7EA}"/>
              </a:ext>
            </a:extLst>
          </p:cNvPr>
          <p:cNvCxnSpPr>
            <a:cxnSpLocks/>
          </p:cNvCxnSpPr>
          <p:nvPr/>
        </p:nvCxnSpPr>
        <p:spPr>
          <a:xfrm>
            <a:off x="7535430" y="6657428"/>
            <a:ext cx="962130" cy="50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323A6832-6708-B20F-7CCD-A17FF9240D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3217" t="2376" r="9924" b="10450"/>
          <a:stretch/>
        </p:blipFill>
        <p:spPr>
          <a:xfrm>
            <a:off x="3222932" y="7504216"/>
            <a:ext cx="1981633" cy="1566117"/>
          </a:xfrm>
          <a:prstGeom prst="rect">
            <a:avLst/>
          </a:prstGeom>
          <a:ln>
            <a:noFill/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81F52C1-B784-F6C4-25CB-329D9C833462}"/>
              </a:ext>
            </a:extLst>
          </p:cNvPr>
          <p:cNvCxnSpPr>
            <a:cxnSpLocks/>
          </p:cNvCxnSpPr>
          <p:nvPr/>
        </p:nvCxnSpPr>
        <p:spPr>
          <a:xfrm flipV="1">
            <a:off x="3257104" y="7592288"/>
            <a:ext cx="0" cy="1467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821578-70CC-12D1-037F-88BE29E9EC2F}"/>
              </a:ext>
            </a:extLst>
          </p:cNvPr>
          <p:cNvCxnSpPr>
            <a:cxnSpLocks/>
          </p:cNvCxnSpPr>
          <p:nvPr/>
        </p:nvCxnSpPr>
        <p:spPr>
          <a:xfrm flipV="1">
            <a:off x="3247858" y="9055456"/>
            <a:ext cx="1947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51B6B6FE-4E86-2838-1AEC-FDEE943173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3216" t="2376" r="13582" b="10450"/>
          <a:stretch/>
        </p:blipFill>
        <p:spPr>
          <a:xfrm>
            <a:off x="5590539" y="7498629"/>
            <a:ext cx="1887318" cy="1566117"/>
          </a:xfrm>
          <a:prstGeom prst="rect">
            <a:avLst/>
          </a:prstGeom>
          <a:ln>
            <a:noFill/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502983F-0175-9117-8458-01F380E4CA6B}"/>
              </a:ext>
            </a:extLst>
          </p:cNvPr>
          <p:cNvCxnSpPr>
            <a:cxnSpLocks/>
          </p:cNvCxnSpPr>
          <p:nvPr/>
        </p:nvCxnSpPr>
        <p:spPr>
          <a:xfrm flipV="1">
            <a:off x="5584672" y="7597191"/>
            <a:ext cx="0" cy="1467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A9CC9D8-EDA4-513E-404B-466C1A7138A6}"/>
              </a:ext>
            </a:extLst>
          </p:cNvPr>
          <p:cNvCxnSpPr>
            <a:cxnSpLocks/>
          </p:cNvCxnSpPr>
          <p:nvPr/>
        </p:nvCxnSpPr>
        <p:spPr>
          <a:xfrm flipV="1">
            <a:off x="5591171" y="9055456"/>
            <a:ext cx="1947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25C77393-9DD4-8D68-42C5-EA605E77EF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3217" t="2376" r="9924" b="10450"/>
          <a:stretch/>
        </p:blipFill>
        <p:spPr>
          <a:xfrm>
            <a:off x="7555046" y="7509119"/>
            <a:ext cx="1981633" cy="1566117"/>
          </a:xfrm>
          <a:prstGeom prst="rect">
            <a:avLst/>
          </a:prstGeom>
          <a:ln>
            <a:noFill/>
          </a:ln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D57ECE6-9260-4199-215D-83900EFF70D5}"/>
              </a:ext>
            </a:extLst>
          </p:cNvPr>
          <p:cNvCxnSpPr>
            <a:cxnSpLocks/>
          </p:cNvCxnSpPr>
          <p:nvPr/>
        </p:nvCxnSpPr>
        <p:spPr>
          <a:xfrm flipV="1">
            <a:off x="7589218" y="7581348"/>
            <a:ext cx="0" cy="1467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531712F-3DC6-E009-6EF4-D9A1879F6AFC}"/>
              </a:ext>
            </a:extLst>
          </p:cNvPr>
          <p:cNvCxnSpPr>
            <a:cxnSpLocks/>
          </p:cNvCxnSpPr>
          <p:nvPr/>
        </p:nvCxnSpPr>
        <p:spPr>
          <a:xfrm flipV="1">
            <a:off x="7588734" y="9055456"/>
            <a:ext cx="1947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5C3B6F-81ED-0924-EB20-EBD7646A88BF}"/>
              </a:ext>
            </a:extLst>
          </p:cNvPr>
          <p:cNvCxnSpPr>
            <a:cxnSpLocks/>
          </p:cNvCxnSpPr>
          <p:nvPr/>
        </p:nvCxnSpPr>
        <p:spPr>
          <a:xfrm>
            <a:off x="2202084" y="9146533"/>
            <a:ext cx="0" cy="529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F01044F-C1EA-2958-CF06-419D37EB1867}"/>
              </a:ext>
            </a:extLst>
          </p:cNvPr>
          <p:cNvSpPr txBox="1"/>
          <p:nvPr/>
        </p:nvSpPr>
        <p:spPr>
          <a:xfrm>
            <a:off x="1762908" y="9203746"/>
            <a:ext cx="2275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N</a:t>
            </a:r>
            <a:r>
              <a:rPr lang="nl-NL" sz="1000" dirty="0" err="1"/>
              <a:t>components</a:t>
            </a:r>
            <a:r>
              <a:rPr lang="nl-NL" dirty="0"/>
              <a:t> = X</a:t>
            </a:r>
            <a:br>
              <a:rPr lang="nl-NL" sz="1000" dirty="0"/>
            </a:br>
            <a:endParaRPr lang="en-GB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164D247-C2AC-42E5-1880-F53C84C9BFFC}"/>
              </a:ext>
            </a:extLst>
          </p:cNvPr>
          <p:cNvCxnSpPr>
            <a:cxnSpLocks/>
          </p:cNvCxnSpPr>
          <p:nvPr/>
        </p:nvCxnSpPr>
        <p:spPr>
          <a:xfrm>
            <a:off x="6529472" y="9146533"/>
            <a:ext cx="0" cy="529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F375018-3FC4-C105-D93C-A86D2E3FA4F1}"/>
              </a:ext>
            </a:extLst>
          </p:cNvPr>
          <p:cNvSpPr txBox="1"/>
          <p:nvPr/>
        </p:nvSpPr>
        <p:spPr>
          <a:xfrm>
            <a:off x="6090296" y="9203746"/>
            <a:ext cx="2275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N</a:t>
            </a:r>
            <a:r>
              <a:rPr lang="nl-NL" sz="1000" dirty="0" err="1"/>
              <a:t>components</a:t>
            </a:r>
            <a:r>
              <a:rPr lang="nl-NL" dirty="0"/>
              <a:t> = X</a:t>
            </a:r>
            <a:br>
              <a:rPr lang="nl-NL" sz="1000" dirty="0"/>
            </a:b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DEA5CEB-D97A-2FCD-F32B-95716B777521}"/>
              </a:ext>
            </a:extLst>
          </p:cNvPr>
          <p:cNvSpPr txBox="1"/>
          <p:nvPr/>
        </p:nvSpPr>
        <p:spPr>
          <a:xfrm>
            <a:off x="1252558" y="9703313"/>
            <a:ext cx="1927353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nl-NL" dirty="0"/>
          </a:p>
          <a:p>
            <a:pPr algn="ctr"/>
            <a:r>
              <a:rPr lang="nl-NL" dirty="0"/>
              <a:t>ML Model</a:t>
            </a:r>
            <a:br>
              <a:rPr lang="nl-NL" dirty="0"/>
            </a:br>
            <a:r>
              <a:rPr lang="nl-NL" dirty="0"/>
              <a:t>Training</a:t>
            </a:r>
          </a:p>
          <a:p>
            <a:pPr algn="ctr"/>
            <a:endParaRPr lang="en-GB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58A051-ECC1-41DD-55F3-9F3446739F64}"/>
              </a:ext>
            </a:extLst>
          </p:cNvPr>
          <p:cNvSpPr txBox="1"/>
          <p:nvPr/>
        </p:nvSpPr>
        <p:spPr>
          <a:xfrm>
            <a:off x="5584188" y="9703313"/>
            <a:ext cx="1927353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nl-NL" dirty="0"/>
          </a:p>
          <a:p>
            <a:pPr algn="ctr"/>
            <a:r>
              <a:rPr lang="nl-NL" dirty="0"/>
              <a:t>ML Model</a:t>
            </a:r>
            <a:br>
              <a:rPr lang="nl-NL" dirty="0"/>
            </a:br>
            <a:r>
              <a:rPr lang="nl-NL" dirty="0"/>
              <a:t>Training</a:t>
            </a:r>
          </a:p>
          <a:p>
            <a:pPr algn="ctr"/>
            <a:endParaRPr lang="en-GB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576E4F7-AC69-0B2C-914F-985F19AB565C}"/>
              </a:ext>
            </a:extLst>
          </p:cNvPr>
          <p:cNvSpPr txBox="1"/>
          <p:nvPr/>
        </p:nvSpPr>
        <p:spPr>
          <a:xfrm>
            <a:off x="1252558" y="11545098"/>
            <a:ext cx="1927353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nl-NL" dirty="0"/>
          </a:p>
          <a:p>
            <a:pPr algn="ctr"/>
            <a:r>
              <a:rPr lang="nl-NL" dirty="0"/>
              <a:t>ML Model</a:t>
            </a:r>
            <a:br>
              <a:rPr lang="nl-NL" dirty="0"/>
            </a:br>
            <a:r>
              <a:rPr lang="nl-NL" dirty="0" err="1"/>
              <a:t>Testing</a:t>
            </a:r>
            <a:endParaRPr lang="nl-NL" dirty="0"/>
          </a:p>
          <a:p>
            <a:pPr algn="ctr"/>
            <a:endParaRPr lang="en-GB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90DBCB-F232-3C65-BA82-EECC6B00323C}"/>
              </a:ext>
            </a:extLst>
          </p:cNvPr>
          <p:cNvCxnSpPr>
            <a:cxnSpLocks/>
          </p:cNvCxnSpPr>
          <p:nvPr/>
        </p:nvCxnSpPr>
        <p:spPr>
          <a:xfrm>
            <a:off x="2216234" y="10958152"/>
            <a:ext cx="0" cy="529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4E5575C-6013-AE9F-5FDC-9DBDAE26D993}"/>
              </a:ext>
            </a:extLst>
          </p:cNvPr>
          <p:cNvCxnSpPr>
            <a:cxnSpLocks/>
          </p:cNvCxnSpPr>
          <p:nvPr/>
        </p:nvCxnSpPr>
        <p:spPr>
          <a:xfrm flipH="1">
            <a:off x="3222932" y="12145320"/>
            <a:ext cx="987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35E98D5-9A5F-4741-9F50-3E73322D8FD1}"/>
              </a:ext>
            </a:extLst>
          </p:cNvPr>
          <p:cNvCxnSpPr>
            <a:cxnSpLocks/>
          </p:cNvCxnSpPr>
          <p:nvPr/>
        </p:nvCxnSpPr>
        <p:spPr>
          <a:xfrm>
            <a:off x="4209988" y="9080665"/>
            <a:ext cx="0" cy="30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EF2AB9B-41E2-CC88-CC14-756658F49A77}"/>
              </a:ext>
            </a:extLst>
          </p:cNvPr>
          <p:cNvSpPr txBox="1"/>
          <p:nvPr/>
        </p:nvSpPr>
        <p:spPr>
          <a:xfrm>
            <a:off x="5582576" y="11554093"/>
            <a:ext cx="1927353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nl-NL" dirty="0"/>
          </a:p>
          <a:p>
            <a:pPr algn="ctr"/>
            <a:r>
              <a:rPr lang="nl-NL" dirty="0"/>
              <a:t>ML Model</a:t>
            </a:r>
            <a:br>
              <a:rPr lang="nl-NL" dirty="0"/>
            </a:br>
            <a:r>
              <a:rPr lang="nl-NL" dirty="0" err="1"/>
              <a:t>Testing</a:t>
            </a:r>
            <a:endParaRPr lang="nl-NL" dirty="0"/>
          </a:p>
          <a:p>
            <a:pPr algn="ctr"/>
            <a:endParaRPr lang="en-GB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BEB3458-5747-6D85-EDCF-F070859045AB}"/>
              </a:ext>
            </a:extLst>
          </p:cNvPr>
          <p:cNvCxnSpPr>
            <a:cxnSpLocks/>
          </p:cNvCxnSpPr>
          <p:nvPr/>
        </p:nvCxnSpPr>
        <p:spPr>
          <a:xfrm>
            <a:off x="6546252" y="10967147"/>
            <a:ext cx="0" cy="529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26D7153-310B-BE40-0A65-370E366EAD87}"/>
              </a:ext>
            </a:extLst>
          </p:cNvPr>
          <p:cNvCxnSpPr>
            <a:cxnSpLocks/>
          </p:cNvCxnSpPr>
          <p:nvPr/>
        </p:nvCxnSpPr>
        <p:spPr>
          <a:xfrm flipH="1">
            <a:off x="7552950" y="12154315"/>
            <a:ext cx="987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B0CBBBA-ACF0-470E-4883-4C213BAA0B18}"/>
              </a:ext>
            </a:extLst>
          </p:cNvPr>
          <p:cNvCxnSpPr>
            <a:cxnSpLocks/>
          </p:cNvCxnSpPr>
          <p:nvPr/>
        </p:nvCxnSpPr>
        <p:spPr>
          <a:xfrm>
            <a:off x="8540006" y="9089660"/>
            <a:ext cx="0" cy="30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A94F4C3-E326-9BFC-D9A8-263BFB2D5985}"/>
              </a:ext>
            </a:extLst>
          </p:cNvPr>
          <p:cNvCxnSpPr>
            <a:cxnSpLocks/>
          </p:cNvCxnSpPr>
          <p:nvPr/>
        </p:nvCxnSpPr>
        <p:spPr>
          <a:xfrm>
            <a:off x="2204144" y="12827893"/>
            <a:ext cx="0" cy="529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C127E8C-76E8-3204-42A2-87BEDB89BD2A}"/>
              </a:ext>
            </a:extLst>
          </p:cNvPr>
          <p:cNvCxnSpPr>
            <a:cxnSpLocks/>
          </p:cNvCxnSpPr>
          <p:nvPr/>
        </p:nvCxnSpPr>
        <p:spPr>
          <a:xfrm>
            <a:off x="6556521" y="12827893"/>
            <a:ext cx="0" cy="529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80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F7056589EB1A43B219435D9FF33878" ma:contentTypeVersion="17" ma:contentTypeDescription="Create a new document." ma:contentTypeScope="" ma:versionID="3da267742ed6c4af34ac829f8a26c470">
  <xsd:schema xmlns:xsd="http://www.w3.org/2001/XMLSchema" xmlns:xs="http://www.w3.org/2001/XMLSchema" xmlns:p="http://schemas.microsoft.com/office/2006/metadata/properties" xmlns:ns3="a01de3f9-1ba5-4df1-a735-d24482860ef5" xmlns:ns4="afac2627-9288-4e7d-9e16-4b74d4dc9724" targetNamespace="http://schemas.microsoft.com/office/2006/metadata/properties" ma:root="true" ma:fieldsID="bebef4de9d80b79d6b1cd869e8a2bdae" ns3:_="" ns4:_="">
    <xsd:import namespace="a01de3f9-1ba5-4df1-a735-d24482860ef5"/>
    <xsd:import namespace="afac2627-9288-4e7d-9e16-4b74d4dc972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1de3f9-1ba5-4df1-a735-d24482860e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c2627-9288-4e7d-9e16-4b74d4dc97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fac2627-9288-4e7d-9e16-4b74d4dc9724" xsi:nil="true"/>
  </documentManagement>
</p:properties>
</file>

<file path=customXml/itemProps1.xml><?xml version="1.0" encoding="utf-8"?>
<ds:datastoreItem xmlns:ds="http://schemas.openxmlformats.org/officeDocument/2006/customXml" ds:itemID="{9CC6E853-9E80-4B3A-A381-AB1AB02AD8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1de3f9-1ba5-4df1-a735-d24482860ef5"/>
    <ds:schemaRef ds:uri="afac2627-9288-4e7d-9e16-4b74d4dc97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88B186-51CD-4B17-9DB4-39E0EF5604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D521FB-2080-4B7A-81FE-3783017C9129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a01de3f9-1ba5-4df1-a735-d24482860ef5"/>
    <ds:schemaRef ds:uri="http://purl.org/dc/terms/"/>
    <ds:schemaRef ds:uri="afac2627-9288-4e7d-9e16-4b74d4dc9724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198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Lokers, Jort</dc:creator>
  <cp:lastModifiedBy>Lokers, Jort</cp:lastModifiedBy>
  <cp:revision>2</cp:revision>
  <dcterms:created xsi:type="dcterms:W3CDTF">2024-06-11T08:12:28Z</dcterms:created>
  <dcterms:modified xsi:type="dcterms:W3CDTF">2024-06-11T09:27:07Z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0x010100B9F7056589EB1A43B219435D9FF33878</vt:lpwstr>
  </property>
</Properties>
</file>