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8"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86766" autoAdjust="0"/>
  </p:normalViewPr>
  <p:slideViewPr>
    <p:cSldViewPr snapToGrid="0">
      <p:cViewPr varScale="1">
        <p:scale>
          <a:sx n="101" d="100"/>
          <a:sy n="101" d="100"/>
        </p:scale>
        <p:origin x="10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EBA76-413B-49B5-96AE-0485994FA340}" type="datetimeFigureOut">
              <a:rPr lang="en-US" smtClean="0"/>
              <a:t>11/8/2013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0CFFC-7E62-4DF3-A1F9-FC47556C382C}" type="slidenum">
              <a:rPr lang="en-US" smtClean="0"/>
              <a:t>‹#›</a:t>
            </a:fld>
            <a:endParaRPr lang="en-US"/>
          </a:p>
        </p:txBody>
      </p:sp>
    </p:spTree>
    <p:extLst>
      <p:ext uri="{BB962C8B-B14F-4D97-AF65-F5344CB8AC3E}">
        <p14:creationId xmlns:p14="http://schemas.microsoft.com/office/powerpoint/2010/main" val="60565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2</a:t>
            </a:fld>
            <a:endParaRPr lang="en-US"/>
          </a:p>
        </p:txBody>
      </p:sp>
    </p:spTree>
    <p:extLst>
      <p:ext uri="{BB962C8B-B14F-4D97-AF65-F5344CB8AC3E}">
        <p14:creationId xmlns:p14="http://schemas.microsoft.com/office/powerpoint/2010/main" val="86283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Interviewing a skill</a:t>
            </a:r>
            <a:r>
              <a:rPr lang="en-US" baseline="0" dirty="0" smtClean="0"/>
              <a:t> that can be learned. Some are just good at it. If offered an interview, take it. At worst, you will learn something. At best, you get a job.</a:t>
            </a:r>
          </a:p>
          <a:p>
            <a:pPr marL="685800" lvl="1" indent="-228600">
              <a:buAutoNum type="arabicPeriod"/>
            </a:pPr>
            <a:r>
              <a:rPr lang="en-US" baseline="0" dirty="0" smtClean="0"/>
              <a:t>If “but I’m bad it interviewing…” is your mantra, you need to interview more. Not interviewing is not going to make getting a job easier</a:t>
            </a:r>
          </a:p>
          <a:p>
            <a:pPr marL="228600" indent="-228600">
              <a:buAutoNum type="arabicPeriod"/>
            </a:pPr>
            <a:r>
              <a:rPr lang="en-US" dirty="0" smtClean="0"/>
              <a:t>technical interviews just part of the process. If you bonk, there are possibly</a:t>
            </a:r>
            <a:r>
              <a:rPr lang="en-US" baseline="0" dirty="0" smtClean="0"/>
              <a:t> </a:t>
            </a:r>
            <a:r>
              <a:rPr lang="en-US" dirty="0" smtClean="0"/>
              <a:t>other interviews</a:t>
            </a:r>
          </a:p>
          <a:p>
            <a:pPr marL="685800" lvl="1" indent="-228600">
              <a:buAutoNum type="arabicPeriod"/>
            </a:pPr>
            <a:r>
              <a:rPr lang="en-US" dirty="0" smtClean="0"/>
              <a:t>using a screen of some sort by a recruiter</a:t>
            </a:r>
          </a:p>
          <a:p>
            <a:pPr marL="685800" lvl="1" indent="-228600">
              <a:buAutoNum type="arabicPeriod"/>
            </a:pPr>
            <a:r>
              <a:rPr lang="en-US" dirty="0" smtClean="0"/>
              <a:t>Interview with management</a:t>
            </a:r>
          </a:p>
          <a:p>
            <a:pPr marL="228600" lvl="0" indent="-228600">
              <a:buAutoNum type="arabicPeriod"/>
            </a:pPr>
            <a:r>
              <a:rPr lang="en-US" dirty="0" smtClean="0"/>
              <a:t>“No hire” is not the end. If you like the company, apply again.</a:t>
            </a:r>
          </a:p>
          <a:p>
            <a:pPr marL="685800" lvl="1" indent="-228600">
              <a:buAutoNum type="arabicPeriod"/>
            </a:pPr>
            <a:r>
              <a:rPr lang="en-US" dirty="0" smtClean="0"/>
              <a:t>Figure out what the gap is. What you didn’t know. Study</a:t>
            </a:r>
            <a:r>
              <a:rPr lang="en-US" baseline="0" dirty="0" smtClean="0"/>
              <a:t> up. Apply again. If you come back a year latter and ace an interview you struggled on, that’s a really good sign.</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11</a:t>
            </a:fld>
            <a:endParaRPr lang="en-US"/>
          </a:p>
        </p:txBody>
      </p:sp>
    </p:spTree>
    <p:extLst>
      <p:ext uri="{BB962C8B-B14F-4D97-AF65-F5344CB8AC3E}">
        <p14:creationId xmlns:p14="http://schemas.microsoft.com/office/powerpoint/2010/main" val="386322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 Anything you would like to know that I haven’t answer? Any other secrets that aren’t so secret that I can divulge?</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12</a:t>
            </a:fld>
            <a:endParaRPr lang="en-US"/>
          </a:p>
        </p:txBody>
      </p:sp>
    </p:spTree>
    <p:extLst>
      <p:ext uri="{BB962C8B-B14F-4D97-AF65-F5344CB8AC3E}">
        <p14:creationId xmlns:p14="http://schemas.microsoft.com/office/powerpoint/2010/main" val="67326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a:t>
            </a:r>
            <a:r>
              <a:rPr lang="en-US" dirty="0" smtClean="0"/>
              <a:t>Needlessly</a:t>
            </a:r>
            <a:r>
              <a:rPr lang="en-US" baseline="0" dirty="0" smtClean="0"/>
              <a:t> nervous - </a:t>
            </a:r>
            <a:r>
              <a:rPr lang="en-US" dirty="0" smtClean="0"/>
              <a:t>I always try to make the candidate feel comfortable.</a:t>
            </a:r>
            <a:r>
              <a:rPr lang="en-US" baseline="0" dirty="0" smtClean="0"/>
              <a:t> I start with easy questions. </a:t>
            </a:r>
          </a:p>
          <a:p>
            <a:pPr marL="228600" indent="-228600">
              <a:buAutoNum type="arabicPlain" startAt="2"/>
            </a:pPr>
            <a:r>
              <a:rPr lang="en-US" baseline="0" dirty="0" smtClean="0"/>
              <a:t>Overly confident – other end of spectrum. Confidence is good, but can come off the wrong way.  Can make you appear uninterested or “too good”</a:t>
            </a:r>
          </a:p>
          <a:p>
            <a:pPr marL="228600" indent="-228600">
              <a:buAutoNum type="arabicPlain" startAt="2"/>
            </a:pPr>
            <a:r>
              <a:rPr lang="en-US" dirty="0" smtClean="0"/>
              <a:t>Stack of resumes - Lots of people apply for jobs. Getting an interview can be tough. Standing out in an interview can be tough.</a:t>
            </a:r>
          </a:p>
          <a:p>
            <a:pPr marL="228600" indent="-228600">
              <a:buAutoNum type="arabicPlain" startAt="2"/>
            </a:pPr>
            <a:r>
              <a:rPr lang="en-US" dirty="0" smtClean="0"/>
              <a:t>Unknowns -</a:t>
            </a:r>
            <a:r>
              <a:rPr lang="en-US" baseline="0" dirty="0" smtClean="0"/>
              <a:t> </a:t>
            </a:r>
            <a:r>
              <a:rPr lang="en-US" dirty="0" smtClean="0"/>
              <a:t>You</a:t>
            </a:r>
            <a:r>
              <a:rPr lang="en-US" baseline="0" dirty="0" smtClean="0"/>
              <a:t> never know what you are walking into. Someone could have had a bad day. Be looking for something specific.</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3</a:t>
            </a:fld>
            <a:endParaRPr lang="en-US"/>
          </a:p>
        </p:txBody>
      </p:sp>
    </p:spTree>
    <p:extLst>
      <p:ext uri="{BB962C8B-B14F-4D97-AF65-F5344CB8AC3E}">
        <p14:creationId xmlns:p14="http://schemas.microsoft.com/office/powerpoint/2010/main" val="8252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Giving an interview is hard.</a:t>
            </a:r>
          </a:p>
          <a:p>
            <a:pPr marL="228600" indent="-228600">
              <a:buAutoNum type="arabicPeriod"/>
            </a:pPr>
            <a:endParaRPr lang="en-US" baseline="0" dirty="0" smtClean="0"/>
          </a:p>
          <a:p>
            <a:pPr marL="228600" indent="-228600">
              <a:buAutoNum type="arabicPeriod"/>
            </a:pPr>
            <a:r>
              <a:rPr lang="en-US" baseline="0" dirty="0" smtClean="0"/>
              <a:t>30-60 minutes isn’t enough. Not sure the marathon 8 hour interviews are the right answer either.</a:t>
            </a:r>
          </a:p>
          <a:p>
            <a:pPr marL="685800" lvl="1" indent="-228600">
              <a:buAutoNum type="arabicPeriod"/>
            </a:pPr>
            <a:r>
              <a:rPr lang="en-US" baseline="0" dirty="0" smtClean="0"/>
              <a:t>Have multiple technical interviews if possible. As a candidate, multiple interviews is usually a good sign. Companies want to get it right.</a:t>
            </a:r>
          </a:p>
          <a:p>
            <a:pPr marL="228600" indent="-228600">
              <a:buAutoNum type="arabicPeriod"/>
            </a:pPr>
            <a:r>
              <a:rPr lang="en-US" baseline="0" dirty="0" smtClean="0"/>
              <a:t>Interviewing can be “</a:t>
            </a:r>
            <a:r>
              <a:rPr lang="en-US" baseline="0" dirty="0" err="1" smtClean="0"/>
              <a:t>steaky</a:t>
            </a:r>
            <a:r>
              <a:rPr lang="en-US" baseline="0" dirty="0" smtClean="0"/>
              <a:t>”. Can have a lot of promising candidates and then not any for a while. It’s weird. And demoralizing.</a:t>
            </a:r>
          </a:p>
          <a:p>
            <a:pPr marL="228600" indent="-228600">
              <a:buAutoNum type="arabicPeriod"/>
            </a:pPr>
            <a:r>
              <a:rPr lang="en-US" baseline="0" dirty="0" smtClean="0"/>
              <a:t>Let’s be honest, we aren’t all social </a:t>
            </a:r>
            <a:r>
              <a:rPr lang="en-US" baseline="0" dirty="0" err="1" smtClean="0"/>
              <a:t>butterflys</a:t>
            </a:r>
            <a:r>
              <a:rPr lang="en-US" baseline="0" dirty="0" smtClean="0"/>
              <a:t>.</a:t>
            </a:r>
          </a:p>
          <a:p>
            <a:pPr marL="228600" indent="-228600">
              <a:buAutoNum type="arabicPeriod"/>
            </a:pPr>
            <a:r>
              <a:rPr lang="en-US" baseline="0" dirty="0" smtClean="0"/>
              <a:t>Coming up with good questions is hard. You want to give the candidate an opportunity to shine.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4</a:t>
            </a:fld>
            <a:endParaRPr lang="en-US"/>
          </a:p>
        </p:txBody>
      </p:sp>
    </p:spTree>
    <p:extLst>
      <p:ext uri="{BB962C8B-B14F-4D97-AF65-F5344CB8AC3E}">
        <p14:creationId xmlns:p14="http://schemas.microsoft.com/office/powerpoint/2010/main" val="253280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When I first started interviewing, I read the this</a:t>
            </a:r>
            <a:r>
              <a:rPr lang="en-US" baseline="0" dirty="0" smtClean="0"/>
              <a:t> article. Changed my point of view on what a company needs. You should read it.</a:t>
            </a:r>
          </a:p>
          <a:p>
            <a:pPr marL="228600" indent="-228600">
              <a:buAutoNum type="arabicPeriod"/>
            </a:pPr>
            <a:r>
              <a:rPr lang="en-US" baseline="0" dirty="0" smtClean="0"/>
              <a:t>Smart – aptitude, can learn new things. Remember, technology is always changing</a:t>
            </a:r>
          </a:p>
          <a:p>
            <a:pPr marL="228600" indent="-228600">
              <a:buAutoNum type="arabicPeriod"/>
            </a:pPr>
            <a:r>
              <a:rPr lang="en-US" baseline="0" dirty="0" smtClean="0"/>
              <a:t>Get things done – practical, knows when a </a:t>
            </a:r>
          </a:p>
          <a:p>
            <a:pPr marL="228600" indent="-228600">
              <a:buAutoNum type="arabicPeriod"/>
            </a:pPr>
            <a:r>
              <a:rPr lang="en-US" baseline="0" dirty="0" smtClean="0"/>
              <a:t>Hire or no hire</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5</a:t>
            </a:fld>
            <a:endParaRPr lang="en-US"/>
          </a:p>
        </p:txBody>
      </p:sp>
    </p:spTree>
    <p:extLst>
      <p:ext uri="{BB962C8B-B14F-4D97-AF65-F5344CB8AC3E}">
        <p14:creationId xmlns:p14="http://schemas.microsoft.com/office/powerpoint/2010/main" val="10468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0CFFC-7E62-4DF3-A1F9-FC47556C382C}" type="slidenum">
              <a:rPr lang="en-US" smtClean="0"/>
              <a:t>6</a:t>
            </a:fld>
            <a:endParaRPr lang="en-US"/>
          </a:p>
        </p:txBody>
      </p:sp>
    </p:spTree>
    <p:extLst>
      <p:ext uri="{BB962C8B-B14F-4D97-AF65-F5344CB8AC3E}">
        <p14:creationId xmlns:p14="http://schemas.microsoft.com/office/powerpoint/2010/main" val="380460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Passion has to be the #1 thing I am looking for</a:t>
            </a:r>
          </a:p>
          <a:p>
            <a:pPr marL="228600" indent="-228600">
              <a:buAutoNum type="arabicPeriod"/>
            </a:pPr>
            <a:r>
              <a:rPr lang="en-US" dirty="0" smtClean="0"/>
              <a:t>Do you live to code? I can usually tell. Have an odd fascination </a:t>
            </a:r>
            <a:r>
              <a:rPr lang="en-US" baseline="0" dirty="0" smtClean="0"/>
              <a:t>for something? Excellent!</a:t>
            </a:r>
          </a:p>
          <a:p>
            <a:pPr marL="685800" lvl="1" indent="-228600">
              <a:buAutoNum type="arabicPeriod"/>
            </a:pPr>
            <a:r>
              <a:rPr lang="en-US" baseline="0" dirty="0" smtClean="0"/>
              <a:t>Are you coding outside of work? What?</a:t>
            </a:r>
          </a:p>
          <a:p>
            <a:pPr marL="228600" indent="-228600">
              <a:buAutoNum type="arabicPeriod"/>
            </a:pPr>
            <a:r>
              <a:rPr lang="en-US" baseline="0" dirty="0" smtClean="0"/>
              <a:t>The best interviews are ones that turn into conversations. A good interviewer will ask open ended questions that spur conversation. An excellent candidate will seize the opportunity</a:t>
            </a:r>
          </a:p>
          <a:p>
            <a:pPr marL="685800" lvl="1" indent="-228600">
              <a:buAutoNum type="arabicPeriod"/>
            </a:pPr>
            <a:r>
              <a:rPr lang="en-US" baseline="0" dirty="0" smtClean="0"/>
              <a:t>It’s better to say too much than too little on a subject</a:t>
            </a:r>
          </a:p>
          <a:p>
            <a:pPr marL="685800" lvl="1" indent="-228600">
              <a:buAutoNum type="arabicPeriod"/>
            </a:pPr>
            <a:r>
              <a:rPr lang="en-US" baseline="0" dirty="0" smtClean="0"/>
              <a:t>Trivia or Question and answer sessions are the worst. Who cares if you can name the order of events in an ASP.NET </a:t>
            </a:r>
            <a:r>
              <a:rPr lang="en-US" baseline="0" dirty="0" err="1" smtClean="0"/>
              <a:t>webforms</a:t>
            </a:r>
            <a:r>
              <a:rPr lang="en-US" baseline="0" dirty="0" smtClean="0"/>
              <a:t> page. Know who knows that and can tell you in 15 seconds? Google.</a:t>
            </a:r>
          </a:p>
          <a:p>
            <a:pPr marL="1143000" lvl="2" indent="-228600">
              <a:buAutoNum type="arabicPeriod"/>
            </a:pPr>
            <a:r>
              <a:rPr lang="en-US" baseline="0" dirty="0" smtClean="0"/>
              <a:t>Some companies use this as their bread in butter. To me, their interviews lack passion and I can only guess their company does too.</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7</a:t>
            </a:fld>
            <a:endParaRPr lang="en-US"/>
          </a:p>
        </p:txBody>
      </p:sp>
    </p:spTree>
    <p:extLst>
      <p:ext uri="{BB962C8B-B14F-4D97-AF65-F5344CB8AC3E}">
        <p14:creationId xmlns:p14="http://schemas.microsoft.com/office/powerpoint/2010/main" val="192489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 see a lot of folks who downplay themselves. It’s unfortunate. I’m not expecting someone with less experience to be</a:t>
            </a:r>
            <a:r>
              <a:rPr lang="en-US" baseline="0" dirty="0" smtClean="0"/>
              <a:t> a potential Google-quality candidate.</a:t>
            </a:r>
          </a:p>
          <a:p>
            <a:pPr marL="685800" lvl="1" indent="-228600">
              <a:buAutoNum type="arabicPeriod"/>
            </a:pPr>
            <a:r>
              <a:rPr lang="en-US" baseline="0" dirty="0" smtClean="0"/>
              <a:t>If you have less experience I’m likely going to ask about things you did before you started working or you do after hours</a:t>
            </a:r>
          </a:p>
          <a:p>
            <a:pPr marL="685800" lvl="1" indent="-228600">
              <a:buAutoNum type="arabicPeriod"/>
            </a:pPr>
            <a:r>
              <a:rPr lang="en-US" baseline="0" dirty="0" smtClean="0"/>
              <a:t>If you have 10+ years of experience, I’m going to expect a little more than someone who has 2.</a:t>
            </a:r>
          </a:p>
          <a:p>
            <a:pPr marL="228600" lvl="0" indent="-228600">
              <a:buAutoNum type="arabicPeriod"/>
            </a:pPr>
            <a:r>
              <a:rPr lang="en-US" baseline="0" dirty="0" smtClean="0"/>
              <a:t>Going back to </a:t>
            </a:r>
            <a:r>
              <a:rPr lang="en-US" baseline="0" dirty="0" err="1" smtClean="0"/>
              <a:t>Spolsky’s</a:t>
            </a:r>
            <a:r>
              <a:rPr lang="en-US" baseline="0" dirty="0" smtClean="0"/>
              <a:t> article, it’s not enough to be smart. You have to get things done. Having a proven track record is the best indicator for future success. </a:t>
            </a:r>
          </a:p>
          <a:p>
            <a:pPr marL="685800" lvl="1" indent="-228600">
              <a:buAutoNum type="arabicPeriod"/>
            </a:pPr>
            <a:r>
              <a:rPr lang="en-US" baseline="0" dirty="0" smtClean="0"/>
              <a:t>Too many certs</a:t>
            </a:r>
          </a:p>
          <a:p>
            <a:pPr marL="228600" lvl="0" indent="-228600">
              <a:buAutoNum type="arabicPeriod"/>
            </a:pPr>
            <a:r>
              <a:rPr lang="en-US" baseline="0" dirty="0" smtClean="0"/>
              <a:t>Are there any patterns, practices that are “en-vogue”? Expect questions on them. Read up on what’s out there. Read blogs. Read Hacker News.</a:t>
            </a:r>
          </a:p>
          <a:p>
            <a:pPr marL="685800" lvl="1" indent="-228600">
              <a:buAutoNum type="arabicPeriod"/>
            </a:pPr>
            <a:r>
              <a:rPr lang="en-US" baseline="0" dirty="0" smtClean="0"/>
              <a:t>Are you a web developer? You should know of jQuery, </a:t>
            </a:r>
            <a:r>
              <a:rPr lang="en-US" baseline="0" dirty="0" err="1" smtClean="0"/>
              <a:t>bunding</a:t>
            </a:r>
            <a:r>
              <a:rPr lang="en-US" baseline="0" dirty="0" smtClean="0"/>
              <a:t>, </a:t>
            </a:r>
            <a:r>
              <a:rPr lang="en-US" baseline="0" dirty="0" err="1" smtClean="0"/>
              <a:t>minification</a:t>
            </a:r>
            <a:r>
              <a:rPr lang="en-US" baseline="0" dirty="0" smtClean="0"/>
              <a:t>, even if you aren’t experienced in it</a:t>
            </a:r>
          </a:p>
          <a:p>
            <a:pPr marL="228600" lvl="0" indent="-228600">
              <a:buAutoNum type="arabicPeriod"/>
            </a:pPr>
            <a:r>
              <a:rPr lang="en-US" baseline="0" dirty="0" smtClean="0"/>
              <a:t>Guess what interviewers ask about. Things they do everyday. If they use SQL Server, expect SQL questions.</a:t>
            </a:r>
          </a:p>
          <a:p>
            <a:pPr marL="228600" lvl="0" indent="-228600">
              <a:buAutoNum type="arabicPeriod"/>
            </a:pPr>
            <a:r>
              <a:rPr lang="en-US" baseline="0" dirty="0" err="1" smtClean="0"/>
              <a:t>Kinda</a:t>
            </a:r>
            <a:r>
              <a:rPr lang="en-US" baseline="0" dirty="0" smtClean="0"/>
              <a:t> like the SAT advice, don’t second guess yourself. As much as I like people talking things out, that’s a bullet point on a different slide.</a:t>
            </a:r>
          </a:p>
        </p:txBody>
      </p:sp>
      <p:sp>
        <p:nvSpPr>
          <p:cNvPr id="4" name="Slide Number Placeholder 3"/>
          <p:cNvSpPr>
            <a:spLocks noGrp="1"/>
          </p:cNvSpPr>
          <p:nvPr>
            <p:ph type="sldNum" sz="quarter" idx="10"/>
          </p:nvPr>
        </p:nvSpPr>
        <p:spPr/>
        <p:txBody>
          <a:bodyPr/>
          <a:lstStyle/>
          <a:p>
            <a:fld id="{13D0CFFC-7E62-4DF3-A1F9-FC47556C382C}" type="slidenum">
              <a:rPr lang="en-US" smtClean="0"/>
              <a:t>8</a:t>
            </a:fld>
            <a:endParaRPr lang="en-US"/>
          </a:p>
        </p:txBody>
      </p:sp>
    </p:spTree>
    <p:extLst>
      <p:ext uri="{BB962C8B-B14F-4D97-AF65-F5344CB8AC3E}">
        <p14:creationId xmlns:p14="http://schemas.microsoft.com/office/powerpoint/2010/main" val="358685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It’s true, communicate is important. You</a:t>
            </a:r>
            <a:r>
              <a:rPr lang="en-US" baseline="0" dirty="0" smtClean="0"/>
              <a:t> will likely work on teams. Be able to talk to technical and non-technical folks.</a:t>
            </a:r>
          </a:p>
          <a:p>
            <a:pPr marL="228600" indent="-228600">
              <a:buAutoNum type="arabicPeriod"/>
            </a:pPr>
            <a:r>
              <a:rPr lang="en-US" baseline="0" dirty="0" smtClean="0"/>
              <a:t>And interested and good candidate asks questions. Someone who cares about who they work for is likely to be a better employee. It’s an interview of the company as much as an interview of the candidate. Seize your opportunity. </a:t>
            </a:r>
          </a:p>
          <a:p>
            <a:pPr marL="228600" indent="-228600">
              <a:buAutoNum type="arabicPeriod"/>
            </a:pPr>
            <a:r>
              <a:rPr lang="en-US" dirty="0" smtClean="0"/>
              <a:t>Be appropriate</a:t>
            </a:r>
          </a:p>
          <a:p>
            <a:pPr marL="685800" lvl="1" indent="-228600">
              <a:buAutoNum type="arabicPeriod"/>
            </a:pPr>
            <a:r>
              <a:rPr lang="en-US" dirty="0" smtClean="0"/>
              <a:t>Dress appropriately </a:t>
            </a:r>
            <a:r>
              <a:rPr lang="en-US" baseline="0" dirty="0" smtClean="0"/>
              <a:t> - duh</a:t>
            </a:r>
            <a:endParaRPr lang="en-US" dirty="0" smtClean="0"/>
          </a:p>
          <a:p>
            <a:pPr marL="685800" lvl="1" indent="-228600">
              <a:buAutoNum type="arabicPeriod"/>
            </a:pPr>
            <a:r>
              <a:rPr lang="en-US" dirty="0" smtClean="0"/>
              <a:t>Speak appropriately – watch your words. This isn’t your friends house.</a:t>
            </a:r>
            <a:r>
              <a:rPr lang="en-US" baseline="0" dirty="0" smtClean="0"/>
              <a:t> Be a professional, in short. You’d be surprised.</a:t>
            </a:r>
            <a:endParaRPr lang="en-US" dirty="0" smtClean="0"/>
          </a:p>
          <a:p>
            <a:pPr marL="685800" lvl="1" indent="-228600">
              <a:buAutoNum type="arabicPeriod"/>
            </a:pPr>
            <a:r>
              <a:rPr lang="en-US" dirty="0" smtClean="0"/>
              <a:t>Don't be too casual – again, be professional</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9</a:t>
            </a:fld>
            <a:endParaRPr lang="en-US"/>
          </a:p>
        </p:txBody>
      </p:sp>
    </p:spTree>
    <p:extLst>
      <p:ext uri="{BB962C8B-B14F-4D97-AF65-F5344CB8AC3E}">
        <p14:creationId xmlns:p14="http://schemas.microsoft.com/office/powerpoint/2010/main" val="204603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You will likely be looked</a:t>
            </a:r>
            <a:r>
              <a:rPr lang="en-US" baseline="0" dirty="0" smtClean="0"/>
              <a:t> up before the interview.</a:t>
            </a:r>
          </a:p>
          <a:p>
            <a:pPr marL="685800" lvl="1" indent="-228600">
              <a:buAutoNum type="arabicPeriod"/>
            </a:pPr>
            <a:r>
              <a:rPr lang="en-US" baseline="0" dirty="0" smtClean="0"/>
              <a:t>Have a web presence. Post good stuff. Take down the bad stuff</a:t>
            </a:r>
          </a:p>
          <a:p>
            <a:pPr marL="685800" lvl="1" indent="-228600">
              <a:buAutoNum type="arabicPeriod"/>
            </a:pPr>
            <a:r>
              <a:rPr lang="en-US" baseline="0" dirty="0" smtClean="0"/>
              <a:t>If you have a “lively” </a:t>
            </a:r>
            <a:r>
              <a:rPr lang="en-US" baseline="0" dirty="0" err="1" smtClean="0"/>
              <a:t>facebook</a:t>
            </a:r>
            <a:r>
              <a:rPr lang="en-US" baseline="0" dirty="0" smtClean="0"/>
              <a:t>, please learn how to use the privacy settings</a:t>
            </a:r>
          </a:p>
          <a:p>
            <a:pPr marL="685800" lvl="1" indent="-228600">
              <a:buAutoNum type="arabicPeriod"/>
            </a:pPr>
            <a:r>
              <a:rPr lang="en-US" baseline="0" dirty="0" smtClean="0"/>
              <a:t>You Twitter rants will be considered</a:t>
            </a:r>
          </a:p>
          <a:p>
            <a:pPr marL="228600" lvl="0" indent="-228600">
              <a:buAutoNum type="arabicPeriod"/>
            </a:pPr>
            <a:r>
              <a:rPr lang="en-US" baseline="0" dirty="0" smtClean="0"/>
              <a:t>On your resume, in the interview, we are not impressed if you are simply naming technologies. I want to know what you know about them</a:t>
            </a:r>
          </a:p>
          <a:p>
            <a:pPr marL="228600" lvl="0" indent="-228600">
              <a:buAutoNum type="arabicPeriod"/>
            </a:pPr>
            <a:r>
              <a:rPr lang="en-US" baseline="0" dirty="0" smtClean="0"/>
              <a:t>If you lie on the interview and it gets spotted, you won’t get hired.</a:t>
            </a:r>
          </a:p>
          <a:p>
            <a:pPr marL="685800" lvl="1" indent="-228600">
              <a:buAutoNum type="arabicPeriod"/>
            </a:pPr>
            <a:r>
              <a:rPr lang="en-US" baseline="0" dirty="0" smtClean="0"/>
              <a:t>If it sounds fishy, even if true, don’t bring it up</a:t>
            </a:r>
          </a:p>
          <a:p>
            <a:pPr marL="685800" lvl="1" indent="-228600">
              <a:buAutoNum type="arabicPeriod"/>
            </a:pPr>
            <a:r>
              <a:rPr lang="en-US" baseline="0" dirty="0" smtClean="0"/>
              <a:t>“</a:t>
            </a:r>
            <a:r>
              <a:rPr lang="en-US" baseline="0" dirty="0" err="1" smtClean="0"/>
              <a:t>Sorta</a:t>
            </a:r>
            <a:r>
              <a:rPr lang="en-US" baseline="0" dirty="0" smtClean="0"/>
              <a:t> the truth” or “mostly the truth” is still a lie</a:t>
            </a:r>
          </a:p>
          <a:p>
            <a:pPr marL="228600" lvl="0" indent="-228600">
              <a:buAutoNum type="arabicPeriod"/>
            </a:pPr>
            <a:r>
              <a:rPr lang="en-US" baseline="0" dirty="0" smtClean="0"/>
              <a:t>Do you handle conflict. Don’t indicate yourself.</a:t>
            </a:r>
          </a:p>
          <a:p>
            <a:pPr marL="228600" lvl="0" indent="-228600">
              <a:buAutoNum type="arabicPeriod"/>
            </a:pPr>
            <a:r>
              <a:rPr lang="en-US" baseline="0" dirty="0" smtClean="0"/>
              <a:t>It is better to say “I don’t know” or “I’m not sure” instead of making it up and trying to pass it off as you know. If the interviewer is asking about it, they probably know the answer. There is no partial credit</a:t>
            </a:r>
          </a:p>
          <a:p>
            <a:pPr marL="685800" lvl="1" indent="-228600">
              <a:buAutoNum type="arabicPeriod"/>
            </a:pPr>
            <a:r>
              <a:rPr lang="en-US" baseline="0" dirty="0" smtClean="0"/>
              <a:t>Taking yourself through a problem, i.e. thinking </a:t>
            </a:r>
            <a:r>
              <a:rPr lang="en-US" baseline="0" dirty="0" err="1" smtClean="0"/>
              <a:t>outloud</a:t>
            </a:r>
            <a:r>
              <a:rPr lang="en-US" baseline="0" dirty="0" smtClean="0"/>
              <a:t>, is great.</a:t>
            </a:r>
            <a:endParaRPr lang="en-US" dirty="0"/>
          </a:p>
        </p:txBody>
      </p:sp>
      <p:sp>
        <p:nvSpPr>
          <p:cNvPr id="4" name="Slide Number Placeholder 3"/>
          <p:cNvSpPr>
            <a:spLocks noGrp="1"/>
          </p:cNvSpPr>
          <p:nvPr>
            <p:ph type="sldNum" sz="quarter" idx="10"/>
          </p:nvPr>
        </p:nvSpPr>
        <p:spPr/>
        <p:txBody>
          <a:bodyPr/>
          <a:lstStyle/>
          <a:p>
            <a:fld id="{13D0CFFC-7E62-4DF3-A1F9-FC47556C382C}" type="slidenum">
              <a:rPr lang="en-US" smtClean="0"/>
              <a:t>10</a:t>
            </a:fld>
            <a:endParaRPr lang="en-US"/>
          </a:p>
        </p:txBody>
      </p:sp>
    </p:spTree>
    <p:extLst>
      <p:ext uri="{BB962C8B-B14F-4D97-AF65-F5344CB8AC3E}">
        <p14:creationId xmlns:p14="http://schemas.microsoft.com/office/powerpoint/2010/main" val="199557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Interviewing Tips ‘n’ Tricks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1401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436" y="876300"/>
            <a:ext cx="5164139" cy="756178"/>
          </a:xfrm>
        </p:spPr>
        <p:txBody>
          <a:bodyPr/>
          <a:lstStyle/>
          <a:p>
            <a:r>
              <a:rPr lang="en-US" dirty="0" smtClean="0"/>
              <a:t>Things to avoid</a:t>
            </a:r>
            <a:endParaRPr lang="en-US" dirty="0"/>
          </a:p>
        </p:txBody>
      </p:sp>
      <p:sp>
        <p:nvSpPr>
          <p:cNvPr id="4" name="Text Placeholder 3"/>
          <p:cNvSpPr>
            <a:spLocks noGrp="1"/>
          </p:cNvSpPr>
          <p:nvPr>
            <p:ph type="body" sz="half" idx="2"/>
          </p:nvPr>
        </p:nvSpPr>
        <p:spPr>
          <a:xfrm>
            <a:off x="1531937" y="2118252"/>
            <a:ext cx="5287964" cy="3844397"/>
          </a:xfrm>
        </p:spPr>
        <p:txBody>
          <a:bodyPr/>
          <a:lstStyle/>
          <a:p>
            <a:pPr marL="285750" indent="-285750" algn="l">
              <a:buFont typeface="Arial" panose="020B0604020202020204" pitchFamily="34" charset="0"/>
              <a:buChar char="•"/>
            </a:pPr>
            <a:r>
              <a:rPr lang="en-US" dirty="0" smtClean="0"/>
              <a:t>You will be Googled</a:t>
            </a:r>
          </a:p>
          <a:p>
            <a:pPr marL="285750" indent="-285750" algn="l">
              <a:buFont typeface="Arial" panose="020B0604020202020204" pitchFamily="34" charset="0"/>
              <a:buChar char="•"/>
            </a:pPr>
            <a:r>
              <a:rPr lang="en-US" dirty="0" smtClean="0"/>
              <a:t>Avoid Buzzword Bingo</a:t>
            </a:r>
          </a:p>
          <a:p>
            <a:pPr marL="285750" indent="-285750" algn="l">
              <a:buFont typeface="Arial" panose="020B0604020202020204" pitchFamily="34" charset="0"/>
              <a:buChar char="•"/>
            </a:pPr>
            <a:r>
              <a:rPr lang="en-US" dirty="0" smtClean="0"/>
              <a:t>Always tell the truth</a:t>
            </a:r>
          </a:p>
          <a:p>
            <a:pPr marL="285750" indent="-285750" algn="l">
              <a:buFont typeface="Arial" panose="020B0604020202020204" pitchFamily="34" charset="0"/>
              <a:buChar char="•"/>
            </a:pPr>
            <a:r>
              <a:rPr lang="en-US" dirty="0" smtClean="0"/>
              <a:t>The Conflict Question™</a:t>
            </a:r>
          </a:p>
          <a:p>
            <a:pPr marL="285750" indent="-285750" algn="l">
              <a:buFont typeface="Arial" panose="020B0604020202020204" pitchFamily="34" charset="0"/>
              <a:buChar char="•"/>
            </a:pPr>
            <a:r>
              <a:rPr lang="en-US" dirty="0" smtClean="0"/>
              <a:t>If you don’t know an answer…</a:t>
            </a:r>
          </a:p>
          <a:p>
            <a:pPr marL="285750" indent="-285750" algn="l">
              <a:buFont typeface="Arial" panose="020B0604020202020204" pitchFamily="34" charset="0"/>
              <a:buChar char="•"/>
            </a:pPr>
            <a:endParaRPr lang="en-US" dirty="0" smtClean="0"/>
          </a:p>
          <a:p>
            <a:pPr marL="285750" indent="-285750" algn="l">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973" y="533400"/>
            <a:ext cx="4584679" cy="5648325"/>
          </a:xfrm>
          <a:prstGeom prst="rect">
            <a:avLst/>
          </a:prstGeom>
        </p:spPr>
      </p:pic>
    </p:spTree>
    <p:extLst>
      <p:ext uri="{BB962C8B-B14F-4D97-AF65-F5344CB8AC3E}">
        <p14:creationId xmlns:p14="http://schemas.microsoft.com/office/powerpoint/2010/main" val="42204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heel(1)">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heel(1)">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heel(1)">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375" y="1257300"/>
            <a:ext cx="5588000" cy="4191000"/>
          </a:xfrm>
          <a:prstGeom prst="rect">
            <a:avLst/>
          </a:prstGeom>
        </p:spPr>
      </p:pic>
      <p:sp>
        <p:nvSpPr>
          <p:cNvPr id="6" name="TextBox 5"/>
          <p:cNvSpPr txBox="1"/>
          <p:nvPr/>
        </p:nvSpPr>
        <p:spPr>
          <a:xfrm>
            <a:off x="7534275" y="1123950"/>
            <a:ext cx="4391025" cy="646331"/>
          </a:xfrm>
          <a:prstGeom prst="rect">
            <a:avLst/>
          </a:prstGeom>
          <a:noFill/>
        </p:spPr>
        <p:txBody>
          <a:bodyPr wrap="square" rtlCol="0">
            <a:spAutoFit/>
          </a:bodyPr>
          <a:lstStyle/>
          <a:p>
            <a:pPr algn="ctr"/>
            <a:r>
              <a:rPr lang="en-US" sz="3600" dirty="0" smtClean="0"/>
              <a:t>Silver lining</a:t>
            </a:r>
            <a:endParaRPr lang="en-US" sz="3600" dirty="0"/>
          </a:p>
        </p:txBody>
      </p:sp>
      <p:sp>
        <p:nvSpPr>
          <p:cNvPr id="8" name="TextBox 7"/>
          <p:cNvSpPr txBox="1"/>
          <p:nvPr/>
        </p:nvSpPr>
        <p:spPr>
          <a:xfrm>
            <a:off x="7534275" y="2236757"/>
            <a:ext cx="389572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Take an interview, even if you don’t feel qualified</a:t>
            </a:r>
          </a:p>
          <a:p>
            <a:pPr marL="285750" indent="-285750">
              <a:buFont typeface="Arial" panose="020B0604020202020204" pitchFamily="34" charset="0"/>
              <a:buChar char="•"/>
            </a:pPr>
            <a:r>
              <a:rPr lang="en-US" dirty="0" smtClean="0"/>
              <a:t>Just part of the process</a:t>
            </a:r>
          </a:p>
          <a:p>
            <a:pPr marL="285750" indent="-285750">
              <a:buFont typeface="Arial" panose="020B0604020202020204" pitchFamily="34" charset="0"/>
              <a:buChar char="•"/>
            </a:pPr>
            <a:r>
              <a:rPr lang="en-US" dirty="0" smtClean="0"/>
              <a:t>“No hire” is not the end of the world</a:t>
            </a:r>
            <a:endParaRPr lang="en-US" dirty="0"/>
          </a:p>
        </p:txBody>
      </p:sp>
    </p:spTree>
    <p:extLst>
      <p:ext uri="{BB962C8B-B14F-4D97-AF65-F5344CB8AC3E}">
        <p14:creationId xmlns:p14="http://schemas.microsoft.com/office/powerpoint/2010/main" val="249769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get hired!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5790" y="2667000"/>
            <a:ext cx="3155757" cy="3124200"/>
          </a:xfrm>
        </p:spPr>
      </p:pic>
    </p:spTree>
    <p:extLst>
      <p:ext uri="{BB962C8B-B14F-4D97-AF65-F5344CB8AC3E}">
        <p14:creationId xmlns:p14="http://schemas.microsoft.com/office/powerpoint/2010/main" val="348662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guaranteed way to get job, ace an interview, be something you’re not</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22838" b="22838"/>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p:txBody>
          <a:bodyPr/>
          <a:lstStyle/>
          <a:p>
            <a:r>
              <a:rPr lang="en-US" dirty="0" smtClean="0"/>
              <a:t>Also, some of this may be opinion</a:t>
            </a:r>
            <a:endParaRPr lang="en-US" dirty="0"/>
          </a:p>
        </p:txBody>
      </p:sp>
    </p:spTree>
    <p:extLst>
      <p:ext uri="{BB962C8B-B14F-4D97-AF65-F5344CB8AC3E}">
        <p14:creationId xmlns:p14="http://schemas.microsoft.com/office/powerpoint/2010/main" val="238151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the Interviewee</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26114" r="26114"/>
          <a:stretch>
            <a:fillRect/>
          </a:stretch>
        </p:blipFill>
        <p:spPr/>
      </p:pic>
      <p:sp>
        <p:nvSpPr>
          <p:cNvPr id="4" name="Text Placeholder 3"/>
          <p:cNvSpPr>
            <a:spLocks noGrp="1"/>
          </p:cNvSpPr>
          <p:nvPr>
            <p:ph type="body" sz="half" idx="2"/>
          </p:nvPr>
        </p:nvSpPr>
        <p:spPr/>
        <p:txBody>
          <a:bodyPr/>
          <a:lstStyle/>
          <a:p>
            <a:pPr marL="285750" indent="-285750" algn="l">
              <a:buFont typeface="Arial" panose="020B0604020202020204" pitchFamily="34" charset="0"/>
              <a:buChar char="•"/>
            </a:pPr>
            <a:r>
              <a:rPr lang="en-US" dirty="0" smtClean="0"/>
              <a:t>Needlessly nervous, or…</a:t>
            </a:r>
          </a:p>
          <a:p>
            <a:pPr marL="285750" indent="-285750" algn="l">
              <a:buFont typeface="Arial" panose="020B0604020202020204" pitchFamily="34" charset="0"/>
              <a:buChar char="•"/>
            </a:pPr>
            <a:r>
              <a:rPr lang="en-US" dirty="0" smtClean="0"/>
              <a:t>Overly confident</a:t>
            </a:r>
          </a:p>
          <a:p>
            <a:pPr marL="285750" indent="-285750" algn="l">
              <a:buFont typeface="Arial" panose="020B0604020202020204" pitchFamily="34" charset="0"/>
              <a:buChar char="•"/>
            </a:pPr>
            <a:r>
              <a:rPr lang="en-US" dirty="0" smtClean="0"/>
              <a:t>It’s you vs. a big </a:t>
            </a:r>
            <a:r>
              <a:rPr lang="en-US" dirty="0" err="1" smtClean="0"/>
              <a:t>ol</a:t>
            </a:r>
            <a:r>
              <a:rPr lang="en-US" dirty="0" smtClean="0"/>
              <a:t>’ stack of resumes</a:t>
            </a:r>
          </a:p>
          <a:p>
            <a:pPr marL="285750" indent="-285750" algn="l">
              <a:buFont typeface="Arial" panose="020B0604020202020204" pitchFamily="34" charset="0"/>
              <a:buChar char="•"/>
            </a:pPr>
            <a:r>
              <a:rPr lang="en-US" dirty="0" smtClean="0"/>
              <a:t>Unknown unknowns</a:t>
            </a:r>
            <a:endParaRPr lang="en-US" dirty="0"/>
          </a:p>
        </p:txBody>
      </p:sp>
    </p:spTree>
    <p:extLst>
      <p:ext uri="{BB962C8B-B14F-4D97-AF65-F5344CB8AC3E}">
        <p14:creationId xmlns:p14="http://schemas.microsoft.com/office/powerpoint/2010/main" val="269956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787" y="1814945"/>
            <a:ext cx="5426158" cy="1371600"/>
          </a:xfrm>
        </p:spPr>
        <p:txBody>
          <a:bodyPr/>
          <a:lstStyle/>
          <a:p>
            <a:r>
              <a:rPr lang="en-US" dirty="0" smtClean="0"/>
              <a:t>Challenges for the interviewer</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9629" r="9629"/>
          <a:stretch>
            <a:fillRect/>
          </a:stretch>
        </p:blipFill>
        <p:spPr>
          <a:xfrm>
            <a:off x="1482725" y="1069975"/>
            <a:ext cx="3281363" cy="4572000"/>
          </a:xfrm>
        </p:spPr>
      </p:pic>
      <p:sp>
        <p:nvSpPr>
          <p:cNvPr id="4" name="Text Placeholder 3"/>
          <p:cNvSpPr>
            <a:spLocks noGrp="1"/>
          </p:cNvSpPr>
          <p:nvPr>
            <p:ph type="body" sz="half" idx="2"/>
          </p:nvPr>
        </p:nvSpPr>
        <p:spPr>
          <a:xfrm>
            <a:off x="5524787" y="3186545"/>
            <a:ext cx="5426158" cy="1828800"/>
          </a:xfrm>
        </p:spPr>
        <p:txBody>
          <a:bodyPr>
            <a:normAutofit lnSpcReduction="10000"/>
          </a:bodyPr>
          <a:lstStyle/>
          <a:p>
            <a:pPr marL="285750" indent="-285750" algn="l">
              <a:buFont typeface="Arial" panose="020B0604020202020204" pitchFamily="34" charset="0"/>
              <a:buChar char="•"/>
            </a:pPr>
            <a:r>
              <a:rPr lang="en-US" dirty="0" smtClean="0"/>
              <a:t>Evaluating expertise in a single sitting is nearly impossible</a:t>
            </a:r>
          </a:p>
          <a:p>
            <a:pPr marL="285750" indent="-285750" algn="l">
              <a:buFont typeface="Arial" panose="020B0604020202020204" pitchFamily="34" charset="0"/>
              <a:buChar char="•"/>
            </a:pPr>
            <a:r>
              <a:rPr lang="en-US" dirty="0" smtClean="0"/>
              <a:t>At times, an endless schedule of interviews</a:t>
            </a:r>
          </a:p>
          <a:p>
            <a:pPr marL="285750" indent="-285750" algn="l">
              <a:buFont typeface="Arial" panose="020B0604020202020204" pitchFamily="34" charset="0"/>
              <a:buChar char="•"/>
            </a:pPr>
            <a:r>
              <a:rPr lang="en-US" dirty="0" smtClean="0"/>
              <a:t>Keeping a flow during the </a:t>
            </a:r>
            <a:r>
              <a:rPr lang="en-US" dirty="0" smtClean="0"/>
              <a:t>interview</a:t>
            </a:r>
          </a:p>
          <a:p>
            <a:pPr marL="285750" indent="-285750" algn="l">
              <a:buFont typeface="Arial" panose="020B0604020202020204" pitchFamily="34" charset="0"/>
              <a:buChar char="•"/>
            </a:pPr>
            <a:r>
              <a:rPr lang="en-US" dirty="0" smtClean="0"/>
              <a:t>Asking good questions</a:t>
            </a:r>
            <a:endParaRPr lang="en-US" dirty="0"/>
          </a:p>
        </p:txBody>
      </p:sp>
    </p:spTree>
    <p:extLst>
      <p:ext uri="{BB962C8B-B14F-4D97-AF65-F5344CB8AC3E}">
        <p14:creationId xmlns:p14="http://schemas.microsoft.com/office/powerpoint/2010/main" val="372008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064" y="2776683"/>
            <a:ext cx="2032000" cy="3175000"/>
          </a:xfrm>
          <a:prstGeom prst="rect">
            <a:avLst/>
          </a:prstGeom>
        </p:spPr>
      </p:pic>
      <p:sp>
        <p:nvSpPr>
          <p:cNvPr id="4" name="Rounded Rectangular Callout 3"/>
          <p:cNvSpPr/>
          <p:nvPr/>
        </p:nvSpPr>
        <p:spPr>
          <a:xfrm>
            <a:off x="4530436" y="259772"/>
            <a:ext cx="6089073" cy="2213264"/>
          </a:xfrm>
          <a:prstGeom prst="wedgeRoundRectCallout">
            <a:avLst>
              <a:gd name="adj1" fmla="val -64348"/>
              <a:gd name="adj2" fmla="val 109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“You’re </a:t>
            </a:r>
            <a:r>
              <a:rPr lang="en-US" dirty="0"/>
              <a:t>looking for people who are</a:t>
            </a:r>
          </a:p>
          <a:p>
            <a:pPr marL="342900" indent="-342900">
              <a:buFont typeface="+mj-lt"/>
              <a:buAutoNum type="arabicPeriod"/>
            </a:pPr>
            <a:endParaRPr lang="en-US" dirty="0" smtClean="0"/>
          </a:p>
          <a:p>
            <a:pPr marL="342900" indent="-342900">
              <a:buFont typeface="+mj-lt"/>
              <a:buAutoNum type="arabicPeriod"/>
            </a:pPr>
            <a:r>
              <a:rPr lang="en-US" dirty="0" smtClean="0"/>
              <a:t>Smart</a:t>
            </a:r>
            <a:r>
              <a:rPr lang="en-US" dirty="0"/>
              <a:t>, and</a:t>
            </a:r>
          </a:p>
          <a:p>
            <a:pPr marL="342900" indent="-342900">
              <a:buFont typeface="+mj-lt"/>
              <a:buAutoNum type="arabicPeriod"/>
            </a:pPr>
            <a:r>
              <a:rPr lang="en-US" dirty="0"/>
              <a:t>Get things done</a:t>
            </a:r>
            <a:r>
              <a:rPr lang="en-US" dirty="0" smtClean="0"/>
              <a:t>.</a:t>
            </a:r>
          </a:p>
          <a:p>
            <a:pPr marL="342900" indent="-342900">
              <a:buFont typeface="+mj-lt"/>
              <a:buAutoNum type="arabicPeriod"/>
            </a:pPr>
            <a:endParaRPr lang="en-US" dirty="0"/>
          </a:p>
          <a:p>
            <a:r>
              <a:rPr lang="en-US" dirty="0"/>
              <a:t>That’s it. That’s all you’re looking for</a:t>
            </a:r>
            <a:r>
              <a:rPr lang="en-US" dirty="0" smtClean="0"/>
              <a:t>.”</a:t>
            </a:r>
          </a:p>
          <a:p>
            <a:r>
              <a:rPr lang="en-US" dirty="0" smtClean="0"/>
              <a:t>-- Joel </a:t>
            </a:r>
            <a:r>
              <a:rPr lang="en-US" dirty="0" err="1" smtClean="0"/>
              <a:t>Spolsky</a:t>
            </a:r>
            <a:r>
              <a:rPr lang="en-US" dirty="0" smtClean="0"/>
              <a:t> (2006)</a:t>
            </a:r>
          </a:p>
        </p:txBody>
      </p:sp>
      <p:sp>
        <p:nvSpPr>
          <p:cNvPr id="5" name="TextBox 4"/>
          <p:cNvSpPr txBox="1"/>
          <p:nvPr/>
        </p:nvSpPr>
        <p:spPr>
          <a:xfrm>
            <a:off x="4935682" y="5582351"/>
            <a:ext cx="6114303" cy="369332"/>
          </a:xfrm>
          <a:prstGeom prst="rect">
            <a:avLst/>
          </a:prstGeom>
          <a:noFill/>
        </p:spPr>
        <p:txBody>
          <a:bodyPr wrap="none" rtlCol="0">
            <a:spAutoFit/>
          </a:bodyPr>
          <a:lstStyle/>
          <a:p>
            <a:r>
              <a:rPr lang="en-US" dirty="0" smtClean="0"/>
              <a:t>From the article </a:t>
            </a:r>
            <a:r>
              <a:rPr lang="en-US" i="1" dirty="0" smtClean="0"/>
              <a:t>The </a:t>
            </a:r>
            <a:r>
              <a:rPr lang="en-US" i="1" dirty="0"/>
              <a:t>Guerrilla Guide to Interviewing (version 3.0</a:t>
            </a:r>
            <a:r>
              <a:rPr lang="en-US" i="1" dirty="0" smtClean="0"/>
              <a:t>)</a:t>
            </a:r>
            <a:endParaRPr lang="en-US" dirty="0"/>
          </a:p>
        </p:txBody>
      </p:sp>
    </p:spTree>
    <p:extLst>
      <p:ext uri="{BB962C8B-B14F-4D97-AF65-F5344CB8AC3E}">
        <p14:creationId xmlns:p14="http://schemas.microsoft.com/office/powerpoint/2010/main" val="36801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expect in an interview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9618" y="685800"/>
            <a:ext cx="6006352" cy="5105400"/>
          </a:xfrm>
          <a:prstGeom prst="rect">
            <a:avLst/>
          </a:prstGeom>
          <a:ln>
            <a:noFill/>
          </a:ln>
          <a:effectLst>
            <a:softEdge rad="112500"/>
          </a:effectLst>
        </p:spPr>
      </p:pic>
      <p:sp>
        <p:nvSpPr>
          <p:cNvPr id="4" name="Text Placeholder 3"/>
          <p:cNvSpPr>
            <a:spLocks noGrp="1"/>
          </p:cNvSpPr>
          <p:nvPr>
            <p:ph type="body" sz="half" idx="2"/>
          </p:nvPr>
        </p:nvSpPr>
        <p:spPr>
          <a:xfrm>
            <a:off x="1484312" y="2971800"/>
            <a:ext cx="3549121" cy="2533650"/>
          </a:xfrm>
        </p:spPr>
        <p:txBody>
          <a:bodyPr/>
          <a:lstStyle/>
          <a:p>
            <a:pPr marL="285750" indent="-285750" algn="l">
              <a:buFont typeface="Arial" panose="020B0604020202020204" pitchFamily="34" charset="0"/>
              <a:buChar char="•"/>
            </a:pPr>
            <a:r>
              <a:rPr lang="en-US" dirty="0" smtClean="0"/>
              <a:t>Open ended questions</a:t>
            </a:r>
          </a:p>
          <a:p>
            <a:pPr marL="285750" indent="-285750" algn="l">
              <a:buFont typeface="Arial" panose="020B0604020202020204" pitchFamily="34" charset="0"/>
              <a:buChar char="•"/>
            </a:pPr>
            <a:r>
              <a:rPr lang="en-US" dirty="0" smtClean="0"/>
              <a:t>Trivia questions</a:t>
            </a:r>
          </a:p>
          <a:p>
            <a:pPr marL="285750" indent="-285750" algn="l">
              <a:buFont typeface="Arial" panose="020B0604020202020204" pitchFamily="34" charset="0"/>
              <a:buChar char="•"/>
            </a:pPr>
            <a:r>
              <a:rPr lang="en-US" dirty="0" smtClean="0"/>
              <a:t>Coding</a:t>
            </a:r>
          </a:p>
          <a:p>
            <a:pPr marL="285750" indent="-285750" algn="l">
              <a:buFont typeface="Arial" panose="020B0604020202020204" pitchFamily="34" charset="0"/>
              <a:buChar char="•"/>
            </a:pPr>
            <a:r>
              <a:rPr lang="en-US" dirty="0" smtClean="0"/>
              <a:t>Coding on paper</a:t>
            </a:r>
          </a:p>
          <a:p>
            <a:pPr marL="285750" indent="-285750" algn="l">
              <a:buFont typeface="Arial" panose="020B0604020202020204" pitchFamily="34" charset="0"/>
              <a:buChar char="•"/>
            </a:pPr>
            <a:r>
              <a:rPr lang="en-US" dirty="0" smtClean="0"/>
              <a:t>Discussion on projects</a:t>
            </a:r>
            <a:endParaRPr lang="en-US" dirty="0"/>
          </a:p>
        </p:txBody>
      </p:sp>
    </p:spTree>
    <p:extLst>
      <p:ext uri="{BB962C8B-B14F-4D97-AF65-F5344CB8AC3E}">
        <p14:creationId xmlns:p14="http://schemas.microsoft.com/office/powerpoint/2010/main" val="3955573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1922318"/>
          </a:xfrm>
        </p:spPr>
        <p:txBody>
          <a:bodyPr>
            <a:normAutofit/>
          </a:bodyPr>
          <a:lstStyle/>
          <a:p>
            <a:r>
              <a:rPr lang="en-US" sz="6600" dirty="0" smtClean="0">
                <a:ln w="3175" cmpd="sng">
                  <a:solidFill>
                    <a:schemeClr val="tx1"/>
                  </a:solidFill>
                </a:ln>
                <a:solidFill>
                  <a:srgbClr val="FF0000"/>
                </a:solidFill>
                <a:effectLst>
                  <a:glow rad="228600">
                    <a:schemeClr val="accent4">
                      <a:satMod val="175000"/>
                      <a:alpha val="40000"/>
                    </a:schemeClr>
                  </a:glow>
                </a:effectLst>
              </a:rPr>
              <a:t>Passion</a:t>
            </a:r>
            <a:endParaRPr lang="en-US" sz="6600" dirty="0">
              <a:ln w="3175" cmpd="sng">
                <a:solidFill>
                  <a:schemeClr val="tx1"/>
                </a:solidFill>
              </a:ln>
              <a:solidFill>
                <a:srgbClr val="FF0000"/>
              </a:solidFill>
              <a:effectLst>
                <a:glow rad="228600">
                  <a:schemeClr val="accent4">
                    <a:satMod val="175000"/>
                    <a:alpha val="40000"/>
                  </a:schemeClr>
                </a:glow>
              </a:effectLst>
            </a:endParaRPr>
          </a:p>
        </p:txBody>
      </p:sp>
      <p:sp>
        <p:nvSpPr>
          <p:cNvPr id="3" name="Text Placeholder 2"/>
          <p:cNvSpPr>
            <a:spLocks noGrp="1"/>
          </p:cNvSpPr>
          <p:nvPr>
            <p:ph type="body" idx="1"/>
          </p:nvPr>
        </p:nvSpPr>
        <p:spPr>
          <a:xfrm>
            <a:off x="1484312" y="3023755"/>
            <a:ext cx="10018713" cy="2767445"/>
          </a:xfrm>
        </p:spPr>
        <p:txBody>
          <a:bodyPr/>
          <a:lstStyle/>
          <a:p>
            <a:pPr algn="l"/>
            <a:r>
              <a:rPr lang="en-US" dirty="0" smtClean="0"/>
              <a:t>“People who are passionate about the work they do get things done. And are usually smart.”</a:t>
            </a:r>
          </a:p>
          <a:p>
            <a:pPr algn="l"/>
            <a:endParaRPr lang="en-US" dirty="0"/>
          </a:p>
          <a:p>
            <a:pPr algn="l"/>
            <a:r>
              <a:rPr lang="en-US" dirty="0" smtClean="0"/>
              <a:t>-- Me, just now</a:t>
            </a:r>
            <a:endParaRPr lang="en-US" dirty="0"/>
          </a:p>
        </p:txBody>
      </p:sp>
    </p:spTree>
    <p:extLst>
      <p:ext uri="{BB962C8B-B14F-4D97-AF65-F5344CB8AC3E}">
        <p14:creationId xmlns:p14="http://schemas.microsoft.com/office/powerpoint/2010/main" val="11723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4249738" cy="1371600"/>
          </a:xfrm>
        </p:spPr>
        <p:txBody>
          <a:bodyPr/>
          <a:lstStyle/>
          <a:p>
            <a:r>
              <a:rPr lang="en-US" dirty="0" smtClean="0"/>
              <a:t>Doing well with what you know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9778" y="685800"/>
            <a:ext cx="3526031" cy="510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p:cNvSpPr>
            <a:spLocks noGrp="1"/>
          </p:cNvSpPr>
          <p:nvPr>
            <p:ph type="body" sz="half" idx="2"/>
          </p:nvPr>
        </p:nvSpPr>
        <p:spPr>
          <a:xfrm>
            <a:off x="1484312" y="2971799"/>
            <a:ext cx="4249738" cy="2543175"/>
          </a:xfrm>
        </p:spPr>
        <p:txBody>
          <a:bodyPr>
            <a:normAutofit fontScale="92500"/>
          </a:bodyPr>
          <a:lstStyle/>
          <a:p>
            <a:pPr marL="285750" indent="-285750" algn="l">
              <a:buFont typeface="Arial" panose="020B0604020202020204" pitchFamily="34" charset="0"/>
              <a:buChar char="•"/>
            </a:pPr>
            <a:r>
              <a:rPr lang="en-US" dirty="0" smtClean="0"/>
              <a:t>It’s okay to be new (you’ve got passion, right?)</a:t>
            </a:r>
          </a:p>
          <a:p>
            <a:pPr marL="285750" indent="-285750" algn="l">
              <a:buFont typeface="Arial" panose="020B0604020202020204" pitchFamily="34" charset="0"/>
              <a:buChar char="•"/>
            </a:pPr>
            <a:r>
              <a:rPr lang="en-US" dirty="0" smtClean="0"/>
              <a:t>Education is good, but real-world experience is </a:t>
            </a:r>
            <a:r>
              <a:rPr lang="en-US" dirty="0" err="1" smtClean="0"/>
              <a:t>muy</a:t>
            </a:r>
            <a:r>
              <a:rPr lang="en-US" dirty="0" smtClean="0"/>
              <a:t> </a:t>
            </a:r>
            <a:r>
              <a:rPr lang="en-US" dirty="0" err="1" smtClean="0"/>
              <a:t>beuno</a:t>
            </a:r>
            <a:endParaRPr lang="en-US" dirty="0" smtClean="0"/>
          </a:p>
          <a:p>
            <a:pPr marL="285750" indent="-285750" algn="l">
              <a:buFont typeface="Arial" panose="020B0604020202020204" pitchFamily="34" charset="0"/>
              <a:buChar char="•"/>
            </a:pPr>
            <a:r>
              <a:rPr lang="en-US" dirty="0"/>
              <a:t>Have </a:t>
            </a:r>
            <a:r>
              <a:rPr lang="en-US" dirty="0" smtClean="0"/>
              <a:t>working </a:t>
            </a:r>
            <a:r>
              <a:rPr lang="en-US" dirty="0"/>
              <a:t>knowledge of current </a:t>
            </a:r>
            <a:r>
              <a:rPr lang="en-US" dirty="0" smtClean="0"/>
              <a:t>concepts</a:t>
            </a:r>
          </a:p>
          <a:p>
            <a:pPr marL="285750" indent="-285750" algn="l">
              <a:buFont typeface="Arial" panose="020B0604020202020204" pitchFamily="34" charset="0"/>
              <a:buChar char="•"/>
            </a:pPr>
            <a:r>
              <a:rPr lang="en-US" dirty="0" smtClean="0"/>
              <a:t>Know the companies technology stack. Interview questions likely based on it</a:t>
            </a:r>
            <a:endParaRPr lang="en-US" dirty="0" smtClean="0"/>
          </a:p>
          <a:p>
            <a:pPr marL="285750" indent="-285750" algn="l">
              <a:buFont typeface="Arial" panose="020B0604020202020204" pitchFamily="34" charset="0"/>
              <a:buChar char="•"/>
            </a:pPr>
            <a:r>
              <a:rPr lang="en-US" dirty="0" smtClean="0"/>
              <a:t>Be confident with what you do know</a:t>
            </a:r>
            <a:endParaRPr lang="en-US" dirty="0"/>
          </a:p>
        </p:txBody>
      </p:sp>
    </p:spTree>
    <p:extLst>
      <p:ext uri="{BB962C8B-B14F-4D97-AF65-F5344CB8AC3E}">
        <p14:creationId xmlns:p14="http://schemas.microsoft.com/office/powerpoint/2010/main" val="410478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well with who are</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24377" r="24377"/>
          <a:stretch>
            <a:fillRect/>
          </a:stretch>
        </p:blipFill>
        <p:spPr/>
      </p:pic>
      <p:sp>
        <p:nvSpPr>
          <p:cNvPr id="4" name="Text Placeholder 3"/>
          <p:cNvSpPr>
            <a:spLocks noGrp="1"/>
          </p:cNvSpPr>
          <p:nvPr>
            <p:ph type="body" sz="half" idx="2"/>
          </p:nvPr>
        </p:nvSpPr>
        <p:spPr/>
        <p:txBody>
          <a:bodyPr/>
          <a:lstStyle/>
          <a:p>
            <a:pPr marL="285750" indent="-285750" algn="l">
              <a:buFont typeface="Arial" panose="020B0604020202020204" pitchFamily="34" charset="0"/>
              <a:buChar char="•"/>
            </a:pPr>
            <a:r>
              <a:rPr lang="en-US" dirty="0" smtClean="0"/>
              <a:t>Communication</a:t>
            </a:r>
          </a:p>
          <a:p>
            <a:pPr marL="285750" indent="-285750" algn="l">
              <a:buFont typeface="Arial" panose="020B0604020202020204" pitchFamily="34" charset="0"/>
              <a:buChar char="•"/>
            </a:pPr>
            <a:r>
              <a:rPr lang="en-US" dirty="0" smtClean="0"/>
              <a:t>Ask questions</a:t>
            </a:r>
          </a:p>
          <a:p>
            <a:pPr marL="285750" indent="-285750" algn="l">
              <a:buFont typeface="Arial" panose="020B0604020202020204" pitchFamily="34" charset="0"/>
              <a:buChar char="•"/>
            </a:pPr>
            <a:r>
              <a:rPr lang="en-US" dirty="0" smtClean="0"/>
              <a:t>Be appropriate</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43967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241</TotalTime>
  <Words>1403</Words>
  <Application>Microsoft Office PowerPoint</Application>
  <PresentationFormat>Widescreen</PresentationFormat>
  <Paragraphs>119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Technical Interviewing Tips ‘n’ Tricks</vt:lpstr>
      <vt:lpstr>There is no guaranteed way to get job, ace an interview, be something you’re not</vt:lpstr>
      <vt:lpstr>Challenges for the Interviewee</vt:lpstr>
      <vt:lpstr>Challenges for the interviewer</vt:lpstr>
      <vt:lpstr>PowerPoint Presentation</vt:lpstr>
      <vt:lpstr>Things to expect in an interview</vt:lpstr>
      <vt:lpstr>Passion</vt:lpstr>
      <vt:lpstr>Doing well with what you know</vt:lpstr>
      <vt:lpstr>Doing well with who are</vt:lpstr>
      <vt:lpstr>Things to avoid</vt:lpstr>
      <vt:lpstr>PowerPoint Presentation</vt:lpstr>
      <vt:lpstr>Go get hired!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Famularo</dc:creator>
  <cp:lastModifiedBy>Jason Famularo</cp:lastModifiedBy>
  <cp:revision>33</cp:revision>
  <dcterms:created xsi:type="dcterms:W3CDTF">2013-11-08T02:50:36Z</dcterms:created>
  <dcterms:modified xsi:type="dcterms:W3CDTF">2013-11-09T05:13:46Z</dcterms:modified>
</cp:coreProperties>
</file>