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22" r:id="rId2"/>
    <p:sldId id="372" r:id="rId3"/>
    <p:sldId id="557" r:id="rId4"/>
    <p:sldId id="611" r:id="rId5"/>
    <p:sldId id="618" r:id="rId6"/>
    <p:sldId id="619" r:id="rId7"/>
    <p:sldId id="621" r:id="rId8"/>
    <p:sldId id="622" r:id="rId9"/>
    <p:sldId id="623" r:id="rId10"/>
    <p:sldId id="620" r:id="rId11"/>
    <p:sldId id="617" r:id="rId12"/>
    <p:sldId id="427" r:id="rId13"/>
    <p:sldId id="591" r:id="rId14"/>
    <p:sldId id="593" r:id="rId15"/>
    <p:sldId id="594" r:id="rId16"/>
    <p:sldId id="597" r:id="rId17"/>
    <p:sldId id="598" r:id="rId18"/>
    <p:sldId id="599" r:id="rId19"/>
    <p:sldId id="600" r:id="rId20"/>
    <p:sldId id="601" r:id="rId21"/>
    <p:sldId id="602" r:id="rId22"/>
    <p:sldId id="603" r:id="rId23"/>
    <p:sldId id="604" r:id="rId24"/>
    <p:sldId id="605" r:id="rId25"/>
    <p:sldId id="606" r:id="rId26"/>
    <p:sldId id="607" r:id="rId27"/>
    <p:sldId id="428" r:id="rId28"/>
    <p:sldId id="609" r:id="rId29"/>
    <p:sldId id="32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4938F"/>
    <a:srgbClr val="9999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0" autoAdjust="0"/>
    <p:restoredTop sz="53457" autoAdjust="0"/>
  </p:normalViewPr>
  <p:slideViewPr>
    <p:cSldViewPr snapToGrid="0">
      <p:cViewPr varScale="1">
        <p:scale>
          <a:sx n="36" d="100"/>
          <a:sy n="36" d="100"/>
        </p:scale>
        <p:origin x="1648" y="40"/>
      </p:cViewPr>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4B6057-F61F-4153-B3CC-FF00D1A5ADBB}" type="doc">
      <dgm:prSet loTypeId="urn:microsoft.com/office/officeart/2008/layout/VerticalCurvedList" loCatId="list" qsTypeId="urn:microsoft.com/office/officeart/2005/8/quickstyle/simple4" qsCatId="simple" csTypeId="urn:microsoft.com/office/officeart/2005/8/colors/accent1_2" csCatId="accent1" phldr="1"/>
      <dgm:spPr/>
      <dgm:t>
        <a:bodyPr/>
        <a:lstStyle/>
        <a:p>
          <a:endParaRPr lang="zh-CN" altLang="en-US"/>
        </a:p>
      </dgm:t>
    </dgm:pt>
    <dgm:pt modelId="{3918D54B-F246-4821-9C40-B3AC663914A9}">
      <dgm:prSet custT="1"/>
      <dgm:spPr/>
      <dgm:t>
        <a:bodyPr/>
        <a:lstStyle/>
        <a:p>
          <a:r>
            <a:rPr lang="zh-CN" altLang="en-US" sz="2000" b="1" dirty="0">
              <a:solidFill>
                <a:schemeClr val="bg1"/>
              </a:solidFill>
              <a:latin typeface="微软雅黑" pitchFamily="34" charset="-122"/>
              <a:ea typeface="微软雅黑" pitchFamily="34" charset="-122"/>
            </a:rPr>
            <a:t>单一窗口敏捷开发实践</a:t>
          </a:r>
        </a:p>
      </dgm:t>
    </dgm:pt>
    <dgm:pt modelId="{EB460454-DDC4-4656-9294-42641A1458DF}" type="parTrans" cxnId="{6254A129-B007-4CE6-A836-108FABD74AA4}">
      <dgm:prSet/>
      <dgm:spPr/>
      <dgm:t>
        <a:bodyPr/>
        <a:lstStyle/>
        <a:p>
          <a:endParaRPr lang="zh-CN" altLang="en-US"/>
        </a:p>
      </dgm:t>
    </dgm:pt>
    <dgm:pt modelId="{F898D374-C677-49C8-8294-58F1F5FD67A0}" type="sibTrans" cxnId="{6254A129-B007-4CE6-A836-108FABD74AA4}">
      <dgm:prSet/>
      <dgm:spPr/>
      <dgm:t>
        <a:bodyPr/>
        <a:lstStyle/>
        <a:p>
          <a:endParaRPr lang="zh-CN" altLang="en-US"/>
        </a:p>
      </dgm:t>
    </dgm:pt>
    <dgm:pt modelId="{96B8F887-D350-480F-917B-F18A7DD2F7E0}">
      <dgm:prSet phldrT="[文本]" custT="1"/>
      <dgm:spPr/>
      <dgm:t>
        <a:bodyPr spcFirstLastPara="0" vert="horz" wrap="square" lIns="763310" tIns="81280" rIns="81280" bIns="81280" numCol="1" spcCol="1270" anchor="ctr" anchorCtr="0"/>
        <a:lstStyle/>
        <a:p>
          <a:pPr marL="0" lvl="0" indent="0" algn="l" defTabSz="1422400">
            <a:lnSpc>
              <a:spcPct val="90000"/>
            </a:lnSpc>
            <a:spcBef>
              <a:spcPct val="0"/>
            </a:spcBef>
            <a:spcAft>
              <a:spcPct val="35000"/>
            </a:spcAft>
            <a:buNone/>
          </a:pPr>
          <a:r>
            <a:rPr lang="zh-CN" altLang="en-US" sz="2000" b="0" kern="1200" dirty="0">
              <a:latin typeface="微软雅黑" pitchFamily="34" charset="-122"/>
              <a:ea typeface="微软雅黑" pitchFamily="34" charset="-122"/>
              <a:cs typeface="+mn-cs"/>
            </a:rPr>
            <a:t>问题识别与分析</a:t>
          </a:r>
        </a:p>
      </dgm:t>
    </dgm:pt>
    <dgm:pt modelId="{65B2F414-92E7-498C-B498-7BEE99EA9AF3}" type="parTrans" cxnId="{3FBBF40C-CD0A-4AFD-B470-CEC7512EE83B}">
      <dgm:prSet/>
      <dgm:spPr/>
      <dgm:t>
        <a:bodyPr/>
        <a:lstStyle/>
        <a:p>
          <a:endParaRPr lang="zh-CN" altLang="en-US"/>
        </a:p>
      </dgm:t>
    </dgm:pt>
    <dgm:pt modelId="{6CD3FF03-C95B-44C7-A694-C37A9A0B17B1}" type="sibTrans" cxnId="{3FBBF40C-CD0A-4AFD-B470-CEC7512EE83B}">
      <dgm:prSet/>
      <dgm:spPr/>
      <dgm:t>
        <a:bodyPr/>
        <a:lstStyle/>
        <a:p>
          <a:endParaRPr lang="zh-CN" altLang="en-US"/>
        </a:p>
      </dgm:t>
    </dgm:pt>
    <dgm:pt modelId="{9D9844A6-6944-4E17-8C9D-79488A6E67DB}">
      <dgm:prSet phldrT="[文本]" custT="1"/>
      <dgm:spPr/>
      <dgm:t>
        <a:bodyPr spcFirstLastPara="0" vert="horz" wrap="square" lIns="763310" tIns="81280" rIns="81280" bIns="81280" numCol="1" spcCol="1270" anchor="ctr" anchorCtr="0"/>
        <a:lstStyle/>
        <a:p>
          <a:pPr marL="0" lvl="0" indent="0" algn="l" defTabSz="1422400">
            <a:lnSpc>
              <a:spcPct val="90000"/>
            </a:lnSpc>
            <a:spcBef>
              <a:spcPct val="0"/>
            </a:spcBef>
            <a:spcAft>
              <a:spcPct val="35000"/>
            </a:spcAft>
            <a:buNone/>
          </a:pPr>
          <a:r>
            <a:rPr lang="zh-CN" altLang="en-US" sz="2000" b="0" kern="1200" dirty="0">
              <a:latin typeface="微软雅黑" pitchFamily="34" charset="-122"/>
              <a:ea typeface="微软雅黑" pitchFamily="34" charset="-122"/>
              <a:cs typeface="+mn-cs"/>
            </a:rPr>
            <a:t>单一窗口敏捷开发流程指南</a:t>
          </a:r>
        </a:p>
      </dgm:t>
    </dgm:pt>
    <dgm:pt modelId="{38AB0BDE-CCF5-45B8-AE14-2DA41B3EC475}" type="parTrans" cxnId="{A35AA24C-78A2-4CAA-8CC9-A81E54390331}">
      <dgm:prSet/>
      <dgm:spPr/>
      <dgm:t>
        <a:bodyPr/>
        <a:lstStyle/>
        <a:p>
          <a:endParaRPr lang="zh-CN" altLang="en-US"/>
        </a:p>
      </dgm:t>
    </dgm:pt>
    <dgm:pt modelId="{6DC3A605-6BB6-4FB2-864C-E19DB1F09CA4}" type="sibTrans" cxnId="{A35AA24C-78A2-4CAA-8CC9-A81E54390331}">
      <dgm:prSet/>
      <dgm:spPr/>
      <dgm:t>
        <a:bodyPr/>
        <a:lstStyle/>
        <a:p>
          <a:endParaRPr lang="zh-CN" altLang="en-US"/>
        </a:p>
      </dgm:t>
    </dgm:pt>
    <dgm:pt modelId="{690463AA-4AE2-40CE-B409-A3F87ECEDC0E}" type="pres">
      <dgm:prSet presAssocID="{B54B6057-F61F-4153-B3CC-FF00D1A5ADBB}" presName="Name0" presStyleCnt="0">
        <dgm:presLayoutVars>
          <dgm:chMax val="7"/>
          <dgm:chPref val="7"/>
          <dgm:dir/>
        </dgm:presLayoutVars>
      </dgm:prSet>
      <dgm:spPr/>
    </dgm:pt>
    <dgm:pt modelId="{EB2DBC70-6627-47DD-96AC-0275E0A16F14}" type="pres">
      <dgm:prSet presAssocID="{B54B6057-F61F-4153-B3CC-FF00D1A5ADBB}" presName="Name1" presStyleCnt="0"/>
      <dgm:spPr/>
    </dgm:pt>
    <dgm:pt modelId="{56148AAF-0720-4CDA-96F5-113B33BF4640}" type="pres">
      <dgm:prSet presAssocID="{B54B6057-F61F-4153-B3CC-FF00D1A5ADBB}" presName="cycle" presStyleCnt="0"/>
      <dgm:spPr/>
    </dgm:pt>
    <dgm:pt modelId="{9D0CE513-6710-49A9-8ECA-B1345369CC7A}" type="pres">
      <dgm:prSet presAssocID="{B54B6057-F61F-4153-B3CC-FF00D1A5ADBB}" presName="srcNode" presStyleLbl="node1" presStyleIdx="0" presStyleCnt="3"/>
      <dgm:spPr/>
    </dgm:pt>
    <dgm:pt modelId="{A7903014-CED6-4648-8928-9D2BD0BCB859}" type="pres">
      <dgm:prSet presAssocID="{B54B6057-F61F-4153-B3CC-FF00D1A5ADBB}" presName="conn" presStyleLbl="parChTrans1D2" presStyleIdx="0" presStyleCnt="1"/>
      <dgm:spPr/>
    </dgm:pt>
    <dgm:pt modelId="{0B9FFC1B-D9D8-48C0-B880-0E656B4E8BE9}" type="pres">
      <dgm:prSet presAssocID="{B54B6057-F61F-4153-B3CC-FF00D1A5ADBB}" presName="extraNode" presStyleLbl="node1" presStyleIdx="0" presStyleCnt="3"/>
      <dgm:spPr/>
    </dgm:pt>
    <dgm:pt modelId="{672CAF99-A2EB-448A-B0E1-5734DA46BEAE}" type="pres">
      <dgm:prSet presAssocID="{B54B6057-F61F-4153-B3CC-FF00D1A5ADBB}" presName="dstNode" presStyleLbl="node1" presStyleIdx="0" presStyleCnt="3"/>
      <dgm:spPr/>
    </dgm:pt>
    <dgm:pt modelId="{BDFE33BF-EBAB-41A0-9788-607C87E17FFC}" type="pres">
      <dgm:prSet presAssocID="{3918D54B-F246-4821-9C40-B3AC663914A9}" presName="text_1" presStyleLbl="node1" presStyleIdx="0" presStyleCnt="3">
        <dgm:presLayoutVars>
          <dgm:bulletEnabled val="1"/>
        </dgm:presLayoutVars>
      </dgm:prSet>
      <dgm:spPr/>
    </dgm:pt>
    <dgm:pt modelId="{52991A45-F763-45B1-85B4-2EC58A26AAD0}" type="pres">
      <dgm:prSet presAssocID="{3918D54B-F246-4821-9C40-B3AC663914A9}" presName="accent_1" presStyleCnt="0"/>
      <dgm:spPr/>
    </dgm:pt>
    <dgm:pt modelId="{E2556B27-D459-4B6E-9882-28B3A4DA861A}" type="pres">
      <dgm:prSet presAssocID="{3918D54B-F246-4821-9C40-B3AC663914A9}" presName="accentRepeatNode" presStyleLbl="solidFgAcc1" presStyleIdx="0" presStyleCnt="3"/>
      <dgm:spPr/>
    </dgm:pt>
    <dgm:pt modelId="{B8FFB464-9A68-4364-B918-CACA31E6D548}" type="pres">
      <dgm:prSet presAssocID="{9D9844A6-6944-4E17-8C9D-79488A6E67DB}" presName="text_2" presStyleLbl="node1" presStyleIdx="1" presStyleCnt="3">
        <dgm:presLayoutVars>
          <dgm:bulletEnabled val="1"/>
        </dgm:presLayoutVars>
      </dgm:prSet>
      <dgm:spPr/>
    </dgm:pt>
    <dgm:pt modelId="{FB9AA2EB-69F8-466B-BFC5-E098EEEA34CB}" type="pres">
      <dgm:prSet presAssocID="{9D9844A6-6944-4E17-8C9D-79488A6E67DB}" presName="accent_2" presStyleCnt="0"/>
      <dgm:spPr/>
    </dgm:pt>
    <dgm:pt modelId="{05579FA5-08EB-4F23-BAB4-037F5C710317}" type="pres">
      <dgm:prSet presAssocID="{9D9844A6-6944-4E17-8C9D-79488A6E67DB}" presName="accentRepeatNode" presStyleLbl="solidFgAcc1" presStyleIdx="1" presStyleCnt="3"/>
      <dgm:spPr/>
    </dgm:pt>
    <dgm:pt modelId="{6227F1DD-62EC-4CBD-9199-49BAFCFD88BA}" type="pres">
      <dgm:prSet presAssocID="{96B8F887-D350-480F-917B-F18A7DD2F7E0}" presName="text_3" presStyleLbl="node1" presStyleIdx="2" presStyleCnt="3">
        <dgm:presLayoutVars>
          <dgm:bulletEnabled val="1"/>
        </dgm:presLayoutVars>
      </dgm:prSet>
      <dgm:spPr/>
    </dgm:pt>
    <dgm:pt modelId="{AFF37D8D-C2D7-4D3D-B962-8D3CF35F131B}" type="pres">
      <dgm:prSet presAssocID="{96B8F887-D350-480F-917B-F18A7DD2F7E0}" presName="accent_3" presStyleCnt="0"/>
      <dgm:spPr/>
    </dgm:pt>
    <dgm:pt modelId="{48E16005-8D84-4E5B-9070-0D843DB043EA}" type="pres">
      <dgm:prSet presAssocID="{96B8F887-D350-480F-917B-F18A7DD2F7E0}" presName="accentRepeatNode" presStyleLbl="solidFgAcc1" presStyleIdx="2" presStyleCnt="3"/>
      <dgm:spPr/>
    </dgm:pt>
  </dgm:ptLst>
  <dgm:cxnLst>
    <dgm:cxn modelId="{3FBBF40C-CD0A-4AFD-B470-CEC7512EE83B}" srcId="{B54B6057-F61F-4153-B3CC-FF00D1A5ADBB}" destId="{96B8F887-D350-480F-917B-F18A7DD2F7E0}" srcOrd="2" destOrd="0" parTransId="{65B2F414-92E7-498C-B498-7BEE99EA9AF3}" sibTransId="{6CD3FF03-C95B-44C7-A694-C37A9A0B17B1}"/>
    <dgm:cxn modelId="{6254A129-B007-4CE6-A836-108FABD74AA4}" srcId="{B54B6057-F61F-4153-B3CC-FF00D1A5ADBB}" destId="{3918D54B-F246-4821-9C40-B3AC663914A9}" srcOrd="0" destOrd="0" parTransId="{EB460454-DDC4-4656-9294-42641A1458DF}" sibTransId="{F898D374-C677-49C8-8294-58F1F5FD67A0}"/>
    <dgm:cxn modelId="{14CC9B5D-1BAC-4524-9D72-40B8E1E8E971}" type="presOf" srcId="{96B8F887-D350-480F-917B-F18A7DD2F7E0}" destId="{6227F1DD-62EC-4CBD-9199-49BAFCFD88BA}" srcOrd="0" destOrd="0" presId="urn:microsoft.com/office/officeart/2008/layout/VerticalCurvedList"/>
    <dgm:cxn modelId="{A35AA24C-78A2-4CAA-8CC9-A81E54390331}" srcId="{B54B6057-F61F-4153-B3CC-FF00D1A5ADBB}" destId="{9D9844A6-6944-4E17-8C9D-79488A6E67DB}" srcOrd="1" destOrd="0" parTransId="{38AB0BDE-CCF5-45B8-AE14-2DA41B3EC475}" sibTransId="{6DC3A605-6BB6-4FB2-864C-E19DB1F09CA4}"/>
    <dgm:cxn modelId="{5708DD90-A689-4EF1-9A36-2126EE64A768}" type="presOf" srcId="{9D9844A6-6944-4E17-8C9D-79488A6E67DB}" destId="{B8FFB464-9A68-4364-B918-CACA31E6D548}" srcOrd="0" destOrd="0" presId="urn:microsoft.com/office/officeart/2008/layout/VerticalCurvedList"/>
    <dgm:cxn modelId="{F1159CBF-D642-44CF-AEBB-8694DA3A4A2F}" type="presOf" srcId="{3918D54B-F246-4821-9C40-B3AC663914A9}" destId="{BDFE33BF-EBAB-41A0-9788-607C87E17FFC}" srcOrd="0" destOrd="0" presId="urn:microsoft.com/office/officeart/2008/layout/VerticalCurvedList"/>
    <dgm:cxn modelId="{12985DE8-6851-48F8-86C9-3109EA13D223}" type="presOf" srcId="{F898D374-C677-49C8-8294-58F1F5FD67A0}" destId="{A7903014-CED6-4648-8928-9D2BD0BCB859}" srcOrd="0" destOrd="0" presId="urn:microsoft.com/office/officeart/2008/layout/VerticalCurvedList"/>
    <dgm:cxn modelId="{B1B0D2FD-1C36-43CD-AF7A-C0A831ACA4E6}" type="presOf" srcId="{B54B6057-F61F-4153-B3CC-FF00D1A5ADBB}" destId="{690463AA-4AE2-40CE-B409-A3F87ECEDC0E}" srcOrd="0" destOrd="0" presId="urn:microsoft.com/office/officeart/2008/layout/VerticalCurvedList"/>
    <dgm:cxn modelId="{AC4E4B3B-7399-456D-B88B-95745F940C71}" type="presParOf" srcId="{690463AA-4AE2-40CE-B409-A3F87ECEDC0E}" destId="{EB2DBC70-6627-47DD-96AC-0275E0A16F14}" srcOrd="0" destOrd="0" presId="urn:microsoft.com/office/officeart/2008/layout/VerticalCurvedList"/>
    <dgm:cxn modelId="{F1C2BFB5-4B05-444F-A901-8A1675C6F406}" type="presParOf" srcId="{EB2DBC70-6627-47DD-96AC-0275E0A16F14}" destId="{56148AAF-0720-4CDA-96F5-113B33BF4640}" srcOrd="0" destOrd="0" presId="urn:microsoft.com/office/officeart/2008/layout/VerticalCurvedList"/>
    <dgm:cxn modelId="{41BAAE5D-08F5-463E-BA1E-CF0D1665CAA9}" type="presParOf" srcId="{56148AAF-0720-4CDA-96F5-113B33BF4640}" destId="{9D0CE513-6710-49A9-8ECA-B1345369CC7A}" srcOrd="0" destOrd="0" presId="urn:microsoft.com/office/officeart/2008/layout/VerticalCurvedList"/>
    <dgm:cxn modelId="{FA55BF64-67BD-401D-9B54-BC832D16822B}" type="presParOf" srcId="{56148AAF-0720-4CDA-96F5-113B33BF4640}" destId="{A7903014-CED6-4648-8928-9D2BD0BCB859}" srcOrd="1" destOrd="0" presId="urn:microsoft.com/office/officeart/2008/layout/VerticalCurvedList"/>
    <dgm:cxn modelId="{3A27AB71-154F-4594-ABBB-2B6EAF40E382}" type="presParOf" srcId="{56148AAF-0720-4CDA-96F5-113B33BF4640}" destId="{0B9FFC1B-D9D8-48C0-B880-0E656B4E8BE9}" srcOrd="2" destOrd="0" presId="urn:microsoft.com/office/officeart/2008/layout/VerticalCurvedList"/>
    <dgm:cxn modelId="{08F962E4-30CE-41F9-8222-E1D3953CA95F}" type="presParOf" srcId="{56148AAF-0720-4CDA-96F5-113B33BF4640}" destId="{672CAF99-A2EB-448A-B0E1-5734DA46BEAE}" srcOrd="3" destOrd="0" presId="urn:microsoft.com/office/officeart/2008/layout/VerticalCurvedList"/>
    <dgm:cxn modelId="{5D1067BC-2648-4C15-9637-6391CD8BA90D}" type="presParOf" srcId="{EB2DBC70-6627-47DD-96AC-0275E0A16F14}" destId="{BDFE33BF-EBAB-41A0-9788-607C87E17FFC}" srcOrd="1" destOrd="0" presId="urn:microsoft.com/office/officeart/2008/layout/VerticalCurvedList"/>
    <dgm:cxn modelId="{D683F022-CAB8-430B-A03E-1C54C6E9FA8F}" type="presParOf" srcId="{EB2DBC70-6627-47DD-96AC-0275E0A16F14}" destId="{52991A45-F763-45B1-85B4-2EC58A26AAD0}" srcOrd="2" destOrd="0" presId="urn:microsoft.com/office/officeart/2008/layout/VerticalCurvedList"/>
    <dgm:cxn modelId="{7CDC1DB5-26F6-4BEC-9FC7-BA6E2AC0FC10}" type="presParOf" srcId="{52991A45-F763-45B1-85B4-2EC58A26AAD0}" destId="{E2556B27-D459-4B6E-9882-28B3A4DA861A}" srcOrd="0" destOrd="0" presId="urn:microsoft.com/office/officeart/2008/layout/VerticalCurvedList"/>
    <dgm:cxn modelId="{54F377C2-9711-44AE-AEE0-B5F81C689D09}" type="presParOf" srcId="{EB2DBC70-6627-47DD-96AC-0275E0A16F14}" destId="{B8FFB464-9A68-4364-B918-CACA31E6D548}" srcOrd="3" destOrd="0" presId="urn:microsoft.com/office/officeart/2008/layout/VerticalCurvedList"/>
    <dgm:cxn modelId="{F9C5DBC6-96C9-4A0C-A00D-70F61BF48F31}" type="presParOf" srcId="{EB2DBC70-6627-47DD-96AC-0275E0A16F14}" destId="{FB9AA2EB-69F8-466B-BFC5-E098EEEA34CB}" srcOrd="4" destOrd="0" presId="urn:microsoft.com/office/officeart/2008/layout/VerticalCurvedList"/>
    <dgm:cxn modelId="{00A0DE7C-34D3-49FD-8D0C-9D6DE424CD79}" type="presParOf" srcId="{FB9AA2EB-69F8-466B-BFC5-E098EEEA34CB}" destId="{05579FA5-08EB-4F23-BAB4-037F5C710317}" srcOrd="0" destOrd="0" presId="urn:microsoft.com/office/officeart/2008/layout/VerticalCurvedList"/>
    <dgm:cxn modelId="{A0C9828F-37DF-4D8A-B70B-EF97E79D0AFB}" type="presParOf" srcId="{EB2DBC70-6627-47DD-96AC-0275E0A16F14}" destId="{6227F1DD-62EC-4CBD-9199-49BAFCFD88BA}" srcOrd="5" destOrd="0" presId="urn:microsoft.com/office/officeart/2008/layout/VerticalCurvedList"/>
    <dgm:cxn modelId="{EB07B456-ED74-4A40-99F0-91556D14A6DC}" type="presParOf" srcId="{EB2DBC70-6627-47DD-96AC-0275E0A16F14}" destId="{AFF37D8D-C2D7-4D3D-B962-8D3CF35F131B}" srcOrd="6" destOrd="0" presId="urn:microsoft.com/office/officeart/2008/layout/VerticalCurvedList"/>
    <dgm:cxn modelId="{D179DE07-77B3-4E80-82D4-13A0BDC3E9EA}" type="presParOf" srcId="{AFF37D8D-C2D7-4D3D-B962-8D3CF35F131B}" destId="{48E16005-8D84-4E5B-9070-0D843DB043E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758FAD1-3234-4608-A3C0-5FF05EA0DC3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723125F1-39B8-406C-8990-23A9157743E0}">
      <dgm:prSet phldrT="[文本]">
        <dgm:style>
          <a:lnRef idx="3">
            <a:schemeClr val="lt1"/>
          </a:lnRef>
          <a:fillRef idx="1">
            <a:schemeClr val="accent2"/>
          </a:fillRef>
          <a:effectRef idx="1">
            <a:schemeClr val="accent2"/>
          </a:effectRef>
          <a:fontRef idx="minor">
            <a:schemeClr val="lt1"/>
          </a:fontRef>
        </dgm:style>
      </dgm:prSet>
      <dgm:spPr/>
      <dgm:t>
        <a:bodyPr/>
        <a:lstStyle/>
        <a:p>
          <a:r>
            <a:rPr lang="zh-CN" altLang="en-US" dirty="0"/>
            <a:t>任务及进度管理</a:t>
          </a:r>
        </a:p>
      </dgm:t>
    </dgm:pt>
    <dgm:pt modelId="{C5E6CBFF-329F-4CA0-9811-D57D078F61E0}" type="parTrans" cxnId="{AB57FA86-9452-4373-B04E-EE73BA81A1D0}">
      <dgm:prSet/>
      <dgm:spPr/>
      <dgm:t>
        <a:bodyPr/>
        <a:lstStyle/>
        <a:p>
          <a:endParaRPr lang="zh-CN" altLang="en-US"/>
        </a:p>
      </dgm:t>
    </dgm:pt>
    <dgm:pt modelId="{DEF65A59-BE0C-4018-8B26-556C33459733}" type="sibTrans" cxnId="{AB57FA86-9452-4373-B04E-EE73BA81A1D0}">
      <dgm:prSet/>
      <dgm:spPr/>
      <dgm:t>
        <a:bodyPr/>
        <a:lstStyle/>
        <a:p>
          <a:endParaRPr lang="zh-CN" altLang="en-US"/>
        </a:p>
      </dgm:t>
    </dgm:pt>
    <dgm:pt modelId="{FC138FD1-34F7-4F5F-B1DD-E9E056C98E7E}">
      <dgm:prSet phldrT="[文本]">
        <dgm:style>
          <a:lnRef idx="3">
            <a:schemeClr val="lt1"/>
          </a:lnRef>
          <a:fillRef idx="1">
            <a:schemeClr val="accent4"/>
          </a:fillRef>
          <a:effectRef idx="1">
            <a:schemeClr val="accent4"/>
          </a:effectRef>
          <a:fontRef idx="minor">
            <a:schemeClr val="lt1"/>
          </a:fontRef>
        </dgm:style>
      </dgm:prSet>
      <dgm:spPr/>
      <dgm:t>
        <a:bodyPr/>
        <a:lstStyle/>
        <a:p>
          <a:r>
            <a:rPr lang="zh-CN" altLang="en-US" dirty="0"/>
            <a:t>需求</a:t>
          </a:r>
        </a:p>
      </dgm:t>
    </dgm:pt>
    <dgm:pt modelId="{7A2CE294-2C95-4AA4-8587-335F249AC87B}" type="parTrans" cxnId="{CB49924A-64FD-4DDA-8331-397E03BE05C1}">
      <dgm:prSet/>
      <dgm:spPr/>
      <dgm:t>
        <a:bodyPr/>
        <a:lstStyle/>
        <a:p>
          <a:endParaRPr lang="zh-CN" altLang="en-US"/>
        </a:p>
      </dgm:t>
    </dgm:pt>
    <dgm:pt modelId="{BC143971-8F46-4569-AAE4-BA6E8C017EFF}" type="sibTrans" cxnId="{CB49924A-64FD-4DDA-8331-397E03BE05C1}">
      <dgm:prSet/>
      <dgm:spPr/>
      <dgm:t>
        <a:bodyPr/>
        <a:lstStyle/>
        <a:p>
          <a:endParaRPr lang="zh-CN" altLang="en-US"/>
        </a:p>
      </dgm:t>
    </dgm:pt>
    <dgm:pt modelId="{6D01B9A3-22EE-4CA7-98E7-0812B744A25C}">
      <dgm:prSet phldrT="[文本]">
        <dgm:style>
          <a:lnRef idx="1">
            <a:schemeClr val="accent6"/>
          </a:lnRef>
          <a:fillRef idx="3">
            <a:schemeClr val="accent6"/>
          </a:fillRef>
          <a:effectRef idx="2">
            <a:schemeClr val="accent6"/>
          </a:effectRef>
          <a:fontRef idx="minor">
            <a:schemeClr val="lt1"/>
          </a:fontRef>
        </dgm:style>
      </dgm:prSet>
      <dgm:spPr/>
      <dgm:t>
        <a:bodyPr/>
        <a:lstStyle/>
        <a:p>
          <a:r>
            <a:rPr lang="zh-CN" altLang="en-US" dirty="0"/>
            <a:t>设计</a:t>
          </a:r>
        </a:p>
      </dgm:t>
    </dgm:pt>
    <dgm:pt modelId="{58E25CAE-C5EC-42C1-81CD-4A0E13B45C35}" type="parTrans" cxnId="{9F050517-3221-4C6A-A8A2-3DAC8284261E}">
      <dgm:prSet/>
      <dgm:spPr/>
      <dgm:t>
        <a:bodyPr/>
        <a:lstStyle/>
        <a:p>
          <a:endParaRPr lang="zh-CN" altLang="en-US"/>
        </a:p>
      </dgm:t>
    </dgm:pt>
    <dgm:pt modelId="{2E31508E-21B6-433B-BE7E-84943C724613}" type="sibTrans" cxnId="{9F050517-3221-4C6A-A8A2-3DAC8284261E}">
      <dgm:prSet/>
      <dgm:spPr/>
      <dgm:t>
        <a:bodyPr/>
        <a:lstStyle/>
        <a:p>
          <a:endParaRPr lang="zh-CN" altLang="en-US"/>
        </a:p>
      </dgm:t>
    </dgm:pt>
    <dgm:pt modelId="{65330B86-BD99-4992-88FE-0EEB9208B106}">
      <dgm:prSet/>
      <dgm:spPr/>
      <dgm:t>
        <a:bodyPr/>
        <a:lstStyle/>
        <a:p>
          <a:r>
            <a:rPr lang="zh-CN" altLang="en-US" dirty="0"/>
            <a:t>各组任务划分粒度、迭代周期时长等模式保持一致</a:t>
          </a:r>
        </a:p>
      </dgm:t>
    </dgm:pt>
    <dgm:pt modelId="{F16A4973-253B-4453-8FEB-78D3B1471437}" type="parTrans" cxnId="{3C26BEB9-CE0C-44E2-B05D-B8ADC7A26406}">
      <dgm:prSet/>
      <dgm:spPr/>
      <dgm:t>
        <a:bodyPr/>
        <a:lstStyle/>
        <a:p>
          <a:endParaRPr lang="zh-CN" altLang="en-US"/>
        </a:p>
      </dgm:t>
    </dgm:pt>
    <dgm:pt modelId="{37777CE3-F941-4390-959E-7B8D14DC515B}" type="sibTrans" cxnId="{3C26BEB9-CE0C-44E2-B05D-B8ADC7A26406}">
      <dgm:prSet/>
      <dgm:spPr/>
      <dgm:t>
        <a:bodyPr/>
        <a:lstStyle/>
        <a:p>
          <a:endParaRPr lang="zh-CN" altLang="en-US"/>
        </a:p>
      </dgm:t>
    </dgm:pt>
    <dgm:pt modelId="{F90BE2FB-B663-4357-8290-1363F02E6325}">
      <dgm:prSet/>
      <dgm:spPr/>
      <dgm:t>
        <a:bodyPr/>
        <a:lstStyle/>
        <a:p>
          <a:r>
            <a:rPr lang="zh-CN" altLang="en-US" dirty="0"/>
            <a:t>统一讨论、管控，每组一位</a:t>
          </a:r>
          <a:r>
            <a:rPr lang="zh-CN" altLang="en-US" b="1" dirty="0">
              <a:solidFill>
                <a:srgbClr val="FF0000"/>
              </a:solidFill>
            </a:rPr>
            <a:t>需求负责人</a:t>
          </a:r>
          <a:r>
            <a:rPr lang="zh-CN" altLang="en-US" dirty="0"/>
            <a:t>横向拉通</a:t>
          </a:r>
        </a:p>
      </dgm:t>
    </dgm:pt>
    <dgm:pt modelId="{425F3FBE-860F-4961-9E27-F9F6237B034B}" type="parTrans" cxnId="{DEA4791D-7371-4C3D-A020-C76DA125D0C1}">
      <dgm:prSet/>
      <dgm:spPr/>
      <dgm:t>
        <a:bodyPr/>
        <a:lstStyle/>
        <a:p>
          <a:endParaRPr lang="zh-CN" altLang="en-US"/>
        </a:p>
      </dgm:t>
    </dgm:pt>
    <dgm:pt modelId="{12B62FB5-10CC-4B90-81C4-D85418B73D62}" type="sibTrans" cxnId="{DEA4791D-7371-4C3D-A020-C76DA125D0C1}">
      <dgm:prSet/>
      <dgm:spPr/>
      <dgm:t>
        <a:bodyPr/>
        <a:lstStyle/>
        <a:p>
          <a:endParaRPr lang="zh-CN" altLang="en-US"/>
        </a:p>
      </dgm:t>
    </dgm:pt>
    <dgm:pt modelId="{899A5D5C-4FE4-4602-B298-6EBB88FD95BF}">
      <dgm:prSet/>
      <dgm:spPr/>
      <dgm:t>
        <a:bodyPr/>
        <a:lstStyle/>
        <a:p>
          <a:r>
            <a:rPr lang="zh-CN" altLang="en-US" dirty="0"/>
            <a:t>概要设计以设计组为主，每组安排一位</a:t>
          </a:r>
          <a:r>
            <a:rPr lang="zh-CN" altLang="en-US" b="1" dirty="0">
              <a:solidFill>
                <a:srgbClr val="FF0000"/>
              </a:solidFill>
            </a:rPr>
            <a:t>设计负责人</a:t>
          </a:r>
          <a:r>
            <a:rPr lang="zh-CN" altLang="en-US" dirty="0"/>
            <a:t>进行落地，并形成一个大的概要设计组</a:t>
          </a:r>
        </a:p>
      </dgm:t>
    </dgm:pt>
    <dgm:pt modelId="{FCD696C9-D720-42F3-BDB5-52E94D0B3BEA}" type="parTrans" cxnId="{3629215C-B4E4-40AA-91D2-46F7AD243A99}">
      <dgm:prSet/>
      <dgm:spPr/>
      <dgm:t>
        <a:bodyPr/>
        <a:lstStyle/>
        <a:p>
          <a:endParaRPr lang="zh-CN" altLang="en-US"/>
        </a:p>
      </dgm:t>
    </dgm:pt>
    <dgm:pt modelId="{7028082E-A75D-429C-B854-2C2F53767B84}" type="sibTrans" cxnId="{3629215C-B4E4-40AA-91D2-46F7AD243A99}">
      <dgm:prSet/>
      <dgm:spPr/>
      <dgm:t>
        <a:bodyPr/>
        <a:lstStyle/>
        <a:p>
          <a:endParaRPr lang="zh-CN" altLang="en-US"/>
        </a:p>
      </dgm:t>
    </dgm:pt>
    <dgm:pt modelId="{6A611156-2B5B-40B3-BA6F-A8C233CC7414}">
      <dgm:prSet/>
      <dgm:spPr/>
      <dgm:t>
        <a:bodyPr/>
        <a:lstStyle/>
        <a:p>
          <a:r>
            <a:rPr lang="zh-CN" altLang="en-US" dirty="0"/>
            <a:t>工作分配、进度管理由各小组</a:t>
          </a:r>
          <a:r>
            <a:rPr lang="zh-CN" altLang="en-US" b="1" i="0" dirty="0">
              <a:solidFill>
                <a:srgbClr val="FF0000"/>
              </a:solidFill>
            </a:rPr>
            <a:t>组长</a:t>
          </a:r>
          <a:r>
            <a:rPr lang="zh-CN" altLang="en-US" dirty="0"/>
            <a:t>完成并负责监控</a:t>
          </a:r>
        </a:p>
      </dgm:t>
    </dgm:pt>
    <dgm:pt modelId="{9DD62867-DA7B-4571-88CC-EF65D8C44C13}" type="parTrans" cxnId="{43AF9AD3-330A-4853-891A-7092239582A7}">
      <dgm:prSet/>
      <dgm:spPr/>
      <dgm:t>
        <a:bodyPr/>
        <a:lstStyle/>
        <a:p>
          <a:endParaRPr lang="zh-CN" altLang="en-US"/>
        </a:p>
      </dgm:t>
    </dgm:pt>
    <dgm:pt modelId="{690FEC9A-7CB4-4FBF-B700-CBF03EFE6284}" type="sibTrans" cxnId="{43AF9AD3-330A-4853-891A-7092239582A7}">
      <dgm:prSet/>
      <dgm:spPr/>
      <dgm:t>
        <a:bodyPr/>
        <a:lstStyle/>
        <a:p>
          <a:endParaRPr lang="zh-CN" altLang="en-US"/>
        </a:p>
      </dgm:t>
    </dgm:pt>
    <dgm:pt modelId="{BDA79FC0-9D70-4C54-9A7F-21CD8189A05B}">
      <dgm:prSet/>
      <dgm:spPr/>
      <dgm:t>
        <a:bodyPr/>
        <a:lstStyle/>
        <a:p>
          <a:r>
            <a:rPr lang="zh-CN" altLang="en-US" dirty="0"/>
            <a:t>开发及质量</a:t>
          </a:r>
        </a:p>
      </dgm:t>
    </dgm:pt>
    <dgm:pt modelId="{3CD24D9A-1A04-4A6D-9FAF-EEC329437E7D}" type="parTrans" cxnId="{D34D6452-FA12-46F1-B091-1B477DEFAE1A}">
      <dgm:prSet/>
      <dgm:spPr/>
      <dgm:t>
        <a:bodyPr/>
        <a:lstStyle/>
        <a:p>
          <a:endParaRPr lang="zh-CN" altLang="en-US"/>
        </a:p>
      </dgm:t>
    </dgm:pt>
    <dgm:pt modelId="{1EA84D59-6098-4D12-8554-2E6F654813AA}" type="sibTrans" cxnId="{D34D6452-FA12-46F1-B091-1B477DEFAE1A}">
      <dgm:prSet/>
      <dgm:spPr/>
      <dgm:t>
        <a:bodyPr/>
        <a:lstStyle/>
        <a:p>
          <a:endParaRPr lang="zh-CN" altLang="en-US"/>
        </a:p>
      </dgm:t>
    </dgm:pt>
    <dgm:pt modelId="{8C98CFBA-6084-493F-9C32-37FDFF538717}">
      <dgm:prSet/>
      <dgm:spPr/>
      <dgm:t>
        <a:bodyPr/>
        <a:lstStyle/>
        <a:p>
          <a:r>
            <a:rPr lang="zh-CN" altLang="en-US" dirty="0"/>
            <a:t>提取共性需求</a:t>
          </a:r>
        </a:p>
      </dgm:t>
    </dgm:pt>
    <dgm:pt modelId="{229B104D-13AD-4708-ACD7-6811EB288FFC}" type="parTrans" cxnId="{CD5CCFCB-B01E-4C28-8DCF-F8453B73AE28}">
      <dgm:prSet/>
      <dgm:spPr/>
      <dgm:t>
        <a:bodyPr/>
        <a:lstStyle/>
        <a:p>
          <a:endParaRPr lang="zh-CN" altLang="en-US"/>
        </a:p>
      </dgm:t>
    </dgm:pt>
    <dgm:pt modelId="{2083E69C-8246-4071-9000-7D46D6C5C666}" type="sibTrans" cxnId="{CD5CCFCB-B01E-4C28-8DCF-F8453B73AE28}">
      <dgm:prSet/>
      <dgm:spPr/>
      <dgm:t>
        <a:bodyPr/>
        <a:lstStyle/>
        <a:p>
          <a:endParaRPr lang="zh-CN" altLang="en-US"/>
        </a:p>
      </dgm:t>
    </dgm:pt>
    <dgm:pt modelId="{34EB87D6-D650-4652-8EC2-6EA35E6F77AB}">
      <dgm:prSet/>
      <dgm:spPr/>
      <dgm:t>
        <a:bodyPr/>
        <a:lstStyle/>
        <a:p>
          <a:r>
            <a:rPr lang="zh-CN" altLang="en-US" dirty="0"/>
            <a:t>开发规范、技术路线、架构落地由设计组统一管控，每组安排一位</a:t>
          </a:r>
          <a:r>
            <a:rPr lang="zh-CN" altLang="en-US" b="1" dirty="0">
              <a:solidFill>
                <a:srgbClr val="FF0000"/>
              </a:solidFill>
            </a:rPr>
            <a:t>技术负责人</a:t>
          </a:r>
          <a:r>
            <a:rPr lang="zh-CN" altLang="en-US" dirty="0"/>
            <a:t>进行组内具体管控</a:t>
          </a:r>
        </a:p>
      </dgm:t>
    </dgm:pt>
    <dgm:pt modelId="{81FA5642-EEEF-4C7A-A30D-5D295330DA4E}" type="parTrans" cxnId="{0F5295B1-A11D-4BFB-93D6-9D31EDB1C7E4}">
      <dgm:prSet/>
      <dgm:spPr/>
      <dgm:t>
        <a:bodyPr/>
        <a:lstStyle/>
        <a:p>
          <a:endParaRPr lang="zh-CN" altLang="en-US"/>
        </a:p>
      </dgm:t>
    </dgm:pt>
    <dgm:pt modelId="{DB4ADEC1-1E80-4BF0-9358-545C41BB754C}" type="sibTrans" cxnId="{0F5295B1-A11D-4BFB-93D6-9D31EDB1C7E4}">
      <dgm:prSet/>
      <dgm:spPr/>
      <dgm:t>
        <a:bodyPr/>
        <a:lstStyle/>
        <a:p>
          <a:endParaRPr lang="zh-CN" altLang="en-US"/>
        </a:p>
      </dgm:t>
    </dgm:pt>
    <dgm:pt modelId="{9A3C8840-69D4-4749-8027-7C9940AB5C04}">
      <dgm:prSet/>
      <dgm:spPr/>
      <dgm:t>
        <a:bodyPr/>
        <a:lstStyle/>
        <a:p>
          <a:r>
            <a:rPr lang="zh-CN" altLang="en-US" dirty="0"/>
            <a:t>详细设计由各小组自行完成</a:t>
          </a:r>
        </a:p>
      </dgm:t>
    </dgm:pt>
    <dgm:pt modelId="{65BDF2D7-301B-453E-B24D-F00471C323FC}" type="parTrans" cxnId="{1FC81D9C-FF05-4650-96E1-71E6F20159F4}">
      <dgm:prSet/>
      <dgm:spPr/>
      <dgm:t>
        <a:bodyPr/>
        <a:lstStyle/>
        <a:p>
          <a:endParaRPr lang="zh-CN" altLang="en-US"/>
        </a:p>
      </dgm:t>
    </dgm:pt>
    <dgm:pt modelId="{37F253C7-344D-42C2-8FD8-680E67CE927C}" type="sibTrans" cxnId="{1FC81D9C-FF05-4650-96E1-71E6F20159F4}">
      <dgm:prSet/>
      <dgm:spPr/>
      <dgm:t>
        <a:bodyPr/>
        <a:lstStyle/>
        <a:p>
          <a:endParaRPr lang="zh-CN" altLang="en-US"/>
        </a:p>
      </dgm:t>
    </dgm:pt>
    <dgm:pt modelId="{B3A86C2D-D8D3-4621-9DAE-54E9200D8692}">
      <dgm:prSet/>
      <dgm:spPr/>
      <dgm:t>
        <a:bodyPr/>
        <a:lstStyle/>
        <a:p>
          <a:r>
            <a:rPr lang="zh-CN" altLang="en-US" dirty="0"/>
            <a:t>代码质量由设计组统一</a:t>
          </a:r>
          <a:r>
            <a:rPr lang="en-US" altLang="zh-CN" dirty="0"/>
            <a:t>Review</a:t>
          </a:r>
          <a:r>
            <a:rPr lang="zh-CN" altLang="en-US" dirty="0"/>
            <a:t>，每组安排一位技术负责人一起来</a:t>
          </a:r>
          <a:r>
            <a:rPr lang="en-US" altLang="zh-CN" dirty="0"/>
            <a:t>Review</a:t>
          </a:r>
          <a:endParaRPr lang="zh-CN" altLang="en-US" dirty="0"/>
        </a:p>
      </dgm:t>
    </dgm:pt>
    <dgm:pt modelId="{554A610C-A938-4861-85D2-0749528ABE64}" type="parTrans" cxnId="{DE131523-6766-488F-ADA4-D7E7C0773410}">
      <dgm:prSet/>
      <dgm:spPr/>
      <dgm:t>
        <a:bodyPr/>
        <a:lstStyle/>
        <a:p>
          <a:endParaRPr lang="zh-CN" altLang="en-US"/>
        </a:p>
      </dgm:t>
    </dgm:pt>
    <dgm:pt modelId="{27F46CA5-5FCC-43A9-97EC-7B915DFCE6BA}" type="sibTrans" cxnId="{DE131523-6766-488F-ADA4-D7E7C0773410}">
      <dgm:prSet/>
      <dgm:spPr/>
      <dgm:t>
        <a:bodyPr/>
        <a:lstStyle/>
        <a:p>
          <a:endParaRPr lang="zh-CN" altLang="en-US"/>
        </a:p>
      </dgm:t>
    </dgm:pt>
    <dgm:pt modelId="{8FC90141-01ED-4B77-B01D-40023EE2EAEE}" type="pres">
      <dgm:prSet presAssocID="{B758FAD1-3234-4608-A3C0-5FF05EA0DC33}" presName="linear" presStyleCnt="0">
        <dgm:presLayoutVars>
          <dgm:dir/>
          <dgm:animLvl val="lvl"/>
          <dgm:resizeHandles val="exact"/>
        </dgm:presLayoutVars>
      </dgm:prSet>
      <dgm:spPr/>
    </dgm:pt>
    <dgm:pt modelId="{AD481202-937D-4D35-97C8-15464C79F46F}" type="pres">
      <dgm:prSet presAssocID="{723125F1-39B8-406C-8990-23A9157743E0}" presName="parentLin" presStyleCnt="0"/>
      <dgm:spPr/>
    </dgm:pt>
    <dgm:pt modelId="{543B38B2-5B89-43FD-BE2F-FA7B8EFFBFB5}" type="pres">
      <dgm:prSet presAssocID="{723125F1-39B8-406C-8990-23A9157743E0}" presName="parentLeftMargin" presStyleLbl="node1" presStyleIdx="0" presStyleCnt="4"/>
      <dgm:spPr/>
    </dgm:pt>
    <dgm:pt modelId="{3F25860F-E577-417B-813D-DEB8439A121D}" type="pres">
      <dgm:prSet presAssocID="{723125F1-39B8-406C-8990-23A9157743E0}" presName="parentText" presStyleLbl="node1" presStyleIdx="0" presStyleCnt="4">
        <dgm:presLayoutVars>
          <dgm:chMax val="0"/>
          <dgm:bulletEnabled val="1"/>
        </dgm:presLayoutVars>
      </dgm:prSet>
      <dgm:spPr/>
    </dgm:pt>
    <dgm:pt modelId="{495E6D99-9705-49F8-886C-5E713714DD85}" type="pres">
      <dgm:prSet presAssocID="{723125F1-39B8-406C-8990-23A9157743E0}" presName="negativeSpace" presStyleCnt="0"/>
      <dgm:spPr/>
    </dgm:pt>
    <dgm:pt modelId="{352ED444-63AB-44D7-ABCB-C9E2752D06F7}" type="pres">
      <dgm:prSet presAssocID="{723125F1-39B8-406C-8990-23A9157743E0}" presName="childText" presStyleLbl="conFgAcc1" presStyleIdx="0" presStyleCnt="4">
        <dgm:presLayoutVars>
          <dgm:bulletEnabled val="1"/>
        </dgm:presLayoutVars>
      </dgm:prSet>
      <dgm:spPr/>
    </dgm:pt>
    <dgm:pt modelId="{76A0C951-DB1B-4881-8515-3CC73D340037}" type="pres">
      <dgm:prSet presAssocID="{DEF65A59-BE0C-4018-8B26-556C33459733}" presName="spaceBetweenRectangles" presStyleCnt="0"/>
      <dgm:spPr/>
    </dgm:pt>
    <dgm:pt modelId="{2293933B-B780-447A-BC5D-9EEF23976271}" type="pres">
      <dgm:prSet presAssocID="{FC138FD1-34F7-4F5F-B1DD-E9E056C98E7E}" presName="parentLin" presStyleCnt="0"/>
      <dgm:spPr/>
    </dgm:pt>
    <dgm:pt modelId="{CD42E184-AF94-4522-A4AA-4B2727688088}" type="pres">
      <dgm:prSet presAssocID="{FC138FD1-34F7-4F5F-B1DD-E9E056C98E7E}" presName="parentLeftMargin" presStyleLbl="node1" presStyleIdx="0" presStyleCnt="4"/>
      <dgm:spPr/>
    </dgm:pt>
    <dgm:pt modelId="{86088E44-F364-4632-82D3-E1FF97D7E691}" type="pres">
      <dgm:prSet presAssocID="{FC138FD1-34F7-4F5F-B1DD-E9E056C98E7E}" presName="parentText" presStyleLbl="node1" presStyleIdx="1" presStyleCnt="4">
        <dgm:presLayoutVars>
          <dgm:chMax val="0"/>
          <dgm:bulletEnabled val="1"/>
        </dgm:presLayoutVars>
      </dgm:prSet>
      <dgm:spPr/>
    </dgm:pt>
    <dgm:pt modelId="{B8DEEB62-2E82-4E6B-B7C1-B62AB01E7117}" type="pres">
      <dgm:prSet presAssocID="{FC138FD1-34F7-4F5F-B1DD-E9E056C98E7E}" presName="negativeSpace" presStyleCnt="0"/>
      <dgm:spPr/>
    </dgm:pt>
    <dgm:pt modelId="{A30BCA4C-F410-4A6D-9F45-E291DE64C48A}" type="pres">
      <dgm:prSet presAssocID="{FC138FD1-34F7-4F5F-B1DD-E9E056C98E7E}" presName="childText" presStyleLbl="conFgAcc1" presStyleIdx="1" presStyleCnt="4">
        <dgm:presLayoutVars>
          <dgm:bulletEnabled val="1"/>
        </dgm:presLayoutVars>
      </dgm:prSet>
      <dgm:spPr/>
    </dgm:pt>
    <dgm:pt modelId="{C3BEE93B-08EE-4627-8E6A-006542FBF83C}" type="pres">
      <dgm:prSet presAssocID="{BC143971-8F46-4569-AAE4-BA6E8C017EFF}" presName="spaceBetweenRectangles" presStyleCnt="0"/>
      <dgm:spPr/>
    </dgm:pt>
    <dgm:pt modelId="{266DFDD8-393B-4E4B-8E4C-9FEA7B31659E}" type="pres">
      <dgm:prSet presAssocID="{6D01B9A3-22EE-4CA7-98E7-0812B744A25C}" presName="parentLin" presStyleCnt="0"/>
      <dgm:spPr/>
    </dgm:pt>
    <dgm:pt modelId="{3786B5F5-4DD8-43EC-BABD-68AB01EF6360}" type="pres">
      <dgm:prSet presAssocID="{6D01B9A3-22EE-4CA7-98E7-0812B744A25C}" presName="parentLeftMargin" presStyleLbl="node1" presStyleIdx="1" presStyleCnt="4"/>
      <dgm:spPr/>
    </dgm:pt>
    <dgm:pt modelId="{48E8A89B-F90C-45EB-BF34-72EE47F58889}" type="pres">
      <dgm:prSet presAssocID="{6D01B9A3-22EE-4CA7-98E7-0812B744A25C}" presName="parentText" presStyleLbl="node1" presStyleIdx="2" presStyleCnt="4">
        <dgm:presLayoutVars>
          <dgm:chMax val="0"/>
          <dgm:bulletEnabled val="1"/>
        </dgm:presLayoutVars>
      </dgm:prSet>
      <dgm:spPr/>
    </dgm:pt>
    <dgm:pt modelId="{5231D816-893E-4D54-BD52-9150D16D32E5}" type="pres">
      <dgm:prSet presAssocID="{6D01B9A3-22EE-4CA7-98E7-0812B744A25C}" presName="negativeSpace" presStyleCnt="0"/>
      <dgm:spPr/>
    </dgm:pt>
    <dgm:pt modelId="{564D682E-FF47-4CA8-88F0-6D5E8CE647EC}" type="pres">
      <dgm:prSet presAssocID="{6D01B9A3-22EE-4CA7-98E7-0812B744A25C}" presName="childText" presStyleLbl="conFgAcc1" presStyleIdx="2" presStyleCnt="4">
        <dgm:presLayoutVars>
          <dgm:bulletEnabled val="1"/>
        </dgm:presLayoutVars>
      </dgm:prSet>
      <dgm:spPr/>
    </dgm:pt>
    <dgm:pt modelId="{64E27C9A-FCB2-4FC3-B6D2-455F5492AD14}" type="pres">
      <dgm:prSet presAssocID="{2E31508E-21B6-433B-BE7E-84943C724613}" presName="spaceBetweenRectangles" presStyleCnt="0"/>
      <dgm:spPr/>
    </dgm:pt>
    <dgm:pt modelId="{3C352256-0087-442B-A9CB-08D266F70789}" type="pres">
      <dgm:prSet presAssocID="{BDA79FC0-9D70-4C54-9A7F-21CD8189A05B}" presName="parentLin" presStyleCnt="0"/>
      <dgm:spPr/>
    </dgm:pt>
    <dgm:pt modelId="{1FC4082D-4F1F-4AB5-94D5-AC110CABAB6D}" type="pres">
      <dgm:prSet presAssocID="{BDA79FC0-9D70-4C54-9A7F-21CD8189A05B}" presName="parentLeftMargin" presStyleLbl="node1" presStyleIdx="2" presStyleCnt="4"/>
      <dgm:spPr/>
    </dgm:pt>
    <dgm:pt modelId="{5C0EB910-5798-4D88-BDE5-FA18E7D88967}" type="pres">
      <dgm:prSet presAssocID="{BDA79FC0-9D70-4C54-9A7F-21CD8189A05B}" presName="parentText" presStyleLbl="node1" presStyleIdx="3" presStyleCnt="4">
        <dgm:presLayoutVars>
          <dgm:chMax val="0"/>
          <dgm:bulletEnabled val="1"/>
        </dgm:presLayoutVars>
      </dgm:prSet>
      <dgm:spPr/>
    </dgm:pt>
    <dgm:pt modelId="{6C03C425-EA0E-4CB9-A7A0-408710CD7675}" type="pres">
      <dgm:prSet presAssocID="{BDA79FC0-9D70-4C54-9A7F-21CD8189A05B}" presName="negativeSpace" presStyleCnt="0"/>
      <dgm:spPr/>
    </dgm:pt>
    <dgm:pt modelId="{CFDE9A75-35B5-4479-B256-35000EC114F7}" type="pres">
      <dgm:prSet presAssocID="{BDA79FC0-9D70-4C54-9A7F-21CD8189A05B}" presName="childText" presStyleLbl="conFgAcc1" presStyleIdx="3" presStyleCnt="4">
        <dgm:presLayoutVars>
          <dgm:bulletEnabled val="1"/>
        </dgm:presLayoutVars>
      </dgm:prSet>
      <dgm:spPr/>
    </dgm:pt>
  </dgm:ptLst>
  <dgm:cxnLst>
    <dgm:cxn modelId="{E6D91604-34DE-4BFE-BAD5-6744619F9A90}" type="presOf" srcId="{B3A86C2D-D8D3-4621-9DAE-54E9200D8692}" destId="{CFDE9A75-35B5-4479-B256-35000EC114F7}" srcOrd="0" destOrd="1" presId="urn:microsoft.com/office/officeart/2005/8/layout/list1"/>
    <dgm:cxn modelId="{9F050517-3221-4C6A-A8A2-3DAC8284261E}" srcId="{B758FAD1-3234-4608-A3C0-5FF05EA0DC33}" destId="{6D01B9A3-22EE-4CA7-98E7-0812B744A25C}" srcOrd="2" destOrd="0" parTransId="{58E25CAE-C5EC-42C1-81CD-4A0E13B45C35}" sibTransId="{2E31508E-21B6-433B-BE7E-84943C724613}"/>
    <dgm:cxn modelId="{DBE7DD19-8305-45F9-86A6-8ACC95B2888B}" type="presOf" srcId="{F90BE2FB-B663-4357-8290-1363F02E6325}" destId="{A30BCA4C-F410-4A6D-9F45-E291DE64C48A}" srcOrd="0" destOrd="0" presId="urn:microsoft.com/office/officeart/2005/8/layout/list1"/>
    <dgm:cxn modelId="{DEA4791D-7371-4C3D-A020-C76DA125D0C1}" srcId="{FC138FD1-34F7-4F5F-B1DD-E9E056C98E7E}" destId="{F90BE2FB-B663-4357-8290-1363F02E6325}" srcOrd="0" destOrd="0" parTransId="{425F3FBE-860F-4961-9E27-F9F6237B034B}" sibTransId="{12B62FB5-10CC-4B90-81C4-D85418B73D62}"/>
    <dgm:cxn modelId="{E8F2A721-87EB-4BC4-9D2E-165AE55CA6CE}" type="presOf" srcId="{BDA79FC0-9D70-4C54-9A7F-21CD8189A05B}" destId="{1FC4082D-4F1F-4AB5-94D5-AC110CABAB6D}" srcOrd="0" destOrd="0" presId="urn:microsoft.com/office/officeart/2005/8/layout/list1"/>
    <dgm:cxn modelId="{DE131523-6766-488F-ADA4-D7E7C0773410}" srcId="{BDA79FC0-9D70-4C54-9A7F-21CD8189A05B}" destId="{B3A86C2D-D8D3-4621-9DAE-54E9200D8692}" srcOrd="1" destOrd="0" parTransId="{554A610C-A938-4861-85D2-0749528ABE64}" sibTransId="{27F46CA5-5FCC-43A9-97EC-7B915DFCE6BA}"/>
    <dgm:cxn modelId="{1F9DC52A-64C9-4D38-BC54-179170DEADF2}" type="presOf" srcId="{723125F1-39B8-406C-8990-23A9157743E0}" destId="{3F25860F-E577-417B-813D-DEB8439A121D}" srcOrd="1" destOrd="0" presId="urn:microsoft.com/office/officeart/2005/8/layout/list1"/>
    <dgm:cxn modelId="{004C9935-8CD0-4FA3-A764-6C4B5ACC9854}" type="presOf" srcId="{6D01B9A3-22EE-4CA7-98E7-0812B744A25C}" destId="{3786B5F5-4DD8-43EC-BABD-68AB01EF6360}" srcOrd="0" destOrd="0" presId="urn:microsoft.com/office/officeart/2005/8/layout/list1"/>
    <dgm:cxn modelId="{3629215C-B4E4-40AA-91D2-46F7AD243A99}" srcId="{6D01B9A3-22EE-4CA7-98E7-0812B744A25C}" destId="{899A5D5C-4FE4-4602-B298-6EBB88FD95BF}" srcOrd="0" destOrd="0" parTransId="{FCD696C9-D720-42F3-BDB5-52E94D0B3BEA}" sibTransId="{7028082E-A75D-429C-B854-2C2F53767B84}"/>
    <dgm:cxn modelId="{0E8ED15F-E2B7-4DCC-AA20-D69658FBA538}" type="presOf" srcId="{9A3C8840-69D4-4749-8027-7C9940AB5C04}" destId="{564D682E-FF47-4CA8-88F0-6D5E8CE647EC}" srcOrd="0" destOrd="1" presId="urn:microsoft.com/office/officeart/2005/8/layout/list1"/>
    <dgm:cxn modelId="{FB775565-D1CD-4A4E-A238-770DF856C63D}" type="presOf" srcId="{65330B86-BD99-4992-88FE-0EEB9208B106}" destId="{352ED444-63AB-44D7-ABCB-C9E2752D06F7}" srcOrd="0" destOrd="0" presId="urn:microsoft.com/office/officeart/2005/8/layout/list1"/>
    <dgm:cxn modelId="{2139BB67-4772-4B24-A2EF-B88CC1D512E0}" type="presOf" srcId="{FC138FD1-34F7-4F5F-B1DD-E9E056C98E7E}" destId="{CD42E184-AF94-4522-A4AA-4B2727688088}" srcOrd="0" destOrd="0" presId="urn:microsoft.com/office/officeart/2005/8/layout/list1"/>
    <dgm:cxn modelId="{CB49924A-64FD-4DDA-8331-397E03BE05C1}" srcId="{B758FAD1-3234-4608-A3C0-5FF05EA0DC33}" destId="{FC138FD1-34F7-4F5F-B1DD-E9E056C98E7E}" srcOrd="1" destOrd="0" parTransId="{7A2CE294-2C95-4AA4-8587-335F249AC87B}" sibTransId="{BC143971-8F46-4569-AAE4-BA6E8C017EFF}"/>
    <dgm:cxn modelId="{C6D7D14B-91A3-4203-B15F-3D7A8E5E2C92}" type="presOf" srcId="{6D01B9A3-22EE-4CA7-98E7-0812B744A25C}" destId="{48E8A89B-F90C-45EB-BF34-72EE47F58889}" srcOrd="1" destOrd="0" presId="urn:microsoft.com/office/officeart/2005/8/layout/list1"/>
    <dgm:cxn modelId="{69F0044D-42B8-421C-AB5E-D20715D968C9}" type="presOf" srcId="{34EB87D6-D650-4652-8EC2-6EA35E6F77AB}" destId="{CFDE9A75-35B5-4479-B256-35000EC114F7}" srcOrd="0" destOrd="0" presId="urn:microsoft.com/office/officeart/2005/8/layout/list1"/>
    <dgm:cxn modelId="{3DF58C71-AF66-49C2-905F-E028EFEAD34E}" type="presOf" srcId="{B758FAD1-3234-4608-A3C0-5FF05EA0DC33}" destId="{8FC90141-01ED-4B77-B01D-40023EE2EAEE}" srcOrd="0" destOrd="0" presId="urn:microsoft.com/office/officeart/2005/8/layout/list1"/>
    <dgm:cxn modelId="{D34D6452-FA12-46F1-B091-1B477DEFAE1A}" srcId="{B758FAD1-3234-4608-A3C0-5FF05EA0DC33}" destId="{BDA79FC0-9D70-4C54-9A7F-21CD8189A05B}" srcOrd="3" destOrd="0" parTransId="{3CD24D9A-1A04-4A6D-9FAF-EEC329437E7D}" sibTransId="{1EA84D59-6098-4D12-8554-2E6F654813AA}"/>
    <dgm:cxn modelId="{A12C3773-E927-4412-ABC2-FECF887099D6}" type="presOf" srcId="{723125F1-39B8-406C-8990-23A9157743E0}" destId="{543B38B2-5B89-43FD-BE2F-FA7B8EFFBFB5}" srcOrd="0" destOrd="0" presId="urn:microsoft.com/office/officeart/2005/8/layout/list1"/>
    <dgm:cxn modelId="{72C5E87F-7077-443F-9B3E-33CB36535344}" type="presOf" srcId="{899A5D5C-4FE4-4602-B298-6EBB88FD95BF}" destId="{564D682E-FF47-4CA8-88F0-6D5E8CE647EC}" srcOrd="0" destOrd="0" presId="urn:microsoft.com/office/officeart/2005/8/layout/list1"/>
    <dgm:cxn modelId="{AB57FA86-9452-4373-B04E-EE73BA81A1D0}" srcId="{B758FAD1-3234-4608-A3C0-5FF05EA0DC33}" destId="{723125F1-39B8-406C-8990-23A9157743E0}" srcOrd="0" destOrd="0" parTransId="{C5E6CBFF-329F-4CA0-9811-D57D078F61E0}" sibTransId="{DEF65A59-BE0C-4018-8B26-556C33459733}"/>
    <dgm:cxn modelId="{D1221C89-8DED-483D-AB75-F18721D6ABEA}" type="presOf" srcId="{8C98CFBA-6084-493F-9C32-37FDFF538717}" destId="{A30BCA4C-F410-4A6D-9F45-E291DE64C48A}" srcOrd="0" destOrd="1" presId="urn:microsoft.com/office/officeart/2005/8/layout/list1"/>
    <dgm:cxn modelId="{1FC81D9C-FF05-4650-96E1-71E6F20159F4}" srcId="{6D01B9A3-22EE-4CA7-98E7-0812B744A25C}" destId="{9A3C8840-69D4-4749-8027-7C9940AB5C04}" srcOrd="1" destOrd="0" parTransId="{65BDF2D7-301B-453E-B24D-F00471C323FC}" sibTransId="{37F253C7-344D-42C2-8FD8-680E67CE927C}"/>
    <dgm:cxn modelId="{0F5295B1-A11D-4BFB-93D6-9D31EDB1C7E4}" srcId="{BDA79FC0-9D70-4C54-9A7F-21CD8189A05B}" destId="{34EB87D6-D650-4652-8EC2-6EA35E6F77AB}" srcOrd="0" destOrd="0" parTransId="{81FA5642-EEEF-4C7A-A30D-5D295330DA4E}" sibTransId="{DB4ADEC1-1E80-4BF0-9358-545C41BB754C}"/>
    <dgm:cxn modelId="{6ADC5BB3-A47E-40E2-A8EF-0C2712145B5B}" type="presOf" srcId="{BDA79FC0-9D70-4C54-9A7F-21CD8189A05B}" destId="{5C0EB910-5798-4D88-BDE5-FA18E7D88967}" srcOrd="1" destOrd="0" presId="urn:microsoft.com/office/officeart/2005/8/layout/list1"/>
    <dgm:cxn modelId="{3C26BEB9-CE0C-44E2-B05D-B8ADC7A26406}" srcId="{723125F1-39B8-406C-8990-23A9157743E0}" destId="{65330B86-BD99-4992-88FE-0EEB9208B106}" srcOrd="0" destOrd="0" parTransId="{F16A4973-253B-4453-8FEB-78D3B1471437}" sibTransId="{37777CE3-F941-4390-959E-7B8D14DC515B}"/>
    <dgm:cxn modelId="{CD5CCFCB-B01E-4C28-8DCF-F8453B73AE28}" srcId="{FC138FD1-34F7-4F5F-B1DD-E9E056C98E7E}" destId="{8C98CFBA-6084-493F-9C32-37FDFF538717}" srcOrd="1" destOrd="0" parTransId="{229B104D-13AD-4708-ACD7-6811EB288FFC}" sibTransId="{2083E69C-8246-4071-9000-7D46D6C5C666}"/>
    <dgm:cxn modelId="{43AF9AD3-330A-4853-891A-7092239582A7}" srcId="{723125F1-39B8-406C-8990-23A9157743E0}" destId="{6A611156-2B5B-40B3-BA6F-A8C233CC7414}" srcOrd="1" destOrd="0" parTransId="{9DD62867-DA7B-4571-88CC-EF65D8C44C13}" sibTransId="{690FEC9A-7CB4-4FBF-B700-CBF03EFE6284}"/>
    <dgm:cxn modelId="{5C6E44D5-3CA0-4E7D-AE8B-705BCF66E601}" type="presOf" srcId="{FC138FD1-34F7-4F5F-B1DD-E9E056C98E7E}" destId="{86088E44-F364-4632-82D3-E1FF97D7E691}" srcOrd="1" destOrd="0" presId="urn:microsoft.com/office/officeart/2005/8/layout/list1"/>
    <dgm:cxn modelId="{E9B245E7-1B6B-4E4B-96D9-4546FE291808}" type="presOf" srcId="{6A611156-2B5B-40B3-BA6F-A8C233CC7414}" destId="{352ED444-63AB-44D7-ABCB-C9E2752D06F7}" srcOrd="0" destOrd="1" presId="urn:microsoft.com/office/officeart/2005/8/layout/list1"/>
    <dgm:cxn modelId="{2DC68BE1-04D0-4B7D-82D2-AA8B63B2F59D}" type="presParOf" srcId="{8FC90141-01ED-4B77-B01D-40023EE2EAEE}" destId="{AD481202-937D-4D35-97C8-15464C79F46F}" srcOrd="0" destOrd="0" presId="urn:microsoft.com/office/officeart/2005/8/layout/list1"/>
    <dgm:cxn modelId="{276BA950-86DF-4FB3-B16F-BA3C6D022EC5}" type="presParOf" srcId="{AD481202-937D-4D35-97C8-15464C79F46F}" destId="{543B38B2-5B89-43FD-BE2F-FA7B8EFFBFB5}" srcOrd="0" destOrd="0" presId="urn:microsoft.com/office/officeart/2005/8/layout/list1"/>
    <dgm:cxn modelId="{25D51787-C174-444C-9B64-64EF988AC222}" type="presParOf" srcId="{AD481202-937D-4D35-97C8-15464C79F46F}" destId="{3F25860F-E577-417B-813D-DEB8439A121D}" srcOrd="1" destOrd="0" presId="urn:microsoft.com/office/officeart/2005/8/layout/list1"/>
    <dgm:cxn modelId="{4EB762CD-B0E5-43EE-BABC-34EAA5CE506D}" type="presParOf" srcId="{8FC90141-01ED-4B77-B01D-40023EE2EAEE}" destId="{495E6D99-9705-49F8-886C-5E713714DD85}" srcOrd="1" destOrd="0" presId="urn:microsoft.com/office/officeart/2005/8/layout/list1"/>
    <dgm:cxn modelId="{D7244976-A78D-49FC-8E9D-20C81BBE5556}" type="presParOf" srcId="{8FC90141-01ED-4B77-B01D-40023EE2EAEE}" destId="{352ED444-63AB-44D7-ABCB-C9E2752D06F7}" srcOrd="2" destOrd="0" presId="urn:microsoft.com/office/officeart/2005/8/layout/list1"/>
    <dgm:cxn modelId="{90B0EF55-3DBC-4A4A-A816-11D48B6C8FFB}" type="presParOf" srcId="{8FC90141-01ED-4B77-B01D-40023EE2EAEE}" destId="{76A0C951-DB1B-4881-8515-3CC73D340037}" srcOrd="3" destOrd="0" presId="urn:microsoft.com/office/officeart/2005/8/layout/list1"/>
    <dgm:cxn modelId="{C479563D-F5D0-4089-B55C-5C17D6346E0C}" type="presParOf" srcId="{8FC90141-01ED-4B77-B01D-40023EE2EAEE}" destId="{2293933B-B780-447A-BC5D-9EEF23976271}" srcOrd="4" destOrd="0" presId="urn:microsoft.com/office/officeart/2005/8/layout/list1"/>
    <dgm:cxn modelId="{646A416D-CCDE-4732-8A27-CDE14593F0A1}" type="presParOf" srcId="{2293933B-B780-447A-BC5D-9EEF23976271}" destId="{CD42E184-AF94-4522-A4AA-4B2727688088}" srcOrd="0" destOrd="0" presId="urn:microsoft.com/office/officeart/2005/8/layout/list1"/>
    <dgm:cxn modelId="{85A48C65-DFF1-4136-A71E-6AC274E47EAD}" type="presParOf" srcId="{2293933B-B780-447A-BC5D-9EEF23976271}" destId="{86088E44-F364-4632-82D3-E1FF97D7E691}" srcOrd="1" destOrd="0" presId="urn:microsoft.com/office/officeart/2005/8/layout/list1"/>
    <dgm:cxn modelId="{A0BC3603-7538-42B3-B279-431753BC5403}" type="presParOf" srcId="{8FC90141-01ED-4B77-B01D-40023EE2EAEE}" destId="{B8DEEB62-2E82-4E6B-B7C1-B62AB01E7117}" srcOrd="5" destOrd="0" presId="urn:microsoft.com/office/officeart/2005/8/layout/list1"/>
    <dgm:cxn modelId="{56B0EE11-FB37-4BA8-918C-38CA77039250}" type="presParOf" srcId="{8FC90141-01ED-4B77-B01D-40023EE2EAEE}" destId="{A30BCA4C-F410-4A6D-9F45-E291DE64C48A}" srcOrd="6" destOrd="0" presId="urn:microsoft.com/office/officeart/2005/8/layout/list1"/>
    <dgm:cxn modelId="{EC5712B4-F52A-411C-BC8F-ADD508E134BA}" type="presParOf" srcId="{8FC90141-01ED-4B77-B01D-40023EE2EAEE}" destId="{C3BEE93B-08EE-4627-8E6A-006542FBF83C}" srcOrd="7" destOrd="0" presId="urn:microsoft.com/office/officeart/2005/8/layout/list1"/>
    <dgm:cxn modelId="{E45CE5A7-D8E7-4B1C-B5F5-79593710273A}" type="presParOf" srcId="{8FC90141-01ED-4B77-B01D-40023EE2EAEE}" destId="{266DFDD8-393B-4E4B-8E4C-9FEA7B31659E}" srcOrd="8" destOrd="0" presId="urn:microsoft.com/office/officeart/2005/8/layout/list1"/>
    <dgm:cxn modelId="{759094BC-7026-4852-AFF2-4A9DEF5868DF}" type="presParOf" srcId="{266DFDD8-393B-4E4B-8E4C-9FEA7B31659E}" destId="{3786B5F5-4DD8-43EC-BABD-68AB01EF6360}" srcOrd="0" destOrd="0" presId="urn:microsoft.com/office/officeart/2005/8/layout/list1"/>
    <dgm:cxn modelId="{34C66239-600D-4080-9462-23D0194183D8}" type="presParOf" srcId="{266DFDD8-393B-4E4B-8E4C-9FEA7B31659E}" destId="{48E8A89B-F90C-45EB-BF34-72EE47F58889}" srcOrd="1" destOrd="0" presId="urn:microsoft.com/office/officeart/2005/8/layout/list1"/>
    <dgm:cxn modelId="{C685DF5A-3BB4-480F-911E-FFADE352A526}" type="presParOf" srcId="{8FC90141-01ED-4B77-B01D-40023EE2EAEE}" destId="{5231D816-893E-4D54-BD52-9150D16D32E5}" srcOrd="9" destOrd="0" presId="urn:microsoft.com/office/officeart/2005/8/layout/list1"/>
    <dgm:cxn modelId="{F677A737-16C2-405B-BE78-E2558009B705}" type="presParOf" srcId="{8FC90141-01ED-4B77-B01D-40023EE2EAEE}" destId="{564D682E-FF47-4CA8-88F0-6D5E8CE647EC}" srcOrd="10" destOrd="0" presId="urn:microsoft.com/office/officeart/2005/8/layout/list1"/>
    <dgm:cxn modelId="{EE4FDB06-C1E3-4AAD-9250-93A04A79A004}" type="presParOf" srcId="{8FC90141-01ED-4B77-B01D-40023EE2EAEE}" destId="{64E27C9A-FCB2-4FC3-B6D2-455F5492AD14}" srcOrd="11" destOrd="0" presId="urn:microsoft.com/office/officeart/2005/8/layout/list1"/>
    <dgm:cxn modelId="{533792E2-5494-4314-9E94-DC17E2E20647}" type="presParOf" srcId="{8FC90141-01ED-4B77-B01D-40023EE2EAEE}" destId="{3C352256-0087-442B-A9CB-08D266F70789}" srcOrd="12" destOrd="0" presId="urn:microsoft.com/office/officeart/2005/8/layout/list1"/>
    <dgm:cxn modelId="{B30680F6-1CF3-4684-AE22-BC7E77EDDC60}" type="presParOf" srcId="{3C352256-0087-442B-A9CB-08D266F70789}" destId="{1FC4082D-4F1F-4AB5-94D5-AC110CABAB6D}" srcOrd="0" destOrd="0" presId="urn:microsoft.com/office/officeart/2005/8/layout/list1"/>
    <dgm:cxn modelId="{0A2BB06F-FE33-4C75-AF36-D01F4633F2FE}" type="presParOf" srcId="{3C352256-0087-442B-A9CB-08D266F70789}" destId="{5C0EB910-5798-4D88-BDE5-FA18E7D88967}" srcOrd="1" destOrd="0" presId="urn:microsoft.com/office/officeart/2005/8/layout/list1"/>
    <dgm:cxn modelId="{BC66E930-EAE1-43AB-BD7E-F856B072D719}" type="presParOf" srcId="{8FC90141-01ED-4B77-B01D-40023EE2EAEE}" destId="{6C03C425-EA0E-4CB9-A7A0-408710CD7675}" srcOrd="13" destOrd="0" presId="urn:microsoft.com/office/officeart/2005/8/layout/list1"/>
    <dgm:cxn modelId="{B1655A2C-8D20-4A73-A92D-76E8D48E680A}" type="presParOf" srcId="{8FC90141-01ED-4B77-B01D-40023EE2EAEE}" destId="{CFDE9A75-35B5-4479-B256-35000EC114F7}"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4B6057-F61F-4153-B3CC-FF00D1A5ADBB}" type="doc">
      <dgm:prSet loTypeId="urn:microsoft.com/office/officeart/2008/layout/VerticalCurvedList" loCatId="list" qsTypeId="urn:microsoft.com/office/officeart/2005/8/quickstyle/simple4" qsCatId="simple" csTypeId="urn:microsoft.com/office/officeart/2005/8/colors/accent1_2" csCatId="accent1" phldr="1"/>
      <dgm:spPr/>
      <dgm:t>
        <a:bodyPr/>
        <a:lstStyle/>
        <a:p>
          <a:endParaRPr lang="zh-CN" altLang="en-US"/>
        </a:p>
      </dgm:t>
    </dgm:pt>
    <dgm:pt modelId="{3918D54B-F246-4821-9C40-B3AC663914A9}">
      <dgm:prSet custT="1"/>
      <dgm:spPr/>
      <dgm:t>
        <a:bodyPr/>
        <a:lstStyle/>
        <a:p>
          <a:r>
            <a:rPr lang="zh-CN" altLang="en-US" sz="2000" b="0" dirty="0">
              <a:solidFill>
                <a:schemeClr val="bg1"/>
              </a:solidFill>
              <a:latin typeface="微软雅黑" pitchFamily="34" charset="-122"/>
              <a:ea typeface="微软雅黑" pitchFamily="34" charset="-122"/>
            </a:rPr>
            <a:t>单一窗口敏捷开发实践</a:t>
          </a:r>
        </a:p>
      </dgm:t>
    </dgm:pt>
    <dgm:pt modelId="{EB460454-DDC4-4656-9294-42641A1458DF}" type="parTrans" cxnId="{6254A129-B007-4CE6-A836-108FABD74AA4}">
      <dgm:prSet/>
      <dgm:spPr/>
      <dgm:t>
        <a:bodyPr/>
        <a:lstStyle/>
        <a:p>
          <a:endParaRPr lang="zh-CN" altLang="en-US"/>
        </a:p>
      </dgm:t>
    </dgm:pt>
    <dgm:pt modelId="{F898D374-C677-49C8-8294-58F1F5FD67A0}" type="sibTrans" cxnId="{6254A129-B007-4CE6-A836-108FABD74AA4}">
      <dgm:prSet/>
      <dgm:spPr/>
      <dgm:t>
        <a:bodyPr/>
        <a:lstStyle/>
        <a:p>
          <a:endParaRPr lang="zh-CN" altLang="en-US"/>
        </a:p>
      </dgm:t>
    </dgm:pt>
    <dgm:pt modelId="{96B8F887-D350-480F-917B-F18A7DD2F7E0}">
      <dgm:prSet phldrT="[文本]" custT="1"/>
      <dgm:spPr/>
      <dgm:t>
        <a:bodyPr spcFirstLastPara="0" vert="horz" wrap="square" lIns="763310" tIns="81280" rIns="81280" bIns="81280" numCol="1" spcCol="1270" anchor="ctr" anchorCtr="0"/>
        <a:lstStyle/>
        <a:p>
          <a:pPr marL="0" lvl="0" indent="0" algn="l" defTabSz="1422400">
            <a:lnSpc>
              <a:spcPct val="90000"/>
            </a:lnSpc>
            <a:spcBef>
              <a:spcPct val="0"/>
            </a:spcBef>
            <a:spcAft>
              <a:spcPct val="35000"/>
            </a:spcAft>
            <a:buNone/>
          </a:pPr>
          <a:r>
            <a:rPr lang="zh-CN" altLang="en-US" sz="2000" b="0" kern="1200" dirty="0">
              <a:latin typeface="微软雅黑" pitchFamily="34" charset="-122"/>
              <a:ea typeface="微软雅黑" pitchFamily="34" charset="-122"/>
              <a:cs typeface="+mn-cs"/>
            </a:rPr>
            <a:t>问题识别与分析</a:t>
          </a:r>
        </a:p>
      </dgm:t>
    </dgm:pt>
    <dgm:pt modelId="{65B2F414-92E7-498C-B498-7BEE99EA9AF3}" type="parTrans" cxnId="{3FBBF40C-CD0A-4AFD-B470-CEC7512EE83B}">
      <dgm:prSet/>
      <dgm:spPr/>
      <dgm:t>
        <a:bodyPr/>
        <a:lstStyle/>
        <a:p>
          <a:endParaRPr lang="zh-CN" altLang="en-US"/>
        </a:p>
      </dgm:t>
    </dgm:pt>
    <dgm:pt modelId="{6CD3FF03-C95B-44C7-A694-C37A9A0B17B1}" type="sibTrans" cxnId="{3FBBF40C-CD0A-4AFD-B470-CEC7512EE83B}">
      <dgm:prSet/>
      <dgm:spPr/>
      <dgm:t>
        <a:bodyPr/>
        <a:lstStyle/>
        <a:p>
          <a:endParaRPr lang="zh-CN" altLang="en-US"/>
        </a:p>
      </dgm:t>
    </dgm:pt>
    <dgm:pt modelId="{9D9844A6-6944-4E17-8C9D-79488A6E67DB}">
      <dgm:prSet phldrT="[文本]" custT="1"/>
      <dgm:spPr/>
      <dgm:t>
        <a:bodyPr spcFirstLastPara="0" vert="horz" wrap="square" lIns="763310" tIns="81280" rIns="81280" bIns="81280" numCol="1" spcCol="1270" anchor="ctr" anchorCtr="0"/>
        <a:lstStyle/>
        <a:p>
          <a:pPr marL="0" lvl="0" indent="0" algn="l" defTabSz="1422400">
            <a:lnSpc>
              <a:spcPct val="90000"/>
            </a:lnSpc>
            <a:spcBef>
              <a:spcPct val="0"/>
            </a:spcBef>
            <a:spcAft>
              <a:spcPct val="35000"/>
            </a:spcAft>
            <a:buNone/>
          </a:pPr>
          <a:r>
            <a:rPr lang="zh-CN" altLang="en-US" sz="2000" b="1" kern="1200" dirty="0">
              <a:latin typeface="微软雅黑" pitchFamily="34" charset="-122"/>
              <a:ea typeface="微软雅黑" pitchFamily="34" charset="-122"/>
              <a:cs typeface="+mn-cs"/>
            </a:rPr>
            <a:t>单一窗口敏捷开发流程指南</a:t>
          </a:r>
        </a:p>
      </dgm:t>
    </dgm:pt>
    <dgm:pt modelId="{38AB0BDE-CCF5-45B8-AE14-2DA41B3EC475}" type="parTrans" cxnId="{A35AA24C-78A2-4CAA-8CC9-A81E54390331}">
      <dgm:prSet/>
      <dgm:spPr/>
      <dgm:t>
        <a:bodyPr/>
        <a:lstStyle/>
        <a:p>
          <a:endParaRPr lang="zh-CN" altLang="en-US"/>
        </a:p>
      </dgm:t>
    </dgm:pt>
    <dgm:pt modelId="{6DC3A605-6BB6-4FB2-864C-E19DB1F09CA4}" type="sibTrans" cxnId="{A35AA24C-78A2-4CAA-8CC9-A81E54390331}">
      <dgm:prSet/>
      <dgm:spPr/>
      <dgm:t>
        <a:bodyPr/>
        <a:lstStyle/>
        <a:p>
          <a:endParaRPr lang="zh-CN" altLang="en-US"/>
        </a:p>
      </dgm:t>
    </dgm:pt>
    <dgm:pt modelId="{690463AA-4AE2-40CE-B409-A3F87ECEDC0E}" type="pres">
      <dgm:prSet presAssocID="{B54B6057-F61F-4153-B3CC-FF00D1A5ADBB}" presName="Name0" presStyleCnt="0">
        <dgm:presLayoutVars>
          <dgm:chMax val="7"/>
          <dgm:chPref val="7"/>
          <dgm:dir/>
        </dgm:presLayoutVars>
      </dgm:prSet>
      <dgm:spPr/>
    </dgm:pt>
    <dgm:pt modelId="{EB2DBC70-6627-47DD-96AC-0275E0A16F14}" type="pres">
      <dgm:prSet presAssocID="{B54B6057-F61F-4153-B3CC-FF00D1A5ADBB}" presName="Name1" presStyleCnt="0"/>
      <dgm:spPr/>
    </dgm:pt>
    <dgm:pt modelId="{56148AAF-0720-4CDA-96F5-113B33BF4640}" type="pres">
      <dgm:prSet presAssocID="{B54B6057-F61F-4153-B3CC-FF00D1A5ADBB}" presName="cycle" presStyleCnt="0"/>
      <dgm:spPr/>
    </dgm:pt>
    <dgm:pt modelId="{9D0CE513-6710-49A9-8ECA-B1345369CC7A}" type="pres">
      <dgm:prSet presAssocID="{B54B6057-F61F-4153-B3CC-FF00D1A5ADBB}" presName="srcNode" presStyleLbl="node1" presStyleIdx="0" presStyleCnt="3"/>
      <dgm:spPr/>
    </dgm:pt>
    <dgm:pt modelId="{A7903014-CED6-4648-8928-9D2BD0BCB859}" type="pres">
      <dgm:prSet presAssocID="{B54B6057-F61F-4153-B3CC-FF00D1A5ADBB}" presName="conn" presStyleLbl="parChTrans1D2" presStyleIdx="0" presStyleCnt="1"/>
      <dgm:spPr/>
    </dgm:pt>
    <dgm:pt modelId="{0B9FFC1B-D9D8-48C0-B880-0E656B4E8BE9}" type="pres">
      <dgm:prSet presAssocID="{B54B6057-F61F-4153-B3CC-FF00D1A5ADBB}" presName="extraNode" presStyleLbl="node1" presStyleIdx="0" presStyleCnt="3"/>
      <dgm:spPr/>
    </dgm:pt>
    <dgm:pt modelId="{672CAF99-A2EB-448A-B0E1-5734DA46BEAE}" type="pres">
      <dgm:prSet presAssocID="{B54B6057-F61F-4153-B3CC-FF00D1A5ADBB}" presName="dstNode" presStyleLbl="node1" presStyleIdx="0" presStyleCnt="3"/>
      <dgm:spPr/>
    </dgm:pt>
    <dgm:pt modelId="{BDFE33BF-EBAB-41A0-9788-607C87E17FFC}" type="pres">
      <dgm:prSet presAssocID="{3918D54B-F246-4821-9C40-B3AC663914A9}" presName="text_1" presStyleLbl="node1" presStyleIdx="0" presStyleCnt="3">
        <dgm:presLayoutVars>
          <dgm:bulletEnabled val="1"/>
        </dgm:presLayoutVars>
      </dgm:prSet>
      <dgm:spPr/>
    </dgm:pt>
    <dgm:pt modelId="{52991A45-F763-45B1-85B4-2EC58A26AAD0}" type="pres">
      <dgm:prSet presAssocID="{3918D54B-F246-4821-9C40-B3AC663914A9}" presName="accent_1" presStyleCnt="0"/>
      <dgm:spPr/>
    </dgm:pt>
    <dgm:pt modelId="{E2556B27-D459-4B6E-9882-28B3A4DA861A}" type="pres">
      <dgm:prSet presAssocID="{3918D54B-F246-4821-9C40-B3AC663914A9}" presName="accentRepeatNode" presStyleLbl="solidFgAcc1" presStyleIdx="0" presStyleCnt="3"/>
      <dgm:spPr/>
    </dgm:pt>
    <dgm:pt modelId="{B8FFB464-9A68-4364-B918-CACA31E6D548}" type="pres">
      <dgm:prSet presAssocID="{9D9844A6-6944-4E17-8C9D-79488A6E67DB}" presName="text_2" presStyleLbl="node1" presStyleIdx="1" presStyleCnt="3">
        <dgm:presLayoutVars>
          <dgm:bulletEnabled val="1"/>
        </dgm:presLayoutVars>
      </dgm:prSet>
      <dgm:spPr/>
    </dgm:pt>
    <dgm:pt modelId="{FB9AA2EB-69F8-466B-BFC5-E098EEEA34CB}" type="pres">
      <dgm:prSet presAssocID="{9D9844A6-6944-4E17-8C9D-79488A6E67DB}" presName="accent_2" presStyleCnt="0"/>
      <dgm:spPr/>
    </dgm:pt>
    <dgm:pt modelId="{05579FA5-08EB-4F23-BAB4-037F5C710317}" type="pres">
      <dgm:prSet presAssocID="{9D9844A6-6944-4E17-8C9D-79488A6E67DB}" presName="accentRepeatNode" presStyleLbl="solidFgAcc1" presStyleIdx="1" presStyleCnt="3"/>
      <dgm:spPr/>
    </dgm:pt>
    <dgm:pt modelId="{6227F1DD-62EC-4CBD-9199-49BAFCFD88BA}" type="pres">
      <dgm:prSet presAssocID="{96B8F887-D350-480F-917B-F18A7DD2F7E0}" presName="text_3" presStyleLbl="node1" presStyleIdx="2" presStyleCnt="3">
        <dgm:presLayoutVars>
          <dgm:bulletEnabled val="1"/>
        </dgm:presLayoutVars>
      </dgm:prSet>
      <dgm:spPr/>
    </dgm:pt>
    <dgm:pt modelId="{AFF37D8D-C2D7-4D3D-B962-8D3CF35F131B}" type="pres">
      <dgm:prSet presAssocID="{96B8F887-D350-480F-917B-F18A7DD2F7E0}" presName="accent_3" presStyleCnt="0"/>
      <dgm:spPr/>
    </dgm:pt>
    <dgm:pt modelId="{48E16005-8D84-4E5B-9070-0D843DB043EA}" type="pres">
      <dgm:prSet presAssocID="{96B8F887-D350-480F-917B-F18A7DD2F7E0}" presName="accentRepeatNode" presStyleLbl="solidFgAcc1" presStyleIdx="2" presStyleCnt="3"/>
      <dgm:spPr/>
    </dgm:pt>
  </dgm:ptLst>
  <dgm:cxnLst>
    <dgm:cxn modelId="{3FBBF40C-CD0A-4AFD-B470-CEC7512EE83B}" srcId="{B54B6057-F61F-4153-B3CC-FF00D1A5ADBB}" destId="{96B8F887-D350-480F-917B-F18A7DD2F7E0}" srcOrd="2" destOrd="0" parTransId="{65B2F414-92E7-498C-B498-7BEE99EA9AF3}" sibTransId="{6CD3FF03-C95B-44C7-A694-C37A9A0B17B1}"/>
    <dgm:cxn modelId="{6254A129-B007-4CE6-A836-108FABD74AA4}" srcId="{B54B6057-F61F-4153-B3CC-FF00D1A5ADBB}" destId="{3918D54B-F246-4821-9C40-B3AC663914A9}" srcOrd="0" destOrd="0" parTransId="{EB460454-DDC4-4656-9294-42641A1458DF}" sibTransId="{F898D374-C677-49C8-8294-58F1F5FD67A0}"/>
    <dgm:cxn modelId="{14CC9B5D-1BAC-4524-9D72-40B8E1E8E971}" type="presOf" srcId="{96B8F887-D350-480F-917B-F18A7DD2F7E0}" destId="{6227F1DD-62EC-4CBD-9199-49BAFCFD88BA}" srcOrd="0" destOrd="0" presId="urn:microsoft.com/office/officeart/2008/layout/VerticalCurvedList"/>
    <dgm:cxn modelId="{A35AA24C-78A2-4CAA-8CC9-A81E54390331}" srcId="{B54B6057-F61F-4153-B3CC-FF00D1A5ADBB}" destId="{9D9844A6-6944-4E17-8C9D-79488A6E67DB}" srcOrd="1" destOrd="0" parTransId="{38AB0BDE-CCF5-45B8-AE14-2DA41B3EC475}" sibTransId="{6DC3A605-6BB6-4FB2-864C-E19DB1F09CA4}"/>
    <dgm:cxn modelId="{5708DD90-A689-4EF1-9A36-2126EE64A768}" type="presOf" srcId="{9D9844A6-6944-4E17-8C9D-79488A6E67DB}" destId="{B8FFB464-9A68-4364-B918-CACA31E6D548}" srcOrd="0" destOrd="0" presId="urn:microsoft.com/office/officeart/2008/layout/VerticalCurvedList"/>
    <dgm:cxn modelId="{F1159CBF-D642-44CF-AEBB-8694DA3A4A2F}" type="presOf" srcId="{3918D54B-F246-4821-9C40-B3AC663914A9}" destId="{BDFE33BF-EBAB-41A0-9788-607C87E17FFC}" srcOrd="0" destOrd="0" presId="urn:microsoft.com/office/officeart/2008/layout/VerticalCurvedList"/>
    <dgm:cxn modelId="{12985DE8-6851-48F8-86C9-3109EA13D223}" type="presOf" srcId="{F898D374-C677-49C8-8294-58F1F5FD67A0}" destId="{A7903014-CED6-4648-8928-9D2BD0BCB859}" srcOrd="0" destOrd="0" presId="urn:microsoft.com/office/officeart/2008/layout/VerticalCurvedList"/>
    <dgm:cxn modelId="{B1B0D2FD-1C36-43CD-AF7A-C0A831ACA4E6}" type="presOf" srcId="{B54B6057-F61F-4153-B3CC-FF00D1A5ADBB}" destId="{690463AA-4AE2-40CE-B409-A3F87ECEDC0E}" srcOrd="0" destOrd="0" presId="urn:microsoft.com/office/officeart/2008/layout/VerticalCurvedList"/>
    <dgm:cxn modelId="{AC4E4B3B-7399-456D-B88B-95745F940C71}" type="presParOf" srcId="{690463AA-4AE2-40CE-B409-A3F87ECEDC0E}" destId="{EB2DBC70-6627-47DD-96AC-0275E0A16F14}" srcOrd="0" destOrd="0" presId="urn:microsoft.com/office/officeart/2008/layout/VerticalCurvedList"/>
    <dgm:cxn modelId="{F1C2BFB5-4B05-444F-A901-8A1675C6F406}" type="presParOf" srcId="{EB2DBC70-6627-47DD-96AC-0275E0A16F14}" destId="{56148AAF-0720-4CDA-96F5-113B33BF4640}" srcOrd="0" destOrd="0" presId="urn:microsoft.com/office/officeart/2008/layout/VerticalCurvedList"/>
    <dgm:cxn modelId="{41BAAE5D-08F5-463E-BA1E-CF0D1665CAA9}" type="presParOf" srcId="{56148AAF-0720-4CDA-96F5-113B33BF4640}" destId="{9D0CE513-6710-49A9-8ECA-B1345369CC7A}" srcOrd="0" destOrd="0" presId="urn:microsoft.com/office/officeart/2008/layout/VerticalCurvedList"/>
    <dgm:cxn modelId="{FA55BF64-67BD-401D-9B54-BC832D16822B}" type="presParOf" srcId="{56148AAF-0720-4CDA-96F5-113B33BF4640}" destId="{A7903014-CED6-4648-8928-9D2BD0BCB859}" srcOrd="1" destOrd="0" presId="urn:microsoft.com/office/officeart/2008/layout/VerticalCurvedList"/>
    <dgm:cxn modelId="{3A27AB71-154F-4594-ABBB-2B6EAF40E382}" type="presParOf" srcId="{56148AAF-0720-4CDA-96F5-113B33BF4640}" destId="{0B9FFC1B-D9D8-48C0-B880-0E656B4E8BE9}" srcOrd="2" destOrd="0" presId="urn:microsoft.com/office/officeart/2008/layout/VerticalCurvedList"/>
    <dgm:cxn modelId="{08F962E4-30CE-41F9-8222-E1D3953CA95F}" type="presParOf" srcId="{56148AAF-0720-4CDA-96F5-113B33BF4640}" destId="{672CAF99-A2EB-448A-B0E1-5734DA46BEAE}" srcOrd="3" destOrd="0" presId="urn:microsoft.com/office/officeart/2008/layout/VerticalCurvedList"/>
    <dgm:cxn modelId="{5D1067BC-2648-4C15-9637-6391CD8BA90D}" type="presParOf" srcId="{EB2DBC70-6627-47DD-96AC-0275E0A16F14}" destId="{BDFE33BF-EBAB-41A0-9788-607C87E17FFC}" srcOrd="1" destOrd="0" presId="urn:microsoft.com/office/officeart/2008/layout/VerticalCurvedList"/>
    <dgm:cxn modelId="{D683F022-CAB8-430B-A03E-1C54C6E9FA8F}" type="presParOf" srcId="{EB2DBC70-6627-47DD-96AC-0275E0A16F14}" destId="{52991A45-F763-45B1-85B4-2EC58A26AAD0}" srcOrd="2" destOrd="0" presId="urn:microsoft.com/office/officeart/2008/layout/VerticalCurvedList"/>
    <dgm:cxn modelId="{7CDC1DB5-26F6-4BEC-9FC7-BA6E2AC0FC10}" type="presParOf" srcId="{52991A45-F763-45B1-85B4-2EC58A26AAD0}" destId="{E2556B27-D459-4B6E-9882-28B3A4DA861A}" srcOrd="0" destOrd="0" presId="urn:microsoft.com/office/officeart/2008/layout/VerticalCurvedList"/>
    <dgm:cxn modelId="{54F377C2-9711-44AE-AEE0-B5F81C689D09}" type="presParOf" srcId="{EB2DBC70-6627-47DD-96AC-0275E0A16F14}" destId="{B8FFB464-9A68-4364-B918-CACA31E6D548}" srcOrd="3" destOrd="0" presId="urn:microsoft.com/office/officeart/2008/layout/VerticalCurvedList"/>
    <dgm:cxn modelId="{F9C5DBC6-96C9-4A0C-A00D-70F61BF48F31}" type="presParOf" srcId="{EB2DBC70-6627-47DD-96AC-0275E0A16F14}" destId="{FB9AA2EB-69F8-466B-BFC5-E098EEEA34CB}" srcOrd="4" destOrd="0" presId="urn:microsoft.com/office/officeart/2008/layout/VerticalCurvedList"/>
    <dgm:cxn modelId="{00A0DE7C-34D3-49FD-8D0C-9D6DE424CD79}" type="presParOf" srcId="{FB9AA2EB-69F8-466B-BFC5-E098EEEA34CB}" destId="{05579FA5-08EB-4F23-BAB4-037F5C710317}" srcOrd="0" destOrd="0" presId="urn:microsoft.com/office/officeart/2008/layout/VerticalCurvedList"/>
    <dgm:cxn modelId="{A0C9828F-37DF-4D8A-B70B-EF97E79D0AFB}" type="presParOf" srcId="{EB2DBC70-6627-47DD-96AC-0275E0A16F14}" destId="{6227F1DD-62EC-4CBD-9199-49BAFCFD88BA}" srcOrd="5" destOrd="0" presId="urn:microsoft.com/office/officeart/2008/layout/VerticalCurvedList"/>
    <dgm:cxn modelId="{EB07B456-ED74-4A40-99F0-91556D14A6DC}" type="presParOf" srcId="{EB2DBC70-6627-47DD-96AC-0275E0A16F14}" destId="{AFF37D8D-C2D7-4D3D-B962-8D3CF35F131B}" srcOrd="6" destOrd="0" presId="urn:microsoft.com/office/officeart/2008/layout/VerticalCurvedList"/>
    <dgm:cxn modelId="{D179DE07-77B3-4E80-82D4-13A0BDC3E9EA}" type="presParOf" srcId="{AFF37D8D-C2D7-4D3D-B962-8D3CF35F131B}" destId="{48E16005-8D84-4E5B-9070-0D843DB043E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B54B6057-F61F-4153-B3CC-FF00D1A5ADBB}" type="doc">
      <dgm:prSet loTypeId="urn:microsoft.com/office/officeart/2008/layout/VerticalCurvedList" loCatId="list" qsTypeId="urn:microsoft.com/office/officeart/2005/8/quickstyle/simple4" qsCatId="simple" csTypeId="urn:microsoft.com/office/officeart/2005/8/colors/accent1_2" csCatId="accent1" phldr="1"/>
      <dgm:spPr/>
      <dgm:t>
        <a:bodyPr/>
        <a:lstStyle/>
        <a:p>
          <a:endParaRPr lang="zh-CN" altLang="en-US"/>
        </a:p>
      </dgm:t>
    </dgm:pt>
    <dgm:pt modelId="{3918D54B-F246-4821-9C40-B3AC663914A9}">
      <dgm:prSet custT="1"/>
      <dgm:spPr/>
      <dgm:t>
        <a:bodyPr/>
        <a:lstStyle/>
        <a:p>
          <a:r>
            <a:rPr lang="zh-CN" altLang="en-US" sz="2000" b="0" dirty="0">
              <a:solidFill>
                <a:schemeClr val="bg1"/>
              </a:solidFill>
              <a:latin typeface="微软雅黑" pitchFamily="34" charset="-122"/>
              <a:ea typeface="微软雅黑" pitchFamily="34" charset="-122"/>
            </a:rPr>
            <a:t>单一窗口敏捷开发实践</a:t>
          </a:r>
        </a:p>
      </dgm:t>
    </dgm:pt>
    <dgm:pt modelId="{EB460454-DDC4-4656-9294-42641A1458DF}" type="parTrans" cxnId="{6254A129-B007-4CE6-A836-108FABD74AA4}">
      <dgm:prSet/>
      <dgm:spPr/>
      <dgm:t>
        <a:bodyPr/>
        <a:lstStyle/>
        <a:p>
          <a:endParaRPr lang="zh-CN" altLang="en-US"/>
        </a:p>
      </dgm:t>
    </dgm:pt>
    <dgm:pt modelId="{F898D374-C677-49C8-8294-58F1F5FD67A0}" type="sibTrans" cxnId="{6254A129-B007-4CE6-A836-108FABD74AA4}">
      <dgm:prSet/>
      <dgm:spPr/>
      <dgm:t>
        <a:bodyPr/>
        <a:lstStyle/>
        <a:p>
          <a:endParaRPr lang="zh-CN" altLang="en-US"/>
        </a:p>
      </dgm:t>
    </dgm:pt>
    <dgm:pt modelId="{96B8F887-D350-480F-917B-F18A7DD2F7E0}">
      <dgm:prSet phldrT="[文本]" custT="1"/>
      <dgm:spPr/>
      <dgm:t>
        <a:bodyPr spcFirstLastPara="0" vert="horz" wrap="square" lIns="763310" tIns="81280" rIns="81280" bIns="81280" numCol="1" spcCol="1270" anchor="ctr" anchorCtr="0"/>
        <a:lstStyle/>
        <a:p>
          <a:pPr marL="0" lvl="0" indent="0" algn="l" defTabSz="1422400">
            <a:lnSpc>
              <a:spcPct val="90000"/>
            </a:lnSpc>
            <a:spcBef>
              <a:spcPct val="0"/>
            </a:spcBef>
            <a:spcAft>
              <a:spcPct val="35000"/>
            </a:spcAft>
            <a:buNone/>
          </a:pPr>
          <a:r>
            <a:rPr lang="zh-CN" altLang="en-US" sz="2000" b="1" kern="1200" dirty="0">
              <a:latin typeface="微软雅黑" pitchFamily="34" charset="-122"/>
              <a:ea typeface="微软雅黑" pitchFamily="34" charset="-122"/>
              <a:cs typeface="+mn-cs"/>
            </a:rPr>
            <a:t>问题识别与分析</a:t>
          </a:r>
        </a:p>
      </dgm:t>
    </dgm:pt>
    <dgm:pt modelId="{65B2F414-92E7-498C-B498-7BEE99EA9AF3}" type="parTrans" cxnId="{3FBBF40C-CD0A-4AFD-B470-CEC7512EE83B}">
      <dgm:prSet/>
      <dgm:spPr/>
      <dgm:t>
        <a:bodyPr/>
        <a:lstStyle/>
        <a:p>
          <a:endParaRPr lang="zh-CN" altLang="en-US"/>
        </a:p>
      </dgm:t>
    </dgm:pt>
    <dgm:pt modelId="{6CD3FF03-C95B-44C7-A694-C37A9A0B17B1}" type="sibTrans" cxnId="{3FBBF40C-CD0A-4AFD-B470-CEC7512EE83B}">
      <dgm:prSet/>
      <dgm:spPr/>
      <dgm:t>
        <a:bodyPr/>
        <a:lstStyle/>
        <a:p>
          <a:endParaRPr lang="zh-CN" altLang="en-US"/>
        </a:p>
      </dgm:t>
    </dgm:pt>
    <dgm:pt modelId="{9D9844A6-6944-4E17-8C9D-79488A6E67DB}">
      <dgm:prSet phldrT="[文本]" custT="1"/>
      <dgm:spPr/>
      <dgm:t>
        <a:bodyPr spcFirstLastPara="0" vert="horz" wrap="square" lIns="763310" tIns="81280" rIns="81280" bIns="81280" numCol="1" spcCol="1270" anchor="ctr" anchorCtr="0"/>
        <a:lstStyle/>
        <a:p>
          <a:pPr marL="0" lvl="0" indent="0" algn="l" defTabSz="1422400">
            <a:lnSpc>
              <a:spcPct val="90000"/>
            </a:lnSpc>
            <a:spcBef>
              <a:spcPct val="0"/>
            </a:spcBef>
            <a:spcAft>
              <a:spcPct val="35000"/>
            </a:spcAft>
            <a:buNone/>
          </a:pPr>
          <a:r>
            <a:rPr lang="zh-CN" altLang="en-US" sz="2000" b="0" kern="1200" dirty="0">
              <a:latin typeface="微软雅黑" pitchFamily="34" charset="-122"/>
              <a:ea typeface="微软雅黑" pitchFamily="34" charset="-122"/>
              <a:cs typeface="+mn-cs"/>
            </a:rPr>
            <a:t>单一窗口敏捷开发流程</a:t>
          </a:r>
        </a:p>
      </dgm:t>
    </dgm:pt>
    <dgm:pt modelId="{38AB0BDE-CCF5-45B8-AE14-2DA41B3EC475}" type="parTrans" cxnId="{A35AA24C-78A2-4CAA-8CC9-A81E54390331}">
      <dgm:prSet/>
      <dgm:spPr/>
      <dgm:t>
        <a:bodyPr/>
        <a:lstStyle/>
        <a:p>
          <a:endParaRPr lang="zh-CN" altLang="en-US"/>
        </a:p>
      </dgm:t>
    </dgm:pt>
    <dgm:pt modelId="{6DC3A605-6BB6-4FB2-864C-E19DB1F09CA4}" type="sibTrans" cxnId="{A35AA24C-78A2-4CAA-8CC9-A81E54390331}">
      <dgm:prSet/>
      <dgm:spPr/>
      <dgm:t>
        <a:bodyPr/>
        <a:lstStyle/>
        <a:p>
          <a:endParaRPr lang="zh-CN" altLang="en-US"/>
        </a:p>
      </dgm:t>
    </dgm:pt>
    <dgm:pt modelId="{690463AA-4AE2-40CE-B409-A3F87ECEDC0E}" type="pres">
      <dgm:prSet presAssocID="{B54B6057-F61F-4153-B3CC-FF00D1A5ADBB}" presName="Name0" presStyleCnt="0">
        <dgm:presLayoutVars>
          <dgm:chMax val="7"/>
          <dgm:chPref val="7"/>
          <dgm:dir/>
        </dgm:presLayoutVars>
      </dgm:prSet>
      <dgm:spPr/>
    </dgm:pt>
    <dgm:pt modelId="{EB2DBC70-6627-47DD-96AC-0275E0A16F14}" type="pres">
      <dgm:prSet presAssocID="{B54B6057-F61F-4153-B3CC-FF00D1A5ADBB}" presName="Name1" presStyleCnt="0"/>
      <dgm:spPr/>
    </dgm:pt>
    <dgm:pt modelId="{56148AAF-0720-4CDA-96F5-113B33BF4640}" type="pres">
      <dgm:prSet presAssocID="{B54B6057-F61F-4153-B3CC-FF00D1A5ADBB}" presName="cycle" presStyleCnt="0"/>
      <dgm:spPr/>
    </dgm:pt>
    <dgm:pt modelId="{9D0CE513-6710-49A9-8ECA-B1345369CC7A}" type="pres">
      <dgm:prSet presAssocID="{B54B6057-F61F-4153-B3CC-FF00D1A5ADBB}" presName="srcNode" presStyleLbl="node1" presStyleIdx="0" presStyleCnt="3"/>
      <dgm:spPr/>
    </dgm:pt>
    <dgm:pt modelId="{A7903014-CED6-4648-8928-9D2BD0BCB859}" type="pres">
      <dgm:prSet presAssocID="{B54B6057-F61F-4153-B3CC-FF00D1A5ADBB}" presName="conn" presStyleLbl="parChTrans1D2" presStyleIdx="0" presStyleCnt="1"/>
      <dgm:spPr/>
    </dgm:pt>
    <dgm:pt modelId="{0B9FFC1B-D9D8-48C0-B880-0E656B4E8BE9}" type="pres">
      <dgm:prSet presAssocID="{B54B6057-F61F-4153-B3CC-FF00D1A5ADBB}" presName="extraNode" presStyleLbl="node1" presStyleIdx="0" presStyleCnt="3"/>
      <dgm:spPr/>
    </dgm:pt>
    <dgm:pt modelId="{672CAF99-A2EB-448A-B0E1-5734DA46BEAE}" type="pres">
      <dgm:prSet presAssocID="{B54B6057-F61F-4153-B3CC-FF00D1A5ADBB}" presName="dstNode" presStyleLbl="node1" presStyleIdx="0" presStyleCnt="3"/>
      <dgm:spPr/>
    </dgm:pt>
    <dgm:pt modelId="{BDFE33BF-EBAB-41A0-9788-607C87E17FFC}" type="pres">
      <dgm:prSet presAssocID="{3918D54B-F246-4821-9C40-B3AC663914A9}" presName="text_1" presStyleLbl="node1" presStyleIdx="0" presStyleCnt="3">
        <dgm:presLayoutVars>
          <dgm:bulletEnabled val="1"/>
        </dgm:presLayoutVars>
      </dgm:prSet>
      <dgm:spPr/>
    </dgm:pt>
    <dgm:pt modelId="{52991A45-F763-45B1-85B4-2EC58A26AAD0}" type="pres">
      <dgm:prSet presAssocID="{3918D54B-F246-4821-9C40-B3AC663914A9}" presName="accent_1" presStyleCnt="0"/>
      <dgm:spPr/>
    </dgm:pt>
    <dgm:pt modelId="{E2556B27-D459-4B6E-9882-28B3A4DA861A}" type="pres">
      <dgm:prSet presAssocID="{3918D54B-F246-4821-9C40-B3AC663914A9}" presName="accentRepeatNode" presStyleLbl="solidFgAcc1" presStyleIdx="0" presStyleCnt="3"/>
      <dgm:spPr/>
    </dgm:pt>
    <dgm:pt modelId="{B8FFB464-9A68-4364-B918-CACA31E6D548}" type="pres">
      <dgm:prSet presAssocID="{9D9844A6-6944-4E17-8C9D-79488A6E67DB}" presName="text_2" presStyleLbl="node1" presStyleIdx="1" presStyleCnt="3">
        <dgm:presLayoutVars>
          <dgm:bulletEnabled val="1"/>
        </dgm:presLayoutVars>
      </dgm:prSet>
      <dgm:spPr/>
    </dgm:pt>
    <dgm:pt modelId="{FB9AA2EB-69F8-466B-BFC5-E098EEEA34CB}" type="pres">
      <dgm:prSet presAssocID="{9D9844A6-6944-4E17-8C9D-79488A6E67DB}" presName="accent_2" presStyleCnt="0"/>
      <dgm:spPr/>
    </dgm:pt>
    <dgm:pt modelId="{05579FA5-08EB-4F23-BAB4-037F5C710317}" type="pres">
      <dgm:prSet presAssocID="{9D9844A6-6944-4E17-8C9D-79488A6E67DB}" presName="accentRepeatNode" presStyleLbl="solidFgAcc1" presStyleIdx="1" presStyleCnt="3"/>
      <dgm:spPr/>
    </dgm:pt>
    <dgm:pt modelId="{6227F1DD-62EC-4CBD-9199-49BAFCFD88BA}" type="pres">
      <dgm:prSet presAssocID="{96B8F887-D350-480F-917B-F18A7DD2F7E0}" presName="text_3" presStyleLbl="node1" presStyleIdx="2" presStyleCnt="3">
        <dgm:presLayoutVars>
          <dgm:bulletEnabled val="1"/>
        </dgm:presLayoutVars>
      </dgm:prSet>
      <dgm:spPr/>
    </dgm:pt>
    <dgm:pt modelId="{AFF37D8D-C2D7-4D3D-B962-8D3CF35F131B}" type="pres">
      <dgm:prSet presAssocID="{96B8F887-D350-480F-917B-F18A7DD2F7E0}" presName="accent_3" presStyleCnt="0"/>
      <dgm:spPr/>
    </dgm:pt>
    <dgm:pt modelId="{48E16005-8D84-4E5B-9070-0D843DB043EA}" type="pres">
      <dgm:prSet presAssocID="{96B8F887-D350-480F-917B-F18A7DD2F7E0}" presName="accentRepeatNode" presStyleLbl="solidFgAcc1" presStyleIdx="2" presStyleCnt="3"/>
      <dgm:spPr/>
    </dgm:pt>
  </dgm:ptLst>
  <dgm:cxnLst>
    <dgm:cxn modelId="{3FBBF40C-CD0A-4AFD-B470-CEC7512EE83B}" srcId="{B54B6057-F61F-4153-B3CC-FF00D1A5ADBB}" destId="{96B8F887-D350-480F-917B-F18A7DD2F7E0}" srcOrd="2" destOrd="0" parTransId="{65B2F414-92E7-498C-B498-7BEE99EA9AF3}" sibTransId="{6CD3FF03-C95B-44C7-A694-C37A9A0B17B1}"/>
    <dgm:cxn modelId="{6254A129-B007-4CE6-A836-108FABD74AA4}" srcId="{B54B6057-F61F-4153-B3CC-FF00D1A5ADBB}" destId="{3918D54B-F246-4821-9C40-B3AC663914A9}" srcOrd="0" destOrd="0" parTransId="{EB460454-DDC4-4656-9294-42641A1458DF}" sibTransId="{F898D374-C677-49C8-8294-58F1F5FD67A0}"/>
    <dgm:cxn modelId="{14CC9B5D-1BAC-4524-9D72-40B8E1E8E971}" type="presOf" srcId="{96B8F887-D350-480F-917B-F18A7DD2F7E0}" destId="{6227F1DD-62EC-4CBD-9199-49BAFCFD88BA}" srcOrd="0" destOrd="0" presId="urn:microsoft.com/office/officeart/2008/layout/VerticalCurvedList"/>
    <dgm:cxn modelId="{A35AA24C-78A2-4CAA-8CC9-A81E54390331}" srcId="{B54B6057-F61F-4153-B3CC-FF00D1A5ADBB}" destId="{9D9844A6-6944-4E17-8C9D-79488A6E67DB}" srcOrd="1" destOrd="0" parTransId="{38AB0BDE-CCF5-45B8-AE14-2DA41B3EC475}" sibTransId="{6DC3A605-6BB6-4FB2-864C-E19DB1F09CA4}"/>
    <dgm:cxn modelId="{5708DD90-A689-4EF1-9A36-2126EE64A768}" type="presOf" srcId="{9D9844A6-6944-4E17-8C9D-79488A6E67DB}" destId="{B8FFB464-9A68-4364-B918-CACA31E6D548}" srcOrd="0" destOrd="0" presId="urn:microsoft.com/office/officeart/2008/layout/VerticalCurvedList"/>
    <dgm:cxn modelId="{F1159CBF-D642-44CF-AEBB-8694DA3A4A2F}" type="presOf" srcId="{3918D54B-F246-4821-9C40-B3AC663914A9}" destId="{BDFE33BF-EBAB-41A0-9788-607C87E17FFC}" srcOrd="0" destOrd="0" presId="urn:microsoft.com/office/officeart/2008/layout/VerticalCurvedList"/>
    <dgm:cxn modelId="{12985DE8-6851-48F8-86C9-3109EA13D223}" type="presOf" srcId="{F898D374-C677-49C8-8294-58F1F5FD67A0}" destId="{A7903014-CED6-4648-8928-9D2BD0BCB859}" srcOrd="0" destOrd="0" presId="urn:microsoft.com/office/officeart/2008/layout/VerticalCurvedList"/>
    <dgm:cxn modelId="{B1B0D2FD-1C36-43CD-AF7A-C0A831ACA4E6}" type="presOf" srcId="{B54B6057-F61F-4153-B3CC-FF00D1A5ADBB}" destId="{690463AA-4AE2-40CE-B409-A3F87ECEDC0E}" srcOrd="0" destOrd="0" presId="urn:microsoft.com/office/officeart/2008/layout/VerticalCurvedList"/>
    <dgm:cxn modelId="{AC4E4B3B-7399-456D-B88B-95745F940C71}" type="presParOf" srcId="{690463AA-4AE2-40CE-B409-A3F87ECEDC0E}" destId="{EB2DBC70-6627-47DD-96AC-0275E0A16F14}" srcOrd="0" destOrd="0" presId="urn:microsoft.com/office/officeart/2008/layout/VerticalCurvedList"/>
    <dgm:cxn modelId="{F1C2BFB5-4B05-444F-A901-8A1675C6F406}" type="presParOf" srcId="{EB2DBC70-6627-47DD-96AC-0275E0A16F14}" destId="{56148AAF-0720-4CDA-96F5-113B33BF4640}" srcOrd="0" destOrd="0" presId="urn:microsoft.com/office/officeart/2008/layout/VerticalCurvedList"/>
    <dgm:cxn modelId="{41BAAE5D-08F5-463E-BA1E-CF0D1665CAA9}" type="presParOf" srcId="{56148AAF-0720-4CDA-96F5-113B33BF4640}" destId="{9D0CE513-6710-49A9-8ECA-B1345369CC7A}" srcOrd="0" destOrd="0" presId="urn:microsoft.com/office/officeart/2008/layout/VerticalCurvedList"/>
    <dgm:cxn modelId="{FA55BF64-67BD-401D-9B54-BC832D16822B}" type="presParOf" srcId="{56148AAF-0720-4CDA-96F5-113B33BF4640}" destId="{A7903014-CED6-4648-8928-9D2BD0BCB859}" srcOrd="1" destOrd="0" presId="urn:microsoft.com/office/officeart/2008/layout/VerticalCurvedList"/>
    <dgm:cxn modelId="{3A27AB71-154F-4594-ABBB-2B6EAF40E382}" type="presParOf" srcId="{56148AAF-0720-4CDA-96F5-113B33BF4640}" destId="{0B9FFC1B-D9D8-48C0-B880-0E656B4E8BE9}" srcOrd="2" destOrd="0" presId="urn:microsoft.com/office/officeart/2008/layout/VerticalCurvedList"/>
    <dgm:cxn modelId="{08F962E4-30CE-41F9-8222-E1D3953CA95F}" type="presParOf" srcId="{56148AAF-0720-4CDA-96F5-113B33BF4640}" destId="{672CAF99-A2EB-448A-B0E1-5734DA46BEAE}" srcOrd="3" destOrd="0" presId="urn:microsoft.com/office/officeart/2008/layout/VerticalCurvedList"/>
    <dgm:cxn modelId="{5D1067BC-2648-4C15-9637-6391CD8BA90D}" type="presParOf" srcId="{EB2DBC70-6627-47DD-96AC-0275E0A16F14}" destId="{BDFE33BF-EBAB-41A0-9788-607C87E17FFC}" srcOrd="1" destOrd="0" presId="urn:microsoft.com/office/officeart/2008/layout/VerticalCurvedList"/>
    <dgm:cxn modelId="{D683F022-CAB8-430B-A03E-1C54C6E9FA8F}" type="presParOf" srcId="{EB2DBC70-6627-47DD-96AC-0275E0A16F14}" destId="{52991A45-F763-45B1-85B4-2EC58A26AAD0}" srcOrd="2" destOrd="0" presId="urn:microsoft.com/office/officeart/2008/layout/VerticalCurvedList"/>
    <dgm:cxn modelId="{7CDC1DB5-26F6-4BEC-9FC7-BA6E2AC0FC10}" type="presParOf" srcId="{52991A45-F763-45B1-85B4-2EC58A26AAD0}" destId="{E2556B27-D459-4B6E-9882-28B3A4DA861A}" srcOrd="0" destOrd="0" presId="urn:microsoft.com/office/officeart/2008/layout/VerticalCurvedList"/>
    <dgm:cxn modelId="{54F377C2-9711-44AE-AEE0-B5F81C689D09}" type="presParOf" srcId="{EB2DBC70-6627-47DD-96AC-0275E0A16F14}" destId="{B8FFB464-9A68-4364-B918-CACA31E6D548}" srcOrd="3" destOrd="0" presId="urn:microsoft.com/office/officeart/2008/layout/VerticalCurvedList"/>
    <dgm:cxn modelId="{F9C5DBC6-96C9-4A0C-A00D-70F61BF48F31}" type="presParOf" srcId="{EB2DBC70-6627-47DD-96AC-0275E0A16F14}" destId="{FB9AA2EB-69F8-466B-BFC5-E098EEEA34CB}" srcOrd="4" destOrd="0" presId="urn:microsoft.com/office/officeart/2008/layout/VerticalCurvedList"/>
    <dgm:cxn modelId="{00A0DE7C-34D3-49FD-8D0C-9D6DE424CD79}" type="presParOf" srcId="{FB9AA2EB-69F8-466B-BFC5-E098EEEA34CB}" destId="{05579FA5-08EB-4F23-BAB4-037F5C710317}" srcOrd="0" destOrd="0" presId="urn:microsoft.com/office/officeart/2008/layout/VerticalCurvedList"/>
    <dgm:cxn modelId="{A0C9828F-37DF-4D8A-B70B-EF97E79D0AFB}" type="presParOf" srcId="{EB2DBC70-6627-47DD-96AC-0275E0A16F14}" destId="{6227F1DD-62EC-4CBD-9199-49BAFCFD88BA}" srcOrd="5" destOrd="0" presId="urn:microsoft.com/office/officeart/2008/layout/VerticalCurvedList"/>
    <dgm:cxn modelId="{EB07B456-ED74-4A40-99F0-91556D14A6DC}" type="presParOf" srcId="{EB2DBC70-6627-47DD-96AC-0275E0A16F14}" destId="{AFF37D8D-C2D7-4D3D-B962-8D3CF35F131B}" srcOrd="6" destOrd="0" presId="urn:microsoft.com/office/officeart/2008/layout/VerticalCurvedList"/>
    <dgm:cxn modelId="{D179DE07-77B3-4E80-82D4-13A0BDC3E9EA}" type="presParOf" srcId="{AFF37D8D-C2D7-4D3D-B962-8D3CF35F131B}" destId="{48E16005-8D84-4E5B-9070-0D843DB043E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03014-CED6-4648-8928-9D2BD0BCB859}">
      <dsp:nvSpPr>
        <dsp:cNvPr id="0" name=""/>
        <dsp:cNvSpPr/>
      </dsp:nvSpPr>
      <dsp:spPr>
        <a:xfrm>
          <a:off x="-5435783" y="-832419"/>
          <a:ext cx="6473093" cy="6473093"/>
        </a:xfrm>
        <a:prstGeom prst="blockArc">
          <a:avLst>
            <a:gd name="adj1" fmla="val 18900000"/>
            <a:gd name="adj2" fmla="val 2700000"/>
            <a:gd name="adj3" fmla="val 334"/>
          </a:avLst>
        </a:pr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DFE33BF-EBAB-41A0-9788-607C87E17FFC}">
      <dsp:nvSpPr>
        <dsp:cNvPr id="0" name=""/>
        <dsp:cNvSpPr/>
      </dsp:nvSpPr>
      <dsp:spPr>
        <a:xfrm>
          <a:off x="667385" y="480825"/>
          <a:ext cx="6517961" cy="96165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331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bg1"/>
              </a:solidFill>
              <a:latin typeface="微软雅黑" pitchFamily="34" charset="-122"/>
              <a:ea typeface="微软雅黑" pitchFamily="34" charset="-122"/>
            </a:rPr>
            <a:t>单一窗口敏捷开发实践</a:t>
          </a:r>
        </a:p>
      </dsp:txBody>
      <dsp:txXfrm>
        <a:off x="667385" y="480825"/>
        <a:ext cx="6517961" cy="961650"/>
      </dsp:txXfrm>
    </dsp:sp>
    <dsp:sp modelId="{E2556B27-D459-4B6E-9882-28B3A4DA861A}">
      <dsp:nvSpPr>
        <dsp:cNvPr id="0" name=""/>
        <dsp:cNvSpPr/>
      </dsp:nvSpPr>
      <dsp:spPr>
        <a:xfrm>
          <a:off x="66353" y="360619"/>
          <a:ext cx="1202063" cy="1202063"/>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8FFB464-9A68-4364-B918-CACA31E6D548}">
      <dsp:nvSpPr>
        <dsp:cNvPr id="0" name=""/>
        <dsp:cNvSpPr/>
      </dsp:nvSpPr>
      <dsp:spPr>
        <a:xfrm>
          <a:off x="1016945" y="1923301"/>
          <a:ext cx="6168401" cy="96165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3310" tIns="81280" rIns="81280" bIns="81280" numCol="1" spcCol="1270" anchor="ctr" anchorCtr="0">
          <a:noAutofit/>
        </a:bodyPr>
        <a:lstStyle/>
        <a:p>
          <a:pPr marL="0" lvl="0" indent="0" algn="l" defTabSz="1422400">
            <a:lnSpc>
              <a:spcPct val="90000"/>
            </a:lnSpc>
            <a:spcBef>
              <a:spcPct val="0"/>
            </a:spcBef>
            <a:spcAft>
              <a:spcPct val="35000"/>
            </a:spcAft>
            <a:buNone/>
          </a:pPr>
          <a:r>
            <a:rPr lang="zh-CN" altLang="en-US" sz="2000" b="0" kern="1200" dirty="0">
              <a:latin typeface="微软雅黑" pitchFamily="34" charset="-122"/>
              <a:ea typeface="微软雅黑" pitchFamily="34" charset="-122"/>
              <a:cs typeface="+mn-cs"/>
            </a:rPr>
            <a:t>单一窗口敏捷开发流程指南</a:t>
          </a:r>
        </a:p>
      </dsp:txBody>
      <dsp:txXfrm>
        <a:off x="1016945" y="1923301"/>
        <a:ext cx="6168401" cy="961650"/>
      </dsp:txXfrm>
    </dsp:sp>
    <dsp:sp modelId="{05579FA5-08EB-4F23-BAB4-037F5C710317}">
      <dsp:nvSpPr>
        <dsp:cNvPr id="0" name=""/>
        <dsp:cNvSpPr/>
      </dsp:nvSpPr>
      <dsp:spPr>
        <a:xfrm>
          <a:off x="415913" y="1803095"/>
          <a:ext cx="1202063" cy="1202063"/>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227F1DD-62EC-4CBD-9199-49BAFCFD88BA}">
      <dsp:nvSpPr>
        <dsp:cNvPr id="0" name=""/>
        <dsp:cNvSpPr/>
      </dsp:nvSpPr>
      <dsp:spPr>
        <a:xfrm>
          <a:off x="667385" y="3365777"/>
          <a:ext cx="6517961" cy="96165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3310" tIns="81280" rIns="81280" bIns="81280" numCol="1" spcCol="1270" anchor="ctr" anchorCtr="0">
          <a:noAutofit/>
        </a:bodyPr>
        <a:lstStyle/>
        <a:p>
          <a:pPr marL="0" lvl="0" indent="0" algn="l" defTabSz="1422400">
            <a:lnSpc>
              <a:spcPct val="90000"/>
            </a:lnSpc>
            <a:spcBef>
              <a:spcPct val="0"/>
            </a:spcBef>
            <a:spcAft>
              <a:spcPct val="35000"/>
            </a:spcAft>
            <a:buNone/>
          </a:pPr>
          <a:r>
            <a:rPr lang="zh-CN" altLang="en-US" sz="2000" b="0" kern="1200" dirty="0">
              <a:latin typeface="微软雅黑" pitchFamily="34" charset="-122"/>
              <a:ea typeface="微软雅黑" pitchFamily="34" charset="-122"/>
              <a:cs typeface="+mn-cs"/>
            </a:rPr>
            <a:t>问题识别与分析</a:t>
          </a:r>
        </a:p>
      </dsp:txBody>
      <dsp:txXfrm>
        <a:off x="667385" y="3365777"/>
        <a:ext cx="6517961" cy="961650"/>
      </dsp:txXfrm>
    </dsp:sp>
    <dsp:sp modelId="{48E16005-8D84-4E5B-9070-0D843DB043EA}">
      <dsp:nvSpPr>
        <dsp:cNvPr id="0" name=""/>
        <dsp:cNvSpPr/>
      </dsp:nvSpPr>
      <dsp:spPr>
        <a:xfrm>
          <a:off x="66353" y="3245571"/>
          <a:ext cx="1202063" cy="1202063"/>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ED444-63AB-44D7-ABCB-C9E2752D06F7}">
      <dsp:nvSpPr>
        <dsp:cNvPr id="0" name=""/>
        <dsp:cNvSpPr/>
      </dsp:nvSpPr>
      <dsp:spPr>
        <a:xfrm>
          <a:off x="0" y="263102"/>
          <a:ext cx="8125883" cy="945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659" tIns="312420" rIns="630659" bIns="10668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a:t>各组任务划分粒度、迭代周期时长等模式保持一致</a:t>
          </a:r>
        </a:p>
        <a:p>
          <a:pPr marL="114300" lvl="1" indent="-114300" algn="l" defTabSz="666750">
            <a:lnSpc>
              <a:spcPct val="90000"/>
            </a:lnSpc>
            <a:spcBef>
              <a:spcPct val="0"/>
            </a:spcBef>
            <a:spcAft>
              <a:spcPct val="15000"/>
            </a:spcAft>
            <a:buChar char="•"/>
          </a:pPr>
          <a:r>
            <a:rPr lang="zh-CN" altLang="en-US" sz="1500" kern="1200" dirty="0"/>
            <a:t>工作分配、进度管理由各小组</a:t>
          </a:r>
          <a:r>
            <a:rPr lang="zh-CN" altLang="en-US" sz="1500" b="1" i="0" kern="1200" dirty="0">
              <a:solidFill>
                <a:srgbClr val="FF0000"/>
              </a:solidFill>
            </a:rPr>
            <a:t>组长</a:t>
          </a:r>
          <a:r>
            <a:rPr lang="zh-CN" altLang="en-US" sz="1500" kern="1200" dirty="0"/>
            <a:t>完成并负责监控</a:t>
          </a:r>
        </a:p>
      </dsp:txBody>
      <dsp:txXfrm>
        <a:off x="0" y="263102"/>
        <a:ext cx="8125883" cy="945000"/>
      </dsp:txXfrm>
    </dsp:sp>
    <dsp:sp modelId="{3F25860F-E577-417B-813D-DEB8439A121D}">
      <dsp:nvSpPr>
        <dsp:cNvPr id="0" name=""/>
        <dsp:cNvSpPr/>
      </dsp:nvSpPr>
      <dsp:spPr>
        <a:xfrm>
          <a:off x="406294" y="41702"/>
          <a:ext cx="5688118" cy="442800"/>
        </a:xfrm>
        <a:prstGeom prst="roundRect">
          <a:avLst/>
        </a:prstGeom>
        <a:solidFill>
          <a:schemeClr val="accent2"/>
        </a:solid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214997" tIns="0" rIns="214997" bIns="0" numCol="1" spcCol="1270" anchor="ctr" anchorCtr="0">
          <a:noAutofit/>
        </a:bodyPr>
        <a:lstStyle/>
        <a:p>
          <a:pPr marL="0" lvl="0" indent="0" algn="l" defTabSz="666750">
            <a:lnSpc>
              <a:spcPct val="90000"/>
            </a:lnSpc>
            <a:spcBef>
              <a:spcPct val="0"/>
            </a:spcBef>
            <a:spcAft>
              <a:spcPct val="35000"/>
            </a:spcAft>
            <a:buNone/>
          </a:pPr>
          <a:r>
            <a:rPr lang="zh-CN" altLang="en-US" sz="1500" kern="1200" dirty="0"/>
            <a:t>任务及进度管理</a:t>
          </a:r>
        </a:p>
      </dsp:txBody>
      <dsp:txXfrm>
        <a:off x="427910" y="63318"/>
        <a:ext cx="5644886" cy="399568"/>
      </dsp:txXfrm>
    </dsp:sp>
    <dsp:sp modelId="{A30BCA4C-F410-4A6D-9F45-E291DE64C48A}">
      <dsp:nvSpPr>
        <dsp:cNvPr id="0" name=""/>
        <dsp:cNvSpPr/>
      </dsp:nvSpPr>
      <dsp:spPr>
        <a:xfrm>
          <a:off x="0" y="1510502"/>
          <a:ext cx="8125883" cy="945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659" tIns="312420" rIns="630659" bIns="10668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a:t>统一讨论、管控，每组一位</a:t>
          </a:r>
          <a:r>
            <a:rPr lang="zh-CN" altLang="en-US" sz="1500" b="1" kern="1200" dirty="0">
              <a:solidFill>
                <a:srgbClr val="FF0000"/>
              </a:solidFill>
            </a:rPr>
            <a:t>需求负责人</a:t>
          </a:r>
          <a:r>
            <a:rPr lang="zh-CN" altLang="en-US" sz="1500" kern="1200" dirty="0"/>
            <a:t>横向拉通</a:t>
          </a:r>
        </a:p>
        <a:p>
          <a:pPr marL="114300" lvl="1" indent="-114300" algn="l" defTabSz="666750">
            <a:lnSpc>
              <a:spcPct val="90000"/>
            </a:lnSpc>
            <a:spcBef>
              <a:spcPct val="0"/>
            </a:spcBef>
            <a:spcAft>
              <a:spcPct val="15000"/>
            </a:spcAft>
            <a:buChar char="•"/>
          </a:pPr>
          <a:r>
            <a:rPr lang="zh-CN" altLang="en-US" sz="1500" kern="1200" dirty="0"/>
            <a:t>提取共性需求</a:t>
          </a:r>
        </a:p>
      </dsp:txBody>
      <dsp:txXfrm>
        <a:off x="0" y="1510502"/>
        <a:ext cx="8125883" cy="945000"/>
      </dsp:txXfrm>
    </dsp:sp>
    <dsp:sp modelId="{86088E44-F364-4632-82D3-E1FF97D7E691}">
      <dsp:nvSpPr>
        <dsp:cNvPr id="0" name=""/>
        <dsp:cNvSpPr/>
      </dsp:nvSpPr>
      <dsp:spPr>
        <a:xfrm>
          <a:off x="406294" y="1289102"/>
          <a:ext cx="5688118" cy="442800"/>
        </a:xfrm>
        <a:prstGeom prst="roundRect">
          <a:avLst/>
        </a:prstGeom>
        <a:solidFill>
          <a:schemeClr val="accent4"/>
        </a:solidFill>
        <a:ln w="19050" cap="flat" cmpd="sng" algn="ctr">
          <a:solidFill>
            <a:schemeClr val="lt1"/>
          </a:solidFill>
          <a:prstDash val="solid"/>
          <a:miter lim="800000"/>
        </a:ln>
        <a:effectLst/>
      </dsp:spPr>
      <dsp:style>
        <a:lnRef idx="3">
          <a:schemeClr val="lt1"/>
        </a:lnRef>
        <a:fillRef idx="1">
          <a:schemeClr val="accent4"/>
        </a:fillRef>
        <a:effectRef idx="1">
          <a:schemeClr val="accent4"/>
        </a:effectRef>
        <a:fontRef idx="minor">
          <a:schemeClr val="lt1"/>
        </a:fontRef>
      </dsp:style>
      <dsp:txBody>
        <a:bodyPr spcFirstLastPara="0" vert="horz" wrap="square" lIns="214997" tIns="0" rIns="214997" bIns="0" numCol="1" spcCol="1270" anchor="ctr" anchorCtr="0">
          <a:noAutofit/>
        </a:bodyPr>
        <a:lstStyle/>
        <a:p>
          <a:pPr marL="0" lvl="0" indent="0" algn="l" defTabSz="666750">
            <a:lnSpc>
              <a:spcPct val="90000"/>
            </a:lnSpc>
            <a:spcBef>
              <a:spcPct val="0"/>
            </a:spcBef>
            <a:spcAft>
              <a:spcPct val="35000"/>
            </a:spcAft>
            <a:buNone/>
          </a:pPr>
          <a:r>
            <a:rPr lang="zh-CN" altLang="en-US" sz="1500" kern="1200" dirty="0"/>
            <a:t>需求</a:t>
          </a:r>
        </a:p>
      </dsp:txBody>
      <dsp:txXfrm>
        <a:off x="427910" y="1310718"/>
        <a:ext cx="5644886" cy="399568"/>
      </dsp:txXfrm>
    </dsp:sp>
    <dsp:sp modelId="{564D682E-FF47-4CA8-88F0-6D5E8CE647EC}">
      <dsp:nvSpPr>
        <dsp:cNvPr id="0" name=""/>
        <dsp:cNvSpPr/>
      </dsp:nvSpPr>
      <dsp:spPr>
        <a:xfrm>
          <a:off x="0" y="2757902"/>
          <a:ext cx="8125883" cy="11576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659" tIns="312420" rIns="630659" bIns="10668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a:t>概要设计以设计组为主，每组安排一位</a:t>
          </a:r>
          <a:r>
            <a:rPr lang="zh-CN" altLang="en-US" sz="1500" b="1" kern="1200" dirty="0">
              <a:solidFill>
                <a:srgbClr val="FF0000"/>
              </a:solidFill>
            </a:rPr>
            <a:t>设计负责人</a:t>
          </a:r>
          <a:r>
            <a:rPr lang="zh-CN" altLang="en-US" sz="1500" kern="1200" dirty="0"/>
            <a:t>进行落地，并形成一个大的概要设计组</a:t>
          </a:r>
        </a:p>
        <a:p>
          <a:pPr marL="114300" lvl="1" indent="-114300" algn="l" defTabSz="666750">
            <a:lnSpc>
              <a:spcPct val="90000"/>
            </a:lnSpc>
            <a:spcBef>
              <a:spcPct val="0"/>
            </a:spcBef>
            <a:spcAft>
              <a:spcPct val="15000"/>
            </a:spcAft>
            <a:buChar char="•"/>
          </a:pPr>
          <a:r>
            <a:rPr lang="zh-CN" altLang="en-US" sz="1500" kern="1200" dirty="0"/>
            <a:t>详细设计由各小组自行完成</a:t>
          </a:r>
        </a:p>
      </dsp:txBody>
      <dsp:txXfrm>
        <a:off x="0" y="2757902"/>
        <a:ext cx="8125883" cy="1157625"/>
      </dsp:txXfrm>
    </dsp:sp>
    <dsp:sp modelId="{48E8A89B-F90C-45EB-BF34-72EE47F58889}">
      <dsp:nvSpPr>
        <dsp:cNvPr id="0" name=""/>
        <dsp:cNvSpPr/>
      </dsp:nvSpPr>
      <dsp:spPr>
        <a:xfrm>
          <a:off x="406294" y="2536503"/>
          <a:ext cx="5688118" cy="442800"/>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cap="flat" cmpd="sng" algn="ctr">
          <a:solidFill>
            <a:schemeClr val="accent6"/>
          </a:solidFill>
          <a:prstDash val="solid"/>
          <a:miter lim="800000"/>
        </a:ln>
        <a:effectLst/>
      </dsp:spPr>
      <dsp:style>
        <a:lnRef idx="1">
          <a:schemeClr val="accent6"/>
        </a:lnRef>
        <a:fillRef idx="3">
          <a:schemeClr val="accent6"/>
        </a:fillRef>
        <a:effectRef idx="2">
          <a:schemeClr val="accent6"/>
        </a:effectRef>
        <a:fontRef idx="minor">
          <a:schemeClr val="lt1"/>
        </a:fontRef>
      </dsp:style>
      <dsp:txBody>
        <a:bodyPr spcFirstLastPara="0" vert="horz" wrap="square" lIns="214997" tIns="0" rIns="214997" bIns="0" numCol="1" spcCol="1270" anchor="ctr" anchorCtr="0">
          <a:noAutofit/>
        </a:bodyPr>
        <a:lstStyle/>
        <a:p>
          <a:pPr marL="0" lvl="0" indent="0" algn="l" defTabSz="666750">
            <a:lnSpc>
              <a:spcPct val="90000"/>
            </a:lnSpc>
            <a:spcBef>
              <a:spcPct val="0"/>
            </a:spcBef>
            <a:spcAft>
              <a:spcPct val="35000"/>
            </a:spcAft>
            <a:buNone/>
          </a:pPr>
          <a:r>
            <a:rPr lang="zh-CN" altLang="en-US" sz="1500" kern="1200" dirty="0"/>
            <a:t>设计</a:t>
          </a:r>
        </a:p>
      </dsp:txBody>
      <dsp:txXfrm>
        <a:off x="427910" y="2558119"/>
        <a:ext cx="5644886" cy="399568"/>
      </dsp:txXfrm>
    </dsp:sp>
    <dsp:sp modelId="{CFDE9A75-35B5-4479-B256-35000EC114F7}">
      <dsp:nvSpPr>
        <dsp:cNvPr id="0" name=""/>
        <dsp:cNvSpPr/>
      </dsp:nvSpPr>
      <dsp:spPr>
        <a:xfrm>
          <a:off x="0" y="4217928"/>
          <a:ext cx="8125883" cy="11576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659" tIns="312420" rIns="630659" bIns="10668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a:t>开发规范、技术路线、架构落地由设计组统一管控，每组安排一位</a:t>
          </a:r>
          <a:r>
            <a:rPr lang="zh-CN" altLang="en-US" sz="1500" b="1" kern="1200" dirty="0">
              <a:solidFill>
                <a:srgbClr val="FF0000"/>
              </a:solidFill>
            </a:rPr>
            <a:t>技术负责人</a:t>
          </a:r>
          <a:r>
            <a:rPr lang="zh-CN" altLang="en-US" sz="1500" kern="1200" dirty="0"/>
            <a:t>进行组内具体管控</a:t>
          </a:r>
        </a:p>
        <a:p>
          <a:pPr marL="114300" lvl="1" indent="-114300" algn="l" defTabSz="666750">
            <a:lnSpc>
              <a:spcPct val="90000"/>
            </a:lnSpc>
            <a:spcBef>
              <a:spcPct val="0"/>
            </a:spcBef>
            <a:spcAft>
              <a:spcPct val="15000"/>
            </a:spcAft>
            <a:buChar char="•"/>
          </a:pPr>
          <a:r>
            <a:rPr lang="zh-CN" altLang="en-US" sz="1500" kern="1200" dirty="0"/>
            <a:t>代码质量由设计组统一</a:t>
          </a:r>
          <a:r>
            <a:rPr lang="en-US" altLang="zh-CN" sz="1500" kern="1200" dirty="0"/>
            <a:t>Review</a:t>
          </a:r>
          <a:r>
            <a:rPr lang="zh-CN" altLang="en-US" sz="1500" kern="1200" dirty="0"/>
            <a:t>，每组安排一位技术负责人一起来</a:t>
          </a:r>
          <a:r>
            <a:rPr lang="en-US" altLang="zh-CN" sz="1500" kern="1200" dirty="0"/>
            <a:t>Review</a:t>
          </a:r>
          <a:endParaRPr lang="zh-CN" altLang="en-US" sz="1500" kern="1200" dirty="0"/>
        </a:p>
      </dsp:txBody>
      <dsp:txXfrm>
        <a:off x="0" y="4217928"/>
        <a:ext cx="8125883" cy="1157625"/>
      </dsp:txXfrm>
    </dsp:sp>
    <dsp:sp modelId="{5C0EB910-5798-4D88-BDE5-FA18E7D88967}">
      <dsp:nvSpPr>
        <dsp:cNvPr id="0" name=""/>
        <dsp:cNvSpPr/>
      </dsp:nvSpPr>
      <dsp:spPr>
        <a:xfrm>
          <a:off x="406294" y="3996528"/>
          <a:ext cx="5688118"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997" tIns="0" rIns="214997" bIns="0" numCol="1" spcCol="1270" anchor="ctr" anchorCtr="0">
          <a:noAutofit/>
        </a:bodyPr>
        <a:lstStyle/>
        <a:p>
          <a:pPr marL="0" lvl="0" indent="0" algn="l" defTabSz="666750">
            <a:lnSpc>
              <a:spcPct val="90000"/>
            </a:lnSpc>
            <a:spcBef>
              <a:spcPct val="0"/>
            </a:spcBef>
            <a:spcAft>
              <a:spcPct val="35000"/>
            </a:spcAft>
            <a:buNone/>
          </a:pPr>
          <a:r>
            <a:rPr lang="zh-CN" altLang="en-US" sz="1500" kern="1200" dirty="0"/>
            <a:t>开发及质量</a:t>
          </a:r>
        </a:p>
      </dsp:txBody>
      <dsp:txXfrm>
        <a:off x="427910" y="4018144"/>
        <a:ext cx="5644886"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03014-CED6-4648-8928-9D2BD0BCB859}">
      <dsp:nvSpPr>
        <dsp:cNvPr id="0" name=""/>
        <dsp:cNvSpPr/>
      </dsp:nvSpPr>
      <dsp:spPr>
        <a:xfrm>
          <a:off x="-5435783" y="-832419"/>
          <a:ext cx="6473093" cy="6473093"/>
        </a:xfrm>
        <a:prstGeom prst="blockArc">
          <a:avLst>
            <a:gd name="adj1" fmla="val 18900000"/>
            <a:gd name="adj2" fmla="val 2700000"/>
            <a:gd name="adj3" fmla="val 334"/>
          </a:avLst>
        </a:pr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DFE33BF-EBAB-41A0-9788-607C87E17FFC}">
      <dsp:nvSpPr>
        <dsp:cNvPr id="0" name=""/>
        <dsp:cNvSpPr/>
      </dsp:nvSpPr>
      <dsp:spPr>
        <a:xfrm>
          <a:off x="667385" y="480825"/>
          <a:ext cx="6517961" cy="96165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331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solidFill>
                <a:schemeClr val="bg1"/>
              </a:solidFill>
              <a:latin typeface="微软雅黑" pitchFamily="34" charset="-122"/>
              <a:ea typeface="微软雅黑" pitchFamily="34" charset="-122"/>
            </a:rPr>
            <a:t>单一窗口敏捷开发实践</a:t>
          </a:r>
        </a:p>
      </dsp:txBody>
      <dsp:txXfrm>
        <a:off x="667385" y="480825"/>
        <a:ext cx="6517961" cy="961650"/>
      </dsp:txXfrm>
    </dsp:sp>
    <dsp:sp modelId="{E2556B27-D459-4B6E-9882-28B3A4DA861A}">
      <dsp:nvSpPr>
        <dsp:cNvPr id="0" name=""/>
        <dsp:cNvSpPr/>
      </dsp:nvSpPr>
      <dsp:spPr>
        <a:xfrm>
          <a:off x="66353" y="360619"/>
          <a:ext cx="1202063" cy="1202063"/>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8FFB464-9A68-4364-B918-CACA31E6D548}">
      <dsp:nvSpPr>
        <dsp:cNvPr id="0" name=""/>
        <dsp:cNvSpPr/>
      </dsp:nvSpPr>
      <dsp:spPr>
        <a:xfrm>
          <a:off x="1016945" y="1923301"/>
          <a:ext cx="6168401" cy="96165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3310" tIns="81280" rIns="81280" bIns="81280" numCol="1" spcCol="1270" anchor="ctr" anchorCtr="0">
          <a:noAutofit/>
        </a:bodyPr>
        <a:lstStyle/>
        <a:p>
          <a:pPr marL="0" lvl="0" indent="0" algn="l" defTabSz="1422400">
            <a:lnSpc>
              <a:spcPct val="90000"/>
            </a:lnSpc>
            <a:spcBef>
              <a:spcPct val="0"/>
            </a:spcBef>
            <a:spcAft>
              <a:spcPct val="35000"/>
            </a:spcAft>
            <a:buNone/>
          </a:pPr>
          <a:r>
            <a:rPr lang="zh-CN" altLang="en-US" sz="2000" b="1" kern="1200" dirty="0">
              <a:latin typeface="微软雅黑" pitchFamily="34" charset="-122"/>
              <a:ea typeface="微软雅黑" pitchFamily="34" charset="-122"/>
              <a:cs typeface="+mn-cs"/>
            </a:rPr>
            <a:t>单一窗口敏捷开发流程指南</a:t>
          </a:r>
        </a:p>
      </dsp:txBody>
      <dsp:txXfrm>
        <a:off x="1016945" y="1923301"/>
        <a:ext cx="6168401" cy="961650"/>
      </dsp:txXfrm>
    </dsp:sp>
    <dsp:sp modelId="{05579FA5-08EB-4F23-BAB4-037F5C710317}">
      <dsp:nvSpPr>
        <dsp:cNvPr id="0" name=""/>
        <dsp:cNvSpPr/>
      </dsp:nvSpPr>
      <dsp:spPr>
        <a:xfrm>
          <a:off x="415913" y="1803095"/>
          <a:ext cx="1202063" cy="1202063"/>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227F1DD-62EC-4CBD-9199-49BAFCFD88BA}">
      <dsp:nvSpPr>
        <dsp:cNvPr id="0" name=""/>
        <dsp:cNvSpPr/>
      </dsp:nvSpPr>
      <dsp:spPr>
        <a:xfrm>
          <a:off x="667385" y="3365777"/>
          <a:ext cx="6517961" cy="96165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3310" tIns="81280" rIns="81280" bIns="81280" numCol="1" spcCol="1270" anchor="ctr" anchorCtr="0">
          <a:noAutofit/>
        </a:bodyPr>
        <a:lstStyle/>
        <a:p>
          <a:pPr marL="0" lvl="0" indent="0" algn="l" defTabSz="1422400">
            <a:lnSpc>
              <a:spcPct val="90000"/>
            </a:lnSpc>
            <a:spcBef>
              <a:spcPct val="0"/>
            </a:spcBef>
            <a:spcAft>
              <a:spcPct val="35000"/>
            </a:spcAft>
            <a:buNone/>
          </a:pPr>
          <a:r>
            <a:rPr lang="zh-CN" altLang="en-US" sz="2000" b="0" kern="1200" dirty="0">
              <a:latin typeface="微软雅黑" pitchFamily="34" charset="-122"/>
              <a:ea typeface="微软雅黑" pitchFamily="34" charset="-122"/>
              <a:cs typeface="+mn-cs"/>
            </a:rPr>
            <a:t>问题识别与分析</a:t>
          </a:r>
        </a:p>
      </dsp:txBody>
      <dsp:txXfrm>
        <a:off x="667385" y="3365777"/>
        <a:ext cx="6517961" cy="961650"/>
      </dsp:txXfrm>
    </dsp:sp>
    <dsp:sp modelId="{48E16005-8D84-4E5B-9070-0D843DB043EA}">
      <dsp:nvSpPr>
        <dsp:cNvPr id="0" name=""/>
        <dsp:cNvSpPr/>
      </dsp:nvSpPr>
      <dsp:spPr>
        <a:xfrm>
          <a:off x="66353" y="3245571"/>
          <a:ext cx="1202063" cy="1202063"/>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03014-CED6-4648-8928-9D2BD0BCB859}">
      <dsp:nvSpPr>
        <dsp:cNvPr id="0" name=""/>
        <dsp:cNvSpPr/>
      </dsp:nvSpPr>
      <dsp:spPr>
        <a:xfrm>
          <a:off x="-5435783" y="-832419"/>
          <a:ext cx="6473093" cy="6473093"/>
        </a:xfrm>
        <a:prstGeom prst="blockArc">
          <a:avLst>
            <a:gd name="adj1" fmla="val 18900000"/>
            <a:gd name="adj2" fmla="val 2700000"/>
            <a:gd name="adj3" fmla="val 334"/>
          </a:avLst>
        </a:pr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DFE33BF-EBAB-41A0-9788-607C87E17FFC}">
      <dsp:nvSpPr>
        <dsp:cNvPr id="0" name=""/>
        <dsp:cNvSpPr/>
      </dsp:nvSpPr>
      <dsp:spPr>
        <a:xfrm>
          <a:off x="667385" y="480825"/>
          <a:ext cx="6517961" cy="96165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331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solidFill>
                <a:schemeClr val="bg1"/>
              </a:solidFill>
              <a:latin typeface="微软雅黑" pitchFamily="34" charset="-122"/>
              <a:ea typeface="微软雅黑" pitchFamily="34" charset="-122"/>
            </a:rPr>
            <a:t>单一窗口敏捷开发实践</a:t>
          </a:r>
        </a:p>
      </dsp:txBody>
      <dsp:txXfrm>
        <a:off x="667385" y="480825"/>
        <a:ext cx="6517961" cy="961650"/>
      </dsp:txXfrm>
    </dsp:sp>
    <dsp:sp modelId="{E2556B27-D459-4B6E-9882-28B3A4DA861A}">
      <dsp:nvSpPr>
        <dsp:cNvPr id="0" name=""/>
        <dsp:cNvSpPr/>
      </dsp:nvSpPr>
      <dsp:spPr>
        <a:xfrm>
          <a:off x="66353" y="360619"/>
          <a:ext cx="1202063" cy="1202063"/>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8FFB464-9A68-4364-B918-CACA31E6D548}">
      <dsp:nvSpPr>
        <dsp:cNvPr id="0" name=""/>
        <dsp:cNvSpPr/>
      </dsp:nvSpPr>
      <dsp:spPr>
        <a:xfrm>
          <a:off x="1016945" y="1923301"/>
          <a:ext cx="6168401" cy="96165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3310" tIns="81280" rIns="81280" bIns="81280" numCol="1" spcCol="1270" anchor="ctr" anchorCtr="0">
          <a:noAutofit/>
        </a:bodyPr>
        <a:lstStyle/>
        <a:p>
          <a:pPr marL="0" lvl="0" indent="0" algn="l" defTabSz="1422400">
            <a:lnSpc>
              <a:spcPct val="90000"/>
            </a:lnSpc>
            <a:spcBef>
              <a:spcPct val="0"/>
            </a:spcBef>
            <a:spcAft>
              <a:spcPct val="35000"/>
            </a:spcAft>
            <a:buNone/>
          </a:pPr>
          <a:r>
            <a:rPr lang="zh-CN" altLang="en-US" sz="2000" b="0" kern="1200" dirty="0">
              <a:latin typeface="微软雅黑" pitchFamily="34" charset="-122"/>
              <a:ea typeface="微软雅黑" pitchFamily="34" charset="-122"/>
              <a:cs typeface="+mn-cs"/>
            </a:rPr>
            <a:t>单一窗口敏捷开发流程</a:t>
          </a:r>
        </a:p>
      </dsp:txBody>
      <dsp:txXfrm>
        <a:off x="1016945" y="1923301"/>
        <a:ext cx="6168401" cy="961650"/>
      </dsp:txXfrm>
    </dsp:sp>
    <dsp:sp modelId="{05579FA5-08EB-4F23-BAB4-037F5C710317}">
      <dsp:nvSpPr>
        <dsp:cNvPr id="0" name=""/>
        <dsp:cNvSpPr/>
      </dsp:nvSpPr>
      <dsp:spPr>
        <a:xfrm>
          <a:off x="415913" y="1803095"/>
          <a:ext cx="1202063" cy="1202063"/>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227F1DD-62EC-4CBD-9199-49BAFCFD88BA}">
      <dsp:nvSpPr>
        <dsp:cNvPr id="0" name=""/>
        <dsp:cNvSpPr/>
      </dsp:nvSpPr>
      <dsp:spPr>
        <a:xfrm>
          <a:off x="667385" y="3365777"/>
          <a:ext cx="6517961" cy="96165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3310" tIns="81280" rIns="81280" bIns="81280" numCol="1" spcCol="1270" anchor="ctr" anchorCtr="0">
          <a:noAutofit/>
        </a:bodyPr>
        <a:lstStyle/>
        <a:p>
          <a:pPr marL="0" lvl="0" indent="0" algn="l" defTabSz="1422400">
            <a:lnSpc>
              <a:spcPct val="90000"/>
            </a:lnSpc>
            <a:spcBef>
              <a:spcPct val="0"/>
            </a:spcBef>
            <a:spcAft>
              <a:spcPct val="35000"/>
            </a:spcAft>
            <a:buNone/>
          </a:pPr>
          <a:r>
            <a:rPr lang="zh-CN" altLang="en-US" sz="2000" b="1" kern="1200" dirty="0">
              <a:latin typeface="微软雅黑" pitchFamily="34" charset="-122"/>
              <a:ea typeface="微软雅黑" pitchFamily="34" charset="-122"/>
              <a:cs typeface="+mn-cs"/>
            </a:rPr>
            <a:t>问题识别与分析</a:t>
          </a:r>
        </a:p>
      </dsp:txBody>
      <dsp:txXfrm>
        <a:off x="667385" y="3365777"/>
        <a:ext cx="6517961" cy="961650"/>
      </dsp:txXfrm>
    </dsp:sp>
    <dsp:sp modelId="{48E16005-8D84-4E5B-9070-0D843DB043EA}">
      <dsp:nvSpPr>
        <dsp:cNvPr id="0" name=""/>
        <dsp:cNvSpPr/>
      </dsp:nvSpPr>
      <dsp:spPr>
        <a:xfrm>
          <a:off x="66353" y="3245571"/>
          <a:ext cx="1202063" cy="1202063"/>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2E1C8B-E4E4-48BA-A93C-AFDF056693B7}" type="datetimeFigureOut">
              <a:rPr lang="zh-CN" altLang="en-US" smtClean="0"/>
              <a:t>2019/1/16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EEDF1-27E1-42F5-9730-972540B62DE6}" type="slidenum">
              <a:rPr lang="zh-CN" altLang="en-US" smtClean="0"/>
              <a:t>‹#›</a:t>
            </a:fld>
            <a:endParaRPr lang="zh-CN" altLang="en-US"/>
          </a:p>
        </p:txBody>
      </p:sp>
    </p:spTree>
    <p:extLst>
      <p:ext uri="{BB962C8B-B14F-4D97-AF65-F5344CB8AC3E}">
        <p14:creationId xmlns:p14="http://schemas.microsoft.com/office/powerpoint/2010/main" val="1680139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71010"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171011" name="灯片编号占位符 3"/>
          <p:cNvSpPr>
            <a:spLocks noGrp="1"/>
          </p:cNvSpPr>
          <p:nvPr>
            <p:ph type="sldNum" sz="quarter" idx="5"/>
          </p:nvPr>
        </p:nvSpPr>
        <p:spPr bwMode="auto">
          <a:noFill/>
          <a:ln>
            <a:miter lim="800000"/>
            <a:headEnd/>
            <a:tailEnd/>
          </a:ln>
        </p:spPr>
        <p:txBody>
          <a:bodyPr/>
          <a:lstStyle/>
          <a:p>
            <a:fld id="{3067A0EB-D3AB-4CCF-A0AB-B071E7C73FBF}" type="slidenum">
              <a:rPr lang="zh-CN" altLang="en-US" smtClean="0"/>
              <a:pPr/>
              <a:t>2</a:t>
            </a:fld>
            <a:endParaRPr lang="en-US" altLang="zh-CN"/>
          </a:p>
        </p:txBody>
      </p:sp>
    </p:spTree>
    <p:extLst>
      <p:ext uri="{BB962C8B-B14F-4D97-AF65-F5344CB8AC3E}">
        <p14:creationId xmlns:p14="http://schemas.microsoft.com/office/powerpoint/2010/main" val="2770128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EEDF1-27E1-42F5-9730-972540B62DE6}" type="slidenum">
              <a:rPr lang="zh-CN" altLang="en-US" smtClean="0"/>
              <a:t>11</a:t>
            </a:fld>
            <a:endParaRPr lang="zh-CN" altLang="en-US"/>
          </a:p>
        </p:txBody>
      </p:sp>
    </p:spTree>
    <p:extLst>
      <p:ext uri="{BB962C8B-B14F-4D97-AF65-F5344CB8AC3E}">
        <p14:creationId xmlns:p14="http://schemas.microsoft.com/office/powerpoint/2010/main" val="3157303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71010"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171011" name="灯片编号占位符 3"/>
          <p:cNvSpPr>
            <a:spLocks noGrp="1"/>
          </p:cNvSpPr>
          <p:nvPr>
            <p:ph type="sldNum" sz="quarter" idx="5"/>
          </p:nvPr>
        </p:nvSpPr>
        <p:spPr bwMode="auto">
          <a:noFill/>
          <a:ln>
            <a:miter lim="800000"/>
            <a:headEnd/>
            <a:tailEnd/>
          </a:ln>
        </p:spPr>
        <p:txBody>
          <a:bodyPr/>
          <a:lstStyle/>
          <a:p>
            <a:fld id="{3067A0EB-D3AB-4CCF-A0AB-B071E7C73FBF}" type="slidenum">
              <a:rPr lang="zh-CN" altLang="en-US" smtClean="0"/>
              <a:pPr/>
              <a:t>12</a:t>
            </a:fld>
            <a:endParaRPr lang="en-US" altLang="zh-CN"/>
          </a:p>
        </p:txBody>
      </p:sp>
    </p:spTree>
    <p:extLst>
      <p:ext uri="{BB962C8B-B14F-4D97-AF65-F5344CB8AC3E}">
        <p14:creationId xmlns:p14="http://schemas.microsoft.com/office/powerpoint/2010/main" val="3371001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C493B2F-67F1-4FEC-A176-4BDA1A303606}" type="slidenum">
              <a:rPr lang="zh-CN" altLang="en-US" smtClean="0"/>
              <a:t>13</a:t>
            </a:fld>
            <a:endParaRPr lang="zh-CN" altLang="en-US"/>
          </a:p>
        </p:txBody>
      </p:sp>
    </p:spTree>
    <p:extLst>
      <p:ext uri="{BB962C8B-B14F-4D97-AF65-F5344CB8AC3E}">
        <p14:creationId xmlns:p14="http://schemas.microsoft.com/office/powerpoint/2010/main" val="1470294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敏捷开发流程指南覆盖应用项目研发从需求分析到上线的实施全过程，涉及到需求分析、迭代计划、方案设计、开发、集成、测试、发布等各个阶段。阶段活动中除需求、设计、开发等工程活动外，还包括物理看板、每日站会、评审、回顾等管理活动</a:t>
            </a:r>
            <a:endParaRPr lang="en-US" altLang="zh-CN" sz="1200" b="0" i="0" u="none" strike="noStrike" kern="1200" baseline="0" dirty="0">
              <a:solidFill>
                <a:schemeClr val="tx1"/>
              </a:solidFill>
              <a:latin typeface="+mn-lt"/>
              <a:ea typeface="+mn-ea"/>
              <a:cs typeface="+mn-cs"/>
            </a:endParaRPr>
          </a:p>
          <a:p>
            <a:endParaRPr kumimoji="1" lang="en-US" altLang="zh-CN" sz="1200" b="0" i="0" u="none" strike="noStrike" kern="1200" baseline="0" dirty="0">
              <a:solidFill>
                <a:schemeClr val="tx1"/>
              </a:solidFill>
              <a:latin typeface="+mn-lt"/>
              <a:ea typeface="+mn-ea"/>
              <a:cs typeface="+mn-cs"/>
            </a:endParaRPr>
          </a:p>
          <a:p>
            <a:pPr algn="l" eaLnBrk="1" hangingPunct="1">
              <a:lnSpc>
                <a:spcPct val="130000"/>
              </a:lnSpc>
              <a:spcBef>
                <a:spcPct val="50000"/>
              </a:spcBef>
              <a:buFontTx/>
              <a:buAutoNum type="circleNumDbPlain"/>
            </a:pPr>
            <a:r>
              <a:rPr lang="en-US" altLang="zh-CN" sz="1200" dirty="0">
                <a:solidFill>
                  <a:schemeClr val="tx1"/>
                </a:solidFill>
                <a:latin typeface="黑体" panose="02010609060101010101" pitchFamily="49" charset="-122"/>
              </a:rPr>
              <a:t>PO</a:t>
            </a:r>
            <a:r>
              <a:rPr lang="zh-CN" altLang="en-US" sz="1200" dirty="0">
                <a:solidFill>
                  <a:schemeClr val="tx1"/>
                </a:solidFill>
                <a:latin typeface="黑体" panose="02010609060101010101" pitchFamily="49" charset="-122"/>
              </a:rPr>
              <a:t>和开发团队对产品业务目标形成共识</a:t>
            </a:r>
          </a:p>
          <a:p>
            <a:pPr algn="l" eaLnBrk="1" hangingPunct="1">
              <a:lnSpc>
                <a:spcPct val="130000"/>
              </a:lnSpc>
              <a:spcBef>
                <a:spcPct val="50000"/>
              </a:spcBef>
              <a:buFontTx/>
              <a:buAutoNum type="circleNumDbPlain"/>
            </a:pPr>
            <a:r>
              <a:rPr lang="en-US" altLang="zh-CN" sz="1200" dirty="0">
                <a:solidFill>
                  <a:schemeClr val="tx1"/>
                </a:solidFill>
                <a:latin typeface="黑体" panose="02010609060101010101" pitchFamily="49" charset="-122"/>
              </a:rPr>
              <a:t>PO</a:t>
            </a:r>
            <a:r>
              <a:rPr lang="zh-CN" altLang="en-US" sz="1200" dirty="0">
                <a:solidFill>
                  <a:schemeClr val="tx1"/>
                </a:solidFill>
                <a:latin typeface="黑体" panose="02010609060101010101" pitchFamily="49" charset="-122"/>
              </a:rPr>
              <a:t>建立和维护产品需求列表（需求会不断新增和改变）</a:t>
            </a:r>
            <a:r>
              <a:rPr lang="en-US" altLang="zh-CN" sz="1200" dirty="0">
                <a:solidFill>
                  <a:schemeClr val="tx1"/>
                </a:solidFill>
                <a:latin typeface="黑体" panose="02010609060101010101" pitchFamily="49" charset="-122"/>
              </a:rPr>
              <a:t>,</a:t>
            </a:r>
            <a:r>
              <a:rPr lang="zh-CN" altLang="en-US" sz="1200" dirty="0">
                <a:solidFill>
                  <a:schemeClr val="tx1"/>
                </a:solidFill>
                <a:latin typeface="黑体" panose="02010609060101010101" pitchFamily="49" charset="-122"/>
              </a:rPr>
              <a:t>并进行优先级排序</a:t>
            </a:r>
          </a:p>
          <a:p>
            <a:pPr algn="l" eaLnBrk="1" hangingPunct="1">
              <a:lnSpc>
                <a:spcPct val="130000"/>
              </a:lnSpc>
              <a:spcBef>
                <a:spcPct val="50000"/>
              </a:spcBef>
              <a:buFontTx/>
              <a:buAutoNum type="circleNumDbPlain"/>
            </a:pPr>
            <a:r>
              <a:rPr lang="en-US" altLang="zh-CN" sz="1200" dirty="0">
                <a:solidFill>
                  <a:schemeClr val="tx1"/>
                </a:solidFill>
                <a:latin typeface="黑体" panose="02010609060101010101" pitchFamily="49" charset="-122"/>
              </a:rPr>
              <a:t>PO</a:t>
            </a:r>
            <a:r>
              <a:rPr lang="zh-CN" altLang="en-US" sz="1200" dirty="0">
                <a:solidFill>
                  <a:schemeClr val="tx1"/>
                </a:solidFill>
                <a:latin typeface="黑体" panose="02010609060101010101" pitchFamily="49" charset="-122"/>
              </a:rPr>
              <a:t>每轮迭代前，</a:t>
            </a:r>
            <a:r>
              <a:rPr lang="en-US" altLang="zh-CN" sz="1200" dirty="0">
                <a:solidFill>
                  <a:schemeClr val="tx1"/>
                </a:solidFill>
                <a:latin typeface="黑体" panose="02010609060101010101" pitchFamily="49" charset="-122"/>
              </a:rPr>
              <a:t>Review</a:t>
            </a:r>
            <a:r>
              <a:rPr lang="zh-CN" altLang="en-US" sz="1200" dirty="0">
                <a:solidFill>
                  <a:schemeClr val="tx1"/>
                </a:solidFill>
                <a:latin typeface="黑体" panose="02010609060101010101" pitchFamily="49" charset="-122"/>
              </a:rPr>
              <a:t>需求列表，并筛选高优先级需求进入本轮迭代开发</a:t>
            </a:r>
          </a:p>
          <a:p>
            <a:pPr algn="l" eaLnBrk="1" hangingPunct="1">
              <a:lnSpc>
                <a:spcPct val="130000"/>
              </a:lnSpc>
              <a:spcBef>
                <a:spcPct val="50000"/>
              </a:spcBef>
              <a:buFontTx/>
              <a:buAutoNum type="circleNumDbPlain"/>
            </a:pPr>
            <a:r>
              <a:rPr lang="zh-CN" altLang="en-US" sz="1200" dirty="0">
                <a:solidFill>
                  <a:schemeClr val="tx1"/>
                </a:solidFill>
                <a:latin typeface="黑体" panose="02010609060101010101" pitchFamily="49" charset="-122"/>
              </a:rPr>
              <a:t>开发团队细化本轮迭代需求，并按照需求的优先级，依次在本轮迭代完成</a:t>
            </a:r>
          </a:p>
          <a:p>
            <a:pPr algn="l" eaLnBrk="1" hangingPunct="1">
              <a:lnSpc>
                <a:spcPct val="130000"/>
              </a:lnSpc>
              <a:spcBef>
                <a:spcPct val="50000"/>
              </a:spcBef>
              <a:buFontTx/>
              <a:buAutoNum type="circleNumDbPlain"/>
            </a:pPr>
            <a:r>
              <a:rPr lang="zh-CN" altLang="en-US" sz="1200" dirty="0">
                <a:solidFill>
                  <a:schemeClr val="tx1"/>
                </a:solidFill>
                <a:latin typeface="黑体" panose="02010609060101010101" pitchFamily="49" charset="-122"/>
              </a:rPr>
              <a:t>开发团队每日站立会议、特性开发、持续集成，使开发进度真正透明</a:t>
            </a:r>
          </a:p>
          <a:p>
            <a:pPr algn="l" eaLnBrk="1" hangingPunct="1">
              <a:lnSpc>
                <a:spcPct val="130000"/>
              </a:lnSpc>
              <a:spcBef>
                <a:spcPct val="50000"/>
              </a:spcBef>
              <a:buFontTx/>
              <a:buAutoNum type="circleNumDbPlain"/>
            </a:pPr>
            <a:r>
              <a:rPr lang="en-US" altLang="zh-CN" sz="1200" dirty="0">
                <a:solidFill>
                  <a:schemeClr val="tx1"/>
                </a:solidFill>
                <a:latin typeface="黑体" panose="02010609060101010101" pitchFamily="49" charset="-122"/>
              </a:rPr>
              <a:t>PO</a:t>
            </a:r>
            <a:r>
              <a:rPr lang="zh-CN" altLang="en-US" sz="1200" dirty="0">
                <a:solidFill>
                  <a:schemeClr val="tx1"/>
                </a:solidFill>
                <a:latin typeface="黑体" panose="02010609060101010101" pitchFamily="49" charset="-122"/>
              </a:rPr>
              <a:t>对每轮迭代（</a:t>
            </a:r>
            <a:r>
              <a:rPr lang="en-US" altLang="zh-CN" sz="1200" dirty="0">
                <a:solidFill>
                  <a:schemeClr val="tx1"/>
                </a:solidFill>
                <a:latin typeface="黑体" panose="02010609060101010101" pitchFamily="49" charset="-122"/>
              </a:rPr>
              <a:t>2</a:t>
            </a:r>
            <a:r>
              <a:rPr lang="zh-CN" altLang="en-US" sz="1200" dirty="0">
                <a:solidFill>
                  <a:schemeClr val="tx1"/>
                </a:solidFill>
                <a:latin typeface="黑体" panose="02010609060101010101" pitchFamily="49" charset="-122"/>
              </a:rPr>
              <a:t>－</a:t>
            </a:r>
            <a:r>
              <a:rPr lang="en-US" altLang="zh-CN" sz="1200" dirty="0">
                <a:solidFill>
                  <a:schemeClr val="tx1"/>
                </a:solidFill>
                <a:latin typeface="黑体" panose="02010609060101010101" pitchFamily="49" charset="-122"/>
              </a:rPr>
              <a:t>4</a:t>
            </a:r>
            <a:r>
              <a:rPr lang="zh-CN" altLang="en-US" sz="1200" dirty="0">
                <a:solidFill>
                  <a:schemeClr val="tx1"/>
                </a:solidFill>
                <a:latin typeface="黑体" panose="02010609060101010101" pitchFamily="49" charset="-122"/>
              </a:rPr>
              <a:t>周）交付的可工作软件进行现场验收和反馈</a:t>
            </a:r>
          </a:p>
          <a:p>
            <a:pPr algn="l" eaLnBrk="1" hangingPunct="1">
              <a:lnSpc>
                <a:spcPct val="130000"/>
              </a:lnSpc>
              <a:spcBef>
                <a:spcPct val="50000"/>
              </a:spcBef>
              <a:buFontTx/>
              <a:buAutoNum type="circleNumDbPlain"/>
            </a:pPr>
            <a:r>
              <a:rPr lang="zh-CN" altLang="en-US" sz="1200" dirty="0">
                <a:solidFill>
                  <a:schemeClr val="tx1"/>
                </a:solidFill>
                <a:latin typeface="黑体" panose="02010609060101010101" pitchFamily="49" charset="-122"/>
              </a:rPr>
              <a:t>回到第</a:t>
            </a:r>
            <a:r>
              <a:rPr lang="en-US" altLang="zh-CN" sz="1200" dirty="0">
                <a:solidFill>
                  <a:schemeClr val="tx1"/>
                </a:solidFill>
                <a:latin typeface="黑体" panose="02010609060101010101" pitchFamily="49" charset="-122"/>
              </a:rPr>
              <a:t>3</a:t>
            </a:r>
            <a:r>
              <a:rPr lang="zh-CN" altLang="en-US" sz="1200">
                <a:solidFill>
                  <a:schemeClr val="tx1"/>
                </a:solidFill>
                <a:latin typeface="黑体" panose="02010609060101010101" pitchFamily="49" charset="-122"/>
              </a:rPr>
              <a:t>步，开始下一轮迭代</a:t>
            </a:r>
          </a:p>
          <a:p>
            <a:endParaRPr kumimoji="1" lang="zh-CN" altLang="en-US" dirty="0"/>
          </a:p>
        </p:txBody>
      </p:sp>
      <p:sp>
        <p:nvSpPr>
          <p:cNvPr id="4" name="幻灯片编号占位符 3"/>
          <p:cNvSpPr>
            <a:spLocks noGrp="1"/>
          </p:cNvSpPr>
          <p:nvPr>
            <p:ph type="sldNum" sz="quarter" idx="10"/>
          </p:nvPr>
        </p:nvSpPr>
        <p:spPr/>
        <p:txBody>
          <a:bodyPr/>
          <a:lstStyle/>
          <a:p>
            <a:fld id="{4C493B2F-67F1-4FEC-A176-4BDA1A303606}" type="slidenum">
              <a:rPr lang="zh-CN" altLang="en-US" smtClean="0"/>
              <a:t>14</a:t>
            </a:fld>
            <a:endParaRPr lang="zh-CN" altLang="en-US"/>
          </a:p>
        </p:txBody>
      </p:sp>
    </p:spTree>
    <p:extLst>
      <p:ext uri="{BB962C8B-B14F-4D97-AF65-F5344CB8AC3E}">
        <p14:creationId xmlns:p14="http://schemas.microsoft.com/office/powerpoint/2010/main" val="111463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明确需求</a:t>
            </a:r>
          </a:p>
          <a:p>
            <a:r>
              <a:rPr lang="zh-CN" altLang="zh-CN" sz="1200" kern="1200" dirty="0">
                <a:solidFill>
                  <a:schemeClr val="tx1"/>
                </a:solidFill>
                <a:effectLst/>
                <a:latin typeface="+mn-lt"/>
                <a:ea typeface="+mn-ea"/>
                <a:cs typeface="+mn-cs"/>
              </a:rPr>
              <a:t>在较短周期内，由需求人员与客户沟通需求，客户对需求进行陈述和澄清。</a:t>
            </a:r>
            <a:endParaRPr lang="en-US" altLang="zh-CN" sz="1200" b="1" kern="1200" dirty="0">
              <a:solidFill>
                <a:schemeClr val="tx1"/>
              </a:solidFill>
              <a:effectLst/>
              <a:latin typeface="+mn-lt"/>
              <a:ea typeface="+mn-ea"/>
              <a:cs typeface="+mn-cs"/>
            </a:endParaRPr>
          </a:p>
          <a:p>
            <a:endParaRPr lang="en-US"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业务需求编写</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需求人员通过参加集中工作等方式，形成《业务需求》文档，《业务需求》文档发给客户方进行确认，需求人员根据确认结果进行修改。</a:t>
            </a:r>
          </a:p>
          <a:p>
            <a:pPr lvl="0"/>
            <a:endParaRPr lang="en-US" altLang="zh-CN" sz="1200" b="1" kern="1200" dirty="0">
              <a:solidFill>
                <a:schemeClr val="tx1"/>
              </a:solidFill>
              <a:effectLst/>
              <a:latin typeface="+mn-lt"/>
              <a:ea typeface="+mn-ea"/>
              <a:cs typeface="+mn-cs"/>
            </a:endParaRPr>
          </a:p>
          <a:p>
            <a:pPr lvl="0"/>
            <a:r>
              <a:rPr lang="zh-CN" altLang="zh-CN" sz="1200" b="1" kern="1200" dirty="0">
                <a:solidFill>
                  <a:schemeClr val="tx1"/>
                </a:solidFill>
                <a:effectLst/>
                <a:latin typeface="+mn-lt"/>
                <a:ea typeface="+mn-ea"/>
                <a:cs typeface="+mn-cs"/>
              </a:rPr>
              <a:t>技术需求编写</a:t>
            </a:r>
          </a:p>
          <a:p>
            <a:r>
              <a:rPr lang="zh-CN" altLang="zh-CN" sz="1200" kern="1200" dirty="0">
                <a:solidFill>
                  <a:schemeClr val="tx1"/>
                </a:solidFill>
                <a:effectLst/>
                <a:latin typeface="+mn-lt"/>
                <a:ea typeface="+mn-ea"/>
                <a:cs typeface="+mn-cs"/>
              </a:rPr>
              <a:t>需求人员分析业务需求形成技术原始需求（包括流程、字段等，可用 Visio 画出界面原型），再编写《需求规格说明书》（包括用例描述、界面风格等）。</a:t>
            </a:r>
          </a:p>
          <a:p>
            <a:pPr lvl="0"/>
            <a:br>
              <a:rPr lang="zh-CN" altLang="zh-CN" sz="1200" kern="1200" dirty="0">
                <a:solidFill>
                  <a:schemeClr val="tx1"/>
                </a:solidFill>
                <a:effectLst/>
                <a:latin typeface="+mn-lt"/>
                <a:ea typeface="+mn-ea"/>
                <a:cs typeface="+mn-cs"/>
              </a:rPr>
            </a:br>
            <a:r>
              <a:rPr lang="zh-CN" altLang="zh-CN" sz="1200" b="1" kern="1200" dirty="0">
                <a:solidFill>
                  <a:schemeClr val="tx1"/>
                </a:solidFill>
                <a:effectLst/>
                <a:latin typeface="+mn-lt"/>
                <a:ea typeface="+mn-ea"/>
                <a:cs typeface="+mn-cs"/>
              </a:rPr>
              <a:t>需求评审</a:t>
            </a:r>
          </a:p>
          <a:p>
            <a:r>
              <a:rPr lang="zh-CN" altLang="zh-CN" sz="1200" kern="1200" dirty="0">
                <a:solidFill>
                  <a:schemeClr val="tx1"/>
                </a:solidFill>
                <a:effectLst/>
                <a:latin typeface="+mn-lt"/>
                <a:ea typeface="+mn-ea"/>
                <a:cs typeface="+mn-cs"/>
              </a:rPr>
              <a:t>需求人员完成《需求规格说明书》编写后，项目经理组织项目组内人员对《需求规格说明书》进行评审，评审工作按照 5.4 评审中的内容开展。</a:t>
            </a:r>
          </a:p>
          <a:p>
            <a:pPr lvl="0"/>
            <a:endParaRPr lang="en-US" altLang="zh-CN" sz="1200" b="1" kern="1200" dirty="0">
              <a:solidFill>
                <a:schemeClr val="tx1"/>
              </a:solidFill>
              <a:effectLst/>
              <a:latin typeface="+mn-lt"/>
              <a:ea typeface="+mn-ea"/>
              <a:cs typeface="+mn-cs"/>
            </a:endParaRPr>
          </a:p>
          <a:p>
            <a:pPr lvl="0"/>
            <a:r>
              <a:rPr lang="zh-CN" altLang="zh-CN" sz="1200" b="1" kern="1200" dirty="0">
                <a:solidFill>
                  <a:schemeClr val="tx1"/>
                </a:solidFill>
                <a:effectLst/>
                <a:latin typeface="+mn-lt"/>
                <a:ea typeface="+mn-ea"/>
                <a:cs typeface="+mn-cs"/>
              </a:rPr>
              <a:t>需求变更</a:t>
            </a:r>
          </a:p>
          <a:p>
            <a:r>
              <a:rPr lang="zh-CN" altLang="zh-CN" sz="1200" kern="1200" dirty="0">
                <a:solidFill>
                  <a:schemeClr val="tx1"/>
                </a:solidFill>
                <a:effectLst/>
                <a:latin typeface="+mn-lt"/>
                <a:ea typeface="+mn-ea"/>
                <a:cs typeface="+mn-cs"/>
              </a:rPr>
              <a:t>《需求规格说明书》通过评审后发生需求变更，需求人员应修改《需求规格说明书》，在修订说明中记录修订内容，并及时通知项目组内人员。如项目已进入开发测试阶段，变更的需求不应安排在本迭代周期内实现，应安排在后面迭代周期实现。</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pPr lvl="0"/>
            <a:r>
              <a:rPr lang="zh-CN" altLang="zh-CN" sz="1200" b="1" kern="1200" dirty="0">
                <a:solidFill>
                  <a:schemeClr val="tx1"/>
                </a:solidFill>
                <a:effectLst/>
                <a:latin typeface="+mn-lt"/>
                <a:ea typeface="+mn-ea"/>
                <a:cs typeface="+mn-cs"/>
              </a:rPr>
              <a:t>输入</a:t>
            </a:r>
          </a:p>
          <a:p>
            <a:r>
              <a:rPr lang="zh-CN" altLang="zh-CN" sz="1200" kern="1200" dirty="0">
                <a:solidFill>
                  <a:schemeClr val="tx1"/>
                </a:solidFill>
                <a:effectLst/>
                <a:latin typeface="+mn-lt"/>
                <a:ea typeface="+mn-ea"/>
                <a:cs typeface="+mn-cs"/>
              </a:rPr>
              <a:t>客户与需求人员陈述及澄清相关需求任务书</a:t>
            </a:r>
          </a:p>
          <a:p>
            <a:pPr lvl="0"/>
            <a:r>
              <a:rPr lang="zh-CN" altLang="zh-CN" sz="1200" b="1" kern="1200" dirty="0">
                <a:solidFill>
                  <a:schemeClr val="tx1"/>
                </a:solidFill>
                <a:effectLst/>
                <a:latin typeface="+mn-lt"/>
                <a:ea typeface="+mn-ea"/>
                <a:cs typeface="+mn-cs"/>
              </a:rPr>
              <a:t>输出</a:t>
            </a:r>
          </a:p>
          <a:p>
            <a:r>
              <a:rPr lang="zh-CN" altLang="zh-CN" sz="1200" kern="1200" dirty="0">
                <a:solidFill>
                  <a:schemeClr val="tx1"/>
                </a:solidFill>
                <a:effectLst/>
                <a:latin typeface="+mn-lt"/>
                <a:ea typeface="+mn-ea"/>
                <a:cs typeface="+mn-cs"/>
              </a:rPr>
              <a:t>《业务需求》</a:t>
            </a:r>
          </a:p>
          <a:p>
            <a:r>
              <a:rPr lang="zh-CN" altLang="zh-CN" sz="1200" kern="1200" dirty="0">
                <a:solidFill>
                  <a:schemeClr val="tx1"/>
                </a:solidFill>
                <a:effectLst/>
                <a:latin typeface="+mn-lt"/>
                <a:ea typeface="+mn-ea"/>
                <a:cs typeface="+mn-cs"/>
              </a:rPr>
              <a:t>《需求规格说明书》</a:t>
            </a:r>
          </a:p>
          <a:p>
            <a:endParaRPr lang="zh-CN" altLang="zh-CN" sz="1200" kern="1200" dirty="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4C493B2F-67F1-4FEC-A176-4BDA1A303606}" type="slidenum">
              <a:rPr lang="zh-CN" altLang="en-US" smtClean="0"/>
              <a:t>15</a:t>
            </a:fld>
            <a:endParaRPr lang="zh-CN" altLang="en-US"/>
          </a:p>
        </p:txBody>
      </p:sp>
    </p:spTree>
    <p:extLst>
      <p:ext uri="{BB962C8B-B14F-4D97-AF65-F5344CB8AC3E}">
        <p14:creationId xmlns:p14="http://schemas.microsoft.com/office/powerpoint/2010/main" val="1358334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b="1" kern="1200" dirty="0">
                <a:solidFill>
                  <a:schemeClr val="tx1"/>
                </a:solidFill>
                <a:effectLst/>
                <a:latin typeface="+mn-lt"/>
                <a:ea typeface="+mn-ea"/>
                <a:cs typeface="+mn-cs"/>
              </a:rPr>
              <a:t>分析优先级</a:t>
            </a:r>
          </a:p>
          <a:p>
            <a:r>
              <a:rPr lang="zh-CN" altLang="zh-CN" sz="1200" kern="1200" dirty="0">
                <a:solidFill>
                  <a:schemeClr val="tx1"/>
                </a:solidFill>
                <a:effectLst/>
                <a:latin typeface="+mn-lt"/>
                <a:ea typeface="+mn-ea"/>
                <a:cs typeface="+mn-cs"/>
              </a:rPr>
              <a:t>项目经理与团队成员讨论，分析需求实现的优先级。</a:t>
            </a:r>
          </a:p>
          <a:p>
            <a:pPr lvl="0"/>
            <a:r>
              <a:rPr lang="zh-CN" altLang="zh-CN" sz="1200" b="1" kern="1200" dirty="0">
                <a:solidFill>
                  <a:schemeClr val="tx1"/>
                </a:solidFill>
                <a:effectLst/>
                <a:latin typeface="+mn-lt"/>
                <a:ea typeface="+mn-ea"/>
                <a:cs typeface="+mn-cs"/>
              </a:rPr>
              <a:t>团队估算</a:t>
            </a:r>
          </a:p>
          <a:p>
            <a:r>
              <a:rPr lang="zh-CN" altLang="zh-CN" sz="1200" kern="1200" dirty="0">
                <a:solidFill>
                  <a:schemeClr val="tx1"/>
                </a:solidFill>
                <a:effectLst/>
                <a:latin typeface="+mn-lt"/>
                <a:ea typeface="+mn-ea"/>
                <a:cs typeface="+mn-cs"/>
              </a:rPr>
              <a:t>项目经理根据经验估算任务工时，估算后的工时与任务负责人员进行确认， 经确认后纳入计划编写。</a:t>
            </a:r>
          </a:p>
          <a:p>
            <a:pPr lvl="0"/>
            <a:r>
              <a:rPr lang="zh-CN" altLang="zh-CN" sz="1200" b="1" kern="1200" dirty="0">
                <a:solidFill>
                  <a:schemeClr val="tx1"/>
                </a:solidFill>
                <a:effectLst/>
                <a:latin typeface="+mn-lt"/>
                <a:ea typeface="+mn-ea"/>
                <a:cs typeface="+mn-cs"/>
              </a:rPr>
              <a:t>计划编写和发布</a:t>
            </a:r>
          </a:p>
          <a:p>
            <a:r>
              <a:rPr lang="zh-CN" altLang="zh-CN" sz="1200" kern="1200" dirty="0">
                <a:solidFill>
                  <a:schemeClr val="tx1"/>
                </a:solidFill>
                <a:effectLst/>
                <a:latin typeface="+mn-lt"/>
                <a:ea typeface="+mn-ea"/>
                <a:cs typeface="+mn-cs"/>
              </a:rPr>
              <a:t>项目经理划分迭代开发的频率和周期，原则上一个迭代周期不超过 2 周，迭代工作从编写代码开始到技术测试完成，每个迭代周期内的任务应按照面向交付的原则划分，迭代周期内的任务应包括实现系统功能的前端和后端，可保证单独测试和上线。项目经理根据迭代周期的划分编写迭代开发计划，拆分任务时，每个任务的工时不超过 3 个工作日，如果超过，则需要进一步拆分。迭代开发计划经团队成员确认后发布。</a:t>
            </a:r>
          </a:p>
          <a:p>
            <a:r>
              <a:rPr lang="zh-CN" altLang="zh-CN" sz="1200" kern="1200" dirty="0">
                <a:solidFill>
                  <a:schemeClr val="tx1"/>
                </a:solidFill>
                <a:effectLst/>
                <a:latin typeface="+mn-lt"/>
                <a:ea typeface="+mn-ea"/>
                <a:cs typeface="+mn-cs"/>
              </a:rPr>
              <a:t>项目经理根据项目实际情况制定代码人工审查策略，原则上重要的和关键的模块应进行代码人工审查，并纳入迭代开发计划中。</a:t>
            </a:r>
          </a:p>
          <a:p>
            <a:pPr lvl="0"/>
            <a:r>
              <a:rPr lang="zh-CN" altLang="zh-CN" sz="1200" b="1" kern="1200" dirty="0">
                <a:solidFill>
                  <a:schemeClr val="tx1"/>
                </a:solidFill>
                <a:effectLst/>
                <a:latin typeface="+mn-lt"/>
                <a:ea typeface="+mn-ea"/>
                <a:cs typeface="+mn-cs"/>
              </a:rPr>
              <a:t>计划滚动更新</a:t>
            </a:r>
          </a:p>
          <a:p>
            <a:r>
              <a:rPr lang="zh-CN" altLang="zh-CN" sz="1200" kern="1200" dirty="0">
                <a:solidFill>
                  <a:schemeClr val="tx1"/>
                </a:solidFill>
                <a:effectLst/>
                <a:latin typeface="+mn-lt"/>
                <a:ea typeface="+mn-ea"/>
                <a:cs typeface="+mn-cs"/>
              </a:rPr>
              <a:t>根据团队开发情况，项目经理滚动更新计划，更新频率与已确定的迭代频率同步，每迭代实施开始前可更新迭代开发计划。</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lvl="0"/>
            <a:r>
              <a:rPr lang="zh-CN" altLang="zh-CN" sz="1200" b="1" kern="1200" dirty="0">
                <a:solidFill>
                  <a:schemeClr val="tx1"/>
                </a:solidFill>
                <a:effectLst/>
                <a:latin typeface="+mn-lt"/>
                <a:ea typeface="+mn-ea"/>
                <a:cs typeface="+mn-cs"/>
              </a:rPr>
              <a:t>输入</a:t>
            </a:r>
          </a:p>
          <a:p>
            <a:r>
              <a:rPr lang="zh-CN" altLang="zh-CN" sz="1200" kern="1200" dirty="0">
                <a:solidFill>
                  <a:schemeClr val="tx1"/>
                </a:solidFill>
                <a:effectLst/>
                <a:latin typeface="+mn-lt"/>
                <a:ea typeface="+mn-ea"/>
                <a:cs typeface="+mn-cs"/>
              </a:rPr>
              <a:t>《业务需求》</a:t>
            </a:r>
          </a:p>
          <a:p>
            <a:r>
              <a:rPr lang="zh-CN" altLang="zh-CN" sz="1200" kern="1200" dirty="0">
                <a:solidFill>
                  <a:schemeClr val="tx1"/>
                </a:solidFill>
                <a:effectLst/>
                <a:latin typeface="+mn-lt"/>
                <a:ea typeface="+mn-ea"/>
                <a:cs typeface="+mn-cs"/>
              </a:rPr>
              <a:t>《需求规格说明书》</a:t>
            </a:r>
          </a:p>
          <a:p>
            <a:pPr lvl="0"/>
            <a:r>
              <a:rPr lang="zh-CN" altLang="zh-CN" sz="1200" b="1" kern="1200" dirty="0">
                <a:solidFill>
                  <a:schemeClr val="tx1"/>
                </a:solidFill>
                <a:effectLst/>
                <a:latin typeface="+mn-lt"/>
                <a:ea typeface="+mn-ea"/>
                <a:cs typeface="+mn-cs"/>
              </a:rPr>
              <a:t>输出</a:t>
            </a:r>
          </a:p>
          <a:p>
            <a:r>
              <a:rPr lang="zh-CN" altLang="zh-CN" sz="1200" kern="1200" dirty="0">
                <a:solidFill>
                  <a:schemeClr val="tx1"/>
                </a:solidFill>
                <a:effectLst/>
                <a:latin typeface="+mn-lt"/>
                <a:ea typeface="+mn-ea"/>
                <a:cs typeface="+mn-cs"/>
              </a:rPr>
              <a:t>《迭代开发计划》</a:t>
            </a:r>
          </a:p>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4C493B2F-67F1-4FEC-A176-4BDA1A303606}" type="slidenum">
              <a:rPr lang="zh-CN" altLang="en-US" smtClean="0"/>
              <a:t>16</a:t>
            </a:fld>
            <a:endParaRPr lang="zh-CN" altLang="en-US"/>
          </a:p>
        </p:txBody>
      </p:sp>
    </p:spTree>
    <p:extLst>
      <p:ext uri="{BB962C8B-B14F-4D97-AF65-F5344CB8AC3E}">
        <p14:creationId xmlns:p14="http://schemas.microsoft.com/office/powerpoint/2010/main" val="1990475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必要的讨论和设计</a:t>
            </a:r>
          </a:p>
          <a:p>
            <a:r>
              <a:rPr lang="zh-CN" altLang="zh-CN" sz="1200" kern="1200" dirty="0">
                <a:solidFill>
                  <a:schemeClr val="tx1"/>
                </a:solidFill>
                <a:effectLst/>
                <a:latin typeface="+mn-lt"/>
                <a:ea typeface="+mn-ea"/>
                <a:cs typeface="+mn-cs"/>
              </a:rPr>
              <a:t>在开发之前，开发人员和相关人进行必要的讨论，澄清细节，形成设计文档， 如果有必要，可以增加设计信息。设计文档包括《概要设计》、《详细设计》和《接口设计》。</a:t>
            </a:r>
          </a:p>
          <a:p>
            <a:r>
              <a:rPr lang="zh-CN" altLang="zh-CN" sz="1200" b="1" kern="1200" dirty="0">
                <a:solidFill>
                  <a:schemeClr val="tx1"/>
                </a:solidFill>
                <a:effectLst/>
                <a:latin typeface="+mn-lt"/>
                <a:ea typeface="+mn-ea"/>
                <a:cs typeface="+mn-cs"/>
              </a:rPr>
              <a:t>设计评审</a:t>
            </a:r>
          </a:p>
          <a:p>
            <a:r>
              <a:rPr lang="zh-CN" altLang="zh-CN" sz="1200" kern="1200" dirty="0">
                <a:solidFill>
                  <a:schemeClr val="tx1"/>
                </a:solidFill>
                <a:effectLst/>
                <a:latin typeface="+mn-lt"/>
                <a:ea typeface="+mn-ea"/>
                <a:cs typeface="+mn-cs"/>
              </a:rPr>
              <a:t>设计文档编写完成后，项目经理组织项目团队成员和相关专家对设计文档进行评审，评审工作按照 5.4 评审中的内容开展。评审通过后，项目进入迭代开发阶段，评审不通过完善文档直至通过。</a:t>
            </a:r>
            <a:br>
              <a:rPr lang="zh-CN" altLang="zh-CN" sz="1200" kern="1200" dirty="0">
                <a:solidFill>
                  <a:schemeClr val="tx1"/>
                </a:solidFill>
                <a:effectLst/>
                <a:latin typeface="+mn-lt"/>
                <a:ea typeface="+mn-ea"/>
                <a:cs typeface="+mn-cs"/>
              </a:rPr>
            </a:br>
            <a:r>
              <a:rPr lang="zh-CN" altLang="zh-CN" sz="1200" b="1" kern="1200" dirty="0">
                <a:solidFill>
                  <a:schemeClr val="tx1"/>
                </a:solidFill>
                <a:effectLst/>
                <a:latin typeface="+mn-lt"/>
                <a:ea typeface="+mn-ea"/>
                <a:cs typeface="+mn-cs"/>
              </a:rPr>
              <a:t>编写测试用例</a:t>
            </a:r>
          </a:p>
          <a:p>
            <a:r>
              <a:rPr lang="zh-CN" altLang="zh-CN" sz="1200" kern="1200" dirty="0">
                <a:solidFill>
                  <a:schemeClr val="tx1"/>
                </a:solidFill>
                <a:effectLst/>
                <a:latin typeface="+mn-lt"/>
                <a:ea typeface="+mn-ea"/>
                <a:cs typeface="+mn-cs"/>
              </a:rPr>
              <a:t>需求人员编写《需求规格说明书》时，测试人员依据《需求规格说明书》中的内容编写测试用例，测试用例主要用于下面的代码开发，提测和技术测试工作。</a:t>
            </a:r>
          </a:p>
          <a:p>
            <a:pPr lvl="0"/>
            <a:r>
              <a:rPr lang="zh-CN" altLang="zh-CN" sz="1200" b="1" kern="1200" dirty="0">
                <a:solidFill>
                  <a:schemeClr val="tx1"/>
                </a:solidFill>
                <a:effectLst/>
                <a:latin typeface="+mn-lt"/>
                <a:ea typeface="+mn-ea"/>
                <a:cs typeface="+mn-cs"/>
              </a:rPr>
              <a:t>测试用例评审</a:t>
            </a:r>
          </a:p>
          <a:p>
            <a:r>
              <a:rPr lang="zh-CN" altLang="zh-CN" sz="1200" kern="1200" dirty="0">
                <a:solidFill>
                  <a:schemeClr val="tx1"/>
                </a:solidFill>
                <a:effectLst/>
                <a:latin typeface="+mn-lt"/>
                <a:ea typeface="+mn-ea"/>
                <a:cs typeface="+mn-cs"/>
              </a:rPr>
              <a:t>需求人员、开发人员、测试人员对测试用例进行评审，评审工作按照 5.4 评审中的内容开展。评审通过后，团队依据测试用例编写代码，评审不通过测试人员完善测试用例直至通过。</a:t>
            </a:r>
          </a:p>
          <a:p>
            <a:pPr lvl="0"/>
            <a:r>
              <a:rPr lang="zh-CN" altLang="zh-CN" sz="1200" b="1" kern="1200" dirty="0">
                <a:solidFill>
                  <a:schemeClr val="tx1"/>
                </a:solidFill>
                <a:effectLst/>
                <a:latin typeface="+mn-lt"/>
                <a:ea typeface="+mn-ea"/>
                <a:cs typeface="+mn-cs"/>
              </a:rPr>
              <a:t>编写代码</a:t>
            </a:r>
          </a:p>
          <a:p>
            <a:r>
              <a:rPr lang="zh-CN" altLang="zh-CN" sz="1200" kern="1200" dirty="0">
                <a:solidFill>
                  <a:schemeClr val="tx1"/>
                </a:solidFill>
                <a:effectLst/>
                <a:latin typeface="+mn-lt"/>
                <a:ea typeface="+mn-ea"/>
                <a:cs typeface="+mn-cs"/>
              </a:rPr>
              <a:t>团队开发人员根据设计文档的内容和测试用例编写代码，并编写《部署方案》。根据项目使用的开发语言，开发人员编写代码时需要遵循中心已发布的相关编码规范及其注释规范。</a:t>
            </a:r>
          </a:p>
          <a:p>
            <a:pPr lvl="0"/>
            <a:r>
              <a:rPr lang="zh-CN" altLang="zh-CN" sz="1200" b="1" kern="1200" dirty="0">
                <a:solidFill>
                  <a:schemeClr val="tx1"/>
                </a:solidFill>
                <a:effectLst/>
                <a:latin typeface="+mn-lt"/>
                <a:ea typeface="+mn-ea"/>
                <a:cs typeface="+mn-cs"/>
              </a:rPr>
              <a:t>代码人工审查</a:t>
            </a:r>
          </a:p>
          <a:p>
            <a:r>
              <a:rPr lang="zh-CN" altLang="zh-CN" sz="1200" kern="1200" dirty="0">
                <a:solidFill>
                  <a:schemeClr val="tx1"/>
                </a:solidFill>
                <a:effectLst/>
                <a:latin typeface="+mn-lt"/>
                <a:ea typeface="+mn-ea"/>
                <a:cs typeface="+mn-cs"/>
              </a:rPr>
              <a:t>开发人员根据本项目团队在迭代计划阶段中制定的人工审查策略进行代码人工审查，并根据审查结果修改代码。</a:t>
            </a:r>
          </a:p>
          <a:p>
            <a:pPr lvl="0"/>
            <a:r>
              <a:rPr lang="zh-CN" altLang="zh-CN" sz="1200" b="1" kern="1200" dirty="0">
                <a:solidFill>
                  <a:schemeClr val="tx1"/>
                </a:solidFill>
                <a:effectLst/>
                <a:latin typeface="+mn-lt"/>
                <a:ea typeface="+mn-ea"/>
                <a:cs typeface="+mn-cs"/>
              </a:rPr>
              <a:t>代码提测</a:t>
            </a:r>
          </a:p>
          <a:p>
            <a:r>
              <a:rPr lang="zh-CN" altLang="zh-CN" sz="1200" kern="1200" dirty="0">
                <a:solidFill>
                  <a:schemeClr val="tx1"/>
                </a:solidFill>
                <a:effectLst/>
                <a:latin typeface="+mn-lt"/>
                <a:ea typeface="+mn-ea"/>
                <a:cs typeface="+mn-cs"/>
              </a:rPr>
              <a:t>代码开发完成后，在进入技术测试之前，开发人员要在开发环境下依照测试用例执行功能演示（代码提测），需求人员和测试人员参加，功能演示中涉及主流程和主要需求的测试用例通过则提测通过，可以进入技术测试阶段；否则开发人员修改代码，继续进行提测，直至提测通过。</a:t>
            </a:r>
          </a:p>
          <a:p>
            <a:pPr lvl="0"/>
            <a:r>
              <a:rPr lang="zh-CN" altLang="zh-CN" sz="1200" b="1" kern="1200" dirty="0">
                <a:solidFill>
                  <a:schemeClr val="tx1"/>
                </a:solidFill>
                <a:effectLst/>
                <a:latin typeface="+mn-lt"/>
                <a:ea typeface="+mn-ea"/>
                <a:cs typeface="+mn-cs"/>
              </a:rPr>
              <a:t>持续集成</a:t>
            </a:r>
          </a:p>
          <a:p>
            <a:r>
              <a:rPr lang="zh-CN" altLang="zh-CN" sz="1200" kern="1200" dirty="0">
                <a:solidFill>
                  <a:schemeClr val="tx1"/>
                </a:solidFill>
                <a:effectLst/>
                <a:latin typeface="+mn-lt"/>
                <a:ea typeface="+mn-ea"/>
                <a:cs typeface="+mn-cs"/>
              </a:rPr>
              <a:t>代码在测试前需要进行集成、打包和部署到测试环境中，使用工具可以对代码进行持续集成，具体操作可参考附件 1 持续集成实践指南。</a:t>
            </a:r>
          </a:p>
          <a:p>
            <a:pPr lvl="0"/>
            <a:r>
              <a:rPr lang="zh-CN" altLang="zh-CN" sz="1200" b="1" kern="1200" dirty="0">
                <a:solidFill>
                  <a:schemeClr val="tx1"/>
                </a:solidFill>
                <a:effectLst/>
                <a:latin typeface="+mn-lt"/>
                <a:ea typeface="+mn-ea"/>
                <a:cs typeface="+mn-cs"/>
              </a:rPr>
              <a:t>技术测试</a:t>
            </a:r>
          </a:p>
          <a:p>
            <a:r>
              <a:rPr lang="zh-CN" altLang="zh-CN" sz="1200" kern="1200" dirty="0">
                <a:solidFill>
                  <a:schemeClr val="tx1"/>
                </a:solidFill>
                <a:effectLst/>
                <a:latin typeface="+mn-lt"/>
                <a:ea typeface="+mn-ea"/>
                <a:cs typeface="+mn-cs"/>
              </a:rPr>
              <a:t>测试人员对提测通过的代码进行技术测试，开发人员要及时修复技术测试发现的错误。具体操作可参考附件 2 自动化测试实践指南中的相关内容。技术测试完成后，测试人员要出具《测试报告》。</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）输入</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业务需求</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需求规格说明书</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）输出</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概要设计</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详细设计</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接口设计</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测试用例</a:t>
            </a:r>
          </a:p>
          <a:p>
            <a:r>
              <a:rPr lang="zh-CN" altLang="en-US" sz="1200" kern="1200" dirty="0">
                <a:solidFill>
                  <a:schemeClr val="tx1"/>
                </a:solidFill>
                <a:effectLst/>
                <a:latin typeface="+mn-lt"/>
                <a:ea typeface="+mn-ea"/>
                <a:cs typeface="+mn-cs"/>
              </a:rPr>
              <a:t> 代码</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部署方案</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测试报告</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4C493B2F-67F1-4FEC-A176-4BDA1A303606}" type="slidenum">
              <a:rPr lang="zh-CN" altLang="en-US" smtClean="0"/>
              <a:t>17</a:t>
            </a:fld>
            <a:endParaRPr lang="zh-CN" altLang="en-US"/>
          </a:p>
        </p:txBody>
      </p:sp>
    </p:spTree>
    <p:extLst>
      <p:ext uri="{BB962C8B-B14F-4D97-AF65-F5344CB8AC3E}">
        <p14:creationId xmlns:p14="http://schemas.microsoft.com/office/powerpoint/2010/main" val="4311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b="1" kern="1200" dirty="0">
                <a:solidFill>
                  <a:schemeClr val="tx1"/>
                </a:solidFill>
                <a:effectLst/>
                <a:latin typeface="+mn-lt"/>
                <a:ea typeface="+mn-ea"/>
                <a:cs typeface="+mn-cs"/>
              </a:rPr>
              <a:t>任务列表（任务拆分）</a:t>
            </a:r>
          </a:p>
          <a:p>
            <a:r>
              <a:rPr lang="zh-CN" altLang="zh-CN" sz="1200" kern="1200" dirty="0">
                <a:solidFill>
                  <a:schemeClr val="tx1"/>
                </a:solidFill>
                <a:effectLst/>
                <a:latin typeface="+mn-lt"/>
                <a:ea typeface="+mn-ea"/>
                <a:cs typeface="+mn-cs"/>
              </a:rPr>
              <a:t>初始阶段由项目经理来完成任务拆分，并且需要按照优先顺序排列任务列表。</a:t>
            </a:r>
          </a:p>
          <a:p>
            <a:r>
              <a:rPr lang="zh-CN" altLang="zh-CN" sz="1200" kern="1200" dirty="0">
                <a:solidFill>
                  <a:schemeClr val="tx1"/>
                </a:solidFill>
                <a:effectLst/>
                <a:latin typeface="+mn-lt"/>
                <a:ea typeface="+mn-ea"/>
                <a:cs typeface="+mn-cs"/>
              </a:rPr>
              <a:t> </a:t>
            </a:r>
          </a:p>
          <a:p>
            <a:pPr lvl="0"/>
            <a:r>
              <a:rPr lang="zh-CN" altLang="zh-CN" sz="1200" b="1" kern="1200" dirty="0">
                <a:solidFill>
                  <a:schemeClr val="tx1"/>
                </a:solidFill>
                <a:effectLst/>
                <a:latin typeface="+mn-lt"/>
                <a:ea typeface="+mn-ea"/>
                <a:cs typeface="+mn-cs"/>
              </a:rPr>
              <a:t>可开发（需求明确）</a:t>
            </a:r>
          </a:p>
          <a:p>
            <a:r>
              <a:rPr lang="zh-CN" altLang="zh-CN" sz="1200" kern="1200" dirty="0">
                <a:solidFill>
                  <a:schemeClr val="tx1"/>
                </a:solidFill>
                <a:effectLst/>
                <a:latin typeface="+mn-lt"/>
                <a:ea typeface="+mn-ea"/>
                <a:cs typeface="+mn-cs"/>
              </a:rPr>
              <a:t>开发和测试要针对每个拆解任务进行讨论，形成需求明确，可以开发的任务。</a:t>
            </a:r>
          </a:p>
          <a:p>
            <a:pPr lvl="1"/>
            <a:r>
              <a:rPr lang="zh-CN" altLang="zh-CN" sz="1200" kern="1200" dirty="0">
                <a:solidFill>
                  <a:schemeClr val="tx1"/>
                </a:solidFill>
                <a:effectLst/>
                <a:latin typeface="+mn-lt"/>
                <a:ea typeface="+mn-ea"/>
                <a:cs typeface="+mn-cs"/>
              </a:rPr>
              <a:t>拆分力度 ：工时&lt; 3 工作日</a:t>
            </a:r>
            <a:endParaRPr lang="zh-CN" altLang="zh-CN" sz="1400" kern="1200" dirty="0">
              <a:solidFill>
                <a:schemeClr val="tx1"/>
              </a:solidFill>
              <a:effectLst/>
              <a:latin typeface="+mn-lt"/>
              <a:ea typeface="+mn-ea"/>
              <a:cs typeface="+mn-cs"/>
            </a:endParaRPr>
          </a:p>
          <a:p>
            <a:pPr lvl="1"/>
            <a:r>
              <a:rPr lang="zh-CN" altLang="zh-CN" sz="1200" kern="1200" dirty="0">
                <a:solidFill>
                  <a:schemeClr val="tx1"/>
                </a:solidFill>
                <a:effectLst/>
                <a:latin typeface="+mn-lt"/>
                <a:ea typeface="+mn-ea"/>
                <a:cs typeface="+mn-cs"/>
              </a:rPr>
              <a:t>拆分原则：要可测试，可独立上线，包括前端和后端一体化</a:t>
            </a:r>
            <a:br>
              <a:rPr lang="zh-CN" altLang="zh-CN" sz="1200" kern="1200" dirty="0">
                <a:solidFill>
                  <a:schemeClr val="tx1"/>
                </a:solidFill>
                <a:effectLst/>
                <a:latin typeface="+mn-lt"/>
                <a:ea typeface="+mn-ea"/>
                <a:cs typeface="+mn-cs"/>
              </a:rPr>
            </a:br>
            <a:r>
              <a:rPr lang="zh-CN" altLang="zh-CN" sz="1200" b="1" kern="1200" dirty="0">
                <a:solidFill>
                  <a:schemeClr val="tx1"/>
                </a:solidFill>
                <a:effectLst/>
                <a:latin typeface="+mn-lt"/>
                <a:ea typeface="+mn-ea"/>
                <a:cs typeface="+mn-cs"/>
              </a:rPr>
              <a:t>开发中</a:t>
            </a:r>
          </a:p>
          <a:p>
            <a:r>
              <a:rPr lang="zh-CN" altLang="zh-CN" sz="1200" kern="1200" dirty="0">
                <a:solidFill>
                  <a:schemeClr val="tx1"/>
                </a:solidFill>
                <a:effectLst/>
                <a:latin typeface="+mn-lt"/>
                <a:ea typeface="+mn-ea"/>
                <a:cs typeface="+mn-cs"/>
              </a:rPr>
              <a:t>正在开发中的任务。</a:t>
            </a:r>
          </a:p>
          <a:p>
            <a:pPr lvl="0"/>
            <a:r>
              <a:rPr lang="zh-CN" altLang="zh-CN" sz="1200" b="1" kern="1200" dirty="0">
                <a:solidFill>
                  <a:schemeClr val="tx1"/>
                </a:solidFill>
                <a:effectLst/>
                <a:latin typeface="+mn-lt"/>
                <a:ea typeface="+mn-ea"/>
                <a:cs typeface="+mn-cs"/>
              </a:rPr>
              <a:t>开发完成</a:t>
            </a:r>
          </a:p>
          <a:p>
            <a:r>
              <a:rPr lang="zh-CN" altLang="zh-CN" sz="1200" kern="1200" dirty="0">
                <a:solidFill>
                  <a:schemeClr val="tx1"/>
                </a:solidFill>
                <a:effectLst/>
                <a:latin typeface="+mn-lt"/>
                <a:ea typeface="+mn-ea"/>
                <a:cs typeface="+mn-cs"/>
              </a:rPr>
              <a:t>开发完成的任务，开发完成的标准是，把所有用例自己都测试通过，才可以进行提测。</a:t>
            </a:r>
          </a:p>
          <a:p>
            <a:pPr lvl="0"/>
            <a:r>
              <a:rPr lang="zh-CN" altLang="zh-CN" sz="1200" b="1" kern="1200" dirty="0">
                <a:solidFill>
                  <a:schemeClr val="tx1"/>
                </a:solidFill>
                <a:effectLst/>
                <a:latin typeface="+mn-lt"/>
                <a:ea typeface="+mn-ea"/>
                <a:cs typeface="+mn-cs"/>
              </a:rPr>
              <a:t>可提测</a:t>
            </a:r>
          </a:p>
          <a:p>
            <a:r>
              <a:rPr lang="zh-CN" altLang="zh-CN" sz="1200" kern="1200" dirty="0">
                <a:solidFill>
                  <a:schemeClr val="tx1"/>
                </a:solidFill>
                <a:effectLst/>
                <a:latin typeface="+mn-lt"/>
                <a:ea typeface="+mn-ea"/>
                <a:cs typeface="+mn-cs"/>
              </a:rPr>
              <a:t>可以进行功能演示的任务，功能演示的时候，需求、开发、测试人员必须参与。提测通过，任务卡片可到测试中的状态；提测不通过，任务卡片回到开发完成状态。</a:t>
            </a:r>
          </a:p>
          <a:p>
            <a:pPr lvl="0"/>
            <a:r>
              <a:rPr lang="zh-CN" altLang="zh-CN" sz="1200" b="1" kern="1200" dirty="0">
                <a:solidFill>
                  <a:schemeClr val="tx1"/>
                </a:solidFill>
                <a:effectLst/>
                <a:latin typeface="+mn-lt"/>
                <a:ea typeface="+mn-ea"/>
                <a:cs typeface="+mn-cs"/>
              </a:rPr>
              <a:t>测试中</a:t>
            </a:r>
          </a:p>
          <a:p>
            <a:r>
              <a:rPr lang="zh-CN" altLang="zh-CN" sz="1200" kern="1200" dirty="0">
                <a:solidFill>
                  <a:schemeClr val="tx1"/>
                </a:solidFill>
                <a:effectLst/>
                <a:latin typeface="+mn-lt"/>
                <a:ea typeface="+mn-ea"/>
                <a:cs typeface="+mn-cs"/>
              </a:rPr>
              <a:t>已通过提测，正在技术测试中的任务。</a:t>
            </a:r>
          </a:p>
          <a:p>
            <a:pPr lvl="0"/>
            <a:r>
              <a:rPr lang="zh-CN" altLang="zh-CN" sz="1200" b="1" kern="1200" dirty="0">
                <a:solidFill>
                  <a:schemeClr val="tx1"/>
                </a:solidFill>
                <a:effectLst/>
                <a:latin typeface="+mn-lt"/>
                <a:ea typeface="+mn-ea"/>
                <a:cs typeface="+mn-cs"/>
              </a:rPr>
              <a:t>回归中</a:t>
            </a:r>
          </a:p>
          <a:p>
            <a:r>
              <a:rPr lang="zh-CN" altLang="zh-CN" sz="1200" kern="1200" dirty="0">
                <a:solidFill>
                  <a:schemeClr val="tx1"/>
                </a:solidFill>
                <a:effectLst/>
                <a:latin typeface="+mn-lt"/>
                <a:ea typeface="+mn-ea"/>
                <a:cs typeface="+mn-cs"/>
              </a:rPr>
              <a:t>已通过技术测试，正在进行回归测试的任务。</a:t>
            </a:r>
          </a:p>
          <a:p>
            <a:pPr lvl="0"/>
            <a:r>
              <a:rPr lang="zh-CN" altLang="zh-CN" sz="1200" b="1" kern="1200" dirty="0">
                <a:solidFill>
                  <a:schemeClr val="tx1"/>
                </a:solidFill>
                <a:effectLst/>
                <a:latin typeface="+mn-lt"/>
                <a:ea typeface="+mn-ea"/>
                <a:cs typeface="+mn-cs"/>
              </a:rPr>
              <a:t>待上线</a:t>
            </a:r>
          </a:p>
          <a:p>
            <a:r>
              <a:rPr lang="zh-CN" altLang="zh-CN" sz="1200" kern="1200" dirty="0">
                <a:solidFill>
                  <a:schemeClr val="tx1"/>
                </a:solidFill>
                <a:effectLst/>
                <a:latin typeface="+mn-lt"/>
                <a:ea typeface="+mn-ea"/>
                <a:cs typeface="+mn-cs"/>
              </a:rPr>
              <a:t>完成回归测试，等待上线的任务。</a:t>
            </a:r>
          </a:p>
          <a:p>
            <a:pPr lvl="0"/>
            <a:r>
              <a:rPr lang="zh-CN" altLang="zh-CN" sz="1200" b="1" kern="1200" dirty="0">
                <a:solidFill>
                  <a:schemeClr val="tx1"/>
                </a:solidFill>
                <a:effectLst/>
                <a:latin typeface="+mn-lt"/>
                <a:ea typeface="+mn-ea"/>
                <a:cs typeface="+mn-cs"/>
              </a:rPr>
              <a:t>已上线</a:t>
            </a:r>
          </a:p>
          <a:p>
            <a:r>
              <a:rPr lang="zh-CN" altLang="zh-CN" sz="1200" kern="1200" dirty="0">
                <a:solidFill>
                  <a:schemeClr val="tx1"/>
                </a:solidFill>
                <a:effectLst/>
                <a:latin typeface="+mn-lt"/>
                <a:ea typeface="+mn-ea"/>
                <a:cs typeface="+mn-cs"/>
              </a:rPr>
              <a:t>已经上线完成的任务。</a:t>
            </a:r>
          </a:p>
          <a:p>
            <a:endParaRPr kumimoji="1" lang="zh-CN" altLang="en-US" dirty="0"/>
          </a:p>
        </p:txBody>
      </p:sp>
      <p:sp>
        <p:nvSpPr>
          <p:cNvPr id="4" name="幻灯片编号占位符 3"/>
          <p:cNvSpPr>
            <a:spLocks noGrp="1"/>
          </p:cNvSpPr>
          <p:nvPr>
            <p:ph type="sldNum" sz="quarter" idx="10"/>
          </p:nvPr>
        </p:nvSpPr>
        <p:spPr/>
        <p:txBody>
          <a:bodyPr/>
          <a:lstStyle/>
          <a:p>
            <a:fld id="{4C493B2F-67F1-4FEC-A176-4BDA1A303606}" type="slidenum">
              <a:rPr lang="zh-CN" altLang="en-US" smtClean="0"/>
              <a:t>18</a:t>
            </a:fld>
            <a:endParaRPr lang="zh-CN" altLang="en-US"/>
          </a:p>
        </p:txBody>
      </p:sp>
    </p:spTree>
    <p:extLst>
      <p:ext uri="{BB962C8B-B14F-4D97-AF65-F5344CB8AC3E}">
        <p14:creationId xmlns:p14="http://schemas.microsoft.com/office/powerpoint/2010/main" val="1341335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1）输入</a:t>
            </a:r>
          </a:p>
          <a:p>
            <a:r>
              <a:rPr lang="zh-CN" altLang="zh-CN" sz="1200" kern="1200" dirty="0">
                <a:solidFill>
                  <a:schemeClr val="tx1"/>
                </a:solidFill>
                <a:effectLst/>
                <a:latin typeface="+mn-lt"/>
                <a:ea typeface="+mn-ea"/>
                <a:cs typeface="+mn-cs"/>
              </a:rPr>
              <a:t>团队工作任务</a:t>
            </a:r>
            <a:endParaRPr lang="en-US"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2）输出</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物理看板信息燃尽图信息</a:t>
            </a:r>
          </a:p>
          <a:p>
            <a:endParaRPr kumimoji="1" lang="zh-CN" altLang="en-US" dirty="0"/>
          </a:p>
        </p:txBody>
      </p:sp>
      <p:sp>
        <p:nvSpPr>
          <p:cNvPr id="4" name="幻灯片编号占位符 3"/>
          <p:cNvSpPr>
            <a:spLocks noGrp="1"/>
          </p:cNvSpPr>
          <p:nvPr>
            <p:ph type="sldNum" sz="quarter" idx="10"/>
          </p:nvPr>
        </p:nvSpPr>
        <p:spPr/>
        <p:txBody>
          <a:bodyPr/>
          <a:lstStyle/>
          <a:p>
            <a:fld id="{4C493B2F-67F1-4FEC-A176-4BDA1A303606}" type="slidenum">
              <a:rPr lang="zh-CN" altLang="en-US" smtClean="0"/>
              <a:t>19</a:t>
            </a:fld>
            <a:endParaRPr lang="zh-CN" altLang="en-US"/>
          </a:p>
        </p:txBody>
      </p:sp>
    </p:spTree>
    <p:extLst>
      <p:ext uri="{BB962C8B-B14F-4D97-AF65-F5344CB8AC3E}">
        <p14:creationId xmlns:p14="http://schemas.microsoft.com/office/powerpoint/2010/main" val="202881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b="1" kern="1200" dirty="0">
                <a:solidFill>
                  <a:schemeClr val="tx1"/>
                </a:solidFill>
                <a:effectLst/>
                <a:latin typeface="+mn-lt"/>
                <a:ea typeface="+mn-ea"/>
                <a:cs typeface="+mn-cs"/>
              </a:rPr>
              <a:t>回答三个问题</a:t>
            </a:r>
          </a:p>
          <a:p>
            <a:r>
              <a:rPr lang="zh-CN" altLang="zh-CN" sz="1200" kern="1200" dirty="0">
                <a:solidFill>
                  <a:schemeClr val="tx1"/>
                </a:solidFill>
                <a:effectLst/>
                <a:latin typeface="+mn-lt"/>
                <a:ea typeface="+mn-ea"/>
                <a:cs typeface="+mn-cs"/>
              </a:rPr>
              <a:t>站会每日召开，每个团队成员走到团队物理看板前，面向大家，回答如下三个问题：</a:t>
            </a:r>
          </a:p>
          <a:p>
            <a:pPr lvl="1"/>
            <a:r>
              <a:rPr lang="zh-CN" altLang="zh-CN" sz="1200" kern="1200" dirty="0">
                <a:solidFill>
                  <a:schemeClr val="tx1"/>
                </a:solidFill>
                <a:effectLst/>
                <a:latin typeface="+mn-lt"/>
                <a:ea typeface="+mn-ea"/>
                <a:cs typeface="+mn-cs"/>
              </a:rPr>
              <a:t>昨天，我为帮助开发团队达成迭代目标做了什么？</a:t>
            </a:r>
            <a:endParaRPr lang="zh-CN" altLang="zh-CN" sz="11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 </a:t>
            </a:r>
            <a:endParaRPr lang="zh-CN" altLang="zh-CN" sz="1800" kern="1200" dirty="0">
              <a:solidFill>
                <a:schemeClr val="tx1"/>
              </a:solidFill>
              <a:effectLst/>
              <a:latin typeface="+mn-lt"/>
              <a:ea typeface="+mn-ea"/>
              <a:cs typeface="+mn-cs"/>
            </a:endParaRPr>
          </a:p>
          <a:p>
            <a:pPr lvl="1"/>
            <a:r>
              <a:rPr lang="zh-CN" altLang="zh-CN" sz="1200" kern="1200" dirty="0">
                <a:solidFill>
                  <a:schemeClr val="tx1"/>
                </a:solidFill>
                <a:effectLst/>
                <a:latin typeface="+mn-lt"/>
                <a:ea typeface="+mn-ea"/>
                <a:cs typeface="+mn-cs"/>
              </a:rPr>
              <a:t>今天，我为帮助开发团队达成迭代目标打算做什么？</a:t>
            </a:r>
            <a:endParaRPr lang="zh-CN" altLang="zh-CN" sz="11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 </a:t>
            </a:r>
            <a:endParaRPr lang="zh-CN" altLang="zh-CN" sz="1800" kern="1200" dirty="0">
              <a:solidFill>
                <a:schemeClr val="tx1"/>
              </a:solidFill>
              <a:effectLst/>
              <a:latin typeface="+mn-lt"/>
              <a:ea typeface="+mn-ea"/>
              <a:cs typeface="+mn-cs"/>
            </a:endParaRPr>
          </a:p>
          <a:p>
            <a:pPr lvl="1"/>
            <a:r>
              <a:rPr lang="zh-CN" altLang="zh-CN" sz="1200" kern="1200" dirty="0">
                <a:solidFill>
                  <a:schemeClr val="tx1"/>
                </a:solidFill>
                <a:effectLst/>
                <a:latin typeface="+mn-lt"/>
                <a:ea typeface="+mn-ea"/>
                <a:cs typeface="+mn-cs"/>
              </a:rPr>
              <a:t>是否有任何问题在阻碍我或开发团队达成迭代目标？</a:t>
            </a:r>
            <a:endParaRPr lang="zh-CN" altLang="zh-CN" sz="1100" kern="1200" dirty="0">
              <a:solidFill>
                <a:schemeClr val="tx1"/>
              </a:solidFill>
              <a:effectLst/>
              <a:latin typeface="+mn-lt"/>
              <a:ea typeface="+mn-ea"/>
              <a:cs typeface="+mn-cs"/>
            </a:endParaRPr>
          </a:p>
          <a:p>
            <a:br>
              <a:rPr lang="zh-CN" altLang="zh-CN" sz="1200" kern="1200" dirty="0">
                <a:solidFill>
                  <a:schemeClr val="tx1"/>
                </a:solidFill>
                <a:effectLst/>
                <a:latin typeface="+mn-lt"/>
                <a:ea typeface="+mn-ea"/>
                <a:cs typeface="+mn-cs"/>
              </a:rPr>
            </a:br>
            <a:r>
              <a:rPr lang="zh-CN" altLang="zh-CN" sz="1200" kern="1200" dirty="0">
                <a:solidFill>
                  <a:schemeClr val="tx1"/>
                </a:solidFill>
                <a:effectLst/>
                <a:latin typeface="+mn-lt"/>
                <a:ea typeface="+mn-ea"/>
                <a:cs typeface="+mn-cs"/>
              </a:rPr>
              <a:t>整个过程不超过 15 分钟。</a:t>
            </a:r>
          </a:p>
          <a:p>
            <a:r>
              <a:rPr lang="zh-CN" altLang="zh-CN" sz="1200" kern="1200" dirty="0">
                <a:solidFill>
                  <a:schemeClr val="tx1"/>
                </a:solidFill>
                <a:effectLst/>
                <a:latin typeface="+mn-lt"/>
                <a:ea typeface="+mn-ea"/>
                <a:cs typeface="+mn-cs"/>
              </a:rPr>
              <a:t>注：对于细节的讨论放在会后。</a:t>
            </a:r>
          </a:p>
          <a:p>
            <a:pPr lvl="0"/>
            <a:r>
              <a:rPr lang="zh-CN" altLang="zh-CN" sz="1200" b="1" kern="1200" dirty="0">
                <a:solidFill>
                  <a:schemeClr val="tx1"/>
                </a:solidFill>
                <a:effectLst/>
                <a:latin typeface="+mn-lt"/>
                <a:ea typeface="+mn-ea"/>
                <a:cs typeface="+mn-cs"/>
              </a:rPr>
              <a:t>确认物理看板信息</a:t>
            </a:r>
          </a:p>
          <a:p>
            <a:r>
              <a:rPr lang="zh-CN" altLang="zh-CN" sz="1200" kern="1200" dirty="0">
                <a:solidFill>
                  <a:schemeClr val="tx1"/>
                </a:solidFill>
                <a:effectLst/>
                <a:latin typeface="+mn-lt"/>
                <a:ea typeface="+mn-ea"/>
                <a:cs typeface="+mn-cs"/>
              </a:rPr>
              <a:t>团队成员确认物理看板上任务状态和工作量等信息，如有不一致，可调整任务状态。</a:t>
            </a:r>
          </a:p>
          <a:p>
            <a:pPr lvl="0"/>
            <a:r>
              <a:rPr lang="zh-CN" altLang="zh-CN" sz="1200" b="1" kern="1200" dirty="0">
                <a:solidFill>
                  <a:schemeClr val="tx1"/>
                </a:solidFill>
                <a:effectLst/>
                <a:latin typeface="+mn-lt"/>
                <a:ea typeface="+mn-ea"/>
                <a:cs typeface="+mn-cs"/>
              </a:rPr>
              <a:t>更新燃尽图</a:t>
            </a:r>
          </a:p>
          <a:p>
            <a:r>
              <a:rPr lang="zh-CN" altLang="zh-CN" sz="1200" kern="1200" dirty="0">
                <a:solidFill>
                  <a:schemeClr val="tx1"/>
                </a:solidFill>
                <a:effectLst/>
                <a:latin typeface="+mn-lt"/>
                <a:ea typeface="+mn-ea"/>
                <a:cs typeface="+mn-cs"/>
              </a:rPr>
              <a:t>项目经理根据项目实际实施情况更新燃尽图上的信息。</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lvl="0"/>
            <a:r>
              <a:rPr lang="zh-CN" altLang="zh-CN" sz="1200" b="1" kern="1200" dirty="0">
                <a:solidFill>
                  <a:schemeClr val="tx1"/>
                </a:solidFill>
                <a:effectLst/>
                <a:latin typeface="+mn-lt"/>
                <a:ea typeface="+mn-ea"/>
                <a:cs typeface="+mn-cs"/>
              </a:rPr>
              <a:t>输入</a:t>
            </a:r>
          </a:p>
          <a:p>
            <a:r>
              <a:rPr lang="zh-CN" altLang="zh-CN" sz="1200" kern="1200" dirty="0">
                <a:solidFill>
                  <a:schemeClr val="tx1"/>
                </a:solidFill>
                <a:effectLst/>
                <a:latin typeface="+mn-lt"/>
                <a:ea typeface="+mn-ea"/>
                <a:cs typeface="+mn-cs"/>
              </a:rPr>
              <a:t>待办任务信息物理看板信息燃尽图信息</a:t>
            </a:r>
          </a:p>
          <a:p>
            <a:pPr lvl="0"/>
            <a:r>
              <a:rPr lang="zh-CN" altLang="zh-CN" sz="1200" b="1" kern="1200" dirty="0">
                <a:solidFill>
                  <a:schemeClr val="tx1"/>
                </a:solidFill>
                <a:effectLst/>
                <a:latin typeface="+mn-lt"/>
                <a:ea typeface="+mn-ea"/>
                <a:cs typeface="+mn-cs"/>
              </a:rPr>
              <a:t>输出</a:t>
            </a:r>
          </a:p>
          <a:p>
            <a:r>
              <a:rPr lang="zh-CN" altLang="zh-CN" sz="1200" kern="1200" dirty="0">
                <a:solidFill>
                  <a:schemeClr val="tx1"/>
                </a:solidFill>
                <a:effectLst/>
                <a:latin typeface="+mn-lt"/>
                <a:ea typeface="+mn-ea"/>
                <a:cs typeface="+mn-cs"/>
              </a:rPr>
              <a:t>更新后的物理看板信息更新后的燃尽图信息</a:t>
            </a:r>
          </a:p>
          <a:p>
            <a:endParaRPr lang="zh-CN" altLang="zh-CN" sz="1200" kern="1200" dirty="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4C493B2F-67F1-4FEC-A176-4BDA1A303606}" type="slidenum">
              <a:rPr lang="zh-CN" altLang="en-US" smtClean="0"/>
              <a:t>20</a:t>
            </a:fld>
            <a:endParaRPr lang="zh-CN" altLang="en-US"/>
          </a:p>
        </p:txBody>
      </p:sp>
    </p:spTree>
    <p:extLst>
      <p:ext uri="{BB962C8B-B14F-4D97-AF65-F5344CB8AC3E}">
        <p14:creationId xmlns:p14="http://schemas.microsoft.com/office/powerpoint/2010/main" val="1415478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敏捷是一种有时间约束的、迭代的开发软件的方法。它可以在业务优先级确定之后的短时间内提供潜在的可交付的工作代码，同时提供处理不确定性并适应不断变化的需求的能力。它是从项目开始逐步构建软件，而不是在交付期将至时尝试一次性交付。</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Scrum</a:t>
            </a:r>
            <a:r>
              <a:rPr lang="zh-CN" altLang="en-US" sz="1200" dirty="0">
                <a:solidFill>
                  <a:schemeClr val="bg1"/>
                </a:solidFill>
                <a:cs typeface="Georgia"/>
              </a:rPr>
              <a:t>使所有关键利益相关者定期合作，提供高品质的工作，提高可见度和适应性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prstClr val="black"/>
                </a:solidFill>
                <a:cs typeface="Georgia"/>
              </a:rPr>
              <a:t>XP</a:t>
            </a:r>
            <a:r>
              <a:rPr lang="zh-CN" altLang="en-US" sz="1200" dirty="0">
                <a:solidFill>
                  <a:prstClr val="black"/>
                </a:solidFill>
                <a:cs typeface="Georgia"/>
              </a:rPr>
              <a:t>专注于应对不断变化的客户需求。 与</a:t>
            </a:r>
            <a:r>
              <a:rPr lang="en-US" altLang="zh-CN" sz="1200" dirty="0">
                <a:solidFill>
                  <a:prstClr val="black"/>
                </a:solidFill>
                <a:cs typeface="Georgia"/>
              </a:rPr>
              <a:t>Scrum</a:t>
            </a:r>
            <a:r>
              <a:rPr lang="zh-CN" altLang="en-US" sz="1200" dirty="0">
                <a:solidFill>
                  <a:prstClr val="black"/>
                </a:solidFill>
                <a:cs typeface="Georgia"/>
              </a:rPr>
              <a:t>相比，</a:t>
            </a:r>
            <a:r>
              <a:rPr lang="en-US" altLang="zh-CN" sz="1200" dirty="0">
                <a:solidFill>
                  <a:prstClr val="black"/>
                </a:solidFill>
                <a:cs typeface="Georgia"/>
              </a:rPr>
              <a:t>XP</a:t>
            </a:r>
            <a:r>
              <a:rPr lang="zh-CN" altLang="en-US" sz="1200" dirty="0">
                <a:solidFill>
                  <a:prstClr val="black"/>
                </a:solidFill>
                <a:cs typeface="Georgia"/>
              </a:rPr>
              <a:t>团队的工作时间通常较短</a:t>
            </a:r>
            <a:endParaRPr lang="en-US" altLang="zh-CN" sz="1200" dirty="0">
              <a:solidFill>
                <a:prstClr val="black"/>
              </a:solidFill>
              <a:cs typeface="Georgia"/>
            </a:endParaRPr>
          </a:p>
          <a:p>
            <a:endParaRPr lang="zh-CN" altLang="en-US" dirty="0"/>
          </a:p>
        </p:txBody>
      </p:sp>
      <p:sp>
        <p:nvSpPr>
          <p:cNvPr id="4" name="灯片编号占位符 3"/>
          <p:cNvSpPr>
            <a:spLocks noGrp="1"/>
          </p:cNvSpPr>
          <p:nvPr>
            <p:ph type="sldNum" sz="quarter" idx="10"/>
          </p:nvPr>
        </p:nvSpPr>
        <p:spPr/>
        <p:txBody>
          <a:bodyPr/>
          <a:lstStyle/>
          <a:p>
            <a:fld id="{59EEEDF1-27E1-42F5-9730-972540B62DE6}" type="slidenum">
              <a:rPr lang="zh-CN" altLang="en-US" smtClean="0"/>
              <a:t>3</a:t>
            </a:fld>
            <a:endParaRPr lang="zh-CN" altLang="en-US"/>
          </a:p>
        </p:txBody>
      </p:sp>
    </p:spTree>
    <p:extLst>
      <p:ext uri="{BB962C8B-B14F-4D97-AF65-F5344CB8AC3E}">
        <p14:creationId xmlns:p14="http://schemas.microsoft.com/office/powerpoint/2010/main" val="2805174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团队演示</a:t>
            </a:r>
          </a:p>
          <a:p>
            <a:r>
              <a:rPr kumimoji="1" lang="zh-CN" altLang="en-US" dirty="0"/>
              <a:t>团队演示并讲解完成的阶段成果（例如需求文档、设计文档、测试用例等）。</a:t>
            </a:r>
          </a:p>
          <a:p>
            <a:r>
              <a:rPr kumimoji="1" lang="zh-CN" altLang="en-US" dirty="0"/>
              <a:t>收集反馈</a:t>
            </a:r>
          </a:p>
          <a:p>
            <a:r>
              <a:rPr kumimoji="1" lang="zh-CN" altLang="en-US" dirty="0"/>
              <a:t>评审人员对于所演示的内容提出反馈意见，项目经理根据反馈意见组织出具</a:t>
            </a:r>
            <a:r>
              <a:rPr kumimoji="1" lang="en-US" altLang="zh-CN" dirty="0"/>
              <a:t>《</a:t>
            </a:r>
            <a:r>
              <a:rPr kumimoji="1" lang="zh-CN" altLang="en-US" dirty="0"/>
              <a:t>评审报告</a:t>
            </a:r>
            <a:r>
              <a:rPr kumimoji="1" lang="en-US" altLang="zh-CN" dirty="0"/>
              <a:t>》</a:t>
            </a:r>
            <a:r>
              <a:rPr kumimoji="1" lang="zh-CN" altLang="en-US" dirty="0"/>
              <a:t>。</a:t>
            </a:r>
          </a:p>
          <a:p>
            <a:r>
              <a:rPr kumimoji="1" lang="zh-CN" altLang="en-US" dirty="0"/>
              <a:t>修改成果</a:t>
            </a:r>
          </a:p>
          <a:p>
            <a:r>
              <a:rPr kumimoji="1" lang="zh-CN" altLang="en-US" dirty="0"/>
              <a:t>针对评审专家提出的反馈，团队成员修改相关文档。</a:t>
            </a:r>
            <a:endParaRPr kumimoji="1" lang="en-US" altLang="zh-CN" dirty="0"/>
          </a:p>
          <a:p>
            <a:endParaRPr kumimoji="1" lang="en-US" altLang="zh-CN" dirty="0"/>
          </a:p>
          <a:p>
            <a:endParaRPr kumimoji="1" lang="en-US" altLang="zh-CN" dirty="0"/>
          </a:p>
          <a:p>
            <a:endParaRPr kumimoji="1" lang="en-US" altLang="zh-CN" dirty="0"/>
          </a:p>
          <a:p>
            <a:r>
              <a:rPr kumimoji="1" lang="en-US" altLang="zh-CN" dirty="0"/>
              <a:t>1</a:t>
            </a:r>
            <a:r>
              <a:rPr kumimoji="1" lang="zh-CN" altLang="en-US" dirty="0"/>
              <a:t>）输入</a:t>
            </a:r>
          </a:p>
          <a:p>
            <a:r>
              <a:rPr kumimoji="1" lang="zh-CN" altLang="en-US" dirty="0"/>
              <a:t>待评审的文档</a:t>
            </a:r>
          </a:p>
          <a:p>
            <a:r>
              <a:rPr kumimoji="1" lang="en-US" altLang="zh-CN" dirty="0"/>
              <a:t>2</a:t>
            </a:r>
            <a:r>
              <a:rPr kumimoji="1" lang="zh-CN" altLang="en-US" dirty="0"/>
              <a:t>）输出</a:t>
            </a:r>
          </a:p>
          <a:p>
            <a:r>
              <a:rPr kumimoji="1" lang="zh-CN" altLang="en-US" dirty="0"/>
              <a:t>会上反馈的意见修改后的文档</a:t>
            </a:r>
            <a:r>
              <a:rPr kumimoji="1" lang="en-US" altLang="zh-CN" dirty="0"/>
              <a:t>《</a:t>
            </a:r>
            <a:r>
              <a:rPr kumimoji="1" lang="zh-CN" altLang="en-US" dirty="0"/>
              <a:t>评审报告</a:t>
            </a:r>
            <a:r>
              <a:rPr kumimoji="1" lang="en-US" altLang="zh-CN" dirty="0"/>
              <a:t>》</a:t>
            </a:r>
          </a:p>
          <a:p>
            <a:endParaRPr kumimoji="1" lang="en-US" altLang="zh-CN" dirty="0"/>
          </a:p>
          <a:p>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4C493B2F-67F1-4FEC-A176-4BDA1A303606}" type="slidenum">
              <a:rPr lang="zh-CN" altLang="en-US" smtClean="0"/>
              <a:t>21</a:t>
            </a:fld>
            <a:endParaRPr lang="zh-CN" altLang="en-US"/>
          </a:p>
        </p:txBody>
      </p:sp>
    </p:spTree>
    <p:extLst>
      <p:ext uri="{BB962C8B-B14F-4D97-AF65-F5344CB8AC3E}">
        <p14:creationId xmlns:p14="http://schemas.microsoft.com/office/powerpoint/2010/main" val="854751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当次迭代没有完成迭代目标，和所有迭代完成后应组织召开回顾会，其他迭代根据需要召开回顾会。</a:t>
            </a:r>
          </a:p>
          <a:p>
            <a:r>
              <a:rPr kumimoji="1" lang="en-US" altLang="zh-CN" dirty="0"/>
              <a:t>1</a:t>
            </a:r>
            <a:r>
              <a:rPr kumimoji="1" lang="zh-CN" altLang="en-US" dirty="0"/>
              <a:t>）收集信息</a:t>
            </a:r>
          </a:p>
          <a:p>
            <a:r>
              <a:rPr kumimoji="1" lang="zh-CN" altLang="en-US" dirty="0"/>
              <a:t>收集每个团队成员对于过去的迭代中</a:t>
            </a:r>
          </a:p>
          <a:p>
            <a:r>
              <a:rPr kumimoji="1" lang="zh-CN" altLang="en-US" dirty="0"/>
              <a:t>哪里做的好</a:t>
            </a:r>
          </a:p>
          <a:p>
            <a:endParaRPr kumimoji="1" lang="zh-CN" altLang="en-US" dirty="0"/>
          </a:p>
          <a:p>
            <a:r>
              <a:rPr kumimoji="1" lang="zh-CN" altLang="en-US" dirty="0"/>
              <a:t>哪里做的可以更好</a:t>
            </a:r>
          </a:p>
          <a:p>
            <a:endParaRPr kumimoji="1" lang="zh-CN" altLang="en-US" dirty="0"/>
          </a:p>
          <a:p>
            <a:r>
              <a:rPr kumimoji="1" lang="zh-CN" altLang="en-US" dirty="0"/>
              <a:t>有什么新想法或者问题</a:t>
            </a:r>
          </a:p>
          <a:p>
            <a:r>
              <a:rPr kumimoji="1" lang="zh-CN" altLang="en-US" dirty="0"/>
              <a:t> </a:t>
            </a:r>
          </a:p>
          <a:p>
            <a:r>
              <a:rPr kumimoji="1" lang="zh-CN" altLang="en-US" dirty="0"/>
              <a:t>收集的方法不限，可以是</a:t>
            </a:r>
          </a:p>
          <a:p>
            <a:r>
              <a:rPr kumimoji="1" lang="zh-CN" altLang="en-US" dirty="0"/>
              <a:t>每个人轮流说</a:t>
            </a:r>
          </a:p>
          <a:p>
            <a:endParaRPr kumimoji="1" lang="zh-CN" altLang="en-US" dirty="0"/>
          </a:p>
          <a:p>
            <a:r>
              <a:rPr kumimoji="1" lang="zh-CN" altLang="en-US" dirty="0"/>
              <a:t>每个人都在便利贴上写自己的意见</a:t>
            </a:r>
          </a:p>
          <a:p>
            <a:endParaRPr kumimoji="1" lang="zh-CN" altLang="en-US" dirty="0"/>
          </a:p>
          <a:p>
            <a:r>
              <a:rPr kumimoji="1" lang="en-US" altLang="zh-CN" dirty="0"/>
              <a:t>2</a:t>
            </a:r>
            <a:r>
              <a:rPr kumimoji="1" lang="zh-CN" altLang="en-US" dirty="0"/>
              <a:t>）问题和风险分析</a:t>
            </a:r>
          </a:p>
          <a:p>
            <a:r>
              <a:rPr kumimoji="1" lang="zh-CN" altLang="en-US" dirty="0"/>
              <a:t>针对问题，团队成员做出原因分析，分析可能发生的风险。</a:t>
            </a:r>
          </a:p>
          <a:p>
            <a:r>
              <a:rPr kumimoji="1" lang="en-US" altLang="zh-CN" dirty="0"/>
              <a:t>3</a:t>
            </a:r>
            <a:r>
              <a:rPr kumimoji="1" lang="zh-CN" altLang="en-US" dirty="0"/>
              <a:t>）制定解决方案</a:t>
            </a:r>
          </a:p>
          <a:p>
            <a:r>
              <a:rPr kumimoji="1" lang="zh-CN" altLang="en-US" dirty="0"/>
              <a:t>针对问题的根本原因和可能发生的风险，团队成员制定相应的解决方案。</a:t>
            </a:r>
          </a:p>
          <a:p>
            <a:r>
              <a:rPr kumimoji="1" lang="en-US" altLang="zh-CN" dirty="0"/>
              <a:t>4</a:t>
            </a:r>
            <a:r>
              <a:rPr kumimoji="1" lang="zh-CN" altLang="en-US" dirty="0"/>
              <a:t>）制定行动计划</a:t>
            </a:r>
          </a:p>
          <a:p>
            <a:r>
              <a:rPr kumimoji="1" lang="zh-CN" altLang="en-US" dirty="0"/>
              <a:t>对每个解决方案，制定行动计划，明确责任人。根据以上内容项目经理组织出具</a:t>
            </a:r>
            <a:r>
              <a:rPr kumimoji="1" lang="en-US" altLang="zh-CN" dirty="0"/>
              <a:t>《</a:t>
            </a:r>
            <a:r>
              <a:rPr kumimoji="1" lang="zh-CN" altLang="en-US" dirty="0"/>
              <a:t>回顾会议纪要</a:t>
            </a:r>
            <a:r>
              <a:rPr kumimoji="1" lang="en-US" altLang="zh-CN" dirty="0"/>
              <a:t>》</a:t>
            </a:r>
            <a:r>
              <a:rPr kumimoji="1" lang="zh-CN" altLang="en-US" dirty="0"/>
              <a:t>。</a:t>
            </a:r>
            <a:endParaRPr kumimoji="1" lang="en-US" altLang="zh-CN" dirty="0"/>
          </a:p>
          <a:p>
            <a:endParaRPr kumimoji="1" lang="en-US" altLang="zh-CN" dirty="0"/>
          </a:p>
          <a:p>
            <a:endParaRPr kumimoji="1" lang="en-US" altLang="zh-CN" dirty="0"/>
          </a:p>
          <a:p>
            <a:endParaRPr kumimoji="1" lang="en-US" altLang="zh-CN" dirty="0"/>
          </a:p>
          <a:p>
            <a:r>
              <a:rPr kumimoji="1" lang="en-US" altLang="zh-CN" dirty="0"/>
              <a:t>1</a:t>
            </a:r>
            <a:r>
              <a:rPr kumimoji="1" lang="zh-CN" altLang="en-US" dirty="0"/>
              <a:t>）输入</a:t>
            </a:r>
          </a:p>
          <a:p>
            <a:r>
              <a:rPr kumimoji="1" lang="zh-CN" altLang="en-US" dirty="0"/>
              <a:t>迭代实施中的客观数据和问题</a:t>
            </a:r>
          </a:p>
          <a:p>
            <a:r>
              <a:rPr kumimoji="1" lang="en-US" altLang="zh-CN" dirty="0"/>
              <a:t>2</a:t>
            </a:r>
            <a:r>
              <a:rPr kumimoji="1" lang="zh-CN" altLang="en-US" dirty="0"/>
              <a:t>）输出</a:t>
            </a:r>
          </a:p>
          <a:p>
            <a:r>
              <a:rPr kumimoji="1" lang="zh-CN" altLang="en-US" dirty="0"/>
              <a:t>改进措施</a:t>
            </a:r>
          </a:p>
          <a:p>
            <a:r>
              <a:rPr kumimoji="1" lang="en-US" altLang="zh-CN" dirty="0"/>
              <a:t>《</a:t>
            </a:r>
            <a:r>
              <a:rPr kumimoji="1" lang="zh-CN" altLang="en-US" dirty="0"/>
              <a:t>回顾会议纪要</a:t>
            </a:r>
            <a:r>
              <a:rPr kumimoji="1" lang="en-US" altLang="zh-CN" dirty="0"/>
              <a:t>》</a:t>
            </a:r>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4C493B2F-67F1-4FEC-A176-4BDA1A303606}" type="slidenum">
              <a:rPr lang="zh-CN" altLang="en-US" smtClean="0"/>
              <a:t>22</a:t>
            </a:fld>
            <a:endParaRPr lang="zh-CN" altLang="en-US"/>
          </a:p>
        </p:txBody>
      </p:sp>
    </p:spTree>
    <p:extLst>
      <p:ext uri="{BB962C8B-B14F-4D97-AF65-F5344CB8AC3E}">
        <p14:creationId xmlns:p14="http://schemas.microsoft.com/office/powerpoint/2010/main" val="2070923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项目各迭代工作完成，回归测试通过，项目经理组织各方开展业务验收测试工作，验收完成后，业务验收人员出具</a:t>
            </a:r>
            <a:r>
              <a:rPr kumimoji="1" lang="en-US" altLang="zh-CN" dirty="0"/>
              <a:t>《</a:t>
            </a:r>
            <a:r>
              <a:rPr kumimoji="1" lang="zh-CN" altLang="en-US" dirty="0"/>
              <a:t>业务验收测试表</a:t>
            </a:r>
            <a:r>
              <a:rPr kumimoji="1" lang="en-US" altLang="zh-CN" dirty="0"/>
              <a:t>》</a:t>
            </a:r>
            <a:r>
              <a:rPr kumimoji="1" lang="zh-CN" altLang="en-US" dirty="0"/>
              <a:t>，开发人员编写完成</a:t>
            </a:r>
            <a:r>
              <a:rPr kumimoji="1" lang="en-US" altLang="zh-CN" dirty="0"/>
              <a:t>《</a:t>
            </a:r>
            <a:r>
              <a:rPr kumimoji="1" lang="zh-CN" altLang="en-US" dirty="0"/>
              <a:t>用户手册</a:t>
            </a:r>
            <a:r>
              <a:rPr kumimoji="1" lang="en-US" altLang="zh-CN" dirty="0"/>
              <a:t>》</a:t>
            </a:r>
            <a:r>
              <a:rPr kumimoji="1" lang="zh-CN" altLang="en-US" dirty="0"/>
              <a:t>、</a:t>
            </a:r>
            <a:r>
              <a:rPr kumimoji="1" lang="en-US" altLang="zh-CN" dirty="0"/>
              <a:t>《</a:t>
            </a:r>
            <a:r>
              <a:rPr kumimoji="1" lang="zh-CN" altLang="en-US" dirty="0"/>
              <a:t>运维手册</a:t>
            </a:r>
            <a:r>
              <a:rPr kumimoji="1" lang="en-US" altLang="zh-CN" dirty="0"/>
              <a:t>》</a:t>
            </a:r>
            <a:r>
              <a:rPr kumimoji="1" lang="zh-CN" altLang="en-US" dirty="0"/>
              <a:t>。以上工作完成后，启动快速发布变更活动。</a:t>
            </a:r>
          </a:p>
          <a:p>
            <a:r>
              <a:rPr kumimoji="1" lang="en-US" altLang="zh-CN" dirty="0"/>
              <a:t>1</a:t>
            </a:r>
            <a:r>
              <a:rPr kumimoji="1" lang="zh-CN" altLang="en-US" dirty="0"/>
              <a:t>）发起人（项目组成员）收集满足发布要求的任务，根据发布内容在运管平台上填写快速发布变更单，填写内容要清楚和规范；</a:t>
            </a:r>
          </a:p>
          <a:p>
            <a:r>
              <a:rPr kumimoji="1" lang="en-US" altLang="zh-CN" dirty="0"/>
              <a:t>2</a:t>
            </a:r>
            <a:r>
              <a:rPr kumimoji="1" lang="zh-CN" altLang="en-US" dirty="0"/>
              <a:t>）集成人员根据发布内容检查快速发布变更单填写的规范性，内容填写是否完整和明确；</a:t>
            </a:r>
          </a:p>
          <a:p>
            <a:r>
              <a:rPr kumimoji="1" lang="en-US" altLang="zh-CN" dirty="0"/>
              <a:t>3</a:t>
            </a:r>
            <a:r>
              <a:rPr kumimoji="1" lang="zh-CN" altLang="en-US" dirty="0"/>
              <a:t>）项目首次上线，以及高、中风险的修改任务需要进行发布评审，项目组人员组织研发人员、测试人员、集成人员、运维人员进行评审，评审通过后才能发布，同时项目组联系客服人员，由客服人员在发布前通知外部单位及企业；</a:t>
            </a:r>
          </a:p>
          <a:p>
            <a:r>
              <a:rPr kumimoji="1" lang="en-US" altLang="zh-CN" dirty="0"/>
              <a:t>4</a:t>
            </a:r>
            <a:r>
              <a:rPr kumimoji="1" lang="zh-CN" altLang="en-US" dirty="0"/>
              <a:t>）集成人员放置更新程序包到指定目录；</a:t>
            </a:r>
          </a:p>
          <a:p>
            <a:r>
              <a:rPr kumimoji="1" lang="en-US" altLang="zh-CN" dirty="0"/>
              <a:t>5</a:t>
            </a:r>
            <a:r>
              <a:rPr kumimoji="1" lang="zh-CN" altLang="en-US" dirty="0"/>
              <a:t>）快速发布变更单需要主管运维的领导进行审批；</a:t>
            </a:r>
          </a:p>
          <a:p>
            <a:r>
              <a:rPr kumimoji="1" lang="en-US" altLang="zh-CN" dirty="0"/>
              <a:t>6</a:t>
            </a:r>
            <a:r>
              <a:rPr kumimoji="1" lang="zh-CN" altLang="en-US" dirty="0"/>
              <a:t>）运维人员根据发布内容和更新时间安排指派变更实施人，变更实施人准备实施变更；</a:t>
            </a:r>
          </a:p>
          <a:p>
            <a:r>
              <a:rPr kumimoji="1" lang="en-US" altLang="zh-CN" dirty="0"/>
              <a:t>7</a:t>
            </a:r>
            <a:r>
              <a:rPr kumimoji="1" lang="zh-CN" altLang="en-US" dirty="0"/>
              <a:t>）变更实施人根据发布变更单内容实施变更。变更实施完成后，变更实施人及时将变更结果通知发布相关人员；</a:t>
            </a:r>
          </a:p>
          <a:p>
            <a:r>
              <a:rPr kumimoji="1" lang="en-US" altLang="zh-CN" dirty="0"/>
              <a:t>8</a:t>
            </a:r>
            <a:r>
              <a:rPr kumimoji="1" lang="zh-CN" altLang="en-US" dirty="0"/>
              <a:t>）变更实施后，发起人（项目组成员）验证变更结果，根据验证结果关闭发布变更单。</a:t>
            </a:r>
            <a:endParaRPr kumimoji="1" lang="en-US" altLang="zh-CN" dirty="0"/>
          </a:p>
          <a:p>
            <a:endParaRPr kumimoji="1" lang="en-US" altLang="zh-CN" dirty="0"/>
          </a:p>
          <a:p>
            <a:endParaRPr kumimoji="1" lang="en-US" altLang="zh-CN" dirty="0"/>
          </a:p>
          <a:p>
            <a:r>
              <a:rPr kumimoji="1" lang="en-US" altLang="zh-CN" dirty="0"/>
              <a:t>1</a:t>
            </a:r>
            <a:r>
              <a:rPr kumimoji="1" lang="zh-CN" altLang="en-US" dirty="0"/>
              <a:t>）输入</a:t>
            </a:r>
          </a:p>
          <a:p>
            <a:r>
              <a:rPr kumimoji="1" lang="en-US" altLang="zh-CN" dirty="0"/>
              <a:t>《</a:t>
            </a:r>
            <a:r>
              <a:rPr kumimoji="1" lang="zh-CN" altLang="en-US" dirty="0"/>
              <a:t>业务验收测试表</a:t>
            </a:r>
            <a:r>
              <a:rPr kumimoji="1" lang="en-US" altLang="zh-CN" dirty="0"/>
              <a:t>》</a:t>
            </a:r>
          </a:p>
          <a:p>
            <a:r>
              <a:rPr kumimoji="1" lang="en-US" altLang="zh-CN" dirty="0"/>
              <a:t>《</a:t>
            </a:r>
            <a:r>
              <a:rPr kumimoji="1" lang="zh-CN" altLang="en-US" dirty="0"/>
              <a:t>用户手册</a:t>
            </a:r>
            <a:r>
              <a:rPr kumimoji="1" lang="en-US" altLang="zh-CN" dirty="0"/>
              <a:t>》</a:t>
            </a:r>
          </a:p>
          <a:p>
            <a:r>
              <a:rPr kumimoji="1" lang="en-US" altLang="zh-CN" dirty="0"/>
              <a:t>《</a:t>
            </a:r>
            <a:r>
              <a:rPr kumimoji="1" lang="zh-CN" altLang="en-US" dirty="0"/>
              <a:t>运维手册</a:t>
            </a:r>
            <a:r>
              <a:rPr kumimoji="1" lang="en-US" altLang="zh-CN" dirty="0"/>
              <a:t>》 </a:t>
            </a:r>
            <a:r>
              <a:rPr kumimoji="1" lang="zh-CN" altLang="en-US" dirty="0"/>
              <a:t>快速发布的内容</a:t>
            </a:r>
          </a:p>
          <a:p>
            <a:r>
              <a:rPr kumimoji="1" lang="en-US" altLang="zh-CN" dirty="0"/>
              <a:t>2</a:t>
            </a:r>
            <a:r>
              <a:rPr kumimoji="1" lang="zh-CN" altLang="en-US" dirty="0"/>
              <a:t>）输出</a:t>
            </a:r>
          </a:p>
          <a:p>
            <a:r>
              <a:rPr kumimoji="1" lang="zh-CN" altLang="en-US" dirty="0"/>
              <a:t>上线通知</a:t>
            </a:r>
          </a:p>
          <a:p>
            <a:r>
              <a:rPr kumimoji="1" lang="zh-CN" altLang="en-US" dirty="0"/>
              <a:t>已上线发布的内容</a:t>
            </a:r>
          </a:p>
        </p:txBody>
      </p:sp>
      <p:sp>
        <p:nvSpPr>
          <p:cNvPr id="4" name="幻灯片编号占位符 3"/>
          <p:cNvSpPr>
            <a:spLocks noGrp="1"/>
          </p:cNvSpPr>
          <p:nvPr>
            <p:ph type="sldNum" sz="quarter" idx="10"/>
          </p:nvPr>
        </p:nvSpPr>
        <p:spPr/>
        <p:txBody>
          <a:bodyPr/>
          <a:lstStyle/>
          <a:p>
            <a:fld id="{4C493B2F-67F1-4FEC-A176-4BDA1A303606}" type="slidenum">
              <a:rPr lang="zh-CN" altLang="en-US" smtClean="0"/>
              <a:t>23</a:t>
            </a:fld>
            <a:endParaRPr lang="zh-CN" altLang="en-US"/>
          </a:p>
        </p:txBody>
      </p:sp>
    </p:spTree>
    <p:extLst>
      <p:ext uri="{BB962C8B-B14F-4D97-AF65-F5344CB8AC3E}">
        <p14:creationId xmlns:p14="http://schemas.microsoft.com/office/powerpoint/2010/main" val="2946085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C493B2F-67F1-4FEC-A176-4BDA1A303606}" type="slidenum">
              <a:rPr lang="zh-CN" altLang="en-US" smtClean="0"/>
              <a:t>24</a:t>
            </a:fld>
            <a:endParaRPr lang="zh-CN" altLang="en-US"/>
          </a:p>
        </p:txBody>
      </p:sp>
    </p:spTree>
    <p:extLst>
      <p:ext uri="{BB962C8B-B14F-4D97-AF65-F5344CB8AC3E}">
        <p14:creationId xmlns:p14="http://schemas.microsoft.com/office/powerpoint/2010/main" val="1754786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 输入</a:t>
            </a:r>
          </a:p>
          <a:p>
            <a:r>
              <a:rPr lang="zh-CN" altLang="zh-CN" sz="1200" kern="1200" dirty="0">
                <a:solidFill>
                  <a:schemeClr val="tx1"/>
                </a:solidFill>
                <a:effectLst/>
                <a:latin typeface="+mn-lt"/>
                <a:ea typeface="+mn-ea"/>
                <a:cs typeface="+mn-cs"/>
              </a:rPr>
              <a:t>持续集成环境</a:t>
            </a:r>
          </a:p>
          <a:p>
            <a:pPr lvl="0"/>
            <a:r>
              <a:rPr lang="zh-CN" altLang="zh-CN" sz="1200" b="1" kern="1200" dirty="0">
                <a:solidFill>
                  <a:schemeClr val="tx1"/>
                </a:solidFill>
                <a:effectLst/>
                <a:latin typeface="+mn-lt"/>
                <a:ea typeface="+mn-ea"/>
                <a:cs typeface="+mn-cs"/>
              </a:rPr>
              <a:t>输出</a:t>
            </a:r>
          </a:p>
          <a:p>
            <a:r>
              <a:rPr lang="zh-CN" altLang="zh-CN" sz="1200" kern="1200" dirty="0">
                <a:solidFill>
                  <a:schemeClr val="tx1"/>
                </a:solidFill>
                <a:effectLst/>
                <a:latin typeface="+mn-lt"/>
                <a:ea typeface="+mn-ea"/>
                <a:cs typeface="+mn-cs"/>
              </a:rPr>
              <a:t>部署到应用服务器</a:t>
            </a:r>
          </a:p>
          <a:p>
            <a:endParaRPr kumimoji="1" lang="zh-CN" altLang="en-US" dirty="0"/>
          </a:p>
        </p:txBody>
      </p:sp>
      <p:sp>
        <p:nvSpPr>
          <p:cNvPr id="4" name="幻灯片编号占位符 3"/>
          <p:cNvSpPr>
            <a:spLocks noGrp="1"/>
          </p:cNvSpPr>
          <p:nvPr>
            <p:ph type="sldNum" sz="quarter" idx="10"/>
          </p:nvPr>
        </p:nvSpPr>
        <p:spPr/>
        <p:txBody>
          <a:bodyPr/>
          <a:lstStyle/>
          <a:p>
            <a:fld id="{4C493B2F-67F1-4FEC-A176-4BDA1A303606}" type="slidenum">
              <a:rPr lang="zh-CN" altLang="en-US" smtClean="0"/>
              <a:t>25</a:t>
            </a:fld>
            <a:endParaRPr lang="zh-CN" altLang="en-US"/>
          </a:p>
        </p:txBody>
      </p:sp>
    </p:spTree>
    <p:extLst>
      <p:ext uri="{BB962C8B-B14F-4D97-AF65-F5344CB8AC3E}">
        <p14:creationId xmlns:p14="http://schemas.microsoft.com/office/powerpoint/2010/main" val="897101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robot framework</a:t>
            </a:r>
          </a:p>
          <a:p>
            <a:endParaRPr kumimoji="1" lang="en-US" altLang="zh-CN" dirty="0"/>
          </a:p>
          <a:p>
            <a:endParaRPr kumimoji="1" lang="en-US" altLang="zh-CN" dirty="0"/>
          </a:p>
          <a:p>
            <a:endParaRPr kumimoji="1" lang="en-US" altLang="zh-CN" dirty="0"/>
          </a:p>
          <a:p>
            <a:pPr lvl="0"/>
            <a:r>
              <a:rPr lang="zh-CN" altLang="zh-CN" sz="1200" b="1" kern="1200" dirty="0">
                <a:solidFill>
                  <a:schemeClr val="tx1"/>
                </a:solidFill>
                <a:effectLst/>
                <a:latin typeface="+mn-lt"/>
                <a:ea typeface="+mn-ea"/>
                <a:cs typeface="+mn-cs"/>
              </a:rPr>
              <a:t>输入</a:t>
            </a:r>
          </a:p>
          <a:p>
            <a:r>
              <a:rPr lang="zh-CN" altLang="zh-CN" sz="1200" kern="1200" dirty="0">
                <a:solidFill>
                  <a:schemeClr val="tx1"/>
                </a:solidFill>
                <a:effectLst/>
                <a:latin typeface="+mn-lt"/>
                <a:ea typeface="+mn-ea"/>
                <a:cs typeface="+mn-cs"/>
              </a:rPr>
              <a:t>持续集成环境</a:t>
            </a:r>
          </a:p>
          <a:p>
            <a:pPr lvl="0"/>
            <a:r>
              <a:rPr lang="zh-CN" altLang="zh-CN" sz="1200" b="1" kern="1200" dirty="0">
                <a:solidFill>
                  <a:schemeClr val="tx1"/>
                </a:solidFill>
                <a:effectLst/>
                <a:latin typeface="+mn-lt"/>
                <a:ea typeface="+mn-ea"/>
                <a:cs typeface="+mn-cs"/>
              </a:rPr>
              <a:t>输出</a:t>
            </a:r>
          </a:p>
          <a:p>
            <a:r>
              <a:rPr lang="zh-CN" altLang="zh-CN" sz="1200" kern="1200" dirty="0">
                <a:solidFill>
                  <a:schemeClr val="tx1"/>
                </a:solidFill>
                <a:effectLst/>
                <a:latin typeface="+mn-lt"/>
                <a:ea typeface="+mn-ea"/>
                <a:cs typeface="+mn-cs"/>
              </a:rPr>
              <a:t>《测试报告》</a:t>
            </a:r>
          </a:p>
          <a:p>
            <a:endParaRPr kumimoji="1" lang="zh-CN" altLang="en-US" dirty="0"/>
          </a:p>
        </p:txBody>
      </p:sp>
      <p:sp>
        <p:nvSpPr>
          <p:cNvPr id="4" name="幻灯片编号占位符 3"/>
          <p:cNvSpPr>
            <a:spLocks noGrp="1"/>
          </p:cNvSpPr>
          <p:nvPr>
            <p:ph type="sldNum" sz="quarter" idx="10"/>
          </p:nvPr>
        </p:nvSpPr>
        <p:spPr/>
        <p:txBody>
          <a:bodyPr/>
          <a:lstStyle/>
          <a:p>
            <a:fld id="{4C493B2F-67F1-4FEC-A176-4BDA1A303606}" type="slidenum">
              <a:rPr lang="zh-CN" altLang="en-US" smtClean="0"/>
              <a:t>26</a:t>
            </a:fld>
            <a:endParaRPr lang="zh-CN" altLang="en-US"/>
          </a:p>
        </p:txBody>
      </p:sp>
    </p:spTree>
    <p:extLst>
      <p:ext uri="{BB962C8B-B14F-4D97-AF65-F5344CB8AC3E}">
        <p14:creationId xmlns:p14="http://schemas.microsoft.com/office/powerpoint/2010/main" val="73005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71010"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171011" name="灯片编号占位符 3"/>
          <p:cNvSpPr>
            <a:spLocks noGrp="1"/>
          </p:cNvSpPr>
          <p:nvPr>
            <p:ph type="sldNum" sz="quarter" idx="5"/>
          </p:nvPr>
        </p:nvSpPr>
        <p:spPr bwMode="auto">
          <a:noFill/>
          <a:ln>
            <a:miter lim="800000"/>
            <a:headEnd/>
            <a:tailEnd/>
          </a:ln>
        </p:spPr>
        <p:txBody>
          <a:bodyPr/>
          <a:lstStyle/>
          <a:p>
            <a:fld id="{3067A0EB-D3AB-4CCF-A0AB-B071E7C73FBF}" type="slidenum">
              <a:rPr lang="zh-CN" altLang="en-US" smtClean="0"/>
              <a:pPr/>
              <a:t>27</a:t>
            </a:fld>
            <a:endParaRPr lang="en-US" altLang="zh-CN"/>
          </a:p>
        </p:txBody>
      </p:sp>
    </p:spTree>
    <p:extLst>
      <p:ext uri="{BB962C8B-B14F-4D97-AF65-F5344CB8AC3E}">
        <p14:creationId xmlns:p14="http://schemas.microsoft.com/office/powerpoint/2010/main" val="2975668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C493B2F-67F1-4FEC-A176-4BDA1A303606}" type="slidenum">
              <a:rPr lang="zh-CN" altLang="en-US" smtClean="0"/>
              <a:t>28</a:t>
            </a:fld>
            <a:endParaRPr lang="zh-CN" altLang="en-US"/>
          </a:p>
        </p:txBody>
      </p:sp>
    </p:spTree>
    <p:extLst>
      <p:ext uri="{BB962C8B-B14F-4D97-AF65-F5344CB8AC3E}">
        <p14:creationId xmlns:p14="http://schemas.microsoft.com/office/powerpoint/2010/main" val="18710096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EEDF1-27E1-42F5-9730-972540B62DE6}" type="slidenum">
              <a:rPr lang="zh-CN" altLang="en-US" smtClean="0"/>
              <a:t>29</a:t>
            </a:fld>
            <a:endParaRPr lang="zh-CN" altLang="en-US"/>
          </a:p>
        </p:txBody>
      </p:sp>
    </p:spTree>
    <p:extLst>
      <p:ext uri="{BB962C8B-B14F-4D97-AF65-F5344CB8AC3E}">
        <p14:creationId xmlns:p14="http://schemas.microsoft.com/office/powerpoint/2010/main" val="316808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Scrum</a:t>
            </a:r>
            <a:r>
              <a:rPr lang="zh-CN" altLang="en-US" dirty="0"/>
              <a:t>是目前世界上最流行的敏捷开发框架，</a:t>
            </a:r>
            <a:endParaRPr lang="en-US" altLang="zh-CN" dirty="0"/>
          </a:p>
          <a:p>
            <a:r>
              <a:rPr lang="en-US" altLang="zh-CN" dirty="0"/>
              <a:t>1</a:t>
            </a:r>
            <a:r>
              <a:rPr lang="zh-CN" altLang="en-US" dirty="0"/>
              <a:t>、定义比较清晰，知道具体要做哪些事情，就可以达到</a:t>
            </a:r>
            <a:r>
              <a:rPr lang="en-US" altLang="zh-CN" dirty="0"/>
              <a:t>scrum</a:t>
            </a:r>
            <a:r>
              <a:rPr lang="zh-CN" altLang="en-US" dirty="0"/>
              <a:t>要求。</a:t>
            </a:r>
            <a:endParaRPr lang="en-US" altLang="zh-CN" dirty="0"/>
          </a:p>
          <a:p>
            <a:r>
              <a:rPr lang="en-US" altLang="zh-CN" dirty="0"/>
              <a:t>2</a:t>
            </a:r>
            <a:r>
              <a:rPr lang="zh-CN" altLang="en-US" dirty="0"/>
              <a:t>、有比较成功商业模式，有大量的项目实践。</a:t>
            </a:r>
            <a:endParaRPr lang="en-US" altLang="zh-CN" dirty="0"/>
          </a:p>
          <a:p>
            <a:r>
              <a:rPr lang="en-US" altLang="zh-CN" dirty="0"/>
              <a:t>3</a:t>
            </a:r>
            <a:r>
              <a:rPr lang="zh-CN" altLang="en-US" dirty="0"/>
              <a:t>、</a:t>
            </a:r>
            <a:r>
              <a:rPr lang="en-US" altLang="zh-CN" dirty="0"/>
              <a:t>scrum</a:t>
            </a:r>
            <a:r>
              <a:rPr lang="zh-CN" altLang="en-US" dirty="0"/>
              <a:t>中即有计划会、每日例会、评审会等计划和管理活动，又有迭代期内的灵活的应变活动，是一种轻重结合的敏捷过程。</a:t>
            </a:r>
          </a:p>
        </p:txBody>
      </p:sp>
      <p:sp>
        <p:nvSpPr>
          <p:cNvPr id="4" name="灯片编号占位符 3"/>
          <p:cNvSpPr>
            <a:spLocks noGrp="1"/>
          </p:cNvSpPr>
          <p:nvPr>
            <p:ph type="sldNum" sz="quarter" idx="10"/>
          </p:nvPr>
        </p:nvSpPr>
        <p:spPr/>
        <p:txBody>
          <a:bodyPr/>
          <a:lstStyle/>
          <a:p>
            <a:fld id="{59EEEDF1-27E1-42F5-9730-972540B62DE6}" type="slidenum">
              <a:rPr lang="zh-CN" altLang="en-US" smtClean="0"/>
              <a:t>4</a:t>
            </a:fld>
            <a:endParaRPr lang="zh-CN" altLang="en-US"/>
          </a:p>
        </p:txBody>
      </p:sp>
    </p:spTree>
    <p:extLst>
      <p:ext uri="{BB962C8B-B14F-4D97-AF65-F5344CB8AC3E}">
        <p14:creationId xmlns:p14="http://schemas.microsoft.com/office/powerpoint/2010/main" val="221085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15E6CFFD-43BB-450F-AA80-21A40C9367D2}"/>
              </a:ext>
            </a:extLst>
          </p:cNvPr>
          <p:cNvSpPr>
            <a:spLocks noGrp="1" noRot="1" noChangeAspect="1" noChangeArrowheads="1" noTextEdit="1"/>
          </p:cNvSpPr>
          <p:nvPr>
            <p:ph type="sldImg" idx="4294967295"/>
          </p:nvPr>
        </p:nvSpPr>
        <p:spPr>
          <a:ln>
            <a:miter lim="800000"/>
          </a:ln>
        </p:spPr>
      </p:sp>
      <p:sp>
        <p:nvSpPr>
          <p:cNvPr id="39939" name="备注占位符 2">
            <a:extLst>
              <a:ext uri="{FF2B5EF4-FFF2-40B4-BE49-F238E27FC236}">
                <a16:creationId xmlns:a16="http://schemas.microsoft.com/office/drawing/2014/main" id="{FF723E29-E7DF-4F72-89BA-AC60E1D1B84C}"/>
              </a:ext>
            </a:extLst>
          </p:cNvPr>
          <p:cNvSpPr>
            <a:spLocks noGrp="1" noChangeArrowheads="1"/>
          </p:cNvSpPr>
          <p:nvPr>
            <p:ph type="body" idx="4294967295"/>
          </p:nvPr>
        </p:nvSpPr>
        <p:spPr/>
        <p:txBody>
          <a:bodyPr>
            <a:prstTxWarp prst="textNoShape">
              <a:avLst/>
            </a:prstTxWarp>
          </a:bodyPr>
          <a:lstStyle/>
          <a:p>
            <a:pPr eaLnBrk="1" hangingPunct="1"/>
            <a:endParaRPr lang="zh-CN" altLang="en-US" dirty="0"/>
          </a:p>
        </p:txBody>
      </p:sp>
      <p:sp>
        <p:nvSpPr>
          <p:cNvPr id="39940" name="页眉占位符 3">
            <a:extLst>
              <a:ext uri="{FF2B5EF4-FFF2-40B4-BE49-F238E27FC236}">
                <a16:creationId xmlns:a16="http://schemas.microsoft.com/office/drawing/2014/main" id="{0A879CF5-D32A-4178-9668-D2F4A651FFDB}"/>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Aft>
                <a:spcPts val="338"/>
              </a:spcAft>
              <a:defRPr sz="900">
                <a:solidFill>
                  <a:schemeClr val="tx1"/>
                </a:solidFill>
                <a:latin typeface="Segoe UI Light" panose="020B0502040204020203" pitchFamily="34" charset="0"/>
                <a:ea typeface="宋体" panose="02010600030101010101" pitchFamily="2" charset="-122"/>
              </a:defRPr>
            </a:lvl1pPr>
            <a:lvl2pPr marL="742950" indent="-28575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2pPr>
            <a:lvl3pPr marL="1143000" indent="-22860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3pPr>
            <a:lvl4pPr marL="1600200" indent="-22860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4pPr>
            <a:lvl5pPr marL="2057400" indent="-22860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5pPr>
            <a:lvl6pPr marL="25146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6pPr>
            <a:lvl7pPr marL="29718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7pPr>
            <a:lvl8pPr marL="34290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8pPr>
            <a:lvl9pPr marL="38862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9pPr>
          </a:lstStyle>
          <a:p>
            <a:pPr fontAlgn="base">
              <a:lnSpc>
                <a:spcPct val="100000"/>
              </a:lnSpc>
              <a:spcAft>
                <a:spcPct val="0"/>
              </a:spcAft>
            </a:pPr>
            <a:endParaRPr lang="zh-CN" altLang="en-US" sz="1200">
              <a:latin typeface="Calibri" panose="020F0502020204030204" pitchFamily="34" charset="0"/>
            </a:endParaRPr>
          </a:p>
        </p:txBody>
      </p:sp>
      <p:sp>
        <p:nvSpPr>
          <p:cNvPr id="5" name="页脚占位符 4">
            <a:extLst>
              <a:ext uri="{FF2B5EF4-FFF2-40B4-BE49-F238E27FC236}">
                <a16:creationId xmlns:a16="http://schemas.microsoft.com/office/drawing/2014/main" id="{682CD00A-6F96-4DCE-BAC3-05F76486BB73}"/>
              </a:ext>
            </a:extLst>
          </p:cNvPr>
          <p:cNvSpPr>
            <a:spLocks noGrp="1"/>
          </p:cNvSpPr>
          <p:nvPr>
            <p:ph type="ftr" sz="quarter" idx="4"/>
          </p:nvPr>
        </p:nvSpPr>
        <p:spPr>
          <a:xfrm>
            <a:off x="0" y="8686800"/>
            <a:ext cx="5920739" cy="355963"/>
          </a:xfrm>
        </p:spPr>
        <p:txBody>
          <a:bodyPr/>
          <a:lstStyle/>
          <a:p>
            <a:pPr>
              <a:defRPr/>
            </a:pPr>
            <a:r>
              <a:rPr lang="en-US">
                <a:sym typeface="+mn-ea"/>
              </a:rPr>
              <a:t>© 2012 Microsoft Corporation. All rights reserved. Microsoft, Windows, and other product names are or may be registered trademarks and/or trademarks in the U.S. and/or other countries.</a:t>
            </a:r>
          </a:p>
          <a:p>
            <a:pPr>
              <a:defRPr/>
            </a:pPr>
            <a:r>
              <a:rPr lang="en-US">
                <a:sym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6869" name="日期占位符 5">
            <a:extLst>
              <a:ext uri="{FF2B5EF4-FFF2-40B4-BE49-F238E27FC236}">
                <a16:creationId xmlns:a16="http://schemas.microsoft.com/office/drawing/2014/main" id="{E33DF3D5-29DF-4C53-A725-ACD0E121905D}"/>
              </a:ext>
            </a:extLst>
          </p:cNvPr>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CF8E4F71-CB62-4D2F-91CA-EBC8AC13C7E7}" type="datetime1">
              <a:rPr lang="en-US" altLang="zh-CN">
                <a:ea typeface="+mn-ea"/>
                <a:sym typeface="+mn-ea"/>
              </a:rPr>
              <a:pPr>
                <a:defRPr/>
              </a:pPr>
              <a:t>1/16/2019</a:t>
            </a:fld>
            <a:endParaRPr lang="en-US" altLang="en-US">
              <a:sym typeface="+mn-ea"/>
            </a:endParaRPr>
          </a:p>
        </p:txBody>
      </p:sp>
      <p:sp>
        <p:nvSpPr>
          <p:cNvPr id="36870" name="灯片编号占位符 6">
            <a:extLst>
              <a:ext uri="{FF2B5EF4-FFF2-40B4-BE49-F238E27FC236}">
                <a16:creationId xmlns:a16="http://schemas.microsoft.com/office/drawing/2014/main" id="{BFA20BF8-0281-4D28-91DB-86F0F19C0FD1}"/>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952EE0AA-79EC-47E2-A826-36DE3AA5E962}" type="slidenum">
              <a:rPr lang="en-US" altLang="en-US">
                <a:sym typeface="+mn-ea"/>
              </a:rPr>
              <a:pPr>
                <a:defRPr/>
              </a:pPr>
              <a:t>5</a:t>
            </a:fld>
            <a:endParaRPr lang="en-US" altLang="en-US">
              <a:sym typeface="+mn-ea"/>
            </a:endParaRPr>
          </a:p>
        </p:txBody>
      </p:sp>
    </p:spTree>
    <p:extLst>
      <p:ext uri="{BB962C8B-B14F-4D97-AF65-F5344CB8AC3E}">
        <p14:creationId xmlns:p14="http://schemas.microsoft.com/office/powerpoint/2010/main" val="3433841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AF6F89ED-FF08-4D95-8378-2F0582E04E5A}"/>
              </a:ext>
            </a:extLst>
          </p:cNvPr>
          <p:cNvSpPr>
            <a:spLocks noGrp="1" noRot="1" noChangeAspect="1" noChangeArrowheads="1" noTextEdit="1"/>
          </p:cNvSpPr>
          <p:nvPr>
            <p:ph type="sldImg" idx="4294967295"/>
          </p:nvPr>
        </p:nvSpPr>
        <p:spPr>
          <a:ln>
            <a:miter lim="800000"/>
          </a:ln>
        </p:spPr>
      </p:sp>
      <p:sp>
        <p:nvSpPr>
          <p:cNvPr id="54275" name="备注占位符 2">
            <a:extLst>
              <a:ext uri="{FF2B5EF4-FFF2-40B4-BE49-F238E27FC236}">
                <a16:creationId xmlns:a16="http://schemas.microsoft.com/office/drawing/2014/main" id="{46A0E685-4D27-418C-8F6F-66C34E43280A}"/>
              </a:ext>
            </a:extLst>
          </p:cNvPr>
          <p:cNvSpPr>
            <a:spLocks noGrp="1" noChangeArrowheads="1"/>
          </p:cNvSpPr>
          <p:nvPr>
            <p:ph type="body" idx="4294967295"/>
          </p:nvPr>
        </p:nvSpPr>
        <p:spPr/>
        <p:txBody>
          <a:bodyPr>
            <a:prstTxWarp prst="textNoShape">
              <a:avLst/>
            </a:prstTxWarp>
          </a:bodyPr>
          <a:lstStyle/>
          <a:p>
            <a:pPr eaLnBrk="1" hangingPunct="1"/>
            <a:endParaRPr lang="zh-CN" altLang="en-US" dirty="0"/>
          </a:p>
        </p:txBody>
      </p:sp>
      <p:sp>
        <p:nvSpPr>
          <p:cNvPr id="54276" name="页眉占位符 3">
            <a:extLst>
              <a:ext uri="{FF2B5EF4-FFF2-40B4-BE49-F238E27FC236}">
                <a16:creationId xmlns:a16="http://schemas.microsoft.com/office/drawing/2014/main" id="{C572B9E4-9A85-4A6F-A169-2098E6EC5CF2}"/>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Aft>
                <a:spcPts val="338"/>
              </a:spcAft>
              <a:defRPr sz="900">
                <a:solidFill>
                  <a:schemeClr val="tx1"/>
                </a:solidFill>
                <a:latin typeface="Segoe UI Light" panose="020B0502040204020203" pitchFamily="34" charset="0"/>
                <a:ea typeface="宋体" panose="02010600030101010101" pitchFamily="2" charset="-122"/>
              </a:defRPr>
            </a:lvl1pPr>
            <a:lvl2pPr marL="742950" indent="-28575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2pPr>
            <a:lvl3pPr marL="1143000" indent="-22860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3pPr>
            <a:lvl4pPr marL="1600200" indent="-22860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4pPr>
            <a:lvl5pPr marL="2057400" indent="-22860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5pPr>
            <a:lvl6pPr marL="25146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6pPr>
            <a:lvl7pPr marL="29718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7pPr>
            <a:lvl8pPr marL="34290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8pPr>
            <a:lvl9pPr marL="38862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9pPr>
          </a:lstStyle>
          <a:p>
            <a:pPr fontAlgn="base">
              <a:lnSpc>
                <a:spcPct val="100000"/>
              </a:lnSpc>
              <a:spcAft>
                <a:spcPct val="0"/>
              </a:spcAft>
            </a:pPr>
            <a:endParaRPr lang="zh-CN" altLang="en-US" sz="1200">
              <a:latin typeface="Calibri" panose="020F0502020204030204" pitchFamily="34" charset="0"/>
            </a:endParaRPr>
          </a:p>
        </p:txBody>
      </p:sp>
      <p:sp>
        <p:nvSpPr>
          <p:cNvPr id="5" name="页脚占位符 4">
            <a:extLst>
              <a:ext uri="{FF2B5EF4-FFF2-40B4-BE49-F238E27FC236}">
                <a16:creationId xmlns:a16="http://schemas.microsoft.com/office/drawing/2014/main" id="{ECF29EA0-00E7-4A26-A049-BD9387C5279F}"/>
              </a:ext>
            </a:extLst>
          </p:cNvPr>
          <p:cNvSpPr>
            <a:spLocks noGrp="1"/>
          </p:cNvSpPr>
          <p:nvPr>
            <p:ph type="ftr" sz="quarter" idx="4"/>
          </p:nvPr>
        </p:nvSpPr>
        <p:spPr>
          <a:xfrm>
            <a:off x="0" y="8686800"/>
            <a:ext cx="5920739" cy="355963"/>
          </a:xfrm>
        </p:spPr>
        <p:txBody>
          <a:bodyPr/>
          <a:lstStyle/>
          <a:p>
            <a:pPr>
              <a:defRPr/>
            </a:pPr>
            <a:r>
              <a:rPr lang="en-US">
                <a:sym typeface="+mn-ea"/>
              </a:rPr>
              <a:t>© 2012 Microsoft Corporation. All rights reserved. Microsoft, Windows, and other product names are or may be registered trademarks and/or trademarks in the U.S. and/or other countries.</a:t>
            </a:r>
          </a:p>
          <a:p>
            <a:pPr>
              <a:defRPr/>
            </a:pPr>
            <a:r>
              <a:rPr lang="en-US">
                <a:sym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6869" name="日期占位符 5">
            <a:extLst>
              <a:ext uri="{FF2B5EF4-FFF2-40B4-BE49-F238E27FC236}">
                <a16:creationId xmlns:a16="http://schemas.microsoft.com/office/drawing/2014/main" id="{E5A739EB-6FED-4C29-8D4B-03010B1A0D50}"/>
              </a:ext>
            </a:extLst>
          </p:cNvPr>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CF8E4F71-CB62-4D2F-91CA-EBC8AC13C7E7}" type="datetime1">
              <a:rPr lang="en-US" altLang="zh-CN">
                <a:ea typeface="+mn-ea"/>
                <a:sym typeface="+mn-ea"/>
              </a:rPr>
              <a:pPr>
                <a:defRPr/>
              </a:pPr>
              <a:t>1/16/2019</a:t>
            </a:fld>
            <a:endParaRPr lang="en-US" altLang="en-US">
              <a:sym typeface="+mn-ea"/>
            </a:endParaRPr>
          </a:p>
        </p:txBody>
      </p:sp>
      <p:sp>
        <p:nvSpPr>
          <p:cNvPr id="36870" name="灯片编号占位符 6">
            <a:extLst>
              <a:ext uri="{FF2B5EF4-FFF2-40B4-BE49-F238E27FC236}">
                <a16:creationId xmlns:a16="http://schemas.microsoft.com/office/drawing/2014/main" id="{D67D83BD-B007-4F8A-95B0-46869E2C957C}"/>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77FBC01D-CEB9-471C-8C27-4267595321DE}" type="slidenum">
              <a:rPr lang="en-US" altLang="en-US">
                <a:sym typeface="+mn-ea"/>
              </a:rPr>
              <a:pPr>
                <a:defRPr/>
              </a:pPr>
              <a:t>6</a:t>
            </a:fld>
            <a:endParaRPr lang="en-US" altLang="en-US">
              <a:sym typeface="+mn-ea"/>
            </a:endParaRPr>
          </a:p>
        </p:txBody>
      </p:sp>
    </p:spTree>
    <p:extLst>
      <p:ext uri="{BB962C8B-B14F-4D97-AF65-F5344CB8AC3E}">
        <p14:creationId xmlns:p14="http://schemas.microsoft.com/office/powerpoint/2010/main" val="3313513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1FB10443-3998-419F-B92B-A0AC53B8D83A}"/>
              </a:ext>
            </a:extLst>
          </p:cNvPr>
          <p:cNvSpPr>
            <a:spLocks noGrp="1" noRot="1" noChangeAspect="1" noChangeArrowheads="1" noTextEdit="1"/>
          </p:cNvSpPr>
          <p:nvPr>
            <p:ph type="sldImg" idx="4294967295"/>
          </p:nvPr>
        </p:nvSpPr>
        <p:spPr>
          <a:ln>
            <a:miter lim="800000"/>
          </a:ln>
        </p:spPr>
      </p:sp>
      <p:sp>
        <p:nvSpPr>
          <p:cNvPr id="41987" name="备注占位符 2">
            <a:extLst>
              <a:ext uri="{FF2B5EF4-FFF2-40B4-BE49-F238E27FC236}">
                <a16:creationId xmlns:a16="http://schemas.microsoft.com/office/drawing/2014/main" id="{56B54D2F-17FC-427D-B203-8679D7D4B7D3}"/>
              </a:ext>
            </a:extLst>
          </p:cNvPr>
          <p:cNvSpPr>
            <a:spLocks noGrp="1" noChangeArrowheads="1"/>
          </p:cNvSpPr>
          <p:nvPr>
            <p:ph type="body" idx="4294967295"/>
          </p:nvPr>
        </p:nvSpPr>
        <p:spPr/>
        <p:txBody>
          <a:bodyPr>
            <a:prstTxWarp prst="textNoShape">
              <a:avLst/>
            </a:prstTxWarp>
          </a:bodyPr>
          <a:lstStyle/>
          <a:p>
            <a:pPr eaLnBrk="1" hangingPunct="1"/>
            <a:endParaRPr lang="zh-CN" altLang="en-US" dirty="0"/>
          </a:p>
        </p:txBody>
      </p:sp>
      <p:sp>
        <p:nvSpPr>
          <p:cNvPr id="41988" name="页眉占位符 3">
            <a:extLst>
              <a:ext uri="{FF2B5EF4-FFF2-40B4-BE49-F238E27FC236}">
                <a16:creationId xmlns:a16="http://schemas.microsoft.com/office/drawing/2014/main" id="{C8EC42C5-7E84-471B-9507-18521872AE5A}"/>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Aft>
                <a:spcPts val="338"/>
              </a:spcAft>
              <a:defRPr sz="900">
                <a:solidFill>
                  <a:schemeClr val="tx1"/>
                </a:solidFill>
                <a:latin typeface="Segoe UI Light" panose="020B0502040204020203" pitchFamily="34" charset="0"/>
                <a:ea typeface="宋体" panose="02010600030101010101" pitchFamily="2" charset="-122"/>
              </a:defRPr>
            </a:lvl1pPr>
            <a:lvl2pPr marL="742950" indent="-28575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2pPr>
            <a:lvl3pPr marL="1143000" indent="-22860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3pPr>
            <a:lvl4pPr marL="1600200" indent="-22860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4pPr>
            <a:lvl5pPr marL="2057400" indent="-22860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5pPr>
            <a:lvl6pPr marL="25146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6pPr>
            <a:lvl7pPr marL="29718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7pPr>
            <a:lvl8pPr marL="34290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8pPr>
            <a:lvl9pPr marL="38862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9pPr>
          </a:lstStyle>
          <a:p>
            <a:pPr fontAlgn="base">
              <a:lnSpc>
                <a:spcPct val="100000"/>
              </a:lnSpc>
              <a:spcAft>
                <a:spcPct val="0"/>
              </a:spcAft>
            </a:pPr>
            <a:endParaRPr lang="zh-CN" altLang="en-US" sz="1200">
              <a:latin typeface="Calibri" panose="020F0502020204030204" pitchFamily="34" charset="0"/>
            </a:endParaRPr>
          </a:p>
        </p:txBody>
      </p:sp>
      <p:sp>
        <p:nvSpPr>
          <p:cNvPr id="5" name="页脚占位符 4">
            <a:extLst>
              <a:ext uri="{FF2B5EF4-FFF2-40B4-BE49-F238E27FC236}">
                <a16:creationId xmlns:a16="http://schemas.microsoft.com/office/drawing/2014/main" id="{ECB69648-017D-470A-9ACC-6E8FBA2C153E}"/>
              </a:ext>
            </a:extLst>
          </p:cNvPr>
          <p:cNvSpPr>
            <a:spLocks noGrp="1"/>
          </p:cNvSpPr>
          <p:nvPr>
            <p:ph type="ftr" sz="quarter" idx="4"/>
          </p:nvPr>
        </p:nvSpPr>
        <p:spPr>
          <a:xfrm>
            <a:off x="0" y="8686800"/>
            <a:ext cx="5920739" cy="355963"/>
          </a:xfrm>
        </p:spPr>
        <p:txBody>
          <a:bodyPr/>
          <a:lstStyle/>
          <a:p>
            <a:pPr>
              <a:defRPr/>
            </a:pPr>
            <a:r>
              <a:rPr lang="en-US">
                <a:sym typeface="+mn-ea"/>
              </a:rPr>
              <a:t>© 2012 Microsoft Corporation. All rights reserved. Microsoft, Windows, and other product names are or may be registered trademarks and/or trademarks in the U.S. and/or other countries.</a:t>
            </a:r>
          </a:p>
          <a:p>
            <a:pPr>
              <a:defRPr/>
            </a:pPr>
            <a:r>
              <a:rPr lang="en-US">
                <a:sym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6869" name="日期占位符 5">
            <a:extLst>
              <a:ext uri="{FF2B5EF4-FFF2-40B4-BE49-F238E27FC236}">
                <a16:creationId xmlns:a16="http://schemas.microsoft.com/office/drawing/2014/main" id="{C5D0DEBB-50ED-42A2-B424-EBA6B49A8738}"/>
              </a:ext>
            </a:extLst>
          </p:cNvPr>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CF8E4F71-CB62-4D2F-91CA-EBC8AC13C7E7}" type="datetime1">
              <a:rPr lang="en-US" altLang="zh-CN">
                <a:ea typeface="+mn-ea"/>
                <a:sym typeface="+mn-ea"/>
              </a:rPr>
              <a:pPr>
                <a:defRPr/>
              </a:pPr>
              <a:t>1/16/2019</a:t>
            </a:fld>
            <a:endParaRPr lang="en-US" altLang="en-US">
              <a:sym typeface="+mn-ea"/>
            </a:endParaRPr>
          </a:p>
        </p:txBody>
      </p:sp>
      <p:sp>
        <p:nvSpPr>
          <p:cNvPr id="36870" name="灯片编号占位符 6">
            <a:extLst>
              <a:ext uri="{FF2B5EF4-FFF2-40B4-BE49-F238E27FC236}">
                <a16:creationId xmlns:a16="http://schemas.microsoft.com/office/drawing/2014/main" id="{6A658AA6-9DD4-4CD6-B1D7-CF76B8F33CF9}"/>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D35919A6-9AC4-439E-BE7A-3F0BC837A0E0}" type="slidenum">
              <a:rPr lang="en-US" altLang="en-US">
                <a:sym typeface="+mn-ea"/>
              </a:rPr>
              <a:pPr>
                <a:defRPr/>
              </a:pPr>
              <a:t>7</a:t>
            </a:fld>
            <a:endParaRPr lang="en-US" altLang="en-US">
              <a:sym typeface="+mn-ea"/>
            </a:endParaRPr>
          </a:p>
        </p:txBody>
      </p:sp>
    </p:spTree>
    <p:extLst>
      <p:ext uri="{BB962C8B-B14F-4D97-AF65-F5344CB8AC3E}">
        <p14:creationId xmlns:p14="http://schemas.microsoft.com/office/powerpoint/2010/main" val="3260429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456CA170-FDE5-4407-9AC2-515BBED66415}"/>
              </a:ext>
            </a:extLst>
          </p:cNvPr>
          <p:cNvSpPr>
            <a:spLocks noGrp="1" noRot="1" noChangeAspect="1" noChangeArrowheads="1" noTextEdit="1"/>
          </p:cNvSpPr>
          <p:nvPr>
            <p:ph type="sldImg" idx="4294967295"/>
          </p:nvPr>
        </p:nvSpPr>
        <p:spPr>
          <a:ln>
            <a:miter lim="800000"/>
          </a:ln>
        </p:spPr>
      </p:sp>
      <p:sp>
        <p:nvSpPr>
          <p:cNvPr id="44035" name="备注占位符 2">
            <a:extLst>
              <a:ext uri="{FF2B5EF4-FFF2-40B4-BE49-F238E27FC236}">
                <a16:creationId xmlns:a16="http://schemas.microsoft.com/office/drawing/2014/main" id="{17FD74BB-123C-4D6E-91CD-993933716FDA}"/>
              </a:ext>
            </a:extLst>
          </p:cNvPr>
          <p:cNvSpPr>
            <a:spLocks noGrp="1" noChangeArrowheads="1"/>
          </p:cNvSpPr>
          <p:nvPr>
            <p:ph type="body" idx="4294967295"/>
          </p:nvPr>
        </p:nvSpPr>
        <p:spPr/>
        <p:txBody>
          <a:bodyPr>
            <a:prstTxWarp prst="textNoShape">
              <a:avLst/>
            </a:prstTxWarp>
          </a:bodyPr>
          <a:lstStyle/>
          <a:p>
            <a:pPr eaLnBrk="1" hangingPunct="1"/>
            <a:endParaRPr lang="zh-CN" altLang="en-US"/>
          </a:p>
        </p:txBody>
      </p:sp>
      <p:sp>
        <p:nvSpPr>
          <p:cNvPr id="44036" name="页眉占位符 3">
            <a:extLst>
              <a:ext uri="{FF2B5EF4-FFF2-40B4-BE49-F238E27FC236}">
                <a16:creationId xmlns:a16="http://schemas.microsoft.com/office/drawing/2014/main" id="{E8F7213C-02FC-4D87-A284-E85810F9F69C}"/>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Aft>
                <a:spcPts val="338"/>
              </a:spcAft>
              <a:defRPr sz="900">
                <a:solidFill>
                  <a:schemeClr val="tx1"/>
                </a:solidFill>
                <a:latin typeface="Segoe UI Light" panose="020B0502040204020203" pitchFamily="34" charset="0"/>
                <a:ea typeface="宋体" panose="02010600030101010101" pitchFamily="2" charset="-122"/>
              </a:defRPr>
            </a:lvl1pPr>
            <a:lvl2pPr marL="742950" indent="-28575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2pPr>
            <a:lvl3pPr marL="1143000" indent="-22860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3pPr>
            <a:lvl4pPr marL="1600200" indent="-22860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4pPr>
            <a:lvl5pPr marL="2057400" indent="-22860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5pPr>
            <a:lvl6pPr marL="25146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6pPr>
            <a:lvl7pPr marL="29718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7pPr>
            <a:lvl8pPr marL="34290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8pPr>
            <a:lvl9pPr marL="38862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9pPr>
          </a:lstStyle>
          <a:p>
            <a:pPr fontAlgn="base">
              <a:lnSpc>
                <a:spcPct val="100000"/>
              </a:lnSpc>
              <a:spcAft>
                <a:spcPct val="0"/>
              </a:spcAft>
            </a:pPr>
            <a:endParaRPr lang="zh-CN" altLang="en-US" sz="1200">
              <a:latin typeface="Calibri" panose="020F0502020204030204" pitchFamily="34" charset="0"/>
            </a:endParaRPr>
          </a:p>
        </p:txBody>
      </p:sp>
      <p:sp>
        <p:nvSpPr>
          <p:cNvPr id="5" name="页脚占位符 4">
            <a:extLst>
              <a:ext uri="{FF2B5EF4-FFF2-40B4-BE49-F238E27FC236}">
                <a16:creationId xmlns:a16="http://schemas.microsoft.com/office/drawing/2014/main" id="{C7131D69-03B9-46E4-88C1-9E27041D6CDE}"/>
              </a:ext>
            </a:extLst>
          </p:cNvPr>
          <p:cNvSpPr>
            <a:spLocks noGrp="1"/>
          </p:cNvSpPr>
          <p:nvPr>
            <p:ph type="ftr" sz="quarter" idx="4"/>
          </p:nvPr>
        </p:nvSpPr>
        <p:spPr>
          <a:xfrm>
            <a:off x="0" y="8686800"/>
            <a:ext cx="5920739" cy="355963"/>
          </a:xfrm>
        </p:spPr>
        <p:txBody>
          <a:bodyPr/>
          <a:lstStyle/>
          <a:p>
            <a:pPr>
              <a:defRPr/>
            </a:pPr>
            <a:r>
              <a:rPr lang="en-US">
                <a:sym typeface="+mn-ea"/>
              </a:rPr>
              <a:t>© 2012 Microsoft Corporation. All rights reserved. Microsoft, Windows, and other product names are or may be registered trademarks and/or trademarks in the U.S. and/or other countries.</a:t>
            </a:r>
          </a:p>
          <a:p>
            <a:pPr>
              <a:defRPr/>
            </a:pPr>
            <a:r>
              <a:rPr lang="en-US">
                <a:sym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6869" name="日期占位符 5">
            <a:extLst>
              <a:ext uri="{FF2B5EF4-FFF2-40B4-BE49-F238E27FC236}">
                <a16:creationId xmlns:a16="http://schemas.microsoft.com/office/drawing/2014/main" id="{4D5FDA0A-D8BD-4830-B1C7-B01E9E6B234F}"/>
              </a:ext>
            </a:extLst>
          </p:cNvPr>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CF8E4F71-CB62-4D2F-91CA-EBC8AC13C7E7}" type="datetime1">
              <a:rPr lang="en-US" altLang="zh-CN">
                <a:ea typeface="+mn-ea"/>
                <a:sym typeface="+mn-ea"/>
              </a:rPr>
              <a:pPr>
                <a:defRPr/>
              </a:pPr>
              <a:t>1/16/2019</a:t>
            </a:fld>
            <a:endParaRPr lang="en-US" altLang="en-US">
              <a:sym typeface="+mn-ea"/>
            </a:endParaRPr>
          </a:p>
        </p:txBody>
      </p:sp>
      <p:sp>
        <p:nvSpPr>
          <p:cNvPr id="36870" name="灯片编号占位符 6">
            <a:extLst>
              <a:ext uri="{FF2B5EF4-FFF2-40B4-BE49-F238E27FC236}">
                <a16:creationId xmlns:a16="http://schemas.microsoft.com/office/drawing/2014/main" id="{E52862AC-A98D-4B00-92D9-0BA21675B254}"/>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3A20133D-0FF3-4430-838A-5F22BDBF55A9}" type="slidenum">
              <a:rPr lang="en-US" altLang="en-US">
                <a:sym typeface="+mn-ea"/>
              </a:rPr>
              <a:pPr>
                <a:defRPr/>
              </a:pPr>
              <a:t>8</a:t>
            </a:fld>
            <a:endParaRPr lang="en-US" altLang="en-US">
              <a:sym typeface="+mn-ea"/>
            </a:endParaRPr>
          </a:p>
        </p:txBody>
      </p:sp>
    </p:spTree>
    <p:extLst>
      <p:ext uri="{BB962C8B-B14F-4D97-AF65-F5344CB8AC3E}">
        <p14:creationId xmlns:p14="http://schemas.microsoft.com/office/powerpoint/2010/main" val="66948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349725C2-405B-4B85-898D-169CE12F0037}"/>
              </a:ext>
            </a:extLst>
          </p:cNvPr>
          <p:cNvSpPr>
            <a:spLocks noGrp="1" noRot="1" noChangeAspect="1" noChangeArrowheads="1" noTextEdit="1"/>
          </p:cNvSpPr>
          <p:nvPr>
            <p:ph type="sldImg" idx="4294967295"/>
          </p:nvPr>
        </p:nvSpPr>
        <p:spPr>
          <a:ln>
            <a:miter lim="800000"/>
          </a:ln>
        </p:spPr>
      </p:sp>
      <p:sp>
        <p:nvSpPr>
          <p:cNvPr id="46083" name="备注占位符 2">
            <a:extLst>
              <a:ext uri="{FF2B5EF4-FFF2-40B4-BE49-F238E27FC236}">
                <a16:creationId xmlns:a16="http://schemas.microsoft.com/office/drawing/2014/main" id="{F9B58314-095C-46EA-945F-48A0EFEA7706}"/>
              </a:ext>
            </a:extLst>
          </p:cNvPr>
          <p:cNvSpPr>
            <a:spLocks noGrp="1" noChangeArrowheads="1"/>
          </p:cNvSpPr>
          <p:nvPr>
            <p:ph type="body" idx="4294967295"/>
          </p:nvPr>
        </p:nvSpPr>
        <p:spPr/>
        <p:txBody>
          <a:bodyPr>
            <a:prstTxWarp prst="textNoShape">
              <a:avLst/>
            </a:prstTxWarp>
          </a:bodyPr>
          <a:lstStyle/>
          <a:p>
            <a:pPr eaLnBrk="1" hangingPunct="1"/>
            <a:endParaRPr lang="zh-CN" altLang="en-US"/>
          </a:p>
        </p:txBody>
      </p:sp>
      <p:sp>
        <p:nvSpPr>
          <p:cNvPr id="46084" name="页眉占位符 3">
            <a:extLst>
              <a:ext uri="{FF2B5EF4-FFF2-40B4-BE49-F238E27FC236}">
                <a16:creationId xmlns:a16="http://schemas.microsoft.com/office/drawing/2014/main" id="{8AFC607E-D908-48DC-8C5A-3F3276E282B7}"/>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Aft>
                <a:spcPts val="338"/>
              </a:spcAft>
              <a:defRPr sz="900">
                <a:solidFill>
                  <a:schemeClr val="tx1"/>
                </a:solidFill>
                <a:latin typeface="Segoe UI Light" panose="020B0502040204020203" pitchFamily="34" charset="0"/>
                <a:ea typeface="宋体" panose="02010600030101010101" pitchFamily="2" charset="-122"/>
              </a:defRPr>
            </a:lvl1pPr>
            <a:lvl2pPr marL="742950" indent="-28575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2pPr>
            <a:lvl3pPr marL="1143000" indent="-22860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3pPr>
            <a:lvl4pPr marL="1600200" indent="-22860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4pPr>
            <a:lvl5pPr marL="2057400" indent="-22860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5pPr>
            <a:lvl6pPr marL="25146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6pPr>
            <a:lvl7pPr marL="29718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7pPr>
            <a:lvl8pPr marL="34290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8pPr>
            <a:lvl9pPr marL="38862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9pPr>
          </a:lstStyle>
          <a:p>
            <a:pPr fontAlgn="base">
              <a:lnSpc>
                <a:spcPct val="100000"/>
              </a:lnSpc>
              <a:spcAft>
                <a:spcPct val="0"/>
              </a:spcAft>
            </a:pPr>
            <a:endParaRPr lang="zh-CN" altLang="en-US" sz="1200">
              <a:latin typeface="Calibri" panose="020F0502020204030204" pitchFamily="34" charset="0"/>
            </a:endParaRPr>
          </a:p>
        </p:txBody>
      </p:sp>
      <p:sp>
        <p:nvSpPr>
          <p:cNvPr id="5" name="页脚占位符 4">
            <a:extLst>
              <a:ext uri="{FF2B5EF4-FFF2-40B4-BE49-F238E27FC236}">
                <a16:creationId xmlns:a16="http://schemas.microsoft.com/office/drawing/2014/main" id="{8673FAAB-B483-44A2-988F-CED641A752A1}"/>
              </a:ext>
            </a:extLst>
          </p:cNvPr>
          <p:cNvSpPr>
            <a:spLocks noGrp="1"/>
          </p:cNvSpPr>
          <p:nvPr>
            <p:ph type="ftr" sz="quarter" idx="4"/>
          </p:nvPr>
        </p:nvSpPr>
        <p:spPr>
          <a:xfrm>
            <a:off x="0" y="8686800"/>
            <a:ext cx="5920739" cy="355963"/>
          </a:xfrm>
        </p:spPr>
        <p:txBody>
          <a:bodyPr/>
          <a:lstStyle/>
          <a:p>
            <a:pPr>
              <a:defRPr/>
            </a:pPr>
            <a:r>
              <a:rPr lang="en-US">
                <a:sym typeface="+mn-ea"/>
              </a:rPr>
              <a:t>© 2012 Microsoft Corporation. All rights reserved. Microsoft, Windows, and other product names are or may be registered trademarks and/or trademarks in the U.S. and/or other countries.</a:t>
            </a:r>
          </a:p>
          <a:p>
            <a:pPr>
              <a:defRPr/>
            </a:pPr>
            <a:r>
              <a:rPr lang="en-US">
                <a:sym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6869" name="日期占位符 5">
            <a:extLst>
              <a:ext uri="{FF2B5EF4-FFF2-40B4-BE49-F238E27FC236}">
                <a16:creationId xmlns:a16="http://schemas.microsoft.com/office/drawing/2014/main" id="{336D392F-B949-46C0-8F31-0EE6AC128C7C}"/>
              </a:ext>
            </a:extLst>
          </p:cNvPr>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CF8E4F71-CB62-4D2F-91CA-EBC8AC13C7E7}" type="datetime1">
              <a:rPr lang="en-US" altLang="zh-CN">
                <a:ea typeface="+mn-ea"/>
                <a:sym typeface="+mn-ea"/>
              </a:rPr>
              <a:pPr>
                <a:defRPr/>
              </a:pPr>
              <a:t>1/16/2019</a:t>
            </a:fld>
            <a:endParaRPr lang="en-US" altLang="en-US">
              <a:sym typeface="+mn-ea"/>
            </a:endParaRPr>
          </a:p>
        </p:txBody>
      </p:sp>
      <p:sp>
        <p:nvSpPr>
          <p:cNvPr id="36870" name="灯片编号占位符 6">
            <a:extLst>
              <a:ext uri="{FF2B5EF4-FFF2-40B4-BE49-F238E27FC236}">
                <a16:creationId xmlns:a16="http://schemas.microsoft.com/office/drawing/2014/main" id="{AD9E5687-D4C7-4F3C-A0B9-F63DE5CB3D24}"/>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6F3ABCCA-BCEE-4210-9DE5-0142A3E84B33}" type="slidenum">
              <a:rPr lang="en-US" altLang="en-US">
                <a:sym typeface="+mn-ea"/>
              </a:rPr>
              <a:pPr>
                <a:defRPr/>
              </a:pPr>
              <a:t>9</a:t>
            </a:fld>
            <a:endParaRPr lang="en-US" altLang="en-US">
              <a:sym typeface="+mn-ea"/>
            </a:endParaRPr>
          </a:p>
        </p:txBody>
      </p:sp>
    </p:spTree>
    <p:extLst>
      <p:ext uri="{BB962C8B-B14F-4D97-AF65-F5344CB8AC3E}">
        <p14:creationId xmlns:p14="http://schemas.microsoft.com/office/powerpoint/2010/main" val="4081995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AD15ECE5-DA6D-435A-BC91-618DCC2F36FC}"/>
              </a:ext>
            </a:extLst>
          </p:cNvPr>
          <p:cNvSpPr>
            <a:spLocks noGrp="1" noRot="1" noChangeAspect="1" noChangeArrowheads="1" noTextEdit="1"/>
          </p:cNvSpPr>
          <p:nvPr>
            <p:ph type="sldImg" idx="4294967295"/>
          </p:nvPr>
        </p:nvSpPr>
        <p:spPr>
          <a:ln>
            <a:miter lim="800000"/>
          </a:ln>
        </p:spPr>
      </p:sp>
      <p:sp>
        <p:nvSpPr>
          <p:cNvPr id="56323" name="备注占位符 2">
            <a:extLst>
              <a:ext uri="{FF2B5EF4-FFF2-40B4-BE49-F238E27FC236}">
                <a16:creationId xmlns:a16="http://schemas.microsoft.com/office/drawing/2014/main" id="{1CC54A66-8D8A-4509-B749-F96FB374B730}"/>
              </a:ext>
            </a:extLst>
          </p:cNvPr>
          <p:cNvSpPr>
            <a:spLocks noGrp="1" noChangeArrowheads="1"/>
          </p:cNvSpPr>
          <p:nvPr>
            <p:ph type="body" idx="4294967295"/>
          </p:nvPr>
        </p:nvSpPr>
        <p:spPr/>
        <p:txBody>
          <a:bodyPr>
            <a:prstTxWarp prst="textNoShape">
              <a:avLst/>
            </a:prstTxWarp>
          </a:bodyPr>
          <a:lstStyle/>
          <a:p>
            <a:pPr eaLnBrk="1" hangingPunct="1"/>
            <a:endParaRPr lang="zh-CN" altLang="en-US" dirty="0"/>
          </a:p>
        </p:txBody>
      </p:sp>
      <p:sp>
        <p:nvSpPr>
          <p:cNvPr id="56324" name="页眉占位符 3">
            <a:extLst>
              <a:ext uri="{FF2B5EF4-FFF2-40B4-BE49-F238E27FC236}">
                <a16:creationId xmlns:a16="http://schemas.microsoft.com/office/drawing/2014/main" id="{8C334A56-B55E-45BC-8510-F539786CF7F1}"/>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Aft>
                <a:spcPts val="338"/>
              </a:spcAft>
              <a:defRPr sz="900">
                <a:solidFill>
                  <a:schemeClr val="tx1"/>
                </a:solidFill>
                <a:latin typeface="Segoe UI Light" panose="020B0502040204020203" pitchFamily="34" charset="0"/>
                <a:ea typeface="宋体" panose="02010600030101010101" pitchFamily="2" charset="-122"/>
              </a:defRPr>
            </a:lvl1pPr>
            <a:lvl2pPr marL="742950" indent="-28575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2pPr>
            <a:lvl3pPr marL="1143000" indent="-22860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3pPr>
            <a:lvl4pPr marL="1600200" indent="-22860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4pPr>
            <a:lvl5pPr marL="2057400" indent="-228600">
              <a:lnSpc>
                <a:spcPct val="90000"/>
              </a:lnSpc>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5pPr>
            <a:lvl6pPr marL="25146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6pPr>
            <a:lvl7pPr marL="29718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7pPr>
            <a:lvl8pPr marL="34290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8pPr>
            <a:lvl9pPr marL="3886200" indent="-228600" eaLnBrk="0" fontAlgn="base" hangingPunct="0">
              <a:lnSpc>
                <a:spcPct val="90000"/>
              </a:lnSpc>
              <a:spcBef>
                <a:spcPct val="0"/>
              </a:spcBef>
              <a:spcAft>
                <a:spcPts val="338"/>
              </a:spcAft>
              <a:buFont typeface="Arial" panose="020B0604020202020204" pitchFamily="34" charset="0"/>
              <a:buChar char="•"/>
              <a:defRPr sz="900">
                <a:solidFill>
                  <a:schemeClr val="tx1"/>
                </a:solidFill>
                <a:latin typeface="Segoe UI Light" panose="020B0502040204020203" pitchFamily="34" charset="0"/>
                <a:ea typeface="宋体" panose="02010600030101010101" pitchFamily="2" charset="-122"/>
              </a:defRPr>
            </a:lvl9pPr>
          </a:lstStyle>
          <a:p>
            <a:pPr fontAlgn="base">
              <a:lnSpc>
                <a:spcPct val="100000"/>
              </a:lnSpc>
              <a:spcAft>
                <a:spcPct val="0"/>
              </a:spcAft>
            </a:pPr>
            <a:endParaRPr lang="zh-CN" altLang="en-US" sz="1200">
              <a:latin typeface="Calibri" panose="020F0502020204030204" pitchFamily="34" charset="0"/>
            </a:endParaRPr>
          </a:p>
        </p:txBody>
      </p:sp>
      <p:sp>
        <p:nvSpPr>
          <p:cNvPr id="5" name="页脚占位符 4">
            <a:extLst>
              <a:ext uri="{FF2B5EF4-FFF2-40B4-BE49-F238E27FC236}">
                <a16:creationId xmlns:a16="http://schemas.microsoft.com/office/drawing/2014/main" id="{8786E449-D5BB-4BFF-8619-DBDB9DF93869}"/>
              </a:ext>
            </a:extLst>
          </p:cNvPr>
          <p:cNvSpPr>
            <a:spLocks noGrp="1"/>
          </p:cNvSpPr>
          <p:nvPr>
            <p:ph type="ftr" sz="quarter" idx="4"/>
          </p:nvPr>
        </p:nvSpPr>
        <p:spPr>
          <a:xfrm>
            <a:off x="0" y="8686800"/>
            <a:ext cx="5920739" cy="355963"/>
          </a:xfrm>
        </p:spPr>
        <p:txBody>
          <a:bodyPr/>
          <a:lstStyle/>
          <a:p>
            <a:pPr>
              <a:defRPr/>
            </a:pPr>
            <a:r>
              <a:rPr lang="en-US">
                <a:sym typeface="+mn-ea"/>
              </a:rPr>
              <a:t>© 2012 Microsoft Corporation. All rights reserved. Microsoft, Windows, and other product names are or may be registered trademarks and/or trademarks in the U.S. and/or other countries.</a:t>
            </a:r>
          </a:p>
          <a:p>
            <a:pPr>
              <a:defRPr/>
            </a:pPr>
            <a:r>
              <a:rPr lang="en-US">
                <a:sym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6869" name="日期占位符 5">
            <a:extLst>
              <a:ext uri="{FF2B5EF4-FFF2-40B4-BE49-F238E27FC236}">
                <a16:creationId xmlns:a16="http://schemas.microsoft.com/office/drawing/2014/main" id="{7E77FC7A-016C-48E4-B89C-193F1A7FEACF}"/>
              </a:ext>
            </a:extLst>
          </p:cNvPr>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CF8E4F71-CB62-4D2F-91CA-EBC8AC13C7E7}" type="datetime1">
              <a:rPr lang="en-US" altLang="zh-CN">
                <a:ea typeface="+mn-ea"/>
                <a:sym typeface="+mn-ea"/>
              </a:rPr>
              <a:pPr>
                <a:defRPr/>
              </a:pPr>
              <a:t>1/16/2019</a:t>
            </a:fld>
            <a:endParaRPr lang="en-US" altLang="en-US">
              <a:sym typeface="+mn-ea"/>
            </a:endParaRPr>
          </a:p>
        </p:txBody>
      </p:sp>
      <p:sp>
        <p:nvSpPr>
          <p:cNvPr id="36870" name="灯片编号占位符 6">
            <a:extLst>
              <a:ext uri="{FF2B5EF4-FFF2-40B4-BE49-F238E27FC236}">
                <a16:creationId xmlns:a16="http://schemas.microsoft.com/office/drawing/2014/main" id="{16EF13CB-5A13-4A95-8A69-ECD084ABD7DA}"/>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2D089FFA-F399-4C07-8B16-00A0F72414E1}" type="slidenum">
              <a:rPr lang="en-US" altLang="en-US">
                <a:sym typeface="+mn-ea"/>
              </a:rPr>
              <a:pPr>
                <a:defRPr/>
              </a:pPr>
              <a:t>10</a:t>
            </a:fld>
            <a:endParaRPr lang="en-US" altLang="en-US">
              <a:sym typeface="+mn-ea"/>
            </a:endParaRPr>
          </a:p>
        </p:txBody>
      </p:sp>
    </p:spTree>
    <p:extLst>
      <p:ext uri="{BB962C8B-B14F-4D97-AF65-F5344CB8AC3E}">
        <p14:creationId xmlns:p14="http://schemas.microsoft.com/office/powerpoint/2010/main" val="129728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1E2B4-8FB2-4097-A9F0-3A8D7E3FF27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B57B307-ED31-4F63-BB04-84F48EA77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D3232334-7365-4B57-97C7-1978F740D59F}"/>
              </a:ext>
            </a:extLst>
          </p:cNvPr>
          <p:cNvSpPr>
            <a:spLocks noGrp="1"/>
          </p:cNvSpPr>
          <p:nvPr>
            <p:ph type="dt" sz="half" idx="10"/>
          </p:nvPr>
        </p:nvSpPr>
        <p:spPr/>
        <p:txBody>
          <a:bodyPr/>
          <a:lstStyle/>
          <a:p>
            <a:fld id="{9628E98B-9E79-440D-B386-FCCB56E231B9}" type="datetimeFigureOut">
              <a:rPr lang="zh-CN" altLang="en-US" smtClean="0"/>
              <a:t>2019/1/16</a:t>
            </a:fld>
            <a:endParaRPr lang="zh-CN" altLang="en-US"/>
          </a:p>
        </p:txBody>
      </p:sp>
      <p:sp>
        <p:nvSpPr>
          <p:cNvPr id="5" name="页脚占位符 4">
            <a:extLst>
              <a:ext uri="{FF2B5EF4-FFF2-40B4-BE49-F238E27FC236}">
                <a16:creationId xmlns:a16="http://schemas.microsoft.com/office/drawing/2014/main" id="{8ADB9DB4-FF27-44D9-BFA9-F00BBB9249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59D7EA-93D5-4FCB-98D9-C89F3EFFB5E7}"/>
              </a:ext>
            </a:extLst>
          </p:cNvPr>
          <p:cNvSpPr>
            <a:spLocks noGrp="1"/>
          </p:cNvSpPr>
          <p:nvPr>
            <p:ph type="sldNum" sz="quarter" idx="12"/>
          </p:nvPr>
        </p:nvSpPr>
        <p:spPr/>
        <p:txBody>
          <a:bodyPr/>
          <a:lstStyle/>
          <a:p>
            <a:fld id="{051C5E68-238A-4043-BB07-AD68E77A8917}" type="slidenum">
              <a:rPr lang="zh-CN" altLang="en-US" smtClean="0"/>
              <a:t>‹#›</a:t>
            </a:fld>
            <a:endParaRPr lang="zh-CN" altLang="en-US"/>
          </a:p>
        </p:txBody>
      </p:sp>
    </p:spTree>
    <p:extLst>
      <p:ext uri="{BB962C8B-B14F-4D97-AF65-F5344CB8AC3E}">
        <p14:creationId xmlns:p14="http://schemas.microsoft.com/office/powerpoint/2010/main" val="82329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15762-FE29-47F8-94FC-9CE0C8ED372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0807D1E-5BD0-4065-A0BA-31D58204824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7DCD16B-5D78-489F-B249-FD1C03E2B86D}"/>
              </a:ext>
            </a:extLst>
          </p:cNvPr>
          <p:cNvSpPr>
            <a:spLocks noGrp="1"/>
          </p:cNvSpPr>
          <p:nvPr>
            <p:ph type="dt" sz="half" idx="10"/>
          </p:nvPr>
        </p:nvSpPr>
        <p:spPr/>
        <p:txBody>
          <a:bodyPr/>
          <a:lstStyle/>
          <a:p>
            <a:fld id="{9628E98B-9E79-440D-B386-FCCB56E231B9}" type="datetimeFigureOut">
              <a:rPr lang="zh-CN" altLang="en-US" smtClean="0"/>
              <a:t>2019/1/16</a:t>
            </a:fld>
            <a:endParaRPr lang="zh-CN" altLang="en-US"/>
          </a:p>
        </p:txBody>
      </p:sp>
      <p:sp>
        <p:nvSpPr>
          <p:cNvPr id="5" name="页脚占位符 4">
            <a:extLst>
              <a:ext uri="{FF2B5EF4-FFF2-40B4-BE49-F238E27FC236}">
                <a16:creationId xmlns:a16="http://schemas.microsoft.com/office/drawing/2014/main" id="{B0B62CF9-96F2-402B-A5B4-8071CE5220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53E4FC-96B9-43B4-9455-A4C6715851F0}"/>
              </a:ext>
            </a:extLst>
          </p:cNvPr>
          <p:cNvSpPr>
            <a:spLocks noGrp="1"/>
          </p:cNvSpPr>
          <p:nvPr>
            <p:ph type="sldNum" sz="quarter" idx="12"/>
          </p:nvPr>
        </p:nvSpPr>
        <p:spPr/>
        <p:txBody>
          <a:bodyPr/>
          <a:lstStyle/>
          <a:p>
            <a:fld id="{051C5E68-238A-4043-BB07-AD68E77A8917}" type="slidenum">
              <a:rPr lang="zh-CN" altLang="en-US" smtClean="0"/>
              <a:t>‹#›</a:t>
            </a:fld>
            <a:endParaRPr lang="zh-CN" altLang="en-US"/>
          </a:p>
        </p:txBody>
      </p:sp>
    </p:spTree>
    <p:extLst>
      <p:ext uri="{BB962C8B-B14F-4D97-AF65-F5344CB8AC3E}">
        <p14:creationId xmlns:p14="http://schemas.microsoft.com/office/powerpoint/2010/main" val="130844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DF8133A-3BAE-4574-ACEF-536C995E0A7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5596FF4-F2A6-4EBD-9B78-99105F4FBC2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BF7267D-7414-4110-89A2-2D2F4243DC84}"/>
              </a:ext>
            </a:extLst>
          </p:cNvPr>
          <p:cNvSpPr>
            <a:spLocks noGrp="1"/>
          </p:cNvSpPr>
          <p:nvPr>
            <p:ph type="dt" sz="half" idx="10"/>
          </p:nvPr>
        </p:nvSpPr>
        <p:spPr/>
        <p:txBody>
          <a:bodyPr/>
          <a:lstStyle/>
          <a:p>
            <a:fld id="{9628E98B-9E79-440D-B386-FCCB56E231B9}" type="datetimeFigureOut">
              <a:rPr lang="zh-CN" altLang="en-US" smtClean="0"/>
              <a:t>2019/1/16</a:t>
            </a:fld>
            <a:endParaRPr lang="zh-CN" altLang="en-US"/>
          </a:p>
        </p:txBody>
      </p:sp>
      <p:sp>
        <p:nvSpPr>
          <p:cNvPr id="5" name="页脚占位符 4">
            <a:extLst>
              <a:ext uri="{FF2B5EF4-FFF2-40B4-BE49-F238E27FC236}">
                <a16:creationId xmlns:a16="http://schemas.microsoft.com/office/drawing/2014/main" id="{E82C8BC6-0E59-4450-9B6E-575883F3FB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83C837-738E-4B65-A2FA-C7F2DAE993BC}"/>
              </a:ext>
            </a:extLst>
          </p:cNvPr>
          <p:cNvSpPr>
            <a:spLocks noGrp="1"/>
          </p:cNvSpPr>
          <p:nvPr>
            <p:ph type="sldNum" sz="quarter" idx="12"/>
          </p:nvPr>
        </p:nvSpPr>
        <p:spPr/>
        <p:txBody>
          <a:bodyPr/>
          <a:lstStyle/>
          <a:p>
            <a:fld id="{051C5E68-238A-4043-BB07-AD68E77A8917}" type="slidenum">
              <a:rPr lang="zh-CN" altLang="en-US" smtClean="0"/>
              <a:t>‹#›</a:t>
            </a:fld>
            <a:endParaRPr lang="zh-CN" altLang="en-US"/>
          </a:p>
        </p:txBody>
      </p:sp>
    </p:spTree>
    <p:extLst>
      <p:ext uri="{BB962C8B-B14F-4D97-AF65-F5344CB8AC3E}">
        <p14:creationId xmlns:p14="http://schemas.microsoft.com/office/powerpoint/2010/main" val="1145204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AB945-6879-411B-A921-8EF9121AFE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6ED9A02-3623-407C-8A72-CA027867E406}"/>
              </a:ext>
            </a:extLst>
          </p:cNvPr>
          <p:cNvSpPr>
            <a:spLocks noGrp="1"/>
          </p:cNvSpPr>
          <p:nvPr>
            <p:ph type="dt" sz="half" idx="10"/>
          </p:nvPr>
        </p:nvSpPr>
        <p:spPr/>
        <p:txBody>
          <a:bodyPr/>
          <a:lstStyle/>
          <a:p>
            <a:fld id="{9628E98B-9E79-440D-B386-FCCB56E231B9}" type="datetimeFigureOut">
              <a:rPr lang="zh-CN" altLang="en-US" smtClean="0"/>
              <a:t>2019/1/16</a:t>
            </a:fld>
            <a:endParaRPr lang="zh-CN" altLang="en-US"/>
          </a:p>
        </p:txBody>
      </p:sp>
      <p:sp>
        <p:nvSpPr>
          <p:cNvPr id="4" name="页脚占位符 3">
            <a:extLst>
              <a:ext uri="{FF2B5EF4-FFF2-40B4-BE49-F238E27FC236}">
                <a16:creationId xmlns:a16="http://schemas.microsoft.com/office/drawing/2014/main" id="{D284484A-C43B-447A-BB6D-CB19E7E75C9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B0987FE-537F-41D3-9147-863C2E524ACB}"/>
              </a:ext>
            </a:extLst>
          </p:cNvPr>
          <p:cNvSpPr>
            <a:spLocks noGrp="1"/>
          </p:cNvSpPr>
          <p:nvPr>
            <p:ph type="sldNum" sz="quarter" idx="12"/>
          </p:nvPr>
        </p:nvSpPr>
        <p:spPr/>
        <p:txBody>
          <a:bodyPr/>
          <a:lstStyle/>
          <a:p>
            <a:fld id="{051C5E68-238A-4043-BB07-AD68E77A8917}" type="slidenum">
              <a:rPr lang="zh-CN" altLang="en-US" smtClean="0"/>
              <a:t>‹#›</a:t>
            </a:fld>
            <a:endParaRPr lang="zh-CN" altLang="en-US"/>
          </a:p>
        </p:txBody>
      </p:sp>
    </p:spTree>
    <p:extLst>
      <p:ext uri="{BB962C8B-B14F-4D97-AF65-F5344CB8AC3E}">
        <p14:creationId xmlns:p14="http://schemas.microsoft.com/office/powerpoint/2010/main" val="3619757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5" name="Picture 21" descr="title_people"/>
          <p:cNvPicPr>
            <a:picLocks noChangeAspect="1" noChangeArrowheads="1"/>
          </p:cNvPicPr>
          <p:nvPr/>
        </p:nvPicPr>
        <p:blipFill>
          <a:blip r:embed="rId2" cstate="print"/>
          <a:srcRect/>
          <a:stretch>
            <a:fillRect/>
          </a:stretch>
        </p:blipFill>
        <p:spPr bwMode="auto">
          <a:xfrm>
            <a:off x="6351" y="3417890"/>
            <a:ext cx="12192000" cy="1722437"/>
          </a:xfrm>
          <a:prstGeom prst="rect">
            <a:avLst/>
          </a:prstGeom>
          <a:noFill/>
          <a:ln w="9525">
            <a:noFill/>
            <a:miter lim="800000"/>
            <a:headEnd/>
            <a:tailEnd/>
          </a:ln>
        </p:spPr>
      </p:pic>
      <p:sp>
        <p:nvSpPr>
          <p:cNvPr id="6" name="Rectangle 11"/>
          <p:cNvSpPr>
            <a:spLocks noChangeArrowheads="1"/>
          </p:cNvSpPr>
          <p:nvPr/>
        </p:nvSpPr>
        <p:spPr bwMode="auto">
          <a:xfrm>
            <a:off x="0" y="3"/>
            <a:ext cx="12192000" cy="3421063"/>
          </a:xfrm>
          <a:prstGeom prst="rect">
            <a:avLst/>
          </a:prstGeom>
          <a:solidFill>
            <a:schemeClr val="accent5">
              <a:lumMod val="75000"/>
            </a:schemeClr>
          </a:solidFill>
          <a:ln w="9525">
            <a:noFill/>
            <a:miter lim="800000"/>
            <a:headEnd/>
            <a:tailEnd/>
          </a:ln>
          <a:effectLst/>
        </p:spPr>
        <p:txBody>
          <a:bodyPr wrap="none" lIns="108832" tIns="54415" rIns="108832" bIns="54415" anchor="ctr"/>
          <a:lstStyle/>
          <a:p>
            <a:pPr algn="ctr">
              <a:defRPr/>
            </a:pPr>
            <a:endParaRPr lang="en-US" altLang="zh-CN" sz="1799"/>
          </a:p>
        </p:txBody>
      </p:sp>
      <p:sp>
        <p:nvSpPr>
          <p:cNvPr id="7" name="TextBox 6"/>
          <p:cNvSpPr txBox="1"/>
          <p:nvPr/>
        </p:nvSpPr>
        <p:spPr>
          <a:xfrm>
            <a:off x="618070" y="6418264"/>
            <a:ext cx="4000289" cy="417601"/>
          </a:xfrm>
          <a:prstGeom prst="rect">
            <a:avLst/>
          </a:prstGeom>
          <a:noFill/>
        </p:spPr>
        <p:txBody>
          <a:bodyPr wrap="none" lIns="108832" tIns="54415" rIns="108832" bIns="54415" anchor="b">
            <a:spAutoFit/>
          </a:bodyPr>
          <a:lstStyle/>
          <a:p>
            <a:pPr defTabSz="1086376">
              <a:defRPr/>
            </a:pPr>
            <a:br>
              <a:rPr lang="en-US" altLang="zh-CN" sz="1000" dirty="0">
                <a:solidFill>
                  <a:srgbClr val="626469"/>
                </a:solidFill>
              </a:rPr>
            </a:br>
            <a:r>
              <a:rPr lang="en-US" altLang="zh-CN" sz="1000" dirty="0">
                <a:solidFill>
                  <a:srgbClr val="626469"/>
                </a:solidFill>
              </a:rPr>
              <a:t>Proprietary and Confidential Information of  </a:t>
            </a:r>
            <a:r>
              <a:rPr lang="en-US" altLang="zh-CN" sz="1000" dirty="0" err="1">
                <a:solidFill>
                  <a:srgbClr val="626469"/>
                </a:solidFill>
              </a:rPr>
              <a:t>Longshine</a:t>
            </a:r>
            <a:r>
              <a:rPr lang="en-US" altLang="zh-CN" sz="1000" dirty="0">
                <a:solidFill>
                  <a:srgbClr val="626469"/>
                </a:solidFill>
              </a:rPr>
              <a:t>  Technology</a:t>
            </a:r>
          </a:p>
        </p:txBody>
      </p:sp>
      <p:sp>
        <p:nvSpPr>
          <p:cNvPr id="8" name="TextBox 7"/>
          <p:cNvSpPr txBox="1"/>
          <p:nvPr userDrawn="1"/>
        </p:nvSpPr>
        <p:spPr>
          <a:xfrm>
            <a:off x="8449736" y="1827215"/>
            <a:ext cx="3528484" cy="1500187"/>
          </a:xfrm>
          <a:prstGeom prst="rect">
            <a:avLst/>
          </a:prstGeom>
        </p:spPr>
        <p:txBody>
          <a:bodyPr wrap="none" lIns="108832" tIns="54415" rIns="108832" bIns="54415"/>
          <a:lstStyle/>
          <a:p>
            <a:pPr fontAlgn="auto">
              <a:lnSpc>
                <a:spcPct val="90000"/>
              </a:lnSpc>
              <a:spcBef>
                <a:spcPct val="20000"/>
              </a:spcBef>
              <a:spcAft>
                <a:spcPts val="0"/>
              </a:spcAft>
              <a:buClr>
                <a:schemeClr val="accent1"/>
              </a:buClr>
              <a:defRPr/>
            </a:pPr>
            <a:r>
              <a:rPr lang="zh-CN" altLang="en-US" sz="11397" dirty="0">
                <a:solidFill>
                  <a:srgbClr val="CF1F3C"/>
                </a:solidFill>
                <a:latin typeface="YouYuan" pitchFamily="49" charset="-122"/>
                <a:ea typeface="YouYuan" pitchFamily="49" charset="-122"/>
                <a:cs typeface="Arial" pitchFamily="34" charset="0"/>
              </a:rPr>
              <a:t>中国</a:t>
            </a:r>
            <a:endParaRPr lang="en-US" sz="11397" dirty="0" err="1">
              <a:solidFill>
                <a:srgbClr val="CF1F3C"/>
              </a:solidFill>
              <a:latin typeface="YouYuan" pitchFamily="49" charset="-122"/>
              <a:ea typeface="YouYuan" pitchFamily="49" charset="-122"/>
              <a:cs typeface="Arial" pitchFamily="34" charset="0"/>
            </a:endParaRPr>
          </a:p>
        </p:txBody>
      </p:sp>
      <p:sp>
        <p:nvSpPr>
          <p:cNvPr id="9" name="TextBox 8"/>
          <p:cNvSpPr txBox="1"/>
          <p:nvPr userDrawn="1"/>
        </p:nvSpPr>
        <p:spPr>
          <a:xfrm>
            <a:off x="560920" y="379416"/>
            <a:ext cx="6699248" cy="276225"/>
          </a:xfrm>
          <a:prstGeom prst="rect">
            <a:avLst/>
          </a:prstGeom>
        </p:spPr>
        <p:txBody>
          <a:bodyPr wrap="none" lIns="108832" tIns="54415" rIns="108832" bIns="54415"/>
          <a:lstStyle/>
          <a:p>
            <a:pPr>
              <a:lnSpc>
                <a:spcPct val="90000"/>
              </a:lnSpc>
              <a:spcBef>
                <a:spcPct val="20000"/>
              </a:spcBef>
              <a:buClr>
                <a:schemeClr val="accent1"/>
              </a:buClr>
              <a:defRPr/>
            </a:pPr>
            <a:r>
              <a:rPr lang="zh-CN" altLang="en-US" sz="1699"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a typeface="+mj-ea"/>
                <a:cs typeface="Tahoma" pitchFamily="34" charset="0"/>
              </a:rPr>
              <a:t>朗新科技 </a:t>
            </a:r>
            <a:r>
              <a:rPr lang="en-US" altLang="zh-CN" sz="1699"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a typeface="+mj-ea"/>
                <a:cs typeface="Tahoma" pitchFamily="34" charset="0"/>
              </a:rPr>
              <a:t>&gt; </a:t>
            </a:r>
            <a:r>
              <a:rPr lang="zh-CN" altLang="zh-CN" sz="1699"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a typeface="+mj-ea"/>
                <a:cs typeface="+mn-cs"/>
              </a:rPr>
              <a:t>日开天霁</a:t>
            </a:r>
            <a:r>
              <a:rPr lang="zh-CN" altLang="en-US" sz="1699"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a typeface="+mj-ea"/>
                <a:cs typeface="+mn-cs"/>
              </a:rPr>
              <a:t>，</a:t>
            </a:r>
            <a:r>
              <a:rPr lang="zh-CN" altLang="zh-CN" sz="1699"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a typeface="+mj-ea"/>
                <a:cs typeface="+mn-cs"/>
              </a:rPr>
              <a:t>朗而新之</a:t>
            </a:r>
            <a:endParaRPr lang="en-US" altLang="zh-CN" sz="1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a typeface="+mj-ea"/>
              <a:cs typeface="+mn-cs"/>
            </a:endParaRPr>
          </a:p>
          <a:p>
            <a:pPr>
              <a:lnSpc>
                <a:spcPct val="90000"/>
              </a:lnSpc>
              <a:spcBef>
                <a:spcPct val="20000"/>
              </a:spcBef>
              <a:buClr>
                <a:schemeClr val="accent1"/>
              </a:buClr>
              <a:defRPr/>
            </a:pPr>
            <a:r>
              <a:rPr lang="zh-CN" altLang="en-US" sz="1699"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ea typeface="STXingkai" pitchFamily="2" charset="-122"/>
                <a:cs typeface="+mn-cs"/>
              </a:rPr>
              <a:t> </a:t>
            </a:r>
            <a:endParaRPr lang="zh-CN" altLang="en-US" sz="1699"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ea typeface="YouYuan" pitchFamily="49" charset="-122"/>
              <a:cs typeface="+mn-cs"/>
            </a:endParaRPr>
          </a:p>
        </p:txBody>
      </p:sp>
      <p:pic>
        <p:nvPicPr>
          <p:cNvPr id="10" name="Picture 8"/>
          <p:cNvPicPr>
            <a:picLocks noChangeAspect="1" noChangeArrowheads="1"/>
          </p:cNvPicPr>
          <p:nvPr userDrawn="1"/>
        </p:nvPicPr>
        <p:blipFill>
          <a:blip r:embed="rId3" cstate="print"/>
          <a:srcRect/>
          <a:stretch>
            <a:fillRect/>
          </a:stretch>
        </p:blipFill>
        <p:spPr bwMode="auto">
          <a:xfrm>
            <a:off x="10138833" y="6391275"/>
            <a:ext cx="1864784" cy="457200"/>
          </a:xfrm>
          <a:prstGeom prst="rect">
            <a:avLst/>
          </a:prstGeom>
          <a:noFill/>
          <a:ln w="9525">
            <a:noFill/>
            <a:miter lim="800000"/>
            <a:headEnd/>
            <a:tailEnd/>
          </a:ln>
        </p:spPr>
      </p:pic>
      <p:sp>
        <p:nvSpPr>
          <p:cNvPr id="2" name="Title 1"/>
          <p:cNvSpPr>
            <a:spLocks noGrp="1"/>
          </p:cNvSpPr>
          <p:nvPr>
            <p:ph type="ctrTitle"/>
          </p:nvPr>
        </p:nvSpPr>
        <p:spPr>
          <a:xfrm>
            <a:off x="575734" y="650871"/>
            <a:ext cx="11175999" cy="1470025"/>
          </a:xfrm>
        </p:spPr>
        <p:txBody>
          <a:bodyPr anchor="b"/>
          <a:lstStyle>
            <a:lvl1pPr>
              <a:defRPr>
                <a:solidFill>
                  <a:schemeClr val="bg1"/>
                </a:solidFill>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Subtitle 2"/>
          <p:cNvSpPr>
            <a:spLocks noGrp="1"/>
          </p:cNvSpPr>
          <p:nvPr>
            <p:ph type="subTitle" idx="1"/>
          </p:nvPr>
        </p:nvSpPr>
        <p:spPr>
          <a:xfrm>
            <a:off x="575733" y="5245103"/>
            <a:ext cx="11006668" cy="609600"/>
          </a:xfrm>
        </p:spPr>
        <p:txBody>
          <a:bodyPr>
            <a:normAutofit/>
          </a:bodyPr>
          <a:lstStyle>
            <a:lvl1pPr marL="0" indent="0" algn="l">
              <a:buNone/>
              <a:defRPr sz="1899">
                <a:solidFill>
                  <a:schemeClr val="tx1"/>
                </a:solidFill>
              </a:defRPr>
            </a:lvl1pPr>
            <a:lvl2pPr marL="544133" indent="0" algn="ctr">
              <a:buNone/>
              <a:defRPr>
                <a:solidFill>
                  <a:schemeClr val="tx1">
                    <a:tint val="75000"/>
                  </a:schemeClr>
                </a:solidFill>
              </a:defRPr>
            </a:lvl2pPr>
            <a:lvl3pPr marL="1088265" indent="0" algn="ctr">
              <a:buNone/>
              <a:defRPr>
                <a:solidFill>
                  <a:schemeClr val="tx1">
                    <a:tint val="75000"/>
                  </a:schemeClr>
                </a:solidFill>
              </a:defRPr>
            </a:lvl3pPr>
            <a:lvl4pPr marL="1632398" indent="0" algn="ctr">
              <a:buNone/>
              <a:defRPr>
                <a:solidFill>
                  <a:schemeClr val="tx1">
                    <a:tint val="75000"/>
                  </a:schemeClr>
                </a:solidFill>
              </a:defRPr>
            </a:lvl4pPr>
            <a:lvl5pPr marL="2176530" indent="0" algn="ctr">
              <a:buNone/>
              <a:defRPr>
                <a:solidFill>
                  <a:schemeClr val="tx1">
                    <a:tint val="75000"/>
                  </a:schemeClr>
                </a:solidFill>
              </a:defRPr>
            </a:lvl5pPr>
            <a:lvl6pPr marL="2720663" indent="0" algn="ctr">
              <a:buNone/>
              <a:defRPr>
                <a:solidFill>
                  <a:schemeClr val="tx1">
                    <a:tint val="75000"/>
                  </a:schemeClr>
                </a:solidFill>
              </a:defRPr>
            </a:lvl6pPr>
            <a:lvl7pPr marL="3264796" indent="0" algn="ctr">
              <a:buNone/>
              <a:defRPr>
                <a:solidFill>
                  <a:schemeClr val="tx1">
                    <a:tint val="75000"/>
                  </a:schemeClr>
                </a:solidFill>
              </a:defRPr>
            </a:lvl7pPr>
            <a:lvl8pPr marL="3808928" indent="0" algn="ctr">
              <a:buNone/>
              <a:defRPr>
                <a:solidFill>
                  <a:schemeClr val="tx1">
                    <a:tint val="75000"/>
                  </a:schemeClr>
                </a:solidFill>
              </a:defRPr>
            </a:lvl8pPr>
            <a:lvl9pPr marL="4353061" indent="0" algn="ctr">
              <a:buNone/>
              <a:defRPr>
                <a:solidFill>
                  <a:schemeClr val="tx1">
                    <a:tint val="75000"/>
                  </a:schemeClr>
                </a:solidFill>
              </a:defRPr>
            </a:lvl9pPr>
          </a:lstStyle>
          <a:p>
            <a:r>
              <a:rPr lang="en-US" altLang="zh-CN" dirty="0"/>
              <a:t>Click to edit Master subtitle style</a:t>
            </a:r>
            <a:endParaRPr lang="en-US" dirty="0"/>
          </a:p>
        </p:txBody>
      </p:sp>
      <p:sp>
        <p:nvSpPr>
          <p:cNvPr id="13" name="Text Placeholder 12"/>
          <p:cNvSpPr>
            <a:spLocks noGrp="1"/>
          </p:cNvSpPr>
          <p:nvPr>
            <p:ph type="body" sz="quarter" idx="10"/>
          </p:nvPr>
        </p:nvSpPr>
        <p:spPr>
          <a:xfrm>
            <a:off x="575734" y="2844800"/>
            <a:ext cx="11074399" cy="381000"/>
          </a:xfrm>
        </p:spPr>
        <p:txBody>
          <a:bodyPr>
            <a:noAutofit/>
          </a:bodyPr>
          <a:lstStyle>
            <a:lvl1pPr marL="0" indent="0">
              <a:buNone/>
              <a:defRPr sz="2899">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888750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ontent with Caption">
    <p:spTree>
      <p:nvGrpSpPr>
        <p:cNvPr id="1" name=""/>
        <p:cNvGrpSpPr/>
        <p:nvPr/>
      </p:nvGrpSpPr>
      <p:grpSpPr>
        <a:xfrm>
          <a:off x="0" y="0"/>
          <a:ext cx="0" cy="0"/>
          <a:chOff x="0" y="0"/>
          <a:chExt cx="0" cy="0"/>
        </a:xfrm>
      </p:grpSpPr>
      <p:sp>
        <p:nvSpPr>
          <p:cNvPr id="4" name="Rectangle 9"/>
          <p:cNvSpPr>
            <a:spLocks noChangeArrowheads="1"/>
          </p:cNvSpPr>
          <p:nvPr/>
        </p:nvSpPr>
        <p:spPr bwMode="auto">
          <a:xfrm>
            <a:off x="1" y="0"/>
            <a:ext cx="3807884" cy="6858000"/>
          </a:xfrm>
          <a:prstGeom prst="rect">
            <a:avLst/>
          </a:prstGeom>
          <a:solidFill>
            <a:schemeClr val="accent5">
              <a:lumMod val="75000"/>
            </a:schemeClr>
          </a:solidFill>
          <a:ln w="9525">
            <a:noFill/>
            <a:miter lim="800000"/>
            <a:headEnd/>
            <a:tailEnd/>
          </a:ln>
          <a:effectLst/>
        </p:spPr>
        <p:txBody>
          <a:bodyPr wrap="none" lIns="108832" tIns="54415" rIns="108832" bIns="54415" anchor="ctr"/>
          <a:lstStyle/>
          <a:p>
            <a:pPr algn="ctr">
              <a:defRPr/>
            </a:pPr>
            <a:endParaRPr lang="en-US" altLang="zh-CN" sz="1799"/>
          </a:p>
        </p:txBody>
      </p:sp>
      <p:sp>
        <p:nvSpPr>
          <p:cNvPr id="5" name="Rectangle 11"/>
          <p:cNvSpPr>
            <a:spLocks noChangeArrowheads="1"/>
          </p:cNvSpPr>
          <p:nvPr/>
        </p:nvSpPr>
        <p:spPr bwMode="auto">
          <a:xfrm>
            <a:off x="3784600" y="0"/>
            <a:ext cx="154517" cy="6858000"/>
          </a:xfrm>
          <a:prstGeom prst="rect">
            <a:avLst/>
          </a:prstGeom>
          <a:solidFill>
            <a:schemeClr val="bg1"/>
          </a:solidFill>
          <a:ln w="9525">
            <a:noFill/>
            <a:miter lim="800000"/>
            <a:headEnd/>
            <a:tailEnd/>
          </a:ln>
          <a:effectLst/>
        </p:spPr>
        <p:txBody>
          <a:bodyPr wrap="none" lIns="108832" tIns="54415" rIns="108832" bIns="54415" anchor="ctr"/>
          <a:lstStyle/>
          <a:p>
            <a:pPr>
              <a:defRPr/>
            </a:pPr>
            <a:endParaRPr lang="en-US" altLang="zh-CN" sz="1799"/>
          </a:p>
        </p:txBody>
      </p:sp>
      <p:sp>
        <p:nvSpPr>
          <p:cNvPr id="6" name="TextBox 5"/>
          <p:cNvSpPr txBox="1"/>
          <p:nvPr/>
        </p:nvSpPr>
        <p:spPr>
          <a:xfrm>
            <a:off x="118534" y="6523040"/>
            <a:ext cx="795868" cy="294519"/>
          </a:xfrm>
          <a:prstGeom prst="rect">
            <a:avLst/>
          </a:prstGeom>
          <a:noFill/>
        </p:spPr>
        <p:txBody>
          <a:bodyPr lIns="108832" tIns="54415" rIns="108832" bIns="54415">
            <a:spAutoFit/>
          </a:bodyPr>
          <a:lstStyle/>
          <a:p>
            <a:pPr>
              <a:defRPr/>
            </a:pPr>
            <a:fld id="{89C05A18-9201-484E-9013-65AF0C57EE8A}" type="slidenum">
              <a:rPr lang="en-US" altLang="zh-CN" sz="1200">
                <a:solidFill>
                  <a:schemeClr val="bg1"/>
                </a:solidFill>
              </a:rPr>
              <a:pPr>
                <a:defRPr/>
              </a:pPr>
              <a:t>‹#›</a:t>
            </a:fld>
            <a:endParaRPr lang="en-US" altLang="zh-CN" sz="1200" dirty="0">
              <a:solidFill>
                <a:schemeClr val="bg1"/>
              </a:solidFill>
            </a:endParaRPr>
          </a:p>
        </p:txBody>
      </p:sp>
      <p:pic>
        <p:nvPicPr>
          <p:cNvPr id="7" name="Picture 13" descr="utility_girl"/>
          <p:cNvPicPr>
            <a:picLocks noChangeAspect="1" noChangeArrowheads="1"/>
          </p:cNvPicPr>
          <p:nvPr/>
        </p:nvPicPr>
        <p:blipFill>
          <a:blip r:embed="rId2" cstate="print"/>
          <a:srcRect/>
          <a:stretch>
            <a:fillRect/>
          </a:stretch>
        </p:blipFill>
        <p:spPr bwMode="auto">
          <a:xfrm>
            <a:off x="3" y="1133478"/>
            <a:ext cx="3786716" cy="2238375"/>
          </a:xfrm>
          <a:prstGeom prst="rect">
            <a:avLst/>
          </a:prstGeom>
          <a:noFill/>
          <a:ln w="9525">
            <a:noFill/>
            <a:miter lim="800000"/>
            <a:headEnd/>
            <a:tailEnd/>
          </a:ln>
        </p:spPr>
      </p:pic>
      <p:sp>
        <p:nvSpPr>
          <p:cNvPr id="8" name="TextBox 7"/>
          <p:cNvSpPr txBox="1"/>
          <p:nvPr userDrawn="1"/>
        </p:nvSpPr>
        <p:spPr>
          <a:xfrm>
            <a:off x="1574800" y="5878513"/>
            <a:ext cx="2133600" cy="814387"/>
          </a:xfrm>
          <a:prstGeom prst="rect">
            <a:avLst/>
          </a:prstGeom>
        </p:spPr>
        <p:txBody>
          <a:bodyPr wrap="none" lIns="108832" tIns="54415" rIns="108832" bIns="54415"/>
          <a:lstStyle/>
          <a:p>
            <a:pPr algn="r" fontAlgn="auto">
              <a:lnSpc>
                <a:spcPct val="90000"/>
              </a:lnSpc>
              <a:spcBef>
                <a:spcPct val="20000"/>
              </a:spcBef>
              <a:spcAft>
                <a:spcPts val="0"/>
              </a:spcAft>
              <a:buClr>
                <a:schemeClr val="accent1"/>
              </a:buClr>
              <a:defRPr/>
            </a:pPr>
            <a:r>
              <a:rPr lang="zh-CN" altLang="en-US" sz="7098" dirty="0">
                <a:solidFill>
                  <a:srgbClr val="CF1F3C"/>
                </a:solidFill>
                <a:latin typeface="YouYuan" pitchFamily="49" charset="-122"/>
                <a:ea typeface="YouYuan" pitchFamily="49" charset="-122"/>
                <a:cs typeface="Arial" pitchFamily="34" charset="0"/>
              </a:rPr>
              <a:t>中国</a:t>
            </a:r>
            <a:endParaRPr lang="en-US" sz="7098" dirty="0" err="1">
              <a:solidFill>
                <a:srgbClr val="CF1F3C"/>
              </a:solidFill>
              <a:latin typeface="YouYuan" pitchFamily="49" charset="-122"/>
              <a:ea typeface="YouYuan" pitchFamily="49" charset="-122"/>
              <a:cs typeface="Arial" pitchFamily="34" charset="0"/>
            </a:endParaRPr>
          </a:p>
        </p:txBody>
      </p:sp>
      <p:sp>
        <p:nvSpPr>
          <p:cNvPr id="9" name="Rectangle 17"/>
          <p:cNvSpPr/>
          <p:nvPr userDrawn="1"/>
        </p:nvSpPr>
        <p:spPr>
          <a:xfrm>
            <a:off x="601135" y="3843342"/>
            <a:ext cx="2181354" cy="371445"/>
          </a:xfrm>
          <a:prstGeom prst="rect">
            <a:avLst/>
          </a:prstGeom>
        </p:spPr>
        <p:txBody>
          <a:bodyPr wrap="none" lIns="108832" tIns="54415" rIns="108832" bIns="54415">
            <a:spAutoFit/>
          </a:bodyPr>
          <a:lstStyle/>
          <a:p>
            <a:pPr>
              <a:defRPr/>
            </a:pPr>
            <a:r>
              <a:rPr lang="zh-CN" altLang="zh-CN" sz="1699" dirty="0">
                <a:solidFill>
                  <a:schemeClr val="bg1"/>
                </a:solidFill>
                <a:latin typeface="幼圆" pitchFamily="49" charset="-122"/>
                <a:ea typeface="幼圆" pitchFamily="49" charset="-122"/>
                <a:cs typeface="Arial" pitchFamily="34" charset="0"/>
              </a:rPr>
              <a:t>日开天霁，朗而新之</a:t>
            </a:r>
            <a:endParaRPr lang="en-US" sz="1000" dirty="0">
              <a:solidFill>
                <a:schemeClr val="bg1"/>
              </a:solidFill>
              <a:latin typeface="幼圆" pitchFamily="49" charset="-122"/>
              <a:ea typeface="幼圆" pitchFamily="49" charset="-122"/>
              <a:cs typeface="Arial" pitchFamily="34" charset="0"/>
            </a:endParaRPr>
          </a:p>
        </p:txBody>
      </p:sp>
      <p:pic>
        <p:nvPicPr>
          <p:cNvPr id="10" name="Picture 8"/>
          <p:cNvPicPr>
            <a:picLocks noChangeAspect="1" noChangeArrowheads="1"/>
          </p:cNvPicPr>
          <p:nvPr userDrawn="1"/>
        </p:nvPicPr>
        <p:blipFill>
          <a:blip r:embed="rId3" cstate="print"/>
          <a:srcRect/>
          <a:stretch>
            <a:fillRect/>
          </a:stretch>
        </p:blipFill>
        <p:spPr bwMode="auto">
          <a:xfrm>
            <a:off x="10138833" y="6391275"/>
            <a:ext cx="1864784" cy="457200"/>
          </a:xfrm>
          <a:prstGeom prst="rect">
            <a:avLst/>
          </a:prstGeom>
          <a:noFill/>
          <a:ln w="9525">
            <a:noFill/>
            <a:miter lim="800000"/>
            <a:headEnd/>
            <a:tailEnd/>
          </a:ln>
        </p:spPr>
      </p:pic>
      <p:sp>
        <p:nvSpPr>
          <p:cNvPr id="11" name="矩形 20"/>
          <p:cNvSpPr/>
          <p:nvPr userDrawn="1"/>
        </p:nvSpPr>
        <p:spPr>
          <a:xfrm>
            <a:off x="3792953" y="6513515"/>
            <a:ext cx="987428" cy="325290"/>
          </a:xfrm>
          <a:prstGeom prst="rect">
            <a:avLst/>
          </a:prstGeom>
        </p:spPr>
        <p:txBody>
          <a:bodyPr wrap="none" lIns="108832" tIns="54415" rIns="108832" bIns="54415">
            <a:spAutoFit/>
          </a:bodyPr>
          <a:lstStyle/>
          <a:p>
            <a:pPr>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a typeface="+mn-ea"/>
                <a:cs typeface="Tahoma" pitchFamily="34" charset="0"/>
              </a:rPr>
              <a:t> </a:t>
            </a:r>
            <a:r>
              <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a typeface="+mj-ea"/>
                <a:cs typeface="Tahoma" pitchFamily="34" charset="0"/>
              </a:rPr>
              <a:t>朗新科技</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a typeface="+mn-ea"/>
              <a:cs typeface="Arial" pitchFamily="34" charset="0"/>
            </a:endParaRPr>
          </a:p>
        </p:txBody>
      </p:sp>
      <p:sp>
        <p:nvSpPr>
          <p:cNvPr id="2" name="Title 1"/>
          <p:cNvSpPr>
            <a:spLocks noGrp="1"/>
          </p:cNvSpPr>
          <p:nvPr>
            <p:ph type="title"/>
          </p:nvPr>
        </p:nvSpPr>
        <p:spPr>
          <a:xfrm>
            <a:off x="4064000" y="660403"/>
            <a:ext cx="7866044" cy="1162050"/>
          </a:xfrm>
        </p:spPr>
        <p:txBody>
          <a:bodyPr anchor="b">
            <a:normAutofit/>
          </a:bodyPr>
          <a:lstStyle>
            <a:lvl1pPr algn="l">
              <a:defRPr sz="4299" b="0">
                <a:solidFill>
                  <a:srgbClr val="B31B34"/>
                </a:solidFill>
              </a:defRPr>
            </a:lvl1pPr>
          </a:lstStyle>
          <a:p>
            <a:r>
              <a:rPr lang="en-US" dirty="0"/>
              <a:t>Click to edit Master title style</a:t>
            </a:r>
          </a:p>
        </p:txBody>
      </p:sp>
      <p:sp>
        <p:nvSpPr>
          <p:cNvPr id="13" name="Text Placeholder 12"/>
          <p:cNvSpPr>
            <a:spLocks noGrp="1"/>
          </p:cNvSpPr>
          <p:nvPr>
            <p:ph type="body" sz="quarter" idx="10"/>
          </p:nvPr>
        </p:nvSpPr>
        <p:spPr>
          <a:xfrm>
            <a:off x="4064001" y="2120900"/>
            <a:ext cx="7772399" cy="3048000"/>
          </a:xfrm>
        </p:spPr>
        <p:txBody>
          <a:bodyPr/>
          <a:lstStyle>
            <a:lvl1pPr>
              <a:buClr>
                <a:srgbClr val="B31B34"/>
              </a:buClr>
              <a:defRPr/>
            </a:lvl1pPr>
            <a:lvl2pPr>
              <a:buClr>
                <a:srgbClr val="B31B34"/>
              </a:buClr>
              <a:defRPr/>
            </a:lvl2pPr>
            <a:lvl3pPr>
              <a:buClr>
                <a:srgbClr val="B31B34"/>
              </a:buClr>
              <a:defRPr/>
            </a:lvl3pPr>
            <a:lvl4pPr>
              <a:buClr>
                <a:srgbClr val="B31B34"/>
              </a:buClr>
              <a:defRPr/>
            </a:lvl4pPr>
            <a:lvl5pPr>
              <a:buClr>
                <a:srgbClr val="B31B3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6813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Content with Caption">
    <p:spTree>
      <p:nvGrpSpPr>
        <p:cNvPr id="1" name=""/>
        <p:cNvGrpSpPr/>
        <p:nvPr/>
      </p:nvGrpSpPr>
      <p:grpSpPr>
        <a:xfrm>
          <a:off x="0" y="0"/>
          <a:ext cx="0" cy="0"/>
          <a:chOff x="0" y="0"/>
          <a:chExt cx="0" cy="0"/>
        </a:xfrm>
      </p:grpSpPr>
      <p:sp>
        <p:nvSpPr>
          <p:cNvPr id="3" name="Rectangle 8"/>
          <p:cNvSpPr>
            <a:spLocks noChangeArrowheads="1"/>
          </p:cNvSpPr>
          <p:nvPr/>
        </p:nvSpPr>
        <p:spPr bwMode="auto">
          <a:xfrm>
            <a:off x="0" y="3578225"/>
            <a:ext cx="12192000" cy="3279775"/>
          </a:xfrm>
          <a:prstGeom prst="rect">
            <a:avLst/>
          </a:prstGeom>
          <a:solidFill>
            <a:schemeClr val="accent5">
              <a:lumMod val="75000"/>
            </a:schemeClr>
          </a:solidFill>
          <a:ln w="9525">
            <a:noFill/>
            <a:miter lim="800000"/>
            <a:headEnd/>
            <a:tailEnd/>
          </a:ln>
          <a:effectLst/>
        </p:spPr>
        <p:txBody>
          <a:bodyPr wrap="none" lIns="108832" tIns="54415" rIns="108832" bIns="54415" anchor="ctr"/>
          <a:lstStyle/>
          <a:p>
            <a:pPr algn="ctr">
              <a:defRPr/>
            </a:pPr>
            <a:endParaRPr lang="en-US" altLang="zh-CN" sz="1799"/>
          </a:p>
        </p:txBody>
      </p:sp>
      <p:sp>
        <p:nvSpPr>
          <p:cNvPr id="4" name="Rectangle 11"/>
          <p:cNvSpPr>
            <a:spLocks noChangeArrowheads="1"/>
          </p:cNvSpPr>
          <p:nvPr/>
        </p:nvSpPr>
        <p:spPr bwMode="auto">
          <a:xfrm>
            <a:off x="0" y="3440113"/>
            <a:ext cx="12192000" cy="292100"/>
          </a:xfrm>
          <a:prstGeom prst="rect">
            <a:avLst/>
          </a:prstGeom>
          <a:solidFill>
            <a:schemeClr val="accent5"/>
          </a:solidFill>
          <a:ln w="9525">
            <a:noFill/>
            <a:miter lim="800000"/>
            <a:headEnd/>
            <a:tailEnd/>
          </a:ln>
          <a:effectLst/>
        </p:spPr>
        <p:txBody>
          <a:bodyPr wrap="none" lIns="108832" tIns="54415" rIns="108832" bIns="54415" anchor="ctr"/>
          <a:lstStyle/>
          <a:p>
            <a:pPr algn="ctr">
              <a:defRPr/>
            </a:pPr>
            <a:endParaRPr lang="en-US" altLang="zh-CN" sz="1799"/>
          </a:p>
        </p:txBody>
      </p:sp>
      <p:sp>
        <p:nvSpPr>
          <p:cNvPr id="5" name="TextBox 4"/>
          <p:cNvSpPr txBox="1"/>
          <p:nvPr/>
        </p:nvSpPr>
        <p:spPr>
          <a:xfrm>
            <a:off x="332319" y="6562727"/>
            <a:ext cx="4000289" cy="263748"/>
          </a:xfrm>
          <a:prstGeom prst="rect">
            <a:avLst/>
          </a:prstGeom>
          <a:noFill/>
        </p:spPr>
        <p:txBody>
          <a:bodyPr wrap="none" lIns="108832" tIns="54415" rIns="108832" bIns="54415" anchor="b">
            <a:spAutoFit/>
          </a:bodyPr>
          <a:lstStyle/>
          <a:p>
            <a:pPr defTabSz="1086376">
              <a:defRPr/>
            </a:pPr>
            <a:r>
              <a:rPr lang="en-US" altLang="zh-CN" sz="1000" dirty="0">
                <a:solidFill>
                  <a:schemeClr val="bg1"/>
                </a:solidFill>
              </a:rPr>
              <a:t>Proprietary and Confidential Information of  </a:t>
            </a:r>
            <a:r>
              <a:rPr lang="en-US" altLang="zh-CN" sz="1000" dirty="0" err="1">
                <a:solidFill>
                  <a:schemeClr val="bg1"/>
                </a:solidFill>
              </a:rPr>
              <a:t>Longshine</a:t>
            </a:r>
            <a:r>
              <a:rPr lang="en-US" altLang="zh-CN" sz="1000" dirty="0">
                <a:solidFill>
                  <a:schemeClr val="bg1"/>
                </a:solidFill>
              </a:rPr>
              <a:t>  Technology</a:t>
            </a:r>
          </a:p>
        </p:txBody>
      </p:sp>
      <p:sp>
        <p:nvSpPr>
          <p:cNvPr id="6" name="TextBox 5"/>
          <p:cNvSpPr txBox="1"/>
          <p:nvPr userDrawn="1"/>
        </p:nvSpPr>
        <p:spPr>
          <a:xfrm>
            <a:off x="5147736" y="5192716"/>
            <a:ext cx="2607732" cy="1131887"/>
          </a:xfrm>
          <a:prstGeom prst="rect">
            <a:avLst/>
          </a:prstGeom>
        </p:spPr>
        <p:txBody>
          <a:bodyPr wrap="none" lIns="108832" tIns="54415" rIns="108832" bIns="54415"/>
          <a:lstStyle/>
          <a:p>
            <a:pPr fontAlgn="auto">
              <a:lnSpc>
                <a:spcPct val="90000"/>
              </a:lnSpc>
              <a:spcBef>
                <a:spcPct val="20000"/>
              </a:spcBef>
              <a:spcAft>
                <a:spcPts val="0"/>
              </a:spcAft>
              <a:buClr>
                <a:schemeClr val="accent1"/>
              </a:buClr>
              <a:defRPr/>
            </a:pPr>
            <a:r>
              <a:rPr lang="zh-CN" altLang="en-US" sz="7898" dirty="0">
                <a:solidFill>
                  <a:srgbClr val="CF1F3C"/>
                </a:solidFill>
                <a:latin typeface="YouYuan" pitchFamily="49" charset="-122"/>
                <a:ea typeface="YouYuan" pitchFamily="49" charset="-122"/>
                <a:cs typeface="Arial" pitchFamily="34" charset="0"/>
              </a:rPr>
              <a:t>中国</a:t>
            </a:r>
            <a:endParaRPr lang="en-US" sz="11397" dirty="0" err="1">
              <a:solidFill>
                <a:srgbClr val="CF1F3C"/>
              </a:solidFill>
              <a:latin typeface="YouYuan" pitchFamily="49" charset="-122"/>
              <a:ea typeface="YouYuan" pitchFamily="49" charset="-122"/>
              <a:cs typeface="Arial" pitchFamily="34" charset="0"/>
            </a:endParaRPr>
          </a:p>
        </p:txBody>
      </p:sp>
      <p:sp>
        <p:nvSpPr>
          <p:cNvPr id="7" name="Rectangle 17"/>
          <p:cNvSpPr/>
          <p:nvPr userDrawn="1"/>
        </p:nvSpPr>
        <p:spPr>
          <a:xfrm>
            <a:off x="1940986" y="4137029"/>
            <a:ext cx="3565987" cy="1002241"/>
          </a:xfrm>
          <a:prstGeom prst="rect">
            <a:avLst/>
          </a:prstGeom>
        </p:spPr>
        <p:txBody>
          <a:bodyPr wrap="none" lIns="108832" tIns="54415" rIns="108832" bIns="54415">
            <a:spAutoFit/>
          </a:bodyPr>
          <a:lstStyle/>
          <a:p>
            <a:pPr>
              <a:defRPr/>
            </a:pPr>
            <a:r>
              <a:rPr lang="en-US" altLang="zh-CN" sz="2899" dirty="0">
                <a:solidFill>
                  <a:schemeClr val="bg1"/>
                </a:solidFill>
                <a:latin typeface="隶书" pitchFamily="49" charset="-122"/>
                <a:ea typeface="隶书" pitchFamily="49" charset="-122"/>
                <a:cs typeface="Arial" pitchFamily="34" charset="0"/>
              </a:rPr>
              <a:t>   </a:t>
            </a:r>
            <a:r>
              <a:rPr lang="zh-CN" altLang="en-US" sz="2899" dirty="0">
                <a:solidFill>
                  <a:schemeClr val="bg1"/>
                </a:solidFill>
                <a:latin typeface="隶书" pitchFamily="49" charset="-122"/>
                <a:ea typeface="隶书" pitchFamily="49" charset="-122"/>
                <a:cs typeface="Arial" pitchFamily="34" charset="0"/>
              </a:rPr>
              <a:t>朗 新 科 技</a:t>
            </a:r>
            <a:endParaRPr lang="en-US" altLang="zh-CN" sz="2899" dirty="0">
              <a:solidFill>
                <a:schemeClr val="bg1"/>
              </a:solidFill>
              <a:latin typeface="隶书" pitchFamily="49" charset="-122"/>
              <a:ea typeface="隶书" pitchFamily="49" charset="-122"/>
              <a:cs typeface="Arial" pitchFamily="34" charset="0"/>
            </a:endParaRPr>
          </a:p>
          <a:p>
            <a:pPr>
              <a:defRPr/>
            </a:pPr>
            <a:r>
              <a:rPr lang="zh-CN" altLang="zh-CN" sz="2899" dirty="0">
                <a:solidFill>
                  <a:schemeClr val="bg1"/>
                </a:solidFill>
                <a:latin typeface="隶书" pitchFamily="49" charset="-122"/>
                <a:ea typeface="隶书" pitchFamily="49" charset="-122"/>
                <a:cs typeface="Arial" pitchFamily="34" charset="0"/>
              </a:rPr>
              <a:t>日开天霁，朗而新之</a:t>
            </a:r>
            <a:endParaRPr lang="en-US" sz="1300" dirty="0">
              <a:solidFill>
                <a:schemeClr val="bg1"/>
              </a:solidFill>
              <a:latin typeface="隶书" pitchFamily="49" charset="-122"/>
              <a:ea typeface="隶书" pitchFamily="49" charset="-122"/>
              <a:cs typeface="Arial" pitchFamily="34" charset="0"/>
            </a:endParaRPr>
          </a:p>
        </p:txBody>
      </p:sp>
      <p:pic>
        <p:nvPicPr>
          <p:cNvPr id="9" name="Picture 8"/>
          <p:cNvPicPr>
            <a:picLocks noChangeAspect="1" noChangeArrowheads="1"/>
          </p:cNvPicPr>
          <p:nvPr userDrawn="1"/>
        </p:nvPicPr>
        <p:blipFill>
          <a:blip r:embed="rId2" cstate="print"/>
          <a:srcRect/>
          <a:stretch>
            <a:fillRect/>
          </a:stretch>
        </p:blipFill>
        <p:spPr bwMode="auto">
          <a:xfrm>
            <a:off x="10149419" y="117475"/>
            <a:ext cx="1866899" cy="457200"/>
          </a:xfrm>
          <a:prstGeom prst="rect">
            <a:avLst/>
          </a:prstGeom>
          <a:noFill/>
          <a:ln w="9525">
            <a:noFill/>
            <a:miter lim="800000"/>
            <a:headEnd/>
            <a:tailEnd/>
          </a:ln>
        </p:spPr>
      </p:pic>
      <p:sp>
        <p:nvSpPr>
          <p:cNvPr id="2" name="Title 1"/>
          <p:cNvSpPr>
            <a:spLocks noGrp="1"/>
          </p:cNvSpPr>
          <p:nvPr>
            <p:ph type="title"/>
          </p:nvPr>
        </p:nvSpPr>
        <p:spPr>
          <a:xfrm>
            <a:off x="558803" y="1905001"/>
            <a:ext cx="7111999" cy="1447800"/>
          </a:xfrm>
        </p:spPr>
        <p:txBody>
          <a:bodyPr anchor="b">
            <a:noAutofit/>
          </a:bodyPr>
          <a:lstStyle>
            <a:lvl1pPr algn="l">
              <a:defRPr sz="5698" b="0">
                <a:solidFill>
                  <a:srgbClr val="0070C0"/>
                </a:solidFill>
              </a:defRPr>
            </a:lvl1pPr>
          </a:lstStyle>
          <a:p>
            <a:r>
              <a:rPr lang="en-US" dirty="0"/>
              <a:t>Click to edit Master title style</a:t>
            </a:r>
          </a:p>
        </p:txBody>
      </p:sp>
    </p:spTree>
    <p:extLst>
      <p:ext uri="{BB962C8B-B14F-4D97-AF65-F5344CB8AC3E}">
        <p14:creationId xmlns:p14="http://schemas.microsoft.com/office/powerpoint/2010/main" val="808247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58" name="标题文本"/>
          <p:cNvSpPr txBox="1">
            <a:spLocks noGrp="1"/>
          </p:cNvSpPr>
          <p:nvPr>
            <p:ph type="title"/>
          </p:nvPr>
        </p:nvSpPr>
        <p:spPr>
          <a:xfrm>
            <a:off x="963084" y="4406900"/>
            <a:ext cx="10363201" cy="1362075"/>
          </a:xfrm>
          <a:prstGeom prst="rect">
            <a:avLst/>
          </a:prstGeom>
        </p:spPr>
        <p:txBody>
          <a:bodyPr lIns="65023" tIns="65023" rIns="65023" bIns="65023" anchor="t"/>
          <a:lstStyle>
            <a:lvl1pPr algn="l" defTabSz="457184">
              <a:defRPr sz="3937" b="1" cap="all">
                <a:latin typeface="Calibri"/>
                <a:ea typeface="Calibri"/>
                <a:cs typeface="Calibri"/>
                <a:sym typeface="Calibri"/>
              </a:defRPr>
            </a:lvl1pPr>
          </a:lstStyle>
          <a:p>
            <a:r>
              <a:t>标题文本</a:t>
            </a:r>
          </a:p>
        </p:txBody>
      </p:sp>
      <p:sp>
        <p:nvSpPr>
          <p:cNvPr id="159" name="正文级别 1…"/>
          <p:cNvSpPr txBox="1">
            <a:spLocks noGrp="1"/>
          </p:cNvSpPr>
          <p:nvPr>
            <p:ph type="body" sz="quarter" idx="1"/>
          </p:nvPr>
        </p:nvSpPr>
        <p:spPr>
          <a:xfrm>
            <a:off x="963084" y="2906713"/>
            <a:ext cx="10363201" cy="1500188"/>
          </a:xfrm>
          <a:prstGeom prst="rect">
            <a:avLst/>
          </a:prstGeom>
        </p:spPr>
        <p:txBody>
          <a:bodyPr lIns="65023" tIns="65023" rIns="65023" bIns="65023" anchor="b"/>
          <a:lstStyle>
            <a:lvl1pPr marL="0" indent="0" defTabSz="457184">
              <a:spcBef>
                <a:spcPts val="422"/>
              </a:spcBef>
              <a:buSzTx/>
              <a:buNone/>
              <a:defRPr sz="1969">
                <a:solidFill>
                  <a:srgbClr val="888888"/>
                </a:solidFill>
                <a:latin typeface="Calibri"/>
                <a:ea typeface="Calibri"/>
                <a:cs typeface="Calibri"/>
                <a:sym typeface="Calibri"/>
              </a:defRPr>
            </a:lvl1pPr>
            <a:lvl2pPr marL="0" indent="321457" defTabSz="457184">
              <a:spcBef>
                <a:spcPts val="422"/>
              </a:spcBef>
              <a:buSzTx/>
              <a:buNone/>
              <a:defRPr sz="1969">
                <a:solidFill>
                  <a:srgbClr val="888888"/>
                </a:solidFill>
                <a:latin typeface="Calibri"/>
                <a:ea typeface="Calibri"/>
                <a:cs typeface="Calibri"/>
                <a:sym typeface="Calibri"/>
              </a:defRPr>
            </a:lvl2pPr>
            <a:lvl3pPr marL="0" indent="642915" defTabSz="457184">
              <a:spcBef>
                <a:spcPts val="422"/>
              </a:spcBef>
              <a:buSzTx/>
              <a:buNone/>
              <a:defRPr sz="1969">
                <a:solidFill>
                  <a:srgbClr val="888888"/>
                </a:solidFill>
                <a:latin typeface="Calibri"/>
                <a:ea typeface="Calibri"/>
                <a:cs typeface="Calibri"/>
                <a:sym typeface="Calibri"/>
              </a:defRPr>
            </a:lvl3pPr>
            <a:lvl4pPr marL="0" indent="964372" defTabSz="457184">
              <a:spcBef>
                <a:spcPts val="422"/>
              </a:spcBef>
              <a:buSzTx/>
              <a:buNone/>
              <a:defRPr sz="1969">
                <a:solidFill>
                  <a:srgbClr val="888888"/>
                </a:solidFill>
                <a:latin typeface="Calibri"/>
                <a:ea typeface="Calibri"/>
                <a:cs typeface="Calibri"/>
                <a:sym typeface="Calibri"/>
              </a:defRPr>
            </a:lvl4pPr>
            <a:lvl5pPr marL="0" indent="1285829" defTabSz="457184">
              <a:spcBef>
                <a:spcPts val="422"/>
              </a:spcBef>
              <a:buSzTx/>
              <a:buNone/>
              <a:defRPr sz="1969">
                <a:solidFill>
                  <a:srgbClr val="888888"/>
                </a:solidFill>
                <a:latin typeface="Calibri"/>
                <a:ea typeface="Calibri"/>
                <a:cs typeface="Calibri"/>
                <a:sym typeface="Calibri"/>
              </a:defRPr>
            </a:lvl5pPr>
          </a:lstStyle>
          <a:p>
            <a:r>
              <a:t>正文级别 1</a:t>
            </a:r>
          </a:p>
          <a:p>
            <a:pPr lvl="1"/>
            <a:r>
              <a:t>正文级别 2</a:t>
            </a:r>
          </a:p>
          <a:p>
            <a:pPr lvl="2"/>
            <a:r>
              <a:t>正文级别 3</a:t>
            </a:r>
          </a:p>
          <a:p>
            <a:pPr lvl="3"/>
            <a:r>
              <a:t>正文级别 4</a:t>
            </a:r>
          </a:p>
          <a:p>
            <a:pPr lvl="4"/>
            <a:r>
              <a:t>正文级别 5</a:t>
            </a:r>
          </a:p>
        </p:txBody>
      </p:sp>
      <p:sp>
        <p:nvSpPr>
          <p:cNvPr id="160" name="幻灯片编号"/>
          <p:cNvSpPr txBox="1">
            <a:spLocks noGrp="1"/>
          </p:cNvSpPr>
          <p:nvPr>
            <p:ph type="sldNum" sz="quarter" idx="2"/>
          </p:nvPr>
        </p:nvSpPr>
        <p:spPr>
          <a:xfrm>
            <a:off x="11255469" y="6408360"/>
            <a:ext cx="326932" cy="261105"/>
          </a:xfrm>
          <a:prstGeom prst="rect">
            <a:avLst/>
          </a:prstGeom>
        </p:spPr>
        <p:txBody>
          <a:bodyPr lIns="65023" tIns="65023" rIns="65023" bIns="65023" anchor="ctr"/>
          <a:lstStyle>
            <a:lvl1pPr algn="r" defTabSz="457184">
              <a:defRPr sz="1125">
                <a:solidFill>
                  <a:srgbClr val="888888"/>
                </a:solidFill>
                <a:latin typeface="Calibri"/>
                <a:ea typeface="Calibri"/>
                <a:cs typeface="Calibri"/>
                <a:sym typeface="Calibri"/>
              </a:defRPr>
            </a:lvl1pPr>
          </a:lstStyle>
          <a:p>
            <a:fld id="{86CB4B4D-7CA3-9044-876B-883B54F8677D}" type="slidenum">
              <a:t>‹#›</a:t>
            </a:fld>
            <a:endParaRPr/>
          </a:p>
        </p:txBody>
      </p:sp>
    </p:spTree>
    <p:extLst>
      <p:ext uri="{BB962C8B-B14F-4D97-AF65-F5344CB8AC3E}">
        <p14:creationId xmlns:p14="http://schemas.microsoft.com/office/powerpoint/2010/main" val="468954021"/>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41" name="标题文本"/>
          <p:cNvSpPr txBox="1">
            <a:spLocks noGrp="1"/>
          </p:cNvSpPr>
          <p:nvPr>
            <p:ph type="title"/>
          </p:nvPr>
        </p:nvSpPr>
        <p:spPr>
          <a:xfrm>
            <a:off x="609599" y="274638"/>
            <a:ext cx="10972802" cy="1143001"/>
          </a:xfrm>
          <a:prstGeom prst="rect">
            <a:avLst/>
          </a:prstGeom>
        </p:spPr>
        <p:txBody>
          <a:bodyPr lIns="65023" tIns="65023" rIns="65023" bIns="65023"/>
          <a:lstStyle>
            <a:lvl1pPr defTabSz="457184">
              <a:defRPr sz="4359">
                <a:latin typeface="Calibri"/>
                <a:ea typeface="Calibri"/>
                <a:cs typeface="Calibri"/>
                <a:sym typeface="Calibri"/>
              </a:defRPr>
            </a:lvl1pPr>
          </a:lstStyle>
          <a:p>
            <a:r>
              <a:t>标题文本</a:t>
            </a:r>
          </a:p>
        </p:txBody>
      </p:sp>
      <p:sp>
        <p:nvSpPr>
          <p:cNvPr id="142" name="幻灯片编号"/>
          <p:cNvSpPr txBox="1">
            <a:spLocks noGrp="1"/>
          </p:cNvSpPr>
          <p:nvPr>
            <p:ph type="sldNum" sz="quarter" idx="2"/>
          </p:nvPr>
        </p:nvSpPr>
        <p:spPr>
          <a:xfrm>
            <a:off x="11255469" y="6408360"/>
            <a:ext cx="326932" cy="261105"/>
          </a:xfrm>
          <a:prstGeom prst="rect">
            <a:avLst/>
          </a:prstGeom>
        </p:spPr>
        <p:txBody>
          <a:bodyPr lIns="65023" tIns="65023" rIns="65023" bIns="65023" anchor="ctr"/>
          <a:lstStyle>
            <a:lvl1pPr algn="r" defTabSz="457184">
              <a:defRPr sz="1125">
                <a:solidFill>
                  <a:srgbClr val="888888"/>
                </a:solidFill>
                <a:latin typeface="Calibri"/>
                <a:ea typeface="Calibri"/>
                <a:cs typeface="Calibri"/>
                <a:sym typeface="Calibri"/>
              </a:defRPr>
            </a:lvl1pPr>
          </a:lstStyle>
          <a:p>
            <a:fld id="{86CB4B4D-7CA3-9044-876B-883B54F8677D}" type="slidenum">
              <a:t>‹#›</a:t>
            </a:fld>
            <a:endParaRPr/>
          </a:p>
        </p:txBody>
      </p:sp>
    </p:spTree>
    <p:extLst>
      <p:ext uri="{BB962C8B-B14F-4D97-AF65-F5344CB8AC3E}">
        <p14:creationId xmlns:p14="http://schemas.microsoft.com/office/powerpoint/2010/main" val="135377697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7" name="幻灯片编号"/>
          <p:cNvSpPr txBox="1">
            <a:spLocks noGrp="1"/>
          </p:cNvSpPr>
          <p:nvPr>
            <p:ph type="sldNum" sz="quarter" idx="2"/>
          </p:nvPr>
        </p:nvSpPr>
        <p:spPr>
          <a:xfrm>
            <a:off x="11255469" y="6408360"/>
            <a:ext cx="326932" cy="261105"/>
          </a:xfrm>
          <a:prstGeom prst="rect">
            <a:avLst/>
          </a:prstGeom>
        </p:spPr>
        <p:txBody>
          <a:bodyPr lIns="65023" tIns="65023" rIns="65023" bIns="65023" anchor="ctr"/>
          <a:lstStyle>
            <a:lvl1pPr algn="r" defTabSz="457184">
              <a:defRPr sz="1125">
                <a:solidFill>
                  <a:srgbClr val="888888"/>
                </a:solidFill>
                <a:latin typeface="Calibri"/>
                <a:ea typeface="Calibri"/>
                <a:cs typeface="Calibri"/>
                <a:sym typeface="Calibri"/>
              </a:defRPr>
            </a:lvl1pPr>
          </a:lstStyle>
          <a:p>
            <a:fld id="{86CB4B4D-7CA3-9044-876B-883B54F8677D}" type="slidenum">
              <a:t>‹#›</a:t>
            </a:fld>
            <a:endParaRPr/>
          </a:p>
        </p:txBody>
      </p:sp>
    </p:spTree>
    <p:extLst>
      <p:ext uri="{BB962C8B-B14F-4D97-AF65-F5344CB8AC3E}">
        <p14:creationId xmlns:p14="http://schemas.microsoft.com/office/powerpoint/2010/main" val="3191899883"/>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312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BC9C1-387D-42D3-B798-02D0B0F76D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90CE4F0-1AE4-4ED1-915C-22997FD9F14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AE42E4-27F1-4229-83C7-C1032EC65E8C}"/>
              </a:ext>
            </a:extLst>
          </p:cNvPr>
          <p:cNvSpPr>
            <a:spLocks noGrp="1"/>
          </p:cNvSpPr>
          <p:nvPr>
            <p:ph type="dt" sz="half" idx="10"/>
          </p:nvPr>
        </p:nvSpPr>
        <p:spPr/>
        <p:txBody>
          <a:bodyPr/>
          <a:lstStyle/>
          <a:p>
            <a:fld id="{9628E98B-9E79-440D-B386-FCCB56E231B9}" type="datetimeFigureOut">
              <a:rPr lang="zh-CN" altLang="en-US" smtClean="0"/>
              <a:t>2019/1/16</a:t>
            </a:fld>
            <a:endParaRPr lang="zh-CN" altLang="en-US"/>
          </a:p>
        </p:txBody>
      </p:sp>
      <p:sp>
        <p:nvSpPr>
          <p:cNvPr id="5" name="页脚占位符 4">
            <a:extLst>
              <a:ext uri="{FF2B5EF4-FFF2-40B4-BE49-F238E27FC236}">
                <a16:creationId xmlns:a16="http://schemas.microsoft.com/office/drawing/2014/main" id="{F756F723-B21D-4FB2-A3DC-25DCDC7066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9ACD4A-F305-4066-BBAA-C9FA5AAC54A2}"/>
              </a:ext>
            </a:extLst>
          </p:cNvPr>
          <p:cNvSpPr>
            <a:spLocks noGrp="1"/>
          </p:cNvSpPr>
          <p:nvPr>
            <p:ph type="sldNum" sz="quarter" idx="12"/>
          </p:nvPr>
        </p:nvSpPr>
        <p:spPr/>
        <p:txBody>
          <a:bodyPr/>
          <a:lstStyle/>
          <a:p>
            <a:fld id="{051C5E68-238A-4043-BB07-AD68E77A8917}" type="slidenum">
              <a:rPr lang="zh-CN" altLang="en-US" smtClean="0"/>
              <a:t>‹#›</a:t>
            </a:fld>
            <a:endParaRPr lang="zh-CN" altLang="en-US"/>
          </a:p>
        </p:txBody>
      </p:sp>
    </p:spTree>
    <p:extLst>
      <p:ext uri="{BB962C8B-B14F-4D97-AF65-F5344CB8AC3E}">
        <p14:creationId xmlns:p14="http://schemas.microsoft.com/office/powerpoint/2010/main" val="197682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88753-25C3-472E-A54C-EEB1C5F0738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ED3D080-AF4F-48A4-8AD4-1A22612928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63158B4-8BCF-47D0-A8B9-1318CCEC87BD}"/>
              </a:ext>
            </a:extLst>
          </p:cNvPr>
          <p:cNvSpPr>
            <a:spLocks noGrp="1"/>
          </p:cNvSpPr>
          <p:nvPr>
            <p:ph type="dt" sz="half" idx="10"/>
          </p:nvPr>
        </p:nvSpPr>
        <p:spPr/>
        <p:txBody>
          <a:bodyPr/>
          <a:lstStyle/>
          <a:p>
            <a:fld id="{9628E98B-9E79-440D-B386-FCCB56E231B9}" type="datetimeFigureOut">
              <a:rPr lang="zh-CN" altLang="en-US" smtClean="0"/>
              <a:t>2019/1/16</a:t>
            </a:fld>
            <a:endParaRPr lang="zh-CN" altLang="en-US"/>
          </a:p>
        </p:txBody>
      </p:sp>
      <p:sp>
        <p:nvSpPr>
          <p:cNvPr id="5" name="页脚占位符 4">
            <a:extLst>
              <a:ext uri="{FF2B5EF4-FFF2-40B4-BE49-F238E27FC236}">
                <a16:creationId xmlns:a16="http://schemas.microsoft.com/office/drawing/2014/main" id="{1FC7A580-CDF7-459A-9E6F-E30D336080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294B18-37DB-4810-BA3A-27F1F7B70C26}"/>
              </a:ext>
            </a:extLst>
          </p:cNvPr>
          <p:cNvSpPr>
            <a:spLocks noGrp="1"/>
          </p:cNvSpPr>
          <p:nvPr>
            <p:ph type="sldNum" sz="quarter" idx="12"/>
          </p:nvPr>
        </p:nvSpPr>
        <p:spPr/>
        <p:txBody>
          <a:bodyPr/>
          <a:lstStyle/>
          <a:p>
            <a:fld id="{051C5E68-238A-4043-BB07-AD68E77A8917}" type="slidenum">
              <a:rPr lang="zh-CN" altLang="en-US" smtClean="0"/>
              <a:t>‹#›</a:t>
            </a:fld>
            <a:endParaRPr lang="zh-CN" altLang="en-US"/>
          </a:p>
        </p:txBody>
      </p:sp>
    </p:spTree>
    <p:extLst>
      <p:ext uri="{BB962C8B-B14F-4D97-AF65-F5344CB8AC3E}">
        <p14:creationId xmlns:p14="http://schemas.microsoft.com/office/powerpoint/2010/main" val="2132445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E90411-122E-469E-B4E3-9A1A312BF9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35EC04-278C-448E-B564-907BC83C66D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11A9A0B-7575-4650-8B3B-8E83A5DC131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331A9A4-3693-42E1-A502-BEBC7E0B19D2}"/>
              </a:ext>
            </a:extLst>
          </p:cNvPr>
          <p:cNvSpPr>
            <a:spLocks noGrp="1"/>
          </p:cNvSpPr>
          <p:nvPr>
            <p:ph type="dt" sz="half" idx="10"/>
          </p:nvPr>
        </p:nvSpPr>
        <p:spPr/>
        <p:txBody>
          <a:bodyPr/>
          <a:lstStyle/>
          <a:p>
            <a:fld id="{9628E98B-9E79-440D-B386-FCCB56E231B9}" type="datetimeFigureOut">
              <a:rPr lang="zh-CN" altLang="en-US" smtClean="0"/>
              <a:t>2019/1/16</a:t>
            </a:fld>
            <a:endParaRPr lang="zh-CN" altLang="en-US"/>
          </a:p>
        </p:txBody>
      </p:sp>
      <p:sp>
        <p:nvSpPr>
          <p:cNvPr id="6" name="页脚占位符 5">
            <a:extLst>
              <a:ext uri="{FF2B5EF4-FFF2-40B4-BE49-F238E27FC236}">
                <a16:creationId xmlns:a16="http://schemas.microsoft.com/office/drawing/2014/main" id="{2516A16E-1CEB-48ED-8308-C3FE4B754A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CDAC09-9D8B-411D-8174-2A2E157F5A08}"/>
              </a:ext>
            </a:extLst>
          </p:cNvPr>
          <p:cNvSpPr>
            <a:spLocks noGrp="1"/>
          </p:cNvSpPr>
          <p:nvPr>
            <p:ph type="sldNum" sz="quarter" idx="12"/>
          </p:nvPr>
        </p:nvSpPr>
        <p:spPr/>
        <p:txBody>
          <a:bodyPr/>
          <a:lstStyle/>
          <a:p>
            <a:fld id="{051C5E68-238A-4043-BB07-AD68E77A8917}" type="slidenum">
              <a:rPr lang="zh-CN" altLang="en-US" smtClean="0"/>
              <a:t>‹#›</a:t>
            </a:fld>
            <a:endParaRPr lang="zh-CN" altLang="en-US"/>
          </a:p>
        </p:txBody>
      </p:sp>
    </p:spTree>
    <p:extLst>
      <p:ext uri="{BB962C8B-B14F-4D97-AF65-F5344CB8AC3E}">
        <p14:creationId xmlns:p14="http://schemas.microsoft.com/office/powerpoint/2010/main" val="3202405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B4D443-42B3-42EF-A91E-92FB7CC41CA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8AE1CBD-CA83-4C51-B92F-B8BD54B706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97B089E-B025-44F3-9295-3CABADF5E2E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1383B35-623F-4F2F-9000-723A02253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1631418-709E-450E-ACA9-F1C4B16B869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C8BD86F-7E2B-4A6C-AA90-271AFFAD5985}"/>
              </a:ext>
            </a:extLst>
          </p:cNvPr>
          <p:cNvSpPr>
            <a:spLocks noGrp="1"/>
          </p:cNvSpPr>
          <p:nvPr>
            <p:ph type="dt" sz="half" idx="10"/>
          </p:nvPr>
        </p:nvSpPr>
        <p:spPr/>
        <p:txBody>
          <a:bodyPr/>
          <a:lstStyle/>
          <a:p>
            <a:fld id="{9628E98B-9E79-440D-B386-FCCB56E231B9}" type="datetimeFigureOut">
              <a:rPr lang="zh-CN" altLang="en-US" smtClean="0"/>
              <a:t>2019/1/16</a:t>
            </a:fld>
            <a:endParaRPr lang="zh-CN" altLang="en-US"/>
          </a:p>
        </p:txBody>
      </p:sp>
      <p:sp>
        <p:nvSpPr>
          <p:cNvPr id="8" name="页脚占位符 7">
            <a:extLst>
              <a:ext uri="{FF2B5EF4-FFF2-40B4-BE49-F238E27FC236}">
                <a16:creationId xmlns:a16="http://schemas.microsoft.com/office/drawing/2014/main" id="{F702FD75-AF3A-4F34-87FB-F128325CB1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18816CE-C29F-4B36-A2A4-856C9ED347FD}"/>
              </a:ext>
            </a:extLst>
          </p:cNvPr>
          <p:cNvSpPr>
            <a:spLocks noGrp="1"/>
          </p:cNvSpPr>
          <p:nvPr>
            <p:ph type="sldNum" sz="quarter" idx="12"/>
          </p:nvPr>
        </p:nvSpPr>
        <p:spPr/>
        <p:txBody>
          <a:bodyPr/>
          <a:lstStyle/>
          <a:p>
            <a:fld id="{051C5E68-238A-4043-BB07-AD68E77A8917}" type="slidenum">
              <a:rPr lang="zh-CN" altLang="en-US" smtClean="0"/>
              <a:t>‹#›</a:t>
            </a:fld>
            <a:endParaRPr lang="zh-CN" altLang="en-US"/>
          </a:p>
        </p:txBody>
      </p:sp>
    </p:spTree>
    <p:extLst>
      <p:ext uri="{BB962C8B-B14F-4D97-AF65-F5344CB8AC3E}">
        <p14:creationId xmlns:p14="http://schemas.microsoft.com/office/powerpoint/2010/main" val="2603679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AF659-71B4-4050-9759-A50B9B1ECFA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B19EDDF-B425-434A-BEEF-CF521AF67B6F}"/>
              </a:ext>
            </a:extLst>
          </p:cNvPr>
          <p:cNvSpPr>
            <a:spLocks noGrp="1"/>
          </p:cNvSpPr>
          <p:nvPr>
            <p:ph type="dt" sz="half" idx="10"/>
          </p:nvPr>
        </p:nvSpPr>
        <p:spPr/>
        <p:txBody>
          <a:bodyPr/>
          <a:lstStyle/>
          <a:p>
            <a:fld id="{9628E98B-9E79-440D-B386-FCCB56E231B9}" type="datetimeFigureOut">
              <a:rPr lang="zh-CN" altLang="en-US" smtClean="0"/>
              <a:t>2019/1/16</a:t>
            </a:fld>
            <a:endParaRPr lang="zh-CN" altLang="en-US"/>
          </a:p>
        </p:txBody>
      </p:sp>
      <p:sp>
        <p:nvSpPr>
          <p:cNvPr id="4" name="页脚占位符 3">
            <a:extLst>
              <a:ext uri="{FF2B5EF4-FFF2-40B4-BE49-F238E27FC236}">
                <a16:creationId xmlns:a16="http://schemas.microsoft.com/office/drawing/2014/main" id="{80F295A6-7F43-4F90-BE5F-0230F1AAAF1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BA1FD31-9BEB-4146-8C8B-6CCA8365B709}"/>
              </a:ext>
            </a:extLst>
          </p:cNvPr>
          <p:cNvSpPr>
            <a:spLocks noGrp="1"/>
          </p:cNvSpPr>
          <p:nvPr>
            <p:ph type="sldNum" sz="quarter" idx="12"/>
          </p:nvPr>
        </p:nvSpPr>
        <p:spPr/>
        <p:txBody>
          <a:bodyPr/>
          <a:lstStyle/>
          <a:p>
            <a:fld id="{051C5E68-238A-4043-BB07-AD68E77A8917}" type="slidenum">
              <a:rPr lang="zh-CN" altLang="en-US" smtClean="0"/>
              <a:t>‹#›</a:t>
            </a:fld>
            <a:endParaRPr lang="zh-CN" altLang="en-US"/>
          </a:p>
        </p:txBody>
      </p:sp>
    </p:spTree>
    <p:extLst>
      <p:ext uri="{BB962C8B-B14F-4D97-AF65-F5344CB8AC3E}">
        <p14:creationId xmlns:p14="http://schemas.microsoft.com/office/powerpoint/2010/main" val="898695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26F5D21-B0CA-4353-999B-D2266AC46FFF}"/>
              </a:ext>
            </a:extLst>
          </p:cNvPr>
          <p:cNvSpPr>
            <a:spLocks noGrp="1"/>
          </p:cNvSpPr>
          <p:nvPr>
            <p:ph type="dt" sz="half" idx="10"/>
          </p:nvPr>
        </p:nvSpPr>
        <p:spPr/>
        <p:txBody>
          <a:bodyPr/>
          <a:lstStyle/>
          <a:p>
            <a:fld id="{9628E98B-9E79-440D-B386-FCCB56E231B9}" type="datetimeFigureOut">
              <a:rPr lang="zh-CN" altLang="en-US" smtClean="0"/>
              <a:t>2019/1/16</a:t>
            </a:fld>
            <a:endParaRPr lang="zh-CN" altLang="en-US"/>
          </a:p>
        </p:txBody>
      </p:sp>
      <p:sp>
        <p:nvSpPr>
          <p:cNvPr id="3" name="页脚占位符 2">
            <a:extLst>
              <a:ext uri="{FF2B5EF4-FFF2-40B4-BE49-F238E27FC236}">
                <a16:creationId xmlns:a16="http://schemas.microsoft.com/office/drawing/2014/main" id="{26C73A5A-9233-4184-9C5A-07008DE223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4E80520-A5A9-4FDD-84D4-692EA573A374}"/>
              </a:ext>
            </a:extLst>
          </p:cNvPr>
          <p:cNvSpPr>
            <a:spLocks noGrp="1"/>
          </p:cNvSpPr>
          <p:nvPr>
            <p:ph type="sldNum" sz="quarter" idx="12"/>
          </p:nvPr>
        </p:nvSpPr>
        <p:spPr/>
        <p:txBody>
          <a:bodyPr/>
          <a:lstStyle/>
          <a:p>
            <a:fld id="{051C5E68-238A-4043-BB07-AD68E77A8917}" type="slidenum">
              <a:rPr lang="zh-CN" altLang="en-US" smtClean="0"/>
              <a:t>‹#›</a:t>
            </a:fld>
            <a:endParaRPr lang="zh-CN" altLang="en-US"/>
          </a:p>
        </p:txBody>
      </p:sp>
    </p:spTree>
    <p:extLst>
      <p:ext uri="{BB962C8B-B14F-4D97-AF65-F5344CB8AC3E}">
        <p14:creationId xmlns:p14="http://schemas.microsoft.com/office/powerpoint/2010/main" val="2352103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EF8D9C-FB54-456E-A552-A247EAD4DA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D1F37ED-2A39-4BB9-9829-816C87AFF3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D3347D7-B690-42CB-BAF2-6D4FDDD04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C2F33E0-604E-419D-8EAE-30F6802FBC58}"/>
              </a:ext>
            </a:extLst>
          </p:cNvPr>
          <p:cNvSpPr>
            <a:spLocks noGrp="1"/>
          </p:cNvSpPr>
          <p:nvPr>
            <p:ph type="dt" sz="half" idx="10"/>
          </p:nvPr>
        </p:nvSpPr>
        <p:spPr/>
        <p:txBody>
          <a:bodyPr/>
          <a:lstStyle/>
          <a:p>
            <a:fld id="{9628E98B-9E79-440D-B386-FCCB56E231B9}" type="datetimeFigureOut">
              <a:rPr lang="zh-CN" altLang="en-US" smtClean="0"/>
              <a:t>2019/1/16</a:t>
            </a:fld>
            <a:endParaRPr lang="zh-CN" altLang="en-US"/>
          </a:p>
        </p:txBody>
      </p:sp>
      <p:sp>
        <p:nvSpPr>
          <p:cNvPr id="6" name="页脚占位符 5">
            <a:extLst>
              <a:ext uri="{FF2B5EF4-FFF2-40B4-BE49-F238E27FC236}">
                <a16:creationId xmlns:a16="http://schemas.microsoft.com/office/drawing/2014/main" id="{B133931F-6859-4896-B7F2-3145CB029C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604011-1550-4336-881B-024021211F02}"/>
              </a:ext>
            </a:extLst>
          </p:cNvPr>
          <p:cNvSpPr>
            <a:spLocks noGrp="1"/>
          </p:cNvSpPr>
          <p:nvPr>
            <p:ph type="sldNum" sz="quarter" idx="12"/>
          </p:nvPr>
        </p:nvSpPr>
        <p:spPr/>
        <p:txBody>
          <a:bodyPr/>
          <a:lstStyle/>
          <a:p>
            <a:fld id="{051C5E68-238A-4043-BB07-AD68E77A8917}" type="slidenum">
              <a:rPr lang="zh-CN" altLang="en-US" smtClean="0"/>
              <a:t>‹#›</a:t>
            </a:fld>
            <a:endParaRPr lang="zh-CN" altLang="en-US"/>
          </a:p>
        </p:txBody>
      </p:sp>
    </p:spTree>
    <p:extLst>
      <p:ext uri="{BB962C8B-B14F-4D97-AF65-F5344CB8AC3E}">
        <p14:creationId xmlns:p14="http://schemas.microsoft.com/office/powerpoint/2010/main" val="404064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A858E3-73E2-4545-A873-4CF12E8286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BC95962-F7FA-4B0C-95DB-39AA976AD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E4D7850-1AFB-4179-91B9-FE3AB2C8F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37C3C0B-72B4-4EB2-8CA1-9B5BF95B349C}"/>
              </a:ext>
            </a:extLst>
          </p:cNvPr>
          <p:cNvSpPr>
            <a:spLocks noGrp="1"/>
          </p:cNvSpPr>
          <p:nvPr>
            <p:ph type="dt" sz="half" idx="10"/>
          </p:nvPr>
        </p:nvSpPr>
        <p:spPr/>
        <p:txBody>
          <a:bodyPr/>
          <a:lstStyle/>
          <a:p>
            <a:fld id="{9628E98B-9E79-440D-B386-FCCB56E231B9}" type="datetimeFigureOut">
              <a:rPr lang="zh-CN" altLang="en-US" smtClean="0"/>
              <a:t>2019/1/16</a:t>
            </a:fld>
            <a:endParaRPr lang="zh-CN" altLang="en-US"/>
          </a:p>
        </p:txBody>
      </p:sp>
      <p:sp>
        <p:nvSpPr>
          <p:cNvPr id="6" name="页脚占位符 5">
            <a:extLst>
              <a:ext uri="{FF2B5EF4-FFF2-40B4-BE49-F238E27FC236}">
                <a16:creationId xmlns:a16="http://schemas.microsoft.com/office/drawing/2014/main" id="{2904EFD4-FE59-4F29-A3D7-E67C8801FC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40224A-0713-4B29-8032-30BB4657F976}"/>
              </a:ext>
            </a:extLst>
          </p:cNvPr>
          <p:cNvSpPr>
            <a:spLocks noGrp="1"/>
          </p:cNvSpPr>
          <p:nvPr>
            <p:ph type="sldNum" sz="quarter" idx="12"/>
          </p:nvPr>
        </p:nvSpPr>
        <p:spPr/>
        <p:txBody>
          <a:bodyPr/>
          <a:lstStyle/>
          <a:p>
            <a:fld id="{051C5E68-238A-4043-BB07-AD68E77A8917}" type="slidenum">
              <a:rPr lang="zh-CN" altLang="en-US" smtClean="0"/>
              <a:t>‹#›</a:t>
            </a:fld>
            <a:endParaRPr lang="zh-CN" altLang="en-US"/>
          </a:p>
        </p:txBody>
      </p:sp>
    </p:spTree>
    <p:extLst>
      <p:ext uri="{BB962C8B-B14F-4D97-AF65-F5344CB8AC3E}">
        <p14:creationId xmlns:p14="http://schemas.microsoft.com/office/powerpoint/2010/main" val="3526617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0D9F9F7-EDC4-40E9-8834-E42EA928F4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6881A96-A4EE-4052-BA1B-1CBA9AC1B3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71C13A4-50B0-4115-A252-058BE15940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8E98B-9E79-440D-B386-FCCB56E231B9}" type="datetimeFigureOut">
              <a:rPr lang="zh-CN" altLang="en-US" smtClean="0"/>
              <a:t>2019/1/16</a:t>
            </a:fld>
            <a:endParaRPr lang="zh-CN" altLang="en-US"/>
          </a:p>
        </p:txBody>
      </p:sp>
      <p:sp>
        <p:nvSpPr>
          <p:cNvPr id="5" name="页脚占位符 4">
            <a:extLst>
              <a:ext uri="{FF2B5EF4-FFF2-40B4-BE49-F238E27FC236}">
                <a16:creationId xmlns:a16="http://schemas.microsoft.com/office/drawing/2014/main" id="{5F9F7B03-1D06-4EA2-98FF-90E489CEFF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3BC676C-7D72-48FD-838D-F4087F3F7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C5E68-238A-4043-BB07-AD68E77A8917}" type="slidenum">
              <a:rPr lang="zh-CN" altLang="en-US" smtClean="0"/>
              <a:t>‹#›</a:t>
            </a:fld>
            <a:endParaRPr lang="zh-CN" altLang="en-US"/>
          </a:p>
        </p:txBody>
      </p:sp>
    </p:spTree>
    <p:extLst>
      <p:ext uri="{BB962C8B-B14F-4D97-AF65-F5344CB8AC3E}">
        <p14:creationId xmlns:p14="http://schemas.microsoft.com/office/powerpoint/2010/main" val="218193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package" Target="../embeddings/Microsoft_Visio_Drawing.vsdx"/></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package" Target="../embeddings/Microsoft_Visio_Drawing1.vsdx"/></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package" Target="../embeddings/Microsoft_Visio_Drawing2.vsdx"/></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package" Target="../embeddings/Microsoft_Visio_Drawing3.vsdx"/></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vmlDrawing" Target="../drawings/vmlDrawing5.vml"/><Relationship Id="rId5" Type="http://schemas.openxmlformats.org/officeDocument/2006/relationships/image" Target="../media/image14.emf"/><Relationship Id="rId4" Type="http://schemas.openxmlformats.org/officeDocument/2006/relationships/package" Target="../embeddings/Microsoft_Visio_Drawing4.vsdx"/></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vmlDrawing" Target="../drawings/vmlDrawing6.vml"/><Relationship Id="rId5" Type="http://schemas.openxmlformats.org/officeDocument/2006/relationships/image" Target="../media/image15.emf"/><Relationship Id="rId4" Type="http://schemas.openxmlformats.org/officeDocument/2006/relationships/package" Target="../embeddings/Microsoft_Visio_Drawing5.vsdx"/></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8.xml"/><Relationship Id="rId1" Type="http://schemas.openxmlformats.org/officeDocument/2006/relationships/vmlDrawing" Target="../drawings/vmlDrawing7.vml"/><Relationship Id="rId5" Type="http://schemas.openxmlformats.org/officeDocument/2006/relationships/image" Target="../media/image16.emf"/><Relationship Id="rId4" Type="http://schemas.openxmlformats.org/officeDocument/2006/relationships/package" Target="../embeddings/Microsoft_Visio_Drawing6.vsdx"/></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8.xml"/><Relationship Id="rId1" Type="http://schemas.openxmlformats.org/officeDocument/2006/relationships/vmlDrawing" Target="../drawings/vmlDrawing8.vml"/><Relationship Id="rId5" Type="http://schemas.openxmlformats.org/officeDocument/2006/relationships/image" Target="../media/image17.emf"/><Relationship Id="rId4" Type="http://schemas.openxmlformats.org/officeDocument/2006/relationships/package" Target="../embeddings/Microsoft_Visio_Drawing7.vsdx"/></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8.xml"/><Relationship Id="rId1" Type="http://schemas.openxmlformats.org/officeDocument/2006/relationships/vmlDrawing" Target="../drawings/vmlDrawing9.vml"/><Relationship Id="rId5" Type="http://schemas.openxmlformats.org/officeDocument/2006/relationships/image" Target="../media/image18.emf"/><Relationship Id="rId4" Type="http://schemas.openxmlformats.org/officeDocument/2006/relationships/package" Target="../embeddings/Microsoft_Visio_Drawing8.vsdx"/></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8.xml"/><Relationship Id="rId1" Type="http://schemas.openxmlformats.org/officeDocument/2006/relationships/vmlDrawing" Target="../drawings/vmlDrawing10.vml"/><Relationship Id="rId5" Type="http://schemas.openxmlformats.org/officeDocument/2006/relationships/image" Target="../media/image19.e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3"/>
          <p:cNvSpPr>
            <a:spLocks noGrp="1"/>
          </p:cNvSpPr>
          <p:nvPr>
            <p:ph type="ctrTitle"/>
          </p:nvPr>
        </p:nvSpPr>
        <p:spPr>
          <a:xfrm>
            <a:off x="406054" y="744717"/>
            <a:ext cx="11175999" cy="1110368"/>
          </a:xfrm>
        </p:spPr>
        <p:txBody>
          <a:bodyPr/>
          <a:lstStyle/>
          <a:p>
            <a:pPr algn="ctr"/>
            <a:r>
              <a:rPr lang="zh-CN" altLang="en-US" sz="4799" b="1">
                <a:cs typeface="Arial" charset="0"/>
              </a:rPr>
              <a:t>单一窗口敏捷实践</a:t>
            </a:r>
            <a:endParaRPr lang="zh-CN" altLang="en-US" sz="4799" b="1"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853281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框 31">
            <a:extLst>
              <a:ext uri="{FF2B5EF4-FFF2-40B4-BE49-F238E27FC236}">
                <a16:creationId xmlns:a16="http://schemas.microsoft.com/office/drawing/2014/main" id="{6651909F-39BC-4F8F-AB14-EA4F97E045BB}"/>
              </a:ext>
            </a:extLst>
          </p:cNvPr>
          <p:cNvSpPr>
            <a:spLocks noChangeArrowheads="1"/>
          </p:cNvSpPr>
          <p:nvPr/>
        </p:nvSpPr>
        <p:spPr bwMode="auto">
          <a:xfrm>
            <a:off x="133065" y="150814"/>
            <a:ext cx="4225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6" tIns="45696" rIns="91396" bIns="45696">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solidFill>
                  <a:srgbClr val="C00000"/>
                </a:solidFill>
                <a:latin typeface="微软雅黑" panose="020B0503020204020204" pitchFamily="34" charset="-122"/>
                <a:ea typeface="微软雅黑" panose="020B0503020204020204" pitchFamily="34" charset="-122"/>
              </a:rPr>
              <a:t>跨团队沟通机制案例</a:t>
            </a:r>
          </a:p>
        </p:txBody>
      </p:sp>
      <p:sp>
        <p:nvSpPr>
          <p:cNvPr id="55300" name="矩形: 圆角 9">
            <a:extLst>
              <a:ext uri="{FF2B5EF4-FFF2-40B4-BE49-F238E27FC236}">
                <a16:creationId xmlns:a16="http://schemas.microsoft.com/office/drawing/2014/main" id="{65333E60-F48D-4AA6-BFC5-C7E7D3B51ED3}"/>
              </a:ext>
            </a:extLst>
          </p:cNvPr>
          <p:cNvSpPr>
            <a:spLocks noChangeArrowheads="1"/>
          </p:cNvSpPr>
          <p:nvPr/>
        </p:nvSpPr>
        <p:spPr bwMode="auto">
          <a:xfrm>
            <a:off x="5240338" y="735013"/>
            <a:ext cx="2133600" cy="3048000"/>
          </a:xfrm>
          <a:prstGeom prst="roundRect">
            <a:avLst>
              <a:gd name="adj" fmla="val 16667"/>
            </a:avLst>
          </a:prstGeom>
          <a:solidFill>
            <a:srgbClr val="B2FF84"/>
          </a:solidFill>
          <a:ln w="12700" algn="ctr">
            <a:solidFill>
              <a:srgbClr val="FFFFFF"/>
            </a:solidFill>
            <a:miter lim="800000"/>
            <a:headEnd/>
            <a:tailEnd/>
          </a:ln>
        </p:spPr>
        <p:txBody>
          <a:bodyPr lIns="124016" tIns="41339" rIns="41339" bIns="41339"/>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a:t>2.</a:t>
            </a:r>
            <a:r>
              <a:rPr lang="zh-CN" altLang="en-US"/>
              <a:t>原产地许可证组</a:t>
            </a:r>
          </a:p>
        </p:txBody>
      </p:sp>
      <p:sp>
        <p:nvSpPr>
          <p:cNvPr id="55301" name="矩形: 圆角 10">
            <a:extLst>
              <a:ext uri="{FF2B5EF4-FFF2-40B4-BE49-F238E27FC236}">
                <a16:creationId xmlns:a16="http://schemas.microsoft.com/office/drawing/2014/main" id="{BFBDF4A3-9286-40CF-993A-40071EFF3D2F}"/>
              </a:ext>
            </a:extLst>
          </p:cNvPr>
          <p:cNvSpPr>
            <a:spLocks noChangeArrowheads="1"/>
          </p:cNvSpPr>
          <p:nvPr/>
        </p:nvSpPr>
        <p:spPr bwMode="auto">
          <a:xfrm>
            <a:off x="7956551" y="688975"/>
            <a:ext cx="2133600" cy="3048000"/>
          </a:xfrm>
          <a:prstGeom prst="roundRect">
            <a:avLst>
              <a:gd name="adj" fmla="val 16667"/>
            </a:avLst>
          </a:prstGeom>
          <a:solidFill>
            <a:srgbClr val="B2FF84"/>
          </a:solidFill>
          <a:ln w="12700" algn="ctr">
            <a:solidFill>
              <a:srgbClr val="FFFFFF"/>
            </a:solidFill>
            <a:miter lim="800000"/>
            <a:headEnd/>
            <a:tailEnd/>
          </a:ln>
        </p:spPr>
        <p:txBody>
          <a:bodyPr lIns="124016" tIns="41339" rIns="41339" bIns="41339"/>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a:t>3.</a:t>
            </a:r>
            <a:r>
              <a:rPr lang="zh-CN" altLang="en-US"/>
              <a:t>濒危野生动植物许可证组</a:t>
            </a:r>
          </a:p>
        </p:txBody>
      </p:sp>
      <p:sp>
        <p:nvSpPr>
          <p:cNvPr id="55302" name="矩形: 圆角 12">
            <a:extLst>
              <a:ext uri="{FF2B5EF4-FFF2-40B4-BE49-F238E27FC236}">
                <a16:creationId xmlns:a16="http://schemas.microsoft.com/office/drawing/2014/main" id="{572CBDE8-3843-4A58-BFD8-9CBB3D965DE9}"/>
              </a:ext>
            </a:extLst>
          </p:cNvPr>
          <p:cNvSpPr>
            <a:spLocks noChangeArrowheads="1"/>
          </p:cNvSpPr>
          <p:nvPr/>
        </p:nvSpPr>
        <p:spPr bwMode="auto">
          <a:xfrm>
            <a:off x="2378077" y="703263"/>
            <a:ext cx="2130425" cy="3048000"/>
          </a:xfrm>
          <a:prstGeom prst="roundRect">
            <a:avLst>
              <a:gd name="adj" fmla="val 16667"/>
            </a:avLst>
          </a:prstGeom>
          <a:solidFill>
            <a:srgbClr val="B2FF84"/>
          </a:solidFill>
          <a:ln w="12700" algn="ctr">
            <a:solidFill>
              <a:srgbClr val="FFFFFF"/>
            </a:solidFill>
            <a:miter lim="800000"/>
            <a:headEnd/>
            <a:tailEnd/>
          </a:ln>
        </p:spPr>
        <p:txBody>
          <a:bodyPr lIns="124016" tIns="41339" rIns="41339" bIns="41339"/>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a:t>1.</a:t>
            </a:r>
            <a:r>
              <a:rPr lang="zh-CN" altLang="en-US"/>
              <a:t>农药许可证组</a:t>
            </a:r>
          </a:p>
        </p:txBody>
      </p:sp>
      <p:sp>
        <p:nvSpPr>
          <p:cNvPr id="5" name="矩形 4">
            <a:extLst>
              <a:ext uri="{FF2B5EF4-FFF2-40B4-BE49-F238E27FC236}">
                <a16:creationId xmlns:a16="http://schemas.microsoft.com/office/drawing/2014/main" id="{E1AD0DEB-8F77-4310-B972-8CC93D0D833A}"/>
              </a:ext>
            </a:extLst>
          </p:cNvPr>
          <p:cNvSpPr/>
          <p:nvPr/>
        </p:nvSpPr>
        <p:spPr>
          <a:xfrm>
            <a:off x="2470152" y="1597026"/>
            <a:ext cx="7508875" cy="411163"/>
          </a:xfrm>
          <a:prstGeom prst="rect">
            <a:avLst/>
          </a:prstGeom>
          <a:ln/>
        </p:spPr>
        <p:style>
          <a:lnRef idx="0">
            <a:schemeClr val="accent5"/>
          </a:lnRef>
          <a:fillRef idx="3">
            <a:schemeClr val="accent5"/>
          </a:fillRef>
          <a:effectRef idx="3">
            <a:schemeClr val="accent5"/>
          </a:effectRef>
          <a:fontRef idx="minor">
            <a:schemeClr val="lt1"/>
          </a:fontRef>
        </p:style>
        <p:txBody>
          <a:bodyPr lIns="124016" tIns="41339" rIns="41339" bIns="41339" spcCol="1270" anchor="ctr"/>
          <a:lstStyle/>
          <a:p>
            <a:pPr algn="ctr">
              <a:defRPr/>
            </a:pPr>
            <a:r>
              <a:rPr lang="en-US" altLang="zh-CN" sz="1600" dirty="0">
                <a:solidFill>
                  <a:schemeClr val="bg1"/>
                </a:solidFill>
              </a:rPr>
              <a:t>3.</a:t>
            </a:r>
            <a:r>
              <a:rPr lang="zh-CN" altLang="en-US" sz="1600" dirty="0">
                <a:solidFill>
                  <a:schemeClr val="bg1"/>
                </a:solidFill>
              </a:rPr>
              <a:t>需求组（三位需求负责人）</a:t>
            </a:r>
          </a:p>
        </p:txBody>
      </p:sp>
      <p:sp>
        <p:nvSpPr>
          <p:cNvPr id="57354" name="矩形 14">
            <a:extLst>
              <a:ext uri="{FF2B5EF4-FFF2-40B4-BE49-F238E27FC236}">
                <a16:creationId xmlns:a16="http://schemas.microsoft.com/office/drawing/2014/main" id="{45BE74FD-00A9-4A1C-8F5C-262080FD5D45}"/>
              </a:ext>
            </a:extLst>
          </p:cNvPr>
          <p:cNvSpPr>
            <a:spLocks noChangeArrowheads="1"/>
          </p:cNvSpPr>
          <p:nvPr/>
        </p:nvSpPr>
        <p:spPr bwMode="auto">
          <a:xfrm>
            <a:off x="2481263" y="2657476"/>
            <a:ext cx="7507288" cy="396875"/>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124016" tIns="41339" rIns="41339" bIns="41339"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600" dirty="0">
                <a:solidFill>
                  <a:schemeClr val="bg1"/>
                </a:solidFill>
              </a:rPr>
              <a:t>5.</a:t>
            </a:r>
            <a:r>
              <a:rPr lang="zh-CN" altLang="en-US" sz="1600" dirty="0">
                <a:solidFill>
                  <a:schemeClr val="bg1"/>
                </a:solidFill>
              </a:rPr>
              <a:t>开发及架构管控组（杜处、邢云、刘涛、四位技术负责人，加上企业资质）</a:t>
            </a:r>
          </a:p>
        </p:txBody>
      </p:sp>
      <p:sp>
        <p:nvSpPr>
          <p:cNvPr id="57355" name="矩形 15">
            <a:extLst>
              <a:ext uri="{FF2B5EF4-FFF2-40B4-BE49-F238E27FC236}">
                <a16:creationId xmlns:a16="http://schemas.microsoft.com/office/drawing/2014/main" id="{FFF96CC5-263F-4FA1-8EC4-94A2E35398FB}"/>
              </a:ext>
            </a:extLst>
          </p:cNvPr>
          <p:cNvSpPr>
            <a:spLocks noChangeArrowheads="1"/>
          </p:cNvSpPr>
          <p:nvPr/>
        </p:nvSpPr>
        <p:spPr bwMode="auto">
          <a:xfrm>
            <a:off x="2470152" y="2111376"/>
            <a:ext cx="7508875" cy="454025"/>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124016" tIns="41339" rIns="41339" bIns="41339"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600" dirty="0">
                <a:solidFill>
                  <a:schemeClr val="bg1"/>
                </a:solidFill>
              </a:rPr>
              <a:t>4.</a:t>
            </a:r>
            <a:r>
              <a:rPr lang="zh-CN" altLang="en-US" sz="1600" dirty="0">
                <a:solidFill>
                  <a:schemeClr val="bg1"/>
                </a:solidFill>
              </a:rPr>
              <a:t>设计组（刘涛、李世海、左金珍及四位设计负责人，加上企业资质）</a:t>
            </a:r>
          </a:p>
        </p:txBody>
      </p:sp>
      <p:sp>
        <p:nvSpPr>
          <p:cNvPr id="7" name="文本框 6">
            <a:extLst>
              <a:ext uri="{FF2B5EF4-FFF2-40B4-BE49-F238E27FC236}">
                <a16:creationId xmlns:a16="http://schemas.microsoft.com/office/drawing/2014/main" id="{DD24DE37-1765-4B26-BB00-16834DB26B80}"/>
              </a:ext>
            </a:extLst>
          </p:cNvPr>
          <p:cNvSpPr txBox="1"/>
          <p:nvPr/>
        </p:nvSpPr>
        <p:spPr>
          <a:xfrm>
            <a:off x="377827" y="3813176"/>
            <a:ext cx="11622087" cy="2308225"/>
          </a:xfrm>
          <a:prstGeom prst="rect">
            <a:avLst/>
          </a:prstGeom>
          <a:noFill/>
        </p:spPr>
        <p:txBody>
          <a:bodyPr>
            <a:spAutoFit/>
          </a:bodyPr>
          <a:lstStyle/>
          <a:p>
            <a:pPr>
              <a:defRPr/>
            </a:pPr>
            <a:r>
              <a:rPr lang="zh-CN" altLang="en-US" sz="1600" dirty="0">
                <a:latin typeface="微软雅黑" panose="020B0503020204020204" pitchFamily="34" charset="-122"/>
                <a:ea typeface="微软雅黑" panose="020B0503020204020204" pitchFamily="34" charset="-122"/>
              </a:rPr>
              <a:t>一共有</a:t>
            </a:r>
            <a:r>
              <a:rPr lang="en-US" altLang="zh-CN" sz="1600" dirty="0">
                <a:latin typeface="微软雅黑" panose="020B0503020204020204" pitchFamily="34" charset="-122"/>
                <a:ea typeface="微软雅黑" panose="020B0503020204020204" pitchFamily="34" charset="-122"/>
              </a:rPr>
              <a:t>7</a:t>
            </a:r>
            <a:r>
              <a:rPr lang="zh-CN" altLang="en-US" sz="1600" dirty="0">
                <a:latin typeface="微软雅黑" panose="020B0503020204020204" pitchFamily="34" charset="-122"/>
                <a:ea typeface="微软雅黑" panose="020B0503020204020204" pitchFamily="34" charset="-122"/>
              </a:rPr>
              <a:t>个立会，分为三拨按照先后顺序召开，每个立会限制在</a:t>
            </a:r>
            <a:r>
              <a:rPr lang="en-US" altLang="zh-CN" sz="1600" dirty="0">
                <a:latin typeface="微软雅黑" panose="020B0503020204020204" pitchFamily="34" charset="-122"/>
                <a:ea typeface="微软雅黑" panose="020B0503020204020204" pitchFamily="34" charset="-122"/>
              </a:rPr>
              <a:t>15</a:t>
            </a:r>
            <a:r>
              <a:rPr lang="zh-CN" altLang="en-US" sz="1600" dirty="0">
                <a:latin typeface="微软雅黑" panose="020B0503020204020204" pitchFamily="34" charset="-122"/>
                <a:ea typeface="微软雅黑" panose="020B0503020204020204" pitchFamily="34" charset="-122"/>
              </a:rPr>
              <a:t>分钟内，开发人员参加</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个立会，需求负责人、设计负责人、技术负责人及组长参加</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个：</a:t>
            </a:r>
            <a:endParaRPr lang="en-US" altLang="zh-CN" sz="1600" dirty="0">
              <a:latin typeface="微软雅黑" panose="020B0503020204020204" pitchFamily="34" charset="-122"/>
              <a:ea typeface="微软雅黑" panose="020B0503020204020204" pitchFamily="34" charset="-122"/>
            </a:endParaRPr>
          </a:p>
          <a:p>
            <a:pPr>
              <a:defRPr/>
            </a:pP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defRPr/>
            </a:pPr>
            <a:r>
              <a:rPr lang="zh-CN" altLang="en-US" sz="1600" dirty="0">
                <a:latin typeface="微软雅黑" panose="020B0503020204020204" pitchFamily="34" charset="-122"/>
                <a:ea typeface="微软雅黑" panose="020B0503020204020204" pitchFamily="34" charset="-122"/>
              </a:rPr>
              <a:t>三个垂直功能开发组（农药许可证组、原产地许可证组、濒危野生动植物许可证组）每日在物理看板前的立会，讨论当天做的内容（日计划）、需要解决的问题，每天早上</a:t>
            </a:r>
            <a:r>
              <a:rPr lang="en-US" altLang="zh-CN" sz="1600" dirty="0">
                <a:latin typeface="微软雅黑" panose="020B0503020204020204" pitchFamily="34" charset="-122"/>
                <a:ea typeface="微软雅黑" panose="020B0503020204020204" pitchFamily="34" charset="-122"/>
              </a:rPr>
              <a:t>9</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20 – 9</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30</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分钟）。</a:t>
            </a: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defRPr/>
            </a:pPr>
            <a:r>
              <a:rPr lang="zh-CN" altLang="en-US" sz="1600" dirty="0">
                <a:latin typeface="微软雅黑" panose="020B0503020204020204" pitchFamily="34" charset="-122"/>
                <a:ea typeface="微软雅黑" panose="020B0503020204020204" pitchFamily="34" charset="-122"/>
              </a:rPr>
              <a:t>三个横向专业角色组（需求组、设计组、开发及架构管控组）每日立会，更新同步三个开发组所做的工作，并完成横向组的工作计划。需求组专注于通用需求的提取，设计组专注于当天完成那个组概要设计，架构组专注技术开发、组件等架构落地情况的执行。每天早上</a:t>
            </a:r>
            <a:r>
              <a:rPr lang="en-US" altLang="zh-CN" sz="1600" dirty="0">
                <a:latin typeface="微软雅黑" panose="020B0503020204020204" pitchFamily="34" charset="-122"/>
                <a:ea typeface="微软雅黑" panose="020B0503020204020204" pitchFamily="34" charset="-122"/>
              </a:rPr>
              <a:t>9</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30-9</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40</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分钟）。</a:t>
            </a: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defRPr/>
            </a:pPr>
            <a:r>
              <a:rPr lang="zh-CN" altLang="en-US" sz="1600" dirty="0">
                <a:latin typeface="微软雅黑" panose="020B0503020204020204" pitchFamily="34" charset="-122"/>
                <a:ea typeface="微软雅黑" panose="020B0503020204020204" pitchFamily="34" charset="-122"/>
              </a:rPr>
              <a:t>三个小组的组长，向陈处（陈总）汇报项目进度，以</a:t>
            </a:r>
            <a:r>
              <a:rPr lang="zh-CN" altLang="en-US" sz="1600" b="1" dirty="0">
                <a:solidFill>
                  <a:srgbClr val="FF0000"/>
                </a:solidFill>
                <a:latin typeface="微软雅黑" panose="020B0503020204020204" pitchFamily="34" charset="-122"/>
                <a:ea typeface="微软雅黑" panose="020B0503020204020204" pitchFamily="34" charset="-122"/>
              </a:rPr>
              <a:t>例会</a:t>
            </a:r>
            <a:r>
              <a:rPr lang="zh-CN" altLang="en-US" sz="1600" dirty="0">
                <a:latin typeface="微软雅黑" panose="020B0503020204020204" pitchFamily="34" charset="-122"/>
                <a:ea typeface="微软雅黑" panose="020B0503020204020204" pitchFamily="34" charset="-122"/>
              </a:rPr>
              <a:t>方式进行。每天早上</a:t>
            </a:r>
            <a:r>
              <a:rPr lang="en-US" altLang="zh-CN" sz="1600" dirty="0">
                <a:latin typeface="微软雅黑" panose="020B0503020204020204" pitchFamily="34" charset="-122"/>
                <a:ea typeface="微软雅黑" panose="020B0503020204020204" pitchFamily="34" charset="-122"/>
              </a:rPr>
              <a:t>9</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40 -9</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50</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分钟）。</a:t>
            </a:r>
            <a:endParaRPr lang="en-US" altLang="zh-CN" sz="160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57705333-BBFD-45CA-A749-444E93B25393}"/>
              </a:ext>
            </a:extLst>
          </p:cNvPr>
          <p:cNvSpPr/>
          <p:nvPr/>
        </p:nvSpPr>
        <p:spPr>
          <a:xfrm>
            <a:off x="2470152" y="3148013"/>
            <a:ext cx="7508875" cy="411162"/>
          </a:xfrm>
          <a:prstGeom prst="rect">
            <a:avLst/>
          </a:prstGeom>
          <a:ln/>
        </p:spPr>
        <p:style>
          <a:lnRef idx="0">
            <a:schemeClr val="accent5"/>
          </a:lnRef>
          <a:fillRef idx="3">
            <a:schemeClr val="accent5"/>
          </a:fillRef>
          <a:effectRef idx="3">
            <a:schemeClr val="accent5"/>
          </a:effectRef>
          <a:fontRef idx="minor">
            <a:schemeClr val="lt1"/>
          </a:fontRef>
        </p:style>
        <p:txBody>
          <a:bodyPr lIns="124016" tIns="41339" rIns="41339" bIns="41339" spcCol="1270" anchor="ctr"/>
          <a:lstStyle/>
          <a:p>
            <a:pPr algn="ctr">
              <a:defRPr/>
            </a:pPr>
            <a:r>
              <a:rPr lang="en-US" altLang="zh-CN" sz="1600" dirty="0">
                <a:solidFill>
                  <a:schemeClr val="bg1"/>
                </a:solidFill>
              </a:rPr>
              <a:t>6.</a:t>
            </a:r>
            <a:r>
              <a:rPr lang="zh-CN" altLang="en-US" sz="1600" dirty="0">
                <a:solidFill>
                  <a:schemeClr val="bg1"/>
                </a:solidFill>
              </a:rPr>
              <a:t>组长（陈处、陈总、三位组长）</a:t>
            </a:r>
          </a:p>
        </p:txBody>
      </p:sp>
    </p:spTree>
    <p:extLst>
      <p:ext uri="{BB962C8B-B14F-4D97-AF65-F5344CB8AC3E}">
        <p14:creationId xmlns:p14="http://schemas.microsoft.com/office/powerpoint/2010/main" val="88099298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Scrum 结构框架"/>
          <p:cNvSpPr txBox="1">
            <a:spLocks noGrp="1"/>
          </p:cNvSpPr>
          <p:nvPr>
            <p:ph type="title"/>
          </p:nvPr>
        </p:nvSpPr>
        <p:spPr>
          <a:xfrm>
            <a:off x="0" y="116561"/>
            <a:ext cx="8229601" cy="688533"/>
          </a:xfrm>
          <a:prstGeom prst="rect">
            <a:avLst/>
          </a:prstGeom>
        </p:spPr>
        <p:txBody>
          <a:bodyPr>
            <a:normAutofit fontScale="90000"/>
          </a:bodyPr>
          <a:lstStyle/>
          <a:p>
            <a:r>
              <a:rPr lang="zh-CN" altLang="en-US" sz="3600" dirty="0">
                <a:solidFill>
                  <a:srgbClr val="AC0000"/>
                </a:solidFill>
              </a:rPr>
              <a:t>单一窗口开发全生命周期模型</a:t>
            </a:r>
            <a:br>
              <a:rPr lang="zh-CN" altLang="en-US" sz="3600" dirty="0">
                <a:latin typeface="微软雅黑" pitchFamily="34" charset="-122"/>
                <a:ea typeface="微软雅黑" pitchFamily="34" charset="-122"/>
              </a:rPr>
            </a:br>
            <a:endParaRPr sz="3600" dirty="0">
              <a:solidFill>
                <a:srgbClr val="AC0000"/>
              </a:solidFill>
              <a:latin typeface="Helvetica"/>
              <a:ea typeface="Helvetica"/>
              <a:cs typeface="Helvetica"/>
              <a:sym typeface="Helvetica"/>
            </a:endParaRPr>
          </a:p>
        </p:txBody>
      </p:sp>
      <p:sp>
        <p:nvSpPr>
          <p:cNvPr id="16" name="Sev01">
            <a:extLst>
              <a:ext uri="{FF2B5EF4-FFF2-40B4-BE49-F238E27FC236}">
                <a16:creationId xmlns:a16="http://schemas.microsoft.com/office/drawing/2014/main" id="{A3CE6C9B-E55B-4C65-B31C-8A773D855B56}"/>
              </a:ext>
            </a:extLst>
          </p:cNvPr>
          <p:cNvSpPr/>
          <p:nvPr/>
        </p:nvSpPr>
        <p:spPr>
          <a:xfrm>
            <a:off x="1585609" y="3671925"/>
            <a:ext cx="369651" cy="738694"/>
          </a:xfrm>
          <a:prstGeom prst="ellipse">
            <a:avLst/>
          </a:prstGeom>
          <a:noFill/>
          <a:ln w="28575">
            <a:solidFill>
              <a:srgbClr val="E9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5333" dirty="0">
              <a:solidFill>
                <a:schemeClr val="tx1">
                  <a:lumMod val="65000"/>
                  <a:lumOff val="35000"/>
                </a:schemeClr>
              </a:solidFill>
              <a:latin typeface="Agency FB" panose="020B0503020202020204" pitchFamily="34" charset="0"/>
            </a:endParaRPr>
          </a:p>
        </p:txBody>
      </p:sp>
      <p:sp>
        <p:nvSpPr>
          <p:cNvPr id="17" name="Sev01">
            <a:extLst>
              <a:ext uri="{FF2B5EF4-FFF2-40B4-BE49-F238E27FC236}">
                <a16:creationId xmlns:a16="http://schemas.microsoft.com/office/drawing/2014/main" id="{74F7429D-EF1D-4E08-9FD4-6AF0F8BC96DE}"/>
              </a:ext>
            </a:extLst>
          </p:cNvPr>
          <p:cNvSpPr/>
          <p:nvPr/>
        </p:nvSpPr>
        <p:spPr>
          <a:xfrm>
            <a:off x="2992877" y="3569898"/>
            <a:ext cx="369651" cy="840721"/>
          </a:xfrm>
          <a:prstGeom prst="ellipse">
            <a:avLst/>
          </a:prstGeom>
          <a:noFill/>
          <a:ln w="28575">
            <a:solidFill>
              <a:srgbClr val="E9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5333" dirty="0">
              <a:solidFill>
                <a:schemeClr val="tx1">
                  <a:lumMod val="65000"/>
                  <a:lumOff val="35000"/>
                </a:schemeClr>
              </a:solidFill>
              <a:latin typeface="Agency FB" panose="020B0503020202020204" pitchFamily="34" charset="0"/>
            </a:endParaRPr>
          </a:p>
        </p:txBody>
      </p:sp>
      <p:sp>
        <p:nvSpPr>
          <p:cNvPr id="18" name="Sev01">
            <a:extLst>
              <a:ext uri="{FF2B5EF4-FFF2-40B4-BE49-F238E27FC236}">
                <a16:creationId xmlns:a16="http://schemas.microsoft.com/office/drawing/2014/main" id="{0DD7471A-AA0E-4DA2-AC37-AD75EB51356F}"/>
              </a:ext>
            </a:extLst>
          </p:cNvPr>
          <p:cNvSpPr/>
          <p:nvPr/>
        </p:nvSpPr>
        <p:spPr>
          <a:xfrm>
            <a:off x="4333267" y="3569898"/>
            <a:ext cx="369651" cy="840721"/>
          </a:xfrm>
          <a:prstGeom prst="ellipse">
            <a:avLst/>
          </a:prstGeom>
          <a:noFill/>
          <a:ln w="28575">
            <a:solidFill>
              <a:srgbClr val="E9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5333" dirty="0">
              <a:solidFill>
                <a:schemeClr val="tx1">
                  <a:lumMod val="65000"/>
                  <a:lumOff val="35000"/>
                </a:schemeClr>
              </a:solidFill>
              <a:latin typeface="Agency FB" panose="020B0503020202020204" pitchFamily="34" charset="0"/>
            </a:endParaRPr>
          </a:p>
        </p:txBody>
      </p:sp>
      <p:sp>
        <p:nvSpPr>
          <p:cNvPr id="19" name="Sev01">
            <a:extLst>
              <a:ext uri="{FF2B5EF4-FFF2-40B4-BE49-F238E27FC236}">
                <a16:creationId xmlns:a16="http://schemas.microsoft.com/office/drawing/2014/main" id="{7B816609-6588-409A-A03E-B2E626CE9481}"/>
              </a:ext>
            </a:extLst>
          </p:cNvPr>
          <p:cNvSpPr/>
          <p:nvPr/>
        </p:nvSpPr>
        <p:spPr>
          <a:xfrm>
            <a:off x="5791604" y="3548984"/>
            <a:ext cx="369651" cy="840721"/>
          </a:xfrm>
          <a:prstGeom prst="ellipse">
            <a:avLst/>
          </a:prstGeom>
          <a:noFill/>
          <a:ln w="28575">
            <a:solidFill>
              <a:srgbClr val="E9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5333" dirty="0">
              <a:solidFill>
                <a:schemeClr val="tx1">
                  <a:lumMod val="65000"/>
                  <a:lumOff val="35000"/>
                </a:schemeClr>
              </a:solidFill>
              <a:latin typeface="Agency FB" panose="020B0503020202020204" pitchFamily="34" charset="0"/>
            </a:endParaRPr>
          </a:p>
        </p:txBody>
      </p:sp>
      <p:sp>
        <p:nvSpPr>
          <p:cNvPr id="20" name="Sev01">
            <a:extLst>
              <a:ext uri="{FF2B5EF4-FFF2-40B4-BE49-F238E27FC236}">
                <a16:creationId xmlns:a16="http://schemas.microsoft.com/office/drawing/2014/main" id="{66144D98-F87C-4756-8EC3-F5A5887F2525}"/>
              </a:ext>
            </a:extLst>
          </p:cNvPr>
          <p:cNvSpPr/>
          <p:nvPr/>
        </p:nvSpPr>
        <p:spPr>
          <a:xfrm>
            <a:off x="7014047" y="3569898"/>
            <a:ext cx="369651" cy="840721"/>
          </a:xfrm>
          <a:prstGeom prst="ellipse">
            <a:avLst/>
          </a:prstGeom>
          <a:noFill/>
          <a:ln w="28575">
            <a:solidFill>
              <a:srgbClr val="E9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5333" dirty="0">
              <a:solidFill>
                <a:schemeClr val="tx1">
                  <a:lumMod val="65000"/>
                  <a:lumOff val="35000"/>
                </a:schemeClr>
              </a:solidFill>
              <a:latin typeface="Agency FB" panose="020B0503020202020204" pitchFamily="34" charset="0"/>
            </a:endParaRPr>
          </a:p>
        </p:txBody>
      </p:sp>
      <p:sp>
        <p:nvSpPr>
          <p:cNvPr id="21" name="Sev01">
            <a:extLst>
              <a:ext uri="{FF2B5EF4-FFF2-40B4-BE49-F238E27FC236}">
                <a16:creationId xmlns:a16="http://schemas.microsoft.com/office/drawing/2014/main" id="{7AE893FB-351C-4AFE-87B9-6812035A57E6}"/>
              </a:ext>
            </a:extLst>
          </p:cNvPr>
          <p:cNvSpPr/>
          <p:nvPr/>
        </p:nvSpPr>
        <p:spPr>
          <a:xfrm>
            <a:off x="8421315" y="3569898"/>
            <a:ext cx="369651" cy="840721"/>
          </a:xfrm>
          <a:prstGeom prst="ellipse">
            <a:avLst/>
          </a:prstGeom>
          <a:noFill/>
          <a:ln w="28575">
            <a:solidFill>
              <a:srgbClr val="E9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5333" dirty="0">
              <a:solidFill>
                <a:schemeClr val="tx1">
                  <a:lumMod val="65000"/>
                  <a:lumOff val="35000"/>
                </a:schemeClr>
              </a:solidFill>
              <a:latin typeface="Agency FB" panose="020B0503020202020204" pitchFamily="34" charset="0"/>
            </a:endParaRPr>
          </a:p>
        </p:txBody>
      </p:sp>
      <p:sp>
        <p:nvSpPr>
          <p:cNvPr id="22" name="Sev01">
            <a:extLst>
              <a:ext uri="{FF2B5EF4-FFF2-40B4-BE49-F238E27FC236}">
                <a16:creationId xmlns:a16="http://schemas.microsoft.com/office/drawing/2014/main" id="{01B36A91-3DFF-4E65-B729-00DB9B4EC3CB}"/>
              </a:ext>
            </a:extLst>
          </p:cNvPr>
          <p:cNvSpPr/>
          <p:nvPr/>
        </p:nvSpPr>
        <p:spPr>
          <a:xfrm>
            <a:off x="9761705" y="3569898"/>
            <a:ext cx="369651" cy="840721"/>
          </a:xfrm>
          <a:prstGeom prst="ellipse">
            <a:avLst/>
          </a:prstGeom>
          <a:noFill/>
          <a:ln w="28575">
            <a:solidFill>
              <a:srgbClr val="E9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5333" dirty="0">
              <a:solidFill>
                <a:schemeClr val="tx1">
                  <a:lumMod val="65000"/>
                  <a:lumOff val="35000"/>
                </a:schemeClr>
              </a:solidFill>
              <a:latin typeface="Agency FB" panose="020B0503020202020204" pitchFamily="34" charset="0"/>
            </a:endParaRPr>
          </a:p>
        </p:txBody>
      </p:sp>
      <p:sp>
        <p:nvSpPr>
          <p:cNvPr id="23" name="TextBox 18">
            <a:extLst>
              <a:ext uri="{FF2B5EF4-FFF2-40B4-BE49-F238E27FC236}">
                <a16:creationId xmlns:a16="http://schemas.microsoft.com/office/drawing/2014/main" id="{0AC71AE1-D801-4675-A1FF-2CF6B28D82AF}"/>
              </a:ext>
            </a:extLst>
          </p:cNvPr>
          <p:cNvSpPr txBox="1"/>
          <p:nvPr/>
        </p:nvSpPr>
        <p:spPr>
          <a:xfrm>
            <a:off x="1279301" y="3294850"/>
            <a:ext cx="982266" cy="2451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307170" fontAlgn="auto">
              <a:lnSpc>
                <a:spcPct val="80000"/>
              </a:lnSpc>
              <a:spcBef>
                <a:spcPts val="0"/>
              </a:spcBef>
              <a:spcAft>
                <a:spcPts val="0"/>
              </a:spcAft>
            </a:pPr>
            <a:r>
              <a:rPr lang="zh-CN" altLang="en-US" sz="1406" dirty="0">
                <a:solidFill>
                  <a:srgbClr val="000000"/>
                </a:solidFill>
                <a:latin typeface="微软雅黑" panose="020B0503020204020204" pitchFamily="34" charset="-122"/>
                <a:ea typeface="微软雅黑" panose="020B0503020204020204" pitchFamily="34" charset="-122"/>
                <a:cs typeface="冬青黑体简体中文 W3"/>
                <a:sym typeface="冬青黑体简体中文 W3"/>
              </a:rPr>
              <a:t>产品规划</a:t>
            </a:r>
            <a:endParaRPr lang="en-US" sz="1406" dirty="0">
              <a:solidFill>
                <a:srgbClr val="000000"/>
              </a:solidFill>
              <a:latin typeface="微软雅黑" panose="020B0503020204020204" pitchFamily="34" charset="-122"/>
              <a:ea typeface="微软雅黑" panose="020B0503020204020204" pitchFamily="34" charset="-122"/>
              <a:cs typeface="冬青黑体简体中文 W3"/>
              <a:sym typeface="冬青黑体简体中文 W3"/>
            </a:endParaRPr>
          </a:p>
        </p:txBody>
      </p:sp>
      <p:sp>
        <p:nvSpPr>
          <p:cNvPr id="24" name="TextBox 22">
            <a:extLst>
              <a:ext uri="{FF2B5EF4-FFF2-40B4-BE49-F238E27FC236}">
                <a16:creationId xmlns:a16="http://schemas.microsoft.com/office/drawing/2014/main" id="{0F3495BE-1051-48B2-B0B1-A600A4A2732C}"/>
              </a:ext>
            </a:extLst>
          </p:cNvPr>
          <p:cNvSpPr txBox="1"/>
          <p:nvPr/>
        </p:nvSpPr>
        <p:spPr>
          <a:xfrm>
            <a:off x="2686569" y="3294850"/>
            <a:ext cx="982266" cy="2451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307170" fontAlgn="auto">
              <a:lnSpc>
                <a:spcPct val="80000"/>
              </a:lnSpc>
              <a:spcBef>
                <a:spcPts val="0"/>
              </a:spcBef>
              <a:spcAft>
                <a:spcPts val="0"/>
              </a:spcAft>
            </a:pPr>
            <a:r>
              <a:rPr lang="zh-CN" altLang="en-US" sz="1406" dirty="0">
                <a:solidFill>
                  <a:srgbClr val="000000"/>
                </a:solidFill>
                <a:latin typeface="微软雅黑" panose="020B0503020204020204" pitchFamily="34" charset="-122"/>
                <a:ea typeface="微软雅黑" panose="020B0503020204020204" pitchFamily="34" charset="-122"/>
                <a:cs typeface="冬青黑体简体中文 W3"/>
                <a:sym typeface="冬青黑体简体中文 W3"/>
              </a:rPr>
              <a:t>需求分析</a:t>
            </a:r>
            <a:endParaRPr lang="en-US" sz="1406" dirty="0">
              <a:solidFill>
                <a:srgbClr val="000000"/>
              </a:solidFill>
              <a:latin typeface="微软雅黑" panose="020B0503020204020204" pitchFamily="34" charset="-122"/>
              <a:ea typeface="微软雅黑" panose="020B0503020204020204" pitchFamily="34" charset="-122"/>
              <a:cs typeface="冬青黑体简体中文 W3"/>
              <a:sym typeface="冬青黑体简体中文 W3"/>
            </a:endParaRPr>
          </a:p>
        </p:txBody>
      </p:sp>
      <p:sp>
        <p:nvSpPr>
          <p:cNvPr id="25" name="TextBox 27">
            <a:extLst>
              <a:ext uri="{FF2B5EF4-FFF2-40B4-BE49-F238E27FC236}">
                <a16:creationId xmlns:a16="http://schemas.microsoft.com/office/drawing/2014/main" id="{80C788AC-4401-475B-AE98-9D138038F49C}"/>
              </a:ext>
            </a:extLst>
          </p:cNvPr>
          <p:cNvSpPr txBox="1"/>
          <p:nvPr/>
        </p:nvSpPr>
        <p:spPr>
          <a:xfrm>
            <a:off x="4026959" y="3294850"/>
            <a:ext cx="982266" cy="2451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307170" fontAlgn="auto">
              <a:lnSpc>
                <a:spcPct val="80000"/>
              </a:lnSpc>
              <a:spcBef>
                <a:spcPts val="0"/>
              </a:spcBef>
              <a:spcAft>
                <a:spcPts val="0"/>
              </a:spcAft>
            </a:pPr>
            <a:r>
              <a:rPr lang="zh-CN" altLang="en-US" sz="1406" dirty="0">
                <a:solidFill>
                  <a:srgbClr val="000000"/>
                </a:solidFill>
                <a:latin typeface="微软雅黑" panose="020B0503020204020204" pitchFamily="34" charset="-122"/>
                <a:ea typeface="微软雅黑" panose="020B0503020204020204" pitchFamily="34" charset="-122"/>
                <a:cs typeface="冬青黑体简体中文 W3"/>
                <a:sym typeface="冬青黑体简体中文 W3"/>
              </a:rPr>
              <a:t>方案设计</a:t>
            </a:r>
            <a:endParaRPr lang="en-US" sz="1406" dirty="0">
              <a:solidFill>
                <a:srgbClr val="000000"/>
              </a:solidFill>
              <a:latin typeface="微软雅黑" panose="020B0503020204020204" pitchFamily="34" charset="-122"/>
              <a:ea typeface="微软雅黑" panose="020B0503020204020204" pitchFamily="34" charset="-122"/>
              <a:cs typeface="冬青黑体简体中文 W3"/>
              <a:sym typeface="冬青黑体简体中文 W3"/>
            </a:endParaRPr>
          </a:p>
        </p:txBody>
      </p:sp>
      <p:sp>
        <p:nvSpPr>
          <p:cNvPr id="26" name="TextBox 31">
            <a:extLst>
              <a:ext uri="{FF2B5EF4-FFF2-40B4-BE49-F238E27FC236}">
                <a16:creationId xmlns:a16="http://schemas.microsoft.com/office/drawing/2014/main" id="{C8C35E4D-F178-4FC0-A8B2-11DCF5137356}"/>
              </a:ext>
            </a:extLst>
          </p:cNvPr>
          <p:cNvSpPr txBox="1"/>
          <p:nvPr/>
        </p:nvSpPr>
        <p:spPr>
          <a:xfrm>
            <a:off x="5366461" y="3283118"/>
            <a:ext cx="982266" cy="2451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307170" fontAlgn="auto">
              <a:lnSpc>
                <a:spcPct val="80000"/>
              </a:lnSpc>
              <a:spcBef>
                <a:spcPts val="0"/>
              </a:spcBef>
              <a:spcAft>
                <a:spcPts val="0"/>
              </a:spcAft>
            </a:pPr>
            <a:r>
              <a:rPr lang="zh-CN" altLang="en-US" sz="1406" dirty="0">
                <a:solidFill>
                  <a:srgbClr val="000000"/>
                </a:solidFill>
                <a:latin typeface="微软雅黑" panose="020B0503020204020204" pitchFamily="34" charset="-122"/>
                <a:ea typeface="微软雅黑" panose="020B0503020204020204" pitchFamily="34" charset="-122"/>
              </a:rPr>
              <a:t>开发</a:t>
            </a:r>
            <a:endParaRPr lang="en-US" sz="1406" dirty="0">
              <a:solidFill>
                <a:srgbClr val="000000"/>
              </a:solidFill>
              <a:latin typeface="微软雅黑" panose="020B0503020204020204" pitchFamily="34" charset="-122"/>
              <a:ea typeface="微软雅黑" panose="020B0503020204020204" pitchFamily="34" charset="-122"/>
              <a:sym typeface="冬青黑体简体中文 W3"/>
            </a:endParaRPr>
          </a:p>
        </p:txBody>
      </p:sp>
      <p:sp>
        <p:nvSpPr>
          <p:cNvPr id="27" name="TextBox 35">
            <a:extLst>
              <a:ext uri="{FF2B5EF4-FFF2-40B4-BE49-F238E27FC236}">
                <a16:creationId xmlns:a16="http://schemas.microsoft.com/office/drawing/2014/main" id="{2BA391EC-AD4F-438E-AD62-1D7BEF70E1C1}"/>
              </a:ext>
            </a:extLst>
          </p:cNvPr>
          <p:cNvSpPr txBox="1"/>
          <p:nvPr/>
        </p:nvSpPr>
        <p:spPr>
          <a:xfrm>
            <a:off x="6707739" y="3280446"/>
            <a:ext cx="982266" cy="2451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307170" fontAlgn="auto">
              <a:lnSpc>
                <a:spcPct val="80000"/>
              </a:lnSpc>
              <a:spcBef>
                <a:spcPts val="0"/>
              </a:spcBef>
              <a:spcAft>
                <a:spcPts val="0"/>
              </a:spcAft>
            </a:pPr>
            <a:r>
              <a:rPr lang="zh-CN" altLang="en-US" sz="1406" dirty="0">
                <a:solidFill>
                  <a:srgbClr val="000000"/>
                </a:solidFill>
                <a:latin typeface="微软雅黑" panose="020B0503020204020204" pitchFamily="34" charset="-122"/>
                <a:ea typeface="微软雅黑" panose="020B0503020204020204" pitchFamily="34" charset="-122"/>
                <a:cs typeface="冬青黑体简体中文 W3"/>
                <a:sym typeface="冬青黑体简体中文 W3"/>
              </a:rPr>
              <a:t>测试</a:t>
            </a:r>
            <a:endParaRPr lang="en-US" sz="1406" dirty="0">
              <a:solidFill>
                <a:srgbClr val="000000"/>
              </a:solidFill>
              <a:latin typeface="微软雅黑" panose="020B0503020204020204" pitchFamily="34" charset="-122"/>
              <a:ea typeface="微软雅黑" panose="020B0503020204020204" pitchFamily="34" charset="-122"/>
              <a:cs typeface="冬青黑体简体中文 W3"/>
              <a:sym typeface="冬青黑体简体中文 W3"/>
            </a:endParaRPr>
          </a:p>
        </p:txBody>
      </p:sp>
      <p:sp>
        <p:nvSpPr>
          <p:cNvPr id="28" name="TextBox 39">
            <a:extLst>
              <a:ext uri="{FF2B5EF4-FFF2-40B4-BE49-F238E27FC236}">
                <a16:creationId xmlns:a16="http://schemas.microsoft.com/office/drawing/2014/main" id="{45ED432E-F58B-4970-8271-F478C87526CB}"/>
              </a:ext>
            </a:extLst>
          </p:cNvPr>
          <p:cNvSpPr txBox="1"/>
          <p:nvPr/>
        </p:nvSpPr>
        <p:spPr>
          <a:xfrm>
            <a:off x="8167109" y="3280446"/>
            <a:ext cx="982266" cy="2451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307170" fontAlgn="auto">
              <a:lnSpc>
                <a:spcPct val="80000"/>
              </a:lnSpc>
              <a:spcBef>
                <a:spcPts val="0"/>
              </a:spcBef>
              <a:spcAft>
                <a:spcPts val="0"/>
              </a:spcAft>
            </a:pPr>
            <a:r>
              <a:rPr lang="zh-CN" altLang="en-US" sz="1406" dirty="0">
                <a:solidFill>
                  <a:srgbClr val="000000"/>
                </a:solidFill>
                <a:latin typeface="微软雅黑" panose="020B0503020204020204" pitchFamily="34" charset="-122"/>
                <a:ea typeface="微软雅黑" panose="020B0503020204020204" pitchFamily="34" charset="-122"/>
                <a:cs typeface="冬青黑体简体中文 W3"/>
                <a:sym typeface="冬青黑体简体中文 W3"/>
              </a:rPr>
              <a:t>上线发布</a:t>
            </a:r>
            <a:endParaRPr lang="en-US" sz="1406" dirty="0">
              <a:solidFill>
                <a:srgbClr val="000000"/>
              </a:solidFill>
              <a:latin typeface="微软雅黑" panose="020B0503020204020204" pitchFamily="34" charset="-122"/>
              <a:ea typeface="微软雅黑" panose="020B0503020204020204" pitchFamily="34" charset="-122"/>
              <a:cs typeface="冬青黑体简体中文 W3"/>
              <a:sym typeface="冬青黑体简体中文 W3"/>
            </a:endParaRPr>
          </a:p>
        </p:txBody>
      </p:sp>
      <p:sp>
        <p:nvSpPr>
          <p:cNvPr id="29" name="TextBox 43">
            <a:extLst>
              <a:ext uri="{FF2B5EF4-FFF2-40B4-BE49-F238E27FC236}">
                <a16:creationId xmlns:a16="http://schemas.microsoft.com/office/drawing/2014/main" id="{7C131D13-4EA0-4775-AD10-26EF7D119785}"/>
              </a:ext>
            </a:extLst>
          </p:cNvPr>
          <p:cNvSpPr txBox="1"/>
          <p:nvPr/>
        </p:nvSpPr>
        <p:spPr>
          <a:xfrm>
            <a:off x="9417881" y="3280446"/>
            <a:ext cx="982266" cy="2451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307170" fontAlgn="auto">
              <a:lnSpc>
                <a:spcPct val="80000"/>
              </a:lnSpc>
              <a:spcBef>
                <a:spcPts val="0"/>
              </a:spcBef>
              <a:spcAft>
                <a:spcPts val="0"/>
              </a:spcAft>
            </a:pPr>
            <a:r>
              <a:rPr lang="zh-CN" altLang="en-US" sz="1406" dirty="0">
                <a:solidFill>
                  <a:srgbClr val="000000"/>
                </a:solidFill>
                <a:latin typeface="微软雅黑" panose="020B0503020204020204" pitchFamily="34" charset="-122"/>
                <a:ea typeface="微软雅黑" panose="020B0503020204020204" pitchFamily="34" charset="-122"/>
                <a:cs typeface="冬青黑体简体中文 W3"/>
                <a:sym typeface="冬青黑体简体中文 W3"/>
              </a:rPr>
              <a:t>运维</a:t>
            </a:r>
            <a:endParaRPr lang="en-US" sz="1406" dirty="0">
              <a:solidFill>
                <a:srgbClr val="000000"/>
              </a:solidFill>
              <a:latin typeface="微软雅黑" panose="020B0503020204020204" pitchFamily="34" charset="-122"/>
              <a:ea typeface="微软雅黑" panose="020B0503020204020204" pitchFamily="34" charset="-122"/>
              <a:cs typeface="冬青黑体简体中文 W3"/>
              <a:sym typeface="冬青黑体简体中文 W3"/>
            </a:endParaRPr>
          </a:p>
        </p:txBody>
      </p:sp>
      <p:cxnSp>
        <p:nvCxnSpPr>
          <p:cNvPr id="30" name="Straight Arrow Connector 47">
            <a:extLst>
              <a:ext uri="{FF2B5EF4-FFF2-40B4-BE49-F238E27FC236}">
                <a16:creationId xmlns:a16="http://schemas.microsoft.com/office/drawing/2014/main" id="{E8D207D7-4966-498D-9AB2-A29BF7DA039A}"/>
              </a:ext>
            </a:extLst>
          </p:cNvPr>
          <p:cNvCxnSpPr/>
          <p:nvPr/>
        </p:nvCxnSpPr>
        <p:spPr>
          <a:xfrm>
            <a:off x="3874729" y="3180070"/>
            <a:ext cx="3815276" cy="0"/>
          </a:xfrm>
          <a:prstGeom prst="straightConnector1">
            <a:avLst/>
          </a:prstGeom>
          <a:noFill/>
          <a:ln w="57150" cap="flat" cmpd="sng">
            <a:solidFill>
              <a:srgbClr val="00B050"/>
            </a:solidFill>
            <a:prstDash val="solid"/>
            <a:miter lim="400000"/>
            <a:headEnd type="arrow"/>
            <a:tailEnd type="arrow"/>
          </a:ln>
          <a:effectLst/>
          <a:sp3d/>
        </p:spPr>
        <p:style>
          <a:lnRef idx="0">
            <a:scrgbClr r="0" g="0" b="0"/>
          </a:lnRef>
          <a:fillRef idx="0">
            <a:scrgbClr r="0" g="0" b="0"/>
          </a:fillRef>
          <a:effectRef idx="0">
            <a:scrgbClr r="0" g="0" b="0"/>
          </a:effectRef>
          <a:fontRef idx="none"/>
        </p:style>
      </p:cxnSp>
      <p:sp>
        <p:nvSpPr>
          <p:cNvPr id="31" name="TextBox 50">
            <a:extLst>
              <a:ext uri="{FF2B5EF4-FFF2-40B4-BE49-F238E27FC236}">
                <a16:creationId xmlns:a16="http://schemas.microsoft.com/office/drawing/2014/main" id="{8FCF24A2-E34C-48B2-996E-41B57D9F0934}"/>
              </a:ext>
            </a:extLst>
          </p:cNvPr>
          <p:cNvSpPr txBox="1"/>
          <p:nvPr/>
        </p:nvSpPr>
        <p:spPr>
          <a:xfrm>
            <a:off x="4154379" y="2792243"/>
            <a:ext cx="3134695" cy="2937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307170" fontAlgn="auto">
              <a:lnSpc>
                <a:spcPct val="80000"/>
              </a:lnSpc>
              <a:spcBef>
                <a:spcPts val="0"/>
              </a:spcBef>
              <a:spcAft>
                <a:spcPts val="0"/>
              </a:spcAft>
            </a:pPr>
            <a:r>
              <a:rPr lang="zh-CN" altLang="en-US" b="1" dirty="0">
                <a:solidFill>
                  <a:srgbClr val="000000"/>
                </a:solidFill>
                <a:latin typeface="冬青黑体简体中文 W3"/>
                <a:ea typeface="冬青黑体简体中文 W3"/>
                <a:cs typeface="冬青黑体简体中文 W3"/>
                <a:sym typeface="冬青黑体简体中文 W3"/>
              </a:rPr>
              <a:t>敏捷迭代开发</a:t>
            </a:r>
            <a:r>
              <a:rPr lang="en-US" altLang="zh-CN" b="1" dirty="0">
                <a:solidFill>
                  <a:srgbClr val="000000"/>
                </a:solidFill>
                <a:latin typeface="冬青黑体简体中文 W3"/>
                <a:ea typeface="冬青黑体简体中文 W3"/>
                <a:cs typeface="冬青黑体简体中文 W3"/>
                <a:sym typeface="冬青黑体简体中文 W3"/>
              </a:rPr>
              <a:t>Scrum</a:t>
            </a:r>
            <a:endParaRPr lang="en-US" b="1" dirty="0">
              <a:solidFill>
                <a:srgbClr val="000000"/>
              </a:solidFill>
              <a:latin typeface="冬青黑体简体中文 W3"/>
              <a:ea typeface="冬青黑体简体中文 W3"/>
              <a:cs typeface="冬青黑体简体中文 W3"/>
              <a:sym typeface="冬青黑体简体中文 W3"/>
            </a:endParaRPr>
          </a:p>
        </p:txBody>
      </p:sp>
      <p:cxnSp>
        <p:nvCxnSpPr>
          <p:cNvPr id="32" name="Straight Connector 33">
            <a:extLst>
              <a:ext uri="{FF2B5EF4-FFF2-40B4-BE49-F238E27FC236}">
                <a16:creationId xmlns:a16="http://schemas.microsoft.com/office/drawing/2014/main" id="{4FC1F50E-CB2F-4605-97D8-F6BE27931CF7}"/>
              </a:ext>
            </a:extLst>
          </p:cNvPr>
          <p:cNvCxnSpPr/>
          <p:nvPr/>
        </p:nvCxnSpPr>
        <p:spPr>
          <a:xfrm rot="16200000">
            <a:off x="3626297" y="4017462"/>
            <a:ext cx="786315"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Arrow Connector 47">
            <a:extLst>
              <a:ext uri="{FF2B5EF4-FFF2-40B4-BE49-F238E27FC236}">
                <a16:creationId xmlns:a16="http://schemas.microsoft.com/office/drawing/2014/main" id="{93BABC2E-75C6-4579-B4D8-0237D5A8A94B}"/>
              </a:ext>
            </a:extLst>
          </p:cNvPr>
          <p:cNvCxnSpPr>
            <a:cxnSpLocks/>
          </p:cNvCxnSpPr>
          <p:nvPr/>
        </p:nvCxnSpPr>
        <p:spPr>
          <a:xfrm flipV="1">
            <a:off x="1123406" y="2862372"/>
            <a:ext cx="2909829" cy="43946"/>
          </a:xfrm>
          <a:prstGeom prst="straightConnector1">
            <a:avLst/>
          </a:prstGeom>
          <a:noFill/>
          <a:ln w="57150" cap="flat" cmpd="sng">
            <a:solidFill>
              <a:srgbClr val="00B0F0"/>
            </a:solidFill>
            <a:prstDash val="solid"/>
            <a:miter lim="400000"/>
            <a:headEnd type="arrow"/>
            <a:tailEnd type="arrow"/>
          </a:ln>
          <a:effectLst/>
          <a:sp3d/>
        </p:spPr>
        <p:style>
          <a:lnRef idx="0">
            <a:scrgbClr r="0" g="0" b="0"/>
          </a:lnRef>
          <a:fillRef idx="0">
            <a:scrgbClr r="0" g="0" b="0"/>
          </a:fillRef>
          <a:effectRef idx="0">
            <a:scrgbClr r="0" g="0" b="0"/>
          </a:effectRef>
          <a:fontRef idx="none"/>
        </p:style>
      </p:cxnSp>
      <p:sp>
        <p:nvSpPr>
          <p:cNvPr id="34" name="矩形 33">
            <a:extLst>
              <a:ext uri="{FF2B5EF4-FFF2-40B4-BE49-F238E27FC236}">
                <a16:creationId xmlns:a16="http://schemas.microsoft.com/office/drawing/2014/main" id="{CF259ED9-B1D8-4430-A92E-F501412180FA}"/>
              </a:ext>
            </a:extLst>
          </p:cNvPr>
          <p:cNvSpPr/>
          <p:nvPr/>
        </p:nvSpPr>
        <p:spPr>
          <a:xfrm>
            <a:off x="1585609" y="2383939"/>
            <a:ext cx="1569660" cy="318164"/>
          </a:xfrm>
          <a:prstGeom prst="rect">
            <a:avLst/>
          </a:prstGeom>
        </p:spPr>
        <p:txBody>
          <a:bodyPr wrap="none">
            <a:spAutoFit/>
          </a:bodyPr>
          <a:lstStyle/>
          <a:p>
            <a:pPr defTabSz="307170" fontAlgn="auto">
              <a:lnSpc>
                <a:spcPct val="80000"/>
              </a:lnSpc>
              <a:spcBef>
                <a:spcPts val="0"/>
              </a:spcBef>
              <a:spcAft>
                <a:spcPts val="0"/>
              </a:spcAft>
            </a:pPr>
            <a:r>
              <a:rPr lang="zh-CN" altLang="en-US" dirty="0">
                <a:solidFill>
                  <a:srgbClr val="000000"/>
                </a:solidFill>
                <a:latin typeface="冬青黑体简体中文 W3"/>
                <a:ea typeface="冬青黑体简体中文 W3"/>
                <a:cs typeface="冬青黑体简体中文 W3"/>
                <a:sym typeface="冬青黑体简体中文 W3"/>
              </a:rPr>
              <a:t>精益需求管理</a:t>
            </a:r>
            <a:endParaRPr lang="en-US" altLang="zh-CN" dirty="0">
              <a:solidFill>
                <a:srgbClr val="000000"/>
              </a:solidFill>
              <a:latin typeface="冬青黑体简体中文 W3"/>
              <a:ea typeface="冬青黑体简体中文 W3"/>
              <a:cs typeface="冬青黑体简体中文 W3"/>
              <a:sym typeface="冬青黑体简体中文 W3"/>
            </a:endParaRPr>
          </a:p>
        </p:txBody>
      </p:sp>
      <p:cxnSp>
        <p:nvCxnSpPr>
          <p:cNvPr id="35" name="Straight Arrow Connector 47">
            <a:extLst>
              <a:ext uri="{FF2B5EF4-FFF2-40B4-BE49-F238E27FC236}">
                <a16:creationId xmlns:a16="http://schemas.microsoft.com/office/drawing/2014/main" id="{9ADE4F01-D982-4BAE-9005-A1D3AC330432}"/>
              </a:ext>
            </a:extLst>
          </p:cNvPr>
          <p:cNvCxnSpPr>
            <a:cxnSpLocks/>
          </p:cNvCxnSpPr>
          <p:nvPr/>
        </p:nvCxnSpPr>
        <p:spPr>
          <a:xfrm>
            <a:off x="7023092" y="2827147"/>
            <a:ext cx="3568805" cy="11988"/>
          </a:xfrm>
          <a:prstGeom prst="straightConnector1">
            <a:avLst/>
          </a:prstGeom>
          <a:noFill/>
          <a:ln w="57150" cap="flat" cmpd="sng">
            <a:solidFill>
              <a:srgbClr val="FFC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sp>
        <p:nvSpPr>
          <p:cNvPr id="36" name="矩形 35">
            <a:extLst>
              <a:ext uri="{FF2B5EF4-FFF2-40B4-BE49-F238E27FC236}">
                <a16:creationId xmlns:a16="http://schemas.microsoft.com/office/drawing/2014/main" id="{CD469D67-FB2E-46BD-90B2-09E8BF163383}"/>
              </a:ext>
            </a:extLst>
          </p:cNvPr>
          <p:cNvSpPr/>
          <p:nvPr/>
        </p:nvSpPr>
        <p:spPr>
          <a:xfrm>
            <a:off x="7877489" y="2373971"/>
            <a:ext cx="2121093" cy="318164"/>
          </a:xfrm>
          <a:prstGeom prst="rect">
            <a:avLst/>
          </a:prstGeom>
        </p:spPr>
        <p:txBody>
          <a:bodyPr wrap="none">
            <a:spAutoFit/>
          </a:bodyPr>
          <a:lstStyle/>
          <a:p>
            <a:pPr defTabSz="307170" fontAlgn="auto">
              <a:lnSpc>
                <a:spcPct val="80000"/>
              </a:lnSpc>
              <a:spcBef>
                <a:spcPts val="0"/>
              </a:spcBef>
              <a:spcAft>
                <a:spcPts val="0"/>
              </a:spcAft>
            </a:pPr>
            <a:r>
              <a:rPr lang="zh-CN" altLang="en-US" dirty="0">
                <a:solidFill>
                  <a:srgbClr val="000000"/>
                </a:solidFill>
                <a:latin typeface="冬青黑体简体中文 W3"/>
                <a:ea typeface="冬青黑体简体中文 W3"/>
                <a:cs typeface="冬青黑体简体中文 W3"/>
                <a:sym typeface="冬青黑体简体中文 W3"/>
              </a:rPr>
              <a:t>持续集成</a:t>
            </a:r>
            <a:r>
              <a:rPr lang="en-US" altLang="zh-CN" dirty="0">
                <a:solidFill>
                  <a:srgbClr val="000000"/>
                </a:solidFill>
                <a:latin typeface="冬青黑体简体中文 W3"/>
                <a:ea typeface="冬青黑体简体中文 W3"/>
                <a:cs typeface="冬青黑体简体中文 W3"/>
                <a:sym typeface="冬青黑体简体中文 W3"/>
              </a:rPr>
              <a:t>/</a:t>
            </a:r>
            <a:r>
              <a:rPr lang="zh-CN" altLang="en-US" dirty="0">
                <a:solidFill>
                  <a:srgbClr val="000000"/>
                </a:solidFill>
                <a:latin typeface="冬青黑体简体中文 W3"/>
                <a:ea typeface="冬青黑体简体中文 W3"/>
                <a:cs typeface="冬青黑体简体中文 W3"/>
                <a:sym typeface="冬青黑体简体中文 W3"/>
              </a:rPr>
              <a:t>持续部署</a:t>
            </a:r>
            <a:endParaRPr lang="en-US" altLang="zh-CN" dirty="0">
              <a:solidFill>
                <a:srgbClr val="000000"/>
              </a:solidFill>
              <a:latin typeface="冬青黑体简体中文 W3"/>
              <a:ea typeface="冬青黑体简体中文 W3"/>
              <a:cs typeface="冬青黑体简体中文 W3"/>
              <a:sym typeface="冬青黑体简体中文 W3"/>
            </a:endParaRPr>
          </a:p>
        </p:txBody>
      </p:sp>
      <p:cxnSp>
        <p:nvCxnSpPr>
          <p:cNvPr id="37" name="Straight Connector 33">
            <a:extLst>
              <a:ext uri="{FF2B5EF4-FFF2-40B4-BE49-F238E27FC236}">
                <a16:creationId xmlns:a16="http://schemas.microsoft.com/office/drawing/2014/main" id="{414D135B-2E69-4871-9E6E-11823FE223EE}"/>
              </a:ext>
            </a:extLst>
          </p:cNvPr>
          <p:cNvCxnSpPr/>
          <p:nvPr/>
        </p:nvCxnSpPr>
        <p:spPr>
          <a:xfrm rot="16200000">
            <a:off x="7535399" y="3954480"/>
            <a:ext cx="786315"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TextBox 52">
            <a:extLst>
              <a:ext uri="{FF2B5EF4-FFF2-40B4-BE49-F238E27FC236}">
                <a16:creationId xmlns:a16="http://schemas.microsoft.com/office/drawing/2014/main" id="{FE406975-E787-4BE2-B5CB-9A6954BEC14E}"/>
              </a:ext>
            </a:extLst>
          </p:cNvPr>
          <p:cNvSpPr txBox="1"/>
          <p:nvPr/>
        </p:nvSpPr>
        <p:spPr>
          <a:xfrm>
            <a:off x="7302532" y="5684677"/>
            <a:ext cx="2182923" cy="2451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307170" fontAlgn="auto">
              <a:lnSpc>
                <a:spcPct val="80000"/>
              </a:lnSpc>
              <a:spcBef>
                <a:spcPts val="0"/>
              </a:spcBef>
              <a:spcAft>
                <a:spcPts val="0"/>
              </a:spcAft>
            </a:pPr>
            <a:r>
              <a:rPr lang="zh-CN" altLang="en-US" sz="1406" dirty="0">
                <a:solidFill>
                  <a:srgbClr val="000000"/>
                </a:solidFill>
                <a:latin typeface="冬青黑体简体中文 W3"/>
                <a:ea typeface="冬青黑体简体中文 W3"/>
                <a:cs typeface="冬青黑体简体中文 W3"/>
                <a:sym typeface="冬青黑体简体中文 W3"/>
              </a:rPr>
              <a:t>流动、反馈、持续改进</a:t>
            </a:r>
            <a:endParaRPr lang="en-US" sz="1406" dirty="0">
              <a:solidFill>
                <a:srgbClr val="000000"/>
              </a:solidFill>
              <a:latin typeface="冬青黑体简体中文 W3"/>
              <a:ea typeface="冬青黑体简体中文 W3"/>
              <a:cs typeface="冬青黑体简体中文 W3"/>
              <a:sym typeface="冬青黑体简体中文 W3"/>
            </a:endParaRPr>
          </a:p>
        </p:txBody>
      </p:sp>
      <p:sp>
        <p:nvSpPr>
          <p:cNvPr id="52" name="TextBox 73">
            <a:extLst>
              <a:ext uri="{FF2B5EF4-FFF2-40B4-BE49-F238E27FC236}">
                <a16:creationId xmlns:a16="http://schemas.microsoft.com/office/drawing/2014/main" id="{03B372AB-1E98-4C62-B4C7-059BEDD4233D}"/>
              </a:ext>
            </a:extLst>
          </p:cNvPr>
          <p:cNvSpPr txBox="1"/>
          <p:nvPr/>
        </p:nvSpPr>
        <p:spPr>
          <a:xfrm>
            <a:off x="2739486" y="5667365"/>
            <a:ext cx="5371073" cy="2798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307170" fontAlgn="auto">
              <a:lnSpc>
                <a:spcPct val="80000"/>
              </a:lnSpc>
              <a:spcBef>
                <a:spcPts val="0"/>
              </a:spcBef>
              <a:spcAft>
                <a:spcPts val="0"/>
              </a:spcAft>
            </a:pPr>
            <a:r>
              <a:rPr lang="zh-CN" altLang="en-US" sz="1687" dirty="0">
                <a:solidFill>
                  <a:srgbClr val="000000"/>
                </a:solidFill>
                <a:latin typeface="冬青黑体简体中文 W3"/>
                <a:ea typeface="冬青黑体简体中文 W3"/>
                <a:cs typeface="冬青黑体简体中文 W3"/>
                <a:sym typeface="冬青黑体简体中文 W3"/>
              </a:rPr>
              <a:t>通过不断加速反馈环来提升价值的传导速度！</a:t>
            </a:r>
            <a:endParaRPr lang="en-US" sz="1687" dirty="0">
              <a:solidFill>
                <a:srgbClr val="000000"/>
              </a:solidFill>
              <a:latin typeface="冬青黑体简体中文 W3"/>
              <a:ea typeface="冬青黑体简体中文 W3"/>
              <a:cs typeface="冬青黑体简体中文 W3"/>
              <a:sym typeface="冬青黑体简体中文 W3"/>
            </a:endParaRPr>
          </a:p>
        </p:txBody>
      </p:sp>
      <p:sp>
        <p:nvSpPr>
          <p:cNvPr id="53" name="TextBox 48">
            <a:extLst>
              <a:ext uri="{FF2B5EF4-FFF2-40B4-BE49-F238E27FC236}">
                <a16:creationId xmlns:a16="http://schemas.microsoft.com/office/drawing/2014/main" id="{E74655C6-9201-4AE1-921F-D0BD23C8F6FC}"/>
              </a:ext>
            </a:extLst>
          </p:cNvPr>
          <p:cNvSpPr txBox="1"/>
          <p:nvPr/>
        </p:nvSpPr>
        <p:spPr>
          <a:xfrm>
            <a:off x="5027366" y="5247904"/>
            <a:ext cx="1643063" cy="3145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307170" fontAlgn="auto">
              <a:lnSpc>
                <a:spcPct val="80000"/>
              </a:lnSpc>
              <a:spcBef>
                <a:spcPts val="0"/>
              </a:spcBef>
              <a:spcAft>
                <a:spcPts val="0"/>
              </a:spcAft>
            </a:pPr>
            <a:r>
              <a:rPr lang="en-US" altLang="zh-CN" sz="1969" dirty="0">
                <a:solidFill>
                  <a:srgbClr val="000000"/>
                </a:solidFill>
                <a:latin typeface="冬青黑体简体中文 W3"/>
                <a:ea typeface="冬青黑体简体中文 W3"/>
                <a:cs typeface="冬青黑体简体中文 W3"/>
                <a:sym typeface="冬青黑体简体中文 W3"/>
              </a:rPr>
              <a:t>DevOps</a:t>
            </a:r>
            <a:endParaRPr lang="en-US" sz="1969" dirty="0">
              <a:solidFill>
                <a:srgbClr val="000000"/>
              </a:solidFill>
              <a:latin typeface="冬青黑体简体中文 W3"/>
              <a:ea typeface="冬青黑体简体中文 W3"/>
              <a:cs typeface="冬青黑体简体中文 W3"/>
              <a:sym typeface="冬青黑体简体中文 W3"/>
            </a:endParaRPr>
          </a:p>
        </p:txBody>
      </p:sp>
      <p:sp>
        <p:nvSpPr>
          <p:cNvPr id="54" name="Rectangle 70">
            <a:extLst>
              <a:ext uri="{FF2B5EF4-FFF2-40B4-BE49-F238E27FC236}">
                <a16:creationId xmlns:a16="http://schemas.microsoft.com/office/drawing/2014/main" id="{653D0B63-5971-45C7-B625-805DEF3CBD13}"/>
              </a:ext>
            </a:extLst>
          </p:cNvPr>
          <p:cNvSpPr/>
          <p:nvPr/>
        </p:nvSpPr>
        <p:spPr>
          <a:xfrm>
            <a:off x="471980" y="1727914"/>
            <a:ext cx="1662767" cy="606457"/>
          </a:xfrm>
          <a:prstGeom prst="rect">
            <a:avLst/>
          </a:prstGeom>
          <a:solidFill>
            <a:srgbClr val="00B0F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0751" fontAlgn="auto">
              <a:spcBef>
                <a:spcPts val="0"/>
              </a:spcBef>
              <a:spcAft>
                <a:spcPts val="0"/>
              </a:spcAft>
            </a:pPr>
            <a:r>
              <a:rPr lang="zh-CN" altLang="en-US" sz="1400" dirty="0">
                <a:solidFill>
                  <a:schemeClr val="bg1"/>
                </a:solidFill>
                <a:latin typeface="Gill Sans"/>
                <a:ea typeface="Gill Sans"/>
                <a:cs typeface="Gill Sans"/>
                <a:sym typeface="Gill Sans"/>
              </a:rPr>
              <a:t>产品创新、</a:t>
            </a:r>
            <a:endParaRPr lang="en-US" altLang="zh-CN" sz="1400" dirty="0">
              <a:solidFill>
                <a:schemeClr val="bg1"/>
              </a:solidFill>
              <a:latin typeface="Gill Sans"/>
              <a:ea typeface="Gill Sans"/>
              <a:cs typeface="Gill Sans"/>
              <a:sym typeface="Gill Sans"/>
            </a:endParaRPr>
          </a:p>
          <a:p>
            <a:pPr algn="ctr" defTabSz="410751" fontAlgn="auto">
              <a:spcBef>
                <a:spcPts val="0"/>
              </a:spcBef>
              <a:spcAft>
                <a:spcPts val="0"/>
              </a:spcAft>
            </a:pPr>
            <a:r>
              <a:rPr lang="zh-CN" altLang="en-US" sz="1400" dirty="0">
                <a:solidFill>
                  <a:schemeClr val="bg1"/>
                </a:solidFill>
                <a:latin typeface="Gill Sans"/>
                <a:ea typeface="Gill Sans"/>
                <a:cs typeface="Gill Sans"/>
                <a:sym typeface="Gill Sans"/>
              </a:rPr>
              <a:t>低成本快速实验</a:t>
            </a:r>
            <a:endParaRPr lang="en-US" altLang="zh-CN" sz="1400" dirty="0">
              <a:solidFill>
                <a:schemeClr val="bg1"/>
              </a:solidFill>
              <a:latin typeface="Gill Sans"/>
              <a:ea typeface="Gill Sans"/>
              <a:cs typeface="Gill Sans"/>
              <a:sym typeface="Gill Sans"/>
            </a:endParaRPr>
          </a:p>
        </p:txBody>
      </p:sp>
      <p:sp>
        <p:nvSpPr>
          <p:cNvPr id="55" name="Rectangle 70">
            <a:extLst>
              <a:ext uri="{FF2B5EF4-FFF2-40B4-BE49-F238E27FC236}">
                <a16:creationId xmlns:a16="http://schemas.microsoft.com/office/drawing/2014/main" id="{416E6605-ACCE-4D40-8B77-01302D38A968}"/>
              </a:ext>
            </a:extLst>
          </p:cNvPr>
          <p:cNvSpPr/>
          <p:nvPr/>
        </p:nvSpPr>
        <p:spPr>
          <a:xfrm>
            <a:off x="4742280" y="2004343"/>
            <a:ext cx="1770351" cy="631738"/>
          </a:xfrm>
          <a:prstGeom prst="rect">
            <a:avLst/>
          </a:prstGeom>
          <a:solidFill>
            <a:srgbClr val="00B05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0751" fontAlgn="auto">
              <a:spcBef>
                <a:spcPts val="0"/>
              </a:spcBef>
              <a:spcAft>
                <a:spcPts val="0"/>
              </a:spcAft>
            </a:pPr>
            <a:r>
              <a:rPr lang="zh-CN" altLang="en-US" sz="1400" dirty="0">
                <a:solidFill>
                  <a:schemeClr val="bg1"/>
                </a:solidFill>
                <a:latin typeface="Gill Sans"/>
                <a:ea typeface="Gill Sans"/>
                <a:cs typeface="Gill Sans"/>
                <a:sym typeface="Gill Sans"/>
              </a:rPr>
              <a:t>业务驱动、适应性计划、快速反馈</a:t>
            </a:r>
            <a:endParaRPr lang="en-US" altLang="zh-CN" sz="1400" dirty="0">
              <a:solidFill>
                <a:schemeClr val="bg1"/>
              </a:solidFill>
              <a:latin typeface="Gill Sans"/>
              <a:ea typeface="Gill Sans"/>
              <a:cs typeface="Gill Sans"/>
              <a:sym typeface="Gill Sans"/>
            </a:endParaRPr>
          </a:p>
        </p:txBody>
      </p:sp>
      <p:sp>
        <p:nvSpPr>
          <p:cNvPr id="56" name="Rectangle 70">
            <a:extLst>
              <a:ext uri="{FF2B5EF4-FFF2-40B4-BE49-F238E27FC236}">
                <a16:creationId xmlns:a16="http://schemas.microsoft.com/office/drawing/2014/main" id="{D786BC70-ED87-432A-8189-DF2A302992C9}"/>
              </a:ext>
            </a:extLst>
          </p:cNvPr>
          <p:cNvSpPr/>
          <p:nvPr/>
        </p:nvSpPr>
        <p:spPr>
          <a:xfrm>
            <a:off x="8829768" y="1639846"/>
            <a:ext cx="2000048" cy="687485"/>
          </a:xfrm>
          <a:prstGeom prst="rect">
            <a:avLst/>
          </a:prstGeom>
          <a:solidFill>
            <a:srgbClr val="FFC000"/>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0751"/>
            <a:r>
              <a:rPr lang="zh-CN" altLang="en-US" sz="1400" dirty="0">
                <a:solidFill>
                  <a:schemeClr val="bg1"/>
                </a:solidFill>
                <a:latin typeface="Gill Sans"/>
                <a:ea typeface="Gill Sans"/>
                <a:cs typeface="Gill Sans"/>
                <a:sym typeface="Gill Sans"/>
              </a:rPr>
              <a:t>开发运维协作、</a:t>
            </a:r>
            <a:endParaRPr lang="en-US" altLang="zh-CN" sz="1400" dirty="0">
              <a:solidFill>
                <a:schemeClr val="bg1"/>
              </a:solidFill>
              <a:latin typeface="Gill Sans"/>
              <a:ea typeface="Gill Sans"/>
              <a:cs typeface="Gill Sans"/>
              <a:sym typeface="Gill Sans"/>
            </a:endParaRPr>
          </a:p>
          <a:p>
            <a:pPr algn="ctr" defTabSz="410751"/>
            <a:r>
              <a:rPr lang="zh-CN" altLang="en-US" sz="1400" dirty="0">
                <a:solidFill>
                  <a:schemeClr val="bg1"/>
                </a:solidFill>
                <a:latin typeface="Gill Sans"/>
                <a:ea typeface="Gill Sans"/>
                <a:cs typeface="Gill Sans"/>
                <a:sym typeface="Gill Sans"/>
              </a:rPr>
              <a:t>自动化部署、反馈度量</a:t>
            </a:r>
            <a:endParaRPr lang="en-US" altLang="zh-CN" sz="1400" dirty="0">
              <a:solidFill>
                <a:schemeClr val="bg1"/>
              </a:solidFill>
              <a:latin typeface="Gill Sans"/>
              <a:ea typeface="Gill Sans"/>
              <a:cs typeface="Gill Sans"/>
              <a:sym typeface="Gill Sans"/>
            </a:endParaRPr>
          </a:p>
        </p:txBody>
      </p:sp>
      <p:sp>
        <p:nvSpPr>
          <p:cNvPr id="57" name="Rectangle 70">
            <a:extLst>
              <a:ext uri="{FF2B5EF4-FFF2-40B4-BE49-F238E27FC236}">
                <a16:creationId xmlns:a16="http://schemas.microsoft.com/office/drawing/2014/main" id="{842552DA-60AE-402D-B3F6-D52CF3F779F5}"/>
              </a:ext>
            </a:extLst>
          </p:cNvPr>
          <p:cNvSpPr/>
          <p:nvPr/>
        </p:nvSpPr>
        <p:spPr>
          <a:xfrm>
            <a:off x="4606425" y="6090912"/>
            <a:ext cx="2416667" cy="696272"/>
          </a:xfrm>
          <a:prstGeom prst="rect">
            <a:avLst/>
          </a:prstGeom>
          <a:solidFill>
            <a:srgbClr val="FF7E79"/>
          </a:solidFill>
          <a:ln w="12700">
            <a:solidFill>
              <a:srgbClr val="D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0751"/>
            <a:r>
              <a:rPr lang="zh-CN" altLang="en-US" sz="1400" dirty="0">
                <a:solidFill>
                  <a:schemeClr val="bg1"/>
                </a:solidFill>
                <a:latin typeface="Gill Sans"/>
                <a:ea typeface="Gill Sans"/>
                <a:cs typeface="Gill Sans"/>
                <a:sym typeface="Gill Sans"/>
              </a:rPr>
              <a:t>持续价值流动、</a:t>
            </a:r>
            <a:endParaRPr lang="en-US" altLang="zh-CN" sz="1400" dirty="0">
              <a:solidFill>
                <a:schemeClr val="bg1"/>
              </a:solidFill>
              <a:latin typeface="Gill Sans"/>
              <a:ea typeface="Gill Sans"/>
              <a:cs typeface="Gill Sans"/>
              <a:sym typeface="Gill Sans"/>
            </a:endParaRPr>
          </a:p>
          <a:p>
            <a:pPr algn="ctr" defTabSz="410751"/>
            <a:r>
              <a:rPr lang="zh-CN" altLang="en-US" sz="1400" dirty="0">
                <a:solidFill>
                  <a:schemeClr val="bg1"/>
                </a:solidFill>
                <a:latin typeface="Gill Sans"/>
                <a:ea typeface="Gill Sans"/>
                <a:cs typeface="Gill Sans"/>
                <a:sym typeface="Gill Sans"/>
              </a:rPr>
              <a:t>随时可发布、快速实验反馈</a:t>
            </a:r>
            <a:endParaRPr lang="en-US" altLang="zh-CN" sz="1400" dirty="0">
              <a:solidFill>
                <a:schemeClr val="bg1"/>
              </a:solidFill>
              <a:latin typeface="Gill Sans"/>
              <a:ea typeface="Gill Sans"/>
              <a:cs typeface="Gill Sans"/>
              <a:sym typeface="Gill Sans"/>
            </a:endParaRPr>
          </a:p>
        </p:txBody>
      </p:sp>
      <p:cxnSp>
        <p:nvCxnSpPr>
          <p:cNvPr id="58" name="Straight Arrow Connector 19">
            <a:extLst>
              <a:ext uri="{FF2B5EF4-FFF2-40B4-BE49-F238E27FC236}">
                <a16:creationId xmlns:a16="http://schemas.microsoft.com/office/drawing/2014/main" id="{6AA8FFA2-3B92-4D6F-9B8F-95477C631AB0}"/>
              </a:ext>
            </a:extLst>
          </p:cNvPr>
          <p:cNvCxnSpPr/>
          <p:nvPr/>
        </p:nvCxnSpPr>
        <p:spPr>
          <a:xfrm flipV="1">
            <a:off x="2001066" y="3990258"/>
            <a:ext cx="304313" cy="5452"/>
          </a:xfrm>
          <a:prstGeom prst="straightConnector1">
            <a:avLst/>
          </a:prstGeom>
          <a:noFill/>
          <a:ln w="25400" cap="flat">
            <a:solidFill>
              <a:srgbClr val="FF66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59" name="Straight Arrow Connector 19">
            <a:extLst>
              <a:ext uri="{FF2B5EF4-FFF2-40B4-BE49-F238E27FC236}">
                <a16:creationId xmlns:a16="http://schemas.microsoft.com/office/drawing/2014/main" id="{12665F60-E1F3-48B1-B8FD-4FA9E82AE5B0}"/>
              </a:ext>
            </a:extLst>
          </p:cNvPr>
          <p:cNvCxnSpPr/>
          <p:nvPr/>
        </p:nvCxnSpPr>
        <p:spPr>
          <a:xfrm flipV="1">
            <a:off x="3424867" y="3972524"/>
            <a:ext cx="304313" cy="5452"/>
          </a:xfrm>
          <a:prstGeom prst="straightConnector1">
            <a:avLst/>
          </a:prstGeom>
          <a:noFill/>
          <a:ln w="25400" cap="flat">
            <a:solidFill>
              <a:srgbClr val="FF66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60" name="Straight Arrow Connector 19">
            <a:extLst>
              <a:ext uri="{FF2B5EF4-FFF2-40B4-BE49-F238E27FC236}">
                <a16:creationId xmlns:a16="http://schemas.microsoft.com/office/drawing/2014/main" id="{7DD1623B-1465-4D28-AB8C-29F8D4F7A709}"/>
              </a:ext>
            </a:extLst>
          </p:cNvPr>
          <p:cNvCxnSpPr/>
          <p:nvPr/>
        </p:nvCxnSpPr>
        <p:spPr>
          <a:xfrm flipV="1">
            <a:off x="4765257" y="3972524"/>
            <a:ext cx="304313" cy="5452"/>
          </a:xfrm>
          <a:prstGeom prst="straightConnector1">
            <a:avLst/>
          </a:prstGeom>
          <a:noFill/>
          <a:ln w="25400" cap="flat">
            <a:solidFill>
              <a:srgbClr val="FF66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61" name="Straight Arrow Connector 19">
            <a:extLst>
              <a:ext uri="{FF2B5EF4-FFF2-40B4-BE49-F238E27FC236}">
                <a16:creationId xmlns:a16="http://schemas.microsoft.com/office/drawing/2014/main" id="{E03CC781-E2A9-422B-8909-E70BAF74416F}"/>
              </a:ext>
            </a:extLst>
          </p:cNvPr>
          <p:cNvCxnSpPr/>
          <p:nvPr/>
        </p:nvCxnSpPr>
        <p:spPr>
          <a:xfrm flipV="1">
            <a:off x="6231295" y="3963512"/>
            <a:ext cx="304313" cy="5452"/>
          </a:xfrm>
          <a:prstGeom prst="straightConnector1">
            <a:avLst/>
          </a:prstGeom>
          <a:noFill/>
          <a:ln w="25400" cap="flat">
            <a:solidFill>
              <a:srgbClr val="FF66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62" name="Straight Arrow Connector 19">
            <a:extLst>
              <a:ext uri="{FF2B5EF4-FFF2-40B4-BE49-F238E27FC236}">
                <a16:creationId xmlns:a16="http://schemas.microsoft.com/office/drawing/2014/main" id="{37C66A6F-47B4-48B0-908A-45C82FF85F61}"/>
              </a:ext>
            </a:extLst>
          </p:cNvPr>
          <p:cNvCxnSpPr/>
          <p:nvPr/>
        </p:nvCxnSpPr>
        <p:spPr>
          <a:xfrm flipV="1">
            <a:off x="7473922" y="3963512"/>
            <a:ext cx="304313" cy="5452"/>
          </a:xfrm>
          <a:prstGeom prst="straightConnector1">
            <a:avLst/>
          </a:prstGeom>
          <a:noFill/>
          <a:ln w="25400" cap="flat">
            <a:solidFill>
              <a:srgbClr val="FF66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63" name="Straight Arrow Connector 19">
            <a:extLst>
              <a:ext uri="{FF2B5EF4-FFF2-40B4-BE49-F238E27FC236}">
                <a16:creationId xmlns:a16="http://schemas.microsoft.com/office/drawing/2014/main" id="{4F54BAAF-F8AF-47DD-BF3E-1420BCCCAFFA}"/>
              </a:ext>
            </a:extLst>
          </p:cNvPr>
          <p:cNvCxnSpPr/>
          <p:nvPr/>
        </p:nvCxnSpPr>
        <p:spPr>
          <a:xfrm flipV="1">
            <a:off x="8829768" y="3963512"/>
            <a:ext cx="304313" cy="5452"/>
          </a:xfrm>
          <a:prstGeom prst="straightConnector1">
            <a:avLst/>
          </a:prstGeom>
          <a:noFill/>
          <a:ln w="25400" cap="flat">
            <a:solidFill>
              <a:srgbClr val="FF66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64" name="连接符: 肘形 65">
            <a:extLst>
              <a:ext uri="{FF2B5EF4-FFF2-40B4-BE49-F238E27FC236}">
                <a16:creationId xmlns:a16="http://schemas.microsoft.com/office/drawing/2014/main" id="{B64D27D1-F0F3-4B26-AA7D-7576EC2EFF20}"/>
              </a:ext>
            </a:extLst>
          </p:cNvPr>
          <p:cNvCxnSpPr>
            <a:cxnSpLocks/>
          </p:cNvCxnSpPr>
          <p:nvPr/>
        </p:nvCxnSpPr>
        <p:spPr>
          <a:xfrm flipH="1">
            <a:off x="1585609" y="4538122"/>
            <a:ext cx="8545747" cy="51013"/>
          </a:xfrm>
          <a:prstGeom prst="bentConnector5">
            <a:avLst>
              <a:gd name="adj1" fmla="val -14292"/>
              <a:gd name="adj2" fmla="val 1272146"/>
              <a:gd name="adj3" fmla="val 108789"/>
            </a:avLst>
          </a:prstGeom>
          <a:ln w="44450">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19">
            <a:extLst>
              <a:ext uri="{FF2B5EF4-FFF2-40B4-BE49-F238E27FC236}">
                <a16:creationId xmlns:a16="http://schemas.microsoft.com/office/drawing/2014/main" id="{5B571633-88A6-4CEC-90B9-C7541295112A}"/>
              </a:ext>
            </a:extLst>
          </p:cNvPr>
          <p:cNvCxnSpPr/>
          <p:nvPr/>
        </p:nvCxnSpPr>
        <p:spPr>
          <a:xfrm flipV="1">
            <a:off x="10131356" y="3978444"/>
            <a:ext cx="304313" cy="5452"/>
          </a:xfrm>
          <a:prstGeom prst="straightConnector1">
            <a:avLst/>
          </a:prstGeom>
          <a:noFill/>
          <a:ln w="25400" cap="flat">
            <a:solidFill>
              <a:srgbClr val="FF6600"/>
            </a:solidFill>
            <a:prstDash val="solid"/>
            <a:miter lim="400000"/>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980861152"/>
      </p:ext>
    </p:extLst>
  </p:cSld>
  <p:clrMapOvr>
    <a:masterClrMapping/>
  </p:clrMapOvr>
  <mc:AlternateContent xmlns:mc="http://schemas.openxmlformats.org/markup-compatibility/2006" xmlns:p14="http://schemas.microsoft.com/office/powerpoint/2010/main">
    <mc:Choice Requires="p14">
      <p:transition spd="slow" p14:dur="1200">
        <p:wipe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2500"/>
                            </p:stCondLst>
                            <p:childTnLst>
                              <p:par>
                                <p:cTn id="35" presetID="53" presetClass="entr" presetSubtype="0"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fltVal val="0"/>
                                          </p:val>
                                        </p:tav>
                                        <p:tav tm="100000">
                                          <p:val>
                                            <p:strVal val="#ppt_h"/>
                                          </p:val>
                                        </p:tav>
                                      </p:tavLst>
                                    </p:anim>
                                    <p:animEffect transition="in" filter="fade">
                                      <p:cBhvr>
                                        <p:cTn id="39" dur="500"/>
                                        <p:tgtEl>
                                          <p:spTgt spid="21"/>
                                        </p:tgtEl>
                                      </p:cBhvr>
                                    </p:animEffec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par>
                          <p:cTn id="46" fill="hold">
                            <p:stCondLst>
                              <p:cond delay="3500"/>
                            </p:stCondLst>
                            <p:childTnLst>
                              <p:par>
                                <p:cTn id="47" presetID="22" presetClass="entr" presetSubtype="4" fill="hold"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down)">
                                      <p:cBhvr>
                                        <p:cTn id="49" dur="500"/>
                                        <p:tgtEl>
                                          <p:spTgt spid="32"/>
                                        </p:tgtEl>
                                      </p:cBhvr>
                                    </p:animEffect>
                                  </p:childTnLst>
                                </p:cTn>
                              </p:par>
                            </p:childTnLst>
                          </p:cTn>
                        </p:par>
                        <p:par>
                          <p:cTn id="50" fill="hold">
                            <p:stCondLst>
                              <p:cond delay="4000"/>
                            </p:stCondLst>
                            <p:childTnLst>
                              <p:par>
                                <p:cTn id="51" presetID="22" presetClass="entr" presetSubtype="4" fill="hold" nodeType="after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wipe(down)">
                                      <p:cBhvr>
                                        <p:cTn id="53" dur="500"/>
                                        <p:tgtEl>
                                          <p:spTgt spid="37"/>
                                        </p:tgtEl>
                                      </p:cBhvr>
                                    </p:animEffect>
                                  </p:childTnLst>
                                </p:cTn>
                              </p:par>
                            </p:childTnLst>
                          </p:cTn>
                        </p:par>
                        <p:par>
                          <p:cTn id="54" fill="hold">
                            <p:stCondLst>
                              <p:cond delay="4500"/>
                            </p:stCondLst>
                            <p:childTnLst>
                              <p:par>
                                <p:cTn id="55" presetID="53" presetClass="entr" presetSubtype="16" fill="hold" grpId="0" nodeType="afterEffect">
                                  <p:stCondLst>
                                    <p:cond delay="0"/>
                                  </p:stCondLst>
                                  <p:childTnLst>
                                    <p:set>
                                      <p:cBhvr>
                                        <p:cTn id="56" dur="1" fill="hold">
                                          <p:stCondLst>
                                            <p:cond delay="0"/>
                                          </p:stCondLst>
                                        </p:cTn>
                                        <p:tgtEl>
                                          <p:spTgt spid="54"/>
                                        </p:tgtEl>
                                        <p:attrNameLst>
                                          <p:attrName>style.visibility</p:attrName>
                                        </p:attrNameLst>
                                      </p:cBhvr>
                                      <p:to>
                                        <p:strVal val="visible"/>
                                      </p:to>
                                    </p:set>
                                    <p:anim calcmode="lin" valueType="num">
                                      <p:cBhvr>
                                        <p:cTn id="57" dur="500" fill="hold"/>
                                        <p:tgtEl>
                                          <p:spTgt spid="54"/>
                                        </p:tgtEl>
                                        <p:attrNameLst>
                                          <p:attrName>ppt_w</p:attrName>
                                        </p:attrNameLst>
                                      </p:cBhvr>
                                      <p:tavLst>
                                        <p:tav tm="0">
                                          <p:val>
                                            <p:fltVal val="0"/>
                                          </p:val>
                                        </p:tav>
                                        <p:tav tm="100000">
                                          <p:val>
                                            <p:strVal val="#ppt_w"/>
                                          </p:val>
                                        </p:tav>
                                      </p:tavLst>
                                    </p:anim>
                                    <p:anim calcmode="lin" valueType="num">
                                      <p:cBhvr>
                                        <p:cTn id="58" dur="500" fill="hold"/>
                                        <p:tgtEl>
                                          <p:spTgt spid="54"/>
                                        </p:tgtEl>
                                        <p:attrNameLst>
                                          <p:attrName>ppt_h</p:attrName>
                                        </p:attrNameLst>
                                      </p:cBhvr>
                                      <p:tavLst>
                                        <p:tav tm="0">
                                          <p:val>
                                            <p:fltVal val="0"/>
                                          </p:val>
                                        </p:tav>
                                        <p:tav tm="100000">
                                          <p:val>
                                            <p:strVal val="#ppt_h"/>
                                          </p:val>
                                        </p:tav>
                                      </p:tavLst>
                                    </p:anim>
                                    <p:animEffect transition="in" filter="fade">
                                      <p:cBhvr>
                                        <p:cTn id="59" dur="500"/>
                                        <p:tgtEl>
                                          <p:spTgt spid="54"/>
                                        </p:tgtEl>
                                      </p:cBhvr>
                                    </p:animEffect>
                                  </p:childTnLst>
                                </p:cTn>
                              </p:par>
                            </p:childTnLst>
                          </p:cTn>
                        </p:par>
                        <p:par>
                          <p:cTn id="60" fill="hold">
                            <p:stCondLst>
                              <p:cond delay="5000"/>
                            </p:stCondLst>
                            <p:childTnLst>
                              <p:par>
                                <p:cTn id="61" presetID="53" presetClass="entr" presetSubtype="16" fill="hold" grpId="0" nodeType="after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p:cTn id="63" dur="500" fill="hold"/>
                                        <p:tgtEl>
                                          <p:spTgt spid="55"/>
                                        </p:tgtEl>
                                        <p:attrNameLst>
                                          <p:attrName>ppt_w</p:attrName>
                                        </p:attrNameLst>
                                      </p:cBhvr>
                                      <p:tavLst>
                                        <p:tav tm="0">
                                          <p:val>
                                            <p:fltVal val="0"/>
                                          </p:val>
                                        </p:tav>
                                        <p:tav tm="100000">
                                          <p:val>
                                            <p:strVal val="#ppt_w"/>
                                          </p:val>
                                        </p:tav>
                                      </p:tavLst>
                                    </p:anim>
                                    <p:anim calcmode="lin" valueType="num">
                                      <p:cBhvr>
                                        <p:cTn id="64" dur="500" fill="hold"/>
                                        <p:tgtEl>
                                          <p:spTgt spid="55"/>
                                        </p:tgtEl>
                                        <p:attrNameLst>
                                          <p:attrName>ppt_h</p:attrName>
                                        </p:attrNameLst>
                                      </p:cBhvr>
                                      <p:tavLst>
                                        <p:tav tm="0">
                                          <p:val>
                                            <p:fltVal val="0"/>
                                          </p:val>
                                        </p:tav>
                                        <p:tav tm="100000">
                                          <p:val>
                                            <p:strVal val="#ppt_h"/>
                                          </p:val>
                                        </p:tav>
                                      </p:tavLst>
                                    </p:anim>
                                    <p:animEffect transition="in" filter="fade">
                                      <p:cBhvr>
                                        <p:cTn id="65" dur="500"/>
                                        <p:tgtEl>
                                          <p:spTgt spid="55"/>
                                        </p:tgtEl>
                                      </p:cBhvr>
                                    </p:animEffect>
                                  </p:childTnLst>
                                </p:cTn>
                              </p:par>
                            </p:childTnLst>
                          </p:cTn>
                        </p:par>
                        <p:par>
                          <p:cTn id="66" fill="hold">
                            <p:stCondLst>
                              <p:cond delay="5500"/>
                            </p:stCondLst>
                            <p:childTnLst>
                              <p:par>
                                <p:cTn id="67" presetID="53" presetClass="entr" presetSubtype="16" fill="hold" grpId="0" nodeType="afterEffect">
                                  <p:stCondLst>
                                    <p:cond delay="0"/>
                                  </p:stCondLst>
                                  <p:childTnLst>
                                    <p:set>
                                      <p:cBhvr>
                                        <p:cTn id="68" dur="1" fill="hold">
                                          <p:stCondLst>
                                            <p:cond delay="0"/>
                                          </p:stCondLst>
                                        </p:cTn>
                                        <p:tgtEl>
                                          <p:spTgt spid="56"/>
                                        </p:tgtEl>
                                        <p:attrNameLst>
                                          <p:attrName>style.visibility</p:attrName>
                                        </p:attrNameLst>
                                      </p:cBhvr>
                                      <p:to>
                                        <p:strVal val="visible"/>
                                      </p:to>
                                    </p:set>
                                    <p:anim calcmode="lin" valueType="num">
                                      <p:cBhvr>
                                        <p:cTn id="69" dur="500" fill="hold"/>
                                        <p:tgtEl>
                                          <p:spTgt spid="56"/>
                                        </p:tgtEl>
                                        <p:attrNameLst>
                                          <p:attrName>ppt_w</p:attrName>
                                        </p:attrNameLst>
                                      </p:cBhvr>
                                      <p:tavLst>
                                        <p:tav tm="0">
                                          <p:val>
                                            <p:fltVal val="0"/>
                                          </p:val>
                                        </p:tav>
                                        <p:tav tm="100000">
                                          <p:val>
                                            <p:strVal val="#ppt_w"/>
                                          </p:val>
                                        </p:tav>
                                      </p:tavLst>
                                    </p:anim>
                                    <p:anim calcmode="lin" valueType="num">
                                      <p:cBhvr>
                                        <p:cTn id="70" dur="500" fill="hold"/>
                                        <p:tgtEl>
                                          <p:spTgt spid="56"/>
                                        </p:tgtEl>
                                        <p:attrNameLst>
                                          <p:attrName>ppt_h</p:attrName>
                                        </p:attrNameLst>
                                      </p:cBhvr>
                                      <p:tavLst>
                                        <p:tav tm="0">
                                          <p:val>
                                            <p:fltVal val="0"/>
                                          </p:val>
                                        </p:tav>
                                        <p:tav tm="100000">
                                          <p:val>
                                            <p:strVal val="#ppt_h"/>
                                          </p:val>
                                        </p:tav>
                                      </p:tavLst>
                                    </p:anim>
                                    <p:animEffect transition="in" filter="fade">
                                      <p:cBhvr>
                                        <p:cTn id="71" dur="500"/>
                                        <p:tgtEl>
                                          <p:spTgt spid="56"/>
                                        </p:tgtEl>
                                      </p:cBhvr>
                                    </p:animEffect>
                                  </p:childTnLst>
                                </p:cTn>
                              </p:par>
                            </p:childTnLst>
                          </p:cTn>
                        </p:par>
                        <p:par>
                          <p:cTn id="72" fill="hold">
                            <p:stCondLst>
                              <p:cond delay="6000"/>
                            </p:stCondLst>
                            <p:childTnLst>
                              <p:par>
                                <p:cTn id="73" presetID="53" presetClass="entr" presetSubtype="16" fill="hold" grpId="0" nodeType="afterEffect">
                                  <p:stCondLst>
                                    <p:cond delay="0"/>
                                  </p:stCondLst>
                                  <p:childTnLst>
                                    <p:set>
                                      <p:cBhvr>
                                        <p:cTn id="74" dur="1" fill="hold">
                                          <p:stCondLst>
                                            <p:cond delay="0"/>
                                          </p:stCondLst>
                                        </p:cTn>
                                        <p:tgtEl>
                                          <p:spTgt spid="57"/>
                                        </p:tgtEl>
                                        <p:attrNameLst>
                                          <p:attrName>style.visibility</p:attrName>
                                        </p:attrNameLst>
                                      </p:cBhvr>
                                      <p:to>
                                        <p:strVal val="visible"/>
                                      </p:to>
                                    </p:set>
                                    <p:anim calcmode="lin" valueType="num">
                                      <p:cBhvr>
                                        <p:cTn id="75" dur="500" fill="hold"/>
                                        <p:tgtEl>
                                          <p:spTgt spid="57"/>
                                        </p:tgtEl>
                                        <p:attrNameLst>
                                          <p:attrName>ppt_w</p:attrName>
                                        </p:attrNameLst>
                                      </p:cBhvr>
                                      <p:tavLst>
                                        <p:tav tm="0">
                                          <p:val>
                                            <p:fltVal val="0"/>
                                          </p:val>
                                        </p:tav>
                                        <p:tav tm="100000">
                                          <p:val>
                                            <p:strVal val="#ppt_w"/>
                                          </p:val>
                                        </p:tav>
                                      </p:tavLst>
                                    </p:anim>
                                    <p:anim calcmode="lin" valueType="num">
                                      <p:cBhvr>
                                        <p:cTn id="76" dur="500" fill="hold"/>
                                        <p:tgtEl>
                                          <p:spTgt spid="57"/>
                                        </p:tgtEl>
                                        <p:attrNameLst>
                                          <p:attrName>ppt_h</p:attrName>
                                        </p:attrNameLst>
                                      </p:cBhvr>
                                      <p:tavLst>
                                        <p:tav tm="0">
                                          <p:val>
                                            <p:fltVal val="0"/>
                                          </p:val>
                                        </p:tav>
                                        <p:tav tm="100000">
                                          <p:val>
                                            <p:strVal val="#ppt_h"/>
                                          </p:val>
                                        </p:tav>
                                      </p:tavLst>
                                    </p:anim>
                                    <p:animEffect transition="in" filter="fade">
                                      <p:cBhvr>
                                        <p:cTn id="7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54" grpId="0" animBg="1"/>
      <p:bldP spid="55" grpId="0" animBg="1"/>
      <p:bldP spid="56" grpId="0" animBg="1"/>
      <p:bldP spid="5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350121" y="526998"/>
            <a:ext cx="1337789" cy="771460"/>
          </a:xfrm>
          <a:prstGeom prst="rect">
            <a:avLst/>
          </a:prstGeom>
          <a:noFill/>
        </p:spPr>
        <p:txBody>
          <a:bodyPr wrap="none" lIns="108850" tIns="54425" rIns="108850" bIns="54425">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4299" b="1" kern="0" spc="60" dirty="0">
                <a:ln w="11430"/>
                <a:effectLst>
                  <a:outerShdw blurRad="76200" dist="50800" dir="5400000" algn="tl" rotWithShape="0">
                    <a:srgbClr val="000000">
                      <a:alpha val="65000"/>
                    </a:srgbClr>
                  </a:outerShdw>
                </a:effectLst>
                <a:latin typeface="微软雅黑" pitchFamily="34" charset="-122"/>
                <a:ea typeface="微软雅黑" pitchFamily="34" charset="-122"/>
              </a:rPr>
              <a:t>目录</a:t>
            </a:r>
            <a:endParaRPr lang="zh-CN" altLang="en-US" sz="4299" b="1" spc="60" dirty="0">
              <a:ln w="11430"/>
              <a:effectLst>
                <a:outerShdw blurRad="76200" dist="50800" dir="5400000" algn="tl" rotWithShape="0">
                  <a:srgbClr val="000000">
                    <a:alpha val="65000"/>
                  </a:srgbClr>
                </a:outerShdw>
              </a:effectLst>
              <a:ea typeface="宋体" pitchFamily="2" charset="-122"/>
            </a:endParaRPr>
          </a:p>
        </p:txBody>
      </p:sp>
      <p:graphicFrame>
        <p:nvGraphicFramePr>
          <p:cNvPr id="3" name="图示 2"/>
          <p:cNvGraphicFramePr/>
          <p:nvPr>
            <p:extLst>
              <p:ext uri="{D42A27DB-BD31-4B8C-83A1-F6EECF244321}">
                <p14:modId xmlns:p14="http://schemas.microsoft.com/office/powerpoint/2010/main" val="148049428"/>
              </p:ext>
            </p:extLst>
          </p:nvPr>
        </p:nvGraphicFramePr>
        <p:xfrm>
          <a:off x="4368802" y="1519745"/>
          <a:ext cx="7251701" cy="4808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6" descr="对号小.jpg"/>
          <p:cNvPicPr>
            <a:picLocks noChangeAspect="1"/>
          </p:cNvPicPr>
          <p:nvPr/>
        </p:nvPicPr>
        <p:blipFill>
          <a:blip r:embed="rId8" cstate="print"/>
          <a:srcRect/>
          <a:stretch>
            <a:fillRect/>
          </a:stretch>
        </p:blipFill>
        <p:spPr bwMode="auto">
          <a:xfrm>
            <a:off x="4937927" y="3597956"/>
            <a:ext cx="914951" cy="651832"/>
          </a:xfrm>
          <a:prstGeom prst="rect">
            <a:avLst/>
          </a:prstGeom>
          <a:noFill/>
          <a:ln w="9525">
            <a:noFill/>
            <a:miter lim="800000"/>
            <a:headEnd/>
            <a:tailEnd/>
          </a:ln>
        </p:spPr>
      </p:pic>
    </p:spTree>
    <p:extLst>
      <p:ext uri="{BB962C8B-B14F-4D97-AF65-F5344CB8AC3E}">
        <p14:creationId xmlns:p14="http://schemas.microsoft.com/office/powerpoint/2010/main" val="288151640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敏捷发展简史"/>
          <p:cNvSpPr txBox="1">
            <a:spLocks/>
          </p:cNvSpPr>
          <p:nvPr/>
        </p:nvSpPr>
        <p:spPr>
          <a:xfrm>
            <a:off x="390384" y="423470"/>
            <a:ext cx="8229601" cy="1143001"/>
          </a:xfrm>
          <a:prstGeom prst="rect">
            <a:avLst/>
          </a:prstGeom>
        </p:spPr>
        <p:txBody>
          <a:bodyPr>
            <a:normAutofit/>
          </a:bodyPr>
          <a:lstStyle>
            <a:lvl1pPr algn="l" defTabSz="914400" rtl="0" eaLnBrk="1" latinLnBrk="0" hangingPunct="1">
              <a:lnSpc>
                <a:spcPct val="90000"/>
              </a:lnSpc>
              <a:spcBef>
                <a:spcPct val="0"/>
              </a:spcBef>
              <a:buNone/>
              <a:defRPr sz="5600" kern="1200">
                <a:solidFill>
                  <a:schemeClr val="tx1"/>
                </a:solidFill>
                <a:latin typeface="Helvetica"/>
                <a:ea typeface="Helvetica"/>
                <a:cs typeface="Helvetica"/>
                <a:sym typeface="Helvetica"/>
              </a:defRPr>
            </a:lvl1pPr>
          </a:lstStyle>
          <a:p>
            <a:pPr>
              <a:defRPr>
                <a:latin typeface="Calibri"/>
                <a:ea typeface="Calibri"/>
                <a:cs typeface="Calibri"/>
                <a:sym typeface="Calibri"/>
              </a:defRPr>
            </a:pPr>
            <a:r>
              <a:rPr lang="en-US" altLang="zh-CN" sz="3600" dirty="0">
                <a:solidFill>
                  <a:srgbClr val="AC0000"/>
                </a:solidFill>
                <a:latin typeface="SimHei" charset="-122"/>
                <a:ea typeface="SimHei" charset="-122"/>
                <a:cs typeface="SimHei" charset="-122"/>
                <a:sym typeface="Calibri"/>
              </a:rPr>
              <a:t>1.</a:t>
            </a:r>
            <a:r>
              <a:rPr lang="zh-CN" altLang="zh-CN" sz="3600" dirty="0">
                <a:solidFill>
                  <a:srgbClr val="AC0000"/>
                </a:solidFill>
                <a:latin typeface="SimHei" charset="-122"/>
                <a:ea typeface="SimHei" charset="-122"/>
                <a:cs typeface="SimHei" charset="-122"/>
                <a:sym typeface="Calibri"/>
              </a:rPr>
              <a:t>背景与目的 </a:t>
            </a:r>
            <a:endParaRPr lang="zh-CN" altLang="en-US" sz="3600" dirty="0">
              <a:solidFill>
                <a:srgbClr val="AC0000"/>
              </a:solidFill>
              <a:latin typeface="SimHei" charset="-122"/>
              <a:ea typeface="SimHei" charset="-122"/>
              <a:cs typeface="SimHei" charset="-122"/>
            </a:endParaRPr>
          </a:p>
        </p:txBody>
      </p:sp>
      <p:sp>
        <p:nvSpPr>
          <p:cNvPr id="3" name="矩形 2"/>
          <p:cNvSpPr/>
          <p:nvPr/>
        </p:nvSpPr>
        <p:spPr>
          <a:xfrm>
            <a:off x="518159" y="994971"/>
            <a:ext cx="10922924" cy="5632311"/>
          </a:xfrm>
          <a:prstGeom prst="rect">
            <a:avLst/>
          </a:prstGeom>
        </p:spPr>
        <p:txBody>
          <a:bodyPr wrap="square">
            <a:spAutoFit/>
          </a:bodyPr>
          <a:lstStyle/>
          <a:p>
            <a:pPr marL="285750" indent="-285750" algn="just">
              <a:lnSpc>
                <a:spcPct val="150000"/>
              </a:lnSpc>
              <a:spcAft>
                <a:spcPts val="0"/>
              </a:spcAft>
              <a:buFont typeface="Arial" charset="0"/>
              <a:buChar char="•"/>
            </a:pPr>
            <a:r>
              <a:rPr lang="zh-CN" altLang="zh-CN" sz="2400" kern="100" dirty="0">
                <a:latin typeface="Calibri" charset="0"/>
                <a:cs typeface="Times New Roman" charset="0"/>
              </a:rPr>
              <a:t>中国电子口岸数据中心“单一窗口”敏捷开发项目的迭代过程</a:t>
            </a:r>
            <a:r>
              <a:rPr lang="zh-CN" altLang="en-US" sz="2400" kern="100" dirty="0">
                <a:latin typeface="Calibri" charset="0"/>
                <a:cs typeface="Times New Roman" charset="0"/>
              </a:rPr>
              <a:t>经过</a:t>
            </a:r>
            <a:r>
              <a:rPr lang="zh-CN" altLang="zh-CN" sz="2400" kern="100" dirty="0">
                <a:latin typeface="Calibri" charset="0"/>
                <a:cs typeface="Times New Roman" charset="0"/>
              </a:rPr>
              <a:t>总结和提炼，形成敏捷开发流程指南。</a:t>
            </a:r>
          </a:p>
          <a:p>
            <a:pPr marL="285750" indent="-285750" algn="just">
              <a:lnSpc>
                <a:spcPct val="150000"/>
              </a:lnSpc>
              <a:spcAft>
                <a:spcPts val="0"/>
              </a:spcAft>
              <a:buFont typeface="Arial" charset="0"/>
              <a:buChar char="•"/>
            </a:pPr>
            <a:r>
              <a:rPr lang="zh-CN" altLang="zh-CN" sz="2400" kern="100" dirty="0">
                <a:solidFill>
                  <a:srgbClr val="FF0000"/>
                </a:solidFill>
                <a:latin typeface="Calibri" charset="0"/>
                <a:cs typeface="Times New Roman" charset="0"/>
              </a:rPr>
              <a:t>敏捷开发流程指南适用于业务需求变化频繁、交付频率快、团队跨职能、人员具备一定技术能力的项目团队使用，同时敏捷开发应保证项目交付的质量。</a:t>
            </a:r>
          </a:p>
          <a:p>
            <a:pPr marL="285750" indent="-285750" algn="just">
              <a:lnSpc>
                <a:spcPct val="150000"/>
              </a:lnSpc>
              <a:spcAft>
                <a:spcPts val="0"/>
              </a:spcAft>
              <a:buFont typeface="Arial" charset="0"/>
              <a:buChar char="•"/>
            </a:pPr>
            <a:r>
              <a:rPr lang="zh-CN" altLang="zh-CN" sz="2400" kern="100" dirty="0">
                <a:latin typeface="Calibri" charset="0"/>
                <a:cs typeface="Times New Roman" charset="0"/>
              </a:rPr>
              <a:t>数据中心应用项目的开发管理应按照中心已发布的《数据中心项目管理办法》执行，敏捷开发流程指南是对中心已发布的《数据中心软件开发过程管理规程》的补充，是指导项目从需求到上线按照敏捷开发过程实施的流程指南。指南中的快速发布变更章节是对中心已发布的《数据中心发布管理流程》的补充，用以指导敏捷开发的项目快速发布。</a:t>
            </a:r>
            <a:r>
              <a:rPr lang="en-US" altLang="zh-CN" sz="2400" kern="100" dirty="0">
                <a:latin typeface="Calibri" charset="0"/>
                <a:cs typeface="Times New Roman" charset="0"/>
              </a:rPr>
              <a:t>  </a:t>
            </a:r>
          </a:p>
          <a:p>
            <a:pPr marL="285750" indent="-285750" algn="just">
              <a:lnSpc>
                <a:spcPct val="150000"/>
              </a:lnSpc>
              <a:spcAft>
                <a:spcPts val="0"/>
              </a:spcAft>
              <a:buFont typeface="Arial" charset="0"/>
              <a:buChar char="•"/>
            </a:pPr>
            <a:r>
              <a:rPr lang="zh-CN" altLang="zh-CN" sz="2400" dirty="0">
                <a:cs typeface="Times New Roman" charset="0"/>
              </a:rPr>
              <a:t>敏捷开发流程指南可以与各专项敏捷实践指南结合使用，并持续改进和更新。</a:t>
            </a:r>
            <a:r>
              <a:rPr lang="zh-CN" altLang="zh-CN" sz="2400" dirty="0"/>
              <a:t> </a:t>
            </a:r>
            <a:endParaRPr lang="zh-CN" altLang="en-US" sz="2400" dirty="0"/>
          </a:p>
        </p:txBody>
      </p:sp>
    </p:spTree>
    <p:extLst>
      <p:ext uri="{BB962C8B-B14F-4D97-AF65-F5344CB8AC3E}">
        <p14:creationId xmlns:p14="http://schemas.microsoft.com/office/powerpoint/2010/main" val="11260146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敏捷发展简史"/>
          <p:cNvSpPr txBox="1">
            <a:spLocks/>
          </p:cNvSpPr>
          <p:nvPr/>
        </p:nvSpPr>
        <p:spPr>
          <a:xfrm>
            <a:off x="344664" y="309171"/>
            <a:ext cx="8229601" cy="1143001"/>
          </a:xfrm>
          <a:prstGeom prst="rect">
            <a:avLst/>
          </a:prstGeom>
        </p:spPr>
        <p:txBody>
          <a:bodyPr>
            <a:normAutofit/>
          </a:bodyPr>
          <a:lstStyle>
            <a:lvl1pPr algn="l" defTabSz="914400" rtl="0" eaLnBrk="1" latinLnBrk="0" hangingPunct="1">
              <a:lnSpc>
                <a:spcPct val="90000"/>
              </a:lnSpc>
              <a:spcBef>
                <a:spcPct val="0"/>
              </a:spcBef>
              <a:buNone/>
              <a:defRPr sz="5600" kern="1200">
                <a:solidFill>
                  <a:schemeClr val="tx1"/>
                </a:solidFill>
                <a:latin typeface="Helvetica"/>
                <a:ea typeface="Helvetica"/>
                <a:cs typeface="Helvetica"/>
                <a:sym typeface="Helvetica"/>
              </a:defRPr>
            </a:lvl1pPr>
          </a:lstStyle>
          <a:p>
            <a:pPr>
              <a:defRPr>
                <a:latin typeface="Calibri"/>
                <a:ea typeface="Calibri"/>
                <a:cs typeface="Calibri"/>
                <a:sym typeface="Calibri"/>
              </a:defRPr>
            </a:pPr>
            <a:r>
              <a:rPr lang="en-US" altLang="zh-CN" sz="3600" dirty="0">
                <a:solidFill>
                  <a:srgbClr val="AC0000"/>
                </a:solidFill>
                <a:latin typeface="SimHei" charset="-122"/>
                <a:ea typeface="SimHei" charset="-122"/>
                <a:cs typeface="SimHei" charset="-122"/>
                <a:sym typeface="Calibri"/>
              </a:rPr>
              <a:t>2.</a:t>
            </a:r>
            <a:r>
              <a:rPr lang="zh-CN" altLang="en-US" sz="3600" dirty="0">
                <a:solidFill>
                  <a:srgbClr val="AC0000"/>
                </a:solidFill>
                <a:latin typeface="SimHei" charset="-122"/>
                <a:ea typeface="SimHei" charset="-122"/>
                <a:cs typeface="SimHei" charset="-122"/>
                <a:sym typeface="Calibri"/>
              </a:rPr>
              <a:t>总体流程概述</a:t>
            </a:r>
            <a:endParaRPr lang="zh-CN" altLang="en-US" sz="3600" dirty="0">
              <a:solidFill>
                <a:srgbClr val="AC0000"/>
              </a:solidFill>
              <a:latin typeface="SimHei" charset="-122"/>
              <a:ea typeface="SimHei" charset="-122"/>
              <a:cs typeface="SimHei" charset="-122"/>
            </a:endParaRPr>
          </a:p>
        </p:txBody>
      </p:sp>
      <p:pic>
        <p:nvPicPr>
          <p:cNvPr id="4" name="图片 3"/>
          <p:cNvPicPr/>
          <p:nvPr/>
        </p:nvPicPr>
        <p:blipFill>
          <a:blip r:embed="rId3"/>
          <a:stretch>
            <a:fillRect/>
          </a:stretch>
        </p:blipFill>
        <p:spPr>
          <a:xfrm>
            <a:off x="1728788" y="1276540"/>
            <a:ext cx="9472263" cy="4321372"/>
          </a:xfrm>
          <a:prstGeom prst="rect">
            <a:avLst/>
          </a:prstGeom>
        </p:spPr>
      </p:pic>
      <p:pic>
        <p:nvPicPr>
          <p:cNvPr id="5" name="image5.png" descr="image5.png"/>
          <p:cNvPicPr>
            <a:picLocks noChangeAspect="1"/>
          </p:cNvPicPr>
          <p:nvPr/>
        </p:nvPicPr>
        <p:blipFill>
          <a:blip r:embed="rId4">
            <a:extLst/>
          </a:blip>
          <a:stretch>
            <a:fillRect/>
          </a:stretch>
        </p:blipFill>
        <p:spPr>
          <a:xfrm>
            <a:off x="252761" y="5307980"/>
            <a:ext cx="2998679" cy="1392514"/>
          </a:xfrm>
          <a:prstGeom prst="rect">
            <a:avLst/>
          </a:prstGeom>
          <a:ln w="12700">
            <a:miter lim="400000"/>
          </a:ln>
        </p:spPr>
      </p:pic>
      <p:sp>
        <p:nvSpPr>
          <p:cNvPr id="2" name="矩形 1"/>
          <p:cNvSpPr/>
          <p:nvPr/>
        </p:nvSpPr>
        <p:spPr>
          <a:xfrm>
            <a:off x="3739374" y="5856815"/>
            <a:ext cx="7461677" cy="584775"/>
          </a:xfrm>
          <a:prstGeom prst="rect">
            <a:avLst/>
          </a:prstGeom>
        </p:spPr>
        <p:txBody>
          <a:bodyPr wrap="square">
            <a:spAutoFit/>
          </a:bodyPr>
          <a:lstStyle/>
          <a:p>
            <a:r>
              <a:rPr lang="zh-CN" altLang="en-US" sz="1600" dirty="0">
                <a:latin typeface="+mn-ea"/>
                <a:cs typeface="Times New Roman" charset="0"/>
              </a:rPr>
              <a:t>注：</a:t>
            </a:r>
            <a:r>
              <a:rPr lang="zh-CN" altLang="zh-CN" sz="1600" dirty="0">
                <a:latin typeface="+mn-ea"/>
                <a:cs typeface="Times New Roman" charset="0"/>
              </a:rPr>
              <a:t>敏捷开发流程指南覆盖应用项目研发从需求分析到上线的实施全过程，涉及到需求分析、迭代计划、方案设计、开发、集成、测试、发布等各个阶段。</a:t>
            </a:r>
            <a:r>
              <a:rPr lang="zh-CN" altLang="zh-CN" sz="1600" dirty="0">
                <a:latin typeface="+mn-ea"/>
              </a:rPr>
              <a:t> </a:t>
            </a:r>
            <a:endParaRPr lang="zh-CN" altLang="en-US" sz="1600" dirty="0">
              <a:latin typeface="+mn-ea"/>
            </a:endParaRPr>
          </a:p>
        </p:txBody>
      </p:sp>
    </p:spTree>
    <p:extLst>
      <p:ext uri="{BB962C8B-B14F-4D97-AF65-F5344CB8AC3E}">
        <p14:creationId xmlns:p14="http://schemas.microsoft.com/office/powerpoint/2010/main" val="159135336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敏捷发展简史"/>
          <p:cNvSpPr txBox="1">
            <a:spLocks/>
          </p:cNvSpPr>
          <p:nvPr/>
        </p:nvSpPr>
        <p:spPr>
          <a:xfrm>
            <a:off x="207504" y="339442"/>
            <a:ext cx="8229601" cy="1143001"/>
          </a:xfrm>
          <a:prstGeom prst="rect">
            <a:avLst/>
          </a:prstGeom>
        </p:spPr>
        <p:txBody>
          <a:bodyPr>
            <a:normAutofit/>
          </a:bodyPr>
          <a:lstStyle>
            <a:lvl1pPr algn="l" defTabSz="914400" rtl="0" eaLnBrk="1" latinLnBrk="0" hangingPunct="1">
              <a:lnSpc>
                <a:spcPct val="90000"/>
              </a:lnSpc>
              <a:spcBef>
                <a:spcPct val="0"/>
              </a:spcBef>
              <a:buNone/>
              <a:defRPr sz="5600" kern="1200">
                <a:solidFill>
                  <a:schemeClr val="tx1"/>
                </a:solidFill>
                <a:latin typeface="Helvetica"/>
                <a:ea typeface="Helvetica"/>
                <a:cs typeface="Helvetica"/>
                <a:sym typeface="Helvetica"/>
              </a:defRPr>
            </a:lvl1pPr>
          </a:lstStyle>
          <a:p>
            <a:pPr>
              <a:defRPr>
                <a:latin typeface="Calibri"/>
                <a:ea typeface="Calibri"/>
                <a:cs typeface="Calibri"/>
                <a:sym typeface="Calibri"/>
              </a:defRPr>
            </a:pPr>
            <a:r>
              <a:rPr lang="en-US" altLang="zh-CN" sz="3600" dirty="0">
                <a:solidFill>
                  <a:srgbClr val="AC0000"/>
                </a:solidFill>
                <a:latin typeface="SimHei" charset="-122"/>
                <a:ea typeface="SimHei" charset="-122"/>
                <a:cs typeface="SimHei" charset="-122"/>
              </a:rPr>
              <a:t>3</a:t>
            </a:r>
            <a:r>
              <a:rPr lang="zh-CN" altLang="en-US" sz="3600" dirty="0">
                <a:solidFill>
                  <a:srgbClr val="AC0000"/>
                </a:solidFill>
                <a:latin typeface="SimHei" charset="-122"/>
                <a:ea typeface="SimHei" charset="-122"/>
                <a:cs typeface="SimHei" charset="-122"/>
              </a:rPr>
              <a:t> 需求分析</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763746" y="1259292"/>
          <a:ext cx="4610100" cy="5295900"/>
        </p:xfrm>
        <a:graphic>
          <a:graphicData uri="http://schemas.openxmlformats.org/presentationml/2006/ole">
            <mc:AlternateContent xmlns:mc="http://schemas.openxmlformats.org/markup-compatibility/2006">
              <mc:Choice xmlns:v="urn:schemas-microsoft-com:vml" Requires="v">
                <p:oleObj spid="_x0000_s11316" r:id="rId4" imgW="4622800" imgH="5308600" progId="Visio.Drawing.15">
                  <p:embed/>
                </p:oleObj>
              </mc:Choice>
              <mc:Fallback>
                <p:oleObj r:id="rId4" imgW="4622800" imgH="5308600" progId="Visio.Drawing.15">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746" y="1259292"/>
                        <a:ext cx="4610100" cy="529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5872975" y="1540588"/>
            <a:ext cx="6096000" cy="3647152"/>
          </a:xfrm>
          <a:prstGeom prst="rect">
            <a:avLst/>
          </a:prstGeom>
        </p:spPr>
        <p:txBody>
          <a:bodyPr>
            <a:spAutoFit/>
          </a:bodyPr>
          <a:lstStyle/>
          <a:p>
            <a:pPr indent="149225" algn="just">
              <a:lnSpc>
                <a:spcPct val="150000"/>
              </a:lnSpc>
              <a:spcAft>
                <a:spcPts val="0"/>
              </a:spcAft>
            </a:pPr>
            <a:r>
              <a:rPr lang="zh-CN" altLang="en-US" sz="2800" b="1" kern="100" dirty="0">
                <a:latin typeface="Calibri" charset="0"/>
                <a:cs typeface="Times New Roman" charset="0"/>
              </a:rPr>
              <a:t>角色和职责</a:t>
            </a:r>
            <a:endParaRPr lang="en-US" altLang="zh-CN" sz="2800" b="1" kern="100" dirty="0">
              <a:latin typeface="Calibri" charset="0"/>
              <a:cs typeface="Times New Roman" charset="0"/>
            </a:endParaRPr>
          </a:p>
          <a:p>
            <a:pPr indent="149225" algn="just">
              <a:lnSpc>
                <a:spcPct val="150000"/>
              </a:lnSpc>
              <a:spcAft>
                <a:spcPts val="0"/>
              </a:spcAft>
            </a:pPr>
            <a:endParaRPr lang="en-US" altLang="zh-CN" b="1" kern="100" dirty="0">
              <a:latin typeface="Calibri" charset="0"/>
              <a:cs typeface="Times New Roman" charset="0"/>
            </a:endParaRPr>
          </a:p>
          <a:p>
            <a:pPr indent="149225" algn="just">
              <a:lnSpc>
                <a:spcPct val="150000"/>
              </a:lnSpc>
              <a:spcAft>
                <a:spcPts val="0"/>
              </a:spcAft>
            </a:pPr>
            <a:r>
              <a:rPr lang="zh-CN" altLang="zh-CN" b="1" kern="100" dirty="0">
                <a:latin typeface="Calibri" charset="0"/>
                <a:cs typeface="Times New Roman" charset="0"/>
              </a:rPr>
              <a:t>客户</a:t>
            </a:r>
            <a:endParaRPr lang="zh-CN" altLang="zh-CN" sz="1400" kern="100" dirty="0">
              <a:latin typeface="Calibri" charset="0"/>
              <a:cs typeface="Times New Roman" charset="0"/>
            </a:endParaRPr>
          </a:p>
          <a:p>
            <a:pPr marL="227965" indent="228600" algn="just">
              <a:lnSpc>
                <a:spcPct val="150000"/>
              </a:lnSpc>
              <a:spcAft>
                <a:spcPts val="0"/>
              </a:spcAft>
            </a:pPr>
            <a:r>
              <a:rPr lang="zh-CN" altLang="zh-CN" kern="100" dirty="0">
                <a:latin typeface="Calibri" charset="0"/>
                <a:cs typeface="Times New Roman" charset="0"/>
              </a:rPr>
              <a:t>负责提出需求、陈述、澄清需求。</a:t>
            </a:r>
            <a:endParaRPr lang="zh-CN" altLang="zh-CN" sz="1400" kern="100" dirty="0">
              <a:latin typeface="Calibri" charset="0"/>
              <a:cs typeface="Times New Roman" charset="0"/>
            </a:endParaRPr>
          </a:p>
          <a:p>
            <a:pPr indent="149225" algn="just">
              <a:lnSpc>
                <a:spcPct val="150000"/>
              </a:lnSpc>
              <a:spcAft>
                <a:spcPts val="0"/>
              </a:spcAft>
            </a:pPr>
            <a:r>
              <a:rPr lang="zh-CN" altLang="zh-CN" b="1" kern="100" dirty="0">
                <a:latin typeface="Calibri" charset="0"/>
                <a:cs typeface="Times New Roman" charset="0"/>
              </a:rPr>
              <a:t>需求人员</a:t>
            </a:r>
            <a:endParaRPr lang="zh-CN" altLang="zh-CN" sz="1400" kern="100" dirty="0">
              <a:latin typeface="Calibri" charset="0"/>
              <a:cs typeface="Times New Roman" charset="0"/>
            </a:endParaRPr>
          </a:p>
          <a:p>
            <a:pPr marL="227965" indent="228600" algn="just">
              <a:lnSpc>
                <a:spcPct val="150000"/>
              </a:lnSpc>
              <a:spcAft>
                <a:spcPts val="0"/>
              </a:spcAft>
            </a:pPr>
            <a:r>
              <a:rPr lang="en-US" altLang="zh-CN" kern="100" dirty="0">
                <a:latin typeface="宋体" charset="-122"/>
                <a:cs typeface="Times New Roman" charset="0"/>
              </a:rPr>
              <a:t>1) </a:t>
            </a:r>
            <a:r>
              <a:rPr lang="zh-CN" altLang="zh-CN" kern="100" dirty="0">
                <a:latin typeface="Calibri" charset="0"/>
                <a:cs typeface="Times New Roman" charset="0"/>
              </a:rPr>
              <a:t>收集需求；</a:t>
            </a:r>
            <a:endParaRPr lang="zh-CN" altLang="zh-CN" sz="1400" kern="100" dirty="0">
              <a:latin typeface="Calibri" charset="0"/>
              <a:cs typeface="Times New Roman" charset="0"/>
            </a:endParaRPr>
          </a:p>
          <a:p>
            <a:pPr marL="227965" indent="228600" algn="just">
              <a:lnSpc>
                <a:spcPct val="150000"/>
              </a:lnSpc>
              <a:spcAft>
                <a:spcPts val="0"/>
              </a:spcAft>
            </a:pPr>
            <a:r>
              <a:rPr lang="en-US" altLang="zh-CN" kern="100" dirty="0">
                <a:latin typeface="宋体" charset="-122"/>
                <a:cs typeface="Times New Roman" charset="0"/>
              </a:rPr>
              <a:t>2) </a:t>
            </a:r>
            <a:r>
              <a:rPr lang="zh-CN" altLang="zh-CN" kern="100" dirty="0">
                <a:latin typeface="Calibri" charset="0"/>
                <a:cs typeface="Times New Roman" charset="0"/>
              </a:rPr>
              <a:t>编写业务需求文档；</a:t>
            </a:r>
            <a:endParaRPr lang="zh-CN" altLang="zh-CN" sz="1400" kern="100" dirty="0">
              <a:latin typeface="Calibri" charset="0"/>
              <a:cs typeface="Times New Roman" charset="0"/>
            </a:endParaRPr>
          </a:p>
          <a:p>
            <a:pPr marL="227965" indent="228600" algn="just">
              <a:lnSpc>
                <a:spcPct val="150000"/>
              </a:lnSpc>
              <a:spcAft>
                <a:spcPts val="0"/>
              </a:spcAft>
            </a:pPr>
            <a:r>
              <a:rPr lang="en-US" altLang="zh-CN" kern="100" dirty="0">
                <a:latin typeface="宋体" charset="-122"/>
                <a:cs typeface="Times New Roman" charset="0"/>
              </a:rPr>
              <a:t>3) </a:t>
            </a:r>
            <a:r>
              <a:rPr lang="zh-CN" altLang="zh-CN" kern="100" dirty="0">
                <a:latin typeface="Calibri" charset="0"/>
                <a:cs typeface="Times New Roman" charset="0"/>
              </a:rPr>
              <a:t>编写技术需求文档。</a:t>
            </a:r>
            <a:endParaRPr lang="zh-CN" altLang="zh-CN" sz="1400" kern="100" dirty="0">
              <a:latin typeface="Calibri" charset="0"/>
              <a:cs typeface="Times New Roman" charset="0"/>
            </a:endParaRPr>
          </a:p>
        </p:txBody>
      </p:sp>
    </p:spTree>
    <p:extLst>
      <p:ext uri="{BB962C8B-B14F-4D97-AF65-F5344CB8AC3E}">
        <p14:creationId xmlns:p14="http://schemas.microsoft.com/office/powerpoint/2010/main" val="56151612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敏捷发展简史"/>
          <p:cNvSpPr txBox="1">
            <a:spLocks/>
          </p:cNvSpPr>
          <p:nvPr/>
        </p:nvSpPr>
        <p:spPr>
          <a:xfrm>
            <a:off x="81774" y="309170"/>
            <a:ext cx="8229601" cy="1143001"/>
          </a:xfrm>
          <a:prstGeom prst="rect">
            <a:avLst/>
          </a:prstGeom>
        </p:spPr>
        <p:txBody>
          <a:bodyPr>
            <a:normAutofit/>
          </a:bodyPr>
          <a:lstStyle>
            <a:lvl1pPr algn="l" defTabSz="914400" rtl="0" eaLnBrk="1" latinLnBrk="0" hangingPunct="1">
              <a:lnSpc>
                <a:spcPct val="90000"/>
              </a:lnSpc>
              <a:spcBef>
                <a:spcPct val="0"/>
              </a:spcBef>
              <a:buNone/>
              <a:defRPr sz="5600" kern="1200">
                <a:solidFill>
                  <a:schemeClr val="tx1"/>
                </a:solidFill>
                <a:latin typeface="Helvetica"/>
                <a:ea typeface="Helvetica"/>
                <a:cs typeface="Helvetica"/>
                <a:sym typeface="Helvetica"/>
              </a:defRPr>
            </a:lvl1pPr>
          </a:lstStyle>
          <a:p>
            <a:pPr>
              <a:defRPr>
                <a:latin typeface="Calibri"/>
                <a:ea typeface="Calibri"/>
                <a:cs typeface="Calibri"/>
                <a:sym typeface="Calibri"/>
              </a:defRPr>
            </a:pPr>
            <a:r>
              <a:rPr lang="en-US" altLang="zh-CN" sz="3600" dirty="0">
                <a:solidFill>
                  <a:srgbClr val="AC0000"/>
                </a:solidFill>
                <a:latin typeface="SimHei" charset="-122"/>
                <a:ea typeface="SimHei" charset="-122"/>
                <a:cs typeface="SimHei" charset="-122"/>
              </a:rPr>
              <a:t>4</a:t>
            </a:r>
            <a:r>
              <a:rPr lang="zh-CN" altLang="en-US" sz="3600" dirty="0">
                <a:solidFill>
                  <a:srgbClr val="AC0000"/>
                </a:solidFill>
                <a:latin typeface="SimHei" charset="-122"/>
                <a:ea typeface="SimHei" charset="-122"/>
                <a:cs typeface="SimHei" charset="-122"/>
              </a:rPr>
              <a:t> 发布迭代计划</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5872975" y="1540588"/>
            <a:ext cx="6096000" cy="4893647"/>
          </a:xfrm>
          <a:prstGeom prst="rect">
            <a:avLst/>
          </a:prstGeom>
        </p:spPr>
        <p:txBody>
          <a:bodyPr>
            <a:spAutoFit/>
          </a:bodyPr>
          <a:lstStyle/>
          <a:p>
            <a:pPr indent="149225" algn="just">
              <a:lnSpc>
                <a:spcPct val="150000"/>
              </a:lnSpc>
              <a:spcAft>
                <a:spcPts val="0"/>
              </a:spcAft>
            </a:pPr>
            <a:r>
              <a:rPr lang="zh-CN" altLang="en-US" sz="2800" b="1" kern="100" dirty="0">
                <a:latin typeface="Calibri" charset="0"/>
                <a:cs typeface="Times New Roman" charset="0"/>
              </a:rPr>
              <a:t>角色和职责</a:t>
            </a:r>
            <a:endParaRPr lang="en-US" altLang="zh-CN" sz="2800" b="1" kern="100" dirty="0">
              <a:latin typeface="Calibri" charset="0"/>
              <a:cs typeface="Times New Roman" charset="0"/>
            </a:endParaRPr>
          </a:p>
          <a:p>
            <a:pPr indent="149225" algn="just">
              <a:lnSpc>
                <a:spcPct val="150000"/>
              </a:lnSpc>
              <a:spcAft>
                <a:spcPts val="0"/>
              </a:spcAft>
            </a:pPr>
            <a:endParaRPr lang="en-US" altLang="zh-CN" b="1" kern="100" dirty="0">
              <a:latin typeface="Calibri" charset="0"/>
              <a:cs typeface="Times New Roman" charset="0"/>
            </a:endParaRPr>
          </a:p>
          <a:p>
            <a:pPr indent="149225" algn="just">
              <a:lnSpc>
                <a:spcPct val="150000"/>
              </a:lnSpc>
            </a:pPr>
            <a:r>
              <a:rPr lang="zh-CN" altLang="zh-CN" b="1" kern="100" dirty="0">
                <a:latin typeface="Calibri" charset="0"/>
                <a:cs typeface="Times New Roman" charset="0"/>
              </a:rPr>
              <a:t>项目经理</a:t>
            </a:r>
          </a:p>
          <a:p>
            <a:pPr marL="227965" indent="228600" algn="just">
              <a:lnSpc>
                <a:spcPct val="150000"/>
              </a:lnSpc>
              <a:spcAft>
                <a:spcPts val="0"/>
              </a:spcAft>
            </a:pPr>
            <a:r>
              <a:rPr lang="en-US" altLang="zh-CN" kern="100" dirty="0">
                <a:latin typeface="Calibri" charset="0"/>
                <a:cs typeface="Times New Roman" charset="0"/>
              </a:rPr>
              <a:t>1</a:t>
            </a:r>
            <a:r>
              <a:rPr lang="zh-CN" altLang="zh-CN" kern="100" dirty="0">
                <a:latin typeface="Calibri" charset="0"/>
                <a:cs typeface="Times New Roman" charset="0"/>
              </a:rPr>
              <a:t>）确认需求优先级和开发任务；</a:t>
            </a:r>
            <a:endParaRPr lang="en-US" altLang="zh-CN" kern="100" dirty="0">
              <a:latin typeface="Calibri" charset="0"/>
              <a:cs typeface="Times New Roman" charset="0"/>
            </a:endParaRPr>
          </a:p>
          <a:p>
            <a:pPr marL="227965" indent="228600" algn="just">
              <a:lnSpc>
                <a:spcPct val="150000"/>
              </a:lnSpc>
              <a:spcAft>
                <a:spcPts val="0"/>
              </a:spcAft>
            </a:pPr>
            <a:r>
              <a:rPr lang="en-US" altLang="zh-CN" kern="100" dirty="0">
                <a:latin typeface="Calibri" charset="0"/>
                <a:cs typeface="Times New Roman" charset="0"/>
              </a:rPr>
              <a:t>2</a:t>
            </a:r>
            <a:r>
              <a:rPr lang="zh-CN" altLang="zh-CN" kern="100" dirty="0">
                <a:latin typeface="Calibri" charset="0"/>
                <a:cs typeface="Times New Roman" charset="0"/>
              </a:rPr>
              <a:t>）划分迭代频率和周期； </a:t>
            </a:r>
            <a:endParaRPr lang="en-US" altLang="zh-CN" kern="100" dirty="0">
              <a:latin typeface="Calibri" charset="0"/>
              <a:cs typeface="Times New Roman" charset="0"/>
            </a:endParaRPr>
          </a:p>
          <a:p>
            <a:pPr marL="227965" indent="228600" algn="just">
              <a:lnSpc>
                <a:spcPct val="150000"/>
              </a:lnSpc>
              <a:spcAft>
                <a:spcPts val="0"/>
              </a:spcAft>
            </a:pPr>
            <a:r>
              <a:rPr lang="en-US" altLang="zh-CN" kern="100" dirty="0">
                <a:latin typeface="Calibri" charset="0"/>
                <a:cs typeface="Times New Roman" charset="0"/>
              </a:rPr>
              <a:t>3) </a:t>
            </a:r>
            <a:r>
              <a:rPr lang="zh-CN" altLang="zh-CN" kern="100" dirty="0">
                <a:latin typeface="Calibri" charset="0"/>
                <a:cs typeface="Times New Roman" charset="0"/>
              </a:rPr>
              <a:t>编制和发布迭代计划。</a:t>
            </a:r>
          </a:p>
          <a:p>
            <a:pPr indent="149225" algn="just">
              <a:lnSpc>
                <a:spcPct val="150000"/>
              </a:lnSpc>
            </a:pPr>
            <a:r>
              <a:rPr lang="zh-CN" altLang="zh-CN" b="1" kern="100" dirty="0">
                <a:latin typeface="Calibri" charset="0"/>
                <a:cs typeface="Times New Roman" charset="0"/>
              </a:rPr>
              <a:t>团队成员（需求、开发和测试人员）</a:t>
            </a:r>
            <a:endParaRPr lang="zh-CN" altLang="zh-CN" sz="1400" kern="100" dirty="0">
              <a:latin typeface="Calibri" charset="0"/>
              <a:cs typeface="Times New Roman" charset="0"/>
            </a:endParaRPr>
          </a:p>
          <a:p>
            <a:pPr marL="227965" indent="228600" algn="just">
              <a:lnSpc>
                <a:spcPct val="150000"/>
              </a:lnSpc>
              <a:spcAft>
                <a:spcPts val="0"/>
              </a:spcAft>
            </a:pPr>
            <a:r>
              <a:rPr lang="en-US" altLang="zh-CN" kern="100" dirty="0">
                <a:latin typeface="宋体" charset="-122"/>
                <a:cs typeface="Times New Roman" charset="0"/>
              </a:rPr>
              <a:t>1) </a:t>
            </a:r>
            <a:r>
              <a:rPr lang="zh-CN" altLang="zh-CN" kern="100" dirty="0">
                <a:latin typeface="宋体" charset="-122"/>
                <a:cs typeface="Times New Roman" charset="0"/>
              </a:rPr>
              <a:t>评估需求可实现性，难易程度及所需时间；</a:t>
            </a:r>
          </a:p>
          <a:p>
            <a:pPr marL="227965" indent="228600" algn="just">
              <a:lnSpc>
                <a:spcPct val="150000"/>
              </a:lnSpc>
            </a:pPr>
            <a:r>
              <a:rPr lang="en-US" altLang="zh-CN" kern="100" dirty="0">
                <a:latin typeface="宋体" charset="-122"/>
                <a:cs typeface="Times New Roman" charset="0"/>
              </a:rPr>
              <a:t>2</a:t>
            </a:r>
            <a:r>
              <a:rPr lang="zh-CN" altLang="zh-CN" kern="100" dirty="0">
                <a:latin typeface="宋体" charset="-122"/>
                <a:cs typeface="Times New Roman" charset="0"/>
              </a:rPr>
              <a:t>）给出任务预计开始时间、结束时间；</a:t>
            </a:r>
          </a:p>
          <a:p>
            <a:pPr marL="227965" indent="228600" algn="just">
              <a:lnSpc>
                <a:spcPct val="150000"/>
              </a:lnSpc>
            </a:pPr>
            <a:r>
              <a:rPr lang="en-US" altLang="zh-CN" kern="100" dirty="0">
                <a:latin typeface="宋体" charset="-122"/>
                <a:cs typeface="Times New Roman" charset="0"/>
              </a:rPr>
              <a:t>3</a:t>
            </a:r>
            <a:r>
              <a:rPr lang="zh-CN" altLang="zh-CN" kern="100" dirty="0">
                <a:latin typeface="宋体" charset="-122"/>
                <a:cs typeface="Times New Roman" charset="0"/>
              </a:rPr>
              <a:t>）协助项目经理确认最终计划。</a:t>
            </a:r>
          </a:p>
          <a:p>
            <a:pPr marL="227965" indent="228600" algn="just">
              <a:lnSpc>
                <a:spcPct val="150000"/>
              </a:lnSpc>
            </a:pPr>
            <a:endParaRPr lang="zh-CN" altLang="zh-CN" kern="100" dirty="0">
              <a:latin typeface="宋体" charset="-122"/>
              <a:cs typeface="Times New Roman" charset="0"/>
            </a:endParaRPr>
          </a:p>
        </p:txBody>
      </p:sp>
      <p:sp>
        <p:nvSpPr>
          <p:cNvPr id="2" name="Rectangle 3"/>
          <p:cNvSpPr>
            <a:spLocks noChangeArrowheads="1"/>
          </p:cNvSpPr>
          <p:nvPr/>
        </p:nvSpPr>
        <p:spPr bwMode="auto">
          <a:xfrm>
            <a:off x="244928" y="19899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nvPr>
        </p:nvGraphicFramePr>
        <p:xfrm>
          <a:off x="244928" y="1761341"/>
          <a:ext cx="5421086" cy="4149601"/>
        </p:xfrm>
        <a:graphic>
          <a:graphicData uri="http://schemas.openxmlformats.org/presentationml/2006/ole">
            <mc:AlternateContent xmlns:mc="http://schemas.openxmlformats.org/markup-compatibility/2006">
              <mc:Choice xmlns:v="urn:schemas-microsoft-com:vml" Requires="v">
                <p:oleObj spid="_x0000_s12340" r:id="rId4" imgW="5156200" imgH="3365500" progId="Visio.Drawing.15">
                  <p:embed/>
                </p:oleObj>
              </mc:Choice>
              <mc:Fallback>
                <p:oleObj r:id="rId4" imgW="5156200" imgH="3365500" progId="Visio.Drawing.15">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928" y="1761341"/>
                        <a:ext cx="5421086" cy="4149601"/>
                      </a:xfrm>
                      <a:prstGeom prst="rect">
                        <a:avLst/>
                      </a:prstGeom>
                      <a:noFill/>
                    </p:spPr>
                  </p:pic>
                </p:oleObj>
              </mc:Fallback>
            </mc:AlternateContent>
          </a:graphicData>
        </a:graphic>
      </p:graphicFrame>
    </p:spTree>
    <p:extLst>
      <p:ext uri="{BB962C8B-B14F-4D97-AF65-F5344CB8AC3E}">
        <p14:creationId xmlns:p14="http://schemas.microsoft.com/office/powerpoint/2010/main" val="187927842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敏捷发展简史"/>
          <p:cNvSpPr txBox="1">
            <a:spLocks/>
          </p:cNvSpPr>
          <p:nvPr/>
        </p:nvSpPr>
        <p:spPr>
          <a:xfrm>
            <a:off x="244928" y="275442"/>
            <a:ext cx="8229601" cy="1143001"/>
          </a:xfrm>
          <a:prstGeom prst="rect">
            <a:avLst/>
          </a:prstGeom>
        </p:spPr>
        <p:txBody>
          <a:bodyPr>
            <a:normAutofit/>
          </a:bodyPr>
          <a:lstStyle>
            <a:lvl1pPr algn="l" defTabSz="914400" rtl="0" eaLnBrk="1" latinLnBrk="0" hangingPunct="1">
              <a:lnSpc>
                <a:spcPct val="90000"/>
              </a:lnSpc>
              <a:spcBef>
                <a:spcPct val="0"/>
              </a:spcBef>
              <a:buNone/>
              <a:defRPr sz="5600" kern="1200">
                <a:solidFill>
                  <a:schemeClr val="tx1"/>
                </a:solidFill>
                <a:latin typeface="Helvetica"/>
                <a:ea typeface="Helvetica"/>
                <a:cs typeface="Helvetica"/>
                <a:sym typeface="Helvetica"/>
              </a:defRPr>
            </a:lvl1pPr>
          </a:lstStyle>
          <a:p>
            <a:pPr>
              <a:defRPr>
                <a:latin typeface="Calibri"/>
                <a:ea typeface="Calibri"/>
                <a:cs typeface="Calibri"/>
                <a:sym typeface="Calibri"/>
              </a:defRPr>
            </a:pPr>
            <a:r>
              <a:rPr lang="en-US" altLang="zh-CN" sz="3600" dirty="0">
                <a:solidFill>
                  <a:srgbClr val="AC0000"/>
                </a:solidFill>
                <a:latin typeface="SimHei" charset="-122"/>
                <a:ea typeface="SimHei" charset="-122"/>
                <a:cs typeface="SimHei" charset="-122"/>
              </a:rPr>
              <a:t>5.1</a:t>
            </a:r>
            <a:r>
              <a:rPr lang="zh-CN" altLang="en-US" sz="3600" dirty="0">
                <a:solidFill>
                  <a:srgbClr val="AC0000"/>
                </a:solidFill>
                <a:latin typeface="SimHei" charset="-122"/>
                <a:ea typeface="SimHei" charset="-122"/>
                <a:cs typeface="SimHei" charset="-122"/>
              </a:rPr>
              <a:t> 迭代执行</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5872975" y="1540588"/>
            <a:ext cx="6096000" cy="4893647"/>
          </a:xfrm>
          <a:prstGeom prst="rect">
            <a:avLst/>
          </a:prstGeom>
        </p:spPr>
        <p:txBody>
          <a:bodyPr>
            <a:spAutoFit/>
          </a:bodyPr>
          <a:lstStyle/>
          <a:p>
            <a:pPr indent="149225" algn="just">
              <a:lnSpc>
                <a:spcPct val="150000"/>
              </a:lnSpc>
              <a:spcAft>
                <a:spcPts val="0"/>
              </a:spcAft>
            </a:pPr>
            <a:r>
              <a:rPr lang="zh-CN" altLang="en-US" sz="2800" b="1" kern="100" dirty="0">
                <a:latin typeface="Calibri" charset="0"/>
                <a:cs typeface="Times New Roman" charset="0"/>
              </a:rPr>
              <a:t>角色和职责</a:t>
            </a:r>
            <a:endParaRPr lang="en-US" altLang="zh-CN" sz="2800" b="1" kern="100" dirty="0">
              <a:latin typeface="Calibri" charset="0"/>
              <a:cs typeface="Times New Roman" charset="0"/>
            </a:endParaRPr>
          </a:p>
          <a:p>
            <a:pPr indent="149225" algn="just">
              <a:lnSpc>
                <a:spcPct val="150000"/>
              </a:lnSpc>
              <a:spcAft>
                <a:spcPts val="0"/>
              </a:spcAft>
            </a:pPr>
            <a:endParaRPr lang="en-US" altLang="zh-CN" b="1" kern="100" dirty="0">
              <a:latin typeface="Calibri" charset="0"/>
              <a:cs typeface="Times New Roman" charset="0"/>
            </a:endParaRPr>
          </a:p>
          <a:p>
            <a:pPr indent="149225" algn="just">
              <a:lnSpc>
                <a:spcPct val="150000"/>
              </a:lnSpc>
            </a:pPr>
            <a:r>
              <a:rPr lang="zh-CN" altLang="zh-CN" b="1" dirty="0"/>
              <a:t>开发人员</a:t>
            </a:r>
            <a:endParaRPr lang="zh-CN" altLang="zh-CN" b="1" kern="100" dirty="0">
              <a:latin typeface="Calibri" charset="0"/>
              <a:cs typeface="Times New Roman" charset="0"/>
            </a:endParaRPr>
          </a:p>
          <a:p>
            <a:pPr marL="227965" indent="228600" algn="just">
              <a:lnSpc>
                <a:spcPct val="150000"/>
              </a:lnSpc>
              <a:spcAft>
                <a:spcPts val="0"/>
              </a:spcAft>
            </a:pPr>
            <a:r>
              <a:rPr lang="en-US" altLang="zh-CN" kern="100" dirty="0">
                <a:latin typeface="Calibri" charset="0"/>
                <a:cs typeface="Times New Roman" charset="0"/>
              </a:rPr>
              <a:t>1</a:t>
            </a:r>
            <a:r>
              <a:rPr lang="zh-CN" altLang="zh-CN" kern="100" dirty="0">
                <a:latin typeface="Calibri" charset="0"/>
                <a:cs typeface="Times New Roman" charset="0"/>
              </a:rPr>
              <a:t>）</a:t>
            </a:r>
            <a:r>
              <a:rPr lang="zh-CN" altLang="zh-CN" dirty="0"/>
              <a:t>编写设计文档；</a:t>
            </a:r>
            <a:endParaRPr lang="en-US" altLang="zh-CN" dirty="0"/>
          </a:p>
          <a:p>
            <a:pPr marL="227965" indent="228600" algn="just">
              <a:lnSpc>
                <a:spcPct val="150000"/>
              </a:lnSpc>
              <a:spcAft>
                <a:spcPts val="0"/>
              </a:spcAft>
            </a:pPr>
            <a:r>
              <a:rPr lang="en-US" altLang="zh-CN" dirty="0"/>
              <a:t>2</a:t>
            </a:r>
            <a:r>
              <a:rPr lang="zh-CN" altLang="zh-CN" dirty="0"/>
              <a:t>）开发代码；</a:t>
            </a:r>
            <a:endParaRPr lang="en-US" altLang="zh-CN" dirty="0"/>
          </a:p>
          <a:p>
            <a:pPr marL="227965" indent="228600" algn="just">
              <a:lnSpc>
                <a:spcPct val="150000"/>
              </a:lnSpc>
              <a:spcAft>
                <a:spcPts val="0"/>
              </a:spcAft>
            </a:pPr>
            <a:r>
              <a:rPr lang="en-US" altLang="zh-CN" dirty="0"/>
              <a:t>3</a:t>
            </a:r>
            <a:r>
              <a:rPr lang="zh-CN" altLang="zh-CN" dirty="0"/>
              <a:t>）提交代码进行功能演示。</a:t>
            </a:r>
          </a:p>
          <a:p>
            <a:pPr indent="149225" algn="just">
              <a:lnSpc>
                <a:spcPct val="150000"/>
              </a:lnSpc>
            </a:pPr>
            <a:r>
              <a:rPr lang="zh-CN" altLang="zh-CN" b="1" dirty="0"/>
              <a:t>测试人员</a:t>
            </a:r>
            <a:endParaRPr lang="zh-CN" altLang="zh-CN" b="1" kern="100" dirty="0">
              <a:latin typeface="Calibri" charset="0"/>
              <a:cs typeface="Times New Roman" charset="0"/>
            </a:endParaRPr>
          </a:p>
          <a:p>
            <a:pPr marL="227965" indent="228600" algn="just">
              <a:lnSpc>
                <a:spcPct val="150000"/>
              </a:lnSpc>
              <a:spcAft>
                <a:spcPts val="0"/>
              </a:spcAft>
            </a:pPr>
            <a:r>
              <a:rPr lang="en-US" altLang="zh-CN" dirty="0"/>
              <a:t>1</a:t>
            </a:r>
            <a:r>
              <a:rPr lang="zh-CN" altLang="zh-CN" dirty="0"/>
              <a:t>）编写测试用例；</a:t>
            </a:r>
            <a:endParaRPr lang="en-US" altLang="zh-CN" dirty="0"/>
          </a:p>
          <a:p>
            <a:pPr marL="227965" indent="228600" algn="just">
              <a:lnSpc>
                <a:spcPct val="150000"/>
              </a:lnSpc>
              <a:spcAft>
                <a:spcPts val="0"/>
              </a:spcAft>
            </a:pPr>
            <a:r>
              <a:rPr lang="en-US" altLang="zh-CN" dirty="0"/>
              <a:t>2</a:t>
            </a:r>
            <a:r>
              <a:rPr lang="zh-CN" altLang="zh-CN" dirty="0"/>
              <a:t>）进行技术测试。</a:t>
            </a:r>
          </a:p>
          <a:p>
            <a:pPr indent="149225" algn="just">
              <a:lnSpc>
                <a:spcPct val="150000"/>
              </a:lnSpc>
            </a:pPr>
            <a:r>
              <a:rPr lang="zh-CN" altLang="zh-CN" b="1" dirty="0"/>
              <a:t>集成人员</a:t>
            </a:r>
            <a:endParaRPr lang="zh-CN" altLang="zh-CN" b="1" kern="100" dirty="0">
              <a:latin typeface="Calibri" charset="0"/>
              <a:cs typeface="Times New Roman" charset="0"/>
            </a:endParaRPr>
          </a:p>
          <a:p>
            <a:pPr marL="227965" indent="228600" algn="just">
              <a:lnSpc>
                <a:spcPct val="150000"/>
              </a:lnSpc>
              <a:spcAft>
                <a:spcPts val="0"/>
              </a:spcAft>
            </a:pPr>
            <a:r>
              <a:rPr lang="zh-CN" altLang="zh-CN" dirty="0"/>
              <a:t>持续集成工作支持。</a:t>
            </a:r>
            <a:endParaRPr lang="zh-CN" altLang="zh-CN" kern="100" dirty="0">
              <a:latin typeface="宋体" charset="-122"/>
              <a:cs typeface="Times New Roman" charset="0"/>
            </a:endParaRPr>
          </a:p>
        </p:txBody>
      </p:sp>
      <p:sp>
        <p:nvSpPr>
          <p:cNvPr id="2" name="Rectangle 3"/>
          <p:cNvSpPr>
            <a:spLocks noChangeArrowheads="1"/>
          </p:cNvSpPr>
          <p:nvPr/>
        </p:nvSpPr>
        <p:spPr bwMode="auto">
          <a:xfrm>
            <a:off x="244928" y="19899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454676" y="10450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454676" y="1045029"/>
          <a:ext cx="5143500" cy="5689600"/>
        </p:xfrm>
        <a:graphic>
          <a:graphicData uri="http://schemas.openxmlformats.org/presentationml/2006/ole">
            <mc:AlternateContent xmlns:mc="http://schemas.openxmlformats.org/markup-compatibility/2006">
              <mc:Choice xmlns:v="urn:schemas-microsoft-com:vml" Requires="v">
                <p:oleObj spid="_x0000_s13364" r:id="rId4" imgW="5156200" imgH="5702300" progId="Visio.Drawing.15">
                  <p:embed/>
                </p:oleObj>
              </mc:Choice>
              <mc:Fallback>
                <p:oleObj r:id="rId4" imgW="5156200" imgH="5702300" progId="Visio.Drawing.15">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676" y="1045029"/>
                        <a:ext cx="5143500" cy="568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4627694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敏捷发展简史"/>
          <p:cNvSpPr txBox="1">
            <a:spLocks/>
          </p:cNvSpPr>
          <p:nvPr/>
        </p:nvSpPr>
        <p:spPr>
          <a:xfrm>
            <a:off x="0" y="323354"/>
            <a:ext cx="8229601" cy="1143001"/>
          </a:xfrm>
          <a:prstGeom prst="rect">
            <a:avLst/>
          </a:prstGeom>
        </p:spPr>
        <p:txBody>
          <a:bodyPr>
            <a:normAutofit/>
          </a:bodyPr>
          <a:lstStyle>
            <a:lvl1pPr algn="l" defTabSz="914400" rtl="0" eaLnBrk="1" latinLnBrk="0" hangingPunct="1">
              <a:lnSpc>
                <a:spcPct val="90000"/>
              </a:lnSpc>
              <a:spcBef>
                <a:spcPct val="0"/>
              </a:spcBef>
              <a:buNone/>
              <a:defRPr sz="5600" kern="1200">
                <a:solidFill>
                  <a:schemeClr val="tx1"/>
                </a:solidFill>
                <a:latin typeface="Helvetica"/>
                <a:ea typeface="Helvetica"/>
                <a:cs typeface="Helvetica"/>
                <a:sym typeface="Helvetica"/>
              </a:defRPr>
            </a:lvl1pPr>
          </a:lstStyle>
          <a:p>
            <a:pPr>
              <a:defRPr>
                <a:latin typeface="Calibri"/>
                <a:ea typeface="Calibri"/>
                <a:cs typeface="Calibri"/>
                <a:sym typeface="Calibri"/>
              </a:defRPr>
            </a:pPr>
            <a:r>
              <a:rPr lang="en-US" altLang="zh-CN" sz="3600" dirty="0">
                <a:solidFill>
                  <a:srgbClr val="AC0000"/>
                </a:solidFill>
                <a:latin typeface="SimHei" charset="-122"/>
                <a:ea typeface="SimHei" charset="-122"/>
                <a:cs typeface="SimHei" charset="-122"/>
              </a:rPr>
              <a:t>5.2</a:t>
            </a:r>
            <a:r>
              <a:rPr lang="zh-CN" altLang="en-US" sz="3600" dirty="0">
                <a:solidFill>
                  <a:srgbClr val="AC0000"/>
                </a:solidFill>
                <a:latin typeface="SimHei" charset="-122"/>
                <a:ea typeface="SimHei" charset="-122"/>
                <a:cs typeface="SimHei" charset="-122"/>
              </a:rPr>
              <a:t> 物理看板和燃尽图</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6596743" y="1540588"/>
            <a:ext cx="5372232" cy="4062651"/>
          </a:xfrm>
          <a:prstGeom prst="rect">
            <a:avLst/>
          </a:prstGeom>
        </p:spPr>
        <p:txBody>
          <a:bodyPr wrap="square">
            <a:spAutoFit/>
          </a:bodyPr>
          <a:lstStyle/>
          <a:p>
            <a:pPr indent="149225" algn="just">
              <a:lnSpc>
                <a:spcPct val="150000"/>
              </a:lnSpc>
              <a:spcAft>
                <a:spcPts val="0"/>
              </a:spcAft>
            </a:pPr>
            <a:r>
              <a:rPr lang="zh-CN" altLang="en-US" sz="2800" b="1" kern="100" dirty="0">
                <a:latin typeface="Calibri" charset="0"/>
                <a:cs typeface="Times New Roman" charset="0"/>
              </a:rPr>
              <a:t>角色和职责</a:t>
            </a:r>
            <a:endParaRPr lang="en-US" altLang="zh-CN" sz="2800" b="1" kern="100" dirty="0">
              <a:latin typeface="Calibri" charset="0"/>
              <a:cs typeface="Times New Roman" charset="0"/>
            </a:endParaRPr>
          </a:p>
          <a:p>
            <a:pPr indent="149225" algn="just">
              <a:lnSpc>
                <a:spcPct val="150000"/>
              </a:lnSpc>
              <a:spcAft>
                <a:spcPts val="0"/>
              </a:spcAft>
            </a:pPr>
            <a:endParaRPr lang="en-US" altLang="zh-CN" b="1" kern="100" dirty="0">
              <a:latin typeface="Calibri" charset="0"/>
              <a:cs typeface="Times New Roman" charset="0"/>
            </a:endParaRPr>
          </a:p>
          <a:p>
            <a:pPr indent="149225" algn="just">
              <a:lnSpc>
                <a:spcPct val="150000"/>
              </a:lnSpc>
            </a:pPr>
            <a:r>
              <a:rPr lang="zh-CN" altLang="zh-CN" b="1" dirty="0"/>
              <a:t>项目经理</a:t>
            </a:r>
            <a:endParaRPr lang="zh-CN" altLang="zh-CN" b="1" kern="100" dirty="0">
              <a:latin typeface="Calibri" charset="0"/>
              <a:cs typeface="Times New Roman" charset="0"/>
            </a:endParaRPr>
          </a:p>
          <a:p>
            <a:pPr marL="227965" indent="228600" algn="just">
              <a:lnSpc>
                <a:spcPct val="150000"/>
              </a:lnSpc>
              <a:spcAft>
                <a:spcPts val="0"/>
              </a:spcAft>
            </a:pPr>
            <a:r>
              <a:rPr lang="en-US" altLang="zh-CN" dirty="0"/>
              <a:t>1</a:t>
            </a:r>
            <a:r>
              <a:rPr lang="zh-CN" altLang="zh-CN" dirty="0"/>
              <a:t>）负责任务拆分，并且按照优先顺序排列任务列表</a:t>
            </a:r>
            <a:r>
              <a:rPr lang="zh-CN" altLang="en-US" dirty="0"/>
              <a:t>；</a:t>
            </a:r>
            <a:endParaRPr lang="en-US" altLang="zh-CN" dirty="0"/>
          </a:p>
          <a:p>
            <a:pPr marL="227965" indent="228600" algn="just">
              <a:lnSpc>
                <a:spcPct val="150000"/>
              </a:lnSpc>
              <a:spcAft>
                <a:spcPts val="0"/>
              </a:spcAft>
            </a:pPr>
            <a:r>
              <a:rPr lang="en-US" altLang="zh-CN" dirty="0"/>
              <a:t>2</a:t>
            </a:r>
            <a:r>
              <a:rPr lang="zh-CN" altLang="zh-CN" dirty="0"/>
              <a:t>）编制并更新燃尽图。</a:t>
            </a:r>
          </a:p>
          <a:p>
            <a:pPr indent="149225" algn="just">
              <a:lnSpc>
                <a:spcPct val="150000"/>
              </a:lnSpc>
            </a:pPr>
            <a:r>
              <a:rPr lang="zh-CN" altLang="en-US" b="1" dirty="0"/>
              <a:t>团队成员</a:t>
            </a:r>
            <a:endParaRPr lang="zh-CN" altLang="zh-CN" b="1" kern="100" dirty="0">
              <a:latin typeface="Calibri" charset="0"/>
              <a:cs typeface="Times New Roman" charset="0"/>
            </a:endParaRPr>
          </a:p>
          <a:p>
            <a:pPr marL="227965" indent="228600" algn="just">
              <a:lnSpc>
                <a:spcPct val="150000"/>
              </a:lnSpc>
              <a:spcAft>
                <a:spcPts val="0"/>
              </a:spcAft>
            </a:pPr>
            <a:r>
              <a:rPr lang="en-US" altLang="zh-CN" dirty="0"/>
              <a:t>1</a:t>
            </a:r>
            <a:r>
              <a:rPr lang="zh-CN" altLang="zh-CN" dirty="0"/>
              <a:t>）团队成员针对每个拆分的任务进行讨论；</a:t>
            </a:r>
            <a:endParaRPr lang="en-US" altLang="zh-CN" dirty="0"/>
          </a:p>
          <a:p>
            <a:pPr marL="227965" indent="228600" algn="just">
              <a:lnSpc>
                <a:spcPct val="150000"/>
              </a:lnSpc>
              <a:spcAft>
                <a:spcPts val="0"/>
              </a:spcAft>
            </a:pPr>
            <a:r>
              <a:rPr lang="en-US" altLang="zh-CN" dirty="0"/>
              <a:t>2</a:t>
            </a:r>
            <a:r>
              <a:rPr lang="zh-CN" altLang="zh-CN" dirty="0"/>
              <a:t>）更新自己负责的任务状态。 </a:t>
            </a:r>
          </a:p>
        </p:txBody>
      </p:sp>
      <p:sp>
        <p:nvSpPr>
          <p:cNvPr id="2" name="Rectangle 3"/>
          <p:cNvSpPr>
            <a:spLocks noChangeArrowheads="1"/>
          </p:cNvSpPr>
          <p:nvPr/>
        </p:nvSpPr>
        <p:spPr bwMode="auto">
          <a:xfrm>
            <a:off x="244928" y="19899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454676" y="10450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244928" y="16665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nvPr>
        </p:nvGraphicFramePr>
        <p:xfrm>
          <a:off x="244928" y="1666588"/>
          <a:ext cx="6223000" cy="2565400"/>
        </p:xfrm>
        <a:graphic>
          <a:graphicData uri="http://schemas.openxmlformats.org/presentationml/2006/ole">
            <mc:AlternateContent xmlns:mc="http://schemas.openxmlformats.org/markup-compatibility/2006">
              <mc:Choice xmlns:v="urn:schemas-microsoft-com:vml" Requires="v">
                <p:oleObj spid="_x0000_s14388" r:id="rId4" imgW="10020300" imgH="4140200" progId="Visio.Drawing.15">
                  <p:embed/>
                </p:oleObj>
              </mc:Choice>
              <mc:Fallback>
                <p:oleObj r:id="rId4" imgW="10020300" imgH="4140200" progId="Visio.Drawing.15">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928" y="1666588"/>
                        <a:ext cx="6223000" cy="256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244928" y="4495243"/>
            <a:ext cx="6418943" cy="2215991"/>
          </a:xfrm>
          <a:prstGeom prst="rect">
            <a:avLst/>
          </a:prstGeom>
        </p:spPr>
        <p:txBody>
          <a:bodyPr wrap="square">
            <a:spAutoFit/>
          </a:bodyPr>
          <a:lstStyle/>
          <a:p>
            <a:pPr algn="just">
              <a:lnSpc>
                <a:spcPct val="150000"/>
              </a:lnSpc>
              <a:spcAft>
                <a:spcPts val="0"/>
              </a:spcAft>
            </a:pPr>
            <a:r>
              <a:rPr lang="zh-CN" altLang="zh-CN" sz="2000" kern="100" dirty="0">
                <a:latin typeface="Calibri" charset="0"/>
                <a:cs typeface="Times New Roman" charset="0"/>
              </a:rPr>
              <a:t>物理看板的具体使用方式如下：</a:t>
            </a:r>
            <a:endParaRPr lang="zh-CN" altLang="zh-CN" sz="1400" kern="100" dirty="0">
              <a:latin typeface="Calibri" charset="0"/>
              <a:cs typeface="Times New Roman" charset="0"/>
            </a:endParaRPr>
          </a:p>
          <a:p>
            <a:pPr indent="149225" algn="just">
              <a:lnSpc>
                <a:spcPct val="150000"/>
              </a:lnSpc>
              <a:spcAft>
                <a:spcPts val="0"/>
              </a:spcAft>
            </a:pPr>
            <a:r>
              <a:rPr lang="en-US" altLang="zh-CN" b="1" kern="100" dirty="0">
                <a:latin typeface="宋体" charset="-122"/>
                <a:cs typeface="Times New Roman" charset="0"/>
              </a:rPr>
              <a:t>1</a:t>
            </a:r>
            <a:r>
              <a:rPr lang="zh-CN" altLang="zh-CN" b="1" kern="100" dirty="0">
                <a:latin typeface="Calibri" charset="0"/>
                <a:cs typeface="Times New Roman" charset="0"/>
              </a:rPr>
              <a:t>）新建物理看板</a:t>
            </a:r>
            <a:r>
              <a:rPr lang="zh-CN" altLang="en-US" sz="1400" kern="100" dirty="0">
                <a:latin typeface="Calibri" charset="0"/>
                <a:cs typeface="Times New Roman" charset="0"/>
              </a:rPr>
              <a:t>：</a:t>
            </a:r>
            <a:r>
              <a:rPr lang="zh-CN" altLang="zh-CN" kern="100" dirty="0">
                <a:latin typeface="Calibri" charset="0"/>
                <a:cs typeface="Times New Roman" charset="0"/>
              </a:rPr>
              <a:t>项目经理在迭代开发之前建立本项目的物理看板，每迭代计划确定后绘制当前迭代的燃尽图。</a:t>
            </a:r>
            <a:endParaRPr lang="zh-CN" altLang="zh-CN" sz="1400" kern="100" dirty="0">
              <a:latin typeface="Calibri" charset="0"/>
              <a:cs typeface="Times New Roman" charset="0"/>
            </a:endParaRPr>
          </a:p>
          <a:p>
            <a:pPr indent="149225" algn="just">
              <a:lnSpc>
                <a:spcPct val="150000"/>
              </a:lnSpc>
              <a:spcAft>
                <a:spcPts val="0"/>
              </a:spcAft>
            </a:pPr>
            <a:r>
              <a:rPr lang="en-US" altLang="zh-CN" b="1" kern="100" dirty="0">
                <a:latin typeface="宋体" charset="-122"/>
                <a:cs typeface="Times New Roman" charset="0"/>
              </a:rPr>
              <a:t>2</a:t>
            </a:r>
            <a:r>
              <a:rPr lang="zh-CN" altLang="zh-CN" b="1" kern="100" dirty="0">
                <a:latin typeface="Calibri" charset="0"/>
                <a:cs typeface="Times New Roman" charset="0"/>
              </a:rPr>
              <a:t>）任务状态更新</a:t>
            </a:r>
            <a:r>
              <a:rPr lang="zh-CN" altLang="en-US" sz="1400" kern="100" dirty="0">
                <a:latin typeface="Calibri" charset="0"/>
                <a:cs typeface="Times New Roman" charset="0"/>
              </a:rPr>
              <a:t>：</a:t>
            </a:r>
            <a:r>
              <a:rPr lang="zh-CN" altLang="zh-CN" kern="100" dirty="0">
                <a:latin typeface="Calibri" charset="0"/>
                <a:cs typeface="Times New Roman" charset="0"/>
              </a:rPr>
              <a:t>任务负责人根据各自任务完成情况随时更新物理看板上的任务卡片到相应的状态列。</a:t>
            </a:r>
            <a:endParaRPr lang="zh-CN" altLang="zh-CN" sz="1400" kern="100" dirty="0">
              <a:latin typeface="Calibri" charset="0"/>
              <a:cs typeface="Times New Roman" charset="0"/>
            </a:endParaRPr>
          </a:p>
        </p:txBody>
      </p:sp>
    </p:spTree>
    <p:extLst>
      <p:ext uri="{BB962C8B-B14F-4D97-AF65-F5344CB8AC3E}">
        <p14:creationId xmlns:p14="http://schemas.microsoft.com/office/powerpoint/2010/main" val="19005779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敏捷发展简史"/>
          <p:cNvSpPr txBox="1">
            <a:spLocks/>
          </p:cNvSpPr>
          <p:nvPr/>
        </p:nvSpPr>
        <p:spPr>
          <a:xfrm>
            <a:off x="24490" y="174334"/>
            <a:ext cx="8229601" cy="1143001"/>
          </a:xfrm>
          <a:prstGeom prst="rect">
            <a:avLst/>
          </a:prstGeom>
        </p:spPr>
        <p:txBody>
          <a:bodyPr>
            <a:normAutofit/>
          </a:bodyPr>
          <a:lstStyle>
            <a:lvl1pPr algn="l" defTabSz="914400" rtl="0" eaLnBrk="1" latinLnBrk="0" hangingPunct="1">
              <a:lnSpc>
                <a:spcPct val="90000"/>
              </a:lnSpc>
              <a:spcBef>
                <a:spcPct val="0"/>
              </a:spcBef>
              <a:buNone/>
              <a:defRPr sz="5600" kern="1200">
                <a:solidFill>
                  <a:schemeClr val="tx1"/>
                </a:solidFill>
                <a:latin typeface="Helvetica"/>
                <a:ea typeface="Helvetica"/>
                <a:cs typeface="Helvetica"/>
                <a:sym typeface="Helvetica"/>
              </a:defRPr>
            </a:lvl1pPr>
          </a:lstStyle>
          <a:p>
            <a:pPr>
              <a:defRPr>
                <a:latin typeface="Calibri"/>
                <a:ea typeface="Calibri"/>
                <a:cs typeface="Calibri"/>
                <a:sym typeface="Calibri"/>
              </a:defRPr>
            </a:pPr>
            <a:r>
              <a:rPr lang="en-US" altLang="zh-CN" sz="3600" dirty="0">
                <a:solidFill>
                  <a:srgbClr val="AC0000"/>
                </a:solidFill>
                <a:latin typeface="SimHei" charset="-122"/>
                <a:ea typeface="SimHei" charset="-122"/>
                <a:cs typeface="SimHei" charset="-122"/>
              </a:rPr>
              <a:t>5.2</a:t>
            </a:r>
            <a:r>
              <a:rPr lang="zh-CN" altLang="en-US" sz="3600" dirty="0">
                <a:solidFill>
                  <a:srgbClr val="AC0000"/>
                </a:solidFill>
                <a:latin typeface="SimHei" charset="-122"/>
                <a:ea typeface="SimHei" charset="-122"/>
                <a:cs typeface="SimHei" charset="-122"/>
              </a:rPr>
              <a:t> 物理看板和燃尽图（续）</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8011754" y="1317335"/>
            <a:ext cx="4180246" cy="4478149"/>
          </a:xfrm>
          <a:prstGeom prst="rect">
            <a:avLst/>
          </a:prstGeom>
        </p:spPr>
        <p:txBody>
          <a:bodyPr wrap="square">
            <a:spAutoFit/>
          </a:bodyPr>
          <a:lstStyle/>
          <a:p>
            <a:pPr indent="149225" algn="just">
              <a:lnSpc>
                <a:spcPct val="150000"/>
              </a:lnSpc>
              <a:spcAft>
                <a:spcPts val="0"/>
              </a:spcAft>
            </a:pPr>
            <a:r>
              <a:rPr lang="zh-CN" altLang="en-US" sz="2800" b="1" kern="100" dirty="0">
                <a:latin typeface="Calibri" charset="0"/>
                <a:cs typeface="Times New Roman" charset="0"/>
              </a:rPr>
              <a:t>角色和职责</a:t>
            </a:r>
            <a:endParaRPr lang="en-US" altLang="zh-CN" sz="2800" b="1" kern="100" dirty="0">
              <a:latin typeface="Calibri" charset="0"/>
              <a:cs typeface="Times New Roman" charset="0"/>
            </a:endParaRPr>
          </a:p>
          <a:p>
            <a:pPr indent="149225" algn="just">
              <a:lnSpc>
                <a:spcPct val="150000"/>
              </a:lnSpc>
              <a:spcAft>
                <a:spcPts val="0"/>
              </a:spcAft>
            </a:pPr>
            <a:endParaRPr lang="en-US" altLang="zh-CN" b="1" kern="100" dirty="0">
              <a:latin typeface="Calibri" charset="0"/>
              <a:cs typeface="Times New Roman" charset="0"/>
            </a:endParaRPr>
          </a:p>
          <a:p>
            <a:pPr indent="149225" algn="just">
              <a:lnSpc>
                <a:spcPct val="150000"/>
              </a:lnSpc>
            </a:pPr>
            <a:r>
              <a:rPr lang="zh-CN" altLang="zh-CN" b="1" dirty="0"/>
              <a:t>项目经理</a:t>
            </a:r>
            <a:endParaRPr lang="zh-CN" altLang="zh-CN" b="1" kern="100" dirty="0">
              <a:latin typeface="Calibri" charset="0"/>
              <a:cs typeface="Times New Roman" charset="0"/>
            </a:endParaRPr>
          </a:p>
          <a:p>
            <a:pPr marL="227965" indent="228600" algn="just">
              <a:lnSpc>
                <a:spcPct val="150000"/>
              </a:lnSpc>
              <a:spcAft>
                <a:spcPts val="0"/>
              </a:spcAft>
            </a:pPr>
            <a:r>
              <a:rPr lang="en-US" altLang="zh-CN" dirty="0"/>
              <a:t>1</a:t>
            </a:r>
            <a:r>
              <a:rPr lang="zh-CN" altLang="zh-CN" dirty="0"/>
              <a:t>）负责任务拆分，并且按照优先顺序排列任务列表</a:t>
            </a:r>
            <a:r>
              <a:rPr lang="zh-CN" altLang="en-US" dirty="0"/>
              <a:t>；</a:t>
            </a:r>
            <a:endParaRPr lang="en-US" altLang="zh-CN" dirty="0"/>
          </a:p>
          <a:p>
            <a:pPr marL="227965" indent="228600" algn="just">
              <a:lnSpc>
                <a:spcPct val="150000"/>
              </a:lnSpc>
              <a:spcAft>
                <a:spcPts val="0"/>
              </a:spcAft>
            </a:pPr>
            <a:r>
              <a:rPr lang="en-US" altLang="zh-CN" dirty="0"/>
              <a:t>2</a:t>
            </a:r>
            <a:r>
              <a:rPr lang="zh-CN" altLang="zh-CN" dirty="0"/>
              <a:t>）编制并更新燃尽图。</a:t>
            </a:r>
          </a:p>
          <a:p>
            <a:pPr indent="149225" algn="just">
              <a:lnSpc>
                <a:spcPct val="150000"/>
              </a:lnSpc>
            </a:pPr>
            <a:r>
              <a:rPr lang="zh-CN" altLang="en-US" b="1" dirty="0"/>
              <a:t>团队成员</a:t>
            </a:r>
            <a:endParaRPr lang="zh-CN" altLang="zh-CN" b="1" kern="100" dirty="0">
              <a:latin typeface="Calibri" charset="0"/>
              <a:cs typeface="Times New Roman" charset="0"/>
            </a:endParaRPr>
          </a:p>
          <a:p>
            <a:pPr marL="227965" indent="228600" algn="just">
              <a:lnSpc>
                <a:spcPct val="150000"/>
              </a:lnSpc>
              <a:spcAft>
                <a:spcPts val="0"/>
              </a:spcAft>
            </a:pPr>
            <a:r>
              <a:rPr lang="en-US" altLang="zh-CN" dirty="0"/>
              <a:t>1</a:t>
            </a:r>
            <a:r>
              <a:rPr lang="zh-CN" altLang="zh-CN" dirty="0"/>
              <a:t>）团队成员针对每个拆分的任务进行讨论；</a:t>
            </a:r>
            <a:endParaRPr lang="en-US" altLang="zh-CN" dirty="0"/>
          </a:p>
          <a:p>
            <a:pPr marL="227965" indent="228600" algn="just">
              <a:lnSpc>
                <a:spcPct val="150000"/>
              </a:lnSpc>
              <a:spcAft>
                <a:spcPts val="0"/>
              </a:spcAft>
            </a:pPr>
            <a:r>
              <a:rPr lang="en-US" altLang="zh-CN" dirty="0"/>
              <a:t>2</a:t>
            </a:r>
            <a:r>
              <a:rPr lang="zh-CN" altLang="zh-CN" dirty="0"/>
              <a:t>）更新自己负责的任务状态。 </a:t>
            </a:r>
          </a:p>
        </p:txBody>
      </p:sp>
      <p:sp>
        <p:nvSpPr>
          <p:cNvPr id="2" name="Rectangle 3"/>
          <p:cNvSpPr>
            <a:spLocks noChangeArrowheads="1"/>
          </p:cNvSpPr>
          <p:nvPr/>
        </p:nvSpPr>
        <p:spPr bwMode="auto">
          <a:xfrm>
            <a:off x="244928" y="19899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454676" y="10450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244928" y="16665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A61785B1-084C-49F3-9459-0B580CF0BD8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5126" y="1353664"/>
            <a:ext cx="4571254" cy="2515671"/>
          </a:xfrm>
          <a:prstGeom prst="rect">
            <a:avLst/>
          </a:prstGeom>
          <a:noFill/>
          <a:ln>
            <a:noFill/>
          </a:ln>
          <a:extLst/>
        </p:spPr>
      </p:pic>
      <p:sp>
        <p:nvSpPr>
          <p:cNvPr id="6" name="矩形 5"/>
          <p:cNvSpPr/>
          <p:nvPr/>
        </p:nvSpPr>
        <p:spPr>
          <a:xfrm>
            <a:off x="244927" y="3916710"/>
            <a:ext cx="7788729" cy="3000821"/>
          </a:xfrm>
          <a:prstGeom prst="rect">
            <a:avLst/>
          </a:prstGeom>
        </p:spPr>
        <p:txBody>
          <a:bodyPr wrap="square">
            <a:spAutoFit/>
          </a:bodyPr>
          <a:lstStyle/>
          <a:p>
            <a:pPr indent="304800" algn="just">
              <a:lnSpc>
                <a:spcPct val="150000"/>
              </a:lnSpc>
              <a:spcAft>
                <a:spcPts val="0"/>
              </a:spcAft>
            </a:pPr>
            <a:r>
              <a:rPr lang="zh-CN" altLang="en-US" kern="100">
                <a:latin typeface="宋体" charset="-122"/>
                <a:cs typeface="Times New Roman" charset="0"/>
              </a:rPr>
              <a:t>说明：</a:t>
            </a:r>
            <a:endParaRPr lang="en-US" altLang="zh-CN" kern="100" dirty="0">
              <a:latin typeface="宋体" charset="-122"/>
              <a:cs typeface="Times New Roman" charset="0"/>
            </a:endParaRPr>
          </a:p>
          <a:p>
            <a:pPr indent="304800" algn="just">
              <a:lnSpc>
                <a:spcPct val="150000"/>
              </a:lnSpc>
              <a:spcAft>
                <a:spcPts val="0"/>
              </a:spcAft>
            </a:pPr>
            <a:r>
              <a:rPr lang="en-US" altLang="zh-CN" kern="100" dirty="0">
                <a:latin typeface="宋体" charset="-122"/>
                <a:cs typeface="Times New Roman" charset="0"/>
              </a:rPr>
              <a:t>1</a:t>
            </a:r>
            <a:r>
              <a:rPr lang="zh-CN" altLang="zh-CN" kern="100" dirty="0">
                <a:latin typeface="Calibri" charset="0"/>
                <a:cs typeface="Times New Roman" charset="0"/>
              </a:rPr>
              <a:t>）横坐标表示的是工作日（扣除掉周日）的设置，上图表示的是这个迭代的工作日数量。 </a:t>
            </a:r>
            <a:endParaRPr lang="zh-CN" altLang="zh-CN" sz="1400" kern="100" dirty="0">
              <a:latin typeface="Calibri" charset="0"/>
              <a:cs typeface="Times New Roman" charset="0"/>
            </a:endParaRPr>
          </a:p>
          <a:p>
            <a:pPr indent="304800" algn="just">
              <a:lnSpc>
                <a:spcPct val="150000"/>
              </a:lnSpc>
              <a:spcAft>
                <a:spcPts val="0"/>
              </a:spcAft>
            </a:pPr>
            <a:r>
              <a:rPr lang="en-US" altLang="zh-CN" kern="100" dirty="0">
                <a:latin typeface="宋体" charset="-122"/>
                <a:cs typeface="Times New Roman" charset="0"/>
              </a:rPr>
              <a:t>2</a:t>
            </a:r>
            <a:r>
              <a:rPr lang="zh-CN" altLang="zh-CN" kern="100" dirty="0">
                <a:latin typeface="Calibri" charset="0"/>
                <a:cs typeface="Times New Roman" charset="0"/>
              </a:rPr>
              <a:t>）纵坐标表示的是剩余工作量，统计的是某个工作日，剩余的卡片数。比如第</a:t>
            </a:r>
            <a:r>
              <a:rPr lang="en-US" altLang="zh-CN" kern="100" dirty="0">
                <a:latin typeface="Calibri" charset="0"/>
                <a:cs typeface="Times New Roman" charset="0"/>
              </a:rPr>
              <a:t>1</a:t>
            </a:r>
            <a:r>
              <a:rPr lang="zh-CN" altLang="zh-CN" kern="100" dirty="0">
                <a:latin typeface="Calibri" charset="0"/>
                <a:cs typeface="Times New Roman" charset="0"/>
              </a:rPr>
              <a:t>个工作日，还有</a:t>
            </a:r>
            <a:r>
              <a:rPr lang="en-US" altLang="zh-CN" kern="100" dirty="0">
                <a:latin typeface="Calibri" charset="0"/>
                <a:cs typeface="Times New Roman" charset="0"/>
              </a:rPr>
              <a:t>7</a:t>
            </a:r>
            <a:r>
              <a:rPr lang="zh-CN" altLang="zh-CN" kern="100" dirty="0">
                <a:latin typeface="Calibri" charset="0"/>
                <a:cs typeface="Times New Roman" charset="0"/>
              </a:rPr>
              <a:t>个卡片未完成，第</a:t>
            </a:r>
            <a:r>
              <a:rPr lang="en-US" altLang="zh-CN" kern="100" dirty="0">
                <a:latin typeface="Calibri" charset="0"/>
                <a:cs typeface="Times New Roman" charset="0"/>
              </a:rPr>
              <a:t>2</a:t>
            </a:r>
            <a:r>
              <a:rPr lang="zh-CN" altLang="zh-CN" kern="100" dirty="0">
                <a:latin typeface="Calibri" charset="0"/>
                <a:cs typeface="Times New Roman" charset="0"/>
              </a:rPr>
              <a:t>个工作日，还有</a:t>
            </a:r>
            <a:r>
              <a:rPr lang="en-US" altLang="zh-CN" kern="100" dirty="0">
                <a:latin typeface="Calibri" charset="0"/>
                <a:cs typeface="Times New Roman" charset="0"/>
              </a:rPr>
              <a:t>2</a:t>
            </a:r>
            <a:r>
              <a:rPr lang="zh-CN" altLang="zh-CN" kern="100" dirty="0">
                <a:latin typeface="Calibri" charset="0"/>
                <a:cs typeface="Times New Roman" charset="0"/>
              </a:rPr>
              <a:t>个卡片未完成。</a:t>
            </a:r>
            <a:endParaRPr lang="zh-CN" altLang="zh-CN" sz="1400" kern="100" dirty="0">
              <a:latin typeface="Calibri" charset="0"/>
              <a:cs typeface="Times New Roman" charset="0"/>
            </a:endParaRPr>
          </a:p>
          <a:p>
            <a:pPr indent="304800" algn="just">
              <a:lnSpc>
                <a:spcPct val="150000"/>
              </a:lnSpc>
              <a:spcAft>
                <a:spcPts val="0"/>
              </a:spcAft>
            </a:pPr>
            <a:r>
              <a:rPr lang="en-US" altLang="zh-CN" kern="100" dirty="0">
                <a:latin typeface="宋体" charset="-122"/>
                <a:cs typeface="Times New Roman" charset="0"/>
              </a:rPr>
              <a:t>3</a:t>
            </a:r>
            <a:r>
              <a:rPr lang="zh-CN" altLang="zh-CN" kern="100" dirty="0">
                <a:latin typeface="Calibri" charset="0"/>
                <a:cs typeface="Times New Roman" charset="0"/>
              </a:rPr>
              <a:t>）完成的标准是指提测通过后的卡片。剩余工作量既可以按照卡片数，也可以按照实际工作量（人天）来统计。</a:t>
            </a:r>
            <a:endParaRPr lang="zh-CN" altLang="zh-CN" sz="1400" kern="100" dirty="0">
              <a:latin typeface="Calibri" charset="0"/>
              <a:cs typeface="Times New Roman" charset="0"/>
            </a:endParaRPr>
          </a:p>
        </p:txBody>
      </p:sp>
    </p:spTree>
    <p:extLst>
      <p:ext uri="{BB962C8B-B14F-4D97-AF65-F5344CB8AC3E}">
        <p14:creationId xmlns:p14="http://schemas.microsoft.com/office/powerpoint/2010/main" val="154760069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350121" y="526998"/>
            <a:ext cx="1337789" cy="771460"/>
          </a:xfrm>
          <a:prstGeom prst="rect">
            <a:avLst/>
          </a:prstGeom>
          <a:noFill/>
        </p:spPr>
        <p:txBody>
          <a:bodyPr wrap="none" lIns="108850" tIns="54425" rIns="108850" bIns="54425">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4299" b="1" kern="0" spc="60" dirty="0">
                <a:ln w="11430"/>
                <a:effectLst>
                  <a:outerShdw blurRad="76200" dist="50800" dir="5400000" algn="tl" rotWithShape="0">
                    <a:srgbClr val="000000">
                      <a:alpha val="65000"/>
                    </a:srgbClr>
                  </a:outerShdw>
                </a:effectLst>
                <a:latin typeface="微软雅黑" pitchFamily="34" charset="-122"/>
                <a:ea typeface="微软雅黑" pitchFamily="34" charset="-122"/>
              </a:rPr>
              <a:t>目录</a:t>
            </a:r>
            <a:endParaRPr lang="zh-CN" altLang="en-US" sz="4299" b="1" spc="60" dirty="0">
              <a:ln w="11430"/>
              <a:effectLst>
                <a:outerShdw blurRad="76200" dist="50800" dir="5400000" algn="tl" rotWithShape="0">
                  <a:srgbClr val="000000">
                    <a:alpha val="65000"/>
                  </a:srgbClr>
                </a:outerShdw>
              </a:effectLst>
              <a:ea typeface="宋体" pitchFamily="2" charset="-122"/>
            </a:endParaRPr>
          </a:p>
        </p:txBody>
      </p:sp>
      <p:graphicFrame>
        <p:nvGraphicFramePr>
          <p:cNvPr id="3" name="图示 2"/>
          <p:cNvGraphicFramePr/>
          <p:nvPr>
            <p:extLst>
              <p:ext uri="{D42A27DB-BD31-4B8C-83A1-F6EECF244321}">
                <p14:modId xmlns:p14="http://schemas.microsoft.com/office/powerpoint/2010/main" val="955422141"/>
              </p:ext>
            </p:extLst>
          </p:nvPr>
        </p:nvGraphicFramePr>
        <p:xfrm>
          <a:off x="4368802" y="1519745"/>
          <a:ext cx="7251701" cy="4808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6" descr="对号小.jpg"/>
          <p:cNvPicPr>
            <a:picLocks noChangeAspect="1"/>
          </p:cNvPicPr>
          <p:nvPr/>
        </p:nvPicPr>
        <p:blipFill>
          <a:blip r:embed="rId8" cstate="print"/>
          <a:srcRect/>
          <a:stretch>
            <a:fillRect/>
          </a:stretch>
        </p:blipFill>
        <p:spPr bwMode="auto">
          <a:xfrm>
            <a:off x="4595027" y="2159948"/>
            <a:ext cx="914951" cy="651832"/>
          </a:xfrm>
          <a:prstGeom prst="rect">
            <a:avLst/>
          </a:prstGeom>
          <a:noFill/>
          <a:ln w="9525">
            <a:noFill/>
            <a:miter lim="800000"/>
            <a:headEnd/>
            <a:tailEnd/>
          </a:ln>
        </p:spPr>
      </p:pic>
    </p:spTree>
    <p:extLst>
      <p:ext uri="{BB962C8B-B14F-4D97-AF65-F5344CB8AC3E}">
        <p14:creationId xmlns:p14="http://schemas.microsoft.com/office/powerpoint/2010/main" val="458210837"/>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敏捷发展简史"/>
          <p:cNvSpPr txBox="1">
            <a:spLocks/>
          </p:cNvSpPr>
          <p:nvPr/>
        </p:nvSpPr>
        <p:spPr>
          <a:xfrm>
            <a:off x="55754" y="270382"/>
            <a:ext cx="8229601" cy="1143001"/>
          </a:xfrm>
          <a:prstGeom prst="rect">
            <a:avLst/>
          </a:prstGeom>
        </p:spPr>
        <p:txBody>
          <a:bodyPr>
            <a:normAutofit/>
          </a:bodyPr>
          <a:lstStyle>
            <a:lvl1pPr algn="l" defTabSz="914400" rtl="0" eaLnBrk="1" latinLnBrk="0" hangingPunct="1">
              <a:lnSpc>
                <a:spcPct val="90000"/>
              </a:lnSpc>
              <a:spcBef>
                <a:spcPct val="0"/>
              </a:spcBef>
              <a:buNone/>
              <a:defRPr sz="5600" kern="1200">
                <a:solidFill>
                  <a:schemeClr val="tx1"/>
                </a:solidFill>
                <a:latin typeface="Helvetica"/>
                <a:ea typeface="Helvetica"/>
                <a:cs typeface="Helvetica"/>
                <a:sym typeface="Helvetica"/>
              </a:defRPr>
            </a:lvl1pPr>
          </a:lstStyle>
          <a:p>
            <a:pPr>
              <a:defRPr>
                <a:latin typeface="Calibri"/>
                <a:ea typeface="Calibri"/>
                <a:cs typeface="Calibri"/>
                <a:sym typeface="Calibri"/>
              </a:defRPr>
            </a:pPr>
            <a:r>
              <a:rPr lang="en-US" altLang="zh-CN" sz="3600" dirty="0">
                <a:solidFill>
                  <a:srgbClr val="AC0000"/>
                </a:solidFill>
                <a:latin typeface="SimHei" charset="-122"/>
                <a:ea typeface="SimHei" charset="-122"/>
                <a:cs typeface="SimHei" charset="-122"/>
              </a:rPr>
              <a:t>5.3</a:t>
            </a:r>
            <a:r>
              <a:rPr lang="zh-CN" altLang="en-US" sz="3600" dirty="0">
                <a:solidFill>
                  <a:srgbClr val="AC0000"/>
                </a:solidFill>
                <a:latin typeface="SimHei" charset="-122"/>
                <a:ea typeface="SimHei" charset="-122"/>
                <a:cs typeface="SimHei" charset="-122"/>
              </a:rPr>
              <a:t> 每日站会</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6267383" y="1315411"/>
            <a:ext cx="6096000" cy="3231654"/>
          </a:xfrm>
          <a:prstGeom prst="rect">
            <a:avLst/>
          </a:prstGeom>
        </p:spPr>
        <p:txBody>
          <a:bodyPr>
            <a:spAutoFit/>
          </a:bodyPr>
          <a:lstStyle/>
          <a:p>
            <a:pPr indent="149225" algn="just">
              <a:lnSpc>
                <a:spcPct val="150000"/>
              </a:lnSpc>
              <a:spcAft>
                <a:spcPts val="0"/>
              </a:spcAft>
            </a:pPr>
            <a:r>
              <a:rPr lang="zh-CN" altLang="en-US" sz="2800" b="1" kern="100" dirty="0">
                <a:latin typeface="Calibri" charset="0"/>
                <a:cs typeface="Times New Roman" charset="0"/>
              </a:rPr>
              <a:t>角色和职责</a:t>
            </a:r>
            <a:endParaRPr lang="en-US" altLang="zh-CN" sz="2800" b="1" kern="100" dirty="0">
              <a:latin typeface="Calibri" charset="0"/>
              <a:cs typeface="Times New Roman" charset="0"/>
            </a:endParaRPr>
          </a:p>
          <a:p>
            <a:pPr indent="149225" algn="just">
              <a:lnSpc>
                <a:spcPct val="150000"/>
              </a:lnSpc>
              <a:spcAft>
                <a:spcPts val="0"/>
              </a:spcAft>
            </a:pPr>
            <a:endParaRPr lang="en-US" altLang="zh-CN" b="1" kern="100" dirty="0">
              <a:latin typeface="Calibri" charset="0"/>
              <a:cs typeface="Times New Roman" charset="0"/>
            </a:endParaRPr>
          </a:p>
          <a:p>
            <a:pPr indent="149225" algn="just">
              <a:lnSpc>
                <a:spcPct val="150000"/>
              </a:lnSpc>
            </a:pPr>
            <a:r>
              <a:rPr lang="zh-CN" altLang="zh-CN" b="1" dirty="0"/>
              <a:t>团队成员</a:t>
            </a:r>
            <a:endParaRPr lang="zh-CN" altLang="zh-CN" b="1" kern="100" dirty="0">
              <a:latin typeface="Calibri" charset="0"/>
              <a:cs typeface="Times New Roman" charset="0"/>
            </a:endParaRPr>
          </a:p>
          <a:p>
            <a:pPr marL="227965" indent="228600" algn="just">
              <a:lnSpc>
                <a:spcPct val="150000"/>
              </a:lnSpc>
              <a:spcAft>
                <a:spcPts val="0"/>
              </a:spcAft>
            </a:pPr>
            <a:r>
              <a:rPr lang="en-US" altLang="zh-CN" kern="100" dirty="0">
                <a:latin typeface="Calibri" charset="0"/>
                <a:cs typeface="Times New Roman" charset="0"/>
              </a:rPr>
              <a:t>1</a:t>
            </a:r>
            <a:r>
              <a:rPr lang="zh-CN" altLang="zh-CN" kern="100" dirty="0">
                <a:latin typeface="Calibri" charset="0"/>
                <a:cs typeface="Times New Roman" charset="0"/>
              </a:rPr>
              <a:t>）</a:t>
            </a:r>
            <a:r>
              <a:rPr lang="zh-CN" altLang="zh-CN" dirty="0"/>
              <a:t>参加每日站会并发言；</a:t>
            </a:r>
            <a:endParaRPr lang="en-US" altLang="zh-CN" dirty="0"/>
          </a:p>
          <a:p>
            <a:pPr marL="227965" indent="228600" algn="just">
              <a:lnSpc>
                <a:spcPct val="150000"/>
              </a:lnSpc>
              <a:spcAft>
                <a:spcPts val="0"/>
              </a:spcAft>
            </a:pPr>
            <a:r>
              <a:rPr lang="en-US" altLang="zh-CN" dirty="0"/>
              <a:t>2</a:t>
            </a:r>
            <a:r>
              <a:rPr lang="zh-CN" altLang="zh-CN" dirty="0"/>
              <a:t>）更新物理看板信息。</a:t>
            </a:r>
          </a:p>
          <a:p>
            <a:pPr indent="149225" algn="just">
              <a:lnSpc>
                <a:spcPct val="150000"/>
              </a:lnSpc>
            </a:pPr>
            <a:r>
              <a:rPr lang="zh-CN" altLang="zh-CN" b="1" dirty="0"/>
              <a:t>项目经理</a:t>
            </a:r>
            <a:endParaRPr lang="zh-CN" altLang="zh-CN" dirty="0"/>
          </a:p>
          <a:p>
            <a:pPr marL="227965" indent="228600" algn="just">
              <a:lnSpc>
                <a:spcPct val="150000"/>
              </a:lnSpc>
              <a:spcAft>
                <a:spcPts val="0"/>
              </a:spcAft>
            </a:pPr>
            <a:r>
              <a:rPr lang="zh-CN" altLang="zh-CN" dirty="0"/>
              <a:t>更新燃尽图。</a:t>
            </a:r>
            <a:endParaRPr lang="zh-CN" altLang="zh-CN" kern="100" dirty="0">
              <a:latin typeface="宋体" charset="-122"/>
              <a:cs typeface="Times New Roman" charset="0"/>
            </a:endParaRPr>
          </a:p>
        </p:txBody>
      </p:sp>
      <p:sp>
        <p:nvSpPr>
          <p:cNvPr id="2" name="Rectangle 3"/>
          <p:cNvSpPr>
            <a:spLocks noChangeArrowheads="1"/>
          </p:cNvSpPr>
          <p:nvPr/>
        </p:nvSpPr>
        <p:spPr bwMode="auto">
          <a:xfrm>
            <a:off x="244928" y="19899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454676" y="10450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nvPr>
        </p:nvGraphicFramePr>
        <p:xfrm>
          <a:off x="299622" y="1540588"/>
          <a:ext cx="5105400" cy="2781300"/>
        </p:xfrm>
        <a:graphic>
          <a:graphicData uri="http://schemas.openxmlformats.org/presentationml/2006/ole">
            <mc:AlternateContent xmlns:mc="http://schemas.openxmlformats.org/markup-compatibility/2006">
              <mc:Choice xmlns:v="urn:schemas-microsoft-com:vml" Requires="v">
                <p:oleObj spid="_x0000_s15412" r:id="rId4" imgW="5105400" imgH="2794000" progId="Visio.Drawing.15">
                  <p:embed/>
                </p:oleObj>
              </mc:Choice>
              <mc:Fallback>
                <p:oleObj r:id="rId4" imgW="5105400" imgH="2794000" progId="Visio.Drawing.15">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622" y="1540588"/>
                        <a:ext cx="5105400" cy="278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302540" y="4405000"/>
            <a:ext cx="8776145" cy="2208810"/>
          </a:xfrm>
          <a:prstGeom prst="rect">
            <a:avLst/>
          </a:prstGeom>
        </p:spPr>
        <p:txBody>
          <a:bodyPr wrap="square">
            <a:spAutoFit/>
          </a:bodyPr>
          <a:lstStyle/>
          <a:p>
            <a:pPr indent="149225" algn="just">
              <a:lnSpc>
                <a:spcPct val="150000"/>
              </a:lnSpc>
              <a:spcAft>
                <a:spcPts val="0"/>
              </a:spcAft>
            </a:pPr>
            <a:r>
              <a:rPr lang="zh-CN" altLang="en-US" b="1" kern="100" dirty="0">
                <a:latin typeface="宋体" charset="-122"/>
                <a:cs typeface="Times New Roman" charset="0"/>
              </a:rPr>
              <a:t>每日站会的</a:t>
            </a:r>
            <a:r>
              <a:rPr lang="zh-CN" altLang="zh-CN" b="1" kern="100" dirty="0">
                <a:latin typeface="Calibri" charset="0"/>
                <a:cs typeface="Times New Roman" charset="0"/>
              </a:rPr>
              <a:t>三个问题</a:t>
            </a:r>
            <a:r>
              <a:rPr lang="zh-CN" altLang="en-US" b="1" kern="100" dirty="0">
                <a:latin typeface="Calibri" charset="0"/>
                <a:cs typeface="Times New Roman" charset="0"/>
              </a:rPr>
              <a:t>：</a:t>
            </a:r>
            <a:endParaRPr lang="zh-CN" altLang="zh-CN" sz="1400" kern="100" dirty="0">
              <a:latin typeface="Calibri" charset="0"/>
              <a:cs typeface="Times New Roman" charset="0"/>
            </a:endParaRPr>
          </a:p>
          <a:p>
            <a:pPr indent="304800" algn="just">
              <a:lnSpc>
                <a:spcPct val="150000"/>
              </a:lnSpc>
              <a:spcAft>
                <a:spcPts val="0"/>
              </a:spcAft>
            </a:pPr>
            <a:r>
              <a:rPr lang="zh-CN" altLang="zh-CN" kern="100" dirty="0">
                <a:latin typeface="Calibri" charset="0"/>
                <a:cs typeface="Times New Roman" charset="0"/>
              </a:rPr>
              <a:t>站会每日召开，每个团队成员走到团队物理看板前，面向大家，回答如下三个问题：</a:t>
            </a:r>
            <a:endParaRPr lang="zh-CN" altLang="zh-CN" sz="1400" kern="100" dirty="0">
              <a:latin typeface="Calibri" charset="0"/>
              <a:cs typeface="Times New Roman" charset="0"/>
            </a:endParaRPr>
          </a:p>
          <a:p>
            <a:pPr marL="342900" lvl="0" indent="-342900">
              <a:lnSpc>
                <a:spcPct val="130000"/>
              </a:lnSpc>
              <a:spcAft>
                <a:spcPts val="800"/>
              </a:spcAft>
              <a:buSzPts val="750"/>
              <a:buFont typeface="Wingdings" charset="2"/>
              <a:buChar char=""/>
            </a:pPr>
            <a:r>
              <a:rPr lang="zh-CN" altLang="zh-CN" kern="100" dirty="0">
                <a:latin typeface="Calibri" charset="0"/>
                <a:cs typeface="Times New Roman" charset="0"/>
              </a:rPr>
              <a:t>昨天，我为帮助开发团队达成迭代目标做了什么？</a:t>
            </a:r>
            <a:endParaRPr lang="zh-CN" altLang="zh-CN" sz="1400" kern="100" dirty="0">
              <a:latin typeface="Calibri" charset="0"/>
              <a:cs typeface="Times New Roman" charset="0"/>
            </a:endParaRPr>
          </a:p>
          <a:p>
            <a:pPr marL="342900" lvl="0" indent="-342900">
              <a:lnSpc>
                <a:spcPct val="130000"/>
              </a:lnSpc>
              <a:spcAft>
                <a:spcPts val="800"/>
              </a:spcAft>
              <a:buSzPts val="750"/>
              <a:buFont typeface="Wingdings" charset="2"/>
              <a:buChar char=""/>
            </a:pPr>
            <a:r>
              <a:rPr lang="zh-CN" altLang="zh-CN" kern="100" dirty="0">
                <a:latin typeface="Calibri" charset="0"/>
                <a:cs typeface="Times New Roman" charset="0"/>
              </a:rPr>
              <a:t>今天，我为帮助开发团队达成迭代目标打算做什么？</a:t>
            </a:r>
            <a:endParaRPr lang="zh-CN" altLang="zh-CN" sz="1400" kern="100" dirty="0">
              <a:latin typeface="Calibri" charset="0"/>
              <a:cs typeface="Times New Roman" charset="0"/>
            </a:endParaRPr>
          </a:p>
          <a:p>
            <a:pPr marL="342900" lvl="0" indent="-342900">
              <a:lnSpc>
                <a:spcPct val="130000"/>
              </a:lnSpc>
              <a:spcAft>
                <a:spcPts val="800"/>
              </a:spcAft>
              <a:buSzPts val="750"/>
              <a:buFont typeface="Wingdings" charset="2"/>
              <a:buChar char=""/>
            </a:pPr>
            <a:r>
              <a:rPr lang="zh-CN" altLang="zh-CN" kern="100" dirty="0">
                <a:latin typeface="Calibri" charset="0"/>
                <a:cs typeface="Times New Roman" charset="0"/>
              </a:rPr>
              <a:t>是否有任何问题在阻碍我或开发团队达成迭代目标？</a:t>
            </a:r>
            <a:endParaRPr lang="zh-CN" altLang="zh-CN" sz="1400" kern="100" dirty="0">
              <a:latin typeface="Calibri" charset="0"/>
              <a:cs typeface="Times New Roman" charset="0"/>
            </a:endParaRPr>
          </a:p>
        </p:txBody>
      </p:sp>
    </p:spTree>
    <p:extLst>
      <p:ext uri="{BB962C8B-B14F-4D97-AF65-F5344CB8AC3E}">
        <p14:creationId xmlns:p14="http://schemas.microsoft.com/office/powerpoint/2010/main" val="164056393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敏捷发展简史"/>
          <p:cNvSpPr txBox="1">
            <a:spLocks/>
          </p:cNvSpPr>
          <p:nvPr/>
        </p:nvSpPr>
        <p:spPr>
          <a:xfrm>
            <a:off x="0" y="373412"/>
            <a:ext cx="8229601" cy="1143001"/>
          </a:xfrm>
          <a:prstGeom prst="rect">
            <a:avLst/>
          </a:prstGeom>
        </p:spPr>
        <p:txBody>
          <a:bodyPr>
            <a:normAutofit/>
          </a:bodyPr>
          <a:lstStyle>
            <a:lvl1pPr algn="l" defTabSz="914400" rtl="0" eaLnBrk="1" latinLnBrk="0" hangingPunct="1">
              <a:lnSpc>
                <a:spcPct val="90000"/>
              </a:lnSpc>
              <a:spcBef>
                <a:spcPct val="0"/>
              </a:spcBef>
              <a:buNone/>
              <a:defRPr sz="5600" kern="1200">
                <a:solidFill>
                  <a:schemeClr val="tx1"/>
                </a:solidFill>
                <a:latin typeface="Helvetica"/>
                <a:ea typeface="Helvetica"/>
                <a:cs typeface="Helvetica"/>
                <a:sym typeface="Helvetica"/>
              </a:defRPr>
            </a:lvl1pPr>
          </a:lstStyle>
          <a:p>
            <a:pPr>
              <a:defRPr>
                <a:latin typeface="Calibri"/>
                <a:ea typeface="Calibri"/>
                <a:cs typeface="Calibri"/>
                <a:sym typeface="Calibri"/>
              </a:defRPr>
            </a:pPr>
            <a:r>
              <a:rPr lang="en-US" altLang="zh-CN" sz="3600" dirty="0">
                <a:solidFill>
                  <a:srgbClr val="AC0000"/>
                </a:solidFill>
                <a:latin typeface="SimHei" charset="-122"/>
                <a:ea typeface="SimHei" charset="-122"/>
                <a:cs typeface="SimHei" charset="-122"/>
              </a:rPr>
              <a:t>5.4</a:t>
            </a:r>
            <a:r>
              <a:rPr lang="zh-CN" altLang="en-US" sz="3600" dirty="0">
                <a:solidFill>
                  <a:srgbClr val="AC0000"/>
                </a:solidFill>
                <a:latin typeface="SimHei" charset="-122"/>
                <a:ea typeface="SimHei" charset="-122"/>
                <a:cs typeface="SimHei" charset="-122"/>
              </a:rPr>
              <a:t> 评审</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6267383" y="1315411"/>
            <a:ext cx="6096000" cy="3231654"/>
          </a:xfrm>
          <a:prstGeom prst="rect">
            <a:avLst/>
          </a:prstGeom>
        </p:spPr>
        <p:txBody>
          <a:bodyPr>
            <a:spAutoFit/>
          </a:bodyPr>
          <a:lstStyle/>
          <a:p>
            <a:pPr indent="149225" algn="just">
              <a:lnSpc>
                <a:spcPct val="150000"/>
              </a:lnSpc>
              <a:spcAft>
                <a:spcPts val="0"/>
              </a:spcAft>
            </a:pPr>
            <a:r>
              <a:rPr lang="zh-CN" altLang="en-US" sz="2800" b="1" kern="100" dirty="0">
                <a:latin typeface="Calibri" charset="0"/>
                <a:cs typeface="Times New Roman" charset="0"/>
              </a:rPr>
              <a:t>角色和职责</a:t>
            </a:r>
            <a:endParaRPr lang="en-US" altLang="zh-CN" sz="2800" b="1" kern="100" dirty="0">
              <a:latin typeface="Calibri" charset="0"/>
              <a:cs typeface="Times New Roman" charset="0"/>
            </a:endParaRPr>
          </a:p>
          <a:p>
            <a:pPr indent="149225" algn="just">
              <a:lnSpc>
                <a:spcPct val="150000"/>
              </a:lnSpc>
              <a:spcAft>
                <a:spcPts val="0"/>
              </a:spcAft>
            </a:pPr>
            <a:endParaRPr lang="en-US" altLang="zh-CN" b="1" kern="100" dirty="0">
              <a:latin typeface="Calibri" charset="0"/>
              <a:cs typeface="Times New Roman" charset="0"/>
            </a:endParaRPr>
          </a:p>
          <a:p>
            <a:pPr indent="149225" algn="just">
              <a:lnSpc>
                <a:spcPct val="150000"/>
              </a:lnSpc>
            </a:pPr>
            <a:r>
              <a:rPr lang="zh-CN" altLang="zh-CN" b="1" dirty="0"/>
              <a:t>项目经理</a:t>
            </a:r>
            <a:endParaRPr lang="zh-CN" altLang="zh-CN" b="1" kern="100" dirty="0">
              <a:latin typeface="Calibri" charset="0"/>
              <a:cs typeface="Times New Roman" charset="0"/>
            </a:endParaRPr>
          </a:p>
          <a:p>
            <a:pPr marL="227965" indent="228600" algn="just">
              <a:lnSpc>
                <a:spcPct val="150000"/>
              </a:lnSpc>
              <a:spcAft>
                <a:spcPts val="0"/>
              </a:spcAft>
            </a:pPr>
            <a:r>
              <a:rPr lang="en-US" altLang="zh-CN" dirty="0"/>
              <a:t>1</a:t>
            </a:r>
            <a:r>
              <a:rPr lang="zh-CN" altLang="zh-CN" dirty="0"/>
              <a:t>）组织评审会议，收集反馈；</a:t>
            </a:r>
            <a:endParaRPr lang="en-US" altLang="zh-CN" dirty="0"/>
          </a:p>
          <a:p>
            <a:pPr marL="227965" indent="228600" algn="just">
              <a:lnSpc>
                <a:spcPct val="150000"/>
              </a:lnSpc>
              <a:spcAft>
                <a:spcPts val="0"/>
              </a:spcAft>
            </a:pPr>
            <a:r>
              <a:rPr lang="en-US" altLang="zh-CN" dirty="0"/>
              <a:t>2</a:t>
            </a:r>
            <a:r>
              <a:rPr lang="zh-CN" altLang="zh-CN" dirty="0"/>
              <a:t>）组织文档修改。</a:t>
            </a:r>
          </a:p>
          <a:p>
            <a:pPr indent="149225" algn="just">
              <a:lnSpc>
                <a:spcPct val="150000"/>
              </a:lnSpc>
            </a:pPr>
            <a:r>
              <a:rPr lang="zh-CN" altLang="zh-CN" b="1" dirty="0"/>
              <a:t>评审人员</a:t>
            </a:r>
            <a:endParaRPr lang="zh-CN" altLang="zh-CN" b="1" kern="100" dirty="0">
              <a:latin typeface="Calibri" charset="0"/>
              <a:cs typeface="Times New Roman" charset="0"/>
            </a:endParaRPr>
          </a:p>
          <a:p>
            <a:pPr marL="227965" indent="228600" algn="just">
              <a:lnSpc>
                <a:spcPct val="150000"/>
              </a:lnSpc>
              <a:spcAft>
                <a:spcPts val="0"/>
              </a:spcAft>
            </a:pPr>
            <a:r>
              <a:rPr lang="zh-CN" altLang="zh-CN" dirty="0"/>
              <a:t>提出问题，反馈意见。</a:t>
            </a:r>
          </a:p>
        </p:txBody>
      </p:sp>
      <p:sp>
        <p:nvSpPr>
          <p:cNvPr id="2" name="Rectangle 3"/>
          <p:cNvSpPr>
            <a:spLocks noChangeArrowheads="1"/>
          </p:cNvSpPr>
          <p:nvPr/>
        </p:nvSpPr>
        <p:spPr bwMode="auto">
          <a:xfrm>
            <a:off x="244928" y="19899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454676" y="10450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nvPr>
        </p:nvGraphicFramePr>
        <p:xfrm>
          <a:off x="454676" y="1717317"/>
          <a:ext cx="5130800" cy="2819400"/>
        </p:xfrm>
        <a:graphic>
          <a:graphicData uri="http://schemas.openxmlformats.org/presentationml/2006/ole">
            <mc:AlternateContent xmlns:mc="http://schemas.openxmlformats.org/markup-compatibility/2006">
              <mc:Choice xmlns:v="urn:schemas-microsoft-com:vml" Requires="v">
                <p:oleObj spid="_x0000_s16436" r:id="rId4" imgW="5143500" imgH="2819400" progId="Visio.Drawing.15">
                  <p:embed/>
                </p:oleObj>
              </mc:Choice>
              <mc:Fallback>
                <p:oleObj r:id="rId4" imgW="5143500" imgH="2819400" progId="Visio.Drawing.15">
                  <p:embed/>
                  <p:pic>
                    <p:nvPicPr>
                      <p:cNvPr id="1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676" y="1717317"/>
                        <a:ext cx="5130800"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244927" y="4970535"/>
            <a:ext cx="11168743" cy="1338828"/>
          </a:xfrm>
          <a:prstGeom prst="rect">
            <a:avLst/>
          </a:prstGeom>
        </p:spPr>
        <p:txBody>
          <a:bodyPr wrap="square">
            <a:spAutoFit/>
          </a:bodyPr>
          <a:lstStyle/>
          <a:p>
            <a:pPr indent="149225" algn="just">
              <a:lnSpc>
                <a:spcPct val="150000"/>
              </a:lnSpc>
              <a:spcAft>
                <a:spcPts val="0"/>
              </a:spcAft>
            </a:pPr>
            <a:r>
              <a:rPr lang="en-US" altLang="zh-CN" b="1" kern="100" dirty="0">
                <a:latin typeface="宋体" charset="-122"/>
                <a:cs typeface="Times New Roman" charset="0"/>
              </a:rPr>
              <a:t>1</a:t>
            </a:r>
            <a:r>
              <a:rPr lang="zh-CN" altLang="zh-CN" b="1" kern="100" dirty="0">
                <a:latin typeface="Calibri" charset="0"/>
                <a:cs typeface="Times New Roman" charset="0"/>
              </a:rPr>
              <a:t>）团队演示</a:t>
            </a:r>
            <a:r>
              <a:rPr lang="zh-CN" altLang="en-US" sz="1400" kern="100" dirty="0">
                <a:latin typeface="Calibri" charset="0"/>
                <a:cs typeface="Times New Roman" charset="0"/>
              </a:rPr>
              <a:t>：</a:t>
            </a:r>
            <a:r>
              <a:rPr lang="zh-CN" altLang="zh-CN" kern="100" dirty="0">
                <a:latin typeface="Calibri" charset="0"/>
                <a:cs typeface="Times New Roman" charset="0"/>
              </a:rPr>
              <a:t>团队演示并讲解完成的阶段成果（例如需求文档、设计文档、测试用例等）。 </a:t>
            </a:r>
            <a:endParaRPr lang="zh-CN" altLang="zh-CN" sz="1400" kern="100" dirty="0">
              <a:latin typeface="Calibri" charset="0"/>
              <a:cs typeface="Times New Roman" charset="0"/>
            </a:endParaRPr>
          </a:p>
          <a:p>
            <a:pPr indent="149225" algn="just">
              <a:lnSpc>
                <a:spcPct val="150000"/>
              </a:lnSpc>
              <a:spcAft>
                <a:spcPts val="0"/>
              </a:spcAft>
            </a:pPr>
            <a:r>
              <a:rPr lang="en-US" altLang="zh-CN" b="1" kern="100" dirty="0">
                <a:latin typeface="宋体" charset="-122"/>
                <a:cs typeface="Times New Roman" charset="0"/>
              </a:rPr>
              <a:t>2</a:t>
            </a:r>
            <a:r>
              <a:rPr lang="zh-CN" altLang="zh-CN" b="1" kern="100" dirty="0">
                <a:latin typeface="Calibri" charset="0"/>
                <a:cs typeface="Times New Roman" charset="0"/>
              </a:rPr>
              <a:t>）收集反馈</a:t>
            </a:r>
            <a:r>
              <a:rPr lang="zh-CN" altLang="en-US" sz="1400" kern="100" dirty="0">
                <a:latin typeface="Calibri" charset="0"/>
                <a:cs typeface="Times New Roman" charset="0"/>
              </a:rPr>
              <a:t>：</a:t>
            </a:r>
            <a:r>
              <a:rPr lang="zh-CN" altLang="zh-CN" kern="100" dirty="0">
                <a:latin typeface="Calibri" charset="0"/>
                <a:cs typeface="Times New Roman" charset="0"/>
              </a:rPr>
              <a:t>评审人员对于所演示的内容提出反馈意见，项目经理根据反馈意见组织出具《评审报告》。</a:t>
            </a:r>
            <a:endParaRPr lang="zh-CN" altLang="zh-CN" sz="1400" kern="100" dirty="0">
              <a:latin typeface="Calibri" charset="0"/>
              <a:cs typeface="Times New Roman" charset="0"/>
            </a:endParaRPr>
          </a:p>
          <a:p>
            <a:pPr indent="149225" algn="just">
              <a:lnSpc>
                <a:spcPct val="150000"/>
              </a:lnSpc>
              <a:spcAft>
                <a:spcPts val="0"/>
              </a:spcAft>
            </a:pPr>
            <a:r>
              <a:rPr lang="en-US" altLang="zh-CN" b="1" kern="100" dirty="0">
                <a:latin typeface="宋体" charset="-122"/>
                <a:cs typeface="Times New Roman" charset="0"/>
              </a:rPr>
              <a:t>3</a:t>
            </a:r>
            <a:r>
              <a:rPr lang="zh-CN" altLang="zh-CN" b="1" kern="100" dirty="0">
                <a:latin typeface="Calibri" charset="0"/>
                <a:cs typeface="Times New Roman" charset="0"/>
              </a:rPr>
              <a:t>）修改成果</a:t>
            </a:r>
            <a:r>
              <a:rPr lang="zh-CN" altLang="en-US" sz="1400" kern="100" dirty="0">
                <a:latin typeface="Calibri" charset="0"/>
                <a:cs typeface="Times New Roman" charset="0"/>
              </a:rPr>
              <a:t>：</a:t>
            </a:r>
            <a:r>
              <a:rPr lang="zh-CN" altLang="zh-CN" kern="100" dirty="0">
                <a:latin typeface="Calibri" charset="0"/>
                <a:cs typeface="Times New Roman" charset="0"/>
              </a:rPr>
              <a:t>针对评审专家提出的反馈，团队成员修改相关文档。</a:t>
            </a:r>
            <a:endParaRPr lang="zh-CN" altLang="zh-CN" sz="1400" kern="100" dirty="0">
              <a:latin typeface="Calibri" charset="0"/>
              <a:cs typeface="Times New Roman" charset="0"/>
            </a:endParaRPr>
          </a:p>
        </p:txBody>
      </p:sp>
    </p:spTree>
    <p:extLst>
      <p:ext uri="{BB962C8B-B14F-4D97-AF65-F5344CB8AC3E}">
        <p14:creationId xmlns:p14="http://schemas.microsoft.com/office/powerpoint/2010/main" val="48175570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敏捷发展简史"/>
          <p:cNvSpPr txBox="1">
            <a:spLocks/>
          </p:cNvSpPr>
          <p:nvPr/>
        </p:nvSpPr>
        <p:spPr>
          <a:xfrm>
            <a:off x="0" y="373412"/>
            <a:ext cx="8229601" cy="1143001"/>
          </a:xfrm>
          <a:prstGeom prst="rect">
            <a:avLst/>
          </a:prstGeom>
        </p:spPr>
        <p:txBody>
          <a:bodyPr>
            <a:normAutofit/>
          </a:bodyPr>
          <a:lstStyle>
            <a:lvl1pPr algn="l" defTabSz="914400" rtl="0" eaLnBrk="1" latinLnBrk="0" hangingPunct="1">
              <a:lnSpc>
                <a:spcPct val="90000"/>
              </a:lnSpc>
              <a:spcBef>
                <a:spcPct val="0"/>
              </a:spcBef>
              <a:buNone/>
              <a:defRPr sz="5600" kern="1200">
                <a:solidFill>
                  <a:schemeClr val="tx1"/>
                </a:solidFill>
                <a:latin typeface="Helvetica"/>
                <a:ea typeface="Helvetica"/>
                <a:cs typeface="Helvetica"/>
                <a:sym typeface="Helvetica"/>
              </a:defRPr>
            </a:lvl1pPr>
          </a:lstStyle>
          <a:p>
            <a:pPr>
              <a:defRPr>
                <a:latin typeface="Calibri"/>
                <a:ea typeface="Calibri"/>
                <a:cs typeface="Calibri"/>
                <a:sym typeface="Calibri"/>
              </a:defRPr>
            </a:pPr>
            <a:r>
              <a:rPr lang="en-US" altLang="zh-CN" sz="3600" dirty="0">
                <a:solidFill>
                  <a:srgbClr val="AC0000"/>
                </a:solidFill>
                <a:latin typeface="SimHei" charset="-122"/>
                <a:ea typeface="SimHei" charset="-122"/>
                <a:cs typeface="SimHei" charset="-122"/>
              </a:rPr>
              <a:t>5.5</a:t>
            </a:r>
            <a:r>
              <a:rPr lang="zh-CN" altLang="en-US" sz="3600" dirty="0">
                <a:solidFill>
                  <a:srgbClr val="AC0000"/>
                </a:solidFill>
                <a:latin typeface="SimHei" charset="-122"/>
                <a:ea typeface="SimHei" charset="-122"/>
                <a:cs typeface="SimHei" charset="-122"/>
              </a:rPr>
              <a:t> 回顾</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6267383" y="1315411"/>
            <a:ext cx="5440203" cy="3647152"/>
          </a:xfrm>
          <a:prstGeom prst="rect">
            <a:avLst/>
          </a:prstGeom>
        </p:spPr>
        <p:txBody>
          <a:bodyPr wrap="square">
            <a:spAutoFit/>
          </a:bodyPr>
          <a:lstStyle/>
          <a:p>
            <a:pPr indent="149225" algn="just">
              <a:lnSpc>
                <a:spcPct val="150000"/>
              </a:lnSpc>
              <a:spcAft>
                <a:spcPts val="0"/>
              </a:spcAft>
            </a:pPr>
            <a:r>
              <a:rPr lang="zh-CN" altLang="en-US" sz="2800" b="1" kern="100" dirty="0">
                <a:latin typeface="Calibri" charset="0"/>
                <a:cs typeface="Times New Roman" charset="0"/>
              </a:rPr>
              <a:t>角色和职责</a:t>
            </a:r>
            <a:endParaRPr lang="en-US" altLang="zh-CN" sz="2800" b="1" kern="100" dirty="0">
              <a:latin typeface="Calibri" charset="0"/>
              <a:cs typeface="Times New Roman" charset="0"/>
            </a:endParaRPr>
          </a:p>
          <a:p>
            <a:pPr indent="149225" algn="just">
              <a:lnSpc>
                <a:spcPct val="150000"/>
              </a:lnSpc>
              <a:spcAft>
                <a:spcPts val="0"/>
              </a:spcAft>
            </a:pPr>
            <a:endParaRPr lang="en-US" altLang="zh-CN" b="1" kern="100" dirty="0">
              <a:latin typeface="Calibri" charset="0"/>
              <a:cs typeface="Times New Roman" charset="0"/>
            </a:endParaRPr>
          </a:p>
          <a:p>
            <a:pPr indent="149225" algn="just">
              <a:lnSpc>
                <a:spcPct val="150000"/>
              </a:lnSpc>
            </a:pPr>
            <a:r>
              <a:rPr lang="zh-CN" altLang="zh-CN" b="1" dirty="0"/>
              <a:t>项目经理</a:t>
            </a:r>
            <a:endParaRPr lang="zh-CN" altLang="zh-CN" b="1" kern="100" dirty="0">
              <a:latin typeface="Calibri" charset="0"/>
              <a:cs typeface="Times New Roman" charset="0"/>
            </a:endParaRPr>
          </a:p>
          <a:p>
            <a:pPr marL="227965" indent="228600" algn="just">
              <a:lnSpc>
                <a:spcPct val="150000"/>
              </a:lnSpc>
              <a:spcAft>
                <a:spcPts val="0"/>
              </a:spcAft>
            </a:pPr>
            <a:r>
              <a:rPr lang="zh-CN" altLang="en-US" dirty="0"/>
              <a:t>组织回顾会议。</a:t>
            </a:r>
            <a:endParaRPr lang="zh-CN" altLang="zh-CN" dirty="0"/>
          </a:p>
          <a:p>
            <a:pPr indent="149225" algn="just">
              <a:lnSpc>
                <a:spcPct val="150000"/>
              </a:lnSpc>
            </a:pPr>
            <a:r>
              <a:rPr lang="zh-CN" altLang="en-US" b="1" dirty="0"/>
              <a:t>团队成</a:t>
            </a:r>
            <a:r>
              <a:rPr lang="zh-CN" altLang="zh-CN" b="1" dirty="0"/>
              <a:t>员</a:t>
            </a:r>
            <a:endParaRPr lang="zh-CN" altLang="zh-CN" b="1" kern="100" dirty="0">
              <a:latin typeface="Calibri" charset="0"/>
              <a:cs typeface="Times New Roman" charset="0"/>
            </a:endParaRPr>
          </a:p>
          <a:p>
            <a:pPr marL="227965" indent="228600" algn="just">
              <a:lnSpc>
                <a:spcPct val="150000"/>
              </a:lnSpc>
              <a:spcAft>
                <a:spcPts val="0"/>
              </a:spcAft>
            </a:pPr>
            <a:r>
              <a:rPr lang="zh-CN" altLang="zh-CN" dirty="0"/>
              <a:t>参加回顾会议，提出问题，问题分析，制定改进措施。</a:t>
            </a:r>
          </a:p>
          <a:p>
            <a:pPr marL="227965" indent="228600" algn="just">
              <a:lnSpc>
                <a:spcPct val="150000"/>
              </a:lnSpc>
              <a:spcAft>
                <a:spcPts val="0"/>
              </a:spcAft>
            </a:pPr>
            <a:endParaRPr lang="zh-CN" altLang="zh-CN" dirty="0"/>
          </a:p>
        </p:txBody>
      </p:sp>
      <p:sp>
        <p:nvSpPr>
          <p:cNvPr id="2" name="Rectangle 3"/>
          <p:cNvSpPr>
            <a:spLocks noChangeArrowheads="1"/>
          </p:cNvSpPr>
          <p:nvPr/>
        </p:nvSpPr>
        <p:spPr bwMode="auto">
          <a:xfrm>
            <a:off x="244928" y="19899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454676" y="10450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66509" y="4898429"/>
            <a:ext cx="12401748" cy="1477328"/>
          </a:xfrm>
          <a:prstGeom prst="rect">
            <a:avLst/>
          </a:prstGeom>
        </p:spPr>
        <p:txBody>
          <a:bodyPr wrap="square">
            <a:spAutoFit/>
          </a:bodyPr>
          <a:lstStyle/>
          <a:p>
            <a:r>
              <a:rPr lang="en-US" altLang="zh-CN" b="1" dirty="0"/>
              <a:t>1</a:t>
            </a:r>
            <a:r>
              <a:rPr lang="zh-CN" altLang="en-US" b="1" dirty="0"/>
              <a:t>）</a:t>
            </a:r>
            <a:r>
              <a:rPr lang="zh-CN" altLang="zh-CN" b="1" dirty="0"/>
              <a:t>收集信息</a:t>
            </a:r>
            <a:endParaRPr lang="zh-CN" altLang="zh-CN" dirty="0"/>
          </a:p>
          <a:p>
            <a:r>
              <a:rPr lang="zh-CN" altLang="zh-CN" dirty="0"/>
              <a:t>收集每个团队成员对于过去的迭代中</a:t>
            </a:r>
            <a:r>
              <a:rPr lang="zh-CN" altLang="en-US" dirty="0"/>
              <a:t>：（</a:t>
            </a:r>
            <a:r>
              <a:rPr lang="en-US" altLang="zh-CN" dirty="0"/>
              <a:t>1</a:t>
            </a:r>
            <a:r>
              <a:rPr lang="zh-CN" altLang="en-US" dirty="0"/>
              <a:t>）</a:t>
            </a:r>
            <a:r>
              <a:rPr lang="zh-CN" altLang="zh-CN" dirty="0"/>
              <a:t>哪里做的好</a:t>
            </a:r>
            <a:r>
              <a:rPr lang="zh-CN" altLang="en-US" dirty="0"/>
              <a:t>，（</a:t>
            </a:r>
            <a:r>
              <a:rPr lang="en-US" altLang="zh-CN" dirty="0"/>
              <a:t>2</a:t>
            </a:r>
            <a:r>
              <a:rPr lang="zh-CN" altLang="en-US" dirty="0"/>
              <a:t>）</a:t>
            </a:r>
            <a:r>
              <a:rPr lang="zh-CN" altLang="zh-CN" dirty="0"/>
              <a:t>哪里做的可以更好</a:t>
            </a:r>
            <a:r>
              <a:rPr lang="zh-CN" altLang="en-US" dirty="0"/>
              <a:t>，（</a:t>
            </a:r>
            <a:r>
              <a:rPr lang="en-US" altLang="zh-CN" dirty="0"/>
              <a:t>3</a:t>
            </a:r>
            <a:r>
              <a:rPr lang="zh-CN" altLang="en-US" dirty="0"/>
              <a:t>）</a:t>
            </a:r>
            <a:r>
              <a:rPr lang="zh-CN" altLang="zh-CN" dirty="0"/>
              <a:t>有什么新想法或者问题</a:t>
            </a:r>
          </a:p>
          <a:p>
            <a:r>
              <a:rPr lang="en-US" altLang="zh-CN" b="1" dirty="0"/>
              <a:t>2</a:t>
            </a:r>
            <a:r>
              <a:rPr lang="zh-CN" altLang="zh-CN" b="1" dirty="0"/>
              <a:t>）问题和风险分析</a:t>
            </a:r>
            <a:r>
              <a:rPr lang="zh-CN" altLang="en-US" dirty="0"/>
              <a:t>：</a:t>
            </a:r>
            <a:r>
              <a:rPr lang="zh-CN" altLang="zh-CN" dirty="0"/>
              <a:t>针对问题，团队成员做出原因分析，分析可能发生的风险。</a:t>
            </a:r>
          </a:p>
          <a:p>
            <a:r>
              <a:rPr lang="en-US" altLang="zh-CN" b="1" dirty="0"/>
              <a:t>3</a:t>
            </a:r>
            <a:r>
              <a:rPr lang="zh-CN" altLang="zh-CN" b="1" dirty="0"/>
              <a:t>）制定解决方案</a:t>
            </a:r>
            <a:r>
              <a:rPr lang="zh-CN" altLang="en-US" dirty="0"/>
              <a:t>：</a:t>
            </a:r>
            <a:r>
              <a:rPr lang="zh-CN" altLang="zh-CN" dirty="0"/>
              <a:t>针对问题的根本原因和可能发生的风险，团队成员制定相应的解决方案。</a:t>
            </a:r>
          </a:p>
          <a:p>
            <a:r>
              <a:rPr lang="en-US" altLang="zh-CN" b="1" dirty="0"/>
              <a:t>4</a:t>
            </a:r>
            <a:r>
              <a:rPr lang="zh-CN" altLang="zh-CN" b="1" dirty="0"/>
              <a:t>）制定行动计划</a:t>
            </a:r>
            <a:r>
              <a:rPr lang="zh-CN" altLang="en-US" dirty="0"/>
              <a:t>：</a:t>
            </a:r>
            <a:r>
              <a:rPr lang="zh-CN" altLang="zh-CN" dirty="0"/>
              <a:t>对每个解决方案，制定行动计划，明确责任人。根据以上内容项目经理组织出具《回顾会议纪要》。</a:t>
            </a:r>
          </a:p>
        </p:txBody>
      </p:sp>
      <p:sp>
        <p:nvSpPr>
          <p:cNvPr id="7" name="Rectangle 2"/>
          <p:cNvSpPr>
            <a:spLocks noChangeArrowheads="1"/>
          </p:cNvSpPr>
          <p:nvPr/>
        </p:nvSpPr>
        <p:spPr bwMode="auto">
          <a:xfrm>
            <a:off x="508973" y="13154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nvPr>
        </p:nvGraphicFramePr>
        <p:xfrm>
          <a:off x="508973" y="1315411"/>
          <a:ext cx="5105400" cy="3187700"/>
        </p:xfrm>
        <a:graphic>
          <a:graphicData uri="http://schemas.openxmlformats.org/presentationml/2006/ole">
            <mc:AlternateContent xmlns:mc="http://schemas.openxmlformats.org/markup-compatibility/2006">
              <mc:Choice xmlns:v="urn:schemas-microsoft-com:vml" Requires="v">
                <p:oleObj spid="_x0000_s17460" r:id="rId4" imgW="5105400" imgH="3187700" progId="Visio.Drawing.15">
                  <p:embed/>
                </p:oleObj>
              </mc:Choice>
              <mc:Fallback>
                <p:oleObj r:id="rId4" imgW="5105400" imgH="3187700" progId="Visio.Drawing.15">
                  <p:embed/>
                  <p:pic>
                    <p:nvPicPr>
                      <p:cNvPr id="8"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973" y="1315411"/>
                        <a:ext cx="5105400" cy="318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9832220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敏捷发展简史"/>
          <p:cNvSpPr txBox="1">
            <a:spLocks/>
          </p:cNvSpPr>
          <p:nvPr/>
        </p:nvSpPr>
        <p:spPr>
          <a:xfrm>
            <a:off x="0" y="293914"/>
            <a:ext cx="8229601" cy="1143001"/>
          </a:xfrm>
          <a:prstGeom prst="rect">
            <a:avLst/>
          </a:prstGeom>
        </p:spPr>
        <p:txBody>
          <a:bodyPr>
            <a:normAutofit/>
          </a:bodyPr>
          <a:lstStyle>
            <a:lvl1pPr algn="l" defTabSz="914400" rtl="0" eaLnBrk="1" latinLnBrk="0" hangingPunct="1">
              <a:lnSpc>
                <a:spcPct val="90000"/>
              </a:lnSpc>
              <a:spcBef>
                <a:spcPct val="0"/>
              </a:spcBef>
              <a:buNone/>
              <a:defRPr sz="5600" kern="1200">
                <a:solidFill>
                  <a:schemeClr val="tx1"/>
                </a:solidFill>
                <a:latin typeface="Helvetica"/>
                <a:ea typeface="Helvetica"/>
                <a:cs typeface="Helvetica"/>
                <a:sym typeface="Helvetica"/>
              </a:defRPr>
            </a:lvl1pPr>
          </a:lstStyle>
          <a:p>
            <a:pPr lvl="0">
              <a:defRPr>
                <a:latin typeface="Calibri"/>
                <a:ea typeface="Calibri"/>
                <a:cs typeface="Calibri"/>
                <a:sym typeface="Calibri"/>
              </a:defRPr>
            </a:pPr>
            <a:r>
              <a:rPr lang="en-US" altLang="zh-CN" sz="3600" dirty="0">
                <a:solidFill>
                  <a:srgbClr val="AC0000"/>
                </a:solidFill>
                <a:latin typeface="SimHei" charset="-122"/>
                <a:ea typeface="SimHei" charset="-122"/>
                <a:cs typeface="SimHei" charset="-122"/>
              </a:rPr>
              <a:t>6</a:t>
            </a:r>
            <a:r>
              <a:rPr lang="zh-CN" altLang="en-US" sz="3600" dirty="0">
                <a:solidFill>
                  <a:srgbClr val="AC0000"/>
                </a:solidFill>
                <a:latin typeface="SimHei" charset="-122"/>
                <a:ea typeface="SimHei" charset="-122"/>
                <a:cs typeface="SimHei" charset="-122"/>
              </a:rPr>
              <a:t> </a:t>
            </a:r>
            <a:r>
              <a:rPr lang="zh-CN" altLang="zh-CN" sz="3600" dirty="0">
                <a:solidFill>
                  <a:srgbClr val="AC0000"/>
                </a:solidFill>
                <a:latin typeface="SimHei" charset="-122"/>
                <a:ea typeface="SimHei" charset="-122"/>
                <a:cs typeface="SimHei" charset="-122"/>
                <a:sym typeface="Calibri"/>
              </a:rPr>
              <a:t>快速发布变更</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5905633" y="1165029"/>
            <a:ext cx="6096000" cy="5724644"/>
          </a:xfrm>
          <a:prstGeom prst="rect">
            <a:avLst/>
          </a:prstGeom>
        </p:spPr>
        <p:txBody>
          <a:bodyPr>
            <a:spAutoFit/>
          </a:bodyPr>
          <a:lstStyle/>
          <a:p>
            <a:pPr indent="149225" algn="just">
              <a:lnSpc>
                <a:spcPct val="150000"/>
              </a:lnSpc>
              <a:spcAft>
                <a:spcPts val="0"/>
              </a:spcAft>
            </a:pPr>
            <a:r>
              <a:rPr lang="zh-CN" altLang="en-US" sz="2800" b="1" kern="100" dirty="0">
                <a:latin typeface="Calibri" charset="0"/>
                <a:cs typeface="Times New Roman" charset="0"/>
              </a:rPr>
              <a:t>角色和职责</a:t>
            </a:r>
            <a:endParaRPr lang="en-US" altLang="zh-CN" b="1" kern="100" dirty="0">
              <a:latin typeface="Calibri" charset="0"/>
              <a:cs typeface="Times New Roman" charset="0"/>
            </a:endParaRPr>
          </a:p>
          <a:p>
            <a:pPr indent="149225" algn="just">
              <a:lnSpc>
                <a:spcPct val="150000"/>
              </a:lnSpc>
            </a:pPr>
            <a:r>
              <a:rPr lang="zh-CN" altLang="zh-CN" b="1" kern="100" dirty="0">
                <a:latin typeface="Calibri" charset="0"/>
                <a:cs typeface="Times New Roman" charset="0"/>
              </a:rPr>
              <a:t>发起人</a:t>
            </a:r>
          </a:p>
          <a:p>
            <a:pPr marL="227965" indent="228600" algn="just">
              <a:lnSpc>
                <a:spcPct val="150000"/>
              </a:lnSpc>
              <a:spcAft>
                <a:spcPts val="0"/>
              </a:spcAft>
            </a:pPr>
            <a:r>
              <a:rPr lang="en-US" altLang="zh-CN" dirty="0"/>
              <a:t>1</a:t>
            </a:r>
            <a:r>
              <a:rPr lang="zh-CN" altLang="zh-CN" dirty="0"/>
              <a:t>）填写《快速发布变更单》，提交任务的发布申请；</a:t>
            </a:r>
            <a:endParaRPr lang="en-US" altLang="zh-CN" dirty="0"/>
          </a:p>
          <a:p>
            <a:pPr marL="227965" indent="228600" algn="just">
              <a:lnSpc>
                <a:spcPct val="150000"/>
              </a:lnSpc>
              <a:spcAft>
                <a:spcPts val="0"/>
              </a:spcAft>
            </a:pPr>
            <a:r>
              <a:rPr lang="en-US" altLang="zh-CN" dirty="0"/>
              <a:t>2</a:t>
            </a:r>
            <a:r>
              <a:rPr lang="zh-CN" altLang="zh-CN" dirty="0"/>
              <a:t>）组织高、中风险的发布变更的评审；</a:t>
            </a:r>
            <a:endParaRPr lang="en-US" altLang="zh-CN" dirty="0"/>
          </a:p>
          <a:p>
            <a:pPr marL="227965" indent="228600" algn="just">
              <a:lnSpc>
                <a:spcPct val="150000"/>
              </a:lnSpc>
              <a:spcAft>
                <a:spcPts val="0"/>
              </a:spcAft>
            </a:pPr>
            <a:r>
              <a:rPr lang="en-US" altLang="zh-CN" dirty="0"/>
              <a:t>3</a:t>
            </a:r>
            <a:r>
              <a:rPr lang="zh-CN" altLang="zh-CN" dirty="0"/>
              <a:t>）验证变更实施结果。</a:t>
            </a:r>
          </a:p>
          <a:p>
            <a:pPr indent="149225" algn="just">
              <a:lnSpc>
                <a:spcPct val="150000"/>
              </a:lnSpc>
            </a:pPr>
            <a:r>
              <a:rPr lang="zh-CN" altLang="en-US" b="1" kern="100" dirty="0">
                <a:latin typeface="Calibri" charset="0"/>
                <a:cs typeface="Times New Roman" charset="0"/>
              </a:rPr>
              <a:t>审批</a:t>
            </a:r>
            <a:r>
              <a:rPr lang="zh-CN" altLang="zh-CN" b="1" kern="100" dirty="0">
                <a:latin typeface="Calibri" charset="0"/>
                <a:cs typeface="Times New Roman" charset="0"/>
              </a:rPr>
              <a:t>人</a:t>
            </a:r>
          </a:p>
          <a:p>
            <a:pPr marL="227965" indent="228600" algn="just">
              <a:lnSpc>
                <a:spcPct val="150000"/>
              </a:lnSpc>
              <a:spcAft>
                <a:spcPts val="0"/>
              </a:spcAft>
            </a:pPr>
            <a:r>
              <a:rPr lang="zh-CN" altLang="zh-CN" dirty="0"/>
              <a:t>负责快速发布变更单的审批。</a:t>
            </a:r>
          </a:p>
          <a:p>
            <a:pPr indent="149225" algn="just">
              <a:lnSpc>
                <a:spcPct val="150000"/>
              </a:lnSpc>
            </a:pPr>
            <a:r>
              <a:rPr lang="zh-CN" altLang="en-US" b="1" kern="100" dirty="0">
                <a:latin typeface="Calibri" charset="0"/>
                <a:cs typeface="Times New Roman" charset="0"/>
              </a:rPr>
              <a:t>集成人员</a:t>
            </a:r>
            <a:endParaRPr lang="zh-CN" altLang="zh-CN" b="1" kern="100" dirty="0">
              <a:latin typeface="Calibri" charset="0"/>
              <a:cs typeface="Times New Roman" charset="0"/>
            </a:endParaRPr>
          </a:p>
          <a:p>
            <a:pPr marL="227965" indent="228600" algn="just">
              <a:lnSpc>
                <a:spcPct val="150000"/>
              </a:lnSpc>
              <a:spcAft>
                <a:spcPts val="0"/>
              </a:spcAft>
            </a:pPr>
            <a:r>
              <a:rPr lang="en-US" altLang="zh-CN" dirty="0"/>
              <a:t>1</a:t>
            </a:r>
            <a:r>
              <a:rPr lang="zh-CN" altLang="zh-CN" dirty="0"/>
              <a:t>）检查快速发布变更单</a:t>
            </a:r>
            <a:endParaRPr lang="en-US" altLang="zh-CN" dirty="0"/>
          </a:p>
          <a:p>
            <a:pPr marL="227965" indent="228600" algn="just">
              <a:lnSpc>
                <a:spcPct val="150000"/>
              </a:lnSpc>
              <a:spcAft>
                <a:spcPts val="0"/>
              </a:spcAft>
            </a:pPr>
            <a:r>
              <a:rPr lang="en-US" altLang="zh-CN" dirty="0"/>
              <a:t>2</a:t>
            </a:r>
            <a:r>
              <a:rPr lang="zh-CN" altLang="zh-CN" dirty="0"/>
              <a:t>）放置更新程序包到指定目录</a:t>
            </a:r>
          </a:p>
          <a:p>
            <a:pPr indent="149225" algn="just">
              <a:lnSpc>
                <a:spcPct val="150000"/>
              </a:lnSpc>
            </a:pPr>
            <a:r>
              <a:rPr lang="zh-CN" altLang="en-US" b="1" kern="100" dirty="0">
                <a:latin typeface="Calibri" charset="0"/>
                <a:cs typeface="Times New Roman" charset="0"/>
              </a:rPr>
              <a:t>运维人员</a:t>
            </a:r>
            <a:endParaRPr lang="zh-CN" altLang="zh-CN" b="1" kern="100" dirty="0">
              <a:latin typeface="Calibri" charset="0"/>
              <a:cs typeface="Times New Roman" charset="0"/>
            </a:endParaRPr>
          </a:p>
          <a:p>
            <a:pPr marL="227965" indent="228600" algn="just">
              <a:lnSpc>
                <a:spcPct val="150000"/>
              </a:lnSpc>
              <a:spcAft>
                <a:spcPts val="0"/>
              </a:spcAft>
            </a:pPr>
            <a:r>
              <a:rPr lang="en-US" altLang="zh-CN" dirty="0"/>
              <a:t>1</a:t>
            </a:r>
            <a:r>
              <a:rPr lang="zh-CN" altLang="zh-CN" dirty="0"/>
              <a:t>）指派变更实施人</a:t>
            </a:r>
            <a:endParaRPr lang="en-US" altLang="zh-CN" dirty="0"/>
          </a:p>
          <a:p>
            <a:pPr marL="227965" indent="228600" algn="just">
              <a:lnSpc>
                <a:spcPct val="150000"/>
              </a:lnSpc>
              <a:spcAft>
                <a:spcPts val="0"/>
              </a:spcAft>
            </a:pPr>
            <a:r>
              <a:rPr lang="en-US" altLang="zh-CN" dirty="0"/>
              <a:t>2</a:t>
            </a:r>
            <a:r>
              <a:rPr lang="zh-CN" altLang="zh-CN" dirty="0"/>
              <a:t>）实施变更</a:t>
            </a:r>
          </a:p>
        </p:txBody>
      </p:sp>
      <p:sp>
        <p:nvSpPr>
          <p:cNvPr id="2" name="Rectangle 3"/>
          <p:cNvSpPr>
            <a:spLocks noChangeArrowheads="1"/>
          </p:cNvSpPr>
          <p:nvPr/>
        </p:nvSpPr>
        <p:spPr bwMode="auto">
          <a:xfrm>
            <a:off x="0" y="2939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nvPr>
        </p:nvGraphicFramePr>
        <p:xfrm>
          <a:off x="391886" y="1191987"/>
          <a:ext cx="5397500" cy="5573485"/>
        </p:xfrm>
        <a:graphic>
          <a:graphicData uri="http://schemas.openxmlformats.org/presentationml/2006/ole">
            <mc:AlternateContent xmlns:mc="http://schemas.openxmlformats.org/markup-compatibility/2006">
              <mc:Choice xmlns:v="urn:schemas-microsoft-com:vml" Requires="v">
                <p:oleObj spid="_x0000_s18484" name="Visio" r:id="rId4" imgW="6423766" imgH="7383614" progId="Visio.Drawing.15">
                  <p:embed/>
                </p:oleObj>
              </mc:Choice>
              <mc:Fallback>
                <p:oleObj name="Visio" r:id="rId4" imgW="6423766" imgH="7383614" progId="Visio.Drawing.15">
                  <p:embed/>
                  <p:pic>
                    <p:nvPicPr>
                      <p:cNvPr id="4" name="对象 3"/>
                      <p:cNvPicPr>
                        <a:picLocks noChangeAspect="1" noChangeArrowheads="1"/>
                      </p:cNvPicPr>
                      <p:nvPr/>
                    </p:nvPicPr>
                    <p:blipFill>
                      <a:blip r:embed="rId5"/>
                      <a:srcRect/>
                      <a:stretch>
                        <a:fillRect/>
                      </a:stretch>
                    </p:blipFill>
                    <p:spPr bwMode="auto">
                      <a:xfrm>
                        <a:off x="391886" y="1191987"/>
                        <a:ext cx="5397500" cy="5573485"/>
                      </a:xfrm>
                      <a:prstGeom prst="rect">
                        <a:avLst/>
                      </a:prstGeom>
                      <a:noFill/>
                    </p:spPr>
                  </p:pic>
                </p:oleObj>
              </mc:Fallback>
            </mc:AlternateContent>
          </a:graphicData>
        </a:graphic>
      </p:graphicFrame>
    </p:spTree>
    <p:extLst>
      <p:ext uri="{BB962C8B-B14F-4D97-AF65-F5344CB8AC3E}">
        <p14:creationId xmlns:p14="http://schemas.microsoft.com/office/powerpoint/2010/main" val="196734100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敏捷发展简史"/>
          <p:cNvSpPr txBox="1">
            <a:spLocks/>
          </p:cNvSpPr>
          <p:nvPr/>
        </p:nvSpPr>
        <p:spPr>
          <a:xfrm>
            <a:off x="0" y="293914"/>
            <a:ext cx="8229601" cy="1143001"/>
          </a:xfrm>
          <a:prstGeom prst="rect">
            <a:avLst/>
          </a:prstGeom>
        </p:spPr>
        <p:txBody>
          <a:bodyPr>
            <a:normAutofit/>
          </a:bodyPr>
          <a:lstStyle>
            <a:lvl1pPr algn="l" defTabSz="914400" rtl="0" eaLnBrk="1" latinLnBrk="0" hangingPunct="1">
              <a:lnSpc>
                <a:spcPct val="90000"/>
              </a:lnSpc>
              <a:spcBef>
                <a:spcPct val="0"/>
              </a:spcBef>
              <a:buNone/>
              <a:defRPr sz="5600" kern="1200">
                <a:solidFill>
                  <a:schemeClr val="tx1"/>
                </a:solidFill>
                <a:latin typeface="Helvetica"/>
                <a:ea typeface="Helvetica"/>
                <a:cs typeface="Helvetica"/>
                <a:sym typeface="Helvetica"/>
              </a:defRPr>
            </a:lvl1pPr>
          </a:lstStyle>
          <a:p>
            <a:pPr lvl="0">
              <a:defRPr>
                <a:latin typeface="Calibri"/>
                <a:ea typeface="Calibri"/>
                <a:cs typeface="Calibri"/>
                <a:sym typeface="Calibri"/>
              </a:defRPr>
            </a:pPr>
            <a:r>
              <a:rPr lang="en-US" altLang="zh-CN" sz="3600" dirty="0">
                <a:solidFill>
                  <a:srgbClr val="AC0000"/>
                </a:solidFill>
                <a:latin typeface="SimHei" charset="-122"/>
                <a:ea typeface="SimHei" charset="-122"/>
                <a:cs typeface="SimHei" charset="-122"/>
              </a:rPr>
              <a:t>7</a:t>
            </a:r>
            <a:r>
              <a:rPr lang="zh-CN" altLang="en-US" sz="3600" dirty="0">
                <a:solidFill>
                  <a:srgbClr val="AC0000"/>
                </a:solidFill>
                <a:latin typeface="SimHei" charset="-122"/>
                <a:ea typeface="SimHei" charset="-122"/>
                <a:cs typeface="SimHei" charset="-122"/>
              </a:rPr>
              <a:t> </a:t>
            </a:r>
            <a:r>
              <a:rPr lang="zh-CN" altLang="en-US" sz="3600" dirty="0">
                <a:solidFill>
                  <a:srgbClr val="AC0000"/>
                </a:solidFill>
                <a:latin typeface="SimHei" charset="-122"/>
                <a:ea typeface="SimHei" charset="-122"/>
                <a:cs typeface="SimHei" charset="-122"/>
                <a:sym typeface="Calibri"/>
              </a:rPr>
              <a:t>模版清单</a:t>
            </a:r>
            <a:endParaRPr lang="zh-CN" altLang="zh-CN" sz="3600" dirty="0">
              <a:solidFill>
                <a:srgbClr val="AC0000"/>
              </a:solidFill>
              <a:latin typeface="SimHei" charset="-122"/>
              <a:ea typeface="SimHei" charset="-122"/>
              <a:cs typeface="SimHei" charset="-122"/>
              <a:sym typeface="Calibri"/>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3"/>
          <p:cNvSpPr>
            <a:spLocks noChangeArrowheads="1"/>
          </p:cNvSpPr>
          <p:nvPr/>
        </p:nvSpPr>
        <p:spPr bwMode="auto">
          <a:xfrm>
            <a:off x="0" y="2939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extLst/>
          </p:nvPr>
        </p:nvGraphicFramePr>
        <p:xfrm>
          <a:off x="166096" y="1354201"/>
          <a:ext cx="5989775" cy="5349240"/>
        </p:xfrm>
        <a:graphic>
          <a:graphicData uri="http://schemas.openxmlformats.org/drawingml/2006/table">
            <a:tbl>
              <a:tblPr firstRow="1" firstCol="1" bandRow="1">
                <a:tableStyleId>{5C22544A-7EE6-4342-B048-85BDC9FD1C3A}</a:tableStyleId>
              </a:tblPr>
              <a:tblGrid>
                <a:gridCol w="633954">
                  <a:extLst>
                    <a:ext uri="{9D8B030D-6E8A-4147-A177-3AD203B41FA5}">
                      <a16:colId xmlns:a16="http://schemas.microsoft.com/office/drawing/2014/main" val="20000"/>
                    </a:ext>
                  </a:extLst>
                </a:gridCol>
                <a:gridCol w="1847290">
                  <a:extLst>
                    <a:ext uri="{9D8B030D-6E8A-4147-A177-3AD203B41FA5}">
                      <a16:colId xmlns:a16="http://schemas.microsoft.com/office/drawing/2014/main" val="20001"/>
                    </a:ext>
                  </a:extLst>
                </a:gridCol>
                <a:gridCol w="3508531">
                  <a:extLst>
                    <a:ext uri="{9D8B030D-6E8A-4147-A177-3AD203B41FA5}">
                      <a16:colId xmlns:a16="http://schemas.microsoft.com/office/drawing/2014/main" val="20002"/>
                    </a:ext>
                  </a:extLst>
                </a:gridCol>
              </a:tblGrid>
              <a:tr h="341399">
                <a:tc>
                  <a:txBody>
                    <a:bodyPr/>
                    <a:lstStyle/>
                    <a:p>
                      <a:pPr algn="ctr">
                        <a:lnSpc>
                          <a:spcPct val="150000"/>
                        </a:lnSpc>
                        <a:spcAft>
                          <a:spcPts val="0"/>
                        </a:spcAft>
                      </a:pPr>
                      <a:r>
                        <a:rPr lang="zh-CN" sz="1800" kern="100" dirty="0">
                          <a:effectLst/>
                        </a:rPr>
                        <a:t>序号</a:t>
                      </a:r>
                      <a:endParaRPr lang="zh-CN" sz="1800" kern="100" dirty="0">
                        <a:effectLst/>
                        <a:latin typeface="Calibri" charset="0"/>
                        <a:ea typeface="宋体" charset="-122"/>
                        <a:cs typeface="Times New Roman" charset="0"/>
                      </a:endParaRPr>
                    </a:p>
                  </a:txBody>
                  <a:tcPr marL="68580" marR="68580" marT="0" marB="0"/>
                </a:tc>
                <a:tc>
                  <a:txBody>
                    <a:bodyPr/>
                    <a:lstStyle/>
                    <a:p>
                      <a:pPr algn="ctr">
                        <a:lnSpc>
                          <a:spcPct val="150000"/>
                        </a:lnSpc>
                        <a:spcAft>
                          <a:spcPts val="0"/>
                        </a:spcAft>
                      </a:pPr>
                      <a:r>
                        <a:rPr lang="zh-CN" sz="1800" kern="100" dirty="0">
                          <a:effectLst/>
                        </a:rPr>
                        <a:t>模板名称</a:t>
                      </a:r>
                      <a:endParaRPr lang="zh-CN" sz="1800" kern="100" dirty="0">
                        <a:effectLst/>
                        <a:latin typeface="Calibri" charset="0"/>
                        <a:ea typeface="宋体" charset="-122"/>
                        <a:cs typeface="Times New Roman" charset="0"/>
                      </a:endParaRPr>
                    </a:p>
                  </a:txBody>
                  <a:tcPr marL="68580" marR="68580" marT="0" marB="0"/>
                </a:tc>
                <a:tc>
                  <a:txBody>
                    <a:bodyPr/>
                    <a:lstStyle/>
                    <a:p>
                      <a:pPr algn="ctr">
                        <a:lnSpc>
                          <a:spcPct val="150000"/>
                        </a:lnSpc>
                        <a:spcAft>
                          <a:spcPts val="0"/>
                        </a:spcAft>
                      </a:pPr>
                      <a:r>
                        <a:rPr lang="zh-CN" sz="1800" kern="100">
                          <a:effectLst/>
                        </a:rPr>
                        <a:t>提交时限</a:t>
                      </a:r>
                      <a:endParaRPr lang="zh-CN" sz="1800" kern="10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0"/>
                  </a:ext>
                </a:extLst>
              </a:tr>
              <a:tr h="345591">
                <a:tc gridSpan="2">
                  <a:txBody>
                    <a:bodyPr/>
                    <a:lstStyle/>
                    <a:p>
                      <a:pPr algn="just">
                        <a:lnSpc>
                          <a:spcPct val="150000"/>
                        </a:lnSpc>
                        <a:spcAft>
                          <a:spcPts val="0"/>
                        </a:spcAft>
                      </a:pPr>
                      <a:r>
                        <a:rPr lang="zh-CN" sz="1800" kern="100" dirty="0">
                          <a:effectLst/>
                        </a:rPr>
                        <a:t>工程文档模板</a:t>
                      </a:r>
                      <a:endParaRPr lang="zh-CN" sz="1800" kern="100" dirty="0">
                        <a:effectLst/>
                        <a:latin typeface="Calibri" charset="0"/>
                        <a:ea typeface="宋体" charset="-122"/>
                        <a:cs typeface="Times New Roman" charset="0"/>
                      </a:endParaRPr>
                    </a:p>
                  </a:txBody>
                  <a:tcPr marL="68580" marR="68580" marT="0" marB="0"/>
                </a:tc>
                <a:tc hMerge="1">
                  <a:txBody>
                    <a:bodyPr/>
                    <a:lstStyle/>
                    <a:p>
                      <a:endParaRPr lang="zh-CN" altLang="en-US"/>
                    </a:p>
                  </a:txBody>
                  <a:tcPr/>
                </a:tc>
                <a:tc>
                  <a:txBody>
                    <a:bodyPr/>
                    <a:lstStyle/>
                    <a:p>
                      <a:pPr algn="just">
                        <a:lnSpc>
                          <a:spcPct val="150000"/>
                        </a:lnSpc>
                        <a:spcAft>
                          <a:spcPts val="0"/>
                        </a:spcAft>
                      </a:pPr>
                      <a:r>
                        <a:rPr lang="en-US" sz="1800" kern="100">
                          <a:effectLst/>
                        </a:rPr>
                        <a:t> </a:t>
                      </a:r>
                      <a:endParaRPr lang="zh-CN" sz="1800" kern="10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1"/>
                  </a:ext>
                </a:extLst>
              </a:tr>
              <a:tr h="345591">
                <a:tc>
                  <a:txBody>
                    <a:bodyPr/>
                    <a:lstStyle/>
                    <a:p>
                      <a:pPr algn="ctr">
                        <a:lnSpc>
                          <a:spcPct val="150000"/>
                        </a:lnSpc>
                        <a:spcAft>
                          <a:spcPts val="0"/>
                        </a:spcAft>
                      </a:pPr>
                      <a:r>
                        <a:rPr lang="en-US" sz="1800" kern="100">
                          <a:effectLst/>
                        </a:rPr>
                        <a:t>1-01</a:t>
                      </a:r>
                      <a:endParaRPr lang="zh-CN" sz="1800" kern="10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dirty="0">
                          <a:effectLst/>
                        </a:rPr>
                        <a:t>业务需求</a:t>
                      </a:r>
                      <a:endParaRPr lang="zh-CN" sz="1800" kern="100" dirty="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a:effectLst/>
                        </a:rPr>
                        <a:t>需求分析完成后</a:t>
                      </a:r>
                      <a:endParaRPr lang="zh-CN" sz="1800" kern="10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2"/>
                  </a:ext>
                </a:extLst>
              </a:tr>
              <a:tr h="345591">
                <a:tc>
                  <a:txBody>
                    <a:bodyPr/>
                    <a:lstStyle/>
                    <a:p>
                      <a:pPr algn="ctr">
                        <a:lnSpc>
                          <a:spcPct val="150000"/>
                        </a:lnSpc>
                        <a:spcAft>
                          <a:spcPts val="0"/>
                        </a:spcAft>
                      </a:pPr>
                      <a:r>
                        <a:rPr lang="en-US" sz="1800" kern="100">
                          <a:effectLst/>
                        </a:rPr>
                        <a:t>1-02</a:t>
                      </a:r>
                      <a:endParaRPr lang="zh-CN" sz="1800" kern="10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dirty="0">
                          <a:effectLst/>
                        </a:rPr>
                        <a:t>需求规格说明书</a:t>
                      </a:r>
                      <a:endParaRPr lang="zh-CN" sz="1800" kern="100" dirty="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a:effectLst/>
                        </a:rPr>
                        <a:t>需求分析完成后</a:t>
                      </a:r>
                      <a:endParaRPr lang="zh-CN" sz="1800" kern="10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3"/>
                  </a:ext>
                </a:extLst>
              </a:tr>
              <a:tr h="345591">
                <a:tc>
                  <a:txBody>
                    <a:bodyPr/>
                    <a:lstStyle/>
                    <a:p>
                      <a:pPr algn="ctr">
                        <a:lnSpc>
                          <a:spcPct val="150000"/>
                        </a:lnSpc>
                        <a:spcAft>
                          <a:spcPts val="0"/>
                        </a:spcAft>
                      </a:pPr>
                      <a:r>
                        <a:rPr lang="en-US" sz="1800" kern="100">
                          <a:effectLst/>
                        </a:rPr>
                        <a:t>1-03</a:t>
                      </a:r>
                      <a:endParaRPr lang="zh-CN" sz="1800" kern="10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dirty="0">
                          <a:effectLst/>
                        </a:rPr>
                        <a:t>概要设计</a:t>
                      </a:r>
                      <a:endParaRPr lang="zh-CN" sz="1800" kern="100" dirty="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dirty="0">
                          <a:effectLst/>
                        </a:rPr>
                        <a:t>迭代开发开始前</a:t>
                      </a:r>
                      <a:endParaRPr lang="zh-CN" sz="1800" kern="100" dirty="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4"/>
                  </a:ext>
                </a:extLst>
              </a:tr>
              <a:tr h="345591">
                <a:tc>
                  <a:txBody>
                    <a:bodyPr/>
                    <a:lstStyle/>
                    <a:p>
                      <a:pPr algn="ctr">
                        <a:lnSpc>
                          <a:spcPct val="150000"/>
                        </a:lnSpc>
                        <a:spcAft>
                          <a:spcPts val="0"/>
                        </a:spcAft>
                      </a:pPr>
                      <a:r>
                        <a:rPr lang="en-US" sz="1800" kern="100">
                          <a:effectLst/>
                        </a:rPr>
                        <a:t>1-04</a:t>
                      </a:r>
                      <a:endParaRPr lang="zh-CN" sz="1800" kern="10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a:effectLst/>
                        </a:rPr>
                        <a:t>接口设计</a:t>
                      </a:r>
                      <a:endParaRPr lang="zh-CN" sz="1800" kern="10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dirty="0">
                          <a:effectLst/>
                        </a:rPr>
                        <a:t>迭代开发开始前</a:t>
                      </a:r>
                      <a:endParaRPr lang="zh-CN" sz="1800" kern="100" dirty="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5"/>
                  </a:ext>
                </a:extLst>
              </a:tr>
              <a:tr h="345591">
                <a:tc>
                  <a:txBody>
                    <a:bodyPr/>
                    <a:lstStyle/>
                    <a:p>
                      <a:pPr algn="ctr">
                        <a:lnSpc>
                          <a:spcPct val="150000"/>
                        </a:lnSpc>
                        <a:spcAft>
                          <a:spcPts val="0"/>
                        </a:spcAft>
                      </a:pPr>
                      <a:r>
                        <a:rPr lang="en-US" sz="1800" kern="100">
                          <a:effectLst/>
                        </a:rPr>
                        <a:t>1-05</a:t>
                      </a:r>
                      <a:endParaRPr lang="zh-CN" sz="1800" kern="10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a:effectLst/>
                        </a:rPr>
                        <a:t>详细设计</a:t>
                      </a:r>
                      <a:endParaRPr lang="zh-CN" sz="1800" kern="10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dirty="0">
                          <a:effectLst/>
                        </a:rPr>
                        <a:t>迭代开发开始前</a:t>
                      </a:r>
                      <a:endParaRPr lang="zh-CN" sz="1800" kern="100" dirty="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6"/>
                  </a:ext>
                </a:extLst>
              </a:tr>
              <a:tr h="726777">
                <a:tc>
                  <a:txBody>
                    <a:bodyPr/>
                    <a:lstStyle/>
                    <a:p>
                      <a:pPr algn="ctr">
                        <a:lnSpc>
                          <a:spcPct val="150000"/>
                        </a:lnSpc>
                        <a:spcAft>
                          <a:spcPts val="0"/>
                        </a:spcAft>
                      </a:pPr>
                      <a:r>
                        <a:rPr lang="en-US" sz="1800" kern="100">
                          <a:effectLst/>
                        </a:rPr>
                        <a:t>1-06</a:t>
                      </a:r>
                      <a:endParaRPr lang="zh-CN" sz="1800" kern="10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a:effectLst/>
                        </a:rPr>
                        <a:t>部署方案</a:t>
                      </a:r>
                      <a:endParaRPr lang="zh-CN" sz="1800" kern="10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dirty="0">
                          <a:effectLst/>
                        </a:rPr>
                        <a:t>迭代开发过程中不断完善，技术测试完成后出最终版本</a:t>
                      </a:r>
                      <a:endParaRPr lang="zh-CN" sz="1800" kern="100" dirty="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7"/>
                  </a:ext>
                </a:extLst>
              </a:tr>
              <a:tr h="345591">
                <a:tc>
                  <a:txBody>
                    <a:bodyPr/>
                    <a:lstStyle/>
                    <a:p>
                      <a:pPr algn="ctr">
                        <a:lnSpc>
                          <a:spcPct val="150000"/>
                        </a:lnSpc>
                        <a:spcAft>
                          <a:spcPts val="0"/>
                        </a:spcAft>
                      </a:pPr>
                      <a:r>
                        <a:rPr lang="en-US" sz="1800" kern="100">
                          <a:effectLst/>
                        </a:rPr>
                        <a:t>1-07</a:t>
                      </a:r>
                      <a:endParaRPr lang="zh-CN" sz="1800" kern="10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a:effectLst/>
                        </a:rPr>
                        <a:t>测试报告</a:t>
                      </a:r>
                      <a:endParaRPr lang="zh-CN" sz="1800" kern="10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dirty="0">
                          <a:effectLst/>
                        </a:rPr>
                        <a:t>技术测试完成后</a:t>
                      </a:r>
                      <a:endParaRPr lang="zh-CN" sz="1800" kern="100" dirty="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8"/>
                  </a:ext>
                </a:extLst>
              </a:tr>
              <a:tr h="345591">
                <a:tc>
                  <a:txBody>
                    <a:bodyPr/>
                    <a:lstStyle/>
                    <a:p>
                      <a:pPr algn="ctr">
                        <a:lnSpc>
                          <a:spcPct val="150000"/>
                        </a:lnSpc>
                        <a:spcAft>
                          <a:spcPts val="0"/>
                        </a:spcAft>
                      </a:pPr>
                      <a:r>
                        <a:rPr lang="en-US" sz="1800" kern="100">
                          <a:effectLst/>
                        </a:rPr>
                        <a:t>1-09</a:t>
                      </a:r>
                      <a:endParaRPr lang="zh-CN" sz="1800" kern="10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a:effectLst/>
                        </a:rPr>
                        <a:t>业务验收测试表</a:t>
                      </a:r>
                      <a:endParaRPr lang="zh-CN" sz="1800" kern="10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dirty="0">
                          <a:effectLst/>
                        </a:rPr>
                        <a:t>业务测试完成后</a:t>
                      </a:r>
                      <a:endParaRPr lang="zh-CN" sz="1800" kern="100" dirty="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9"/>
                  </a:ext>
                </a:extLst>
              </a:tr>
              <a:tr h="345591">
                <a:tc>
                  <a:txBody>
                    <a:bodyPr/>
                    <a:lstStyle/>
                    <a:p>
                      <a:pPr algn="ctr">
                        <a:lnSpc>
                          <a:spcPct val="150000"/>
                        </a:lnSpc>
                        <a:spcAft>
                          <a:spcPts val="0"/>
                        </a:spcAft>
                      </a:pPr>
                      <a:r>
                        <a:rPr lang="en-US" sz="1800" kern="100">
                          <a:effectLst/>
                        </a:rPr>
                        <a:t>1-09</a:t>
                      </a:r>
                      <a:endParaRPr lang="zh-CN" sz="1800" kern="10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a:effectLst/>
                        </a:rPr>
                        <a:t>用户手册</a:t>
                      </a:r>
                      <a:endParaRPr lang="zh-CN" sz="1800" kern="10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dirty="0">
                          <a:effectLst/>
                        </a:rPr>
                        <a:t>技术测试完成之后，上线之前</a:t>
                      </a:r>
                      <a:endParaRPr lang="zh-CN" sz="1800" kern="100" dirty="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10"/>
                  </a:ext>
                </a:extLst>
              </a:tr>
              <a:tr h="345591">
                <a:tc>
                  <a:txBody>
                    <a:bodyPr/>
                    <a:lstStyle/>
                    <a:p>
                      <a:pPr algn="ctr">
                        <a:lnSpc>
                          <a:spcPct val="150000"/>
                        </a:lnSpc>
                        <a:spcAft>
                          <a:spcPts val="0"/>
                        </a:spcAft>
                      </a:pPr>
                      <a:r>
                        <a:rPr lang="en-US" sz="1800" kern="100">
                          <a:effectLst/>
                        </a:rPr>
                        <a:t>1-10</a:t>
                      </a:r>
                      <a:endParaRPr lang="zh-CN" sz="1800" kern="10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a:effectLst/>
                        </a:rPr>
                        <a:t>运维手册</a:t>
                      </a:r>
                      <a:endParaRPr lang="zh-CN" sz="1800" kern="10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dirty="0">
                          <a:effectLst/>
                        </a:rPr>
                        <a:t>上线之前</a:t>
                      </a:r>
                      <a:endParaRPr lang="zh-CN" sz="1800" kern="100" dirty="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11"/>
                  </a:ext>
                </a:extLst>
              </a:tr>
            </a:tbl>
          </a:graphicData>
        </a:graphic>
      </p:graphicFrame>
      <p:graphicFrame>
        <p:nvGraphicFramePr>
          <p:cNvPr id="7" name="表格 6"/>
          <p:cNvGraphicFramePr>
            <a:graphicFrameLocks noGrp="1"/>
          </p:cNvGraphicFramePr>
          <p:nvPr>
            <p:extLst/>
          </p:nvPr>
        </p:nvGraphicFramePr>
        <p:xfrm>
          <a:off x="6335487" y="1354201"/>
          <a:ext cx="5633488" cy="3977640"/>
        </p:xfrm>
        <a:graphic>
          <a:graphicData uri="http://schemas.openxmlformats.org/drawingml/2006/table">
            <a:tbl>
              <a:tblPr firstRow="1" firstCol="1" bandRow="1">
                <a:tableStyleId>{5C22544A-7EE6-4342-B048-85BDC9FD1C3A}</a:tableStyleId>
              </a:tblPr>
              <a:tblGrid>
                <a:gridCol w="596246">
                  <a:extLst>
                    <a:ext uri="{9D8B030D-6E8A-4147-A177-3AD203B41FA5}">
                      <a16:colId xmlns:a16="http://schemas.microsoft.com/office/drawing/2014/main" val="20000"/>
                    </a:ext>
                  </a:extLst>
                </a:gridCol>
                <a:gridCol w="2221162">
                  <a:extLst>
                    <a:ext uri="{9D8B030D-6E8A-4147-A177-3AD203B41FA5}">
                      <a16:colId xmlns:a16="http://schemas.microsoft.com/office/drawing/2014/main" val="20001"/>
                    </a:ext>
                  </a:extLst>
                </a:gridCol>
                <a:gridCol w="2816080">
                  <a:extLst>
                    <a:ext uri="{9D8B030D-6E8A-4147-A177-3AD203B41FA5}">
                      <a16:colId xmlns:a16="http://schemas.microsoft.com/office/drawing/2014/main" val="20002"/>
                    </a:ext>
                  </a:extLst>
                </a:gridCol>
              </a:tblGrid>
              <a:tr h="0">
                <a:tc>
                  <a:txBody>
                    <a:bodyPr/>
                    <a:lstStyle/>
                    <a:p>
                      <a:pPr algn="ctr">
                        <a:lnSpc>
                          <a:spcPct val="150000"/>
                        </a:lnSpc>
                        <a:spcAft>
                          <a:spcPts val="0"/>
                        </a:spcAft>
                      </a:pPr>
                      <a:r>
                        <a:rPr lang="zh-CN" sz="1800" kern="100" dirty="0">
                          <a:effectLst/>
                        </a:rPr>
                        <a:t>序号</a:t>
                      </a:r>
                      <a:endParaRPr lang="zh-CN" sz="1800" kern="100" dirty="0">
                        <a:effectLst/>
                        <a:latin typeface="Calibri" charset="0"/>
                        <a:ea typeface="宋体" charset="-122"/>
                        <a:cs typeface="Times New Roman" charset="0"/>
                      </a:endParaRPr>
                    </a:p>
                  </a:txBody>
                  <a:tcPr marL="68580" marR="68580" marT="0" marB="0"/>
                </a:tc>
                <a:tc>
                  <a:txBody>
                    <a:bodyPr/>
                    <a:lstStyle/>
                    <a:p>
                      <a:pPr algn="ctr">
                        <a:lnSpc>
                          <a:spcPct val="150000"/>
                        </a:lnSpc>
                        <a:spcAft>
                          <a:spcPts val="0"/>
                        </a:spcAft>
                      </a:pPr>
                      <a:r>
                        <a:rPr lang="zh-CN" sz="1800" kern="100" dirty="0">
                          <a:effectLst/>
                        </a:rPr>
                        <a:t>模板名称</a:t>
                      </a:r>
                      <a:endParaRPr lang="zh-CN" sz="1800" kern="100" dirty="0">
                        <a:effectLst/>
                        <a:latin typeface="Calibri" charset="0"/>
                        <a:ea typeface="宋体" charset="-122"/>
                        <a:cs typeface="Times New Roman" charset="0"/>
                      </a:endParaRPr>
                    </a:p>
                  </a:txBody>
                  <a:tcPr marL="68580" marR="68580" marT="0" marB="0"/>
                </a:tc>
                <a:tc>
                  <a:txBody>
                    <a:bodyPr/>
                    <a:lstStyle/>
                    <a:p>
                      <a:pPr algn="ctr">
                        <a:lnSpc>
                          <a:spcPct val="150000"/>
                        </a:lnSpc>
                        <a:spcAft>
                          <a:spcPts val="0"/>
                        </a:spcAft>
                      </a:pPr>
                      <a:r>
                        <a:rPr lang="zh-CN" sz="1800" kern="100">
                          <a:effectLst/>
                        </a:rPr>
                        <a:t>提交时限</a:t>
                      </a:r>
                      <a:endParaRPr lang="zh-CN" sz="1800" kern="10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0"/>
                  </a:ext>
                </a:extLst>
              </a:tr>
              <a:tr h="0">
                <a:tc gridSpan="2">
                  <a:txBody>
                    <a:bodyPr/>
                    <a:lstStyle/>
                    <a:p>
                      <a:pPr algn="just">
                        <a:lnSpc>
                          <a:spcPct val="150000"/>
                        </a:lnSpc>
                        <a:spcAft>
                          <a:spcPts val="0"/>
                        </a:spcAft>
                      </a:pPr>
                      <a:r>
                        <a:rPr lang="zh-CN" sz="1800" kern="100" dirty="0">
                          <a:effectLst/>
                        </a:rPr>
                        <a:t>管理文档模板</a:t>
                      </a:r>
                      <a:endParaRPr lang="zh-CN" sz="1800" kern="100" dirty="0">
                        <a:effectLst/>
                        <a:latin typeface="Calibri" charset="0"/>
                        <a:ea typeface="宋体" charset="-122"/>
                        <a:cs typeface="Times New Roman" charset="0"/>
                      </a:endParaRPr>
                    </a:p>
                  </a:txBody>
                  <a:tcPr marL="68580" marR="68580" marT="0" marB="0"/>
                </a:tc>
                <a:tc hMerge="1">
                  <a:txBody>
                    <a:bodyPr/>
                    <a:lstStyle/>
                    <a:p>
                      <a:endParaRPr lang="zh-CN" altLang="en-US"/>
                    </a:p>
                  </a:txBody>
                  <a:tcPr/>
                </a:tc>
                <a:tc>
                  <a:txBody>
                    <a:bodyPr/>
                    <a:lstStyle/>
                    <a:p>
                      <a:pPr algn="just">
                        <a:lnSpc>
                          <a:spcPct val="150000"/>
                        </a:lnSpc>
                        <a:spcAft>
                          <a:spcPts val="0"/>
                        </a:spcAft>
                      </a:pPr>
                      <a:r>
                        <a:rPr lang="en-US" sz="1800" kern="100">
                          <a:effectLst/>
                        </a:rPr>
                        <a:t> </a:t>
                      </a:r>
                      <a:endParaRPr lang="zh-CN" sz="1800" kern="10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1"/>
                  </a:ext>
                </a:extLst>
              </a:tr>
              <a:tr h="0">
                <a:tc>
                  <a:txBody>
                    <a:bodyPr/>
                    <a:lstStyle/>
                    <a:p>
                      <a:pPr algn="ctr">
                        <a:lnSpc>
                          <a:spcPct val="150000"/>
                        </a:lnSpc>
                        <a:spcAft>
                          <a:spcPts val="0"/>
                        </a:spcAft>
                      </a:pPr>
                      <a:r>
                        <a:rPr lang="en-US" sz="1800" kern="100">
                          <a:effectLst/>
                        </a:rPr>
                        <a:t>2-01</a:t>
                      </a:r>
                      <a:endParaRPr lang="zh-CN" sz="1800" kern="10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dirty="0">
                          <a:effectLst/>
                        </a:rPr>
                        <a:t>迭代开发计划</a:t>
                      </a:r>
                      <a:endParaRPr lang="zh-CN" sz="1800" kern="100" dirty="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a:effectLst/>
                        </a:rPr>
                        <a:t>迭代开发开始前</a:t>
                      </a:r>
                      <a:endParaRPr lang="zh-CN" sz="1800" kern="10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2"/>
                  </a:ext>
                </a:extLst>
              </a:tr>
              <a:tr h="0">
                <a:tc>
                  <a:txBody>
                    <a:bodyPr/>
                    <a:lstStyle/>
                    <a:p>
                      <a:pPr algn="ctr">
                        <a:lnSpc>
                          <a:spcPct val="150000"/>
                        </a:lnSpc>
                        <a:spcAft>
                          <a:spcPts val="0"/>
                        </a:spcAft>
                      </a:pPr>
                      <a:r>
                        <a:rPr lang="en-US" sz="1800" kern="100">
                          <a:effectLst/>
                        </a:rPr>
                        <a:t>2-02</a:t>
                      </a:r>
                      <a:endParaRPr lang="zh-CN" sz="1800" kern="10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dirty="0">
                          <a:effectLst/>
                        </a:rPr>
                        <a:t>评审报告</a:t>
                      </a:r>
                      <a:endParaRPr lang="zh-CN" sz="1800" kern="100" dirty="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dirty="0">
                          <a:effectLst/>
                        </a:rPr>
                        <a:t>评审会议结束后</a:t>
                      </a:r>
                      <a:endParaRPr lang="zh-CN" sz="1800" kern="100" dirty="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3"/>
                  </a:ext>
                </a:extLst>
              </a:tr>
              <a:tr h="0">
                <a:tc>
                  <a:txBody>
                    <a:bodyPr/>
                    <a:lstStyle/>
                    <a:p>
                      <a:pPr algn="ctr">
                        <a:lnSpc>
                          <a:spcPct val="150000"/>
                        </a:lnSpc>
                        <a:spcAft>
                          <a:spcPts val="0"/>
                        </a:spcAft>
                      </a:pPr>
                      <a:r>
                        <a:rPr lang="en-US" sz="1800" kern="100">
                          <a:effectLst/>
                        </a:rPr>
                        <a:t>2-03</a:t>
                      </a:r>
                      <a:endParaRPr lang="zh-CN" sz="1800" kern="10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altLang="en-US" sz="1800" kern="100" dirty="0">
                          <a:effectLst/>
                          <a:latin typeface="Calibri" charset="0"/>
                          <a:ea typeface="宋体" charset="-122"/>
                          <a:cs typeface="Times New Roman" charset="0"/>
                        </a:rPr>
                        <a:t>回顾会议纪要</a:t>
                      </a:r>
                      <a:endParaRPr lang="zh-CN" sz="1800" kern="100" dirty="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zh-CN" sz="1800" kern="100" dirty="0">
                          <a:effectLst/>
                        </a:rPr>
                        <a:t>回顾会议结束后</a:t>
                      </a:r>
                      <a:endParaRPr lang="zh-CN" sz="1800" kern="100" dirty="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4"/>
                  </a:ext>
                </a:extLst>
              </a:tr>
              <a:tr h="0">
                <a:tc>
                  <a:txBody>
                    <a:bodyPr/>
                    <a:lstStyle/>
                    <a:p>
                      <a:pPr algn="just">
                        <a:lnSpc>
                          <a:spcPct val="150000"/>
                        </a:lnSpc>
                        <a:spcAft>
                          <a:spcPts val="0"/>
                        </a:spcAft>
                      </a:pPr>
                      <a:r>
                        <a:rPr lang="en-US" sz="1800" kern="100">
                          <a:effectLst/>
                        </a:rPr>
                        <a:t> </a:t>
                      </a:r>
                      <a:endParaRPr lang="zh-CN" sz="1800" kern="100">
                        <a:effectLst/>
                        <a:latin typeface="Calibri" charset="0"/>
                        <a:ea typeface="宋体" charset="-122"/>
                        <a:cs typeface="Times New Roman" charset="0"/>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sz="1800" kern="100" dirty="0">
                          <a:effectLst/>
                        </a:rPr>
                        <a:t> </a:t>
                      </a:r>
                      <a:endParaRPr lang="zh-CN" sz="1800" kern="100" dirty="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en-US" sz="1800" kern="100" dirty="0">
                          <a:effectLst/>
                        </a:rPr>
                        <a:t> </a:t>
                      </a:r>
                      <a:endParaRPr lang="zh-CN" sz="1800" kern="100" dirty="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5"/>
                  </a:ext>
                </a:extLst>
              </a:tr>
              <a:tr h="0">
                <a:tc>
                  <a:txBody>
                    <a:bodyPr/>
                    <a:lstStyle/>
                    <a:p>
                      <a:pPr algn="just">
                        <a:lnSpc>
                          <a:spcPct val="150000"/>
                        </a:lnSpc>
                        <a:spcAft>
                          <a:spcPts val="0"/>
                        </a:spcAft>
                      </a:pPr>
                      <a:r>
                        <a:rPr lang="en-US" sz="1200" kern="100">
                          <a:effectLst/>
                        </a:rPr>
                        <a:t> </a:t>
                      </a:r>
                      <a:endParaRPr lang="zh-CN" sz="1050" kern="10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en-US" sz="1200" kern="100" dirty="0">
                          <a:effectLst/>
                        </a:rPr>
                        <a:t> </a:t>
                      </a:r>
                      <a:endParaRPr lang="zh-CN" sz="1050" kern="100" dirty="0">
                        <a:effectLst/>
                        <a:latin typeface="Calibri" charset="0"/>
                        <a:ea typeface="宋体" charset="-122"/>
                        <a:cs typeface="Times New Roman" charset="0"/>
                      </a:endParaRPr>
                    </a:p>
                  </a:txBody>
                  <a:tcPr marL="68580" marR="68580" marT="0" marB="0"/>
                </a:tc>
                <a:tc>
                  <a:txBody>
                    <a:bodyPr/>
                    <a:lstStyle/>
                    <a:p>
                      <a:pPr algn="just">
                        <a:lnSpc>
                          <a:spcPct val="150000"/>
                        </a:lnSpc>
                        <a:spcAft>
                          <a:spcPts val="0"/>
                        </a:spcAft>
                      </a:pPr>
                      <a:r>
                        <a:rPr lang="en-US" sz="1200" kern="100" dirty="0">
                          <a:effectLst/>
                        </a:rPr>
                        <a:t> </a:t>
                      </a:r>
                      <a:endParaRPr lang="zh-CN" sz="1050" kern="100" dirty="0">
                        <a:effectLst/>
                        <a:latin typeface="Calibri" charset="0"/>
                        <a:ea typeface="宋体" charset="-122"/>
                        <a:cs typeface="Times New Roman"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853043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敏捷发展简史"/>
          <p:cNvSpPr txBox="1">
            <a:spLocks/>
          </p:cNvSpPr>
          <p:nvPr/>
        </p:nvSpPr>
        <p:spPr>
          <a:xfrm>
            <a:off x="0" y="316709"/>
            <a:ext cx="8229601" cy="1143001"/>
          </a:xfrm>
          <a:prstGeom prst="rect">
            <a:avLst/>
          </a:prstGeom>
        </p:spPr>
        <p:txBody>
          <a:bodyPr>
            <a:normAutofit/>
          </a:bodyPr>
          <a:lstStyle>
            <a:lvl1pPr algn="l" defTabSz="914400" rtl="0" eaLnBrk="1" latinLnBrk="0" hangingPunct="1">
              <a:lnSpc>
                <a:spcPct val="90000"/>
              </a:lnSpc>
              <a:spcBef>
                <a:spcPct val="0"/>
              </a:spcBef>
              <a:buNone/>
              <a:defRPr sz="5600" kern="1200">
                <a:solidFill>
                  <a:schemeClr val="tx1"/>
                </a:solidFill>
                <a:latin typeface="Helvetica"/>
                <a:ea typeface="Helvetica"/>
                <a:cs typeface="Helvetica"/>
                <a:sym typeface="Helvetica"/>
              </a:defRPr>
            </a:lvl1pPr>
          </a:lstStyle>
          <a:p>
            <a:pPr lvl="0">
              <a:defRPr>
                <a:latin typeface="Calibri"/>
                <a:ea typeface="Calibri"/>
                <a:cs typeface="Calibri"/>
                <a:sym typeface="Calibri"/>
              </a:defRPr>
            </a:pPr>
            <a:r>
              <a:rPr lang="zh-CN" altLang="en-US" sz="3600" dirty="0">
                <a:solidFill>
                  <a:srgbClr val="AC0000"/>
                </a:solidFill>
                <a:latin typeface="SimHei" charset="-122"/>
                <a:ea typeface="SimHei" charset="-122"/>
                <a:cs typeface="SimHei" charset="-122"/>
              </a:rPr>
              <a:t>附件</a:t>
            </a:r>
            <a:r>
              <a:rPr lang="en-US" altLang="zh-CN" sz="3600" dirty="0">
                <a:solidFill>
                  <a:srgbClr val="AC0000"/>
                </a:solidFill>
                <a:latin typeface="SimHei" charset="-122"/>
                <a:ea typeface="SimHei" charset="-122"/>
                <a:cs typeface="SimHei" charset="-122"/>
              </a:rPr>
              <a:t>1</a:t>
            </a:r>
            <a:r>
              <a:rPr lang="zh-CN" altLang="en-US" sz="3600" dirty="0">
                <a:solidFill>
                  <a:srgbClr val="AC0000"/>
                </a:solidFill>
                <a:latin typeface="SimHei" charset="-122"/>
                <a:ea typeface="SimHei" charset="-122"/>
                <a:cs typeface="SimHei" charset="-122"/>
              </a:rPr>
              <a:t> </a:t>
            </a:r>
            <a:r>
              <a:rPr lang="zh-CN" altLang="zh-CN" sz="3600" dirty="0">
                <a:solidFill>
                  <a:srgbClr val="AC0000"/>
                </a:solidFill>
                <a:latin typeface="SimHei" charset="-122"/>
                <a:ea typeface="SimHei" charset="-122"/>
                <a:cs typeface="SimHei" charset="-122"/>
                <a:sym typeface="Calibri"/>
              </a:rPr>
              <a:t>持续集成实践指南 </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3"/>
          <p:cNvSpPr>
            <a:spLocks noChangeArrowheads="1"/>
          </p:cNvSpPr>
          <p:nvPr/>
        </p:nvSpPr>
        <p:spPr bwMode="auto">
          <a:xfrm>
            <a:off x="0" y="2939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4980279" y="4456627"/>
            <a:ext cx="3722915" cy="2354491"/>
          </a:xfrm>
          <a:prstGeom prst="rect">
            <a:avLst/>
          </a:prstGeom>
        </p:spPr>
        <p:txBody>
          <a:bodyPr wrap="square">
            <a:spAutoFit/>
          </a:bodyPr>
          <a:lstStyle/>
          <a:p>
            <a:pPr indent="149225" algn="just">
              <a:lnSpc>
                <a:spcPct val="150000"/>
              </a:lnSpc>
              <a:spcAft>
                <a:spcPts val="0"/>
              </a:spcAft>
            </a:pPr>
            <a:r>
              <a:rPr lang="zh-CN" altLang="en-US" b="1" kern="100" dirty="0">
                <a:latin typeface="Calibri" charset="0"/>
                <a:cs typeface="Times New Roman" charset="0"/>
              </a:rPr>
              <a:t>角色和职责</a:t>
            </a:r>
            <a:endParaRPr lang="en-US" altLang="zh-CN" b="1" kern="100" dirty="0">
              <a:latin typeface="Calibri" charset="0"/>
              <a:cs typeface="Times New Roman" charset="0"/>
            </a:endParaRPr>
          </a:p>
          <a:p>
            <a:pPr indent="149225" algn="just">
              <a:lnSpc>
                <a:spcPct val="150000"/>
              </a:lnSpc>
            </a:pPr>
            <a:r>
              <a:rPr lang="zh-CN" altLang="zh-CN" sz="1600" b="1" dirty="0"/>
              <a:t>集成人员</a:t>
            </a:r>
            <a:endParaRPr lang="zh-CN" altLang="zh-CN" sz="1600" b="1" kern="100" dirty="0">
              <a:latin typeface="Calibri" charset="0"/>
              <a:cs typeface="Times New Roman" charset="0"/>
            </a:endParaRPr>
          </a:p>
          <a:p>
            <a:pPr marL="227965" indent="228600" algn="just">
              <a:lnSpc>
                <a:spcPct val="150000"/>
              </a:lnSpc>
              <a:spcAft>
                <a:spcPts val="0"/>
              </a:spcAft>
            </a:pPr>
            <a:r>
              <a:rPr lang="zh-CN" altLang="zh-CN" sz="1600" dirty="0"/>
              <a:t>负责准备持续集成环境，维护持续集成环境。</a:t>
            </a:r>
          </a:p>
          <a:p>
            <a:pPr indent="149225" algn="just">
              <a:lnSpc>
                <a:spcPct val="150000"/>
              </a:lnSpc>
            </a:pPr>
            <a:r>
              <a:rPr lang="zh-CN" altLang="en-US" sz="1600" b="1" dirty="0"/>
              <a:t>开发</a:t>
            </a:r>
            <a:r>
              <a:rPr lang="zh-CN" altLang="zh-CN" sz="1600" b="1" dirty="0"/>
              <a:t>人员</a:t>
            </a:r>
            <a:endParaRPr lang="zh-CN" altLang="zh-CN" sz="1600" b="1" kern="100" dirty="0">
              <a:latin typeface="Calibri" charset="0"/>
              <a:cs typeface="Times New Roman" charset="0"/>
            </a:endParaRPr>
          </a:p>
          <a:p>
            <a:pPr marL="227965" indent="228600" algn="just">
              <a:lnSpc>
                <a:spcPct val="150000"/>
              </a:lnSpc>
              <a:spcAft>
                <a:spcPts val="0"/>
              </a:spcAft>
            </a:pPr>
            <a:r>
              <a:rPr lang="zh-CN" altLang="zh-CN" sz="1600" dirty="0"/>
              <a:t>及时提交代码到</a:t>
            </a:r>
            <a:r>
              <a:rPr lang="en-US" altLang="zh-CN" sz="1600" dirty="0"/>
              <a:t>SVN</a:t>
            </a:r>
            <a:r>
              <a:rPr lang="zh-CN" altLang="en-US" sz="1600" dirty="0"/>
              <a:t>。</a:t>
            </a:r>
            <a:endParaRPr lang="en-US" altLang="zh-CN" sz="1600" dirty="0"/>
          </a:p>
        </p:txBody>
      </p:sp>
      <p:sp>
        <p:nvSpPr>
          <p:cNvPr id="4" name="Rectangle 2"/>
          <p:cNvSpPr>
            <a:spLocks noChangeArrowheads="1"/>
          </p:cNvSpPr>
          <p:nvPr/>
        </p:nvSpPr>
        <p:spPr bwMode="auto">
          <a:xfrm>
            <a:off x="310243" y="16960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nvPr>
        </p:nvGraphicFramePr>
        <p:xfrm>
          <a:off x="5257799" y="1296067"/>
          <a:ext cx="6482444" cy="3031004"/>
        </p:xfrm>
        <a:graphic>
          <a:graphicData uri="http://schemas.openxmlformats.org/presentationml/2006/ole">
            <mc:AlternateContent xmlns:mc="http://schemas.openxmlformats.org/markup-compatibility/2006">
              <mc:Choice xmlns:v="urn:schemas-microsoft-com:vml" Requires="v">
                <p:oleObj spid="_x0000_s19508" r:id="rId4" imgW="6438900" imgH="3644900" progId="Visio.Drawing.15">
                  <p:embed/>
                </p:oleObj>
              </mc:Choice>
              <mc:Fallback>
                <p:oleObj r:id="rId4" imgW="6438900" imgH="3644900" progId="Visio.Drawing.15">
                  <p:embed/>
                  <p:pic>
                    <p:nvPicPr>
                      <p:cNvPr id="5"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799" y="1296067"/>
                        <a:ext cx="6482444" cy="3031004"/>
                      </a:xfrm>
                      <a:prstGeom prst="rect">
                        <a:avLst/>
                      </a:prstGeom>
                      <a:noFill/>
                    </p:spPr>
                  </p:pic>
                </p:oleObj>
              </mc:Fallback>
            </mc:AlternateContent>
          </a:graphicData>
        </a:graphic>
      </p:graphicFrame>
      <p:sp>
        <p:nvSpPr>
          <p:cNvPr id="9" name="矩形 8"/>
          <p:cNvSpPr/>
          <p:nvPr/>
        </p:nvSpPr>
        <p:spPr>
          <a:xfrm>
            <a:off x="424610" y="1566472"/>
            <a:ext cx="4555669" cy="3831818"/>
          </a:xfrm>
          <a:prstGeom prst="rect">
            <a:avLst/>
          </a:prstGeom>
        </p:spPr>
        <p:txBody>
          <a:bodyPr wrap="square">
            <a:spAutoFit/>
          </a:bodyPr>
          <a:lstStyle/>
          <a:p>
            <a:pPr marL="342900" indent="-342900" algn="just">
              <a:lnSpc>
                <a:spcPct val="150000"/>
              </a:lnSpc>
              <a:spcAft>
                <a:spcPts val="0"/>
              </a:spcAft>
              <a:buFont typeface="+mj-lt"/>
              <a:buAutoNum type="arabicPeriod"/>
            </a:pPr>
            <a:r>
              <a:rPr lang="zh-CN" altLang="zh-CN" kern="100" dirty="0">
                <a:latin typeface="Calibri" charset="0"/>
                <a:cs typeface="Times New Roman" charset="0"/>
              </a:rPr>
              <a:t>集成人员准备持续集成环境；</a:t>
            </a:r>
            <a:endParaRPr lang="zh-CN" altLang="zh-CN" sz="1400" kern="100" dirty="0">
              <a:latin typeface="Calibri" charset="0"/>
              <a:cs typeface="Times New Roman" charset="0"/>
            </a:endParaRPr>
          </a:p>
          <a:p>
            <a:pPr marL="342900" indent="-342900" algn="just">
              <a:lnSpc>
                <a:spcPct val="150000"/>
              </a:lnSpc>
              <a:spcAft>
                <a:spcPts val="0"/>
              </a:spcAft>
              <a:buFont typeface="+mj-lt"/>
              <a:buAutoNum type="arabicPeriod"/>
            </a:pPr>
            <a:r>
              <a:rPr lang="zh-CN" altLang="zh-CN" kern="100" dirty="0">
                <a:latin typeface="Calibri" charset="0"/>
                <a:cs typeface="Times New Roman" charset="0"/>
              </a:rPr>
              <a:t>开发人员提交程序代码到版本管理工具</a:t>
            </a:r>
            <a:r>
              <a:rPr lang="en-US" altLang="zh-CN" kern="100" dirty="0">
                <a:latin typeface="Calibri" charset="0"/>
                <a:cs typeface="Times New Roman" charset="0"/>
              </a:rPr>
              <a:t>SVN</a:t>
            </a:r>
            <a:r>
              <a:rPr lang="zh-CN" altLang="zh-CN" kern="100" dirty="0">
                <a:latin typeface="Calibri" charset="0"/>
                <a:cs typeface="Times New Roman" charset="0"/>
              </a:rPr>
              <a:t>；</a:t>
            </a:r>
            <a:endParaRPr lang="zh-CN" altLang="zh-CN" sz="1400" kern="100" dirty="0">
              <a:latin typeface="Calibri" charset="0"/>
              <a:cs typeface="Times New Roman" charset="0"/>
            </a:endParaRPr>
          </a:p>
          <a:p>
            <a:pPr marL="342900" indent="-342900" algn="just">
              <a:lnSpc>
                <a:spcPct val="150000"/>
              </a:lnSpc>
              <a:spcAft>
                <a:spcPts val="0"/>
              </a:spcAft>
              <a:buFont typeface="+mj-lt"/>
              <a:buAutoNum type="arabicPeriod"/>
            </a:pPr>
            <a:r>
              <a:rPr lang="en-US" altLang="zh-CN" kern="100" dirty="0">
                <a:latin typeface="Calibri" charset="0"/>
                <a:cs typeface="Times New Roman" charset="0"/>
              </a:rPr>
              <a:t>Jenkins</a:t>
            </a:r>
            <a:r>
              <a:rPr lang="zh-CN" altLang="zh-CN" kern="100" dirty="0">
                <a:latin typeface="Calibri" charset="0"/>
                <a:cs typeface="Times New Roman" charset="0"/>
              </a:rPr>
              <a:t>自动从</a:t>
            </a:r>
            <a:r>
              <a:rPr lang="en-US" altLang="zh-CN" kern="100" dirty="0">
                <a:latin typeface="Calibri" charset="0"/>
                <a:cs typeface="Times New Roman" charset="0"/>
              </a:rPr>
              <a:t>SVN</a:t>
            </a:r>
            <a:r>
              <a:rPr lang="zh-CN" altLang="zh-CN" kern="100" dirty="0">
                <a:latin typeface="Calibri" charset="0"/>
                <a:cs typeface="Times New Roman" charset="0"/>
              </a:rPr>
              <a:t>上获取代码， 进行代码质量扫描，返回质量报告至开发人员；测试人员可按需触发构建；</a:t>
            </a:r>
            <a:endParaRPr lang="zh-CN" altLang="zh-CN" sz="1400" kern="100" dirty="0">
              <a:latin typeface="Calibri" charset="0"/>
              <a:cs typeface="Times New Roman" charset="0"/>
            </a:endParaRPr>
          </a:p>
          <a:p>
            <a:pPr marL="342900" indent="-342900" algn="just">
              <a:lnSpc>
                <a:spcPct val="150000"/>
              </a:lnSpc>
              <a:spcAft>
                <a:spcPts val="0"/>
              </a:spcAft>
              <a:buFont typeface="+mj-lt"/>
              <a:buAutoNum type="arabicPeriod"/>
            </a:pPr>
            <a:r>
              <a:rPr lang="en-US" altLang="zh-CN" kern="100" dirty="0">
                <a:latin typeface="Calibri" charset="0"/>
                <a:cs typeface="Times New Roman" charset="0"/>
              </a:rPr>
              <a:t>Nexus</a:t>
            </a:r>
            <a:r>
              <a:rPr lang="zh-CN" altLang="zh-CN" kern="100" dirty="0">
                <a:latin typeface="Calibri" charset="0"/>
                <a:cs typeface="Times New Roman" charset="0"/>
              </a:rPr>
              <a:t>通过</a:t>
            </a:r>
            <a:r>
              <a:rPr lang="en-US" altLang="zh-CN" kern="100" dirty="0">
                <a:latin typeface="Calibri" charset="0"/>
                <a:cs typeface="Times New Roman" charset="0"/>
              </a:rPr>
              <a:t>Jenkins</a:t>
            </a:r>
            <a:r>
              <a:rPr lang="zh-CN" altLang="zh-CN" kern="100" dirty="0">
                <a:latin typeface="Calibri" charset="0"/>
                <a:cs typeface="Times New Roman" charset="0"/>
              </a:rPr>
              <a:t>装载到本地库；</a:t>
            </a:r>
            <a:endParaRPr lang="zh-CN" altLang="zh-CN" sz="1400" kern="100" dirty="0">
              <a:latin typeface="Calibri" charset="0"/>
              <a:cs typeface="Times New Roman" charset="0"/>
            </a:endParaRPr>
          </a:p>
          <a:p>
            <a:pPr marL="342900" indent="-342900" algn="just">
              <a:lnSpc>
                <a:spcPct val="150000"/>
              </a:lnSpc>
              <a:spcAft>
                <a:spcPts val="0"/>
              </a:spcAft>
              <a:buFont typeface="+mj-lt"/>
              <a:buAutoNum type="arabicPeriod"/>
            </a:pPr>
            <a:r>
              <a:rPr lang="zh-CN" altLang="zh-CN" kern="100" dirty="0">
                <a:latin typeface="Calibri" charset="0"/>
                <a:cs typeface="Times New Roman" charset="0"/>
              </a:rPr>
              <a:t>通过</a:t>
            </a:r>
            <a:r>
              <a:rPr lang="en-US" altLang="zh-CN" kern="100" dirty="0">
                <a:latin typeface="Calibri" charset="0"/>
                <a:cs typeface="Times New Roman" charset="0"/>
              </a:rPr>
              <a:t>Jenkins</a:t>
            </a:r>
            <a:r>
              <a:rPr lang="zh-CN" altLang="zh-CN" kern="100" dirty="0">
                <a:latin typeface="Calibri" charset="0"/>
                <a:cs typeface="Times New Roman" charset="0"/>
              </a:rPr>
              <a:t>部署到应用服务器；</a:t>
            </a:r>
            <a:endParaRPr lang="zh-CN" altLang="zh-CN" sz="1400" kern="100" dirty="0">
              <a:latin typeface="Calibri" charset="0"/>
              <a:cs typeface="Times New Roman" charset="0"/>
            </a:endParaRPr>
          </a:p>
          <a:p>
            <a:pPr marL="342900" indent="-342900" algn="just">
              <a:lnSpc>
                <a:spcPct val="150000"/>
              </a:lnSpc>
              <a:spcAft>
                <a:spcPts val="0"/>
              </a:spcAft>
              <a:buFont typeface="+mj-lt"/>
              <a:buAutoNum type="arabicPeriod"/>
            </a:pPr>
            <a:r>
              <a:rPr lang="zh-CN" altLang="zh-CN" kern="100" dirty="0">
                <a:latin typeface="Calibri" charset="0"/>
                <a:cs typeface="Times New Roman" charset="0"/>
              </a:rPr>
              <a:t>测试人员在测试环境进行技术测试。</a:t>
            </a:r>
            <a:endParaRPr lang="zh-CN" altLang="zh-CN" sz="1400" kern="100" dirty="0">
              <a:latin typeface="Calibri" charset="0"/>
              <a:cs typeface="Times New Roman" charset="0"/>
            </a:endParaRPr>
          </a:p>
        </p:txBody>
      </p:sp>
      <p:sp>
        <p:nvSpPr>
          <p:cNvPr id="11" name="矩形 10"/>
          <p:cNvSpPr/>
          <p:nvPr/>
        </p:nvSpPr>
        <p:spPr>
          <a:xfrm>
            <a:off x="8499021" y="4798125"/>
            <a:ext cx="3722915" cy="1200329"/>
          </a:xfrm>
          <a:prstGeom prst="rect">
            <a:avLst/>
          </a:prstGeom>
        </p:spPr>
        <p:txBody>
          <a:bodyPr wrap="square">
            <a:spAutoFit/>
          </a:bodyPr>
          <a:lstStyle/>
          <a:p>
            <a:pPr indent="149225" algn="just">
              <a:lnSpc>
                <a:spcPct val="150000"/>
              </a:lnSpc>
            </a:pPr>
            <a:r>
              <a:rPr lang="zh-CN" altLang="en-US" sz="1600" b="1" dirty="0"/>
              <a:t>测试</a:t>
            </a:r>
            <a:r>
              <a:rPr lang="zh-CN" altLang="zh-CN" sz="1600" b="1" dirty="0"/>
              <a:t>人员</a:t>
            </a:r>
            <a:endParaRPr lang="zh-CN" altLang="zh-CN" sz="1600" b="1" kern="100" dirty="0">
              <a:latin typeface="Calibri" charset="0"/>
              <a:cs typeface="Times New Roman" charset="0"/>
            </a:endParaRPr>
          </a:p>
          <a:p>
            <a:pPr marL="227965" indent="228600" algn="just">
              <a:lnSpc>
                <a:spcPct val="150000"/>
              </a:lnSpc>
              <a:spcAft>
                <a:spcPts val="0"/>
              </a:spcAft>
            </a:pPr>
            <a:r>
              <a:rPr lang="en-US" altLang="zh-CN" sz="1600" dirty="0"/>
              <a:t>1</a:t>
            </a:r>
            <a:r>
              <a:rPr lang="zh-CN" altLang="zh-CN" sz="1600" dirty="0"/>
              <a:t>）根据需要触发构建；</a:t>
            </a:r>
            <a:endParaRPr lang="en-US" altLang="zh-CN" sz="1600" dirty="0"/>
          </a:p>
          <a:p>
            <a:pPr marL="227965" indent="228600" algn="just">
              <a:lnSpc>
                <a:spcPct val="150000"/>
              </a:lnSpc>
              <a:spcAft>
                <a:spcPts val="0"/>
              </a:spcAft>
            </a:pPr>
            <a:r>
              <a:rPr lang="en-US" altLang="zh-CN" sz="1600" dirty="0"/>
              <a:t>2</a:t>
            </a:r>
            <a:r>
              <a:rPr lang="zh-CN" altLang="zh-CN" sz="1600" dirty="0"/>
              <a:t>）在应用服务器上执行测试。</a:t>
            </a:r>
          </a:p>
        </p:txBody>
      </p:sp>
    </p:spTree>
    <p:extLst>
      <p:ext uri="{BB962C8B-B14F-4D97-AF65-F5344CB8AC3E}">
        <p14:creationId xmlns:p14="http://schemas.microsoft.com/office/powerpoint/2010/main" val="938081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敏捷发展简史"/>
          <p:cNvSpPr txBox="1">
            <a:spLocks/>
          </p:cNvSpPr>
          <p:nvPr/>
        </p:nvSpPr>
        <p:spPr>
          <a:xfrm>
            <a:off x="114233" y="182088"/>
            <a:ext cx="8229601" cy="1143001"/>
          </a:xfrm>
          <a:prstGeom prst="rect">
            <a:avLst/>
          </a:prstGeom>
        </p:spPr>
        <p:txBody>
          <a:bodyPr>
            <a:normAutofit/>
          </a:bodyPr>
          <a:lstStyle>
            <a:lvl1pPr algn="l" defTabSz="914400" rtl="0" eaLnBrk="1" latinLnBrk="0" hangingPunct="1">
              <a:lnSpc>
                <a:spcPct val="90000"/>
              </a:lnSpc>
              <a:spcBef>
                <a:spcPct val="0"/>
              </a:spcBef>
              <a:buNone/>
              <a:defRPr sz="5600" kern="1200">
                <a:solidFill>
                  <a:schemeClr val="tx1"/>
                </a:solidFill>
                <a:latin typeface="Helvetica"/>
                <a:ea typeface="Helvetica"/>
                <a:cs typeface="Helvetica"/>
                <a:sym typeface="Helvetica"/>
              </a:defRPr>
            </a:lvl1pPr>
          </a:lstStyle>
          <a:p>
            <a:pPr lvl="0">
              <a:defRPr>
                <a:latin typeface="Calibri"/>
                <a:ea typeface="Calibri"/>
                <a:cs typeface="Calibri"/>
                <a:sym typeface="Calibri"/>
              </a:defRPr>
            </a:pPr>
            <a:r>
              <a:rPr lang="zh-CN" altLang="en-US" sz="3600" dirty="0">
                <a:solidFill>
                  <a:srgbClr val="AC0000"/>
                </a:solidFill>
                <a:latin typeface="SimHei" charset="-122"/>
                <a:ea typeface="SimHei" charset="-122"/>
                <a:cs typeface="SimHei" charset="-122"/>
              </a:rPr>
              <a:t>附件</a:t>
            </a:r>
            <a:r>
              <a:rPr lang="en-US" altLang="zh-CN" sz="3600" dirty="0">
                <a:solidFill>
                  <a:srgbClr val="AC0000"/>
                </a:solidFill>
                <a:latin typeface="SimHei" charset="-122"/>
                <a:ea typeface="SimHei" charset="-122"/>
                <a:cs typeface="SimHei" charset="-122"/>
              </a:rPr>
              <a:t>2</a:t>
            </a:r>
            <a:r>
              <a:rPr lang="zh-CN" altLang="en-US" sz="3600" dirty="0">
                <a:solidFill>
                  <a:srgbClr val="AC0000"/>
                </a:solidFill>
                <a:latin typeface="SimHei" charset="-122"/>
                <a:ea typeface="SimHei" charset="-122"/>
                <a:cs typeface="SimHei" charset="-122"/>
              </a:rPr>
              <a:t> </a:t>
            </a:r>
            <a:r>
              <a:rPr lang="zh-CN" altLang="zh-CN" sz="3600" dirty="0">
                <a:solidFill>
                  <a:srgbClr val="AC0000"/>
                </a:solidFill>
                <a:latin typeface="SimHei" charset="-122"/>
                <a:ea typeface="SimHei" charset="-122"/>
                <a:cs typeface="SimHei" charset="-122"/>
                <a:sym typeface="Calibri"/>
              </a:rPr>
              <a:t>自动化测试实践指南 </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3"/>
          <p:cNvSpPr>
            <a:spLocks noChangeArrowheads="1"/>
          </p:cNvSpPr>
          <p:nvPr/>
        </p:nvSpPr>
        <p:spPr bwMode="auto">
          <a:xfrm>
            <a:off x="0" y="2939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417129" y="4774438"/>
            <a:ext cx="3136535" cy="1985159"/>
          </a:xfrm>
          <a:prstGeom prst="rect">
            <a:avLst/>
          </a:prstGeom>
        </p:spPr>
        <p:txBody>
          <a:bodyPr wrap="square">
            <a:spAutoFit/>
          </a:bodyPr>
          <a:lstStyle/>
          <a:p>
            <a:pPr indent="149225" algn="just">
              <a:lnSpc>
                <a:spcPct val="150000"/>
              </a:lnSpc>
              <a:spcAft>
                <a:spcPts val="0"/>
              </a:spcAft>
            </a:pPr>
            <a:r>
              <a:rPr lang="zh-CN" altLang="en-US" b="1" kern="100" dirty="0">
                <a:latin typeface="Calibri" charset="0"/>
                <a:cs typeface="Times New Roman" charset="0"/>
              </a:rPr>
              <a:t>角色和职责</a:t>
            </a:r>
            <a:endParaRPr lang="en-US" altLang="zh-CN" b="1" dirty="0"/>
          </a:p>
          <a:p>
            <a:pPr indent="149225" algn="just">
              <a:lnSpc>
                <a:spcPct val="150000"/>
              </a:lnSpc>
            </a:pPr>
            <a:r>
              <a:rPr lang="zh-CN" altLang="en-US" sz="1600" b="1" dirty="0"/>
              <a:t>开发</a:t>
            </a:r>
            <a:r>
              <a:rPr lang="zh-CN" altLang="zh-CN" sz="1600" b="1" dirty="0"/>
              <a:t>人员</a:t>
            </a:r>
            <a:endParaRPr lang="zh-CN" altLang="zh-CN" sz="1600" b="1" kern="100" dirty="0">
              <a:latin typeface="Calibri" charset="0"/>
              <a:cs typeface="Times New Roman" charset="0"/>
            </a:endParaRPr>
          </a:p>
          <a:p>
            <a:pPr marL="227965" indent="228600" algn="just">
              <a:lnSpc>
                <a:spcPct val="150000"/>
              </a:lnSpc>
              <a:spcAft>
                <a:spcPts val="0"/>
              </a:spcAft>
            </a:pPr>
            <a:r>
              <a:rPr lang="en-US" altLang="zh-CN" sz="1600" dirty="0"/>
              <a:t>1</a:t>
            </a:r>
            <a:r>
              <a:rPr lang="zh-CN" altLang="zh-CN" sz="1600" dirty="0"/>
              <a:t>）负责提交需求到</a:t>
            </a:r>
            <a:r>
              <a:rPr lang="en-US" altLang="zh-CN" sz="1600" dirty="0"/>
              <a:t>SVN</a:t>
            </a:r>
            <a:r>
              <a:rPr lang="zh-CN" altLang="zh-CN" sz="1600" dirty="0"/>
              <a:t>；</a:t>
            </a:r>
            <a:endParaRPr lang="en-US" altLang="zh-CN" sz="1600" dirty="0"/>
          </a:p>
          <a:p>
            <a:pPr marL="227965" indent="228600" algn="just">
              <a:lnSpc>
                <a:spcPct val="150000"/>
              </a:lnSpc>
              <a:spcAft>
                <a:spcPts val="0"/>
              </a:spcAft>
            </a:pPr>
            <a:r>
              <a:rPr lang="en-US" altLang="zh-CN" sz="1600" dirty="0"/>
              <a:t>2</a:t>
            </a:r>
            <a:r>
              <a:rPr lang="zh-CN" altLang="zh-CN" sz="1600" dirty="0"/>
              <a:t>）负责构建开发环境；</a:t>
            </a:r>
            <a:endParaRPr lang="en-US" altLang="zh-CN" sz="1600" dirty="0"/>
          </a:p>
          <a:p>
            <a:pPr marL="227965" indent="228600" algn="just">
              <a:lnSpc>
                <a:spcPct val="150000"/>
              </a:lnSpc>
              <a:spcAft>
                <a:spcPts val="0"/>
              </a:spcAft>
            </a:pPr>
            <a:r>
              <a:rPr lang="en-US" altLang="zh-CN" sz="1600" dirty="0"/>
              <a:t>3</a:t>
            </a:r>
            <a:r>
              <a:rPr lang="zh-CN" altLang="zh-CN" sz="1600" dirty="0"/>
              <a:t>）提交代码测试。</a:t>
            </a:r>
            <a:endParaRPr lang="en-US" altLang="zh-CN" sz="1600" dirty="0"/>
          </a:p>
        </p:txBody>
      </p:sp>
      <p:sp>
        <p:nvSpPr>
          <p:cNvPr id="4" name="Rectangle 2"/>
          <p:cNvSpPr>
            <a:spLocks noChangeArrowheads="1"/>
          </p:cNvSpPr>
          <p:nvPr/>
        </p:nvSpPr>
        <p:spPr bwMode="auto">
          <a:xfrm>
            <a:off x="310243" y="16960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flipV="1">
            <a:off x="0" y="-1"/>
            <a:ext cx="95536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nvPr>
        </p:nvGraphicFramePr>
        <p:xfrm>
          <a:off x="6351814" y="1213261"/>
          <a:ext cx="5617161" cy="3463203"/>
        </p:xfrm>
        <a:graphic>
          <a:graphicData uri="http://schemas.openxmlformats.org/presentationml/2006/ole">
            <mc:AlternateContent xmlns:mc="http://schemas.openxmlformats.org/markup-compatibility/2006">
              <mc:Choice xmlns:v="urn:schemas-microsoft-com:vml" Requires="v">
                <p:oleObj spid="_x0000_s20532" r:id="rId4" imgW="8636000" imgH="6883400" progId="Visio.Drawing.11">
                  <p:embed/>
                </p:oleObj>
              </mc:Choice>
              <mc:Fallback>
                <p:oleObj r:id="rId4" imgW="8636000" imgH="6883400" progId="Visio.Drawing.11">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1814" y="1213261"/>
                        <a:ext cx="5617161" cy="3463203"/>
                      </a:xfrm>
                      <a:prstGeom prst="rect">
                        <a:avLst/>
                      </a:prstGeom>
                      <a:noFill/>
                    </p:spPr>
                  </p:pic>
                </p:oleObj>
              </mc:Fallback>
            </mc:AlternateContent>
          </a:graphicData>
        </a:graphic>
      </p:graphicFrame>
      <p:sp>
        <p:nvSpPr>
          <p:cNvPr id="10" name="矩形 9"/>
          <p:cNvSpPr/>
          <p:nvPr/>
        </p:nvSpPr>
        <p:spPr>
          <a:xfrm>
            <a:off x="212273" y="884324"/>
            <a:ext cx="6041571" cy="5959452"/>
          </a:xfrm>
          <a:prstGeom prst="rect">
            <a:avLst/>
          </a:prstGeom>
        </p:spPr>
        <p:txBody>
          <a:bodyPr wrap="square">
            <a:spAutoFit/>
          </a:bodyPr>
          <a:lstStyle/>
          <a:p>
            <a:pPr marL="342900" indent="-342900" algn="just">
              <a:lnSpc>
                <a:spcPct val="150000"/>
              </a:lnSpc>
              <a:spcAft>
                <a:spcPts val="0"/>
              </a:spcAft>
              <a:buFont typeface="+mj-lt"/>
              <a:buAutoNum type="arabicPeriod"/>
            </a:pPr>
            <a:r>
              <a:rPr lang="zh-CN" altLang="zh-CN" sz="1600" kern="100" dirty="0">
                <a:latin typeface="Calibri" charset="0"/>
                <a:cs typeface="Times New Roman" charset="0"/>
              </a:rPr>
              <a:t>开发人员提交程序代码到版本管理工具</a:t>
            </a:r>
            <a:r>
              <a:rPr lang="en-US" altLang="zh-CN" sz="1600" kern="100" dirty="0">
                <a:latin typeface="Calibri" charset="0"/>
                <a:cs typeface="Times New Roman" charset="0"/>
              </a:rPr>
              <a:t>SVN</a:t>
            </a:r>
            <a:r>
              <a:rPr lang="zh-CN" altLang="zh-CN" sz="1600" kern="100" dirty="0">
                <a:latin typeface="Calibri" charset="0"/>
                <a:cs typeface="Times New Roman" charset="0"/>
              </a:rPr>
              <a:t>；</a:t>
            </a:r>
          </a:p>
          <a:p>
            <a:pPr marL="342900" indent="-342900" algn="just">
              <a:lnSpc>
                <a:spcPct val="150000"/>
              </a:lnSpc>
              <a:spcAft>
                <a:spcPts val="0"/>
              </a:spcAft>
              <a:buFont typeface="+mj-lt"/>
              <a:buAutoNum type="arabicPeriod"/>
            </a:pPr>
            <a:r>
              <a:rPr lang="en-US" altLang="zh-CN" sz="1600" kern="100" dirty="0">
                <a:latin typeface="Calibri" charset="0"/>
                <a:cs typeface="Times New Roman" charset="0"/>
              </a:rPr>
              <a:t>Jenkins</a:t>
            </a:r>
            <a:r>
              <a:rPr lang="zh-CN" altLang="zh-CN" sz="1600" kern="100" dirty="0">
                <a:latin typeface="Calibri" charset="0"/>
                <a:cs typeface="Times New Roman" charset="0"/>
              </a:rPr>
              <a:t>自动从</a:t>
            </a:r>
            <a:r>
              <a:rPr lang="en-US" altLang="zh-CN" sz="1600" kern="100" dirty="0">
                <a:latin typeface="Calibri" charset="0"/>
                <a:cs typeface="Times New Roman" charset="0"/>
              </a:rPr>
              <a:t>SVN</a:t>
            </a:r>
            <a:r>
              <a:rPr lang="zh-CN" altLang="zh-CN" sz="1600" kern="100" dirty="0">
                <a:latin typeface="Calibri" charset="0"/>
                <a:cs typeface="Times New Roman" charset="0"/>
              </a:rPr>
              <a:t>上获取代码；</a:t>
            </a:r>
          </a:p>
          <a:p>
            <a:pPr marL="342900" indent="-342900" algn="just">
              <a:lnSpc>
                <a:spcPct val="150000"/>
              </a:lnSpc>
              <a:spcAft>
                <a:spcPts val="0"/>
              </a:spcAft>
              <a:buFont typeface="+mj-lt"/>
              <a:buAutoNum type="arabicPeriod"/>
            </a:pPr>
            <a:r>
              <a:rPr lang="zh-CN" altLang="zh-CN" sz="1600" kern="100" dirty="0">
                <a:latin typeface="Calibri" charset="0"/>
                <a:cs typeface="Times New Roman" charset="0"/>
              </a:rPr>
              <a:t>开发人员构建开发环境；</a:t>
            </a:r>
          </a:p>
          <a:p>
            <a:pPr marL="342900" indent="-342900" algn="just">
              <a:lnSpc>
                <a:spcPct val="150000"/>
              </a:lnSpc>
              <a:spcAft>
                <a:spcPts val="0"/>
              </a:spcAft>
              <a:buFont typeface="+mj-lt"/>
              <a:buAutoNum type="arabicPeriod"/>
            </a:pPr>
            <a:r>
              <a:rPr lang="zh-CN" altLang="zh-CN" sz="1600" kern="100" dirty="0">
                <a:latin typeface="Calibri" charset="0"/>
                <a:cs typeface="Times New Roman" charset="0"/>
              </a:rPr>
              <a:t>开发人员提交测试；</a:t>
            </a:r>
          </a:p>
          <a:p>
            <a:pPr marL="342900" indent="-342900" algn="just">
              <a:lnSpc>
                <a:spcPct val="150000"/>
              </a:lnSpc>
              <a:spcAft>
                <a:spcPts val="0"/>
              </a:spcAft>
              <a:buFont typeface="+mj-lt"/>
              <a:buAutoNum type="arabicPeriod"/>
            </a:pPr>
            <a:r>
              <a:rPr lang="zh-CN" altLang="zh-CN" sz="1600" kern="100" dirty="0">
                <a:latin typeface="Calibri" charset="0"/>
                <a:cs typeface="Times New Roman" charset="0"/>
              </a:rPr>
              <a:t>开发人员在开发环境进行测试提交演示，演示不通过，由开发人员修改代码后重新提交，重复步骤</a:t>
            </a:r>
            <a:r>
              <a:rPr lang="en-US" altLang="zh-CN" sz="1600" kern="100" dirty="0">
                <a:latin typeface="Calibri" charset="0"/>
                <a:cs typeface="Times New Roman" charset="0"/>
              </a:rPr>
              <a:t>1</a:t>
            </a:r>
            <a:r>
              <a:rPr lang="zh-CN" altLang="zh-CN" sz="1600" kern="100" dirty="0">
                <a:latin typeface="Calibri" charset="0"/>
                <a:cs typeface="Times New Roman" charset="0"/>
              </a:rPr>
              <a:t>；</a:t>
            </a:r>
          </a:p>
          <a:p>
            <a:pPr marL="342900" indent="-342900" algn="just">
              <a:lnSpc>
                <a:spcPct val="150000"/>
              </a:lnSpc>
              <a:spcAft>
                <a:spcPts val="0"/>
              </a:spcAft>
              <a:buFont typeface="+mj-lt"/>
              <a:buAutoNum type="arabicPeriod"/>
            </a:pPr>
            <a:r>
              <a:rPr lang="zh-CN" altLang="zh-CN" sz="1600" kern="100" dirty="0">
                <a:latin typeface="Calibri" charset="0"/>
                <a:cs typeface="Times New Roman" charset="0"/>
              </a:rPr>
              <a:t>测试提交演示通过，测试准备进行技术测试；</a:t>
            </a:r>
          </a:p>
          <a:p>
            <a:pPr marL="342900" indent="-342900" algn="just">
              <a:lnSpc>
                <a:spcPct val="150000"/>
              </a:lnSpc>
              <a:spcAft>
                <a:spcPts val="0"/>
              </a:spcAft>
              <a:buFont typeface="+mj-lt"/>
              <a:buAutoNum type="arabicPeriod"/>
            </a:pPr>
            <a:r>
              <a:rPr lang="zh-CN" altLang="zh-CN" sz="1600" kern="100" dirty="0">
                <a:latin typeface="Calibri" charset="0"/>
                <a:cs typeface="Times New Roman" charset="0"/>
              </a:rPr>
              <a:t>测试人员构建技术测试环境；</a:t>
            </a:r>
          </a:p>
          <a:p>
            <a:pPr marL="342900" indent="-342900" algn="just">
              <a:lnSpc>
                <a:spcPct val="150000"/>
              </a:lnSpc>
              <a:spcAft>
                <a:spcPts val="0"/>
              </a:spcAft>
              <a:buFont typeface="+mj-lt"/>
              <a:buAutoNum type="arabicPeriod"/>
            </a:pPr>
            <a:r>
              <a:rPr lang="zh-CN" altLang="zh-CN" sz="1600" kern="100" dirty="0">
                <a:latin typeface="Calibri" charset="0"/>
                <a:cs typeface="Times New Roman" charset="0"/>
              </a:rPr>
              <a:t>测试人员在测试环境进行技术测试；</a:t>
            </a:r>
          </a:p>
          <a:p>
            <a:pPr marL="342900" indent="-342900" algn="just">
              <a:lnSpc>
                <a:spcPct val="150000"/>
              </a:lnSpc>
              <a:spcAft>
                <a:spcPts val="0"/>
              </a:spcAft>
              <a:buFont typeface="+mj-lt"/>
              <a:buAutoNum type="arabicPeriod"/>
            </a:pPr>
            <a:r>
              <a:rPr lang="zh-CN" altLang="zh-CN" sz="1600" kern="100" dirty="0">
                <a:latin typeface="Calibri" charset="0"/>
                <a:cs typeface="Times New Roman" charset="0"/>
              </a:rPr>
              <a:t>技术测试过程中发现</a:t>
            </a:r>
            <a:r>
              <a:rPr lang="en-US" altLang="zh-CN" sz="1600" kern="100" dirty="0">
                <a:latin typeface="Calibri" charset="0"/>
                <a:cs typeface="Times New Roman" charset="0"/>
              </a:rPr>
              <a:t>bug</a:t>
            </a:r>
            <a:r>
              <a:rPr lang="zh-CN" altLang="zh-CN" sz="1600" kern="100" dirty="0">
                <a:latin typeface="Calibri" charset="0"/>
                <a:cs typeface="Times New Roman" charset="0"/>
              </a:rPr>
              <a:t>，提交开发人员后，重复步骤</a:t>
            </a:r>
            <a:r>
              <a:rPr lang="en-US" altLang="zh-CN" sz="1600" kern="100" dirty="0">
                <a:latin typeface="Calibri" charset="0"/>
                <a:cs typeface="Times New Roman" charset="0"/>
              </a:rPr>
              <a:t>1</a:t>
            </a:r>
            <a:r>
              <a:rPr lang="zh-CN" altLang="zh-CN" sz="1600" kern="100" dirty="0">
                <a:latin typeface="Calibri" charset="0"/>
                <a:cs typeface="Times New Roman" charset="0"/>
              </a:rPr>
              <a:t>；</a:t>
            </a:r>
          </a:p>
          <a:p>
            <a:pPr marL="342900" indent="-342900" algn="just">
              <a:lnSpc>
                <a:spcPct val="150000"/>
              </a:lnSpc>
              <a:spcAft>
                <a:spcPts val="0"/>
              </a:spcAft>
              <a:buFont typeface="+mj-lt"/>
              <a:buAutoNum type="arabicPeriod"/>
            </a:pPr>
            <a:r>
              <a:rPr lang="zh-CN" altLang="zh-CN" sz="1600" kern="100" dirty="0">
                <a:latin typeface="Calibri" charset="0"/>
                <a:cs typeface="Times New Roman" charset="0"/>
              </a:rPr>
              <a:t>技术测试通过，测试准备进行联调测试；</a:t>
            </a:r>
          </a:p>
          <a:p>
            <a:pPr marL="342900" indent="-342900" algn="just">
              <a:lnSpc>
                <a:spcPct val="150000"/>
              </a:lnSpc>
              <a:spcAft>
                <a:spcPts val="0"/>
              </a:spcAft>
              <a:buFont typeface="+mj-lt"/>
              <a:buAutoNum type="arabicPeriod"/>
            </a:pPr>
            <a:r>
              <a:rPr lang="zh-CN" altLang="zh-CN" sz="1600" kern="100" dirty="0">
                <a:latin typeface="Calibri" charset="0"/>
                <a:cs typeface="Times New Roman" charset="0"/>
              </a:rPr>
              <a:t>测试人员编写自动化脚本，并提交</a:t>
            </a:r>
            <a:r>
              <a:rPr lang="en-US" altLang="zh-CN" sz="1600" kern="100" dirty="0">
                <a:latin typeface="Calibri" charset="0"/>
                <a:cs typeface="Times New Roman" charset="0"/>
              </a:rPr>
              <a:t>SVN</a:t>
            </a:r>
            <a:r>
              <a:rPr lang="zh-CN" altLang="zh-CN" sz="1600" kern="100" dirty="0">
                <a:latin typeface="Calibri" charset="0"/>
                <a:cs typeface="Times New Roman" charset="0"/>
              </a:rPr>
              <a:t>；</a:t>
            </a:r>
          </a:p>
          <a:p>
            <a:pPr marL="342900" indent="-342900" algn="just">
              <a:lnSpc>
                <a:spcPct val="150000"/>
              </a:lnSpc>
              <a:spcAft>
                <a:spcPts val="0"/>
              </a:spcAft>
              <a:buFont typeface="+mj-lt"/>
              <a:buAutoNum type="arabicPeriod"/>
            </a:pPr>
            <a:r>
              <a:rPr lang="zh-CN" altLang="zh-CN" sz="1600" kern="100" dirty="0">
                <a:latin typeface="Calibri" charset="0"/>
                <a:cs typeface="Times New Roman" charset="0"/>
              </a:rPr>
              <a:t>集成</a:t>
            </a:r>
            <a:r>
              <a:rPr lang="en-US" altLang="zh-CN" sz="1600" kern="100" dirty="0">
                <a:latin typeface="Calibri" charset="0"/>
                <a:cs typeface="Times New Roman" charset="0"/>
              </a:rPr>
              <a:t>/</a:t>
            </a:r>
            <a:r>
              <a:rPr lang="zh-CN" altLang="zh-CN" sz="1600" kern="100" dirty="0">
                <a:latin typeface="Calibri" charset="0"/>
                <a:cs typeface="Times New Roman" charset="0"/>
              </a:rPr>
              <a:t>测试人员构建联调环境；</a:t>
            </a:r>
          </a:p>
          <a:p>
            <a:pPr marL="342900" indent="-342900" algn="just">
              <a:lnSpc>
                <a:spcPct val="150000"/>
              </a:lnSpc>
              <a:spcAft>
                <a:spcPts val="0"/>
              </a:spcAft>
              <a:buFont typeface="+mj-lt"/>
              <a:buAutoNum type="arabicPeriod"/>
            </a:pPr>
            <a:r>
              <a:rPr lang="zh-CN" altLang="zh-CN" sz="1600" kern="100" dirty="0">
                <a:latin typeface="Calibri" charset="0"/>
                <a:cs typeface="Times New Roman" charset="0"/>
              </a:rPr>
              <a:t>测试人员在联调环境进行手工回归测试和联调测试；</a:t>
            </a:r>
          </a:p>
          <a:p>
            <a:pPr marL="342900" indent="-342900" algn="just">
              <a:lnSpc>
                <a:spcPct val="150000"/>
              </a:lnSpc>
              <a:spcAft>
                <a:spcPts val="0"/>
              </a:spcAft>
              <a:buFont typeface="+mj-lt"/>
              <a:buAutoNum type="arabicPeriod"/>
            </a:pPr>
            <a:r>
              <a:rPr lang="zh-CN" altLang="zh-CN" sz="1600" kern="100" dirty="0">
                <a:latin typeface="Calibri" charset="0"/>
                <a:cs typeface="Times New Roman" charset="0"/>
              </a:rPr>
              <a:t>测试人员通过</a:t>
            </a:r>
            <a:r>
              <a:rPr lang="en-US" altLang="zh-CN" sz="1600" kern="100" dirty="0">
                <a:latin typeface="Calibri" charset="0"/>
                <a:cs typeface="Times New Roman" charset="0"/>
              </a:rPr>
              <a:t>Jenkins</a:t>
            </a:r>
            <a:r>
              <a:rPr lang="zh-CN" altLang="zh-CN" sz="1600" kern="100" dirty="0">
                <a:latin typeface="Calibri" charset="0"/>
                <a:cs typeface="Times New Roman" charset="0"/>
              </a:rPr>
              <a:t>调用自动化测试脚本；</a:t>
            </a:r>
          </a:p>
          <a:p>
            <a:pPr marL="342900" indent="-342900" algn="just">
              <a:lnSpc>
                <a:spcPct val="150000"/>
              </a:lnSpc>
              <a:spcAft>
                <a:spcPts val="0"/>
              </a:spcAft>
              <a:buFont typeface="+mj-lt"/>
              <a:buAutoNum type="arabicPeriod"/>
            </a:pPr>
            <a:r>
              <a:rPr lang="zh-CN" altLang="zh-CN" sz="1600" kern="100" dirty="0">
                <a:latin typeface="Calibri" charset="0"/>
                <a:cs typeface="Times New Roman" charset="0"/>
              </a:rPr>
              <a:t>测试人员在联调环境通过构建自动化测试脚本进行回归测试。</a:t>
            </a:r>
          </a:p>
        </p:txBody>
      </p:sp>
      <p:sp>
        <p:nvSpPr>
          <p:cNvPr id="12" name="矩形 11"/>
          <p:cNvSpPr/>
          <p:nvPr/>
        </p:nvSpPr>
        <p:spPr>
          <a:xfrm>
            <a:off x="8832440" y="4774438"/>
            <a:ext cx="3136535" cy="1938992"/>
          </a:xfrm>
          <a:prstGeom prst="rect">
            <a:avLst/>
          </a:prstGeom>
        </p:spPr>
        <p:txBody>
          <a:bodyPr wrap="square">
            <a:spAutoFit/>
          </a:bodyPr>
          <a:lstStyle/>
          <a:p>
            <a:pPr indent="149225" algn="just">
              <a:lnSpc>
                <a:spcPct val="150000"/>
              </a:lnSpc>
            </a:pPr>
            <a:r>
              <a:rPr lang="zh-CN" altLang="en-US" sz="1600" b="1" dirty="0"/>
              <a:t>测试</a:t>
            </a:r>
            <a:r>
              <a:rPr lang="zh-CN" altLang="zh-CN" sz="1600" b="1" dirty="0"/>
              <a:t>人员</a:t>
            </a:r>
            <a:endParaRPr lang="zh-CN" altLang="zh-CN" sz="1600" b="1" kern="100" dirty="0">
              <a:latin typeface="Calibri" charset="0"/>
              <a:cs typeface="Times New Roman" charset="0"/>
            </a:endParaRPr>
          </a:p>
          <a:p>
            <a:pPr marL="227965" indent="228600" algn="just">
              <a:lnSpc>
                <a:spcPct val="150000"/>
              </a:lnSpc>
              <a:spcAft>
                <a:spcPts val="0"/>
              </a:spcAft>
            </a:pPr>
            <a:r>
              <a:rPr lang="en-US" altLang="zh-CN" sz="1600" dirty="0"/>
              <a:t>1</a:t>
            </a:r>
            <a:r>
              <a:rPr lang="zh-CN" altLang="zh-CN" sz="1600" dirty="0"/>
              <a:t>）技术测试；</a:t>
            </a:r>
            <a:endParaRPr lang="en-US" altLang="zh-CN" sz="1600" dirty="0"/>
          </a:p>
          <a:p>
            <a:pPr marL="227965" indent="228600" algn="just">
              <a:lnSpc>
                <a:spcPct val="150000"/>
              </a:lnSpc>
              <a:spcAft>
                <a:spcPts val="0"/>
              </a:spcAft>
            </a:pPr>
            <a:r>
              <a:rPr lang="en-US" altLang="zh-CN" sz="1600" dirty="0"/>
              <a:t>2</a:t>
            </a:r>
            <a:r>
              <a:rPr lang="zh-CN" altLang="zh-CN" sz="1600" dirty="0"/>
              <a:t>）自动化脚本编写；</a:t>
            </a:r>
            <a:endParaRPr lang="en-US" altLang="zh-CN" sz="1600" dirty="0"/>
          </a:p>
          <a:p>
            <a:pPr marL="227965" indent="228600" algn="just">
              <a:lnSpc>
                <a:spcPct val="150000"/>
              </a:lnSpc>
              <a:spcAft>
                <a:spcPts val="0"/>
              </a:spcAft>
            </a:pPr>
            <a:r>
              <a:rPr lang="en-US" altLang="zh-CN" sz="1600" dirty="0"/>
              <a:t>3</a:t>
            </a:r>
            <a:r>
              <a:rPr lang="zh-CN" altLang="zh-CN" sz="1600" dirty="0"/>
              <a:t>）回归测试。</a:t>
            </a:r>
          </a:p>
          <a:p>
            <a:pPr marL="227965" indent="228600" algn="just">
              <a:lnSpc>
                <a:spcPct val="150000"/>
              </a:lnSpc>
              <a:spcAft>
                <a:spcPts val="0"/>
              </a:spcAft>
            </a:pPr>
            <a:endParaRPr lang="zh-CN" altLang="zh-CN" sz="1600" dirty="0"/>
          </a:p>
        </p:txBody>
      </p:sp>
    </p:spTree>
    <p:extLst>
      <p:ext uri="{BB962C8B-B14F-4D97-AF65-F5344CB8AC3E}">
        <p14:creationId xmlns:p14="http://schemas.microsoft.com/office/powerpoint/2010/main" val="91792678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350121" y="526998"/>
            <a:ext cx="1337789" cy="771460"/>
          </a:xfrm>
          <a:prstGeom prst="rect">
            <a:avLst/>
          </a:prstGeom>
          <a:noFill/>
        </p:spPr>
        <p:txBody>
          <a:bodyPr wrap="none" lIns="108850" tIns="54425" rIns="108850" bIns="54425">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4299" b="1" kern="0" spc="60" dirty="0">
                <a:ln w="11430"/>
                <a:effectLst>
                  <a:outerShdw blurRad="76200" dist="50800" dir="5400000" algn="tl" rotWithShape="0">
                    <a:srgbClr val="000000">
                      <a:alpha val="65000"/>
                    </a:srgbClr>
                  </a:outerShdw>
                </a:effectLst>
                <a:latin typeface="微软雅黑" pitchFamily="34" charset="-122"/>
                <a:ea typeface="微软雅黑" pitchFamily="34" charset="-122"/>
              </a:rPr>
              <a:t>目录</a:t>
            </a:r>
            <a:endParaRPr lang="zh-CN" altLang="en-US" sz="4299" b="1" spc="60" dirty="0">
              <a:ln w="11430"/>
              <a:effectLst>
                <a:outerShdw blurRad="76200" dist="50800" dir="5400000" algn="tl" rotWithShape="0">
                  <a:srgbClr val="000000">
                    <a:alpha val="65000"/>
                  </a:srgbClr>
                </a:outerShdw>
              </a:effectLst>
              <a:ea typeface="宋体" pitchFamily="2" charset="-122"/>
            </a:endParaRPr>
          </a:p>
        </p:txBody>
      </p:sp>
      <p:graphicFrame>
        <p:nvGraphicFramePr>
          <p:cNvPr id="3" name="图示 2"/>
          <p:cNvGraphicFramePr/>
          <p:nvPr>
            <p:extLst>
              <p:ext uri="{D42A27DB-BD31-4B8C-83A1-F6EECF244321}">
                <p14:modId xmlns:p14="http://schemas.microsoft.com/office/powerpoint/2010/main" val="165927415"/>
              </p:ext>
            </p:extLst>
          </p:nvPr>
        </p:nvGraphicFramePr>
        <p:xfrm>
          <a:off x="4368802" y="1519745"/>
          <a:ext cx="7251701" cy="4808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6" descr="对号小.jpg"/>
          <p:cNvPicPr>
            <a:picLocks noChangeAspect="1"/>
          </p:cNvPicPr>
          <p:nvPr/>
        </p:nvPicPr>
        <p:blipFill>
          <a:blip r:embed="rId8" cstate="print"/>
          <a:srcRect/>
          <a:stretch>
            <a:fillRect/>
          </a:stretch>
        </p:blipFill>
        <p:spPr bwMode="auto">
          <a:xfrm>
            <a:off x="4561539" y="5097458"/>
            <a:ext cx="914951" cy="651832"/>
          </a:xfrm>
          <a:prstGeom prst="rect">
            <a:avLst/>
          </a:prstGeom>
          <a:noFill/>
          <a:ln w="9525">
            <a:noFill/>
            <a:miter lim="800000"/>
            <a:headEnd/>
            <a:tailEnd/>
          </a:ln>
        </p:spPr>
      </p:pic>
    </p:spTree>
    <p:extLst>
      <p:ext uri="{BB962C8B-B14F-4D97-AF65-F5344CB8AC3E}">
        <p14:creationId xmlns:p14="http://schemas.microsoft.com/office/powerpoint/2010/main" val="310222614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敏捷发展简史"/>
          <p:cNvSpPr txBox="1">
            <a:spLocks/>
          </p:cNvSpPr>
          <p:nvPr/>
        </p:nvSpPr>
        <p:spPr>
          <a:xfrm>
            <a:off x="0" y="259113"/>
            <a:ext cx="8229601" cy="1143001"/>
          </a:xfrm>
          <a:prstGeom prst="rect">
            <a:avLst/>
          </a:prstGeom>
        </p:spPr>
        <p:txBody>
          <a:bodyPr>
            <a:normAutofit/>
          </a:bodyPr>
          <a:lstStyle>
            <a:lvl1pPr algn="l" defTabSz="914400" rtl="0" eaLnBrk="1" latinLnBrk="0" hangingPunct="1">
              <a:lnSpc>
                <a:spcPct val="90000"/>
              </a:lnSpc>
              <a:spcBef>
                <a:spcPct val="0"/>
              </a:spcBef>
              <a:buNone/>
              <a:defRPr sz="5600" kern="1200">
                <a:solidFill>
                  <a:schemeClr val="tx1"/>
                </a:solidFill>
                <a:latin typeface="Helvetica"/>
                <a:ea typeface="Helvetica"/>
                <a:cs typeface="Helvetica"/>
                <a:sym typeface="Helvetica"/>
              </a:defRPr>
            </a:lvl1pPr>
          </a:lstStyle>
          <a:p>
            <a:pPr lvl="0">
              <a:defRPr>
                <a:latin typeface="Calibri"/>
                <a:ea typeface="Calibri"/>
                <a:cs typeface="Calibri"/>
                <a:sym typeface="Calibri"/>
              </a:defRPr>
            </a:pPr>
            <a:r>
              <a:rPr lang="zh-CN" altLang="en-US" sz="3600" dirty="0">
                <a:solidFill>
                  <a:srgbClr val="AC0000"/>
                </a:solidFill>
                <a:latin typeface="SimHei" charset="-122"/>
                <a:ea typeface="SimHei" charset="-122"/>
                <a:cs typeface="SimHei" charset="-122"/>
              </a:rPr>
              <a:t>问题识别与分析</a:t>
            </a:r>
            <a:endParaRPr lang="zh-CN" altLang="zh-CN" sz="3600" dirty="0">
              <a:solidFill>
                <a:srgbClr val="AC0000"/>
              </a:solidFill>
              <a:latin typeface="SimHei" charset="-122"/>
              <a:ea typeface="SimHei" charset="-122"/>
              <a:cs typeface="SimHei" charset="-122"/>
              <a:sym typeface="Calibri"/>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3"/>
          <p:cNvSpPr>
            <a:spLocks noChangeArrowheads="1"/>
          </p:cNvSpPr>
          <p:nvPr/>
        </p:nvSpPr>
        <p:spPr bwMode="auto">
          <a:xfrm>
            <a:off x="0" y="2939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310243" y="16960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flipV="1">
            <a:off x="0" y="-1"/>
            <a:ext cx="95536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表格 10">
            <a:extLst>
              <a:ext uri="{FF2B5EF4-FFF2-40B4-BE49-F238E27FC236}">
                <a16:creationId xmlns:a16="http://schemas.microsoft.com/office/drawing/2014/main" id="{23F30ADB-D4F5-4734-9D7E-8E5E88A1F888}"/>
              </a:ext>
            </a:extLst>
          </p:cNvPr>
          <p:cNvGraphicFramePr>
            <a:graphicFrameLocks noGrp="1"/>
          </p:cNvGraphicFramePr>
          <p:nvPr>
            <p:extLst/>
          </p:nvPr>
        </p:nvGraphicFramePr>
        <p:xfrm>
          <a:off x="400558" y="994971"/>
          <a:ext cx="11390884" cy="5837427"/>
        </p:xfrm>
        <a:graphic>
          <a:graphicData uri="http://schemas.openxmlformats.org/drawingml/2006/table">
            <a:tbl>
              <a:tblPr firstRow="1" bandRow="1">
                <a:tableStyleId>{5C22544A-7EE6-4342-B048-85BDC9FD1C3A}</a:tableStyleId>
              </a:tblPr>
              <a:tblGrid>
                <a:gridCol w="759391">
                  <a:extLst>
                    <a:ext uri="{9D8B030D-6E8A-4147-A177-3AD203B41FA5}">
                      <a16:colId xmlns:a16="http://schemas.microsoft.com/office/drawing/2014/main" val="20000"/>
                    </a:ext>
                  </a:extLst>
                </a:gridCol>
                <a:gridCol w="4382714">
                  <a:extLst>
                    <a:ext uri="{9D8B030D-6E8A-4147-A177-3AD203B41FA5}">
                      <a16:colId xmlns:a16="http://schemas.microsoft.com/office/drawing/2014/main" val="20001"/>
                    </a:ext>
                  </a:extLst>
                </a:gridCol>
                <a:gridCol w="1121913">
                  <a:extLst>
                    <a:ext uri="{9D8B030D-6E8A-4147-A177-3AD203B41FA5}">
                      <a16:colId xmlns:a16="http://schemas.microsoft.com/office/drawing/2014/main" val="20002"/>
                    </a:ext>
                  </a:extLst>
                </a:gridCol>
                <a:gridCol w="3706645">
                  <a:extLst>
                    <a:ext uri="{9D8B030D-6E8A-4147-A177-3AD203B41FA5}">
                      <a16:colId xmlns:a16="http://schemas.microsoft.com/office/drawing/2014/main" val="20003"/>
                    </a:ext>
                  </a:extLst>
                </a:gridCol>
                <a:gridCol w="1420221">
                  <a:extLst>
                    <a:ext uri="{9D8B030D-6E8A-4147-A177-3AD203B41FA5}">
                      <a16:colId xmlns:a16="http://schemas.microsoft.com/office/drawing/2014/main" val="20004"/>
                    </a:ext>
                  </a:extLst>
                </a:gridCol>
              </a:tblGrid>
              <a:tr h="610053">
                <a:tc>
                  <a:txBody>
                    <a:bodyPr/>
                    <a:lstStyle/>
                    <a:p>
                      <a:pPr algn="ctr"/>
                      <a:r>
                        <a:rPr lang="zh-CN" altLang="en-US" sz="1800" dirty="0">
                          <a:solidFill>
                            <a:schemeClr val="tx1"/>
                          </a:solidFill>
                          <a:latin typeface="微软雅黑" pitchFamily="34" charset="-122"/>
                          <a:ea typeface="微软雅黑" pitchFamily="34" charset="-122"/>
                        </a:rPr>
                        <a:t>序号</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zh-CN" altLang="en-US" sz="1800" dirty="0">
                          <a:solidFill>
                            <a:schemeClr val="tx1"/>
                          </a:solidFill>
                          <a:latin typeface="微软雅黑" pitchFamily="34" charset="-122"/>
                          <a:ea typeface="微软雅黑" pitchFamily="34" charset="-122"/>
                        </a:rPr>
                        <a:t>问题描述</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zh-CN" altLang="en-US" sz="1800" dirty="0">
                          <a:solidFill>
                            <a:schemeClr val="tx1"/>
                          </a:solidFill>
                          <a:latin typeface="微软雅黑" pitchFamily="34" charset="-122"/>
                          <a:ea typeface="微软雅黑" pitchFamily="34" charset="-122"/>
                        </a:rPr>
                        <a:t>等级</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zh-CN" altLang="en-US" sz="1800" dirty="0">
                          <a:solidFill>
                            <a:schemeClr val="tx1"/>
                          </a:solidFill>
                          <a:latin typeface="微软雅黑" pitchFamily="34" charset="-122"/>
                          <a:ea typeface="微软雅黑" pitchFamily="34" charset="-122"/>
                        </a:rPr>
                        <a:t>解决方案</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378" rtl="0" eaLnBrk="1" fontAlgn="auto" latinLnBrk="0" hangingPunct="1">
                        <a:lnSpc>
                          <a:spcPct val="100000"/>
                        </a:lnSpc>
                        <a:spcBef>
                          <a:spcPts val="0"/>
                        </a:spcBef>
                        <a:spcAft>
                          <a:spcPts val="0"/>
                        </a:spcAft>
                        <a:buClrTx/>
                        <a:buSzTx/>
                        <a:buFontTx/>
                        <a:buNone/>
                        <a:tabLst/>
                        <a:defRPr/>
                      </a:pPr>
                      <a:r>
                        <a:rPr lang="zh-CN" altLang="en-US" sz="1800" dirty="0">
                          <a:solidFill>
                            <a:schemeClr val="tx1"/>
                          </a:solidFill>
                          <a:latin typeface="微软雅黑" pitchFamily="34" charset="-122"/>
                          <a:ea typeface="微软雅黑" pitchFamily="34" charset="-122"/>
                        </a:rPr>
                        <a:t>相关干系人</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922047">
                <a:tc>
                  <a:txBody>
                    <a:bodyPr/>
                    <a:lstStyle/>
                    <a:p>
                      <a:pPr algn="ctr"/>
                      <a:r>
                        <a:rPr lang="en-US" altLang="zh-CN" sz="1800" dirty="0">
                          <a:solidFill>
                            <a:schemeClr val="tx1"/>
                          </a:solidFill>
                          <a:latin typeface="微软雅黑" pitchFamily="34" charset="-122"/>
                          <a:ea typeface="微软雅黑" pitchFamily="34" charset="-122"/>
                        </a:rPr>
                        <a:t>1</a:t>
                      </a:r>
                      <a:endParaRPr lang="zh-CN" altLang="en-US" sz="1800" dirty="0">
                        <a:solidFill>
                          <a:schemeClr val="tx1"/>
                        </a:solidFill>
                        <a:latin typeface="微软雅黑" pitchFamily="34" charset="-122"/>
                        <a:ea typeface="微软雅黑"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zh-CN" altLang="en-US" sz="1800" dirty="0">
                          <a:solidFill>
                            <a:schemeClr val="tx1"/>
                          </a:solidFill>
                          <a:latin typeface="微软雅黑" pitchFamily="34" charset="-122"/>
                          <a:ea typeface="微软雅黑" pitchFamily="34" charset="-122"/>
                        </a:rPr>
                        <a:t>当前流程指南中明确的是开发测试环节的敏捷，尚未完全包含从需求开始到迭代上线的端到端敏捷。</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dirty="0">
                          <a:solidFill>
                            <a:schemeClr val="tx1"/>
                          </a:solidFill>
                          <a:latin typeface="微软雅黑" pitchFamily="34" charset="-122"/>
                          <a:ea typeface="微软雅黑" pitchFamily="34" charset="-122"/>
                        </a:rPr>
                        <a:t>高</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zh-CN" altLang="en-US" sz="1800" dirty="0">
                          <a:solidFill>
                            <a:schemeClr val="tx1"/>
                          </a:solidFill>
                          <a:latin typeface="微软雅黑" pitchFamily="34" charset="-122"/>
                          <a:ea typeface="微软雅黑" pitchFamily="34" charset="-122"/>
                        </a:rPr>
                        <a:t>探索从需求开始到迭代开发和发布上线的全流程敏捷。</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latin typeface="微软雅黑" pitchFamily="34" charset="-122"/>
                        <a:ea typeface="微软雅黑"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70580">
                <a:tc>
                  <a:txBody>
                    <a:bodyPr/>
                    <a:lstStyle/>
                    <a:p>
                      <a:pPr algn="ctr"/>
                      <a:r>
                        <a:rPr lang="en-US" altLang="zh-CN" sz="1800" dirty="0">
                          <a:solidFill>
                            <a:schemeClr val="tx1"/>
                          </a:solidFill>
                          <a:latin typeface="微软雅黑" pitchFamily="34" charset="-122"/>
                          <a:ea typeface="微软雅黑" pitchFamily="34" charset="-122"/>
                        </a:rPr>
                        <a:t>2</a:t>
                      </a:r>
                      <a:endParaRPr lang="zh-CN" altLang="en-US" sz="1800" dirty="0">
                        <a:solidFill>
                          <a:schemeClr val="tx1"/>
                        </a:solidFill>
                        <a:latin typeface="微软雅黑" pitchFamily="34" charset="-122"/>
                        <a:ea typeface="微软雅黑"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zh-CN" altLang="en-US" sz="1800" dirty="0">
                          <a:solidFill>
                            <a:schemeClr val="tx1"/>
                          </a:solidFill>
                          <a:latin typeface="微软雅黑" pitchFamily="34" charset="-122"/>
                          <a:ea typeface="微软雅黑" pitchFamily="34" charset="-122"/>
                        </a:rPr>
                        <a:t>敏捷实践由项目组专职从事</a:t>
                      </a:r>
                      <a:r>
                        <a:rPr lang="en-US" altLang="zh-CN" sz="1800" dirty="0">
                          <a:solidFill>
                            <a:schemeClr val="tx1"/>
                          </a:solidFill>
                          <a:latin typeface="微软雅黑" pitchFamily="34" charset="-122"/>
                          <a:ea typeface="微软雅黑" pitchFamily="34" charset="-122"/>
                        </a:rPr>
                        <a:t>1</a:t>
                      </a:r>
                      <a:r>
                        <a:rPr lang="zh-CN" altLang="en-US" sz="1800" dirty="0">
                          <a:solidFill>
                            <a:schemeClr val="tx1"/>
                          </a:solidFill>
                          <a:latin typeface="微软雅黑" pitchFamily="34" charset="-122"/>
                          <a:ea typeface="微软雅黑" pitchFamily="34" charset="-122"/>
                        </a:rPr>
                        <a:t>个项目时较容易实施，但是当项目众多且包括维护项目时，较难执行。</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dirty="0">
                          <a:solidFill>
                            <a:schemeClr val="tx1"/>
                          </a:solidFill>
                          <a:latin typeface="微软雅黑" pitchFamily="34" charset="-122"/>
                          <a:ea typeface="微软雅黑" pitchFamily="34" charset="-122"/>
                        </a:rPr>
                        <a:t>高</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zh-CN" altLang="en-US" sz="1800" dirty="0">
                          <a:solidFill>
                            <a:schemeClr val="tx1"/>
                          </a:solidFill>
                          <a:latin typeface="微软雅黑" pitchFamily="34" charset="-122"/>
                          <a:ea typeface="微软雅黑" pitchFamily="34" charset="-122"/>
                        </a:rPr>
                        <a:t>选择基于产品和解决方案的项目，投入敏捷教练就行辅导，同时建立敏捷管理实践和工程实践，提升团队能力，逐步培养自组织团队。</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latin typeface="微软雅黑" pitchFamily="34" charset="-122"/>
                        <a:ea typeface="微软雅黑"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70580">
                <a:tc>
                  <a:txBody>
                    <a:bodyPr/>
                    <a:lstStyle/>
                    <a:p>
                      <a:pPr algn="ctr"/>
                      <a:r>
                        <a:rPr lang="en-US" altLang="zh-CN" sz="1800" dirty="0">
                          <a:solidFill>
                            <a:schemeClr val="tx1"/>
                          </a:solidFill>
                          <a:latin typeface="微软雅黑" pitchFamily="34" charset="-122"/>
                          <a:ea typeface="微软雅黑" pitchFamily="34" charset="-122"/>
                        </a:rPr>
                        <a:t>3</a:t>
                      </a:r>
                      <a:endParaRPr lang="zh-CN" altLang="en-US" sz="1800" dirty="0">
                        <a:solidFill>
                          <a:schemeClr val="tx1"/>
                        </a:solidFill>
                        <a:latin typeface="微软雅黑" pitchFamily="34" charset="-122"/>
                        <a:ea typeface="微软雅黑"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zh-CN" altLang="en-US" sz="1800" dirty="0">
                          <a:solidFill>
                            <a:schemeClr val="tx1"/>
                          </a:solidFill>
                          <a:latin typeface="微软雅黑" pitchFamily="34" charset="-122"/>
                          <a:ea typeface="微软雅黑" pitchFamily="34" charset="-122"/>
                        </a:rPr>
                        <a:t>当前的自动化测试仅在回归环节实施。</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dirty="0">
                          <a:solidFill>
                            <a:schemeClr val="tx1"/>
                          </a:solidFill>
                          <a:latin typeface="微软雅黑" pitchFamily="34" charset="-122"/>
                          <a:ea typeface="微软雅黑" pitchFamily="34" charset="-122"/>
                        </a:rPr>
                        <a:t>中</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zh-CN" altLang="en-US" sz="1800" dirty="0">
                          <a:solidFill>
                            <a:schemeClr val="tx1"/>
                          </a:solidFill>
                          <a:latin typeface="微软雅黑" pitchFamily="34" charset="-122"/>
                          <a:ea typeface="微软雅黑" pitchFamily="34" charset="-122"/>
                        </a:rPr>
                        <a:t>逐步实现在新功能开发的同时，执行自动化测试。</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378" rtl="0" eaLnBrk="1" fontAlgn="auto" latinLnBrk="0" hangingPunct="1">
                        <a:lnSpc>
                          <a:spcPct val="100000"/>
                        </a:lnSpc>
                        <a:spcBef>
                          <a:spcPts val="0"/>
                        </a:spcBef>
                        <a:spcAft>
                          <a:spcPts val="0"/>
                        </a:spcAft>
                        <a:buClrTx/>
                        <a:buSzTx/>
                        <a:buFontTx/>
                        <a:buNone/>
                        <a:tabLst/>
                        <a:defRPr/>
                      </a:pPr>
                      <a:endParaRPr lang="zh-CN" altLang="en-US" sz="1800" dirty="0">
                        <a:solidFill>
                          <a:schemeClr val="tx1"/>
                        </a:solidFill>
                        <a:latin typeface="微软雅黑" pitchFamily="34" charset="-122"/>
                        <a:ea typeface="微软雅黑"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173514">
                <a:tc>
                  <a:txBody>
                    <a:bodyPr/>
                    <a:lstStyle/>
                    <a:p>
                      <a:pPr algn="ctr"/>
                      <a:r>
                        <a:rPr lang="en-US" altLang="zh-CN" sz="1800" dirty="0">
                          <a:solidFill>
                            <a:schemeClr val="tx1"/>
                          </a:solidFill>
                          <a:latin typeface="微软雅黑" pitchFamily="34" charset="-122"/>
                          <a:ea typeface="微软雅黑" pitchFamily="34" charset="-122"/>
                        </a:rPr>
                        <a:t>4</a:t>
                      </a:r>
                      <a:endParaRPr lang="zh-CN" altLang="en-US" sz="1800" dirty="0">
                        <a:solidFill>
                          <a:schemeClr val="tx1"/>
                        </a:solidFill>
                        <a:latin typeface="微软雅黑" pitchFamily="34" charset="-122"/>
                        <a:ea typeface="微软雅黑"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zh-CN" altLang="en-US" sz="1800" dirty="0">
                          <a:solidFill>
                            <a:schemeClr val="tx1"/>
                          </a:solidFill>
                          <a:latin typeface="微软雅黑" pitchFamily="34" charset="-122"/>
                          <a:ea typeface="微软雅黑" pitchFamily="34" charset="-122"/>
                        </a:rPr>
                        <a:t>测试人员不足，尚未完全做到测试驱动开发。</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dirty="0">
                          <a:solidFill>
                            <a:schemeClr val="tx1"/>
                          </a:solidFill>
                          <a:latin typeface="微软雅黑" pitchFamily="34" charset="-122"/>
                          <a:ea typeface="微软雅黑" pitchFamily="34" charset="-122"/>
                        </a:rPr>
                        <a:t>中</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800" dirty="0">
                          <a:solidFill>
                            <a:schemeClr val="tx1"/>
                          </a:solidFill>
                          <a:latin typeface="微软雅黑" pitchFamily="34" charset="-122"/>
                          <a:ea typeface="微软雅黑" pitchFamily="34" charset="-122"/>
                        </a:rPr>
                        <a:t>平衡测试人员比例，适当增加测试人员，提升测试人员能力，或者建议研发人员也可从事测试工作。</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378" rtl="0" eaLnBrk="1" fontAlgn="auto" latinLnBrk="0" hangingPunct="1">
                        <a:lnSpc>
                          <a:spcPct val="100000"/>
                        </a:lnSpc>
                        <a:spcBef>
                          <a:spcPts val="0"/>
                        </a:spcBef>
                        <a:spcAft>
                          <a:spcPts val="0"/>
                        </a:spcAft>
                        <a:buClrTx/>
                        <a:buSzTx/>
                        <a:buFontTx/>
                        <a:buNone/>
                        <a:tabLst/>
                        <a:defRPr/>
                      </a:pPr>
                      <a:endParaRPr lang="zh-CN" altLang="en-US" sz="1800" dirty="0">
                        <a:solidFill>
                          <a:schemeClr val="tx1"/>
                        </a:solidFill>
                        <a:latin typeface="微软雅黑" pitchFamily="34" charset="-122"/>
                        <a:ea typeface="微软雅黑"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70580">
                <a:tc>
                  <a:txBody>
                    <a:bodyPr/>
                    <a:lstStyle/>
                    <a:p>
                      <a:pPr algn="ctr"/>
                      <a:r>
                        <a:rPr lang="en-US" altLang="zh-CN" sz="1800" dirty="0">
                          <a:solidFill>
                            <a:schemeClr val="tx1"/>
                          </a:solidFill>
                          <a:latin typeface="微软雅黑" pitchFamily="34" charset="-122"/>
                          <a:ea typeface="微软雅黑" pitchFamily="34" charset="-122"/>
                        </a:rPr>
                        <a:t>5</a:t>
                      </a:r>
                      <a:endParaRPr lang="zh-CN" altLang="en-US" sz="1800" dirty="0">
                        <a:solidFill>
                          <a:schemeClr val="tx1"/>
                        </a:solidFill>
                        <a:latin typeface="微软雅黑" pitchFamily="34" charset="-122"/>
                        <a:ea typeface="微软雅黑"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zh-CN" altLang="en-US" sz="1800" dirty="0">
                          <a:solidFill>
                            <a:schemeClr val="tx1"/>
                          </a:solidFill>
                          <a:latin typeface="微软雅黑" pitchFamily="34" charset="-122"/>
                          <a:ea typeface="微软雅黑" pitchFamily="34" charset="-122"/>
                        </a:rPr>
                        <a:t>目前敏捷流程实施的随意性很大，编写并发布敏捷开发流程指南可以起到一定规范作用，但在以后推广阶段，还需有人对项目组成员进行针对性地培训和指导。</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dirty="0">
                          <a:solidFill>
                            <a:schemeClr val="tx1"/>
                          </a:solidFill>
                          <a:latin typeface="微软雅黑" pitchFamily="34" charset="-122"/>
                          <a:ea typeface="微软雅黑" pitchFamily="34" charset="-122"/>
                        </a:rPr>
                        <a:t>中</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800" dirty="0">
                          <a:solidFill>
                            <a:schemeClr val="tx1"/>
                          </a:solidFill>
                          <a:latin typeface="微软雅黑" pitchFamily="34" charset="-122"/>
                          <a:ea typeface="微软雅黑" pitchFamily="34" charset="-122"/>
                        </a:rPr>
                        <a:t>参照业界的实施实践，借助外部力量建立并培养中心内部的敏捷教练队伍，并研究和制定相应的工作方法和规范。</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378" rtl="0" eaLnBrk="1" fontAlgn="auto" latinLnBrk="0" hangingPunct="1">
                        <a:lnSpc>
                          <a:spcPct val="100000"/>
                        </a:lnSpc>
                        <a:spcBef>
                          <a:spcPts val="0"/>
                        </a:spcBef>
                        <a:spcAft>
                          <a:spcPts val="0"/>
                        </a:spcAft>
                        <a:buClrTx/>
                        <a:buSzTx/>
                        <a:buFontTx/>
                        <a:buNone/>
                        <a:tabLst/>
                        <a:defRPr/>
                      </a:pPr>
                      <a:endParaRPr lang="zh-CN" altLang="en-US" sz="1800" dirty="0">
                        <a:solidFill>
                          <a:schemeClr val="tx1"/>
                        </a:solidFill>
                        <a:latin typeface="微软雅黑" pitchFamily="34" charset="-122"/>
                        <a:ea typeface="微软雅黑"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2592071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58802" y="2334729"/>
            <a:ext cx="7436487" cy="1018074"/>
          </a:xfrm>
        </p:spPr>
        <p:txBody>
          <a:bodyPr/>
          <a:lstStyle/>
          <a:p>
            <a:pPr algn="ctr"/>
            <a:r>
              <a:rPr lang="zh-CN" altLang="en-US" sz="3999" dirty="0"/>
              <a:t>谢谢！</a:t>
            </a:r>
            <a:br>
              <a:rPr lang="en-US" altLang="zh-CN" sz="3999" dirty="0"/>
            </a:br>
            <a:endParaRPr lang="zh-CN" altLang="en-US" sz="1600" dirty="0"/>
          </a:p>
        </p:txBody>
      </p:sp>
    </p:spTree>
    <p:extLst>
      <p:ext uri="{BB962C8B-B14F-4D97-AF65-F5344CB8AC3E}">
        <p14:creationId xmlns:p14="http://schemas.microsoft.com/office/powerpoint/2010/main" val="114017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0" name="image25.png" descr="image25.png"/>
          <p:cNvPicPr>
            <a:picLocks noChangeAspect="1"/>
          </p:cNvPicPr>
          <p:nvPr/>
        </p:nvPicPr>
        <p:blipFill>
          <a:blip r:embed="rId3">
            <a:extLst/>
          </a:blip>
          <a:stretch>
            <a:fillRect/>
          </a:stretch>
        </p:blipFill>
        <p:spPr>
          <a:xfrm rot="16790795">
            <a:off x="1954358" y="1376144"/>
            <a:ext cx="4801911" cy="4801911"/>
          </a:xfrm>
          <a:prstGeom prst="rect">
            <a:avLst/>
          </a:prstGeom>
          <a:ln w="12700">
            <a:miter lim="400000"/>
          </a:ln>
        </p:spPr>
      </p:pic>
      <p:grpSp>
        <p:nvGrpSpPr>
          <p:cNvPr id="473" name="成组"/>
          <p:cNvGrpSpPr/>
          <p:nvPr/>
        </p:nvGrpSpPr>
        <p:grpSpPr>
          <a:xfrm>
            <a:off x="5030111" y="2830377"/>
            <a:ext cx="4075473" cy="1647996"/>
            <a:chOff x="0" y="0"/>
            <a:chExt cx="5796226" cy="2343814"/>
          </a:xfrm>
        </p:grpSpPr>
        <p:sp>
          <p:nvSpPr>
            <p:cNvPr id="471" name="形状"/>
            <p:cNvSpPr/>
            <p:nvPr/>
          </p:nvSpPr>
          <p:spPr>
            <a:xfrm>
              <a:off x="0" y="0"/>
              <a:ext cx="5796227" cy="2343815"/>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FFFFF"/>
            </a:solidFill>
            <a:ln w="25400" cap="flat">
              <a:solidFill>
                <a:srgbClr val="F79646"/>
              </a:solidFill>
              <a:prstDash val="solid"/>
              <a:round/>
            </a:ln>
            <a:effectLst/>
          </p:spPr>
          <p:txBody>
            <a:bodyPr wrap="square" lIns="45719" tIns="45719" rIns="45719" bIns="45719" numCol="1" anchor="ctr">
              <a:noAutofit/>
            </a:bodyPr>
            <a:lstStyle/>
            <a:p>
              <a:pPr defTabSz="457184">
                <a:defRPr sz="5600">
                  <a:latin typeface="Trebuchet MS"/>
                  <a:ea typeface="Trebuchet MS"/>
                  <a:cs typeface="Trebuchet MS"/>
                  <a:sym typeface="Trebuchet MS"/>
                </a:defRPr>
              </a:pPr>
              <a:endParaRPr sz="3937"/>
            </a:p>
          </p:txBody>
        </p:sp>
        <p:sp>
          <p:nvSpPr>
            <p:cNvPr id="472" name="形状"/>
            <p:cNvSpPr/>
            <p:nvPr/>
          </p:nvSpPr>
          <p:spPr>
            <a:xfrm>
              <a:off x="294319" y="119180"/>
              <a:ext cx="5311279" cy="1989979"/>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F79646"/>
              </a:solidFill>
              <a:prstDash val="solid"/>
              <a:round/>
            </a:ln>
            <a:effectLst/>
          </p:spPr>
          <p:txBody>
            <a:bodyPr wrap="square" lIns="45719" tIns="45719" rIns="45719" bIns="45719" numCol="1" anchor="ctr">
              <a:noAutofit/>
            </a:bodyPr>
            <a:lstStyle/>
            <a:p>
              <a:pPr defTabSz="457184">
                <a:defRPr sz="5600">
                  <a:latin typeface="Trebuchet MS"/>
                  <a:ea typeface="Trebuchet MS"/>
                  <a:cs typeface="Trebuchet MS"/>
                  <a:sym typeface="Trebuchet MS"/>
                </a:defRPr>
              </a:pPr>
              <a:endParaRPr sz="3937"/>
            </a:p>
          </p:txBody>
        </p:sp>
      </p:grpSp>
      <p:sp>
        <p:nvSpPr>
          <p:cNvPr id="474" name="业界可选的敏捷方法"/>
          <p:cNvSpPr txBox="1">
            <a:spLocks noGrp="1"/>
          </p:cNvSpPr>
          <p:nvPr>
            <p:ph type="title"/>
          </p:nvPr>
        </p:nvSpPr>
        <p:spPr>
          <a:xfrm>
            <a:off x="0" y="-26799"/>
            <a:ext cx="10972802" cy="1143001"/>
          </a:xfrm>
          <a:prstGeom prst="rect">
            <a:avLst/>
          </a:prstGeom>
        </p:spPr>
        <p:txBody>
          <a:bodyPr>
            <a:normAutofit/>
          </a:bodyPr>
          <a:lstStyle>
            <a:lvl1pPr>
              <a:defRPr>
                <a:latin typeface="华文细黑"/>
                <a:ea typeface="华文细黑"/>
                <a:cs typeface="华文细黑"/>
                <a:sym typeface="华文细黑"/>
              </a:defRPr>
            </a:lvl1pPr>
          </a:lstStyle>
          <a:p>
            <a:pPr>
              <a:defRPr>
                <a:latin typeface="Calibri"/>
                <a:ea typeface="Calibri"/>
                <a:cs typeface="Calibri"/>
                <a:sym typeface="Calibri"/>
              </a:defRPr>
            </a:pPr>
            <a:r>
              <a:rPr sz="3600" dirty="0">
                <a:solidFill>
                  <a:srgbClr val="AC0000"/>
                </a:solidFill>
                <a:latin typeface="SimHei" charset="-122"/>
                <a:ea typeface="SimHei" charset="-122"/>
                <a:cs typeface="SimHei" charset="-122"/>
                <a:sym typeface="华文细黑"/>
              </a:rPr>
              <a:t>业界可选的敏捷方法</a:t>
            </a:r>
          </a:p>
        </p:txBody>
      </p:sp>
      <p:grpSp>
        <p:nvGrpSpPr>
          <p:cNvPr id="477" name="成组"/>
          <p:cNvGrpSpPr/>
          <p:nvPr/>
        </p:nvGrpSpPr>
        <p:grpSpPr>
          <a:xfrm>
            <a:off x="8777094" y="3995291"/>
            <a:ext cx="725600" cy="727076"/>
            <a:chOff x="0" y="0"/>
            <a:chExt cx="1031964" cy="1034063"/>
          </a:xfrm>
        </p:grpSpPr>
        <p:sp>
          <p:nvSpPr>
            <p:cNvPr id="475" name="圆角矩形"/>
            <p:cNvSpPr/>
            <p:nvPr/>
          </p:nvSpPr>
          <p:spPr>
            <a:xfrm>
              <a:off x="0" y="0"/>
              <a:ext cx="1031964" cy="1034063"/>
            </a:xfrm>
            <a:prstGeom prst="roundRect">
              <a:avLst>
                <a:gd name="adj" fmla="val 16667"/>
              </a:avLst>
            </a:prstGeom>
            <a:solidFill>
              <a:srgbClr val="77933C"/>
            </a:solidFill>
            <a:ln w="25400" cap="flat">
              <a:solidFill>
                <a:srgbClr val="3A5E8A"/>
              </a:solidFill>
              <a:prstDash val="solid"/>
              <a:round/>
            </a:ln>
            <a:effectLst/>
          </p:spPr>
          <p:txBody>
            <a:bodyPr wrap="square" lIns="45719" tIns="45719" rIns="45719" bIns="45719" numCol="1" anchor="ctr">
              <a:noAutofit/>
            </a:bodyPr>
            <a:lstStyle/>
            <a:p>
              <a:pPr defTabSz="457184">
                <a:defRPr sz="2800">
                  <a:solidFill>
                    <a:srgbClr val="FFFFFF"/>
                  </a:solidFill>
                  <a:latin typeface="Calibri"/>
                  <a:ea typeface="Calibri"/>
                  <a:cs typeface="Calibri"/>
                  <a:sym typeface="Calibri"/>
                </a:defRPr>
              </a:pPr>
              <a:endParaRPr sz="1969"/>
            </a:p>
          </p:txBody>
        </p:sp>
        <p:sp>
          <p:nvSpPr>
            <p:cNvPr id="476" name="XP"/>
            <p:cNvSpPr txBox="1"/>
            <p:nvPr/>
          </p:nvSpPr>
          <p:spPr>
            <a:xfrm>
              <a:off x="50377" y="235885"/>
              <a:ext cx="931211" cy="56229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l" defTabSz="650240">
                <a:defRPr sz="2800">
                  <a:solidFill>
                    <a:srgbClr val="FFFFFF"/>
                  </a:solidFill>
                  <a:latin typeface="Calibri"/>
                  <a:ea typeface="Calibri"/>
                  <a:cs typeface="Calibri"/>
                  <a:sym typeface="Calibri"/>
                </a:defRPr>
              </a:lvl1pPr>
            </a:lstStyle>
            <a:p>
              <a:r>
                <a:rPr sz="1969"/>
                <a:t>XP</a:t>
              </a:r>
            </a:p>
          </p:txBody>
        </p:sp>
      </p:grpSp>
      <p:grpSp>
        <p:nvGrpSpPr>
          <p:cNvPr id="480" name="成组"/>
          <p:cNvGrpSpPr/>
          <p:nvPr/>
        </p:nvGrpSpPr>
        <p:grpSpPr>
          <a:xfrm>
            <a:off x="7076353" y="5752079"/>
            <a:ext cx="1077601" cy="727077"/>
            <a:chOff x="0" y="0"/>
            <a:chExt cx="1532587" cy="1034063"/>
          </a:xfrm>
        </p:grpSpPr>
        <p:sp>
          <p:nvSpPr>
            <p:cNvPr id="478" name="圆角矩形"/>
            <p:cNvSpPr/>
            <p:nvPr/>
          </p:nvSpPr>
          <p:spPr>
            <a:xfrm>
              <a:off x="0" y="0"/>
              <a:ext cx="1532587" cy="1034063"/>
            </a:xfrm>
            <a:prstGeom prst="roundRect">
              <a:avLst>
                <a:gd name="adj" fmla="val 16667"/>
              </a:avLst>
            </a:prstGeom>
            <a:solidFill>
              <a:srgbClr val="9BBB59"/>
            </a:solidFill>
            <a:ln w="25400" cap="flat">
              <a:solidFill>
                <a:srgbClr val="718841"/>
              </a:solidFill>
              <a:prstDash val="solid"/>
              <a:round/>
            </a:ln>
            <a:effectLst/>
          </p:spPr>
          <p:txBody>
            <a:bodyPr wrap="square" lIns="45719" tIns="45719" rIns="45719" bIns="45719" numCol="1" anchor="ctr">
              <a:noAutofit/>
            </a:bodyPr>
            <a:lstStyle/>
            <a:p>
              <a:pPr defTabSz="457184">
                <a:defRPr sz="2800">
                  <a:solidFill>
                    <a:srgbClr val="FFFFFF"/>
                  </a:solidFill>
                  <a:latin typeface="Calibri"/>
                  <a:ea typeface="Calibri"/>
                  <a:cs typeface="Calibri"/>
                  <a:sym typeface="Calibri"/>
                </a:defRPr>
              </a:pPr>
              <a:endParaRPr sz="1969"/>
            </a:p>
          </p:txBody>
        </p:sp>
        <p:sp>
          <p:nvSpPr>
            <p:cNvPr id="479" name="Crystal"/>
            <p:cNvSpPr txBox="1"/>
            <p:nvPr/>
          </p:nvSpPr>
          <p:spPr>
            <a:xfrm>
              <a:off x="50477" y="235884"/>
              <a:ext cx="1431631" cy="5622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p>
              <a:pPr defTabSz="457184">
                <a:defRPr sz="2800">
                  <a:solidFill>
                    <a:srgbClr val="FFFFFF"/>
                  </a:solidFill>
                  <a:latin typeface="Calibri"/>
                  <a:ea typeface="Calibri"/>
                  <a:cs typeface="Calibri"/>
                  <a:sym typeface="Calibri"/>
                </a:defRPr>
              </a:pPr>
              <a:r>
                <a:rPr sz="1969"/>
                <a:t>Crystal </a:t>
              </a:r>
            </a:p>
          </p:txBody>
        </p:sp>
      </p:grpSp>
      <p:grpSp>
        <p:nvGrpSpPr>
          <p:cNvPr id="483" name="成组"/>
          <p:cNvGrpSpPr/>
          <p:nvPr/>
        </p:nvGrpSpPr>
        <p:grpSpPr>
          <a:xfrm>
            <a:off x="8327660" y="5752079"/>
            <a:ext cx="1328563" cy="727077"/>
            <a:chOff x="0" y="0"/>
            <a:chExt cx="1889511" cy="1034063"/>
          </a:xfrm>
        </p:grpSpPr>
        <p:sp>
          <p:nvSpPr>
            <p:cNvPr id="481" name="圆角矩形"/>
            <p:cNvSpPr/>
            <p:nvPr/>
          </p:nvSpPr>
          <p:spPr>
            <a:xfrm>
              <a:off x="0" y="0"/>
              <a:ext cx="1889511" cy="1034063"/>
            </a:xfrm>
            <a:prstGeom prst="roundRect">
              <a:avLst>
                <a:gd name="adj" fmla="val 16667"/>
              </a:avLst>
            </a:prstGeom>
            <a:solidFill>
              <a:srgbClr val="4BACC6"/>
            </a:solidFill>
            <a:ln w="25400" cap="flat">
              <a:solidFill>
                <a:srgbClr val="377E90"/>
              </a:solidFill>
              <a:prstDash val="solid"/>
              <a:round/>
            </a:ln>
            <a:effectLst/>
          </p:spPr>
          <p:txBody>
            <a:bodyPr wrap="square" lIns="45719" tIns="45719" rIns="45719" bIns="45719" numCol="1" anchor="ctr">
              <a:noAutofit/>
            </a:bodyPr>
            <a:lstStyle/>
            <a:p>
              <a:pPr defTabSz="457184">
                <a:defRPr sz="2800">
                  <a:latin typeface="Calibri"/>
                  <a:ea typeface="Calibri"/>
                  <a:cs typeface="Calibri"/>
                  <a:sym typeface="Calibri"/>
                </a:defRPr>
              </a:pPr>
              <a:endParaRPr sz="1969"/>
            </a:p>
          </p:txBody>
        </p:sp>
        <p:sp>
          <p:nvSpPr>
            <p:cNvPr id="482" name="。。。"/>
            <p:cNvSpPr txBox="1"/>
            <p:nvPr/>
          </p:nvSpPr>
          <p:spPr>
            <a:xfrm>
              <a:off x="50477" y="235884"/>
              <a:ext cx="1788555" cy="5622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l" defTabSz="650240">
                <a:defRPr sz="2800">
                  <a:latin typeface="Helvetica"/>
                  <a:ea typeface="Helvetica"/>
                  <a:cs typeface="Helvetica"/>
                  <a:sym typeface="Helvetica"/>
                </a:defRPr>
              </a:lvl1pPr>
            </a:lstStyle>
            <a:p>
              <a:pPr>
                <a:defRPr>
                  <a:latin typeface="Calibri"/>
                  <a:ea typeface="Calibri"/>
                  <a:cs typeface="Calibri"/>
                  <a:sym typeface="Calibri"/>
                </a:defRPr>
              </a:pPr>
              <a:r>
                <a:rPr sz="1969"/>
                <a:t>。。。</a:t>
              </a:r>
            </a:p>
          </p:txBody>
        </p:sp>
      </p:grpSp>
      <p:grpSp>
        <p:nvGrpSpPr>
          <p:cNvPr id="486" name="成组"/>
          <p:cNvGrpSpPr/>
          <p:nvPr/>
        </p:nvGrpSpPr>
        <p:grpSpPr>
          <a:xfrm>
            <a:off x="6113264" y="4885833"/>
            <a:ext cx="963089" cy="727076"/>
            <a:chOff x="0" y="0"/>
            <a:chExt cx="1369726" cy="1034063"/>
          </a:xfrm>
        </p:grpSpPr>
        <p:sp>
          <p:nvSpPr>
            <p:cNvPr id="484" name="圆角矩形"/>
            <p:cNvSpPr/>
            <p:nvPr/>
          </p:nvSpPr>
          <p:spPr>
            <a:xfrm>
              <a:off x="0" y="0"/>
              <a:ext cx="1369726" cy="1034063"/>
            </a:xfrm>
            <a:prstGeom prst="roundRect">
              <a:avLst>
                <a:gd name="adj" fmla="val 16667"/>
              </a:avLst>
            </a:prstGeom>
            <a:solidFill>
              <a:srgbClr val="FF0000"/>
            </a:solidFill>
            <a:ln w="25400" cap="flat">
              <a:solidFill>
                <a:srgbClr val="3A5E8A"/>
              </a:solidFill>
              <a:prstDash val="solid"/>
              <a:round/>
            </a:ln>
            <a:effectLst/>
          </p:spPr>
          <p:txBody>
            <a:bodyPr wrap="square" lIns="45719" tIns="45719" rIns="45719" bIns="45719" numCol="1" anchor="ctr">
              <a:noAutofit/>
            </a:bodyPr>
            <a:lstStyle/>
            <a:p>
              <a:pPr defTabSz="457184">
                <a:defRPr sz="2800">
                  <a:solidFill>
                    <a:srgbClr val="FFFFFF"/>
                  </a:solidFill>
                  <a:latin typeface="Calibri"/>
                  <a:ea typeface="Calibri"/>
                  <a:cs typeface="Calibri"/>
                  <a:sym typeface="Calibri"/>
                </a:defRPr>
              </a:pPr>
              <a:endParaRPr sz="1969"/>
            </a:p>
          </p:txBody>
        </p:sp>
        <p:sp>
          <p:nvSpPr>
            <p:cNvPr id="485" name="FDD"/>
            <p:cNvSpPr txBox="1"/>
            <p:nvPr/>
          </p:nvSpPr>
          <p:spPr>
            <a:xfrm>
              <a:off x="50477" y="235885"/>
              <a:ext cx="1268770" cy="56229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l" defTabSz="650240">
                <a:defRPr sz="2800">
                  <a:solidFill>
                    <a:srgbClr val="FFFFFF"/>
                  </a:solidFill>
                  <a:latin typeface="Calibri"/>
                  <a:ea typeface="Calibri"/>
                  <a:cs typeface="Calibri"/>
                  <a:sym typeface="Calibri"/>
                </a:defRPr>
              </a:lvl1pPr>
            </a:lstStyle>
            <a:p>
              <a:r>
                <a:rPr sz="1969"/>
                <a:t>FDD</a:t>
              </a:r>
            </a:p>
          </p:txBody>
        </p:sp>
      </p:grpSp>
      <p:grpSp>
        <p:nvGrpSpPr>
          <p:cNvPr id="489" name="成组"/>
          <p:cNvGrpSpPr/>
          <p:nvPr/>
        </p:nvGrpSpPr>
        <p:grpSpPr>
          <a:xfrm>
            <a:off x="6348076" y="3098196"/>
            <a:ext cx="1550224" cy="1046502"/>
            <a:chOff x="0" y="0"/>
            <a:chExt cx="2204761" cy="1488356"/>
          </a:xfrm>
        </p:grpSpPr>
        <p:sp>
          <p:nvSpPr>
            <p:cNvPr id="487" name="圆角矩形"/>
            <p:cNvSpPr/>
            <p:nvPr/>
          </p:nvSpPr>
          <p:spPr>
            <a:xfrm>
              <a:off x="0" y="0"/>
              <a:ext cx="2204762" cy="1488357"/>
            </a:xfrm>
            <a:prstGeom prst="roundRect">
              <a:avLst>
                <a:gd name="adj" fmla="val 16667"/>
              </a:avLst>
            </a:prstGeom>
            <a:solidFill>
              <a:srgbClr val="F79646"/>
            </a:solidFill>
            <a:ln w="25400" cap="flat">
              <a:solidFill>
                <a:srgbClr val="3A5E8A"/>
              </a:solidFill>
              <a:prstDash val="solid"/>
              <a:round/>
            </a:ln>
            <a:effectLst/>
          </p:spPr>
          <p:txBody>
            <a:bodyPr wrap="square" lIns="45719" tIns="45719" rIns="45719" bIns="45719" numCol="1" anchor="ctr">
              <a:noAutofit/>
            </a:bodyPr>
            <a:lstStyle/>
            <a:p>
              <a:pPr defTabSz="457184">
                <a:defRPr sz="2800">
                  <a:latin typeface="Calibri"/>
                  <a:ea typeface="Calibri"/>
                  <a:cs typeface="Calibri"/>
                  <a:sym typeface="Calibri"/>
                </a:defRPr>
              </a:pPr>
              <a:endParaRPr sz="1969"/>
            </a:p>
          </p:txBody>
        </p:sp>
        <p:sp>
          <p:nvSpPr>
            <p:cNvPr id="488" name="Scrum"/>
            <p:cNvSpPr txBox="1"/>
            <p:nvPr/>
          </p:nvSpPr>
          <p:spPr>
            <a:xfrm>
              <a:off x="72655" y="330696"/>
              <a:ext cx="2059452" cy="8269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noAutofit/>
            </a:bodyPr>
            <a:lstStyle>
              <a:lvl1pPr defTabSz="650240">
                <a:defRPr sz="4900">
                  <a:latin typeface="Calibri"/>
                  <a:ea typeface="Calibri"/>
                  <a:cs typeface="Calibri"/>
                  <a:sym typeface="Calibri"/>
                </a:defRPr>
              </a:lvl1pPr>
            </a:lstStyle>
            <a:p>
              <a:r>
                <a:rPr sz="3445"/>
                <a:t>Scrum</a:t>
              </a:r>
            </a:p>
          </p:txBody>
        </p:sp>
      </p:grpSp>
      <p:grpSp>
        <p:nvGrpSpPr>
          <p:cNvPr id="492" name="成组"/>
          <p:cNvGrpSpPr/>
          <p:nvPr/>
        </p:nvGrpSpPr>
        <p:grpSpPr>
          <a:xfrm>
            <a:off x="8332356" y="4873685"/>
            <a:ext cx="1232858" cy="727077"/>
            <a:chOff x="0" y="0"/>
            <a:chExt cx="1753397" cy="1034063"/>
          </a:xfrm>
        </p:grpSpPr>
        <p:sp>
          <p:nvSpPr>
            <p:cNvPr id="490" name="圆角矩形"/>
            <p:cNvSpPr/>
            <p:nvPr/>
          </p:nvSpPr>
          <p:spPr>
            <a:xfrm>
              <a:off x="0" y="0"/>
              <a:ext cx="1753397" cy="1034063"/>
            </a:xfrm>
            <a:prstGeom prst="roundRect">
              <a:avLst>
                <a:gd name="adj" fmla="val 16667"/>
              </a:avLst>
            </a:prstGeom>
            <a:solidFill>
              <a:srgbClr val="0070C0"/>
            </a:solidFill>
            <a:ln w="25400" cap="flat">
              <a:solidFill>
                <a:srgbClr val="718841"/>
              </a:solidFill>
              <a:prstDash val="solid"/>
              <a:round/>
            </a:ln>
            <a:effectLst/>
          </p:spPr>
          <p:txBody>
            <a:bodyPr wrap="square" lIns="45719" tIns="45719" rIns="45719" bIns="45719" numCol="1" anchor="ctr">
              <a:noAutofit/>
            </a:bodyPr>
            <a:lstStyle/>
            <a:p>
              <a:pPr defTabSz="457184">
                <a:defRPr sz="2800">
                  <a:solidFill>
                    <a:srgbClr val="FFFFFF"/>
                  </a:solidFill>
                  <a:latin typeface="Calibri"/>
                  <a:ea typeface="Calibri"/>
                  <a:cs typeface="Calibri"/>
                  <a:sym typeface="Calibri"/>
                </a:defRPr>
              </a:pPr>
              <a:endParaRPr sz="1969"/>
            </a:p>
          </p:txBody>
        </p:sp>
        <p:sp>
          <p:nvSpPr>
            <p:cNvPr id="491" name="Kanban"/>
            <p:cNvSpPr txBox="1"/>
            <p:nvPr/>
          </p:nvSpPr>
          <p:spPr>
            <a:xfrm>
              <a:off x="50477" y="235884"/>
              <a:ext cx="1652441" cy="5622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l" defTabSz="650240">
                <a:defRPr sz="2800">
                  <a:solidFill>
                    <a:srgbClr val="FFFFFF"/>
                  </a:solidFill>
                  <a:latin typeface="Calibri"/>
                  <a:ea typeface="Calibri"/>
                  <a:cs typeface="Calibri"/>
                  <a:sym typeface="Calibri"/>
                </a:defRPr>
              </a:lvl1pPr>
            </a:lstStyle>
            <a:p>
              <a:r>
                <a:rPr sz="1969"/>
                <a:t>Kanban</a:t>
              </a:r>
            </a:p>
          </p:txBody>
        </p:sp>
      </p:grpSp>
      <p:grpSp>
        <p:nvGrpSpPr>
          <p:cNvPr id="495" name="成组"/>
          <p:cNvGrpSpPr/>
          <p:nvPr/>
        </p:nvGrpSpPr>
        <p:grpSpPr>
          <a:xfrm>
            <a:off x="3323477" y="4636269"/>
            <a:ext cx="1533783" cy="883721"/>
            <a:chOff x="0" y="0"/>
            <a:chExt cx="2181379" cy="1256846"/>
          </a:xfrm>
        </p:grpSpPr>
        <p:sp>
          <p:nvSpPr>
            <p:cNvPr id="493" name="圆角矩形"/>
            <p:cNvSpPr/>
            <p:nvPr/>
          </p:nvSpPr>
          <p:spPr>
            <a:xfrm>
              <a:off x="0" y="0"/>
              <a:ext cx="2181380" cy="1256847"/>
            </a:xfrm>
            <a:prstGeom prst="roundRect">
              <a:avLst>
                <a:gd name="adj" fmla="val 16667"/>
              </a:avLst>
            </a:prstGeom>
            <a:solidFill>
              <a:srgbClr val="FF6699"/>
            </a:solidFill>
            <a:ln w="25400" cap="flat">
              <a:solidFill>
                <a:srgbClr val="3A5E8A"/>
              </a:solidFill>
              <a:prstDash val="solid"/>
              <a:round/>
            </a:ln>
            <a:effectLst/>
          </p:spPr>
          <p:txBody>
            <a:bodyPr wrap="square" lIns="45719" tIns="45719" rIns="45719" bIns="45719" numCol="1" anchor="ctr">
              <a:noAutofit/>
            </a:bodyPr>
            <a:lstStyle/>
            <a:p>
              <a:pPr defTabSz="457184">
                <a:defRPr sz="2800">
                  <a:latin typeface="Calibri"/>
                  <a:ea typeface="Calibri"/>
                  <a:cs typeface="Calibri"/>
                  <a:sym typeface="Calibri"/>
                </a:defRPr>
              </a:pPr>
              <a:endParaRPr sz="1969"/>
            </a:p>
          </p:txBody>
        </p:sp>
        <p:sp>
          <p:nvSpPr>
            <p:cNvPr id="494" name="SAFe"/>
            <p:cNvSpPr txBox="1"/>
            <p:nvPr/>
          </p:nvSpPr>
          <p:spPr>
            <a:xfrm>
              <a:off x="61354" y="279257"/>
              <a:ext cx="2058672" cy="69833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noAutofit/>
            </a:bodyPr>
            <a:lstStyle>
              <a:lvl1pPr algn="l" defTabSz="650240">
                <a:defRPr sz="4100">
                  <a:latin typeface="Calibri"/>
                  <a:ea typeface="Calibri"/>
                  <a:cs typeface="Calibri"/>
                  <a:sym typeface="Calibri"/>
                </a:defRPr>
              </a:lvl1pPr>
            </a:lstStyle>
            <a:p>
              <a:r>
                <a:rPr sz="2883"/>
                <a:t>SAFe</a:t>
              </a:r>
            </a:p>
          </p:txBody>
        </p:sp>
      </p:grpSp>
      <p:grpSp>
        <p:nvGrpSpPr>
          <p:cNvPr id="498" name="成组"/>
          <p:cNvGrpSpPr/>
          <p:nvPr/>
        </p:nvGrpSpPr>
        <p:grpSpPr>
          <a:xfrm>
            <a:off x="7199470" y="4885833"/>
            <a:ext cx="951788" cy="727076"/>
            <a:chOff x="0" y="0"/>
            <a:chExt cx="1353652" cy="1034063"/>
          </a:xfrm>
        </p:grpSpPr>
        <p:sp>
          <p:nvSpPr>
            <p:cNvPr id="496" name="圆角矩形"/>
            <p:cNvSpPr/>
            <p:nvPr/>
          </p:nvSpPr>
          <p:spPr>
            <a:xfrm>
              <a:off x="0" y="0"/>
              <a:ext cx="1353652" cy="1034063"/>
            </a:xfrm>
            <a:prstGeom prst="roundRect">
              <a:avLst>
                <a:gd name="adj" fmla="val 16667"/>
              </a:avLst>
            </a:prstGeom>
            <a:solidFill>
              <a:srgbClr val="7030A0"/>
            </a:solidFill>
            <a:ln w="25400" cap="flat">
              <a:solidFill>
                <a:srgbClr val="718841"/>
              </a:solidFill>
              <a:prstDash val="solid"/>
              <a:round/>
            </a:ln>
            <a:effectLst/>
          </p:spPr>
          <p:txBody>
            <a:bodyPr wrap="square" lIns="45719" tIns="45719" rIns="45719" bIns="45719" numCol="1" anchor="ctr">
              <a:noAutofit/>
            </a:bodyPr>
            <a:lstStyle/>
            <a:p>
              <a:pPr defTabSz="457184">
                <a:defRPr sz="2800">
                  <a:solidFill>
                    <a:srgbClr val="FFFFFF"/>
                  </a:solidFill>
                  <a:latin typeface="Calibri"/>
                  <a:ea typeface="Calibri"/>
                  <a:cs typeface="Calibri"/>
                  <a:sym typeface="Calibri"/>
                </a:defRPr>
              </a:pPr>
              <a:endParaRPr sz="1969"/>
            </a:p>
          </p:txBody>
        </p:sp>
        <p:sp>
          <p:nvSpPr>
            <p:cNvPr id="497" name="LSD"/>
            <p:cNvSpPr txBox="1"/>
            <p:nvPr/>
          </p:nvSpPr>
          <p:spPr>
            <a:xfrm>
              <a:off x="50477" y="235885"/>
              <a:ext cx="1252696" cy="56229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l" defTabSz="650240">
                <a:defRPr sz="2800">
                  <a:solidFill>
                    <a:srgbClr val="FFFFFF"/>
                  </a:solidFill>
                  <a:latin typeface="Calibri"/>
                  <a:ea typeface="Calibri"/>
                  <a:cs typeface="Calibri"/>
                  <a:sym typeface="Calibri"/>
                </a:defRPr>
              </a:lvl1pPr>
            </a:lstStyle>
            <a:p>
              <a:r>
                <a:rPr sz="1969"/>
                <a:t>LSD</a:t>
              </a:r>
            </a:p>
          </p:txBody>
        </p:sp>
      </p:grpSp>
      <p:grpSp>
        <p:nvGrpSpPr>
          <p:cNvPr id="501" name="成组"/>
          <p:cNvGrpSpPr/>
          <p:nvPr/>
        </p:nvGrpSpPr>
        <p:grpSpPr>
          <a:xfrm>
            <a:off x="5737875" y="5752079"/>
            <a:ext cx="1261911" cy="727077"/>
            <a:chOff x="0" y="0"/>
            <a:chExt cx="1794717" cy="1034063"/>
          </a:xfrm>
        </p:grpSpPr>
        <p:sp>
          <p:nvSpPr>
            <p:cNvPr id="499" name="圆角矩形"/>
            <p:cNvSpPr/>
            <p:nvPr/>
          </p:nvSpPr>
          <p:spPr>
            <a:xfrm>
              <a:off x="0" y="0"/>
              <a:ext cx="1794717" cy="1034063"/>
            </a:xfrm>
            <a:prstGeom prst="roundRect">
              <a:avLst>
                <a:gd name="adj" fmla="val 16667"/>
              </a:avLst>
            </a:prstGeom>
            <a:solidFill>
              <a:srgbClr val="FF6699"/>
            </a:solidFill>
            <a:ln w="25400" cap="flat">
              <a:solidFill>
                <a:srgbClr val="3A5E8A"/>
              </a:solidFill>
              <a:prstDash val="solid"/>
              <a:round/>
            </a:ln>
            <a:effectLst/>
          </p:spPr>
          <p:txBody>
            <a:bodyPr wrap="square" lIns="45719" tIns="45719" rIns="45719" bIns="45719" numCol="1" anchor="ctr">
              <a:noAutofit/>
            </a:bodyPr>
            <a:lstStyle/>
            <a:p>
              <a:pPr defTabSz="457184">
                <a:defRPr sz="2800">
                  <a:latin typeface="Calibri"/>
                  <a:ea typeface="Calibri"/>
                  <a:cs typeface="Calibri"/>
                  <a:sym typeface="Calibri"/>
                </a:defRPr>
              </a:pPr>
              <a:endParaRPr sz="1969"/>
            </a:p>
          </p:txBody>
        </p:sp>
        <p:sp>
          <p:nvSpPr>
            <p:cNvPr id="500" name="。。。"/>
            <p:cNvSpPr txBox="1"/>
            <p:nvPr/>
          </p:nvSpPr>
          <p:spPr>
            <a:xfrm>
              <a:off x="50477" y="235884"/>
              <a:ext cx="1693761" cy="5622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l" defTabSz="650240">
                <a:defRPr sz="2800">
                  <a:latin typeface="Calibri"/>
                  <a:ea typeface="Calibri"/>
                  <a:cs typeface="Calibri"/>
                  <a:sym typeface="Calibri"/>
                </a:defRPr>
              </a:lvl1pPr>
            </a:lstStyle>
            <a:p>
              <a:r>
                <a:rPr sz="1969"/>
                <a:t>。。。</a:t>
              </a:r>
            </a:p>
          </p:txBody>
        </p:sp>
      </p:grpSp>
      <p:grpSp>
        <p:nvGrpSpPr>
          <p:cNvPr id="504" name="成组"/>
          <p:cNvGrpSpPr/>
          <p:nvPr/>
        </p:nvGrpSpPr>
        <p:grpSpPr>
          <a:xfrm>
            <a:off x="3259757" y="5752079"/>
            <a:ext cx="1232859" cy="727077"/>
            <a:chOff x="0" y="0"/>
            <a:chExt cx="1753397" cy="1034063"/>
          </a:xfrm>
        </p:grpSpPr>
        <p:sp>
          <p:nvSpPr>
            <p:cNvPr id="502" name="圆角矩形"/>
            <p:cNvSpPr/>
            <p:nvPr/>
          </p:nvSpPr>
          <p:spPr>
            <a:xfrm>
              <a:off x="0" y="0"/>
              <a:ext cx="1753397" cy="1034063"/>
            </a:xfrm>
            <a:prstGeom prst="roundRect">
              <a:avLst>
                <a:gd name="adj" fmla="val 16667"/>
              </a:avLst>
            </a:prstGeom>
            <a:solidFill>
              <a:srgbClr val="0070C0"/>
            </a:solidFill>
            <a:ln w="25400" cap="flat">
              <a:solidFill>
                <a:srgbClr val="718841"/>
              </a:solidFill>
              <a:prstDash val="solid"/>
              <a:round/>
            </a:ln>
            <a:effectLst/>
          </p:spPr>
          <p:txBody>
            <a:bodyPr wrap="square" lIns="45719" tIns="45719" rIns="45719" bIns="45719" numCol="1" anchor="ctr">
              <a:noAutofit/>
            </a:bodyPr>
            <a:lstStyle/>
            <a:p>
              <a:pPr defTabSz="457184">
                <a:defRPr sz="2800">
                  <a:solidFill>
                    <a:srgbClr val="FFFFFF"/>
                  </a:solidFill>
                  <a:latin typeface="Calibri"/>
                  <a:ea typeface="Calibri"/>
                  <a:cs typeface="Calibri"/>
                  <a:sym typeface="Calibri"/>
                </a:defRPr>
              </a:pPr>
              <a:endParaRPr sz="1969"/>
            </a:p>
          </p:txBody>
        </p:sp>
        <p:sp>
          <p:nvSpPr>
            <p:cNvPr id="503" name="LeSS"/>
            <p:cNvSpPr txBox="1"/>
            <p:nvPr/>
          </p:nvSpPr>
          <p:spPr>
            <a:xfrm>
              <a:off x="50477" y="235884"/>
              <a:ext cx="1652441" cy="5622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l" defTabSz="650240">
                <a:defRPr sz="2800">
                  <a:solidFill>
                    <a:srgbClr val="FFFFFF"/>
                  </a:solidFill>
                  <a:latin typeface="Calibri"/>
                  <a:ea typeface="Calibri"/>
                  <a:cs typeface="Calibri"/>
                  <a:sym typeface="Calibri"/>
                </a:defRPr>
              </a:lvl1pPr>
            </a:lstStyle>
            <a:p>
              <a:r>
                <a:rPr sz="1969"/>
                <a:t>LeSS</a:t>
              </a:r>
            </a:p>
          </p:txBody>
        </p:sp>
      </p:grpSp>
      <p:grpSp>
        <p:nvGrpSpPr>
          <p:cNvPr id="507" name="成组"/>
          <p:cNvGrpSpPr/>
          <p:nvPr/>
        </p:nvGrpSpPr>
        <p:grpSpPr>
          <a:xfrm>
            <a:off x="2216877" y="5752079"/>
            <a:ext cx="951788" cy="727077"/>
            <a:chOff x="0" y="0"/>
            <a:chExt cx="1353652" cy="1034063"/>
          </a:xfrm>
        </p:grpSpPr>
        <p:sp>
          <p:nvSpPr>
            <p:cNvPr id="505" name="圆角矩形"/>
            <p:cNvSpPr/>
            <p:nvPr/>
          </p:nvSpPr>
          <p:spPr>
            <a:xfrm>
              <a:off x="0" y="0"/>
              <a:ext cx="1353652" cy="1034063"/>
            </a:xfrm>
            <a:prstGeom prst="roundRect">
              <a:avLst>
                <a:gd name="adj" fmla="val 16667"/>
              </a:avLst>
            </a:prstGeom>
            <a:solidFill>
              <a:srgbClr val="7030A0"/>
            </a:solidFill>
            <a:ln w="25400" cap="flat">
              <a:solidFill>
                <a:srgbClr val="718841"/>
              </a:solidFill>
              <a:prstDash val="solid"/>
              <a:round/>
            </a:ln>
            <a:effectLst/>
          </p:spPr>
          <p:txBody>
            <a:bodyPr wrap="square" lIns="45719" tIns="45719" rIns="45719" bIns="45719" numCol="1" anchor="ctr">
              <a:noAutofit/>
            </a:bodyPr>
            <a:lstStyle/>
            <a:p>
              <a:pPr defTabSz="457184">
                <a:defRPr sz="2800">
                  <a:solidFill>
                    <a:srgbClr val="FFFFFF"/>
                  </a:solidFill>
                  <a:latin typeface="Calibri"/>
                  <a:ea typeface="Calibri"/>
                  <a:cs typeface="Calibri"/>
                  <a:sym typeface="Calibri"/>
                </a:defRPr>
              </a:pPr>
              <a:endParaRPr sz="1969"/>
            </a:p>
          </p:txBody>
        </p:sp>
        <p:sp>
          <p:nvSpPr>
            <p:cNvPr id="506" name="DAD"/>
            <p:cNvSpPr txBox="1"/>
            <p:nvPr/>
          </p:nvSpPr>
          <p:spPr>
            <a:xfrm>
              <a:off x="50477" y="235884"/>
              <a:ext cx="1252696" cy="5622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l" defTabSz="650240">
                <a:defRPr sz="2800">
                  <a:solidFill>
                    <a:srgbClr val="FFFFFF"/>
                  </a:solidFill>
                  <a:latin typeface="Calibri"/>
                  <a:ea typeface="Calibri"/>
                  <a:cs typeface="Calibri"/>
                  <a:sym typeface="Calibri"/>
                </a:defRPr>
              </a:lvl1pPr>
            </a:lstStyle>
            <a:p>
              <a:r>
                <a:rPr sz="1969"/>
                <a:t>DAD</a:t>
              </a:r>
            </a:p>
          </p:txBody>
        </p:sp>
      </p:grpSp>
      <p:grpSp>
        <p:nvGrpSpPr>
          <p:cNvPr id="510" name="成组"/>
          <p:cNvGrpSpPr/>
          <p:nvPr/>
        </p:nvGrpSpPr>
        <p:grpSpPr>
          <a:xfrm>
            <a:off x="4583708" y="5752079"/>
            <a:ext cx="1077601" cy="727077"/>
            <a:chOff x="0" y="0"/>
            <a:chExt cx="1532587" cy="1034063"/>
          </a:xfrm>
        </p:grpSpPr>
        <p:sp>
          <p:nvSpPr>
            <p:cNvPr id="508" name="圆角矩形"/>
            <p:cNvSpPr/>
            <p:nvPr/>
          </p:nvSpPr>
          <p:spPr>
            <a:xfrm>
              <a:off x="0" y="0"/>
              <a:ext cx="1532587" cy="1034063"/>
            </a:xfrm>
            <a:prstGeom prst="roundRect">
              <a:avLst>
                <a:gd name="adj" fmla="val 16667"/>
              </a:avLst>
            </a:prstGeom>
            <a:solidFill>
              <a:srgbClr val="9BBB59"/>
            </a:solidFill>
            <a:ln w="25400" cap="flat">
              <a:solidFill>
                <a:srgbClr val="718841"/>
              </a:solidFill>
              <a:prstDash val="solid"/>
              <a:round/>
            </a:ln>
            <a:effectLst/>
          </p:spPr>
          <p:txBody>
            <a:bodyPr wrap="square" lIns="45719" tIns="45719" rIns="45719" bIns="45719" numCol="1" anchor="ctr">
              <a:noAutofit/>
            </a:bodyPr>
            <a:lstStyle/>
            <a:p>
              <a:pPr defTabSz="457184">
                <a:defRPr sz="2800">
                  <a:solidFill>
                    <a:srgbClr val="FFFFFF"/>
                  </a:solidFill>
                  <a:latin typeface="Calibri"/>
                  <a:ea typeface="Calibri"/>
                  <a:cs typeface="Calibri"/>
                  <a:sym typeface="Calibri"/>
                </a:defRPr>
              </a:pPr>
              <a:endParaRPr sz="1969"/>
            </a:p>
          </p:txBody>
        </p:sp>
        <p:sp>
          <p:nvSpPr>
            <p:cNvPr id="509" name="DSDM"/>
            <p:cNvSpPr txBox="1"/>
            <p:nvPr/>
          </p:nvSpPr>
          <p:spPr>
            <a:xfrm>
              <a:off x="50477" y="235884"/>
              <a:ext cx="1431631" cy="5622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l" defTabSz="650240">
                <a:defRPr sz="2800">
                  <a:solidFill>
                    <a:srgbClr val="FFFFFF"/>
                  </a:solidFill>
                  <a:latin typeface="Calibri"/>
                  <a:ea typeface="Calibri"/>
                  <a:cs typeface="Calibri"/>
                  <a:sym typeface="Calibri"/>
                </a:defRPr>
              </a:lvl1pPr>
            </a:lstStyle>
            <a:p>
              <a:r>
                <a:rPr sz="1969"/>
                <a:t>DSDM</a:t>
              </a:r>
            </a:p>
          </p:txBody>
        </p:sp>
      </p:grpSp>
    </p:spTree>
    <p:extLst>
      <p:ext uri="{BB962C8B-B14F-4D97-AF65-F5344CB8AC3E}">
        <p14:creationId xmlns:p14="http://schemas.microsoft.com/office/powerpoint/2010/main" val="1098841680"/>
      </p:ext>
    </p:extLst>
  </p:cSld>
  <p:clrMapOvr>
    <a:masterClrMapping/>
  </p:clrMapOvr>
  <mc:AlternateContent xmlns:mc="http://schemas.openxmlformats.org/markup-compatibility/2006" xmlns:p14="http://schemas.microsoft.com/office/powerpoint/2010/main">
    <mc:Choice Requires="p14">
      <p:transition spd="slow" p14:dur="1200">
        <p:wipe dir="r"/>
      </p:transition>
    </mc:Choice>
    <mc:Fallback xmlns="">
      <p:transition spd="slow">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全面视角的Scrum框架"/>
          <p:cNvSpPr txBox="1">
            <a:spLocks noGrp="1"/>
          </p:cNvSpPr>
          <p:nvPr>
            <p:ph type="title"/>
          </p:nvPr>
        </p:nvSpPr>
        <p:spPr>
          <a:xfrm>
            <a:off x="0" y="111271"/>
            <a:ext cx="8229601" cy="1143001"/>
          </a:xfrm>
          <a:prstGeom prst="rect">
            <a:avLst/>
          </a:prstGeom>
        </p:spPr>
        <p:txBody>
          <a:bodyPr>
            <a:normAutofit/>
          </a:bodyPr>
          <a:lstStyle/>
          <a:p>
            <a:pPr>
              <a:defRPr>
                <a:latin typeface="Helvetica"/>
                <a:ea typeface="Helvetica"/>
                <a:cs typeface="Helvetica"/>
                <a:sym typeface="Helvetica"/>
              </a:defRPr>
            </a:pPr>
            <a:r>
              <a:rPr lang="zh-CN" altLang="en-US" sz="3600" dirty="0">
                <a:solidFill>
                  <a:srgbClr val="AC0000"/>
                </a:solidFill>
                <a:latin typeface="Geneva"/>
                <a:ea typeface="Geneva"/>
                <a:cs typeface="Geneva"/>
                <a:sym typeface="Geneva"/>
              </a:rPr>
              <a:t>单一窗口敏捷选型</a:t>
            </a:r>
            <a:r>
              <a:rPr sz="3600" dirty="0" err="1">
                <a:solidFill>
                  <a:srgbClr val="AC0000"/>
                </a:solidFill>
              </a:rPr>
              <a:t>Scrum</a:t>
            </a:r>
            <a:r>
              <a:rPr sz="3600" dirty="0" err="1">
                <a:solidFill>
                  <a:srgbClr val="AC0000"/>
                </a:solidFill>
                <a:latin typeface="Geneva"/>
                <a:ea typeface="Geneva"/>
                <a:cs typeface="Geneva"/>
                <a:sym typeface="Geneva"/>
              </a:rPr>
              <a:t>框架</a:t>
            </a:r>
            <a:endParaRPr sz="3600" dirty="0">
              <a:solidFill>
                <a:srgbClr val="AC0000"/>
              </a:solidFill>
              <a:latin typeface="Geneva"/>
              <a:ea typeface="Geneva"/>
              <a:cs typeface="Geneva"/>
              <a:sym typeface="Geneva"/>
            </a:endParaRPr>
          </a:p>
        </p:txBody>
      </p:sp>
      <p:pic>
        <p:nvPicPr>
          <p:cNvPr id="540" name="image5.png" descr="image5.png"/>
          <p:cNvPicPr>
            <a:picLocks noChangeAspect="1"/>
          </p:cNvPicPr>
          <p:nvPr/>
        </p:nvPicPr>
        <p:blipFill>
          <a:blip r:embed="rId3">
            <a:extLst/>
          </a:blip>
          <a:stretch>
            <a:fillRect/>
          </a:stretch>
        </p:blipFill>
        <p:spPr>
          <a:xfrm>
            <a:off x="249840" y="1816356"/>
            <a:ext cx="8823326" cy="4097339"/>
          </a:xfrm>
          <a:prstGeom prst="rect">
            <a:avLst/>
          </a:prstGeom>
          <a:ln w="12700">
            <a:miter lim="400000"/>
          </a:ln>
        </p:spPr>
      </p:pic>
      <p:sp>
        <p:nvSpPr>
          <p:cNvPr id="2" name="文本框 1">
            <a:extLst>
              <a:ext uri="{FF2B5EF4-FFF2-40B4-BE49-F238E27FC236}">
                <a16:creationId xmlns:a16="http://schemas.microsoft.com/office/drawing/2014/main" id="{0A38D447-6CD6-4F07-8B4A-66714A6E2B26}"/>
              </a:ext>
            </a:extLst>
          </p:cNvPr>
          <p:cNvSpPr txBox="1"/>
          <p:nvPr/>
        </p:nvSpPr>
        <p:spPr>
          <a:xfrm>
            <a:off x="9073165" y="1286716"/>
            <a:ext cx="2694113" cy="1200329"/>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定义比较清晰</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有大量项目实践</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轻重结合</a:t>
            </a:r>
          </a:p>
        </p:txBody>
      </p:sp>
    </p:spTree>
    <p:extLst>
      <p:ext uri="{BB962C8B-B14F-4D97-AF65-F5344CB8AC3E}">
        <p14:creationId xmlns:p14="http://schemas.microsoft.com/office/powerpoint/2010/main" val="972949542"/>
      </p:ext>
    </p:extLst>
  </p:cSld>
  <p:clrMapOvr>
    <a:masterClrMapping/>
  </p:clrMapOvr>
  <mc:AlternateContent xmlns:mc="http://schemas.openxmlformats.org/markup-compatibility/2006" xmlns:p14="http://schemas.microsoft.com/office/powerpoint/2010/main">
    <mc:Choice Requires="p14">
      <p:transition spd="slow" p14:dur="1200">
        <p:wipe dir="r"/>
      </p:transition>
    </mc:Choice>
    <mc:Fallback xmlns="">
      <p:transition spd="slow">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31">
            <a:extLst>
              <a:ext uri="{FF2B5EF4-FFF2-40B4-BE49-F238E27FC236}">
                <a16:creationId xmlns:a16="http://schemas.microsoft.com/office/drawing/2014/main" id="{0176300E-BBE1-4C7C-927E-EA0481EBFE4B}"/>
              </a:ext>
            </a:extLst>
          </p:cNvPr>
          <p:cNvSpPr>
            <a:spLocks noChangeArrowheads="1"/>
          </p:cNvSpPr>
          <p:nvPr/>
        </p:nvSpPr>
        <p:spPr bwMode="auto">
          <a:xfrm>
            <a:off x="70701" y="120100"/>
            <a:ext cx="5201899" cy="646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6" tIns="45696" rIns="91396" bIns="45696">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3600" b="1" dirty="0">
                <a:solidFill>
                  <a:srgbClr val="C00000"/>
                </a:solidFill>
                <a:latin typeface="微软雅黑" panose="020B0503020204020204" pitchFamily="34" charset="-122"/>
                <a:ea typeface="微软雅黑" panose="020B0503020204020204" pitchFamily="34" charset="-122"/>
              </a:rPr>
              <a:t>单一窗口敏捷核心理念</a:t>
            </a:r>
          </a:p>
        </p:txBody>
      </p:sp>
      <p:grpSp>
        <p:nvGrpSpPr>
          <p:cNvPr id="38916" name="组合 62">
            <a:extLst>
              <a:ext uri="{FF2B5EF4-FFF2-40B4-BE49-F238E27FC236}">
                <a16:creationId xmlns:a16="http://schemas.microsoft.com/office/drawing/2014/main" id="{CCEFF590-8F5C-41D1-AB40-1B2E5F4D44E7}"/>
              </a:ext>
            </a:extLst>
          </p:cNvPr>
          <p:cNvGrpSpPr>
            <a:grpSpLocks/>
          </p:cNvGrpSpPr>
          <p:nvPr/>
        </p:nvGrpSpPr>
        <p:grpSpPr bwMode="auto">
          <a:xfrm>
            <a:off x="1041402" y="1497013"/>
            <a:ext cx="3322637" cy="1814512"/>
            <a:chOff x="775788" y="1184908"/>
            <a:chExt cx="3323137" cy="1813188"/>
          </a:xfrm>
        </p:grpSpPr>
        <p:sp>
          <p:nvSpPr>
            <p:cNvPr id="64" name="文本框 63">
              <a:extLst>
                <a:ext uri="{FF2B5EF4-FFF2-40B4-BE49-F238E27FC236}">
                  <a16:creationId xmlns:a16="http://schemas.microsoft.com/office/drawing/2014/main" id="{16B21553-C9A5-4E4C-B169-875478E30F8A}"/>
                </a:ext>
              </a:extLst>
            </p:cNvPr>
            <p:cNvSpPr txBox="1"/>
            <p:nvPr/>
          </p:nvSpPr>
          <p:spPr>
            <a:xfrm>
              <a:off x="1147319" y="1184908"/>
              <a:ext cx="2951606" cy="369617"/>
            </a:xfrm>
            <a:prstGeom prst="rect">
              <a:avLst/>
            </a:prstGeom>
            <a:noFill/>
          </p:spPr>
          <p:txBody>
            <a:bodyPr>
              <a:spAutoFit/>
            </a:bodyPr>
            <a:lstStyle/>
            <a:p>
              <a:pPr>
                <a:defRPr/>
              </a:pPr>
              <a:r>
                <a:rPr lang="en-US" altLang="zh-CN" b="1" spc="300"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b="1" spc="300" dirty="0">
                  <a:solidFill>
                    <a:prstClr val="black">
                      <a:lumMod val="65000"/>
                      <a:lumOff val="35000"/>
                    </a:prstClr>
                  </a:solidFill>
                  <a:latin typeface="微软雅黑" panose="020B0503020204020204" pitchFamily="34" charset="-122"/>
                  <a:ea typeface="微软雅黑" panose="020B0503020204020204" pitchFamily="34" charset="-122"/>
                </a:rPr>
                <a:t>精细化</a:t>
              </a:r>
            </a:p>
          </p:txBody>
        </p:sp>
        <p:sp>
          <p:nvSpPr>
            <p:cNvPr id="38962" name="文本框 64">
              <a:extLst>
                <a:ext uri="{FF2B5EF4-FFF2-40B4-BE49-F238E27FC236}">
                  <a16:creationId xmlns:a16="http://schemas.microsoft.com/office/drawing/2014/main" id="{CE67F676-DC31-4555-81D4-13F0F491650E}"/>
                </a:ext>
              </a:extLst>
            </p:cNvPr>
            <p:cNvSpPr txBox="1">
              <a:spLocks noChangeArrowheads="1"/>
            </p:cNvSpPr>
            <p:nvPr/>
          </p:nvSpPr>
          <p:spPr bwMode="auto">
            <a:xfrm>
              <a:off x="1031033" y="1636791"/>
              <a:ext cx="2117437" cy="136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Ø"/>
              </a:pPr>
              <a:r>
                <a:rPr lang="zh-CN" altLang="en-US" sz="1100"/>
                <a:t>所有任务精细化分解，子任务完成了，大任务也就完成了。</a:t>
              </a:r>
              <a:endParaRPr lang="en-US" altLang="zh-CN" sz="1100"/>
            </a:p>
            <a:p>
              <a:pPr eaLnBrk="1" hangingPunct="1">
                <a:lnSpc>
                  <a:spcPct val="150000"/>
                </a:lnSpc>
                <a:buFont typeface="Wingdings" panose="05000000000000000000" pitchFamily="2" charset="2"/>
                <a:buChar char="Ø"/>
              </a:pPr>
              <a:r>
                <a:rPr lang="zh-CN" altLang="en-US" sz="1100"/>
                <a:t>重点在与优先级别。</a:t>
              </a:r>
              <a:endParaRPr lang="en-US" altLang="zh-CN" sz="1100"/>
            </a:p>
            <a:p>
              <a:pPr eaLnBrk="1" hangingPunct="1">
                <a:lnSpc>
                  <a:spcPct val="150000"/>
                </a:lnSpc>
                <a:buFont typeface="Wingdings" panose="05000000000000000000" pitchFamily="2" charset="2"/>
                <a:buChar char="Ø"/>
              </a:pPr>
              <a:r>
                <a:rPr lang="zh-CN" altLang="en-US" sz="1100"/>
                <a:t>需要需求宣讲、讨论</a:t>
              </a:r>
            </a:p>
          </p:txBody>
        </p:sp>
        <p:cxnSp>
          <p:nvCxnSpPr>
            <p:cNvPr id="66" name="直接连接符 65">
              <a:extLst>
                <a:ext uri="{FF2B5EF4-FFF2-40B4-BE49-F238E27FC236}">
                  <a16:creationId xmlns:a16="http://schemas.microsoft.com/office/drawing/2014/main" id="{4AF3900E-41FB-4A25-B46D-D55CEDDE4BC2}"/>
                </a:ext>
              </a:extLst>
            </p:cNvPr>
            <p:cNvCxnSpPr/>
            <p:nvPr/>
          </p:nvCxnSpPr>
          <p:spPr>
            <a:xfrm>
              <a:off x="1214004" y="1595770"/>
              <a:ext cx="235938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751EB140-4E53-45A7-9925-B90409E5FF19}"/>
                </a:ext>
              </a:extLst>
            </p:cNvPr>
            <p:cNvCxnSpPr/>
            <p:nvPr/>
          </p:nvCxnSpPr>
          <p:spPr>
            <a:xfrm>
              <a:off x="1214004" y="1644947"/>
              <a:ext cx="81768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8" name="Freeform 255">
              <a:extLst>
                <a:ext uri="{FF2B5EF4-FFF2-40B4-BE49-F238E27FC236}">
                  <a16:creationId xmlns:a16="http://schemas.microsoft.com/office/drawing/2014/main" id="{CD8076FD-260A-48B4-90B4-EB026185A201}"/>
                </a:ext>
              </a:extLst>
            </p:cNvPr>
            <p:cNvSpPr>
              <a:spLocks noEditPoints="1"/>
            </p:cNvSpPr>
            <p:nvPr/>
          </p:nvSpPr>
          <p:spPr bwMode="auto">
            <a:xfrm>
              <a:off x="775788" y="1253120"/>
              <a:ext cx="319135" cy="223675"/>
            </a:xfrm>
            <a:custGeom>
              <a:avLst/>
              <a:gdLst>
                <a:gd name="T0" fmla="*/ 54 w 54"/>
                <a:gd name="T1" fmla="*/ 27 h 38"/>
                <a:gd name="T2" fmla="*/ 44 w 54"/>
                <a:gd name="T3" fmla="*/ 38 h 38"/>
                <a:gd name="T4" fmla="*/ 43 w 54"/>
                <a:gd name="T5" fmla="*/ 38 h 38"/>
                <a:gd name="T6" fmla="*/ 11 w 54"/>
                <a:gd name="T7" fmla="*/ 38 h 38"/>
                <a:gd name="T8" fmla="*/ 11 w 54"/>
                <a:gd name="T9" fmla="*/ 38 h 38"/>
                <a:gd name="T10" fmla="*/ 11 w 54"/>
                <a:gd name="T11" fmla="*/ 38 h 38"/>
                <a:gd name="T12" fmla="*/ 10 w 54"/>
                <a:gd name="T13" fmla="*/ 38 h 38"/>
                <a:gd name="T14" fmla="*/ 0 w 54"/>
                <a:gd name="T15" fmla="*/ 27 h 38"/>
                <a:gd name="T16" fmla="*/ 5 w 54"/>
                <a:gd name="T17" fmla="*/ 18 h 38"/>
                <a:gd name="T18" fmla="*/ 5 w 54"/>
                <a:gd name="T19" fmla="*/ 16 h 38"/>
                <a:gd name="T20" fmla="*/ 12 w 54"/>
                <a:gd name="T21" fmla="*/ 8 h 38"/>
                <a:gd name="T22" fmla="*/ 17 w 54"/>
                <a:gd name="T23" fmla="*/ 10 h 38"/>
                <a:gd name="T24" fmla="*/ 31 w 54"/>
                <a:gd name="T25" fmla="*/ 0 h 38"/>
                <a:gd name="T26" fmla="*/ 48 w 54"/>
                <a:gd name="T27" fmla="*/ 17 h 38"/>
                <a:gd name="T28" fmla="*/ 48 w 54"/>
                <a:gd name="T29" fmla="*/ 18 h 38"/>
                <a:gd name="T30" fmla="*/ 54 w 54"/>
                <a:gd name="T31" fmla="*/ 27 h 38"/>
                <a:gd name="T32" fmla="*/ 20 w 54"/>
                <a:gd name="T33" fmla="*/ 32 h 38"/>
                <a:gd name="T34" fmla="*/ 26 w 54"/>
                <a:gd name="T35" fmla="*/ 29 h 38"/>
                <a:gd name="T36" fmla="*/ 24 w 54"/>
                <a:gd name="T37" fmla="*/ 26 h 38"/>
                <a:gd name="T38" fmla="*/ 20 w 54"/>
                <a:gd name="T39" fmla="*/ 28 h 38"/>
                <a:gd name="T40" fmla="*/ 16 w 54"/>
                <a:gd name="T41" fmla="*/ 25 h 38"/>
                <a:gd name="T42" fmla="*/ 20 w 54"/>
                <a:gd name="T43" fmla="*/ 21 h 38"/>
                <a:gd name="T44" fmla="*/ 36 w 54"/>
                <a:gd name="T45" fmla="*/ 32 h 38"/>
                <a:gd name="T46" fmla="*/ 43 w 54"/>
                <a:gd name="T47" fmla="*/ 25 h 38"/>
                <a:gd name="T48" fmla="*/ 36 w 54"/>
                <a:gd name="T49" fmla="*/ 18 h 38"/>
                <a:gd name="T50" fmla="*/ 29 w 54"/>
                <a:gd name="T51" fmla="*/ 20 h 38"/>
                <a:gd name="T52" fmla="*/ 32 w 54"/>
                <a:gd name="T53" fmla="*/ 23 h 38"/>
                <a:gd name="T54" fmla="*/ 35 w 54"/>
                <a:gd name="T55" fmla="*/ 21 h 38"/>
                <a:gd name="T56" fmla="*/ 39 w 54"/>
                <a:gd name="T57" fmla="*/ 25 h 38"/>
                <a:gd name="T58" fmla="*/ 35 w 54"/>
                <a:gd name="T59" fmla="*/ 28 h 38"/>
                <a:gd name="T60" fmla="*/ 20 w 54"/>
                <a:gd name="T61" fmla="*/ 18 h 38"/>
                <a:gd name="T62" fmla="*/ 12 w 54"/>
                <a:gd name="T63" fmla="*/ 25 h 38"/>
                <a:gd name="T64" fmla="*/ 20 w 54"/>
                <a:gd name="T65"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38">
                  <a:moveTo>
                    <a:pt x="54" y="27"/>
                  </a:moveTo>
                  <a:cubicBezTo>
                    <a:pt x="54" y="33"/>
                    <a:pt x="50" y="38"/>
                    <a:pt x="44" y="38"/>
                  </a:cubicBezTo>
                  <a:cubicBezTo>
                    <a:pt x="43" y="38"/>
                    <a:pt x="43" y="38"/>
                    <a:pt x="43" y="38"/>
                  </a:cubicBezTo>
                  <a:cubicBezTo>
                    <a:pt x="11" y="38"/>
                    <a:pt x="11" y="38"/>
                    <a:pt x="11" y="38"/>
                  </a:cubicBezTo>
                  <a:cubicBezTo>
                    <a:pt x="11" y="38"/>
                    <a:pt x="11" y="38"/>
                    <a:pt x="11" y="38"/>
                  </a:cubicBezTo>
                  <a:cubicBezTo>
                    <a:pt x="11" y="38"/>
                    <a:pt x="11" y="38"/>
                    <a:pt x="11" y="38"/>
                  </a:cubicBezTo>
                  <a:cubicBezTo>
                    <a:pt x="10" y="38"/>
                    <a:pt x="10" y="38"/>
                    <a:pt x="10" y="38"/>
                  </a:cubicBezTo>
                  <a:cubicBezTo>
                    <a:pt x="4" y="38"/>
                    <a:pt x="0" y="33"/>
                    <a:pt x="0" y="27"/>
                  </a:cubicBezTo>
                  <a:cubicBezTo>
                    <a:pt x="0" y="23"/>
                    <a:pt x="2" y="20"/>
                    <a:pt x="5" y="18"/>
                  </a:cubicBezTo>
                  <a:cubicBezTo>
                    <a:pt x="5" y="17"/>
                    <a:pt x="5" y="16"/>
                    <a:pt x="5" y="16"/>
                  </a:cubicBezTo>
                  <a:cubicBezTo>
                    <a:pt x="5" y="11"/>
                    <a:pt x="8" y="8"/>
                    <a:pt x="12" y="8"/>
                  </a:cubicBezTo>
                  <a:cubicBezTo>
                    <a:pt x="14" y="8"/>
                    <a:pt x="15" y="9"/>
                    <a:pt x="17" y="10"/>
                  </a:cubicBezTo>
                  <a:cubicBezTo>
                    <a:pt x="19" y="4"/>
                    <a:pt x="25" y="0"/>
                    <a:pt x="31" y="0"/>
                  </a:cubicBezTo>
                  <a:cubicBezTo>
                    <a:pt x="40" y="0"/>
                    <a:pt x="48" y="8"/>
                    <a:pt x="48" y="17"/>
                  </a:cubicBezTo>
                  <a:cubicBezTo>
                    <a:pt x="48" y="17"/>
                    <a:pt x="48" y="17"/>
                    <a:pt x="48" y="18"/>
                  </a:cubicBezTo>
                  <a:cubicBezTo>
                    <a:pt x="52" y="19"/>
                    <a:pt x="54" y="23"/>
                    <a:pt x="54" y="27"/>
                  </a:cubicBezTo>
                  <a:close/>
                  <a:moveTo>
                    <a:pt x="20" y="32"/>
                  </a:moveTo>
                  <a:cubicBezTo>
                    <a:pt x="23" y="32"/>
                    <a:pt x="24" y="31"/>
                    <a:pt x="26" y="29"/>
                  </a:cubicBezTo>
                  <a:cubicBezTo>
                    <a:pt x="26" y="28"/>
                    <a:pt x="25" y="27"/>
                    <a:pt x="24" y="26"/>
                  </a:cubicBezTo>
                  <a:cubicBezTo>
                    <a:pt x="23" y="27"/>
                    <a:pt x="22" y="28"/>
                    <a:pt x="20" y="28"/>
                  </a:cubicBezTo>
                  <a:cubicBezTo>
                    <a:pt x="18" y="28"/>
                    <a:pt x="16" y="27"/>
                    <a:pt x="16" y="25"/>
                  </a:cubicBezTo>
                  <a:cubicBezTo>
                    <a:pt x="16" y="23"/>
                    <a:pt x="18" y="21"/>
                    <a:pt x="20" y="21"/>
                  </a:cubicBezTo>
                  <a:cubicBezTo>
                    <a:pt x="26" y="21"/>
                    <a:pt x="27" y="32"/>
                    <a:pt x="36" y="32"/>
                  </a:cubicBezTo>
                  <a:cubicBezTo>
                    <a:pt x="40" y="32"/>
                    <a:pt x="43" y="29"/>
                    <a:pt x="43" y="25"/>
                  </a:cubicBezTo>
                  <a:cubicBezTo>
                    <a:pt x="43" y="20"/>
                    <a:pt x="40" y="18"/>
                    <a:pt x="36" y="18"/>
                  </a:cubicBezTo>
                  <a:cubicBezTo>
                    <a:pt x="33" y="18"/>
                    <a:pt x="31" y="18"/>
                    <a:pt x="29" y="20"/>
                  </a:cubicBezTo>
                  <a:cubicBezTo>
                    <a:pt x="30" y="21"/>
                    <a:pt x="31" y="22"/>
                    <a:pt x="32" y="23"/>
                  </a:cubicBezTo>
                  <a:cubicBezTo>
                    <a:pt x="33" y="22"/>
                    <a:pt x="34" y="21"/>
                    <a:pt x="35" y="21"/>
                  </a:cubicBezTo>
                  <a:cubicBezTo>
                    <a:pt x="37" y="21"/>
                    <a:pt x="39" y="23"/>
                    <a:pt x="39" y="25"/>
                  </a:cubicBezTo>
                  <a:cubicBezTo>
                    <a:pt x="39" y="27"/>
                    <a:pt x="37" y="28"/>
                    <a:pt x="35" y="28"/>
                  </a:cubicBezTo>
                  <a:cubicBezTo>
                    <a:pt x="30" y="28"/>
                    <a:pt x="28" y="18"/>
                    <a:pt x="20" y="18"/>
                  </a:cubicBezTo>
                  <a:cubicBezTo>
                    <a:pt x="16" y="18"/>
                    <a:pt x="12" y="20"/>
                    <a:pt x="12" y="25"/>
                  </a:cubicBezTo>
                  <a:cubicBezTo>
                    <a:pt x="12" y="29"/>
                    <a:pt x="16" y="32"/>
                    <a:pt x="20" y="32"/>
                  </a:cubicBezTo>
                  <a:close/>
                </a:path>
              </a:pathLst>
            </a:custGeom>
            <a:solidFill>
              <a:schemeClr val="tx1">
                <a:lumMod val="65000"/>
                <a:lumOff val="35000"/>
              </a:schemeClr>
            </a:solidFill>
            <a:ln>
              <a:noFill/>
            </a:ln>
            <a:extLst>
              <a:ext uri="{91240B29-F687-4f45-9708-019B960494DF}"/>
            </a:extLst>
          </p:spPr>
          <p:txBody>
            <a:bodyPr/>
            <a:lstStyle/>
            <a:p>
              <a:pPr>
                <a:defRPr/>
              </a:pPr>
              <a:endParaRPr lang="id-ID">
                <a:solidFill>
                  <a:prstClr val="black"/>
                </a:solidFill>
                <a:latin typeface="Calibri" panose="020F0502020204030204"/>
              </a:endParaRPr>
            </a:p>
          </p:txBody>
        </p:sp>
      </p:grpSp>
      <p:grpSp>
        <p:nvGrpSpPr>
          <p:cNvPr id="38917" name="组合 68">
            <a:extLst>
              <a:ext uri="{FF2B5EF4-FFF2-40B4-BE49-F238E27FC236}">
                <a16:creationId xmlns:a16="http://schemas.microsoft.com/office/drawing/2014/main" id="{F3F91C30-00CE-4B89-BE7A-08449D3D7072}"/>
              </a:ext>
            </a:extLst>
          </p:cNvPr>
          <p:cNvGrpSpPr>
            <a:grpSpLocks/>
          </p:cNvGrpSpPr>
          <p:nvPr/>
        </p:nvGrpSpPr>
        <p:grpSpPr bwMode="auto">
          <a:xfrm>
            <a:off x="7143752" y="1497013"/>
            <a:ext cx="4389437" cy="2068512"/>
            <a:chOff x="8653198" y="1184908"/>
            <a:chExt cx="4389975" cy="2067709"/>
          </a:xfrm>
        </p:grpSpPr>
        <p:sp>
          <p:nvSpPr>
            <p:cNvPr id="70" name="文本框 69">
              <a:extLst>
                <a:ext uri="{FF2B5EF4-FFF2-40B4-BE49-F238E27FC236}">
                  <a16:creationId xmlns:a16="http://schemas.microsoft.com/office/drawing/2014/main" id="{83E9AAB9-2333-4679-858A-E3F3435CBFD6}"/>
                </a:ext>
              </a:extLst>
            </p:cNvPr>
            <p:cNvSpPr txBox="1"/>
            <p:nvPr/>
          </p:nvSpPr>
          <p:spPr>
            <a:xfrm>
              <a:off x="8978675" y="1184908"/>
              <a:ext cx="2865789" cy="369743"/>
            </a:xfrm>
            <a:prstGeom prst="rect">
              <a:avLst/>
            </a:prstGeom>
            <a:noFill/>
          </p:spPr>
          <p:txBody>
            <a:bodyPr>
              <a:spAutoFit/>
            </a:bodyPr>
            <a:lstStyle/>
            <a:p>
              <a:pPr>
                <a:defRPr/>
              </a:pPr>
              <a:r>
                <a:rPr lang="en-US" altLang="zh-CN" b="1" spc="300"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b="1" spc="300" dirty="0">
                  <a:solidFill>
                    <a:prstClr val="black">
                      <a:lumMod val="65000"/>
                      <a:lumOff val="35000"/>
                    </a:prstClr>
                  </a:solidFill>
                  <a:latin typeface="微软雅黑" panose="020B0503020204020204" pitchFamily="34" charset="-122"/>
                  <a:ea typeface="微软雅黑" panose="020B0503020204020204" pitchFamily="34" charset="-122"/>
                </a:rPr>
                <a:t>透明可控</a:t>
              </a:r>
            </a:p>
          </p:txBody>
        </p:sp>
        <p:sp>
          <p:nvSpPr>
            <p:cNvPr id="38958" name="文本框 70">
              <a:extLst>
                <a:ext uri="{FF2B5EF4-FFF2-40B4-BE49-F238E27FC236}">
                  <a16:creationId xmlns:a16="http://schemas.microsoft.com/office/drawing/2014/main" id="{BCFF1417-6880-434D-BE24-B128E3B265B1}"/>
                </a:ext>
              </a:extLst>
            </p:cNvPr>
            <p:cNvSpPr txBox="1">
              <a:spLocks noChangeArrowheads="1"/>
            </p:cNvSpPr>
            <p:nvPr/>
          </p:nvSpPr>
          <p:spPr bwMode="auto">
            <a:xfrm>
              <a:off x="8978901" y="1636790"/>
              <a:ext cx="4064272"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1100"/>
                <a:t>通过看板是把单一窗口的研发流程、工程流程透明化，有序流动起来。要把你的流程作为一列一列的。直接用物理板，把卡片贴上去（便利贴）。看板的第一个作用就是透明化，大家都可以看到，不让偷懒。第二个作用就是相互攀比，每个人的任务量都是差不多，结果人家先做起来了，就有了内部竞争。把需要、任务流动起来就好了</a:t>
              </a:r>
              <a:endParaRPr lang="zh-CN" altLang="en-US" sz="1100">
                <a:solidFill>
                  <a:srgbClr val="7F7F7F"/>
                </a:solidFill>
                <a:latin typeface="微软雅黑" panose="020B0503020204020204" pitchFamily="34" charset="-122"/>
                <a:ea typeface="微软雅黑" panose="020B0503020204020204" pitchFamily="34" charset="-122"/>
              </a:endParaRPr>
            </a:p>
          </p:txBody>
        </p:sp>
        <p:cxnSp>
          <p:nvCxnSpPr>
            <p:cNvPr id="72" name="直接连接符 71">
              <a:extLst>
                <a:ext uri="{FF2B5EF4-FFF2-40B4-BE49-F238E27FC236}">
                  <a16:creationId xmlns:a16="http://schemas.microsoft.com/office/drawing/2014/main" id="{12F8E9A3-D859-4776-B95D-35F93D860E96}"/>
                </a:ext>
              </a:extLst>
            </p:cNvPr>
            <p:cNvCxnSpPr/>
            <p:nvPr/>
          </p:nvCxnSpPr>
          <p:spPr>
            <a:xfrm>
              <a:off x="9045358" y="1595910"/>
              <a:ext cx="23799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4" name="Freeform 315">
              <a:extLst>
                <a:ext uri="{FF2B5EF4-FFF2-40B4-BE49-F238E27FC236}">
                  <a16:creationId xmlns:a16="http://schemas.microsoft.com/office/drawing/2014/main" id="{1016AA65-4FFF-4FBD-9A7E-77D0CCE6A0EC}"/>
                </a:ext>
              </a:extLst>
            </p:cNvPr>
            <p:cNvSpPr>
              <a:spLocks noEditPoints="1"/>
            </p:cNvSpPr>
            <p:nvPr/>
          </p:nvSpPr>
          <p:spPr bwMode="auto">
            <a:xfrm>
              <a:off x="8653198" y="1246796"/>
              <a:ext cx="236566" cy="236446"/>
            </a:xfrm>
            <a:custGeom>
              <a:avLst/>
              <a:gdLst>
                <a:gd name="T0" fmla="*/ 41 w 41"/>
                <a:gd name="T1" fmla="*/ 34 h 41"/>
                <a:gd name="T2" fmla="*/ 33 w 41"/>
                <a:gd name="T3" fmla="*/ 41 h 41"/>
                <a:gd name="T4" fmla="*/ 8 w 41"/>
                <a:gd name="T5" fmla="*/ 41 h 41"/>
                <a:gd name="T6" fmla="*/ 0 w 41"/>
                <a:gd name="T7" fmla="*/ 34 h 41"/>
                <a:gd name="T8" fmla="*/ 0 w 41"/>
                <a:gd name="T9" fmla="*/ 8 h 41"/>
                <a:gd name="T10" fmla="*/ 8 w 41"/>
                <a:gd name="T11" fmla="*/ 0 h 41"/>
                <a:gd name="T12" fmla="*/ 33 w 41"/>
                <a:gd name="T13" fmla="*/ 0 h 41"/>
                <a:gd name="T14" fmla="*/ 41 w 41"/>
                <a:gd name="T15" fmla="*/ 8 h 41"/>
                <a:gd name="T16" fmla="*/ 41 w 41"/>
                <a:gd name="T17" fmla="*/ 34 h 41"/>
                <a:gd name="T18" fmla="*/ 29 w 41"/>
                <a:gd name="T19" fmla="*/ 20 h 41"/>
                <a:gd name="T20" fmla="*/ 21 w 41"/>
                <a:gd name="T21" fmla="*/ 12 h 41"/>
                <a:gd name="T22" fmla="*/ 7 w 41"/>
                <a:gd name="T23" fmla="*/ 27 h 41"/>
                <a:gd name="T24" fmla="*/ 7 w 41"/>
                <a:gd name="T25" fmla="*/ 34 h 41"/>
                <a:gd name="T26" fmla="*/ 15 w 41"/>
                <a:gd name="T27" fmla="*/ 34 h 41"/>
                <a:gd name="T28" fmla="*/ 29 w 41"/>
                <a:gd name="T29" fmla="*/ 20 h 41"/>
                <a:gd name="T30" fmla="*/ 15 w 41"/>
                <a:gd name="T31" fmla="*/ 30 h 41"/>
                <a:gd name="T32" fmla="*/ 14 w 41"/>
                <a:gd name="T33" fmla="*/ 32 h 41"/>
                <a:gd name="T34" fmla="*/ 12 w 41"/>
                <a:gd name="T35" fmla="*/ 32 h 41"/>
                <a:gd name="T36" fmla="*/ 12 w 41"/>
                <a:gd name="T37" fmla="*/ 29 h 41"/>
                <a:gd name="T38" fmla="*/ 9 w 41"/>
                <a:gd name="T39" fmla="*/ 29 h 41"/>
                <a:gd name="T40" fmla="*/ 9 w 41"/>
                <a:gd name="T41" fmla="*/ 28 h 41"/>
                <a:gd name="T42" fmla="*/ 11 w 41"/>
                <a:gd name="T43" fmla="*/ 26 h 41"/>
                <a:gd name="T44" fmla="*/ 15 w 41"/>
                <a:gd name="T45" fmla="*/ 30 h 41"/>
                <a:gd name="T46" fmla="*/ 22 w 41"/>
                <a:gd name="T47" fmla="*/ 17 h 41"/>
                <a:gd name="T48" fmla="*/ 14 w 41"/>
                <a:gd name="T49" fmla="*/ 24 h 41"/>
                <a:gd name="T50" fmla="*/ 13 w 41"/>
                <a:gd name="T51" fmla="*/ 25 h 41"/>
                <a:gd name="T52" fmla="*/ 13 w 41"/>
                <a:gd name="T53" fmla="*/ 24 h 41"/>
                <a:gd name="T54" fmla="*/ 21 w 41"/>
                <a:gd name="T55" fmla="*/ 16 h 41"/>
                <a:gd name="T56" fmla="*/ 22 w 41"/>
                <a:gd name="T57" fmla="*/ 16 h 41"/>
                <a:gd name="T58" fmla="*/ 22 w 41"/>
                <a:gd name="T59" fmla="*/ 17 h 41"/>
                <a:gd name="T60" fmla="*/ 33 w 41"/>
                <a:gd name="T61" fmla="*/ 16 h 41"/>
                <a:gd name="T62" fmla="*/ 33 w 41"/>
                <a:gd name="T63" fmla="*/ 12 h 41"/>
                <a:gd name="T64" fmla="*/ 29 w 41"/>
                <a:gd name="T65" fmla="*/ 8 h 41"/>
                <a:gd name="T66" fmla="*/ 26 w 41"/>
                <a:gd name="T67" fmla="*/ 8 h 41"/>
                <a:gd name="T68" fmla="*/ 23 w 41"/>
                <a:gd name="T69" fmla="*/ 10 h 41"/>
                <a:gd name="T70" fmla="*/ 31 w 41"/>
                <a:gd name="T71" fmla="*/ 18 h 41"/>
                <a:gd name="T72" fmla="*/ 33 w 41"/>
                <a:gd name="T73" fmla="*/ 1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 h="41">
                  <a:moveTo>
                    <a:pt x="41" y="34"/>
                  </a:moveTo>
                  <a:cubicBezTo>
                    <a:pt x="41" y="38"/>
                    <a:pt x="38" y="41"/>
                    <a:pt x="33" y="41"/>
                  </a:cubicBezTo>
                  <a:cubicBezTo>
                    <a:pt x="8" y="41"/>
                    <a:pt x="8" y="41"/>
                    <a:pt x="8" y="41"/>
                  </a:cubicBezTo>
                  <a:cubicBezTo>
                    <a:pt x="4" y="41"/>
                    <a:pt x="0" y="38"/>
                    <a:pt x="0" y="34"/>
                  </a:cubicBezTo>
                  <a:cubicBezTo>
                    <a:pt x="0" y="8"/>
                    <a:pt x="0" y="8"/>
                    <a:pt x="0" y="8"/>
                  </a:cubicBezTo>
                  <a:cubicBezTo>
                    <a:pt x="0" y="4"/>
                    <a:pt x="4" y="0"/>
                    <a:pt x="8" y="0"/>
                  </a:cubicBezTo>
                  <a:cubicBezTo>
                    <a:pt x="33" y="0"/>
                    <a:pt x="33" y="0"/>
                    <a:pt x="33" y="0"/>
                  </a:cubicBezTo>
                  <a:cubicBezTo>
                    <a:pt x="38" y="0"/>
                    <a:pt x="41" y="4"/>
                    <a:pt x="41" y="8"/>
                  </a:cubicBezTo>
                  <a:lnTo>
                    <a:pt x="41" y="34"/>
                  </a:lnTo>
                  <a:close/>
                  <a:moveTo>
                    <a:pt x="29" y="20"/>
                  </a:moveTo>
                  <a:cubicBezTo>
                    <a:pt x="21" y="12"/>
                    <a:pt x="21" y="12"/>
                    <a:pt x="21" y="12"/>
                  </a:cubicBezTo>
                  <a:cubicBezTo>
                    <a:pt x="7" y="27"/>
                    <a:pt x="7" y="27"/>
                    <a:pt x="7" y="27"/>
                  </a:cubicBezTo>
                  <a:cubicBezTo>
                    <a:pt x="7" y="34"/>
                    <a:pt x="7" y="34"/>
                    <a:pt x="7" y="34"/>
                  </a:cubicBezTo>
                  <a:cubicBezTo>
                    <a:pt x="15" y="34"/>
                    <a:pt x="15" y="34"/>
                    <a:pt x="15" y="34"/>
                  </a:cubicBezTo>
                  <a:lnTo>
                    <a:pt x="29" y="20"/>
                  </a:lnTo>
                  <a:close/>
                  <a:moveTo>
                    <a:pt x="15" y="30"/>
                  </a:moveTo>
                  <a:cubicBezTo>
                    <a:pt x="14" y="32"/>
                    <a:pt x="14" y="32"/>
                    <a:pt x="14" y="32"/>
                  </a:cubicBezTo>
                  <a:cubicBezTo>
                    <a:pt x="12" y="32"/>
                    <a:pt x="12" y="32"/>
                    <a:pt x="12" y="32"/>
                  </a:cubicBezTo>
                  <a:cubicBezTo>
                    <a:pt x="12" y="29"/>
                    <a:pt x="12" y="29"/>
                    <a:pt x="12" y="29"/>
                  </a:cubicBezTo>
                  <a:cubicBezTo>
                    <a:pt x="9" y="29"/>
                    <a:pt x="9" y="29"/>
                    <a:pt x="9" y="29"/>
                  </a:cubicBezTo>
                  <a:cubicBezTo>
                    <a:pt x="9" y="28"/>
                    <a:pt x="9" y="28"/>
                    <a:pt x="9" y="28"/>
                  </a:cubicBezTo>
                  <a:cubicBezTo>
                    <a:pt x="11" y="26"/>
                    <a:pt x="11" y="26"/>
                    <a:pt x="11" y="26"/>
                  </a:cubicBezTo>
                  <a:lnTo>
                    <a:pt x="15" y="30"/>
                  </a:lnTo>
                  <a:close/>
                  <a:moveTo>
                    <a:pt x="22" y="17"/>
                  </a:moveTo>
                  <a:cubicBezTo>
                    <a:pt x="14" y="24"/>
                    <a:pt x="14" y="24"/>
                    <a:pt x="14" y="24"/>
                  </a:cubicBezTo>
                  <a:cubicBezTo>
                    <a:pt x="14" y="25"/>
                    <a:pt x="13" y="25"/>
                    <a:pt x="13" y="25"/>
                  </a:cubicBezTo>
                  <a:cubicBezTo>
                    <a:pt x="13" y="24"/>
                    <a:pt x="13" y="24"/>
                    <a:pt x="13" y="24"/>
                  </a:cubicBezTo>
                  <a:cubicBezTo>
                    <a:pt x="21" y="16"/>
                    <a:pt x="21" y="16"/>
                    <a:pt x="21" y="16"/>
                  </a:cubicBezTo>
                  <a:cubicBezTo>
                    <a:pt x="21" y="16"/>
                    <a:pt x="22" y="16"/>
                    <a:pt x="22" y="16"/>
                  </a:cubicBezTo>
                  <a:cubicBezTo>
                    <a:pt x="22" y="16"/>
                    <a:pt x="22" y="16"/>
                    <a:pt x="22" y="17"/>
                  </a:cubicBezTo>
                  <a:close/>
                  <a:moveTo>
                    <a:pt x="33" y="16"/>
                  </a:moveTo>
                  <a:cubicBezTo>
                    <a:pt x="34" y="15"/>
                    <a:pt x="34" y="13"/>
                    <a:pt x="33" y="12"/>
                  </a:cubicBezTo>
                  <a:cubicBezTo>
                    <a:pt x="29" y="8"/>
                    <a:pt x="29" y="8"/>
                    <a:pt x="29" y="8"/>
                  </a:cubicBezTo>
                  <a:cubicBezTo>
                    <a:pt x="28" y="7"/>
                    <a:pt x="27" y="7"/>
                    <a:pt x="26" y="8"/>
                  </a:cubicBezTo>
                  <a:cubicBezTo>
                    <a:pt x="23" y="10"/>
                    <a:pt x="23" y="10"/>
                    <a:pt x="23" y="10"/>
                  </a:cubicBezTo>
                  <a:cubicBezTo>
                    <a:pt x="31" y="18"/>
                    <a:pt x="31" y="18"/>
                    <a:pt x="31" y="18"/>
                  </a:cubicBezTo>
                  <a:lnTo>
                    <a:pt x="33" y="16"/>
                  </a:lnTo>
                  <a:close/>
                </a:path>
              </a:pathLst>
            </a:custGeom>
            <a:solidFill>
              <a:schemeClr val="tx1">
                <a:lumMod val="65000"/>
                <a:lumOff val="35000"/>
              </a:schemeClr>
            </a:solidFill>
            <a:ln>
              <a:noFill/>
            </a:ln>
            <a:extLst>
              <a:ext uri="{91240B29-F687-4f45-9708-019B960494DF}"/>
            </a:extLst>
          </p:spPr>
          <p:txBody>
            <a:bodyPr/>
            <a:lstStyle/>
            <a:p>
              <a:pPr>
                <a:defRPr/>
              </a:pPr>
              <a:endParaRPr lang="id-ID">
                <a:solidFill>
                  <a:prstClr val="black"/>
                </a:solidFill>
                <a:latin typeface="Calibri" panose="020F0502020204030204"/>
              </a:endParaRPr>
            </a:p>
          </p:txBody>
        </p:sp>
      </p:grpSp>
      <p:grpSp>
        <p:nvGrpSpPr>
          <p:cNvPr id="38918" name="组合 74">
            <a:extLst>
              <a:ext uri="{FF2B5EF4-FFF2-40B4-BE49-F238E27FC236}">
                <a16:creationId xmlns:a16="http://schemas.microsoft.com/office/drawing/2014/main" id="{DE98C206-1A50-4B41-BF1F-EBF7795553A9}"/>
              </a:ext>
            </a:extLst>
          </p:cNvPr>
          <p:cNvGrpSpPr>
            <a:grpSpLocks/>
          </p:cNvGrpSpPr>
          <p:nvPr/>
        </p:nvGrpSpPr>
        <p:grpSpPr bwMode="auto">
          <a:xfrm>
            <a:off x="1055688" y="4113214"/>
            <a:ext cx="3194050" cy="1728787"/>
            <a:chOff x="821668" y="2906974"/>
            <a:chExt cx="3192914" cy="1729339"/>
          </a:xfrm>
        </p:grpSpPr>
        <p:sp>
          <p:nvSpPr>
            <p:cNvPr id="76" name="文本框 75">
              <a:extLst>
                <a:ext uri="{FF2B5EF4-FFF2-40B4-BE49-F238E27FC236}">
                  <a16:creationId xmlns:a16="http://schemas.microsoft.com/office/drawing/2014/main" id="{9288EC0D-57F2-4A09-AE0B-0DAC7B74CBC3}"/>
                </a:ext>
              </a:extLst>
            </p:cNvPr>
            <p:cNvSpPr txBox="1"/>
            <p:nvPr/>
          </p:nvSpPr>
          <p:spPr>
            <a:xfrm>
              <a:off x="1146990" y="2906974"/>
              <a:ext cx="2867592" cy="370005"/>
            </a:xfrm>
            <a:prstGeom prst="rect">
              <a:avLst/>
            </a:prstGeom>
            <a:noFill/>
          </p:spPr>
          <p:txBody>
            <a:bodyPr>
              <a:spAutoFit/>
            </a:bodyPr>
            <a:lstStyle/>
            <a:p>
              <a:pPr>
                <a:defRPr/>
              </a:pPr>
              <a:r>
                <a:rPr lang="en-US" altLang="zh-CN" b="1" spc="300" dirty="0">
                  <a:solidFill>
                    <a:prstClr val="black">
                      <a:lumMod val="65000"/>
                      <a:lumOff val="35000"/>
                    </a:prstClr>
                  </a:solidFill>
                  <a:latin typeface="微软雅黑" panose="020B0503020204020204" pitchFamily="34" charset="-122"/>
                  <a:ea typeface="微软雅黑" panose="020B0503020204020204" pitchFamily="34" charset="-122"/>
                </a:rPr>
                <a:t>2.</a:t>
              </a:r>
              <a:r>
                <a:rPr lang="zh-CN" altLang="en-US" b="1" spc="300" dirty="0">
                  <a:solidFill>
                    <a:prstClr val="black">
                      <a:lumMod val="65000"/>
                      <a:lumOff val="35000"/>
                    </a:prstClr>
                  </a:solidFill>
                  <a:latin typeface="微软雅黑" panose="020B0503020204020204" pitchFamily="34" charset="-122"/>
                  <a:ea typeface="微软雅黑" panose="020B0503020204020204" pitchFamily="34" charset="-122"/>
                </a:rPr>
                <a:t>协作</a:t>
              </a:r>
            </a:p>
          </p:txBody>
        </p:sp>
        <p:sp>
          <p:nvSpPr>
            <p:cNvPr id="38954" name="文本框 76">
              <a:extLst>
                <a:ext uri="{FF2B5EF4-FFF2-40B4-BE49-F238E27FC236}">
                  <a16:creationId xmlns:a16="http://schemas.microsoft.com/office/drawing/2014/main" id="{C22E18D6-D3F6-44FC-88A4-FF68B5C64121}"/>
                </a:ext>
              </a:extLst>
            </p:cNvPr>
            <p:cNvSpPr txBox="1">
              <a:spLocks noChangeArrowheads="1"/>
            </p:cNvSpPr>
            <p:nvPr/>
          </p:nvSpPr>
          <p:spPr bwMode="auto">
            <a:xfrm>
              <a:off x="1062502" y="3358857"/>
              <a:ext cx="2489808" cy="1277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1100"/>
                <a:t>颠覆传统角色的问题，开发做测试的事情，测试做产品的事情，大家都是为交付负责，而不是为角色的职能负责。鼓励大家错位工作。</a:t>
              </a:r>
              <a:endParaRPr lang="en-US" altLang="zh-CN" sz="1100"/>
            </a:p>
            <a:p>
              <a:endParaRPr lang="en-US" altLang="zh-CN" sz="1100"/>
            </a:p>
          </p:txBody>
        </p:sp>
        <p:cxnSp>
          <p:nvCxnSpPr>
            <p:cNvPr id="78" name="直接连接符 77">
              <a:extLst>
                <a:ext uri="{FF2B5EF4-FFF2-40B4-BE49-F238E27FC236}">
                  <a16:creationId xmlns:a16="http://schemas.microsoft.com/office/drawing/2014/main" id="{E40C55AB-0649-48D1-AD32-93195F35E8CA}"/>
                </a:ext>
              </a:extLst>
            </p:cNvPr>
            <p:cNvCxnSpPr/>
            <p:nvPr/>
          </p:nvCxnSpPr>
          <p:spPr>
            <a:xfrm>
              <a:off x="1223163" y="3318267"/>
              <a:ext cx="23597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0" name="Freeform 163">
              <a:extLst>
                <a:ext uri="{FF2B5EF4-FFF2-40B4-BE49-F238E27FC236}">
                  <a16:creationId xmlns:a16="http://schemas.microsoft.com/office/drawing/2014/main" id="{FB6837B2-637D-4AE3-929F-004C99BDF6A4}"/>
                </a:ext>
              </a:extLst>
            </p:cNvPr>
            <p:cNvSpPr>
              <a:spLocks noEditPoints="1"/>
            </p:cNvSpPr>
            <p:nvPr/>
          </p:nvSpPr>
          <p:spPr bwMode="auto">
            <a:xfrm>
              <a:off x="821668" y="2962554"/>
              <a:ext cx="298344" cy="230261"/>
            </a:xfrm>
            <a:custGeom>
              <a:avLst/>
              <a:gdLst>
                <a:gd name="T0" fmla="*/ 38 w 48"/>
                <a:gd name="T1" fmla="*/ 30 h 37"/>
                <a:gd name="T2" fmla="*/ 30 w 48"/>
                <a:gd name="T3" fmla="*/ 37 h 37"/>
                <a:gd name="T4" fmla="*/ 8 w 48"/>
                <a:gd name="T5" fmla="*/ 37 h 37"/>
                <a:gd name="T6" fmla="*/ 0 w 48"/>
                <a:gd name="T7" fmla="*/ 30 h 37"/>
                <a:gd name="T8" fmla="*/ 0 w 48"/>
                <a:gd name="T9" fmla="*/ 7 h 37"/>
                <a:gd name="T10" fmla="*/ 8 w 48"/>
                <a:gd name="T11" fmla="*/ 0 h 37"/>
                <a:gd name="T12" fmla="*/ 30 w 48"/>
                <a:gd name="T13" fmla="*/ 0 h 37"/>
                <a:gd name="T14" fmla="*/ 33 w 48"/>
                <a:gd name="T15" fmla="*/ 0 h 37"/>
                <a:gd name="T16" fmla="*/ 34 w 48"/>
                <a:gd name="T17" fmla="*/ 1 h 37"/>
                <a:gd name="T18" fmla="*/ 34 w 48"/>
                <a:gd name="T19" fmla="*/ 2 h 37"/>
                <a:gd name="T20" fmla="*/ 32 w 48"/>
                <a:gd name="T21" fmla="*/ 3 h 37"/>
                <a:gd name="T22" fmla="*/ 31 w 48"/>
                <a:gd name="T23" fmla="*/ 3 h 37"/>
                <a:gd name="T24" fmla="*/ 30 w 48"/>
                <a:gd name="T25" fmla="*/ 3 h 37"/>
                <a:gd name="T26" fmla="*/ 8 w 48"/>
                <a:gd name="T27" fmla="*/ 3 h 37"/>
                <a:gd name="T28" fmla="*/ 4 w 48"/>
                <a:gd name="T29" fmla="*/ 7 h 37"/>
                <a:gd name="T30" fmla="*/ 4 w 48"/>
                <a:gd name="T31" fmla="*/ 30 h 37"/>
                <a:gd name="T32" fmla="*/ 8 w 48"/>
                <a:gd name="T33" fmla="*/ 34 h 37"/>
                <a:gd name="T34" fmla="*/ 30 w 48"/>
                <a:gd name="T35" fmla="*/ 34 h 37"/>
                <a:gd name="T36" fmla="*/ 34 w 48"/>
                <a:gd name="T37" fmla="*/ 30 h 37"/>
                <a:gd name="T38" fmla="*/ 34 w 48"/>
                <a:gd name="T39" fmla="*/ 26 h 37"/>
                <a:gd name="T40" fmla="*/ 35 w 48"/>
                <a:gd name="T41" fmla="*/ 26 h 37"/>
                <a:gd name="T42" fmla="*/ 36 w 48"/>
                <a:gd name="T43" fmla="*/ 24 h 37"/>
                <a:gd name="T44" fmla="*/ 37 w 48"/>
                <a:gd name="T45" fmla="*/ 24 h 37"/>
                <a:gd name="T46" fmla="*/ 38 w 48"/>
                <a:gd name="T47" fmla="*/ 25 h 37"/>
                <a:gd name="T48" fmla="*/ 38 w 48"/>
                <a:gd name="T49" fmla="*/ 30 h 37"/>
                <a:gd name="T50" fmla="*/ 43 w 48"/>
                <a:gd name="T51" fmla="*/ 13 h 37"/>
                <a:gd name="T52" fmla="*/ 25 w 48"/>
                <a:gd name="T53" fmla="*/ 31 h 37"/>
                <a:gd name="T54" fmla="*/ 17 w 48"/>
                <a:gd name="T55" fmla="*/ 31 h 37"/>
                <a:gd name="T56" fmla="*/ 17 w 48"/>
                <a:gd name="T57" fmla="*/ 23 h 37"/>
                <a:gd name="T58" fmla="*/ 35 w 48"/>
                <a:gd name="T59" fmla="*/ 5 h 37"/>
                <a:gd name="T60" fmla="*/ 43 w 48"/>
                <a:gd name="T61" fmla="*/ 13 h 37"/>
                <a:gd name="T62" fmla="*/ 27 w 48"/>
                <a:gd name="T63" fmla="*/ 25 h 37"/>
                <a:gd name="T64" fmla="*/ 23 w 48"/>
                <a:gd name="T65" fmla="*/ 21 h 37"/>
                <a:gd name="T66" fmla="*/ 20 w 48"/>
                <a:gd name="T67" fmla="*/ 24 h 37"/>
                <a:gd name="T68" fmla="*/ 20 w 48"/>
                <a:gd name="T69" fmla="*/ 25 h 37"/>
                <a:gd name="T70" fmla="*/ 22 w 48"/>
                <a:gd name="T71" fmla="*/ 25 h 37"/>
                <a:gd name="T72" fmla="*/ 22 w 48"/>
                <a:gd name="T73" fmla="*/ 28 h 37"/>
                <a:gd name="T74" fmla="*/ 24 w 48"/>
                <a:gd name="T75" fmla="*/ 28 h 37"/>
                <a:gd name="T76" fmla="*/ 27 w 48"/>
                <a:gd name="T77" fmla="*/ 25 h 37"/>
                <a:gd name="T78" fmla="*/ 35 w 48"/>
                <a:gd name="T79" fmla="*/ 9 h 37"/>
                <a:gd name="T80" fmla="*/ 25 w 48"/>
                <a:gd name="T81" fmla="*/ 18 h 37"/>
                <a:gd name="T82" fmla="*/ 25 w 48"/>
                <a:gd name="T83" fmla="*/ 19 h 37"/>
                <a:gd name="T84" fmla="*/ 26 w 48"/>
                <a:gd name="T85" fmla="*/ 19 h 37"/>
                <a:gd name="T86" fmla="*/ 36 w 48"/>
                <a:gd name="T87" fmla="*/ 10 h 37"/>
                <a:gd name="T88" fmla="*/ 36 w 48"/>
                <a:gd name="T89" fmla="*/ 9 h 37"/>
                <a:gd name="T90" fmla="*/ 35 w 48"/>
                <a:gd name="T91" fmla="*/ 9 h 37"/>
                <a:gd name="T92" fmla="*/ 45 w 48"/>
                <a:gd name="T93" fmla="*/ 11 h 37"/>
                <a:gd name="T94" fmla="*/ 37 w 48"/>
                <a:gd name="T95" fmla="*/ 3 h 37"/>
                <a:gd name="T96" fmla="*/ 39 w 48"/>
                <a:gd name="T97" fmla="*/ 1 h 37"/>
                <a:gd name="T98" fmla="*/ 43 w 48"/>
                <a:gd name="T99" fmla="*/ 1 h 37"/>
                <a:gd name="T100" fmla="*/ 47 w 48"/>
                <a:gd name="T101" fmla="*/ 5 h 37"/>
                <a:gd name="T102" fmla="*/ 47 w 48"/>
                <a:gd name="T103" fmla="*/ 8 h 37"/>
                <a:gd name="T104" fmla="*/ 45 w 48"/>
                <a:gd name="T105"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37">
                  <a:moveTo>
                    <a:pt x="38" y="30"/>
                  </a:moveTo>
                  <a:cubicBezTo>
                    <a:pt x="38" y="34"/>
                    <a:pt x="34" y="37"/>
                    <a:pt x="30" y="37"/>
                  </a:cubicBezTo>
                  <a:cubicBezTo>
                    <a:pt x="8" y="37"/>
                    <a:pt x="8" y="37"/>
                    <a:pt x="8" y="37"/>
                  </a:cubicBezTo>
                  <a:cubicBezTo>
                    <a:pt x="4" y="37"/>
                    <a:pt x="0" y="34"/>
                    <a:pt x="0" y="30"/>
                  </a:cubicBezTo>
                  <a:cubicBezTo>
                    <a:pt x="0" y="7"/>
                    <a:pt x="0" y="7"/>
                    <a:pt x="0" y="7"/>
                  </a:cubicBezTo>
                  <a:cubicBezTo>
                    <a:pt x="0" y="3"/>
                    <a:pt x="4" y="0"/>
                    <a:pt x="8" y="0"/>
                  </a:cubicBezTo>
                  <a:cubicBezTo>
                    <a:pt x="30" y="0"/>
                    <a:pt x="30" y="0"/>
                    <a:pt x="30" y="0"/>
                  </a:cubicBezTo>
                  <a:cubicBezTo>
                    <a:pt x="31" y="0"/>
                    <a:pt x="32" y="0"/>
                    <a:pt x="33" y="0"/>
                  </a:cubicBezTo>
                  <a:cubicBezTo>
                    <a:pt x="34" y="0"/>
                    <a:pt x="34" y="1"/>
                    <a:pt x="34" y="1"/>
                  </a:cubicBezTo>
                  <a:cubicBezTo>
                    <a:pt x="34" y="1"/>
                    <a:pt x="34" y="2"/>
                    <a:pt x="34" y="2"/>
                  </a:cubicBezTo>
                  <a:cubicBezTo>
                    <a:pt x="32" y="3"/>
                    <a:pt x="32" y="3"/>
                    <a:pt x="32" y="3"/>
                  </a:cubicBezTo>
                  <a:cubicBezTo>
                    <a:pt x="32" y="3"/>
                    <a:pt x="32" y="3"/>
                    <a:pt x="31" y="3"/>
                  </a:cubicBezTo>
                  <a:cubicBezTo>
                    <a:pt x="31" y="3"/>
                    <a:pt x="31" y="3"/>
                    <a:pt x="30" y="3"/>
                  </a:cubicBezTo>
                  <a:cubicBezTo>
                    <a:pt x="8" y="3"/>
                    <a:pt x="8" y="3"/>
                    <a:pt x="8" y="3"/>
                  </a:cubicBezTo>
                  <a:cubicBezTo>
                    <a:pt x="6" y="3"/>
                    <a:pt x="4" y="5"/>
                    <a:pt x="4" y="7"/>
                  </a:cubicBezTo>
                  <a:cubicBezTo>
                    <a:pt x="4" y="30"/>
                    <a:pt x="4" y="30"/>
                    <a:pt x="4" y="30"/>
                  </a:cubicBezTo>
                  <a:cubicBezTo>
                    <a:pt x="4" y="32"/>
                    <a:pt x="6" y="34"/>
                    <a:pt x="8" y="34"/>
                  </a:cubicBezTo>
                  <a:cubicBezTo>
                    <a:pt x="30" y="34"/>
                    <a:pt x="30" y="34"/>
                    <a:pt x="30" y="34"/>
                  </a:cubicBezTo>
                  <a:cubicBezTo>
                    <a:pt x="33" y="34"/>
                    <a:pt x="34" y="32"/>
                    <a:pt x="34" y="30"/>
                  </a:cubicBezTo>
                  <a:cubicBezTo>
                    <a:pt x="34" y="26"/>
                    <a:pt x="34" y="26"/>
                    <a:pt x="34" y="26"/>
                  </a:cubicBezTo>
                  <a:cubicBezTo>
                    <a:pt x="34" y="26"/>
                    <a:pt x="35" y="26"/>
                    <a:pt x="35" y="26"/>
                  </a:cubicBezTo>
                  <a:cubicBezTo>
                    <a:pt x="36" y="24"/>
                    <a:pt x="36" y="24"/>
                    <a:pt x="36" y="24"/>
                  </a:cubicBezTo>
                  <a:cubicBezTo>
                    <a:pt x="37" y="24"/>
                    <a:pt x="37" y="24"/>
                    <a:pt x="37" y="24"/>
                  </a:cubicBezTo>
                  <a:cubicBezTo>
                    <a:pt x="38" y="24"/>
                    <a:pt x="38" y="24"/>
                    <a:pt x="38" y="25"/>
                  </a:cubicBezTo>
                  <a:lnTo>
                    <a:pt x="38" y="30"/>
                  </a:lnTo>
                  <a:close/>
                  <a:moveTo>
                    <a:pt x="43" y="13"/>
                  </a:moveTo>
                  <a:cubicBezTo>
                    <a:pt x="25" y="31"/>
                    <a:pt x="25" y="31"/>
                    <a:pt x="25" y="31"/>
                  </a:cubicBezTo>
                  <a:cubicBezTo>
                    <a:pt x="17" y="31"/>
                    <a:pt x="17" y="31"/>
                    <a:pt x="17" y="31"/>
                  </a:cubicBezTo>
                  <a:cubicBezTo>
                    <a:pt x="17" y="23"/>
                    <a:pt x="17" y="23"/>
                    <a:pt x="17" y="23"/>
                  </a:cubicBezTo>
                  <a:cubicBezTo>
                    <a:pt x="35" y="5"/>
                    <a:pt x="35" y="5"/>
                    <a:pt x="35" y="5"/>
                  </a:cubicBezTo>
                  <a:lnTo>
                    <a:pt x="43" y="13"/>
                  </a:lnTo>
                  <a:close/>
                  <a:moveTo>
                    <a:pt x="27" y="25"/>
                  </a:moveTo>
                  <a:cubicBezTo>
                    <a:pt x="23" y="21"/>
                    <a:pt x="23" y="21"/>
                    <a:pt x="23" y="21"/>
                  </a:cubicBezTo>
                  <a:cubicBezTo>
                    <a:pt x="20" y="24"/>
                    <a:pt x="20" y="24"/>
                    <a:pt x="20" y="24"/>
                  </a:cubicBezTo>
                  <a:cubicBezTo>
                    <a:pt x="20" y="25"/>
                    <a:pt x="20" y="25"/>
                    <a:pt x="20" y="25"/>
                  </a:cubicBezTo>
                  <a:cubicBezTo>
                    <a:pt x="22" y="25"/>
                    <a:pt x="22" y="25"/>
                    <a:pt x="22" y="25"/>
                  </a:cubicBezTo>
                  <a:cubicBezTo>
                    <a:pt x="22" y="28"/>
                    <a:pt x="22" y="28"/>
                    <a:pt x="22" y="28"/>
                  </a:cubicBezTo>
                  <a:cubicBezTo>
                    <a:pt x="24" y="28"/>
                    <a:pt x="24" y="28"/>
                    <a:pt x="24" y="28"/>
                  </a:cubicBezTo>
                  <a:lnTo>
                    <a:pt x="27" y="25"/>
                  </a:lnTo>
                  <a:close/>
                  <a:moveTo>
                    <a:pt x="35" y="9"/>
                  </a:moveTo>
                  <a:cubicBezTo>
                    <a:pt x="25" y="18"/>
                    <a:pt x="25" y="18"/>
                    <a:pt x="25" y="18"/>
                  </a:cubicBezTo>
                  <a:cubicBezTo>
                    <a:pt x="25" y="18"/>
                    <a:pt x="25" y="19"/>
                    <a:pt x="25" y="19"/>
                  </a:cubicBezTo>
                  <a:cubicBezTo>
                    <a:pt x="26" y="19"/>
                    <a:pt x="26" y="19"/>
                    <a:pt x="26" y="19"/>
                  </a:cubicBezTo>
                  <a:cubicBezTo>
                    <a:pt x="36" y="10"/>
                    <a:pt x="36" y="10"/>
                    <a:pt x="36" y="10"/>
                  </a:cubicBezTo>
                  <a:cubicBezTo>
                    <a:pt x="36" y="9"/>
                    <a:pt x="36" y="9"/>
                    <a:pt x="36" y="9"/>
                  </a:cubicBezTo>
                  <a:cubicBezTo>
                    <a:pt x="35" y="8"/>
                    <a:pt x="35" y="8"/>
                    <a:pt x="35" y="9"/>
                  </a:cubicBezTo>
                  <a:close/>
                  <a:moveTo>
                    <a:pt x="45" y="11"/>
                  </a:moveTo>
                  <a:cubicBezTo>
                    <a:pt x="37" y="3"/>
                    <a:pt x="37" y="3"/>
                    <a:pt x="37" y="3"/>
                  </a:cubicBezTo>
                  <a:cubicBezTo>
                    <a:pt x="39" y="1"/>
                    <a:pt x="39" y="1"/>
                    <a:pt x="39" y="1"/>
                  </a:cubicBezTo>
                  <a:cubicBezTo>
                    <a:pt x="40" y="0"/>
                    <a:pt x="42" y="0"/>
                    <a:pt x="43" y="1"/>
                  </a:cubicBezTo>
                  <a:cubicBezTo>
                    <a:pt x="47" y="5"/>
                    <a:pt x="47" y="5"/>
                    <a:pt x="47" y="5"/>
                  </a:cubicBezTo>
                  <a:cubicBezTo>
                    <a:pt x="48" y="6"/>
                    <a:pt x="48" y="7"/>
                    <a:pt x="47" y="8"/>
                  </a:cubicBezTo>
                  <a:lnTo>
                    <a:pt x="45" y="11"/>
                  </a:lnTo>
                  <a:close/>
                </a:path>
              </a:pathLst>
            </a:custGeom>
            <a:solidFill>
              <a:schemeClr val="tx1">
                <a:lumMod val="65000"/>
                <a:lumOff val="35000"/>
              </a:schemeClr>
            </a:solidFill>
            <a:ln>
              <a:noFill/>
            </a:ln>
            <a:extLst>
              <a:ext uri="{91240B29-F687-4f45-9708-019B960494DF}"/>
            </a:extLst>
          </p:spPr>
          <p:txBody>
            <a:bodyPr/>
            <a:lstStyle/>
            <a:p>
              <a:pPr>
                <a:defRPr/>
              </a:pPr>
              <a:endParaRPr lang="id-ID">
                <a:solidFill>
                  <a:prstClr val="black"/>
                </a:solidFill>
                <a:latin typeface="Calibri" panose="020F0502020204030204"/>
              </a:endParaRPr>
            </a:p>
          </p:txBody>
        </p:sp>
      </p:grpSp>
      <p:grpSp>
        <p:nvGrpSpPr>
          <p:cNvPr id="38919" name="组合 80">
            <a:extLst>
              <a:ext uri="{FF2B5EF4-FFF2-40B4-BE49-F238E27FC236}">
                <a16:creationId xmlns:a16="http://schemas.microsoft.com/office/drawing/2014/main" id="{CBF61352-FD07-4E90-8C6A-985BEBAC3472}"/>
              </a:ext>
            </a:extLst>
          </p:cNvPr>
          <p:cNvGrpSpPr>
            <a:grpSpLocks/>
          </p:cNvGrpSpPr>
          <p:nvPr/>
        </p:nvGrpSpPr>
        <p:grpSpPr bwMode="auto">
          <a:xfrm>
            <a:off x="7096127" y="4216400"/>
            <a:ext cx="4670425" cy="1814350"/>
            <a:chOff x="8653198" y="2906974"/>
            <a:chExt cx="4670586" cy="1813823"/>
          </a:xfrm>
        </p:grpSpPr>
        <p:sp>
          <p:nvSpPr>
            <p:cNvPr id="82" name="文本框 81">
              <a:extLst>
                <a:ext uri="{FF2B5EF4-FFF2-40B4-BE49-F238E27FC236}">
                  <a16:creationId xmlns:a16="http://schemas.microsoft.com/office/drawing/2014/main" id="{2FB34C55-593C-471C-A45C-0B596D7A2903}"/>
                </a:ext>
              </a:extLst>
            </p:cNvPr>
            <p:cNvSpPr txBox="1"/>
            <p:nvPr/>
          </p:nvSpPr>
          <p:spPr>
            <a:xfrm>
              <a:off x="8978646" y="2906974"/>
              <a:ext cx="2943326" cy="369781"/>
            </a:xfrm>
            <a:prstGeom prst="rect">
              <a:avLst/>
            </a:prstGeom>
            <a:noFill/>
          </p:spPr>
          <p:txBody>
            <a:bodyPr>
              <a:spAutoFit/>
            </a:bodyPr>
            <a:lstStyle/>
            <a:p>
              <a:pPr>
                <a:defRPr/>
              </a:pPr>
              <a:r>
                <a:rPr lang="en-US" altLang="zh-CN" b="1" spc="300" dirty="0">
                  <a:solidFill>
                    <a:prstClr val="black">
                      <a:lumMod val="65000"/>
                      <a:lumOff val="35000"/>
                    </a:prstClr>
                  </a:solidFill>
                  <a:latin typeface="微软雅黑" panose="020B0503020204020204" pitchFamily="34" charset="-122"/>
                  <a:ea typeface="微软雅黑" panose="020B0503020204020204" pitchFamily="34" charset="-122"/>
                </a:rPr>
                <a:t>4.</a:t>
              </a:r>
              <a:r>
                <a:rPr lang="zh-CN" altLang="en-US" b="1" spc="300" dirty="0">
                  <a:solidFill>
                    <a:prstClr val="black">
                      <a:lumMod val="65000"/>
                      <a:lumOff val="35000"/>
                    </a:prstClr>
                  </a:solidFill>
                  <a:latin typeface="微软雅黑" panose="020B0503020204020204" pitchFamily="34" charset="-122"/>
                  <a:ea typeface="微软雅黑" panose="020B0503020204020204" pitchFamily="34" charset="-122"/>
                </a:rPr>
                <a:t>信息流动</a:t>
              </a:r>
            </a:p>
          </p:txBody>
        </p:sp>
        <p:sp>
          <p:nvSpPr>
            <p:cNvPr id="52262" name="文本框 82">
              <a:extLst>
                <a:ext uri="{FF2B5EF4-FFF2-40B4-BE49-F238E27FC236}">
                  <a16:creationId xmlns:a16="http://schemas.microsoft.com/office/drawing/2014/main" id="{8A7556C3-4CD9-4275-BDBA-145883C0EFC8}"/>
                </a:ext>
              </a:extLst>
            </p:cNvPr>
            <p:cNvSpPr txBox="1">
              <a:spLocks noChangeArrowheads="1"/>
            </p:cNvSpPr>
            <p:nvPr/>
          </p:nvSpPr>
          <p:spPr bwMode="auto">
            <a:xfrm>
              <a:off x="9040561" y="3359281"/>
              <a:ext cx="4283223" cy="1361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171450" indent="-171450">
                <a:lnSpc>
                  <a:spcPct val="150000"/>
                </a:lnSpc>
                <a:buFont typeface="Wingdings" panose="05000000000000000000" pitchFamily="2" charset="2"/>
                <a:buChar char="Ø"/>
                <a:defRPr/>
              </a:pPr>
              <a:r>
                <a:rPr lang="zh-CN" altLang="en-US" sz="1100" dirty="0"/>
                <a:t>每天的团队立会，站在物理板前面，对着物理板讲自己的计划，任务完成情况，所有的任务细化到天，每天审查，</a:t>
              </a:r>
              <a:r>
                <a:rPr lang="en-US" altLang="zh-CN" sz="1100" dirty="0"/>
                <a:t>2-3</a:t>
              </a:r>
              <a:r>
                <a:rPr lang="zh-CN" altLang="en-US" sz="1100" dirty="0"/>
                <a:t>天完成一个小任务。</a:t>
              </a:r>
              <a:endParaRPr lang="en-US" altLang="zh-CN" sz="1100" dirty="0"/>
            </a:p>
            <a:p>
              <a:pPr marL="171450" indent="-171450">
                <a:lnSpc>
                  <a:spcPct val="150000"/>
                </a:lnSpc>
                <a:buFont typeface="Wingdings" panose="05000000000000000000" pitchFamily="2" charset="2"/>
                <a:buChar char="Ø"/>
                <a:defRPr/>
              </a:pPr>
              <a:r>
                <a:rPr lang="zh-CN" altLang="en-US" sz="1100" dirty="0"/>
                <a:t>跨职能团队。</a:t>
              </a:r>
              <a:endParaRPr lang="en-US" altLang="zh-CN" sz="1100" dirty="0"/>
            </a:p>
            <a:p>
              <a:pPr eaLnBrk="1" hangingPunct="1">
                <a:lnSpc>
                  <a:spcPct val="150000"/>
                </a:lnSpc>
                <a:defRPr/>
              </a:pPr>
              <a:endParaRPr lang="en-US" altLang="zh-CN" sz="1100" dirty="0"/>
            </a:p>
          </p:txBody>
        </p:sp>
        <p:cxnSp>
          <p:nvCxnSpPr>
            <p:cNvPr id="84" name="直接连接符 83">
              <a:extLst>
                <a:ext uri="{FF2B5EF4-FFF2-40B4-BE49-F238E27FC236}">
                  <a16:creationId xmlns:a16="http://schemas.microsoft.com/office/drawing/2014/main" id="{44E21D90-5FA7-4A1D-A96A-AD86999597D3}"/>
                </a:ext>
              </a:extLst>
            </p:cNvPr>
            <p:cNvCxnSpPr>
              <a:cxnSpLocks/>
            </p:cNvCxnSpPr>
            <p:nvPr/>
          </p:nvCxnSpPr>
          <p:spPr>
            <a:xfrm>
              <a:off x="9045324" y="3318018"/>
              <a:ext cx="23797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6" name="Freeform 342">
              <a:extLst>
                <a:ext uri="{FF2B5EF4-FFF2-40B4-BE49-F238E27FC236}">
                  <a16:creationId xmlns:a16="http://schemas.microsoft.com/office/drawing/2014/main" id="{A6EBF46E-E7CC-4B24-B414-12E261470513}"/>
                </a:ext>
              </a:extLst>
            </p:cNvPr>
            <p:cNvSpPr>
              <a:spLocks noEditPoints="1"/>
            </p:cNvSpPr>
            <p:nvPr/>
          </p:nvSpPr>
          <p:spPr bwMode="auto">
            <a:xfrm>
              <a:off x="8653198" y="2964107"/>
              <a:ext cx="249246" cy="220599"/>
            </a:xfrm>
            <a:custGeom>
              <a:avLst/>
              <a:gdLst>
                <a:gd name="T0" fmla="*/ 48 w 48"/>
                <a:gd name="T1" fmla="*/ 10 h 43"/>
                <a:gd name="T2" fmla="*/ 39 w 48"/>
                <a:gd name="T3" fmla="*/ 19 h 43"/>
                <a:gd name="T4" fmla="*/ 39 w 48"/>
                <a:gd name="T5" fmla="*/ 19 h 43"/>
                <a:gd name="T6" fmla="*/ 38 w 48"/>
                <a:gd name="T7" fmla="*/ 18 h 43"/>
                <a:gd name="T8" fmla="*/ 38 w 48"/>
                <a:gd name="T9" fmla="*/ 13 h 43"/>
                <a:gd name="T10" fmla="*/ 31 w 48"/>
                <a:gd name="T11" fmla="*/ 13 h 43"/>
                <a:gd name="T12" fmla="*/ 24 w 48"/>
                <a:gd name="T13" fmla="*/ 18 h 43"/>
                <a:gd name="T14" fmla="*/ 22 w 48"/>
                <a:gd name="T15" fmla="*/ 23 h 43"/>
                <a:gd name="T16" fmla="*/ 7 w 48"/>
                <a:gd name="T17" fmla="*/ 37 h 43"/>
                <a:gd name="T18" fmla="*/ 1 w 48"/>
                <a:gd name="T19" fmla="*/ 37 h 43"/>
                <a:gd name="T20" fmla="*/ 0 w 48"/>
                <a:gd name="T21" fmla="*/ 36 h 43"/>
                <a:gd name="T22" fmla="*/ 0 w 48"/>
                <a:gd name="T23" fmla="*/ 31 h 43"/>
                <a:gd name="T24" fmla="*/ 1 w 48"/>
                <a:gd name="T25" fmla="*/ 30 h 43"/>
                <a:gd name="T26" fmla="*/ 7 w 48"/>
                <a:gd name="T27" fmla="*/ 30 h 43"/>
                <a:gd name="T28" fmla="*/ 14 w 48"/>
                <a:gd name="T29" fmla="*/ 25 h 43"/>
                <a:gd name="T30" fmla="*/ 16 w 48"/>
                <a:gd name="T31" fmla="*/ 20 h 43"/>
                <a:gd name="T32" fmla="*/ 31 w 48"/>
                <a:gd name="T33" fmla="*/ 6 h 43"/>
                <a:gd name="T34" fmla="*/ 38 w 48"/>
                <a:gd name="T35" fmla="*/ 6 h 43"/>
                <a:gd name="T36" fmla="*/ 38 w 48"/>
                <a:gd name="T37" fmla="*/ 1 h 43"/>
                <a:gd name="T38" fmla="*/ 39 w 48"/>
                <a:gd name="T39" fmla="*/ 0 h 43"/>
                <a:gd name="T40" fmla="*/ 39 w 48"/>
                <a:gd name="T41" fmla="*/ 1 h 43"/>
                <a:gd name="T42" fmla="*/ 48 w 48"/>
                <a:gd name="T43" fmla="*/ 9 h 43"/>
                <a:gd name="T44" fmla="*/ 48 w 48"/>
                <a:gd name="T45" fmla="*/ 10 h 43"/>
                <a:gd name="T46" fmla="*/ 48 w 48"/>
                <a:gd name="T47" fmla="*/ 10 h 43"/>
                <a:gd name="T48" fmla="*/ 14 w 48"/>
                <a:gd name="T49" fmla="*/ 20 h 43"/>
                <a:gd name="T50" fmla="*/ 7 w 48"/>
                <a:gd name="T51" fmla="*/ 13 h 43"/>
                <a:gd name="T52" fmla="*/ 1 w 48"/>
                <a:gd name="T53" fmla="*/ 13 h 43"/>
                <a:gd name="T54" fmla="*/ 0 w 48"/>
                <a:gd name="T55" fmla="*/ 12 h 43"/>
                <a:gd name="T56" fmla="*/ 0 w 48"/>
                <a:gd name="T57" fmla="*/ 7 h 43"/>
                <a:gd name="T58" fmla="*/ 1 w 48"/>
                <a:gd name="T59" fmla="*/ 6 h 43"/>
                <a:gd name="T60" fmla="*/ 7 w 48"/>
                <a:gd name="T61" fmla="*/ 6 h 43"/>
                <a:gd name="T62" fmla="*/ 18 w 48"/>
                <a:gd name="T63" fmla="*/ 12 h 43"/>
                <a:gd name="T64" fmla="*/ 14 w 48"/>
                <a:gd name="T65" fmla="*/ 20 h 43"/>
                <a:gd name="T66" fmla="*/ 48 w 48"/>
                <a:gd name="T67" fmla="*/ 34 h 43"/>
                <a:gd name="T68" fmla="*/ 39 w 48"/>
                <a:gd name="T69" fmla="*/ 43 h 43"/>
                <a:gd name="T70" fmla="*/ 39 w 48"/>
                <a:gd name="T71" fmla="*/ 43 h 43"/>
                <a:gd name="T72" fmla="*/ 38 w 48"/>
                <a:gd name="T73" fmla="*/ 42 h 43"/>
                <a:gd name="T74" fmla="*/ 38 w 48"/>
                <a:gd name="T75" fmla="*/ 37 h 43"/>
                <a:gd name="T76" fmla="*/ 20 w 48"/>
                <a:gd name="T77" fmla="*/ 31 h 43"/>
                <a:gd name="T78" fmla="*/ 24 w 48"/>
                <a:gd name="T79" fmla="*/ 24 h 43"/>
                <a:gd name="T80" fmla="*/ 31 w 48"/>
                <a:gd name="T81" fmla="*/ 30 h 43"/>
                <a:gd name="T82" fmla="*/ 38 w 48"/>
                <a:gd name="T83" fmla="*/ 30 h 43"/>
                <a:gd name="T84" fmla="*/ 38 w 48"/>
                <a:gd name="T85" fmla="*/ 25 h 43"/>
                <a:gd name="T86" fmla="*/ 39 w 48"/>
                <a:gd name="T87" fmla="*/ 24 h 43"/>
                <a:gd name="T88" fmla="*/ 39 w 48"/>
                <a:gd name="T89" fmla="*/ 25 h 43"/>
                <a:gd name="T90" fmla="*/ 48 w 48"/>
                <a:gd name="T91" fmla="*/ 33 h 43"/>
                <a:gd name="T92" fmla="*/ 48 w 48"/>
                <a:gd name="T93" fmla="*/ 34 h 43"/>
                <a:gd name="T94" fmla="*/ 48 w 48"/>
                <a:gd name="T95"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 h="43">
                  <a:moveTo>
                    <a:pt x="48" y="10"/>
                  </a:moveTo>
                  <a:cubicBezTo>
                    <a:pt x="39" y="19"/>
                    <a:pt x="39" y="19"/>
                    <a:pt x="39" y="19"/>
                  </a:cubicBezTo>
                  <a:cubicBezTo>
                    <a:pt x="39" y="19"/>
                    <a:pt x="39" y="19"/>
                    <a:pt x="39" y="19"/>
                  </a:cubicBezTo>
                  <a:cubicBezTo>
                    <a:pt x="38" y="19"/>
                    <a:pt x="38" y="19"/>
                    <a:pt x="38" y="18"/>
                  </a:cubicBezTo>
                  <a:cubicBezTo>
                    <a:pt x="38" y="13"/>
                    <a:pt x="38" y="13"/>
                    <a:pt x="38" y="13"/>
                  </a:cubicBezTo>
                  <a:cubicBezTo>
                    <a:pt x="31" y="13"/>
                    <a:pt x="31" y="13"/>
                    <a:pt x="31" y="13"/>
                  </a:cubicBezTo>
                  <a:cubicBezTo>
                    <a:pt x="27" y="13"/>
                    <a:pt x="26" y="16"/>
                    <a:pt x="24" y="18"/>
                  </a:cubicBezTo>
                  <a:cubicBezTo>
                    <a:pt x="24" y="20"/>
                    <a:pt x="23" y="22"/>
                    <a:pt x="22" y="23"/>
                  </a:cubicBezTo>
                  <a:cubicBezTo>
                    <a:pt x="19" y="30"/>
                    <a:pt x="16" y="37"/>
                    <a:pt x="7" y="37"/>
                  </a:cubicBezTo>
                  <a:cubicBezTo>
                    <a:pt x="1" y="37"/>
                    <a:pt x="1" y="37"/>
                    <a:pt x="1" y="37"/>
                  </a:cubicBezTo>
                  <a:cubicBezTo>
                    <a:pt x="1" y="37"/>
                    <a:pt x="0" y="37"/>
                    <a:pt x="0" y="36"/>
                  </a:cubicBezTo>
                  <a:cubicBezTo>
                    <a:pt x="0" y="31"/>
                    <a:pt x="0" y="31"/>
                    <a:pt x="0" y="31"/>
                  </a:cubicBezTo>
                  <a:cubicBezTo>
                    <a:pt x="0" y="31"/>
                    <a:pt x="1" y="30"/>
                    <a:pt x="1" y="30"/>
                  </a:cubicBezTo>
                  <a:cubicBezTo>
                    <a:pt x="7" y="30"/>
                    <a:pt x="7" y="30"/>
                    <a:pt x="7" y="30"/>
                  </a:cubicBezTo>
                  <a:cubicBezTo>
                    <a:pt x="11" y="30"/>
                    <a:pt x="12" y="28"/>
                    <a:pt x="14" y="25"/>
                  </a:cubicBezTo>
                  <a:cubicBezTo>
                    <a:pt x="15" y="23"/>
                    <a:pt x="15" y="22"/>
                    <a:pt x="16" y="20"/>
                  </a:cubicBezTo>
                  <a:cubicBezTo>
                    <a:pt x="19" y="13"/>
                    <a:pt x="22" y="6"/>
                    <a:pt x="31" y="6"/>
                  </a:cubicBezTo>
                  <a:cubicBezTo>
                    <a:pt x="38" y="6"/>
                    <a:pt x="38" y="6"/>
                    <a:pt x="38" y="6"/>
                  </a:cubicBezTo>
                  <a:cubicBezTo>
                    <a:pt x="38" y="1"/>
                    <a:pt x="38" y="1"/>
                    <a:pt x="38" y="1"/>
                  </a:cubicBezTo>
                  <a:cubicBezTo>
                    <a:pt x="38" y="1"/>
                    <a:pt x="38" y="0"/>
                    <a:pt x="39" y="0"/>
                  </a:cubicBezTo>
                  <a:cubicBezTo>
                    <a:pt x="39" y="0"/>
                    <a:pt x="39" y="0"/>
                    <a:pt x="39" y="1"/>
                  </a:cubicBezTo>
                  <a:cubicBezTo>
                    <a:pt x="48" y="9"/>
                    <a:pt x="48" y="9"/>
                    <a:pt x="48" y="9"/>
                  </a:cubicBezTo>
                  <a:cubicBezTo>
                    <a:pt x="48" y="9"/>
                    <a:pt x="48" y="10"/>
                    <a:pt x="48" y="10"/>
                  </a:cubicBezTo>
                  <a:cubicBezTo>
                    <a:pt x="48" y="10"/>
                    <a:pt x="48" y="10"/>
                    <a:pt x="48" y="10"/>
                  </a:cubicBezTo>
                  <a:close/>
                  <a:moveTo>
                    <a:pt x="14" y="20"/>
                  </a:moveTo>
                  <a:cubicBezTo>
                    <a:pt x="13" y="16"/>
                    <a:pt x="11" y="13"/>
                    <a:pt x="7" y="13"/>
                  </a:cubicBezTo>
                  <a:cubicBezTo>
                    <a:pt x="1" y="13"/>
                    <a:pt x="1" y="13"/>
                    <a:pt x="1" y="13"/>
                  </a:cubicBezTo>
                  <a:cubicBezTo>
                    <a:pt x="1" y="13"/>
                    <a:pt x="0" y="13"/>
                    <a:pt x="0" y="12"/>
                  </a:cubicBezTo>
                  <a:cubicBezTo>
                    <a:pt x="0" y="7"/>
                    <a:pt x="0" y="7"/>
                    <a:pt x="0" y="7"/>
                  </a:cubicBezTo>
                  <a:cubicBezTo>
                    <a:pt x="0" y="7"/>
                    <a:pt x="1" y="6"/>
                    <a:pt x="1" y="6"/>
                  </a:cubicBezTo>
                  <a:cubicBezTo>
                    <a:pt x="7" y="6"/>
                    <a:pt x="7" y="6"/>
                    <a:pt x="7" y="6"/>
                  </a:cubicBezTo>
                  <a:cubicBezTo>
                    <a:pt x="12" y="6"/>
                    <a:pt x="15" y="9"/>
                    <a:pt x="18" y="12"/>
                  </a:cubicBezTo>
                  <a:cubicBezTo>
                    <a:pt x="17" y="15"/>
                    <a:pt x="15" y="17"/>
                    <a:pt x="14" y="20"/>
                  </a:cubicBezTo>
                  <a:close/>
                  <a:moveTo>
                    <a:pt x="48" y="34"/>
                  </a:moveTo>
                  <a:cubicBezTo>
                    <a:pt x="39" y="43"/>
                    <a:pt x="39" y="43"/>
                    <a:pt x="39" y="43"/>
                  </a:cubicBezTo>
                  <a:cubicBezTo>
                    <a:pt x="39" y="43"/>
                    <a:pt x="39" y="43"/>
                    <a:pt x="39" y="43"/>
                  </a:cubicBezTo>
                  <a:cubicBezTo>
                    <a:pt x="38" y="43"/>
                    <a:pt x="38" y="43"/>
                    <a:pt x="38" y="42"/>
                  </a:cubicBezTo>
                  <a:cubicBezTo>
                    <a:pt x="38" y="37"/>
                    <a:pt x="38" y="37"/>
                    <a:pt x="38" y="37"/>
                  </a:cubicBezTo>
                  <a:cubicBezTo>
                    <a:pt x="30" y="37"/>
                    <a:pt x="25" y="38"/>
                    <a:pt x="20" y="31"/>
                  </a:cubicBezTo>
                  <a:cubicBezTo>
                    <a:pt x="22" y="29"/>
                    <a:pt x="23" y="26"/>
                    <a:pt x="24" y="24"/>
                  </a:cubicBezTo>
                  <a:cubicBezTo>
                    <a:pt x="25" y="27"/>
                    <a:pt x="27" y="30"/>
                    <a:pt x="31" y="30"/>
                  </a:cubicBezTo>
                  <a:cubicBezTo>
                    <a:pt x="38" y="30"/>
                    <a:pt x="38" y="30"/>
                    <a:pt x="38" y="30"/>
                  </a:cubicBezTo>
                  <a:cubicBezTo>
                    <a:pt x="38" y="25"/>
                    <a:pt x="38" y="25"/>
                    <a:pt x="38" y="25"/>
                  </a:cubicBezTo>
                  <a:cubicBezTo>
                    <a:pt x="38" y="25"/>
                    <a:pt x="38" y="24"/>
                    <a:pt x="39" y="24"/>
                  </a:cubicBezTo>
                  <a:cubicBezTo>
                    <a:pt x="39" y="24"/>
                    <a:pt x="39" y="24"/>
                    <a:pt x="39" y="25"/>
                  </a:cubicBezTo>
                  <a:cubicBezTo>
                    <a:pt x="48" y="33"/>
                    <a:pt x="48" y="33"/>
                    <a:pt x="48" y="33"/>
                  </a:cubicBezTo>
                  <a:cubicBezTo>
                    <a:pt x="48" y="33"/>
                    <a:pt x="48" y="34"/>
                    <a:pt x="48" y="34"/>
                  </a:cubicBezTo>
                  <a:cubicBezTo>
                    <a:pt x="48" y="34"/>
                    <a:pt x="48" y="34"/>
                    <a:pt x="48" y="34"/>
                  </a:cubicBezTo>
                  <a:close/>
                </a:path>
              </a:pathLst>
            </a:custGeom>
            <a:solidFill>
              <a:schemeClr val="tx1">
                <a:lumMod val="65000"/>
                <a:lumOff val="35000"/>
              </a:schemeClr>
            </a:solidFill>
            <a:ln>
              <a:noFill/>
            </a:ln>
            <a:extLst>
              <a:ext uri="{91240B29-F687-4f45-9708-019B960494DF}"/>
            </a:extLst>
          </p:spPr>
          <p:txBody>
            <a:bodyPr/>
            <a:lstStyle/>
            <a:p>
              <a:pPr>
                <a:defRPr/>
              </a:pPr>
              <a:endParaRPr lang="id-ID">
                <a:solidFill>
                  <a:prstClr val="black"/>
                </a:solidFill>
                <a:latin typeface="Calibri" panose="020F0502020204030204"/>
              </a:endParaRPr>
            </a:p>
          </p:txBody>
        </p:sp>
      </p:grpSp>
      <p:grpSp>
        <p:nvGrpSpPr>
          <p:cNvPr id="38920" name="组合 86">
            <a:extLst>
              <a:ext uri="{FF2B5EF4-FFF2-40B4-BE49-F238E27FC236}">
                <a16:creationId xmlns:a16="http://schemas.microsoft.com/office/drawing/2014/main" id="{5AC3B5B8-A3D8-4BEB-B1BA-9C49A2AA123E}"/>
              </a:ext>
            </a:extLst>
          </p:cNvPr>
          <p:cNvGrpSpPr>
            <a:grpSpLocks/>
          </p:cNvGrpSpPr>
          <p:nvPr/>
        </p:nvGrpSpPr>
        <p:grpSpPr bwMode="auto">
          <a:xfrm>
            <a:off x="3151189" y="866776"/>
            <a:ext cx="4600575" cy="4676775"/>
            <a:chOff x="2686050" y="3638550"/>
            <a:chExt cx="2327275" cy="2365375"/>
          </a:xfrm>
        </p:grpSpPr>
        <p:sp>
          <p:nvSpPr>
            <p:cNvPr id="38925" name="Freeform 191">
              <a:extLst>
                <a:ext uri="{FF2B5EF4-FFF2-40B4-BE49-F238E27FC236}">
                  <a16:creationId xmlns:a16="http://schemas.microsoft.com/office/drawing/2014/main" id="{51890819-8E3D-4BA4-B5B2-2825AEFA2190}"/>
                </a:ext>
              </a:extLst>
            </p:cNvPr>
            <p:cNvSpPr>
              <a:spLocks/>
            </p:cNvSpPr>
            <p:nvPr/>
          </p:nvSpPr>
          <p:spPr bwMode="auto">
            <a:xfrm>
              <a:off x="3371850" y="5521322"/>
              <a:ext cx="373062" cy="301625"/>
            </a:xfrm>
            <a:custGeom>
              <a:avLst/>
              <a:gdLst>
                <a:gd name="T0" fmla="*/ 2147483646 w 235"/>
                <a:gd name="T1" fmla="*/ 0 h 190"/>
                <a:gd name="T2" fmla="*/ 2147483646 w 235"/>
                <a:gd name="T3" fmla="*/ 2147483646 h 190"/>
                <a:gd name="T4" fmla="*/ 0 w 235"/>
                <a:gd name="T5" fmla="*/ 2147483646 h 190"/>
                <a:gd name="T6" fmla="*/ 0 w 235"/>
                <a:gd name="T7" fmla="*/ 2147483646 h 190"/>
                <a:gd name="T8" fmla="*/ 2147483646 w 235"/>
                <a:gd name="T9" fmla="*/ 0 h 1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190">
                  <a:moveTo>
                    <a:pt x="235" y="0"/>
                  </a:moveTo>
                  <a:lnTo>
                    <a:pt x="235" y="157"/>
                  </a:lnTo>
                  <a:lnTo>
                    <a:pt x="0" y="190"/>
                  </a:lnTo>
                  <a:lnTo>
                    <a:pt x="0" y="135"/>
                  </a:lnTo>
                  <a:lnTo>
                    <a:pt x="235" y="0"/>
                  </a:lnTo>
                  <a:close/>
                </a:path>
              </a:pathLst>
            </a:custGeom>
            <a:solidFill>
              <a:srgbClr val="B9B0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6" name="Freeform 192">
              <a:extLst>
                <a:ext uri="{FF2B5EF4-FFF2-40B4-BE49-F238E27FC236}">
                  <a16:creationId xmlns:a16="http://schemas.microsoft.com/office/drawing/2014/main" id="{B25A7DC8-AE6A-472F-8440-B8C9445EF1D1}"/>
                </a:ext>
              </a:extLst>
            </p:cNvPr>
            <p:cNvSpPr>
              <a:spLocks/>
            </p:cNvSpPr>
            <p:nvPr/>
          </p:nvSpPr>
          <p:spPr bwMode="auto">
            <a:xfrm>
              <a:off x="3371850" y="5483225"/>
              <a:ext cx="373062" cy="252413"/>
            </a:xfrm>
            <a:custGeom>
              <a:avLst/>
              <a:gdLst>
                <a:gd name="T0" fmla="*/ 0 w 99"/>
                <a:gd name="T1" fmla="*/ 2147483646 h 67"/>
                <a:gd name="T2" fmla="*/ 2147483646 w 99"/>
                <a:gd name="T3" fmla="*/ 2147483646 h 67"/>
                <a:gd name="T4" fmla="*/ 2147483646 w 99"/>
                <a:gd name="T5" fmla="*/ 0 h 67"/>
                <a:gd name="T6" fmla="*/ 2147483646 w 99"/>
                <a:gd name="T7" fmla="*/ 2147483646 h 67"/>
                <a:gd name="T8" fmla="*/ 0 w 99"/>
                <a:gd name="T9" fmla="*/ 2147483646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67">
                  <a:moveTo>
                    <a:pt x="0" y="67"/>
                  </a:moveTo>
                  <a:cubicBezTo>
                    <a:pt x="0" y="62"/>
                    <a:pt x="3" y="57"/>
                    <a:pt x="8" y="54"/>
                  </a:cubicBezTo>
                  <a:cubicBezTo>
                    <a:pt x="99" y="0"/>
                    <a:pt x="99" y="0"/>
                    <a:pt x="99" y="0"/>
                  </a:cubicBezTo>
                  <a:cubicBezTo>
                    <a:pt x="99" y="10"/>
                    <a:pt x="99" y="10"/>
                    <a:pt x="99" y="10"/>
                  </a:cubicBezTo>
                  <a:lnTo>
                    <a:pt x="0" y="67"/>
                  </a:lnTo>
                  <a:close/>
                </a:path>
              </a:pathLst>
            </a:custGeom>
            <a:solidFill>
              <a:srgbClr val="938E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7" name="Freeform 193">
              <a:extLst>
                <a:ext uri="{FF2B5EF4-FFF2-40B4-BE49-F238E27FC236}">
                  <a16:creationId xmlns:a16="http://schemas.microsoft.com/office/drawing/2014/main" id="{0B777A21-69B7-4AA2-8982-2EEDF5D75441}"/>
                </a:ext>
              </a:extLst>
            </p:cNvPr>
            <p:cNvSpPr>
              <a:spLocks/>
            </p:cNvSpPr>
            <p:nvPr/>
          </p:nvSpPr>
          <p:spPr bwMode="auto">
            <a:xfrm>
              <a:off x="3951288" y="5521326"/>
              <a:ext cx="373062" cy="301625"/>
            </a:xfrm>
            <a:custGeom>
              <a:avLst/>
              <a:gdLst>
                <a:gd name="T0" fmla="*/ 0 w 235"/>
                <a:gd name="T1" fmla="*/ 0 h 190"/>
                <a:gd name="T2" fmla="*/ 0 w 235"/>
                <a:gd name="T3" fmla="*/ 2147483646 h 190"/>
                <a:gd name="T4" fmla="*/ 2147483646 w 235"/>
                <a:gd name="T5" fmla="*/ 2147483646 h 190"/>
                <a:gd name="T6" fmla="*/ 2147483646 w 235"/>
                <a:gd name="T7" fmla="*/ 2147483646 h 190"/>
                <a:gd name="T8" fmla="*/ 0 w 235"/>
                <a:gd name="T9" fmla="*/ 0 h 1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190">
                  <a:moveTo>
                    <a:pt x="0" y="0"/>
                  </a:moveTo>
                  <a:lnTo>
                    <a:pt x="0" y="157"/>
                  </a:lnTo>
                  <a:lnTo>
                    <a:pt x="235" y="190"/>
                  </a:lnTo>
                  <a:lnTo>
                    <a:pt x="235" y="135"/>
                  </a:lnTo>
                  <a:lnTo>
                    <a:pt x="0" y="0"/>
                  </a:lnTo>
                  <a:close/>
                </a:path>
              </a:pathLst>
            </a:custGeom>
            <a:solidFill>
              <a:srgbClr val="8DBB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8" name="Freeform 194">
              <a:extLst>
                <a:ext uri="{FF2B5EF4-FFF2-40B4-BE49-F238E27FC236}">
                  <a16:creationId xmlns:a16="http://schemas.microsoft.com/office/drawing/2014/main" id="{6A50DE4F-540A-4C53-8E06-4C5C01793A7E}"/>
                </a:ext>
              </a:extLst>
            </p:cNvPr>
            <p:cNvSpPr>
              <a:spLocks/>
            </p:cNvSpPr>
            <p:nvPr/>
          </p:nvSpPr>
          <p:spPr bwMode="auto">
            <a:xfrm>
              <a:off x="3951288" y="5483225"/>
              <a:ext cx="373062" cy="252413"/>
            </a:xfrm>
            <a:custGeom>
              <a:avLst/>
              <a:gdLst>
                <a:gd name="T0" fmla="*/ 2147483646 w 99"/>
                <a:gd name="T1" fmla="*/ 2147483646 h 67"/>
                <a:gd name="T2" fmla="*/ 2147483646 w 99"/>
                <a:gd name="T3" fmla="*/ 2147483646 h 67"/>
                <a:gd name="T4" fmla="*/ 0 w 99"/>
                <a:gd name="T5" fmla="*/ 0 h 67"/>
                <a:gd name="T6" fmla="*/ 0 w 99"/>
                <a:gd name="T7" fmla="*/ 2147483646 h 67"/>
                <a:gd name="T8" fmla="*/ 2147483646 w 99"/>
                <a:gd name="T9" fmla="*/ 2147483646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67">
                  <a:moveTo>
                    <a:pt x="99" y="67"/>
                  </a:moveTo>
                  <a:cubicBezTo>
                    <a:pt x="99" y="62"/>
                    <a:pt x="96" y="57"/>
                    <a:pt x="92" y="54"/>
                  </a:cubicBezTo>
                  <a:cubicBezTo>
                    <a:pt x="0" y="0"/>
                    <a:pt x="0" y="0"/>
                    <a:pt x="0" y="0"/>
                  </a:cubicBezTo>
                  <a:cubicBezTo>
                    <a:pt x="0" y="10"/>
                    <a:pt x="0" y="10"/>
                    <a:pt x="0" y="10"/>
                  </a:cubicBezTo>
                  <a:lnTo>
                    <a:pt x="99" y="67"/>
                  </a:lnTo>
                  <a:close/>
                </a:path>
              </a:pathLst>
            </a:custGeom>
            <a:solidFill>
              <a:srgbClr val="7097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9" name="Rectangle 195">
              <a:extLst>
                <a:ext uri="{FF2B5EF4-FFF2-40B4-BE49-F238E27FC236}">
                  <a16:creationId xmlns:a16="http://schemas.microsoft.com/office/drawing/2014/main" id="{3096CC26-75EF-4439-BCBF-3F5E30A45426}"/>
                </a:ext>
              </a:extLst>
            </p:cNvPr>
            <p:cNvSpPr>
              <a:spLocks noChangeArrowheads="1"/>
            </p:cNvSpPr>
            <p:nvPr/>
          </p:nvSpPr>
          <p:spPr bwMode="auto">
            <a:xfrm>
              <a:off x="4294188" y="4602163"/>
              <a:ext cx="153987" cy="244475"/>
            </a:xfrm>
            <a:prstGeom prst="rect">
              <a:avLst/>
            </a:prstGeom>
            <a:solidFill>
              <a:srgbClr val="D69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8930" name="Freeform 196">
              <a:extLst>
                <a:ext uri="{FF2B5EF4-FFF2-40B4-BE49-F238E27FC236}">
                  <a16:creationId xmlns:a16="http://schemas.microsoft.com/office/drawing/2014/main" id="{8EC4AE5B-3086-47B8-B2A2-EE05C286358D}"/>
                </a:ext>
              </a:extLst>
            </p:cNvPr>
            <p:cNvSpPr>
              <a:spLocks/>
            </p:cNvSpPr>
            <p:nvPr/>
          </p:nvSpPr>
          <p:spPr bwMode="auto">
            <a:xfrm>
              <a:off x="4294188" y="4576763"/>
              <a:ext cx="153987" cy="25400"/>
            </a:xfrm>
            <a:custGeom>
              <a:avLst/>
              <a:gdLst>
                <a:gd name="T0" fmla="*/ 0 w 41"/>
                <a:gd name="T1" fmla="*/ 2147483646 h 7"/>
                <a:gd name="T2" fmla="*/ 2147483646 w 41"/>
                <a:gd name="T3" fmla="*/ 0 h 7"/>
                <a:gd name="T4" fmla="*/ 2147483646 w 41"/>
                <a:gd name="T5" fmla="*/ 0 h 7"/>
                <a:gd name="T6" fmla="*/ 2147483646 w 41"/>
                <a:gd name="T7" fmla="*/ 2147483646 h 7"/>
                <a:gd name="T8" fmla="*/ 0 w 41"/>
                <a:gd name="T9" fmla="*/ 2147483646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
                  <a:moveTo>
                    <a:pt x="0" y="7"/>
                  </a:moveTo>
                  <a:cubicBezTo>
                    <a:pt x="0" y="3"/>
                    <a:pt x="4" y="0"/>
                    <a:pt x="8" y="0"/>
                  </a:cubicBezTo>
                  <a:cubicBezTo>
                    <a:pt x="34" y="0"/>
                    <a:pt x="34" y="0"/>
                    <a:pt x="34" y="0"/>
                  </a:cubicBezTo>
                  <a:cubicBezTo>
                    <a:pt x="38" y="0"/>
                    <a:pt x="41" y="3"/>
                    <a:pt x="41" y="7"/>
                  </a:cubicBezTo>
                  <a:lnTo>
                    <a:pt x="0" y="7"/>
                  </a:lnTo>
                  <a:close/>
                </a:path>
              </a:pathLst>
            </a:custGeom>
            <a:solidFill>
              <a:srgbClr val="FBB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1" name="Rectangle 197">
              <a:extLst>
                <a:ext uri="{FF2B5EF4-FFF2-40B4-BE49-F238E27FC236}">
                  <a16:creationId xmlns:a16="http://schemas.microsoft.com/office/drawing/2014/main" id="{306CED52-7177-4D7B-8DF8-13C40658D007}"/>
                </a:ext>
              </a:extLst>
            </p:cNvPr>
            <p:cNvSpPr>
              <a:spLocks noChangeArrowheads="1"/>
            </p:cNvSpPr>
            <p:nvPr/>
          </p:nvSpPr>
          <p:spPr bwMode="auto">
            <a:xfrm>
              <a:off x="4587875" y="4738688"/>
              <a:ext cx="150812" cy="244475"/>
            </a:xfrm>
            <a:prstGeom prst="rect">
              <a:avLst/>
            </a:prstGeom>
            <a:solidFill>
              <a:srgbClr val="D69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8932" name="Freeform 198">
              <a:extLst>
                <a:ext uri="{FF2B5EF4-FFF2-40B4-BE49-F238E27FC236}">
                  <a16:creationId xmlns:a16="http://schemas.microsoft.com/office/drawing/2014/main" id="{EA79A8F0-0332-4417-A94E-1F96619CFD91}"/>
                </a:ext>
              </a:extLst>
            </p:cNvPr>
            <p:cNvSpPr>
              <a:spLocks/>
            </p:cNvSpPr>
            <p:nvPr/>
          </p:nvSpPr>
          <p:spPr bwMode="auto">
            <a:xfrm>
              <a:off x="4587875" y="4711700"/>
              <a:ext cx="150812" cy="26988"/>
            </a:xfrm>
            <a:custGeom>
              <a:avLst/>
              <a:gdLst>
                <a:gd name="T0" fmla="*/ 0 w 40"/>
                <a:gd name="T1" fmla="*/ 2147483646 h 7"/>
                <a:gd name="T2" fmla="*/ 2147483646 w 40"/>
                <a:gd name="T3" fmla="*/ 0 h 7"/>
                <a:gd name="T4" fmla="*/ 2147483646 w 40"/>
                <a:gd name="T5" fmla="*/ 0 h 7"/>
                <a:gd name="T6" fmla="*/ 2147483646 w 40"/>
                <a:gd name="T7" fmla="*/ 2147483646 h 7"/>
                <a:gd name="T8" fmla="*/ 0 w 40"/>
                <a:gd name="T9" fmla="*/ 2147483646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7">
                  <a:moveTo>
                    <a:pt x="0" y="7"/>
                  </a:moveTo>
                  <a:cubicBezTo>
                    <a:pt x="0" y="3"/>
                    <a:pt x="3" y="0"/>
                    <a:pt x="7" y="0"/>
                  </a:cubicBezTo>
                  <a:cubicBezTo>
                    <a:pt x="33" y="0"/>
                    <a:pt x="33" y="0"/>
                    <a:pt x="33" y="0"/>
                  </a:cubicBezTo>
                  <a:cubicBezTo>
                    <a:pt x="37" y="0"/>
                    <a:pt x="40" y="3"/>
                    <a:pt x="40" y="7"/>
                  </a:cubicBezTo>
                  <a:lnTo>
                    <a:pt x="0" y="7"/>
                  </a:lnTo>
                  <a:close/>
                </a:path>
              </a:pathLst>
            </a:custGeom>
            <a:solidFill>
              <a:srgbClr val="FBB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3" name="Rectangle 199">
              <a:extLst>
                <a:ext uri="{FF2B5EF4-FFF2-40B4-BE49-F238E27FC236}">
                  <a16:creationId xmlns:a16="http://schemas.microsoft.com/office/drawing/2014/main" id="{DDA69251-B0F7-4956-BB92-0C8D403FD678}"/>
                </a:ext>
              </a:extLst>
            </p:cNvPr>
            <p:cNvSpPr>
              <a:spLocks noChangeArrowheads="1"/>
            </p:cNvSpPr>
            <p:nvPr/>
          </p:nvSpPr>
          <p:spPr bwMode="auto">
            <a:xfrm>
              <a:off x="3265488" y="4602163"/>
              <a:ext cx="150812" cy="244475"/>
            </a:xfrm>
            <a:prstGeom prst="rect">
              <a:avLst/>
            </a:prstGeom>
            <a:solidFill>
              <a:srgbClr val="0597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8934" name="Freeform 200">
              <a:extLst>
                <a:ext uri="{FF2B5EF4-FFF2-40B4-BE49-F238E27FC236}">
                  <a16:creationId xmlns:a16="http://schemas.microsoft.com/office/drawing/2014/main" id="{4C35B5A3-1E2F-483E-B042-CEBF8CEAAA26}"/>
                </a:ext>
              </a:extLst>
            </p:cNvPr>
            <p:cNvSpPr>
              <a:spLocks/>
            </p:cNvSpPr>
            <p:nvPr/>
          </p:nvSpPr>
          <p:spPr bwMode="auto">
            <a:xfrm>
              <a:off x="3265488" y="4576763"/>
              <a:ext cx="150812" cy="25400"/>
            </a:xfrm>
            <a:custGeom>
              <a:avLst/>
              <a:gdLst>
                <a:gd name="T0" fmla="*/ 2147483646 w 40"/>
                <a:gd name="T1" fmla="*/ 2147483646 h 7"/>
                <a:gd name="T2" fmla="*/ 2147483646 w 40"/>
                <a:gd name="T3" fmla="*/ 0 h 7"/>
                <a:gd name="T4" fmla="*/ 2147483646 w 40"/>
                <a:gd name="T5" fmla="*/ 0 h 7"/>
                <a:gd name="T6" fmla="*/ 0 w 40"/>
                <a:gd name="T7" fmla="*/ 2147483646 h 7"/>
                <a:gd name="T8" fmla="*/ 2147483646 w 40"/>
                <a:gd name="T9" fmla="*/ 2147483646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7">
                  <a:moveTo>
                    <a:pt x="40" y="7"/>
                  </a:moveTo>
                  <a:cubicBezTo>
                    <a:pt x="40" y="3"/>
                    <a:pt x="37" y="0"/>
                    <a:pt x="33" y="0"/>
                  </a:cubicBezTo>
                  <a:cubicBezTo>
                    <a:pt x="7" y="0"/>
                    <a:pt x="7" y="0"/>
                    <a:pt x="7" y="0"/>
                  </a:cubicBezTo>
                  <a:cubicBezTo>
                    <a:pt x="3" y="0"/>
                    <a:pt x="0" y="3"/>
                    <a:pt x="0" y="7"/>
                  </a:cubicBezTo>
                  <a:lnTo>
                    <a:pt x="40" y="7"/>
                  </a:lnTo>
                  <a:close/>
                </a:path>
              </a:pathLst>
            </a:custGeom>
            <a:solidFill>
              <a:srgbClr val="07C1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5" name="Rectangle 201">
              <a:extLst>
                <a:ext uri="{FF2B5EF4-FFF2-40B4-BE49-F238E27FC236}">
                  <a16:creationId xmlns:a16="http://schemas.microsoft.com/office/drawing/2014/main" id="{DA584E76-BAF9-44BA-9C5B-DEE48D2EFD32}"/>
                </a:ext>
              </a:extLst>
            </p:cNvPr>
            <p:cNvSpPr>
              <a:spLocks noChangeArrowheads="1"/>
            </p:cNvSpPr>
            <p:nvPr/>
          </p:nvSpPr>
          <p:spPr bwMode="auto">
            <a:xfrm>
              <a:off x="2971800" y="4738688"/>
              <a:ext cx="153987" cy="244475"/>
            </a:xfrm>
            <a:prstGeom prst="rect">
              <a:avLst/>
            </a:prstGeom>
            <a:solidFill>
              <a:srgbClr val="0597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8936" name="Freeform 202">
              <a:extLst>
                <a:ext uri="{FF2B5EF4-FFF2-40B4-BE49-F238E27FC236}">
                  <a16:creationId xmlns:a16="http://schemas.microsoft.com/office/drawing/2014/main" id="{E8BDCAF9-9AD4-4DD0-AA8D-C0118F1B160B}"/>
                </a:ext>
              </a:extLst>
            </p:cNvPr>
            <p:cNvSpPr>
              <a:spLocks/>
            </p:cNvSpPr>
            <p:nvPr/>
          </p:nvSpPr>
          <p:spPr bwMode="auto">
            <a:xfrm>
              <a:off x="2971800" y="4711700"/>
              <a:ext cx="153987" cy="26988"/>
            </a:xfrm>
            <a:custGeom>
              <a:avLst/>
              <a:gdLst>
                <a:gd name="T0" fmla="*/ 2147483646 w 41"/>
                <a:gd name="T1" fmla="*/ 2147483646 h 7"/>
                <a:gd name="T2" fmla="*/ 2147483646 w 41"/>
                <a:gd name="T3" fmla="*/ 0 h 7"/>
                <a:gd name="T4" fmla="*/ 2147483646 w 41"/>
                <a:gd name="T5" fmla="*/ 0 h 7"/>
                <a:gd name="T6" fmla="*/ 0 w 41"/>
                <a:gd name="T7" fmla="*/ 2147483646 h 7"/>
                <a:gd name="T8" fmla="*/ 2147483646 w 41"/>
                <a:gd name="T9" fmla="*/ 2147483646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
                  <a:moveTo>
                    <a:pt x="41" y="7"/>
                  </a:moveTo>
                  <a:cubicBezTo>
                    <a:pt x="41" y="3"/>
                    <a:pt x="38" y="0"/>
                    <a:pt x="34" y="0"/>
                  </a:cubicBezTo>
                  <a:cubicBezTo>
                    <a:pt x="7" y="0"/>
                    <a:pt x="7" y="0"/>
                    <a:pt x="7" y="0"/>
                  </a:cubicBezTo>
                  <a:cubicBezTo>
                    <a:pt x="4" y="0"/>
                    <a:pt x="0" y="3"/>
                    <a:pt x="0" y="7"/>
                  </a:cubicBezTo>
                  <a:lnTo>
                    <a:pt x="41" y="7"/>
                  </a:lnTo>
                  <a:close/>
                </a:path>
              </a:pathLst>
            </a:custGeom>
            <a:solidFill>
              <a:srgbClr val="07C1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7" name="Freeform 203">
              <a:extLst>
                <a:ext uri="{FF2B5EF4-FFF2-40B4-BE49-F238E27FC236}">
                  <a16:creationId xmlns:a16="http://schemas.microsoft.com/office/drawing/2014/main" id="{6E2E5B77-09A6-41CD-B6C7-9DC89B1E5742}"/>
                </a:ext>
              </a:extLst>
            </p:cNvPr>
            <p:cNvSpPr>
              <a:spLocks/>
            </p:cNvSpPr>
            <p:nvPr/>
          </p:nvSpPr>
          <p:spPr bwMode="auto">
            <a:xfrm>
              <a:off x="2686050" y="4564059"/>
              <a:ext cx="1012825" cy="606425"/>
            </a:xfrm>
            <a:custGeom>
              <a:avLst/>
              <a:gdLst>
                <a:gd name="T0" fmla="*/ 2147483646 w 638"/>
                <a:gd name="T1" fmla="*/ 0 h 382"/>
                <a:gd name="T2" fmla="*/ 2147483646 w 638"/>
                <a:gd name="T3" fmla="*/ 2147483646 h 382"/>
                <a:gd name="T4" fmla="*/ 0 w 638"/>
                <a:gd name="T5" fmla="*/ 2147483646 h 382"/>
                <a:gd name="T6" fmla="*/ 0 w 638"/>
                <a:gd name="T7" fmla="*/ 2147483646 h 382"/>
                <a:gd name="T8" fmla="*/ 2147483646 w 638"/>
                <a:gd name="T9" fmla="*/ 0 h 3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8" h="382">
                  <a:moveTo>
                    <a:pt x="626" y="0"/>
                  </a:moveTo>
                  <a:lnTo>
                    <a:pt x="638" y="295"/>
                  </a:lnTo>
                  <a:lnTo>
                    <a:pt x="0" y="382"/>
                  </a:lnTo>
                  <a:lnTo>
                    <a:pt x="0" y="283"/>
                  </a:lnTo>
                  <a:lnTo>
                    <a:pt x="626" y="0"/>
                  </a:lnTo>
                  <a:close/>
                </a:path>
              </a:pathLst>
            </a:custGeom>
            <a:solidFill>
              <a:srgbClr val="06B1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8" name="Freeform 204">
              <a:extLst>
                <a:ext uri="{FF2B5EF4-FFF2-40B4-BE49-F238E27FC236}">
                  <a16:creationId xmlns:a16="http://schemas.microsoft.com/office/drawing/2014/main" id="{860AC6F4-35CE-4FEF-9E62-64441B23A32A}"/>
                </a:ext>
              </a:extLst>
            </p:cNvPr>
            <p:cNvSpPr>
              <a:spLocks/>
            </p:cNvSpPr>
            <p:nvPr/>
          </p:nvSpPr>
          <p:spPr bwMode="auto">
            <a:xfrm>
              <a:off x="2686050" y="4519613"/>
              <a:ext cx="993775" cy="493713"/>
            </a:xfrm>
            <a:custGeom>
              <a:avLst/>
              <a:gdLst>
                <a:gd name="T0" fmla="*/ 0 w 264"/>
                <a:gd name="T1" fmla="*/ 2147483646 h 131"/>
                <a:gd name="T2" fmla="*/ 2147483646 w 264"/>
                <a:gd name="T3" fmla="*/ 2147483646 h 131"/>
                <a:gd name="T4" fmla="*/ 2147483646 w 264"/>
                <a:gd name="T5" fmla="*/ 0 h 131"/>
                <a:gd name="T6" fmla="*/ 2147483646 w 264"/>
                <a:gd name="T7" fmla="*/ 2147483646 h 131"/>
                <a:gd name="T8" fmla="*/ 0 w 264"/>
                <a:gd name="T9" fmla="*/ 2147483646 h 1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 h="131">
                  <a:moveTo>
                    <a:pt x="0" y="131"/>
                  </a:moveTo>
                  <a:cubicBezTo>
                    <a:pt x="0" y="126"/>
                    <a:pt x="3" y="121"/>
                    <a:pt x="7" y="119"/>
                  </a:cubicBezTo>
                  <a:cubicBezTo>
                    <a:pt x="263" y="0"/>
                    <a:pt x="263" y="0"/>
                    <a:pt x="263" y="0"/>
                  </a:cubicBezTo>
                  <a:cubicBezTo>
                    <a:pt x="264" y="12"/>
                    <a:pt x="264" y="12"/>
                    <a:pt x="264" y="12"/>
                  </a:cubicBezTo>
                  <a:lnTo>
                    <a:pt x="0" y="131"/>
                  </a:lnTo>
                  <a:close/>
                </a:path>
              </a:pathLst>
            </a:custGeom>
            <a:solidFill>
              <a:srgbClr val="07C1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9" name="Freeform 205">
              <a:extLst>
                <a:ext uri="{FF2B5EF4-FFF2-40B4-BE49-F238E27FC236}">
                  <a16:creationId xmlns:a16="http://schemas.microsoft.com/office/drawing/2014/main" id="{F89B67D1-406F-4BF4-AFB4-2FDAC9FB3900}"/>
                </a:ext>
              </a:extLst>
            </p:cNvPr>
            <p:cNvSpPr>
              <a:spLocks/>
            </p:cNvSpPr>
            <p:nvPr/>
          </p:nvSpPr>
          <p:spPr bwMode="auto">
            <a:xfrm>
              <a:off x="4000500" y="4564059"/>
              <a:ext cx="1012825" cy="606425"/>
            </a:xfrm>
            <a:custGeom>
              <a:avLst/>
              <a:gdLst>
                <a:gd name="T0" fmla="*/ 2147483646 w 638"/>
                <a:gd name="T1" fmla="*/ 0 h 382"/>
                <a:gd name="T2" fmla="*/ 0 w 638"/>
                <a:gd name="T3" fmla="*/ 2147483646 h 382"/>
                <a:gd name="T4" fmla="*/ 2147483646 w 638"/>
                <a:gd name="T5" fmla="*/ 2147483646 h 382"/>
                <a:gd name="T6" fmla="*/ 2147483646 w 638"/>
                <a:gd name="T7" fmla="*/ 2147483646 h 382"/>
                <a:gd name="T8" fmla="*/ 2147483646 w 638"/>
                <a:gd name="T9" fmla="*/ 0 h 3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8" h="382">
                  <a:moveTo>
                    <a:pt x="12" y="0"/>
                  </a:moveTo>
                  <a:lnTo>
                    <a:pt x="0" y="295"/>
                  </a:lnTo>
                  <a:lnTo>
                    <a:pt x="638" y="382"/>
                  </a:lnTo>
                  <a:lnTo>
                    <a:pt x="638" y="283"/>
                  </a:lnTo>
                  <a:lnTo>
                    <a:pt x="12" y="0"/>
                  </a:lnTo>
                  <a:close/>
                </a:path>
              </a:pathLst>
            </a:custGeom>
            <a:solidFill>
              <a:srgbClr val="ECA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40" name="Freeform 206">
              <a:extLst>
                <a:ext uri="{FF2B5EF4-FFF2-40B4-BE49-F238E27FC236}">
                  <a16:creationId xmlns:a16="http://schemas.microsoft.com/office/drawing/2014/main" id="{104517E0-7AFB-4F9E-89FB-538EAD43D310}"/>
                </a:ext>
              </a:extLst>
            </p:cNvPr>
            <p:cNvSpPr>
              <a:spLocks/>
            </p:cNvSpPr>
            <p:nvPr/>
          </p:nvSpPr>
          <p:spPr bwMode="auto">
            <a:xfrm>
              <a:off x="4019550" y="4519613"/>
              <a:ext cx="993775" cy="493713"/>
            </a:xfrm>
            <a:custGeom>
              <a:avLst/>
              <a:gdLst>
                <a:gd name="T0" fmla="*/ 2147483646 w 264"/>
                <a:gd name="T1" fmla="*/ 2147483646 h 131"/>
                <a:gd name="T2" fmla="*/ 2147483646 w 264"/>
                <a:gd name="T3" fmla="*/ 2147483646 h 131"/>
                <a:gd name="T4" fmla="*/ 0 w 264"/>
                <a:gd name="T5" fmla="*/ 0 h 131"/>
                <a:gd name="T6" fmla="*/ 0 w 264"/>
                <a:gd name="T7" fmla="*/ 2147483646 h 131"/>
                <a:gd name="T8" fmla="*/ 2147483646 w 264"/>
                <a:gd name="T9" fmla="*/ 2147483646 h 1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 h="131">
                  <a:moveTo>
                    <a:pt x="264" y="131"/>
                  </a:moveTo>
                  <a:cubicBezTo>
                    <a:pt x="264" y="126"/>
                    <a:pt x="261" y="121"/>
                    <a:pt x="256" y="119"/>
                  </a:cubicBezTo>
                  <a:cubicBezTo>
                    <a:pt x="0" y="0"/>
                    <a:pt x="0" y="0"/>
                    <a:pt x="0" y="0"/>
                  </a:cubicBezTo>
                  <a:cubicBezTo>
                    <a:pt x="0" y="12"/>
                    <a:pt x="0" y="12"/>
                    <a:pt x="0" y="12"/>
                  </a:cubicBezTo>
                  <a:lnTo>
                    <a:pt x="264" y="131"/>
                  </a:lnTo>
                  <a:close/>
                </a:path>
              </a:pathLst>
            </a:custGeom>
            <a:solidFill>
              <a:srgbClr val="FBB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41" name="Freeform 207">
              <a:extLst>
                <a:ext uri="{FF2B5EF4-FFF2-40B4-BE49-F238E27FC236}">
                  <a16:creationId xmlns:a16="http://schemas.microsoft.com/office/drawing/2014/main" id="{54E2DCA9-77ED-4525-A564-64ECC3406491}"/>
                </a:ext>
              </a:extLst>
            </p:cNvPr>
            <p:cNvSpPr>
              <a:spLocks/>
            </p:cNvSpPr>
            <p:nvPr/>
          </p:nvSpPr>
          <p:spPr bwMode="auto">
            <a:xfrm>
              <a:off x="3660775" y="3638550"/>
              <a:ext cx="377825" cy="2365375"/>
            </a:xfrm>
            <a:custGeom>
              <a:avLst/>
              <a:gdLst>
                <a:gd name="T0" fmla="*/ 2147483646 w 100"/>
                <a:gd name="T1" fmla="*/ 2147483646 h 628"/>
                <a:gd name="T2" fmla="*/ 2147483646 w 100"/>
                <a:gd name="T3" fmla="*/ 2147483646 h 628"/>
                <a:gd name="T4" fmla="*/ 2147483646 w 100"/>
                <a:gd name="T5" fmla="*/ 2147483646 h 628"/>
                <a:gd name="T6" fmla="*/ 2147483646 w 100"/>
                <a:gd name="T7" fmla="*/ 0 h 628"/>
                <a:gd name="T8" fmla="*/ 0 w 100"/>
                <a:gd name="T9" fmla="*/ 2147483646 h 628"/>
                <a:gd name="T10" fmla="*/ 2147483646 w 100"/>
                <a:gd name="T11" fmla="*/ 2147483646 h 628"/>
                <a:gd name="T12" fmla="*/ 2147483646 w 100"/>
                <a:gd name="T13" fmla="*/ 2147483646 h 6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 h="628">
                  <a:moveTo>
                    <a:pt x="50" y="628"/>
                  </a:moveTo>
                  <a:cubicBezTo>
                    <a:pt x="89" y="596"/>
                    <a:pt x="89" y="497"/>
                    <a:pt x="89" y="497"/>
                  </a:cubicBezTo>
                  <a:cubicBezTo>
                    <a:pt x="89" y="497"/>
                    <a:pt x="100" y="289"/>
                    <a:pt x="100" y="144"/>
                  </a:cubicBezTo>
                  <a:cubicBezTo>
                    <a:pt x="100" y="6"/>
                    <a:pt x="50" y="0"/>
                    <a:pt x="50" y="0"/>
                  </a:cubicBezTo>
                  <a:cubicBezTo>
                    <a:pt x="50" y="0"/>
                    <a:pt x="0" y="8"/>
                    <a:pt x="0" y="144"/>
                  </a:cubicBezTo>
                  <a:cubicBezTo>
                    <a:pt x="0" y="289"/>
                    <a:pt x="11" y="497"/>
                    <a:pt x="11" y="497"/>
                  </a:cubicBezTo>
                  <a:cubicBezTo>
                    <a:pt x="11" y="497"/>
                    <a:pt x="11" y="596"/>
                    <a:pt x="50" y="628"/>
                  </a:cubicBezTo>
                </a:path>
              </a:pathLst>
            </a:custGeom>
            <a:solidFill>
              <a:srgbClr val="36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42" name="Freeform 208">
              <a:extLst>
                <a:ext uri="{FF2B5EF4-FFF2-40B4-BE49-F238E27FC236}">
                  <a16:creationId xmlns:a16="http://schemas.microsoft.com/office/drawing/2014/main" id="{D17486D1-1543-40B4-9F4E-955088603F71}"/>
                </a:ext>
              </a:extLst>
            </p:cNvPr>
            <p:cNvSpPr>
              <a:spLocks/>
            </p:cNvSpPr>
            <p:nvPr/>
          </p:nvSpPr>
          <p:spPr bwMode="auto">
            <a:xfrm>
              <a:off x="3706813" y="3814763"/>
              <a:ext cx="74612" cy="93663"/>
            </a:xfrm>
            <a:custGeom>
              <a:avLst/>
              <a:gdLst>
                <a:gd name="T0" fmla="*/ 2147483646 w 20"/>
                <a:gd name="T1" fmla="*/ 0 h 25"/>
                <a:gd name="T2" fmla="*/ 0 w 20"/>
                <a:gd name="T3" fmla="*/ 2147483646 h 25"/>
                <a:gd name="T4" fmla="*/ 2147483646 w 20"/>
                <a:gd name="T5" fmla="*/ 2147483646 h 25"/>
                <a:gd name="T6" fmla="*/ 2147483646 w 20"/>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5">
                  <a:moveTo>
                    <a:pt x="11" y="0"/>
                  </a:moveTo>
                  <a:cubicBezTo>
                    <a:pt x="6" y="6"/>
                    <a:pt x="2" y="14"/>
                    <a:pt x="0" y="25"/>
                  </a:cubicBezTo>
                  <a:cubicBezTo>
                    <a:pt x="5" y="22"/>
                    <a:pt x="12" y="19"/>
                    <a:pt x="20" y="18"/>
                  </a:cubicBezTo>
                  <a:cubicBezTo>
                    <a:pt x="11" y="0"/>
                    <a:pt x="11" y="0"/>
                    <a:pt x="11" y="0"/>
                  </a:cubicBezTo>
                </a:path>
              </a:pathLst>
            </a:custGeom>
            <a:solidFill>
              <a:schemeClr val="bg1">
                <a:alpha val="9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43" name="Freeform 209">
              <a:extLst>
                <a:ext uri="{FF2B5EF4-FFF2-40B4-BE49-F238E27FC236}">
                  <a16:creationId xmlns:a16="http://schemas.microsoft.com/office/drawing/2014/main" id="{E15CD0B1-1D1C-4CE1-AAD5-3115092F2371}"/>
                </a:ext>
              </a:extLst>
            </p:cNvPr>
            <p:cNvSpPr>
              <a:spLocks/>
            </p:cNvSpPr>
            <p:nvPr/>
          </p:nvSpPr>
          <p:spPr bwMode="auto">
            <a:xfrm>
              <a:off x="3852863" y="3784600"/>
              <a:ext cx="98425" cy="98425"/>
            </a:xfrm>
            <a:custGeom>
              <a:avLst/>
              <a:gdLst>
                <a:gd name="T0" fmla="*/ 2147483646 w 26"/>
                <a:gd name="T1" fmla="*/ 0 h 26"/>
                <a:gd name="T2" fmla="*/ 0 w 26"/>
                <a:gd name="T3" fmla="*/ 2147483646 h 26"/>
                <a:gd name="T4" fmla="*/ 2147483646 w 26"/>
                <a:gd name="T5" fmla="*/ 2147483646 h 26"/>
                <a:gd name="T6" fmla="*/ 2147483646 w 26"/>
                <a:gd name="T7" fmla="*/ 2147483646 h 26"/>
                <a:gd name="T8" fmla="*/ 2147483646 w 26"/>
                <a:gd name="T9" fmla="*/ 2147483646 h 26"/>
                <a:gd name="T10" fmla="*/ 2147483646 w 26"/>
                <a:gd name="T11" fmla="*/ 2147483646 h 26"/>
                <a:gd name="T12" fmla="*/ 2147483646 w 26"/>
                <a:gd name="T13" fmla="*/ 0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26">
                  <a:moveTo>
                    <a:pt x="1" y="0"/>
                  </a:moveTo>
                  <a:cubicBezTo>
                    <a:pt x="0" y="24"/>
                    <a:pt x="0" y="24"/>
                    <a:pt x="0" y="24"/>
                  </a:cubicBezTo>
                  <a:cubicBezTo>
                    <a:pt x="6" y="24"/>
                    <a:pt x="11" y="25"/>
                    <a:pt x="16" y="26"/>
                  </a:cubicBezTo>
                  <a:cubicBezTo>
                    <a:pt x="26" y="8"/>
                    <a:pt x="26" y="8"/>
                    <a:pt x="26" y="8"/>
                  </a:cubicBezTo>
                  <a:cubicBezTo>
                    <a:pt x="24" y="6"/>
                    <a:pt x="22" y="4"/>
                    <a:pt x="20" y="3"/>
                  </a:cubicBezTo>
                  <a:cubicBezTo>
                    <a:pt x="19" y="2"/>
                    <a:pt x="16" y="1"/>
                    <a:pt x="14" y="1"/>
                  </a:cubicBezTo>
                  <a:cubicBezTo>
                    <a:pt x="10" y="1"/>
                    <a:pt x="5" y="0"/>
                    <a:pt x="1" y="0"/>
                  </a:cubicBezTo>
                </a:path>
              </a:pathLst>
            </a:custGeom>
            <a:solidFill>
              <a:schemeClr val="bg1">
                <a:alpha val="9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44" name="Freeform 210">
              <a:extLst>
                <a:ext uri="{FF2B5EF4-FFF2-40B4-BE49-F238E27FC236}">
                  <a16:creationId xmlns:a16="http://schemas.microsoft.com/office/drawing/2014/main" id="{CF7176A0-D09F-407E-AFD2-C21F819FCBE8}"/>
                </a:ext>
              </a:extLst>
            </p:cNvPr>
            <p:cNvSpPr>
              <a:spLocks/>
            </p:cNvSpPr>
            <p:nvPr/>
          </p:nvSpPr>
          <p:spPr bwMode="auto">
            <a:xfrm>
              <a:off x="3751263" y="3784600"/>
              <a:ext cx="98425" cy="93663"/>
            </a:xfrm>
            <a:custGeom>
              <a:avLst/>
              <a:gdLst>
                <a:gd name="T0" fmla="*/ 2147483646 w 26"/>
                <a:gd name="T1" fmla="*/ 0 h 25"/>
                <a:gd name="T2" fmla="*/ 2147483646 w 26"/>
                <a:gd name="T3" fmla="*/ 2147483646 h 25"/>
                <a:gd name="T4" fmla="*/ 2147483646 w 26"/>
                <a:gd name="T5" fmla="*/ 2147483646 h 25"/>
                <a:gd name="T6" fmla="*/ 0 w 26"/>
                <a:gd name="T7" fmla="*/ 2147483646 h 25"/>
                <a:gd name="T8" fmla="*/ 2147483646 w 26"/>
                <a:gd name="T9" fmla="*/ 2147483646 h 25"/>
                <a:gd name="T10" fmla="*/ 2147483646 w 26"/>
                <a:gd name="T11" fmla="*/ 2147483646 h 25"/>
                <a:gd name="T12" fmla="*/ 2147483646 w 26"/>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25">
                  <a:moveTo>
                    <a:pt x="26" y="0"/>
                  </a:moveTo>
                  <a:cubicBezTo>
                    <a:pt x="21" y="0"/>
                    <a:pt x="16" y="0"/>
                    <a:pt x="12" y="1"/>
                  </a:cubicBezTo>
                  <a:cubicBezTo>
                    <a:pt x="9" y="1"/>
                    <a:pt x="7" y="2"/>
                    <a:pt x="6" y="3"/>
                  </a:cubicBezTo>
                  <a:cubicBezTo>
                    <a:pt x="4" y="4"/>
                    <a:pt x="2" y="5"/>
                    <a:pt x="0" y="7"/>
                  </a:cubicBezTo>
                  <a:cubicBezTo>
                    <a:pt x="9" y="25"/>
                    <a:pt x="9" y="25"/>
                    <a:pt x="9" y="25"/>
                  </a:cubicBezTo>
                  <a:cubicBezTo>
                    <a:pt x="14" y="25"/>
                    <a:pt x="20" y="24"/>
                    <a:pt x="25" y="24"/>
                  </a:cubicBezTo>
                  <a:cubicBezTo>
                    <a:pt x="26" y="0"/>
                    <a:pt x="26" y="0"/>
                    <a:pt x="26" y="0"/>
                  </a:cubicBezTo>
                </a:path>
              </a:pathLst>
            </a:custGeom>
            <a:solidFill>
              <a:schemeClr val="bg1">
                <a:alpha val="9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45" name="Freeform 211">
              <a:extLst>
                <a:ext uri="{FF2B5EF4-FFF2-40B4-BE49-F238E27FC236}">
                  <a16:creationId xmlns:a16="http://schemas.microsoft.com/office/drawing/2014/main" id="{E2AE0316-D8C4-48C1-A34B-491287C75ECA}"/>
                </a:ext>
              </a:extLst>
            </p:cNvPr>
            <p:cNvSpPr>
              <a:spLocks/>
            </p:cNvSpPr>
            <p:nvPr/>
          </p:nvSpPr>
          <p:spPr bwMode="auto">
            <a:xfrm>
              <a:off x="3921125" y="3817938"/>
              <a:ext cx="68262" cy="90488"/>
            </a:xfrm>
            <a:custGeom>
              <a:avLst/>
              <a:gdLst>
                <a:gd name="T0" fmla="*/ 2147483646 w 18"/>
                <a:gd name="T1" fmla="*/ 0 h 24"/>
                <a:gd name="T2" fmla="*/ 0 w 18"/>
                <a:gd name="T3" fmla="*/ 2147483646 h 24"/>
                <a:gd name="T4" fmla="*/ 2147483646 w 18"/>
                <a:gd name="T5" fmla="*/ 2147483646 h 24"/>
                <a:gd name="T6" fmla="*/ 2147483646 w 18"/>
                <a:gd name="T7" fmla="*/ 0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24">
                  <a:moveTo>
                    <a:pt x="9" y="0"/>
                  </a:moveTo>
                  <a:cubicBezTo>
                    <a:pt x="0" y="17"/>
                    <a:pt x="0" y="17"/>
                    <a:pt x="0" y="17"/>
                  </a:cubicBezTo>
                  <a:cubicBezTo>
                    <a:pt x="7" y="18"/>
                    <a:pt x="13" y="21"/>
                    <a:pt x="18" y="24"/>
                  </a:cubicBezTo>
                  <a:cubicBezTo>
                    <a:pt x="17" y="13"/>
                    <a:pt x="14" y="6"/>
                    <a:pt x="9" y="0"/>
                  </a:cubicBezTo>
                </a:path>
              </a:pathLst>
            </a:custGeom>
            <a:solidFill>
              <a:schemeClr val="bg1">
                <a:alpha val="9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46" name="Freeform 212">
              <a:extLst>
                <a:ext uri="{FF2B5EF4-FFF2-40B4-BE49-F238E27FC236}">
                  <a16:creationId xmlns:a16="http://schemas.microsoft.com/office/drawing/2014/main" id="{9F16BD65-3E12-45EC-8716-716BB318CDD0}"/>
                </a:ext>
              </a:extLst>
            </p:cNvPr>
            <p:cNvSpPr>
              <a:spLocks/>
            </p:cNvSpPr>
            <p:nvPr/>
          </p:nvSpPr>
          <p:spPr bwMode="auto">
            <a:xfrm>
              <a:off x="3838575" y="5370513"/>
              <a:ext cx="25400" cy="441325"/>
            </a:xfrm>
            <a:custGeom>
              <a:avLst/>
              <a:gdLst>
                <a:gd name="T0" fmla="*/ 2147483646 w 7"/>
                <a:gd name="T1" fmla="*/ 2147483646 h 117"/>
                <a:gd name="T2" fmla="*/ 2147483646 w 7"/>
                <a:gd name="T3" fmla="*/ 2147483646 h 117"/>
                <a:gd name="T4" fmla="*/ 0 w 7"/>
                <a:gd name="T5" fmla="*/ 2147483646 h 117"/>
                <a:gd name="T6" fmla="*/ 0 w 7"/>
                <a:gd name="T7" fmla="*/ 2147483646 h 117"/>
                <a:gd name="T8" fmla="*/ 2147483646 w 7"/>
                <a:gd name="T9" fmla="*/ 0 h 117"/>
                <a:gd name="T10" fmla="*/ 2147483646 w 7"/>
                <a:gd name="T11" fmla="*/ 2147483646 h 117"/>
                <a:gd name="T12" fmla="*/ 2147483646 w 7"/>
                <a:gd name="T13" fmla="*/ 2147483646 h 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17">
                  <a:moveTo>
                    <a:pt x="7" y="112"/>
                  </a:moveTo>
                  <a:cubicBezTo>
                    <a:pt x="7" y="115"/>
                    <a:pt x="5" y="117"/>
                    <a:pt x="3" y="117"/>
                  </a:cubicBezTo>
                  <a:cubicBezTo>
                    <a:pt x="1" y="117"/>
                    <a:pt x="0" y="115"/>
                    <a:pt x="0" y="112"/>
                  </a:cubicBezTo>
                  <a:cubicBezTo>
                    <a:pt x="0" y="5"/>
                    <a:pt x="0" y="5"/>
                    <a:pt x="0" y="5"/>
                  </a:cubicBezTo>
                  <a:cubicBezTo>
                    <a:pt x="0" y="2"/>
                    <a:pt x="1" y="0"/>
                    <a:pt x="3" y="0"/>
                  </a:cubicBezTo>
                  <a:cubicBezTo>
                    <a:pt x="5" y="0"/>
                    <a:pt x="7" y="2"/>
                    <a:pt x="7" y="5"/>
                  </a:cubicBezTo>
                  <a:lnTo>
                    <a:pt x="7" y="112"/>
                  </a:lnTo>
                  <a:close/>
                </a:path>
              </a:pathLst>
            </a:custGeom>
            <a:solidFill>
              <a:schemeClr val="bg1">
                <a:alpha val="34901"/>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 name="Freeform 213">
              <a:extLst>
                <a:ext uri="{FF2B5EF4-FFF2-40B4-BE49-F238E27FC236}">
                  <a16:creationId xmlns:a16="http://schemas.microsoft.com/office/drawing/2014/main" id="{0F6EEED9-D3F2-4C2A-897A-3FB6EE645798}"/>
                </a:ext>
              </a:extLst>
            </p:cNvPr>
            <p:cNvSpPr>
              <a:spLocks noEditPoints="1"/>
            </p:cNvSpPr>
            <p:nvPr/>
          </p:nvSpPr>
          <p:spPr bwMode="auto">
            <a:xfrm>
              <a:off x="3849688" y="3638550"/>
              <a:ext cx="93958" cy="74671"/>
            </a:xfrm>
            <a:custGeom>
              <a:avLst/>
              <a:gdLst>
                <a:gd name="T0" fmla="*/ 22 w 25"/>
                <a:gd name="T1" fmla="*/ 15 h 20"/>
                <a:gd name="T2" fmla="*/ 25 w 25"/>
                <a:gd name="T3" fmla="*/ 20 h 20"/>
                <a:gd name="T4" fmla="*/ 25 w 25"/>
                <a:gd name="T5" fmla="*/ 20 h 20"/>
                <a:gd name="T6" fmla="*/ 22 w 25"/>
                <a:gd name="T7" fmla="*/ 15 h 20"/>
                <a:gd name="T8" fmla="*/ 22 w 25"/>
                <a:gd name="T9" fmla="*/ 15 h 20"/>
                <a:gd name="T10" fmla="*/ 22 w 25"/>
                <a:gd name="T11" fmla="*/ 15 h 20"/>
                <a:gd name="T12" fmla="*/ 22 w 25"/>
                <a:gd name="T13" fmla="*/ 15 h 20"/>
                <a:gd name="T14" fmla="*/ 0 w 25"/>
                <a:gd name="T15" fmla="*/ 0 h 20"/>
                <a:gd name="T16" fmla="*/ 0 w 25"/>
                <a:gd name="T17" fmla="*/ 0 h 20"/>
                <a:gd name="T18" fmla="*/ 0 w 25"/>
                <a:gd name="T19" fmla="*/ 0 h 20"/>
                <a:gd name="T20" fmla="*/ 0 w 25"/>
                <a:gd name="T21" fmla="*/ 0 h 20"/>
                <a:gd name="T22" fmla="*/ 0 w 25"/>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0">
                  <a:moveTo>
                    <a:pt x="22" y="15"/>
                  </a:moveTo>
                  <a:cubicBezTo>
                    <a:pt x="23" y="17"/>
                    <a:pt x="24" y="18"/>
                    <a:pt x="25" y="20"/>
                  </a:cubicBezTo>
                  <a:cubicBezTo>
                    <a:pt x="25" y="20"/>
                    <a:pt x="25" y="20"/>
                    <a:pt x="25" y="20"/>
                  </a:cubicBezTo>
                  <a:cubicBezTo>
                    <a:pt x="24" y="18"/>
                    <a:pt x="23" y="17"/>
                    <a:pt x="22" y="15"/>
                  </a:cubicBezTo>
                  <a:moveTo>
                    <a:pt x="22" y="15"/>
                  </a:moveTo>
                  <a:cubicBezTo>
                    <a:pt x="22" y="15"/>
                    <a:pt x="22" y="15"/>
                    <a:pt x="22" y="15"/>
                  </a:cubicBezTo>
                  <a:cubicBezTo>
                    <a:pt x="22" y="15"/>
                    <a:pt x="22" y="15"/>
                    <a:pt x="22" y="15"/>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chemeClr val="bg1">
                <a:lumMod val="95000"/>
              </a:schemeClr>
            </a:solidFill>
          </p:spPr>
          <p:txBody>
            <a:bodyPr/>
            <a:lstStyle/>
            <a:p>
              <a:pPr>
                <a:defRPr/>
              </a:pPr>
              <a:endParaRPr lang="zh-CN" altLang="en-US">
                <a:solidFill>
                  <a:prstClr val="black"/>
                </a:solidFill>
                <a:latin typeface="Calibri" panose="020F0502020204030204"/>
              </a:endParaRPr>
            </a:p>
          </p:txBody>
        </p:sp>
        <p:sp>
          <p:nvSpPr>
            <p:cNvPr id="38948" name="Freeform 214">
              <a:extLst>
                <a:ext uri="{FF2B5EF4-FFF2-40B4-BE49-F238E27FC236}">
                  <a16:creationId xmlns:a16="http://schemas.microsoft.com/office/drawing/2014/main" id="{E0C3335A-B3DE-4CF4-A4D2-6C1302CB5DCB}"/>
                </a:ext>
              </a:extLst>
            </p:cNvPr>
            <p:cNvSpPr>
              <a:spLocks/>
            </p:cNvSpPr>
            <p:nvPr/>
          </p:nvSpPr>
          <p:spPr bwMode="auto">
            <a:xfrm>
              <a:off x="3759200" y="3638550"/>
              <a:ext cx="184150" cy="96838"/>
            </a:xfrm>
            <a:custGeom>
              <a:avLst/>
              <a:gdLst>
                <a:gd name="T0" fmla="*/ 2147483646 w 49"/>
                <a:gd name="T1" fmla="*/ 0 h 26"/>
                <a:gd name="T2" fmla="*/ 2147483646 w 49"/>
                <a:gd name="T3" fmla="*/ 0 h 26"/>
                <a:gd name="T4" fmla="*/ 0 w 49"/>
                <a:gd name="T5" fmla="*/ 2147483646 h 26"/>
                <a:gd name="T6" fmla="*/ 2147483646 w 49"/>
                <a:gd name="T7" fmla="*/ 2147483646 h 26"/>
                <a:gd name="T8" fmla="*/ 2147483646 w 49"/>
                <a:gd name="T9" fmla="*/ 2147483646 h 26"/>
                <a:gd name="T10" fmla="*/ 2147483646 w 49"/>
                <a:gd name="T11" fmla="*/ 2147483646 h 26"/>
                <a:gd name="T12" fmla="*/ 2147483646 w 49"/>
                <a:gd name="T13" fmla="*/ 2147483646 h 26"/>
                <a:gd name="T14" fmla="*/ 2147483646 w 49"/>
                <a:gd name="T15" fmla="*/ 2147483646 h 26"/>
                <a:gd name="T16" fmla="*/ 2147483646 w 49"/>
                <a:gd name="T17" fmla="*/ 0 h 26"/>
                <a:gd name="T18" fmla="*/ 2147483646 w 49"/>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 h="26">
                  <a:moveTo>
                    <a:pt x="24" y="0"/>
                  </a:moveTo>
                  <a:cubicBezTo>
                    <a:pt x="24" y="0"/>
                    <a:pt x="24" y="0"/>
                    <a:pt x="24" y="0"/>
                  </a:cubicBezTo>
                  <a:cubicBezTo>
                    <a:pt x="24" y="0"/>
                    <a:pt x="12" y="2"/>
                    <a:pt x="0" y="21"/>
                  </a:cubicBezTo>
                  <a:cubicBezTo>
                    <a:pt x="6" y="24"/>
                    <a:pt x="14" y="26"/>
                    <a:pt x="23" y="26"/>
                  </a:cubicBezTo>
                  <a:cubicBezTo>
                    <a:pt x="33" y="26"/>
                    <a:pt x="42" y="24"/>
                    <a:pt x="49" y="20"/>
                  </a:cubicBezTo>
                  <a:cubicBezTo>
                    <a:pt x="48" y="18"/>
                    <a:pt x="47" y="17"/>
                    <a:pt x="46" y="15"/>
                  </a:cubicBezTo>
                  <a:cubicBezTo>
                    <a:pt x="46" y="15"/>
                    <a:pt x="46" y="15"/>
                    <a:pt x="46" y="15"/>
                  </a:cubicBezTo>
                  <a:cubicBezTo>
                    <a:pt x="46" y="15"/>
                    <a:pt x="46" y="15"/>
                    <a:pt x="46" y="15"/>
                  </a:cubicBezTo>
                  <a:cubicBezTo>
                    <a:pt x="35" y="1"/>
                    <a:pt x="24" y="0"/>
                    <a:pt x="24" y="0"/>
                  </a:cubicBezTo>
                  <a:cubicBezTo>
                    <a:pt x="24" y="0"/>
                    <a:pt x="24" y="0"/>
                    <a:pt x="24" y="0"/>
                  </a:cubicBezTo>
                </a:path>
              </a:pathLst>
            </a:custGeom>
            <a:solidFill>
              <a:schemeClr val="bg1">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8921" name="文本框 111">
            <a:extLst>
              <a:ext uri="{FF2B5EF4-FFF2-40B4-BE49-F238E27FC236}">
                <a16:creationId xmlns:a16="http://schemas.microsoft.com/office/drawing/2014/main" id="{0ABF8377-09CC-4712-97FC-124DDBA54F11}"/>
              </a:ext>
            </a:extLst>
          </p:cNvPr>
          <p:cNvSpPr txBox="1">
            <a:spLocks noChangeArrowheads="1"/>
          </p:cNvSpPr>
          <p:nvPr/>
        </p:nvSpPr>
        <p:spPr bwMode="auto">
          <a:xfrm>
            <a:off x="4097339" y="3105150"/>
            <a:ext cx="341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a:solidFill>
                  <a:srgbClr val="FFFFFF"/>
                </a:solidFill>
                <a:latin typeface="Impact" panose="020B0806030902050204" pitchFamily="34" charset="0"/>
              </a:rPr>
              <a:t>1</a:t>
            </a:r>
            <a:endParaRPr lang="zh-CN" altLang="en-US" sz="3200">
              <a:solidFill>
                <a:srgbClr val="FFFFFF"/>
              </a:solidFill>
              <a:latin typeface="Impact" panose="020B0806030902050204" pitchFamily="34" charset="0"/>
            </a:endParaRPr>
          </a:p>
        </p:txBody>
      </p:sp>
      <p:sp>
        <p:nvSpPr>
          <p:cNvPr id="38922" name="文本框 112">
            <a:extLst>
              <a:ext uri="{FF2B5EF4-FFF2-40B4-BE49-F238E27FC236}">
                <a16:creationId xmlns:a16="http://schemas.microsoft.com/office/drawing/2014/main" id="{90F642B9-0379-4EDB-A964-3E1949357044}"/>
              </a:ext>
            </a:extLst>
          </p:cNvPr>
          <p:cNvSpPr txBox="1">
            <a:spLocks noChangeArrowheads="1"/>
          </p:cNvSpPr>
          <p:nvPr/>
        </p:nvSpPr>
        <p:spPr bwMode="auto">
          <a:xfrm>
            <a:off x="4824414" y="4640263"/>
            <a:ext cx="3921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a:solidFill>
                  <a:srgbClr val="FFFFFF"/>
                </a:solidFill>
                <a:latin typeface="Impact" panose="020B0806030902050204" pitchFamily="34" charset="0"/>
              </a:rPr>
              <a:t>2</a:t>
            </a:r>
            <a:endParaRPr lang="zh-CN" altLang="en-US" sz="3200">
              <a:solidFill>
                <a:srgbClr val="FFFFFF"/>
              </a:solidFill>
              <a:latin typeface="Impact" panose="020B0806030902050204" pitchFamily="34" charset="0"/>
            </a:endParaRPr>
          </a:p>
        </p:txBody>
      </p:sp>
      <p:sp>
        <p:nvSpPr>
          <p:cNvPr id="38923" name="文本框 113">
            <a:extLst>
              <a:ext uri="{FF2B5EF4-FFF2-40B4-BE49-F238E27FC236}">
                <a16:creationId xmlns:a16="http://schemas.microsoft.com/office/drawing/2014/main" id="{2F493E9E-A77C-4005-9D62-47773AEB43DF}"/>
              </a:ext>
            </a:extLst>
          </p:cNvPr>
          <p:cNvSpPr txBox="1">
            <a:spLocks noChangeArrowheads="1"/>
          </p:cNvSpPr>
          <p:nvPr/>
        </p:nvSpPr>
        <p:spPr bwMode="auto">
          <a:xfrm>
            <a:off x="6459538" y="3095625"/>
            <a:ext cx="4016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a:solidFill>
                  <a:srgbClr val="FFFFFF"/>
                </a:solidFill>
                <a:latin typeface="Impact" panose="020B0806030902050204" pitchFamily="34" charset="0"/>
              </a:rPr>
              <a:t>3</a:t>
            </a:r>
            <a:endParaRPr lang="zh-CN" altLang="en-US" sz="3200">
              <a:solidFill>
                <a:srgbClr val="FFFFFF"/>
              </a:solidFill>
              <a:latin typeface="Impact" panose="020B0806030902050204" pitchFamily="34" charset="0"/>
            </a:endParaRPr>
          </a:p>
        </p:txBody>
      </p:sp>
      <p:sp>
        <p:nvSpPr>
          <p:cNvPr id="38924" name="文本框 114">
            <a:extLst>
              <a:ext uri="{FF2B5EF4-FFF2-40B4-BE49-F238E27FC236}">
                <a16:creationId xmlns:a16="http://schemas.microsoft.com/office/drawing/2014/main" id="{75890FF5-7D2C-4D4F-9E78-885398DB2E52}"/>
              </a:ext>
            </a:extLst>
          </p:cNvPr>
          <p:cNvSpPr txBox="1">
            <a:spLocks noChangeArrowheads="1"/>
          </p:cNvSpPr>
          <p:nvPr/>
        </p:nvSpPr>
        <p:spPr bwMode="auto">
          <a:xfrm>
            <a:off x="5699127" y="4656138"/>
            <a:ext cx="403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a:solidFill>
                  <a:srgbClr val="FFFFFF"/>
                </a:solidFill>
                <a:latin typeface="Impact" panose="020B0806030902050204" pitchFamily="34" charset="0"/>
              </a:rPr>
              <a:t>4</a:t>
            </a:r>
            <a:endParaRPr lang="zh-CN" altLang="en-US" sz="3200">
              <a:solidFill>
                <a:srgbClr val="FFFFFF"/>
              </a:solidFill>
              <a:latin typeface="Impact" panose="020B0806030902050204" pitchFamily="34" charset="0"/>
            </a:endParaRPr>
          </a:p>
        </p:txBody>
      </p:sp>
    </p:spTree>
    <p:extLst>
      <p:ext uri="{BB962C8B-B14F-4D97-AF65-F5344CB8AC3E}">
        <p14:creationId xmlns:p14="http://schemas.microsoft.com/office/powerpoint/2010/main" val="153202177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31">
            <a:extLst>
              <a:ext uri="{FF2B5EF4-FFF2-40B4-BE49-F238E27FC236}">
                <a16:creationId xmlns:a16="http://schemas.microsoft.com/office/drawing/2014/main" id="{A3CCDA54-FA4E-4C94-98A0-0429BE17230B}"/>
              </a:ext>
            </a:extLst>
          </p:cNvPr>
          <p:cNvSpPr>
            <a:spLocks noChangeArrowheads="1"/>
          </p:cNvSpPr>
          <p:nvPr/>
        </p:nvSpPr>
        <p:spPr bwMode="auto">
          <a:xfrm>
            <a:off x="0" y="105287"/>
            <a:ext cx="4225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6" tIns="45696" rIns="91396" bIns="45696">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solidFill>
                  <a:srgbClr val="C00000"/>
                </a:solidFill>
                <a:latin typeface="微软雅黑" panose="020B0503020204020204" pitchFamily="34" charset="-122"/>
                <a:ea typeface="微软雅黑" panose="020B0503020204020204" pitchFamily="34" charset="-122"/>
              </a:rPr>
              <a:t> 单一窗口项目管理案例</a:t>
            </a:r>
          </a:p>
        </p:txBody>
      </p:sp>
      <p:graphicFrame>
        <p:nvGraphicFramePr>
          <p:cNvPr id="2" name="图示 1">
            <a:extLst>
              <a:ext uri="{FF2B5EF4-FFF2-40B4-BE49-F238E27FC236}">
                <a16:creationId xmlns:a16="http://schemas.microsoft.com/office/drawing/2014/main" id="{255E6170-7A6C-4031-B201-02B466072E28}"/>
              </a:ext>
            </a:extLst>
          </p:cNvPr>
          <p:cNvGraphicFramePr/>
          <p:nvPr>
            <p:extLst>
              <p:ext uri="{D42A27DB-BD31-4B8C-83A1-F6EECF244321}">
                <p14:modId xmlns:p14="http://schemas.microsoft.com/office/powerpoint/2010/main" val="2902990352"/>
              </p:ext>
            </p:extLst>
          </p:nvPr>
        </p:nvGraphicFramePr>
        <p:xfrm>
          <a:off x="2134660" y="933732"/>
          <a:ext cx="8125883"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991235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图片 1">
            <a:extLst>
              <a:ext uri="{FF2B5EF4-FFF2-40B4-BE49-F238E27FC236}">
                <a16:creationId xmlns:a16="http://schemas.microsoft.com/office/drawing/2014/main" id="{CEEEE643-E606-4E81-8558-BB70F267D9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7176" y="569911"/>
            <a:ext cx="9137650" cy="623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文本框 31">
            <a:extLst>
              <a:ext uri="{FF2B5EF4-FFF2-40B4-BE49-F238E27FC236}">
                <a16:creationId xmlns:a16="http://schemas.microsoft.com/office/drawing/2014/main" id="{C3C0B9A7-DC6A-4DEE-B422-E5E31A17D69B}"/>
              </a:ext>
            </a:extLst>
          </p:cNvPr>
          <p:cNvSpPr>
            <a:spLocks noChangeArrowheads="1"/>
          </p:cNvSpPr>
          <p:nvPr/>
        </p:nvSpPr>
        <p:spPr bwMode="auto">
          <a:xfrm>
            <a:off x="217410" y="53974"/>
            <a:ext cx="5365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6" tIns="45696" rIns="91396" bIns="45696">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solidFill>
                  <a:srgbClr val="C00000"/>
                </a:solidFill>
                <a:latin typeface="微软雅黑" panose="020B0503020204020204" pitchFamily="34" charset="-122"/>
                <a:ea typeface="微软雅黑" panose="020B0503020204020204" pitchFamily="34" charset="-122"/>
              </a:rPr>
              <a:t>单一窗口敏捷流程案例</a:t>
            </a:r>
          </a:p>
        </p:txBody>
      </p:sp>
      <p:cxnSp>
        <p:nvCxnSpPr>
          <p:cNvPr id="40964" name="直接连接符 112">
            <a:extLst>
              <a:ext uri="{FF2B5EF4-FFF2-40B4-BE49-F238E27FC236}">
                <a16:creationId xmlns:a16="http://schemas.microsoft.com/office/drawing/2014/main" id="{4D549CBA-F0A1-4CFC-9B4C-00203910C100}"/>
              </a:ext>
            </a:extLst>
          </p:cNvPr>
          <p:cNvCxnSpPr>
            <a:cxnSpLocks noChangeShapeType="1"/>
          </p:cNvCxnSpPr>
          <p:nvPr/>
        </p:nvCxnSpPr>
        <p:spPr bwMode="auto">
          <a:xfrm>
            <a:off x="3248027" y="817563"/>
            <a:ext cx="8213725" cy="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3" name="星形: 五角 2">
            <a:extLst>
              <a:ext uri="{FF2B5EF4-FFF2-40B4-BE49-F238E27FC236}">
                <a16:creationId xmlns:a16="http://schemas.microsoft.com/office/drawing/2014/main" id="{964D250F-A339-4594-985C-7F23BC463323}"/>
              </a:ext>
            </a:extLst>
          </p:cNvPr>
          <p:cNvSpPr/>
          <p:nvPr/>
        </p:nvSpPr>
        <p:spPr bwMode="auto">
          <a:xfrm>
            <a:off x="8237538" y="3336925"/>
            <a:ext cx="293688" cy="27463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星形: 五角 7">
            <a:extLst>
              <a:ext uri="{FF2B5EF4-FFF2-40B4-BE49-F238E27FC236}">
                <a16:creationId xmlns:a16="http://schemas.microsoft.com/office/drawing/2014/main" id="{78005514-AEE2-4D43-8B2F-F09C68E93979}"/>
              </a:ext>
            </a:extLst>
          </p:cNvPr>
          <p:cNvSpPr/>
          <p:nvPr/>
        </p:nvSpPr>
        <p:spPr bwMode="auto">
          <a:xfrm>
            <a:off x="9909177" y="4391025"/>
            <a:ext cx="295275" cy="27463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967" name="文本框 3">
            <a:extLst>
              <a:ext uri="{FF2B5EF4-FFF2-40B4-BE49-F238E27FC236}">
                <a16:creationId xmlns:a16="http://schemas.microsoft.com/office/drawing/2014/main" id="{69CE4F2E-3332-479A-9B95-D198F49CC87A}"/>
              </a:ext>
            </a:extLst>
          </p:cNvPr>
          <p:cNvSpPr txBox="1">
            <a:spLocks noChangeArrowheads="1"/>
          </p:cNvSpPr>
          <p:nvPr/>
        </p:nvSpPr>
        <p:spPr bwMode="auto">
          <a:xfrm>
            <a:off x="8531226" y="3335339"/>
            <a:ext cx="1339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a:t>节点</a:t>
            </a:r>
            <a:r>
              <a:rPr lang="en-US" altLang="zh-CN" sz="1200"/>
              <a:t>2</a:t>
            </a:r>
            <a:r>
              <a:rPr lang="zh-CN" altLang="en-US" sz="1200"/>
              <a:t>：可供开发</a:t>
            </a:r>
          </a:p>
        </p:txBody>
      </p:sp>
      <p:sp>
        <p:nvSpPr>
          <p:cNvPr id="40968" name="文本框 9">
            <a:extLst>
              <a:ext uri="{FF2B5EF4-FFF2-40B4-BE49-F238E27FC236}">
                <a16:creationId xmlns:a16="http://schemas.microsoft.com/office/drawing/2014/main" id="{FDB3A6E7-CEB1-476A-B25A-D94B1D300751}"/>
              </a:ext>
            </a:extLst>
          </p:cNvPr>
          <p:cNvSpPr txBox="1">
            <a:spLocks noChangeArrowheads="1"/>
          </p:cNvSpPr>
          <p:nvPr/>
        </p:nvSpPr>
        <p:spPr bwMode="auto">
          <a:xfrm>
            <a:off x="10120313" y="4391026"/>
            <a:ext cx="13414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a:t>节点</a:t>
            </a:r>
            <a:r>
              <a:rPr lang="en-US" altLang="zh-CN" sz="1200"/>
              <a:t>4</a:t>
            </a:r>
            <a:r>
              <a:rPr lang="zh-CN" altLang="en-US" sz="1200"/>
              <a:t>：开发完成</a:t>
            </a:r>
          </a:p>
        </p:txBody>
      </p:sp>
      <p:sp>
        <p:nvSpPr>
          <p:cNvPr id="12" name="星形: 五角 11">
            <a:extLst>
              <a:ext uri="{FF2B5EF4-FFF2-40B4-BE49-F238E27FC236}">
                <a16:creationId xmlns:a16="http://schemas.microsoft.com/office/drawing/2014/main" id="{BA63533A-4C53-4984-8857-B87C1A23124A}"/>
              </a:ext>
            </a:extLst>
          </p:cNvPr>
          <p:cNvSpPr/>
          <p:nvPr/>
        </p:nvSpPr>
        <p:spPr bwMode="auto">
          <a:xfrm>
            <a:off x="3473452" y="1196975"/>
            <a:ext cx="293687" cy="27463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970" name="文本框 3">
            <a:extLst>
              <a:ext uri="{FF2B5EF4-FFF2-40B4-BE49-F238E27FC236}">
                <a16:creationId xmlns:a16="http://schemas.microsoft.com/office/drawing/2014/main" id="{7FD99401-019A-4D22-BB7D-424E1100ACBD}"/>
              </a:ext>
            </a:extLst>
          </p:cNvPr>
          <p:cNvSpPr txBox="1">
            <a:spLocks noChangeArrowheads="1"/>
          </p:cNvSpPr>
          <p:nvPr/>
        </p:nvSpPr>
        <p:spPr bwMode="auto">
          <a:xfrm>
            <a:off x="3722689" y="1216026"/>
            <a:ext cx="17573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a:t>节点</a:t>
            </a:r>
            <a:r>
              <a:rPr lang="en-US" altLang="zh-CN" sz="1200"/>
              <a:t>1</a:t>
            </a:r>
            <a:r>
              <a:rPr lang="zh-CN" altLang="en-US" sz="1200"/>
              <a:t>：任务列表</a:t>
            </a:r>
            <a:r>
              <a:rPr lang="en-US" altLang="zh-CN" sz="1200"/>
              <a:t>(Story)</a:t>
            </a:r>
            <a:endParaRPr lang="zh-CN" altLang="en-US" sz="1200"/>
          </a:p>
        </p:txBody>
      </p:sp>
      <p:sp>
        <p:nvSpPr>
          <p:cNvPr id="14" name="星形: 五角 13">
            <a:extLst>
              <a:ext uri="{FF2B5EF4-FFF2-40B4-BE49-F238E27FC236}">
                <a16:creationId xmlns:a16="http://schemas.microsoft.com/office/drawing/2014/main" id="{E91C6042-28B5-4948-8292-6CFC1769B703}"/>
              </a:ext>
            </a:extLst>
          </p:cNvPr>
          <p:cNvSpPr/>
          <p:nvPr/>
        </p:nvSpPr>
        <p:spPr bwMode="auto">
          <a:xfrm>
            <a:off x="9909177" y="3898900"/>
            <a:ext cx="293687" cy="27463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972" name="文本框 3">
            <a:extLst>
              <a:ext uri="{FF2B5EF4-FFF2-40B4-BE49-F238E27FC236}">
                <a16:creationId xmlns:a16="http://schemas.microsoft.com/office/drawing/2014/main" id="{003B0A06-EF72-4C4E-B76D-15636B3B59C0}"/>
              </a:ext>
            </a:extLst>
          </p:cNvPr>
          <p:cNvSpPr txBox="1">
            <a:spLocks noChangeArrowheads="1"/>
          </p:cNvSpPr>
          <p:nvPr/>
        </p:nvSpPr>
        <p:spPr bwMode="auto">
          <a:xfrm>
            <a:off x="10140952" y="3924301"/>
            <a:ext cx="1450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a:t>节点</a:t>
            </a:r>
            <a:r>
              <a:rPr lang="en-US" altLang="zh-CN" sz="1200"/>
              <a:t>3</a:t>
            </a:r>
            <a:r>
              <a:rPr lang="zh-CN" altLang="en-US" sz="1200"/>
              <a:t>：</a:t>
            </a:r>
            <a:r>
              <a:rPr lang="en-US" altLang="zh-CN" sz="1200"/>
              <a:t>TDD</a:t>
            </a:r>
            <a:r>
              <a:rPr lang="zh-CN" altLang="en-US" sz="1200"/>
              <a:t>开发中</a:t>
            </a:r>
          </a:p>
        </p:txBody>
      </p:sp>
      <p:sp>
        <p:nvSpPr>
          <p:cNvPr id="16" name="星形: 五角 15">
            <a:extLst>
              <a:ext uri="{FF2B5EF4-FFF2-40B4-BE49-F238E27FC236}">
                <a16:creationId xmlns:a16="http://schemas.microsoft.com/office/drawing/2014/main" id="{9987EF03-2B19-4022-A3DF-279144F37DB6}"/>
              </a:ext>
            </a:extLst>
          </p:cNvPr>
          <p:cNvSpPr/>
          <p:nvPr/>
        </p:nvSpPr>
        <p:spPr bwMode="auto">
          <a:xfrm>
            <a:off x="9913939" y="4953000"/>
            <a:ext cx="295275" cy="27463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974" name="文本框 9">
            <a:extLst>
              <a:ext uri="{FF2B5EF4-FFF2-40B4-BE49-F238E27FC236}">
                <a16:creationId xmlns:a16="http://schemas.microsoft.com/office/drawing/2014/main" id="{B66B5ADB-7F39-4674-B93F-425059CD634D}"/>
              </a:ext>
            </a:extLst>
          </p:cNvPr>
          <p:cNvSpPr txBox="1">
            <a:spLocks noChangeArrowheads="1"/>
          </p:cNvSpPr>
          <p:nvPr/>
        </p:nvSpPr>
        <p:spPr bwMode="auto">
          <a:xfrm>
            <a:off x="10131426" y="4949826"/>
            <a:ext cx="11858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a:t>节点</a:t>
            </a:r>
            <a:r>
              <a:rPr lang="en-US" altLang="zh-CN" sz="1200"/>
              <a:t>5</a:t>
            </a:r>
            <a:r>
              <a:rPr lang="zh-CN" altLang="en-US" sz="1200"/>
              <a:t>：可提测</a:t>
            </a:r>
          </a:p>
        </p:txBody>
      </p:sp>
      <p:sp>
        <p:nvSpPr>
          <p:cNvPr id="18" name="星形: 五角 17">
            <a:extLst>
              <a:ext uri="{FF2B5EF4-FFF2-40B4-BE49-F238E27FC236}">
                <a16:creationId xmlns:a16="http://schemas.microsoft.com/office/drawing/2014/main" id="{1C2D117A-575C-423F-93DA-85DF063E716E}"/>
              </a:ext>
            </a:extLst>
          </p:cNvPr>
          <p:cNvSpPr/>
          <p:nvPr/>
        </p:nvSpPr>
        <p:spPr bwMode="auto">
          <a:xfrm>
            <a:off x="6886577" y="5551489"/>
            <a:ext cx="295275" cy="27463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976" name="文本框 9">
            <a:extLst>
              <a:ext uri="{FF2B5EF4-FFF2-40B4-BE49-F238E27FC236}">
                <a16:creationId xmlns:a16="http://schemas.microsoft.com/office/drawing/2014/main" id="{E77C55C2-9257-498D-B03A-BC4B712A4B52}"/>
              </a:ext>
            </a:extLst>
          </p:cNvPr>
          <p:cNvSpPr txBox="1">
            <a:spLocks noChangeArrowheads="1"/>
          </p:cNvSpPr>
          <p:nvPr/>
        </p:nvSpPr>
        <p:spPr bwMode="auto">
          <a:xfrm>
            <a:off x="7181851" y="5567363"/>
            <a:ext cx="11858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a:t>节点</a:t>
            </a:r>
            <a:r>
              <a:rPr lang="en-US" altLang="zh-CN" sz="1200"/>
              <a:t>6</a:t>
            </a:r>
            <a:r>
              <a:rPr lang="zh-CN" altLang="en-US" sz="1200"/>
              <a:t>：可回归</a:t>
            </a:r>
          </a:p>
        </p:txBody>
      </p:sp>
      <p:sp>
        <p:nvSpPr>
          <p:cNvPr id="20" name="星形: 五角 19">
            <a:extLst>
              <a:ext uri="{FF2B5EF4-FFF2-40B4-BE49-F238E27FC236}">
                <a16:creationId xmlns:a16="http://schemas.microsoft.com/office/drawing/2014/main" id="{F45A389D-9150-4BA4-BC9F-3EC5685CC5DE}"/>
              </a:ext>
            </a:extLst>
          </p:cNvPr>
          <p:cNvSpPr/>
          <p:nvPr/>
        </p:nvSpPr>
        <p:spPr bwMode="auto">
          <a:xfrm>
            <a:off x="9201152" y="6273800"/>
            <a:ext cx="295275" cy="27463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978" name="文本框 9">
            <a:extLst>
              <a:ext uri="{FF2B5EF4-FFF2-40B4-BE49-F238E27FC236}">
                <a16:creationId xmlns:a16="http://schemas.microsoft.com/office/drawing/2014/main" id="{BB91A82D-BCF8-4853-96D9-1F2ABB16CCEF}"/>
              </a:ext>
            </a:extLst>
          </p:cNvPr>
          <p:cNvSpPr txBox="1">
            <a:spLocks noChangeArrowheads="1"/>
          </p:cNvSpPr>
          <p:nvPr/>
        </p:nvSpPr>
        <p:spPr bwMode="auto">
          <a:xfrm>
            <a:off x="9804401" y="6010276"/>
            <a:ext cx="11874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a:t>节点</a:t>
            </a:r>
            <a:r>
              <a:rPr lang="en-US" altLang="zh-CN" sz="1200"/>
              <a:t>7</a:t>
            </a:r>
            <a:r>
              <a:rPr lang="zh-CN" altLang="en-US" sz="1200"/>
              <a:t>：已上线</a:t>
            </a:r>
          </a:p>
        </p:txBody>
      </p:sp>
    </p:spTree>
    <p:extLst>
      <p:ext uri="{BB962C8B-B14F-4D97-AF65-F5344CB8AC3E}">
        <p14:creationId xmlns:p14="http://schemas.microsoft.com/office/powerpoint/2010/main" val="320753884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31">
            <a:extLst>
              <a:ext uri="{FF2B5EF4-FFF2-40B4-BE49-F238E27FC236}">
                <a16:creationId xmlns:a16="http://schemas.microsoft.com/office/drawing/2014/main" id="{49D5A984-32AD-4E5C-8D6F-4392DFC01C9B}"/>
              </a:ext>
            </a:extLst>
          </p:cNvPr>
          <p:cNvSpPr>
            <a:spLocks noChangeArrowheads="1"/>
          </p:cNvSpPr>
          <p:nvPr/>
        </p:nvSpPr>
        <p:spPr bwMode="auto">
          <a:xfrm>
            <a:off x="477839" y="114301"/>
            <a:ext cx="4225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6" tIns="45696" rIns="91396" bIns="45696">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solidFill>
                  <a:srgbClr val="C00000"/>
                </a:solidFill>
                <a:latin typeface="微软雅黑" panose="020B0503020204020204" pitchFamily="34" charset="-122"/>
                <a:ea typeface="微软雅黑" panose="020B0503020204020204" pitchFamily="34" charset="-122"/>
              </a:rPr>
              <a:t>单一窗口敏捷流程说明</a:t>
            </a:r>
          </a:p>
        </p:txBody>
      </p:sp>
      <p:sp>
        <p:nvSpPr>
          <p:cNvPr id="54276" name="文本框 1">
            <a:extLst>
              <a:ext uri="{FF2B5EF4-FFF2-40B4-BE49-F238E27FC236}">
                <a16:creationId xmlns:a16="http://schemas.microsoft.com/office/drawing/2014/main" id="{0B612406-D47B-441C-9B7F-8A3CBF806C06}"/>
              </a:ext>
            </a:extLst>
          </p:cNvPr>
          <p:cNvSpPr txBox="1">
            <a:spLocks noChangeArrowheads="1"/>
          </p:cNvSpPr>
          <p:nvPr/>
        </p:nvSpPr>
        <p:spPr bwMode="auto">
          <a:xfrm>
            <a:off x="1168401" y="923926"/>
            <a:ext cx="9847262"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defRPr/>
            </a:pPr>
            <a:endParaRPr lang="en-US" altLang="zh-CN" sz="1400" dirty="0"/>
          </a:p>
          <a:p>
            <a:pPr marL="0" indent="0">
              <a:defRPr/>
            </a:pPr>
            <a:r>
              <a:rPr lang="en-US" altLang="zh-CN" sz="1400" dirty="0"/>
              <a:t>1. </a:t>
            </a:r>
            <a:r>
              <a:rPr lang="zh-CN" altLang="en-US" sz="1400" dirty="0"/>
              <a:t>节点</a:t>
            </a:r>
            <a:r>
              <a:rPr lang="en-US" altLang="zh-CN" sz="1400" dirty="0"/>
              <a:t>1</a:t>
            </a:r>
            <a:r>
              <a:rPr lang="zh-CN" altLang="en-US" sz="1400" dirty="0"/>
              <a:t>：任务列表（任务拆分）</a:t>
            </a:r>
            <a:endParaRPr lang="en-US" altLang="zh-CN" sz="1400" dirty="0"/>
          </a:p>
          <a:p>
            <a:pPr lvl="1">
              <a:buFont typeface="Wingdings" panose="05000000000000000000" pitchFamily="2" charset="2"/>
              <a:buChar char="Ø"/>
              <a:defRPr/>
            </a:pPr>
            <a:r>
              <a:rPr lang="zh-CN" altLang="en-US" sz="1400" dirty="0"/>
              <a:t>初始阶段由技术</a:t>
            </a:r>
            <a:r>
              <a:rPr lang="en-US" altLang="zh-CN" sz="1400" dirty="0"/>
              <a:t>leader</a:t>
            </a:r>
            <a:r>
              <a:rPr lang="zh-CN" altLang="en-US" sz="1400" dirty="0"/>
              <a:t>来完成任务拆分，并且需要按照优先顺序排列产品清单</a:t>
            </a:r>
            <a:endParaRPr lang="en-US" altLang="zh-CN" sz="1400" dirty="0"/>
          </a:p>
          <a:p>
            <a:pPr lvl="1">
              <a:buFont typeface="Wingdings" panose="05000000000000000000" pitchFamily="2" charset="2"/>
              <a:buChar char="Ø"/>
              <a:defRPr/>
            </a:pPr>
            <a:r>
              <a:rPr lang="zh-CN" altLang="en-US" sz="1400" dirty="0"/>
              <a:t>拆分力度 ：工时</a:t>
            </a:r>
            <a:r>
              <a:rPr lang="en-US" altLang="zh-CN" sz="1400" dirty="0"/>
              <a:t>&lt; 3</a:t>
            </a:r>
            <a:r>
              <a:rPr lang="zh-CN" altLang="en-US" sz="1400" dirty="0"/>
              <a:t>天</a:t>
            </a:r>
            <a:endParaRPr lang="en-US" altLang="zh-CN" sz="1400" dirty="0"/>
          </a:p>
          <a:p>
            <a:pPr lvl="1">
              <a:buFont typeface="Wingdings" panose="05000000000000000000" pitchFamily="2" charset="2"/>
              <a:buChar char="Ø"/>
              <a:defRPr/>
            </a:pPr>
            <a:r>
              <a:rPr lang="zh-CN" altLang="en-US" sz="1400" dirty="0"/>
              <a:t>拆分原则：要可测试，可独立上线，包括前端和后端一体化</a:t>
            </a:r>
            <a:endParaRPr lang="en-US" altLang="zh-CN" sz="1400" dirty="0"/>
          </a:p>
          <a:p>
            <a:pPr lvl="1">
              <a:buFont typeface="Wingdings" panose="05000000000000000000" pitchFamily="2" charset="2"/>
              <a:buChar char="Ø"/>
              <a:defRPr/>
            </a:pPr>
            <a:r>
              <a:rPr lang="zh-CN" altLang="en-US" sz="1400" dirty="0"/>
              <a:t>拆任务的同时，决定开发功能和写</a:t>
            </a:r>
            <a:r>
              <a:rPr lang="en-US" altLang="zh-CN" sz="1400" dirty="0"/>
              <a:t>case </a:t>
            </a:r>
            <a:r>
              <a:rPr lang="zh-CN" altLang="en-US" sz="1400" dirty="0"/>
              <a:t>的优先级</a:t>
            </a:r>
            <a:endParaRPr lang="en-US" altLang="zh-CN" sz="1400" dirty="0"/>
          </a:p>
          <a:p>
            <a:pPr marL="457200" lvl="1" indent="0">
              <a:defRPr/>
            </a:pPr>
            <a:endParaRPr lang="en-US" altLang="zh-CN" sz="1400" dirty="0"/>
          </a:p>
          <a:p>
            <a:pPr marL="0" lvl="1" indent="0">
              <a:defRPr/>
            </a:pPr>
            <a:r>
              <a:rPr lang="en-US" altLang="zh-CN" sz="1400" dirty="0"/>
              <a:t>2. </a:t>
            </a:r>
            <a:r>
              <a:rPr lang="zh-CN" altLang="en-US" sz="1400" dirty="0"/>
              <a:t>节点</a:t>
            </a:r>
            <a:r>
              <a:rPr lang="en-US" altLang="zh-CN" sz="1400" dirty="0"/>
              <a:t>2</a:t>
            </a:r>
            <a:r>
              <a:rPr lang="zh-CN" altLang="en-US" sz="1400" dirty="0"/>
              <a:t>：可供开发（需求明确）：</a:t>
            </a:r>
            <a:endParaRPr lang="en-US" altLang="zh-CN" sz="1400" dirty="0"/>
          </a:p>
          <a:p>
            <a:pPr marL="685800" lvl="2">
              <a:buFont typeface="Wingdings" panose="05000000000000000000" pitchFamily="2" charset="2"/>
              <a:buChar char="Ø"/>
              <a:defRPr/>
            </a:pPr>
            <a:r>
              <a:rPr lang="zh-CN" altLang="en-US" sz="1400" dirty="0"/>
              <a:t>组长要第一时间及时对拆分的任务进行需求确认</a:t>
            </a:r>
            <a:endParaRPr lang="en-US" altLang="zh-CN" sz="1400" dirty="0"/>
          </a:p>
          <a:p>
            <a:pPr marL="685800" lvl="2">
              <a:buFont typeface="Wingdings" panose="05000000000000000000" pitchFamily="2" charset="2"/>
              <a:buChar char="Ø"/>
              <a:defRPr/>
            </a:pPr>
            <a:r>
              <a:rPr lang="zh-CN" altLang="en-US" sz="1400" dirty="0"/>
              <a:t>开发和测试要针对每个拆解任务进行讨论</a:t>
            </a:r>
            <a:r>
              <a:rPr lang="en-US" altLang="zh-CN" sz="1400" dirty="0"/>
              <a:t>,</a:t>
            </a:r>
            <a:r>
              <a:rPr lang="zh-CN" altLang="en-US" sz="1400" dirty="0"/>
              <a:t>时间每个不超过</a:t>
            </a:r>
            <a:r>
              <a:rPr lang="en-US" altLang="zh-CN" sz="1400" dirty="0"/>
              <a:t>20</a:t>
            </a:r>
            <a:r>
              <a:rPr lang="zh-CN" altLang="en-US" sz="1400" dirty="0"/>
              <a:t>分钟</a:t>
            </a:r>
            <a:endParaRPr lang="en-US" altLang="zh-CN" sz="1400" dirty="0"/>
          </a:p>
          <a:p>
            <a:pPr marL="685800" lvl="2">
              <a:buFont typeface="Wingdings" panose="05000000000000000000" pitchFamily="2" charset="2"/>
              <a:buChar char="Ø"/>
              <a:defRPr/>
            </a:pPr>
            <a:endParaRPr lang="en-US" altLang="zh-CN" sz="1400" dirty="0"/>
          </a:p>
          <a:p>
            <a:pPr marL="0" lvl="1" indent="0">
              <a:defRPr/>
            </a:pPr>
            <a:r>
              <a:rPr lang="en-US" altLang="zh-CN" sz="1400" dirty="0"/>
              <a:t>3. </a:t>
            </a:r>
            <a:r>
              <a:rPr lang="zh-CN" altLang="en-US" sz="1400" dirty="0"/>
              <a:t>节点</a:t>
            </a:r>
            <a:r>
              <a:rPr lang="en-US" altLang="zh-CN" sz="1400" dirty="0"/>
              <a:t>3</a:t>
            </a:r>
            <a:r>
              <a:rPr lang="zh-CN" altLang="en-US" sz="1400" dirty="0"/>
              <a:t>：开发中</a:t>
            </a:r>
            <a:endParaRPr lang="en-US" altLang="zh-CN" sz="1400" dirty="0"/>
          </a:p>
          <a:p>
            <a:pPr marL="0" lvl="1" indent="0">
              <a:defRPr/>
            </a:pPr>
            <a:endParaRPr lang="en-US" altLang="zh-CN" sz="1400" dirty="0"/>
          </a:p>
          <a:p>
            <a:pPr marL="0" lvl="1" indent="0">
              <a:defRPr/>
            </a:pPr>
            <a:r>
              <a:rPr lang="zh-CN" altLang="en-US" sz="1400" dirty="0"/>
              <a:t>测试用例：</a:t>
            </a:r>
            <a:endParaRPr lang="en-US" altLang="zh-CN" sz="1400" dirty="0"/>
          </a:p>
          <a:p>
            <a:pPr marL="685800" lvl="2">
              <a:buFont typeface="Wingdings" panose="05000000000000000000" pitchFamily="2" charset="2"/>
              <a:buChar char="Ø"/>
              <a:defRPr/>
            </a:pPr>
            <a:r>
              <a:rPr lang="zh-CN" altLang="en-US" sz="1400" dirty="0"/>
              <a:t>测试用例不是一次性全写完</a:t>
            </a:r>
            <a:endParaRPr lang="en-US" altLang="zh-CN" sz="1400" dirty="0"/>
          </a:p>
          <a:p>
            <a:pPr marL="685800" lvl="2">
              <a:buFont typeface="Wingdings" panose="05000000000000000000" pitchFamily="2" charset="2"/>
              <a:buChar char="Ø"/>
              <a:defRPr/>
            </a:pPr>
            <a:r>
              <a:rPr lang="zh-CN" altLang="en-US" sz="1400" dirty="0"/>
              <a:t>某个任务开发完成</a:t>
            </a:r>
            <a:r>
              <a:rPr lang="en-US" altLang="zh-CN" sz="1400" dirty="0"/>
              <a:t>80%</a:t>
            </a:r>
            <a:r>
              <a:rPr lang="zh-CN" altLang="en-US" sz="1400" dirty="0"/>
              <a:t>的时候，该任务所有的</a:t>
            </a:r>
            <a:r>
              <a:rPr lang="en-US" altLang="zh-CN" sz="1400" dirty="0"/>
              <a:t>case</a:t>
            </a:r>
            <a:r>
              <a:rPr lang="zh-CN" altLang="en-US" sz="1400" dirty="0"/>
              <a:t>必须提交完毕</a:t>
            </a:r>
            <a:endParaRPr lang="en-US" altLang="zh-CN" sz="1400" dirty="0"/>
          </a:p>
          <a:p>
            <a:pPr marL="685800" lvl="2">
              <a:buFont typeface="Wingdings" panose="05000000000000000000" pitchFamily="2" charset="2"/>
              <a:buChar char="Ø"/>
              <a:defRPr/>
            </a:pPr>
            <a:r>
              <a:rPr lang="zh-CN" altLang="en-US" sz="1400" dirty="0"/>
              <a:t>兼容性问题，后置解决</a:t>
            </a:r>
            <a:endParaRPr lang="en-US" altLang="zh-CN" sz="1400" dirty="0"/>
          </a:p>
          <a:p>
            <a:pPr marL="457200" lvl="2" indent="0">
              <a:defRPr/>
            </a:pPr>
            <a:endParaRPr lang="en-US" altLang="zh-CN" sz="1400" dirty="0"/>
          </a:p>
          <a:p>
            <a:pPr marL="0" lvl="1" indent="0">
              <a:defRPr/>
            </a:pPr>
            <a:r>
              <a:rPr lang="zh-CN" altLang="en-US" sz="1400" dirty="0"/>
              <a:t>开发编码：</a:t>
            </a:r>
            <a:endParaRPr lang="en-US" altLang="zh-CN" sz="1400" dirty="0"/>
          </a:p>
          <a:p>
            <a:pPr marL="685800" lvl="2">
              <a:buFont typeface="Wingdings" panose="05000000000000000000" pitchFamily="2" charset="2"/>
              <a:buChar char="Ø"/>
              <a:defRPr/>
            </a:pPr>
            <a:r>
              <a:rPr lang="zh-CN" altLang="en-US" sz="1400" dirty="0"/>
              <a:t>开发的输入物包括需求文档和测试用例两份</a:t>
            </a:r>
            <a:endParaRPr lang="en-US" altLang="zh-CN" sz="1400" dirty="0"/>
          </a:p>
          <a:p>
            <a:pPr marL="685800" lvl="2">
              <a:buFont typeface="Wingdings" panose="05000000000000000000" pitchFamily="2" charset="2"/>
              <a:buChar char="Ø"/>
              <a:defRPr/>
            </a:pPr>
            <a:r>
              <a:rPr lang="zh-CN" altLang="en-US" sz="1400" dirty="0"/>
              <a:t>接口类型建议使用</a:t>
            </a:r>
            <a:r>
              <a:rPr lang="en-US" altLang="zh-CN" sz="1400" dirty="0"/>
              <a:t>TDD</a:t>
            </a:r>
            <a:r>
              <a:rPr lang="zh-CN" altLang="en-US" sz="1400" dirty="0"/>
              <a:t>模式（测试驱动开发）</a:t>
            </a:r>
            <a:endParaRPr lang="en-US" altLang="zh-CN" sz="1400" dirty="0"/>
          </a:p>
          <a:p>
            <a:pPr marL="685800" lvl="2">
              <a:buFont typeface="Wingdings" panose="05000000000000000000" pitchFamily="2" charset="2"/>
              <a:buChar char="Ø"/>
              <a:defRPr/>
            </a:pPr>
            <a:r>
              <a:rPr lang="zh-CN" altLang="en-US" sz="1400" dirty="0"/>
              <a:t>需要单元测试，确保代码覆盖率</a:t>
            </a:r>
            <a:endParaRPr lang="en-US" altLang="zh-CN" sz="1400" dirty="0"/>
          </a:p>
          <a:p>
            <a:pPr marL="685800" lvl="2">
              <a:buFont typeface="Wingdings" panose="05000000000000000000" pitchFamily="2" charset="2"/>
              <a:buChar char="Ø"/>
              <a:defRPr/>
            </a:pPr>
            <a:endParaRPr lang="en-US" altLang="zh-CN" sz="1400" dirty="0"/>
          </a:p>
          <a:p>
            <a:pPr marL="685800" lvl="2">
              <a:buFont typeface="Wingdings" panose="05000000000000000000" pitchFamily="2" charset="2"/>
              <a:buChar char="Ø"/>
              <a:defRPr/>
            </a:pPr>
            <a:endParaRPr lang="en-US" altLang="zh-CN" sz="1400" dirty="0"/>
          </a:p>
          <a:p>
            <a:pPr marL="685800" lvl="2">
              <a:buFont typeface="Wingdings" panose="05000000000000000000" pitchFamily="2" charset="2"/>
              <a:buChar char="Ø"/>
              <a:defRPr/>
            </a:pPr>
            <a:endParaRPr lang="en-US" altLang="zh-CN" sz="1400" dirty="0"/>
          </a:p>
          <a:p>
            <a:pPr marL="685800" lvl="2">
              <a:buFont typeface="Wingdings" panose="05000000000000000000" pitchFamily="2" charset="2"/>
              <a:buChar char="Ø"/>
              <a:defRPr/>
            </a:pPr>
            <a:endParaRPr lang="en-US" altLang="zh-CN" sz="1400" dirty="0"/>
          </a:p>
        </p:txBody>
      </p:sp>
    </p:spTree>
    <p:extLst>
      <p:ext uri="{BB962C8B-B14F-4D97-AF65-F5344CB8AC3E}">
        <p14:creationId xmlns:p14="http://schemas.microsoft.com/office/powerpoint/2010/main" val="146953080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框 31">
            <a:extLst>
              <a:ext uri="{FF2B5EF4-FFF2-40B4-BE49-F238E27FC236}">
                <a16:creationId xmlns:a16="http://schemas.microsoft.com/office/drawing/2014/main" id="{74464C9A-6600-44BB-A615-C5C8DA78ADAA}"/>
              </a:ext>
            </a:extLst>
          </p:cNvPr>
          <p:cNvSpPr>
            <a:spLocks noChangeArrowheads="1"/>
          </p:cNvSpPr>
          <p:nvPr/>
        </p:nvSpPr>
        <p:spPr bwMode="auto">
          <a:xfrm>
            <a:off x="477839" y="114301"/>
            <a:ext cx="4225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6" tIns="45696" rIns="91396" bIns="45696">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solidFill>
                  <a:srgbClr val="C00000"/>
                </a:solidFill>
                <a:latin typeface="微软雅黑" panose="020B0503020204020204" pitchFamily="34" charset="-122"/>
                <a:ea typeface="微软雅黑" panose="020B0503020204020204" pitchFamily="34" charset="-122"/>
              </a:rPr>
              <a:t>单一窗口敏捷流程</a:t>
            </a:r>
          </a:p>
        </p:txBody>
      </p:sp>
      <p:sp>
        <p:nvSpPr>
          <p:cNvPr id="54276" name="文本框 1">
            <a:extLst>
              <a:ext uri="{FF2B5EF4-FFF2-40B4-BE49-F238E27FC236}">
                <a16:creationId xmlns:a16="http://schemas.microsoft.com/office/drawing/2014/main" id="{DFCD229C-7112-4362-A86F-4169CC1A4F17}"/>
              </a:ext>
            </a:extLst>
          </p:cNvPr>
          <p:cNvSpPr txBox="1">
            <a:spLocks noChangeArrowheads="1"/>
          </p:cNvSpPr>
          <p:nvPr/>
        </p:nvSpPr>
        <p:spPr bwMode="auto">
          <a:xfrm>
            <a:off x="1168401" y="588964"/>
            <a:ext cx="9847262"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685800" lvl="2">
              <a:buFont typeface="Wingdings" panose="05000000000000000000" pitchFamily="2" charset="2"/>
              <a:buChar char="Ø"/>
              <a:defRPr/>
            </a:pPr>
            <a:endParaRPr lang="en-US" altLang="zh-CN" sz="1400" dirty="0"/>
          </a:p>
          <a:p>
            <a:pPr marL="0" lvl="1" indent="0">
              <a:defRPr/>
            </a:pPr>
            <a:r>
              <a:rPr lang="en-US" altLang="zh-CN" sz="1400" dirty="0"/>
              <a:t>4. </a:t>
            </a:r>
            <a:r>
              <a:rPr lang="zh-CN" altLang="en-US" sz="1400" dirty="0"/>
              <a:t>节点</a:t>
            </a:r>
            <a:r>
              <a:rPr lang="en-US" altLang="zh-CN" sz="1400" dirty="0"/>
              <a:t>4</a:t>
            </a:r>
            <a:r>
              <a:rPr lang="zh-CN" altLang="en-US" sz="1400" dirty="0"/>
              <a:t>：开发完成</a:t>
            </a:r>
            <a:endParaRPr lang="en-US" altLang="zh-CN" sz="1400" dirty="0"/>
          </a:p>
          <a:p>
            <a:pPr marL="685800" lvl="2">
              <a:buFont typeface="Wingdings" panose="05000000000000000000" pitchFamily="2" charset="2"/>
              <a:buChar char="Ø"/>
              <a:defRPr/>
            </a:pPr>
            <a:r>
              <a:rPr lang="zh-CN" altLang="en-US" sz="1400" dirty="0"/>
              <a:t>开发完成的标准是，把所有用例自己都</a:t>
            </a:r>
            <a:r>
              <a:rPr lang="en-US" altLang="zh-CN" sz="1400" dirty="0"/>
              <a:t>100%</a:t>
            </a:r>
            <a:r>
              <a:rPr lang="zh-CN" altLang="en-US" sz="1400" dirty="0"/>
              <a:t>通过，才可以进行提测</a:t>
            </a:r>
            <a:endParaRPr lang="en-US" altLang="zh-CN" sz="1400" dirty="0"/>
          </a:p>
          <a:p>
            <a:pPr marL="685800" lvl="2">
              <a:buFont typeface="Wingdings" panose="05000000000000000000" pitchFamily="2" charset="2"/>
              <a:buChar char="Ø"/>
              <a:defRPr/>
            </a:pPr>
            <a:endParaRPr lang="en-US" altLang="zh-CN" sz="1400" dirty="0"/>
          </a:p>
          <a:p>
            <a:pPr marL="0" lvl="1" indent="0">
              <a:defRPr/>
            </a:pPr>
            <a:r>
              <a:rPr lang="en-US" altLang="zh-CN" sz="1400" dirty="0"/>
              <a:t>5. </a:t>
            </a:r>
            <a:r>
              <a:rPr lang="zh-CN" altLang="en-US" sz="1400" dirty="0"/>
              <a:t>节点</a:t>
            </a:r>
            <a:r>
              <a:rPr lang="en-US" altLang="zh-CN" sz="1400" dirty="0"/>
              <a:t>5</a:t>
            </a:r>
            <a:r>
              <a:rPr lang="zh-CN" altLang="en-US" sz="1400" dirty="0"/>
              <a:t>：可提测</a:t>
            </a:r>
            <a:endParaRPr lang="en-US" altLang="zh-CN" sz="1400" dirty="0"/>
          </a:p>
          <a:p>
            <a:pPr marL="685800" lvl="2">
              <a:buFont typeface="Wingdings" panose="05000000000000000000" pitchFamily="2" charset="2"/>
              <a:buChar char="Ø"/>
              <a:defRPr/>
            </a:pPr>
            <a:r>
              <a:rPr lang="zh-CN" altLang="en-US" sz="1400" dirty="0"/>
              <a:t>功能演示的时候，产品、开发、测试必须参与</a:t>
            </a:r>
            <a:endParaRPr lang="en-US" altLang="zh-CN" sz="1400" dirty="0"/>
          </a:p>
          <a:p>
            <a:pPr marL="685800" lvl="2">
              <a:buFont typeface="Wingdings" panose="05000000000000000000" pitchFamily="2" charset="2"/>
              <a:buChar char="Ø"/>
              <a:defRPr/>
            </a:pPr>
            <a:r>
              <a:rPr lang="zh-CN" altLang="en-US" sz="1400" dirty="0"/>
              <a:t>演示需要根据卡片中的用例依次一条条演示</a:t>
            </a:r>
            <a:endParaRPr lang="en-US" altLang="zh-CN" sz="1400" dirty="0"/>
          </a:p>
          <a:p>
            <a:pPr marL="685800" lvl="2">
              <a:buFont typeface="Wingdings" panose="05000000000000000000" pitchFamily="2" charset="2"/>
              <a:buChar char="Ø"/>
              <a:defRPr/>
            </a:pPr>
            <a:r>
              <a:rPr lang="zh-CN" altLang="en-US" sz="1400" dirty="0"/>
              <a:t>每个小卡片不超过半小时</a:t>
            </a:r>
            <a:endParaRPr lang="en-US" altLang="zh-CN" sz="1400" dirty="0"/>
          </a:p>
          <a:p>
            <a:pPr marL="685800" lvl="2">
              <a:buFont typeface="Wingdings" panose="05000000000000000000" pitchFamily="2" charset="2"/>
              <a:buChar char="Ø"/>
              <a:defRPr/>
            </a:pPr>
            <a:r>
              <a:rPr lang="zh-CN" altLang="en-US" sz="1400" dirty="0"/>
              <a:t>全流程的演示（整体任务）需要一个开发负责人演示</a:t>
            </a:r>
            <a:endParaRPr lang="en-US" altLang="zh-CN" sz="1400" dirty="0"/>
          </a:p>
          <a:p>
            <a:pPr marL="685800" lvl="2">
              <a:buFont typeface="Wingdings" panose="05000000000000000000" pitchFamily="2" charset="2"/>
              <a:buChar char="Ø"/>
              <a:defRPr/>
            </a:pPr>
            <a:endParaRPr lang="en-US" altLang="zh-CN" sz="1400" dirty="0"/>
          </a:p>
          <a:p>
            <a:pPr marL="0" lvl="1" indent="0">
              <a:defRPr/>
            </a:pPr>
            <a:endParaRPr lang="en-US" altLang="zh-CN" sz="1400" dirty="0"/>
          </a:p>
          <a:p>
            <a:pPr marL="0" lvl="2" indent="0">
              <a:defRPr/>
            </a:pPr>
            <a:r>
              <a:rPr lang="en-US" altLang="zh-CN" sz="1400" dirty="0"/>
              <a:t>6. </a:t>
            </a:r>
            <a:r>
              <a:rPr lang="zh-CN" altLang="en-US" sz="1400" dirty="0"/>
              <a:t>节点</a:t>
            </a:r>
            <a:r>
              <a:rPr lang="en-US" altLang="zh-CN" sz="1400" dirty="0"/>
              <a:t>6</a:t>
            </a:r>
            <a:r>
              <a:rPr lang="zh-CN" altLang="en-US" sz="1400" dirty="0"/>
              <a:t>：可回归</a:t>
            </a:r>
            <a:endParaRPr lang="en-US" altLang="zh-CN" sz="1400" dirty="0"/>
          </a:p>
          <a:p>
            <a:pPr marL="0" lvl="2" indent="0">
              <a:defRPr/>
            </a:pPr>
            <a:endParaRPr lang="en-US" altLang="zh-CN" sz="1400" dirty="0"/>
          </a:p>
          <a:p>
            <a:pPr marL="0" lvl="2" indent="0">
              <a:defRPr/>
            </a:pPr>
            <a:r>
              <a:rPr lang="zh-CN" altLang="en-US" sz="1400" dirty="0"/>
              <a:t>持续集成：</a:t>
            </a:r>
            <a:endParaRPr lang="en-US" altLang="zh-CN" sz="1400" dirty="0"/>
          </a:p>
          <a:p>
            <a:pPr marL="685800" lvl="2">
              <a:buFont typeface="Wingdings" panose="05000000000000000000" pitchFamily="2" charset="2"/>
              <a:buChar char="Ø"/>
              <a:defRPr/>
            </a:pPr>
            <a:r>
              <a:rPr lang="zh-CN" altLang="en-US" sz="1400" dirty="0"/>
              <a:t>在联调环境进行持续集成、自动化部署，按周的频度进行测试上线。</a:t>
            </a:r>
            <a:endParaRPr lang="en-US" altLang="zh-CN" sz="1400" dirty="0"/>
          </a:p>
          <a:p>
            <a:pPr marL="685800" lvl="2">
              <a:buFont typeface="Wingdings" panose="05000000000000000000" pitchFamily="2" charset="2"/>
              <a:buChar char="Ø"/>
              <a:defRPr/>
            </a:pPr>
            <a:endParaRPr lang="en-US" altLang="zh-CN" sz="1400" dirty="0"/>
          </a:p>
          <a:p>
            <a:pPr marL="0" lvl="2" indent="0">
              <a:defRPr/>
            </a:pPr>
            <a:r>
              <a:rPr lang="zh-CN" altLang="en-US" sz="1400" dirty="0"/>
              <a:t>回归测试：</a:t>
            </a:r>
            <a:endParaRPr lang="en-US" altLang="zh-CN" sz="1400" dirty="0"/>
          </a:p>
          <a:p>
            <a:pPr marL="685800" lvl="2">
              <a:buFont typeface="Wingdings" panose="05000000000000000000" pitchFamily="2" charset="2"/>
              <a:buChar char="Ø"/>
              <a:defRPr/>
            </a:pPr>
            <a:r>
              <a:rPr lang="zh-CN" altLang="en-US" sz="1400" dirty="0"/>
              <a:t>回归测试脚本开发跟随迭代进度</a:t>
            </a:r>
            <a:endParaRPr lang="en-US" altLang="zh-CN" sz="1400" dirty="0"/>
          </a:p>
          <a:p>
            <a:pPr marL="685800" lvl="2">
              <a:buFont typeface="Wingdings" panose="05000000000000000000" pitchFamily="2" charset="2"/>
              <a:buChar char="Ø"/>
              <a:defRPr/>
            </a:pPr>
            <a:endParaRPr lang="en-US" altLang="zh-CN" sz="1400" dirty="0"/>
          </a:p>
          <a:p>
            <a:pPr marL="685800" lvl="2">
              <a:buFont typeface="Wingdings" panose="05000000000000000000" pitchFamily="2" charset="2"/>
              <a:buChar char="Ø"/>
              <a:defRPr/>
            </a:pPr>
            <a:endParaRPr lang="en-US" altLang="zh-CN" sz="1400" dirty="0"/>
          </a:p>
          <a:p>
            <a:pPr marL="0" lvl="2" indent="0">
              <a:defRPr/>
            </a:pPr>
            <a:r>
              <a:rPr lang="en-US" altLang="zh-CN" sz="1400" dirty="0"/>
              <a:t>7. </a:t>
            </a:r>
            <a:r>
              <a:rPr lang="zh-CN" altLang="en-US" sz="1400" dirty="0"/>
              <a:t>其他</a:t>
            </a:r>
            <a:endParaRPr lang="en-US" altLang="zh-CN" sz="1400" dirty="0"/>
          </a:p>
          <a:p>
            <a:pPr marL="685800" lvl="2">
              <a:buFont typeface="Wingdings" panose="05000000000000000000" pitchFamily="2" charset="2"/>
              <a:buChar char="Ø"/>
              <a:defRPr/>
            </a:pPr>
            <a:r>
              <a:rPr lang="zh-CN" altLang="en-US" sz="1400" dirty="0"/>
              <a:t>开发人员一起排任务，做看板，开发人员承诺是否按时完成。小迭代里面都有承诺，把这个计划排好。一个迭代一个迭代去做。把总的任务排列成类似的卡片，来生成进度。</a:t>
            </a:r>
            <a:endParaRPr lang="en-US" altLang="zh-CN" sz="1400" dirty="0"/>
          </a:p>
          <a:p>
            <a:pPr marL="685800" lvl="2">
              <a:buFont typeface="Wingdings" panose="05000000000000000000" pitchFamily="2" charset="2"/>
              <a:buChar char="Ø"/>
              <a:defRPr/>
            </a:pPr>
            <a:r>
              <a:rPr lang="zh-CN" altLang="en-US" sz="1400" dirty="0"/>
              <a:t>上述</a:t>
            </a:r>
            <a:r>
              <a:rPr lang="en-US" altLang="zh-CN" sz="1400" dirty="0"/>
              <a:t>6</a:t>
            </a:r>
            <a:r>
              <a:rPr lang="zh-CN" altLang="en-US" sz="1400" dirty="0"/>
              <a:t>个节点会形成物理看板的</a:t>
            </a:r>
            <a:r>
              <a:rPr lang="en-US" altLang="zh-CN" sz="1400" dirty="0"/>
              <a:t>6</a:t>
            </a:r>
            <a:r>
              <a:rPr lang="zh-CN" altLang="en-US" sz="1400" dirty="0"/>
              <a:t>个阶段。</a:t>
            </a:r>
          </a:p>
          <a:p>
            <a:pPr marL="685800" lvl="2">
              <a:buFont typeface="Wingdings" panose="05000000000000000000" pitchFamily="2" charset="2"/>
              <a:buChar char="Ø"/>
              <a:defRPr/>
            </a:pPr>
            <a:endParaRPr lang="en-US" altLang="zh-CN" sz="1400" dirty="0"/>
          </a:p>
          <a:p>
            <a:pPr marL="685800" lvl="2">
              <a:buFont typeface="Wingdings" panose="05000000000000000000" pitchFamily="2" charset="2"/>
              <a:buChar char="Ø"/>
              <a:defRPr/>
            </a:pPr>
            <a:endParaRPr lang="en-US" altLang="zh-CN" sz="1400" dirty="0"/>
          </a:p>
          <a:p>
            <a:pPr marL="685800" lvl="2">
              <a:buFont typeface="Wingdings" panose="05000000000000000000" pitchFamily="2" charset="2"/>
              <a:buChar char="Ø"/>
              <a:defRPr/>
            </a:pPr>
            <a:endParaRPr lang="en-US" altLang="zh-CN" sz="1400" dirty="0"/>
          </a:p>
        </p:txBody>
      </p:sp>
    </p:spTree>
    <p:extLst>
      <p:ext uri="{BB962C8B-B14F-4D97-AF65-F5344CB8AC3E}">
        <p14:creationId xmlns:p14="http://schemas.microsoft.com/office/powerpoint/2010/main" val="1696655198"/>
      </p:ext>
    </p:extLst>
  </p:cSld>
  <p:clrMapOvr>
    <a:masterClrMapping/>
  </p:clrMapOvr>
  <p:transition spd="slow"/>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3768</TotalTime>
  <Words>5281</Words>
  <Application>Microsoft Office PowerPoint</Application>
  <PresentationFormat>宽屏</PresentationFormat>
  <Paragraphs>630</Paragraphs>
  <Slides>29</Slides>
  <Notes>28</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3</vt:i4>
      </vt:variant>
      <vt:variant>
        <vt:lpstr>幻灯片标题</vt:lpstr>
      </vt:variant>
      <vt:variant>
        <vt:i4>29</vt:i4>
      </vt:variant>
    </vt:vector>
  </HeadingPairs>
  <TitlesOfParts>
    <vt:vector size="57" baseType="lpstr">
      <vt:lpstr>Geneva</vt:lpstr>
      <vt:lpstr>Gill Sans</vt:lpstr>
      <vt:lpstr>等线</vt:lpstr>
      <vt:lpstr>等线 Light</vt:lpstr>
      <vt:lpstr>冬青黑体简体中文 W3</vt:lpstr>
      <vt:lpstr>黑体</vt:lpstr>
      <vt:lpstr>黑体</vt:lpstr>
      <vt:lpstr>STXingkai</vt:lpstr>
      <vt:lpstr>华文细黑</vt:lpstr>
      <vt:lpstr>隶书</vt:lpstr>
      <vt:lpstr>宋体</vt:lpstr>
      <vt:lpstr>微软雅黑</vt:lpstr>
      <vt:lpstr>YouYuan</vt:lpstr>
      <vt:lpstr>YouYuan</vt:lpstr>
      <vt:lpstr>Agency FB</vt:lpstr>
      <vt:lpstr>Arial</vt:lpstr>
      <vt:lpstr>Calibri</vt:lpstr>
      <vt:lpstr>Georgia</vt:lpstr>
      <vt:lpstr>Helvetica</vt:lpstr>
      <vt:lpstr>Impact</vt:lpstr>
      <vt:lpstr>Tahoma</vt:lpstr>
      <vt:lpstr>Times New Roman</vt:lpstr>
      <vt:lpstr>Trebuchet MS</vt:lpstr>
      <vt:lpstr>Wingdings</vt:lpstr>
      <vt:lpstr>Office 主题​​</vt:lpstr>
      <vt:lpstr>Microsoft Visio Drawing</vt:lpstr>
      <vt:lpstr>Visio</vt:lpstr>
      <vt:lpstr>Microsoft Visio 2003-2010 Drawing</vt:lpstr>
      <vt:lpstr>单一窗口敏捷实践</vt:lpstr>
      <vt:lpstr>PowerPoint 演示文稿</vt:lpstr>
      <vt:lpstr>业界可选的敏捷方法</vt:lpstr>
      <vt:lpstr>单一窗口敏捷选型Scrum框架</vt:lpstr>
      <vt:lpstr>PowerPoint 演示文稿</vt:lpstr>
      <vt:lpstr>PowerPoint 演示文稿</vt:lpstr>
      <vt:lpstr>PowerPoint 演示文稿</vt:lpstr>
      <vt:lpstr>PowerPoint 演示文稿</vt:lpstr>
      <vt:lpstr>PowerPoint 演示文稿</vt:lpstr>
      <vt:lpstr>PowerPoint 演示文稿</vt:lpstr>
      <vt:lpstr>单一窗口开发全生命周期模型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赵文国</dc:creator>
  <cp:lastModifiedBy>chen zhiming</cp:lastModifiedBy>
  <cp:revision>346</cp:revision>
  <dcterms:created xsi:type="dcterms:W3CDTF">2017-09-08T01:57:42Z</dcterms:created>
  <dcterms:modified xsi:type="dcterms:W3CDTF">2019-01-15T17:24:04Z</dcterms:modified>
</cp:coreProperties>
</file>