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9"/>
  </p:notesMasterIdLst>
  <p:sldIdLst>
    <p:sldId id="256" r:id="rId2"/>
    <p:sldId id="259" r:id="rId3"/>
    <p:sldId id="257" r:id="rId4"/>
    <p:sldId id="258" r:id="rId5"/>
    <p:sldId id="260" r:id="rId6"/>
    <p:sldId id="261" r:id="rId7"/>
    <p:sldId id="262" r:id="rId8"/>
    <p:sldId id="263" r:id="rId9"/>
    <p:sldId id="264" r:id="rId10"/>
    <p:sldId id="265" r:id="rId11"/>
    <p:sldId id="266" r:id="rId12"/>
    <p:sldId id="268" r:id="rId13"/>
    <p:sldId id="269" r:id="rId14"/>
    <p:sldId id="270" r:id="rId15"/>
    <p:sldId id="271" r:id="rId16"/>
    <p:sldId id="272" r:id="rId17"/>
    <p:sldId id="267" r:id="rId18"/>
    <p:sldId id="273" r:id="rId19"/>
    <p:sldId id="274" r:id="rId20"/>
    <p:sldId id="275" r:id="rId21"/>
    <p:sldId id="276" r:id="rId22"/>
    <p:sldId id="286" r:id="rId23"/>
    <p:sldId id="287" r:id="rId24"/>
    <p:sldId id="289" r:id="rId25"/>
    <p:sldId id="288" r:id="rId26"/>
    <p:sldId id="290" r:id="rId27"/>
    <p:sldId id="291" r:id="rId28"/>
    <p:sldId id="292" r:id="rId29"/>
    <p:sldId id="293" r:id="rId30"/>
    <p:sldId id="294" r:id="rId31"/>
    <p:sldId id="295" r:id="rId32"/>
    <p:sldId id="307" r:id="rId33"/>
    <p:sldId id="296" r:id="rId34"/>
    <p:sldId id="329" r:id="rId35"/>
    <p:sldId id="308" r:id="rId36"/>
    <p:sldId id="298" r:id="rId37"/>
    <p:sldId id="297" r:id="rId38"/>
    <p:sldId id="299" r:id="rId39"/>
    <p:sldId id="300" r:id="rId40"/>
    <p:sldId id="335" r:id="rId41"/>
    <p:sldId id="330" r:id="rId42"/>
    <p:sldId id="331" r:id="rId43"/>
    <p:sldId id="332" r:id="rId44"/>
    <p:sldId id="333" r:id="rId45"/>
    <p:sldId id="334" r:id="rId46"/>
    <p:sldId id="303" r:id="rId47"/>
    <p:sldId id="304" r:id="rId48"/>
    <p:sldId id="309" r:id="rId49"/>
    <p:sldId id="310" r:id="rId50"/>
    <p:sldId id="305" r:id="rId51"/>
    <p:sldId id="311" r:id="rId52"/>
    <p:sldId id="313" r:id="rId53"/>
    <p:sldId id="312" r:id="rId54"/>
    <p:sldId id="314" r:id="rId55"/>
    <p:sldId id="326" r:id="rId56"/>
    <p:sldId id="327" r:id="rId57"/>
    <p:sldId id="328" r:id="rId58"/>
    <p:sldId id="315" r:id="rId59"/>
    <p:sldId id="316" r:id="rId60"/>
    <p:sldId id="317" r:id="rId61"/>
    <p:sldId id="318" r:id="rId62"/>
    <p:sldId id="319" r:id="rId63"/>
    <p:sldId id="320" r:id="rId64"/>
    <p:sldId id="321" r:id="rId65"/>
    <p:sldId id="322" r:id="rId66"/>
    <p:sldId id="323" r:id="rId67"/>
    <p:sldId id="324" r:id="rId68"/>
    <p:sldId id="325" r:id="rId69"/>
    <p:sldId id="306" r:id="rId70"/>
    <p:sldId id="277" r:id="rId71"/>
    <p:sldId id="278" r:id="rId72"/>
    <p:sldId id="280" r:id="rId73"/>
    <p:sldId id="281" r:id="rId74"/>
    <p:sldId id="282" r:id="rId75"/>
    <p:sldId id="283" r:id="rId76"/>
    <p:sldId id="284" r:id="rId77"/>
    <p:sldId id="302"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p:cViewPr varScale="1">
        <p:scale>
          <a:sx n="138" d="100"/>
          <a:sy n="138" d="100"/>
        </p:scale>
        <p:origin x="116"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15E4-AAFC-46BF-856B-162BFA4C0F9F}"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404CD-D6E5-443A-BE0D-A8CFADC17A2E}" type="slidenum">
              <a:rPr lang="en-US" smtClean="0"/>
              <a:t>‹#›</a:t>
            </a:fld>
            <a:endParaRPr lang="en-US"/>
          </a:p>
        </p:txBody>
      </p:sp>
    </p:spTree>
    <p:extLst>
      <p:ext uri="{BB962C8B-B14F-4D97-AF65-F5344CB8AC3E}">
        <p14:creationId xmlns:p14="http://schemas.microsoft.com/office/powerpoint/2010/main" val="366966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404CD-D6E5-443A-BE0D-A8CFADC17A2E}" type="slidenum">
              <a:rPr lang="en-US" smtClean="0"/>
              <a:t>1</a:t>
            </a:fld>
            <a:endParaRPr lang="en-US" dirty="0"/>
          </a:p>
        </p:txBody>
      </p:sp>
    </p:spTree>
    <p:extLst>
      <p:ext uri="{BB962C8B-B14F-4D97-AF65-F5344CB8AC3E}">
        <p14:creationId xmlns:p14="http://schemas.microsoft.com/office/powerpoint/2010/main" val="2288566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10</a:t>
            </a:fld>
            <a:endParaRPr lang="en-US"/>
          </a:p>
        </p:txBody>
      </p:sp>
    </p:spTree>
    <p:extLst>
      <p:ext uri="{BB962C8B-B14F-4D97-AF65-F5344CB8AC3E}">
        <p14:creationId xmlns:p14="http://schemas.microsoft.com/office/powerpoint/2010/main" val="3392857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11</a:t>
            </a:fld>
            <a:endParaRPr lang="en-US"/>
          </a:p>
        </p:txBody>
      </p:sp>
    </p:spTree>
    <p:extLst>
      <p:ext uri="{BB962C8B-B14F-4D97-AF65-F5344CB8AC3E}">
        <p14:creationId xmlns:p14="http://schemas.microsoft.com/office/powerpoint/2010/main" val="4247332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12</a:t>
            </a:fld>
            <a:endParaRPr lang="en-US"/>
          </a:p>
        </p:txBody>
      </p:sp>
    </p:spTree>
    <p:extLst>
      <p:ext uri="{BB962C8B-B14F-4D97-AF65-F5344CB8AC3E}">
        <p14:creationId xmlns:p14="http://schemas.microsoft.com/office/powerpoint/2010/main" val="948144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13</a:t>
            </a:fld>
            <a:endParaRPr lang="en-US"/>
          </a:p>
        </p:txBody>
      </p:sp>
    </p:spTree>
    <p:extLst>
      <p:ext uri="{BB962C8B-B14F-4D97-AF65-F5344CB8AC3E}">
        <p14:creationId xmlns:p14="http://schemas.microsoft.com/office/powerpoint/2010/main" val="1312705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14</a:t>
            </a:fld>
            <a:endParaRPr lang="en-US"/>
          </a:p>
        </p:txBody>
      </p:sp>
    </p:spTree>
    <p:extLst>
      <p:ext uri="{BB962C8B-B14F-4D97-AF65-F5344CB8AC3E}">
        <p14:creationId xmlns:p14="http://schemas.microsoft.com/office/powerpoint/2010/main" val="479076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15</a:t>
            </a:fld>
            <a:endParaRPr lang="en-US"/>
          </a:p>
        </p:txBody>
      </p:sp>
    </p:spTree>
    <p:extLst>
      <p:ext uri="{BB962C8B-B14F-4D97-AF65-F5344CB8AC3E}">
        <p14:creationId xmlns:p14="http://schemas.microsoft.com/office/powerpoint/2010/main" val="653750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16</a:t>
            </a:fld>
            <a:endParaRPr lang="en-US"/>
          </a:p>
        </p:txBody>
      </p:sp>
    </p:spTree>
    <p:extLst>
      <p:ext uri="{BB962C8B-B14F-4D97-AF65-F5344CB8AC3E}">
        <p14:creationId xmlns:p14="http://schemas.microsoft.com/office/powerpoint/2010/main" val="669639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17</a:t>
            </a:fld>
            <a:endParaRPr lang="en-US"/>
          </a:p>
        </p:txBody>
      </p:sp>
    </p:spTree>
    <p:extLst>
      <p:ext uri="{BB962C8B-B14F-4D97-AF65-F5344CB8AC3E}">
        <p14:creationId xmlns:p14="http://schemas.microsoft.com/office/powerpoint/2010/main" val="1953130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18</a:t>
            </a:fld>
            <a:endParaRPr lang="en-US"/>
          </a:p>
        </p:txBody>
      </p:sp>
    </p:spTree>
    <p:extLst>
      <p:ext uri="{BB962C8B-B14F-4D97-AF65-F5344CB8AC3E}">
        <p14:creationId xmlns:p14="http://schemas.microsoft.com/office/powerpoint/2010/main" val="273130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19</a:t>
            </a:fld>
            <a:endParaRPr lang="en-US"/>
          </a:p>
        </p:txBody>
      </p:sp>
    </p:spTree>
    <p:extLst>
      <p:ext uri="{BB962C8B-B14F-4D97-AF65-F5344CB8AC3E}">
        <p14:creationId xmlns:p14="http://schemas.microsoft.com/office/powerpoint/2010/main" val="339161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2</a:t>
            </a:fld>
            <a:endParaRPr lang="en-US"/>
          </a:p>
        </p:txBody>
      </p:sp>
    </p:spTree>
    <p:extLst>
      <p:ext uri="{BB962C8B-B14F-4D97-AF65-F5344CB8AC3E}">
        <p14:creationId xmlns:p14="http://schemas.microsoft.com/office/powerpoint/2010/main" val="1388452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20</a:t>
            </a:fld>
            <a:endParaRPr lang="en-US"/>
          </a:p>
        </p:txBody>
      </p:sp>
    </p:spTree>
    <p:extLst>
      <p:ext uri="{BB962C8B-B14F-4D97-AF65-F5344CB8AC3E}">
        <p14:creationId xmlns:p14="http://schemas.microsoft.com/office/powerpoint/2010/main" val="2468694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21</a:t>
            </a:fld>
            <a:endParaRPr lang="en-US"/>
          </a:p>
        </p:txBody>
      </p:sp>
    </p:spTree>
    <p:extLst>
      <p:ext uri="{BB962C8B-B14F-4D97-AF65-F5344CB8AC3E}">
        <p14:creationId xmlns:p14="http://schemas.microsoft.com/office/powerpoint/2010/main" val="2772020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22</a:t>
            </a:fld>
            <a:endParaRPr lang="en-US"/>
          </a:p>
        </p:txBody>
      </p:sp>
    </p:spTree>
    <p:extLst>
      <p:ext uri="{BB962C8B-B14F-4D97-AF65-F5344CB8AC3E}">
        <p14:creationId xmlns:p14="http://schemas.microsoft.com/office/powerpoint/2010/main" val="863791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23</a:t>
            </a:fld>
            <a:endParaRPr lang="en-US"/>
          </a:p>
        </p:txBody>
      </p:sp>
    </p:spTree>
    <p:extLst>
      <p:ext uri="{BB962C8B-B14F-4D97-AF65-F5344CB8AC3E}">
        <p14:creationId xmlns:p14="http://schemas.microsoft.com/office/powerpoint/2010/main" val="3165872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24</a:t>
            </a:fld>
            <a:endParaRPr lang="en-US"/>
          </a:p>
        </p:txBody>
      </p:sp>
    </p:spTree>
    <p:extLst>
      <p:ext uri="{BB962C8B-B14F-4D97-AF65-F5344CB8AC3E}">
        <p14:creationId xmlns:p14="http://schemas.microsoft.com/office/powerpoint/2010/main" val="1893910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25</a:t>
            </a:fld>
            <a:endParaRPr lang="en-US"/>
          </a:p>
        </p:txBody>
      </p:sp>
    </p:spTree>
    <p:extLst>
      <p:ext uri="{BB962C8B-B14F-4D97-AF65-F5344CB8AC3E}">
        <p14:creationId xmlns:p14="http://schemas.microsoft.com/office/powerpoint/2010/main" val="2103444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26</a:t>
            </a:fld>
            <a:endParaRPr lang="en-US"/>
          </a:p>
        </p:txBody>
      </p:sp>
    </p:spTree>
    <p:extLst>
      <p:ext uri="{BB962C8B-B14F-4D97-AF65-F5344CB8AC3E}">
        <p14:creationId xmlns:p14="http://schemas.microsoft.com/office/powerpoint/2010/main" val="2264851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27</a:t>
            </a:fld>
            <a:endParaRPr lang="en-US"/>
          </a:p>
        </p:txBody>
      </p:sp>
    </p:spTree>
    <p:extLst>
      <p:ext uri="{BB962C8B-B14F-4D97-AF65-F5344CB8AC3E}">
        <p14:creationId xmlns:p14="http://schemas.microsoft.com/office/powerpoint/2010/main" val="2086988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28</a:t>
            </a:fld>
            <a:endParaRPr lang="en-US"/>
          </a:p>
        </p:txBody>
      </p:sp>
    </p:spTree>
    <p:extLst>
      <p:ext uri="{BB962C8B-B14F-4D97-AF65-F5344CB8AC3E}">
        <p14:creationId xmlns:p14="http://schemas.microsoft.com/office/powerpoint/2010/main" val="2324842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29</a:t>
            </a:fld>
            <a:endParaRPr lang="en-US"/>
          </a:p>
        </p:txBody>
      </p:sp>
    </p:spTree>
    <p:extLst>
      <p:ext uri="{BB962C8B-B14F-4D97-AF65-F5344CB8AC3E}">
        <p14:creationId xmlns:p14="http://schemas.microsoft.com/office/powerpoint/2010/main" val="852845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3</a:t>
            </a:fld>
            <a:endParaRPr lang="en-US"/>
          </a:p>
        </p:txBody>
      </p:sp>
    </p:spTree>
    <p:extLst>
      <p:ext uri="{BB962C8B-B14F-4D97-AF65-F5344CB8AC3E}">
        <p14:creationId xmlns:p14="http://schemas.microsoft.com/office/powerpoint/2010/main" val="2690028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30</a:t>
            </a:fld>
            <a:endParaRPr lang="en-US"/>
          </a:p>
        </p:txBody>
      </p:sp>
    </p:spTree>
    <p:extLst>
      <p:ext uri="{BB962C8B-B14F-4D97-AF65-F5344CB8AC3E}">
        <p14:creationId xmlns:p14="http://schemas.microsoft.com/office/powerpoint/2010/main" val="1582258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31</a:t>
            </a:fld>
            <a:endParaRPr lang="en-US"/>
          </a:p>
        </p:txBody>
      </p:sp>
    </p:spTree>
    <p:extLst>
      <p:ext uri="{BB962C8B-B14F-4D97-AF65-F5344CB8AC3E}">
        <p14:creationId xmlns:p14="http://schemas.microsoft.com/office/powerpoint/2010/main" val="1527227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33</a:t>
            </a:fld>
            <a:endParaRPr lang="en-US"/>
          </a:p>
        </p:txBody>
      </p:sp>
    </p:spTree>
    <p:extLst>
      <p:ext uri="{BB962C8B-B14F-4D97-AF65-F5344CB8AC3E}">
        <p14:creationId xmlns:p14="http://schemas.microsoft.com/office/powerpoint/2010/main" val="2828537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36</a:t>
            </a:fld>
            <a:endParaRPr lang="en-US"/>
          </a:p>
        </p:txBody>
      </p:sp>
    </p:spTree>
    <p:extLst>
      <p:ext uri="{BB962C8B-B14F-4D97-AF65-F5344CB8AC3E}">
        <p14:creationId xmlns:p14="http://schemas.microsoft.com/office/powerpoint/2010/main" val="24466799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37</a:t>
            </a:fld>
            <a:endParaRPr lang="en-US"/>
          </a:p>
        </p:txBody>
      </p:sp>
    </p:spTree>
    <p:extLst>
      <p:ext uri="{BB962C8B-B14F-4D97-AF65-F5344CB8AC3E}">
        <p14:creationId xmlns:p14="http://schemas.microsoft.com/office/powerpoint/2010/main" val="38007304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38</a:t>
            </a:fld>
            <a:endParaRPr lang="en-US"/>
          </a:p>
        </p:txBody>
      </p:sp>
    </p:spTree>
    <p:extLst>
      <p:ext uri="{BB962C8B-B14F-4D97-AF65-F5344CB8AC3E}">
        <p14:creationId xmlns:p14="http://schemas.microsoft.com/office/powerpoint/2010/main" val="21839085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39</a:t>
            </a:fld>
            <a:endParaRPr lang="en-US"/>
          </a:p>
        </p:txBody>
      </p:sp>
    </p:spTree>
    <p:extLst>
      <p:ext uri="{BB962C8B-B14F-4D97-AF65-F5344CB8AC3E}">
        <p14:creationId xmlns:p14="http://schemas.microsoft.com/office/powerpoint/2010/main" val="1144991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46</a:t>
            </a:fld>
            <a:endParaRPr lang="en-US"/>
          </a:p>
        </p:txBody>
      </p:sp>
    </p:spTree>
    <p:extLst>
      <p:ext uri="{BB962C8B-B14F-4D97-AF65-F5344CB8AC3E}">
        <p14:creationId xmlns:p14="http://schemas.microsoft.com/office/powerpoint/2010/main" val="2186656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47</a:t>
            </a:fld>
            <a:endParaRPr lang="en-US"/>
          </a:p>
        </p:txBody>
      </p:sp>
    </p:spTree>
    <p:extLst>
      <p:ext uri="{BB962C8B-B14F-4D97-AF65-F5344CB8AC3E}">
        <p14:creationId xmlns:p14="http://schemas.microsoft.com/office/powerpoint/2010/main" val="3515017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50</a:t>
            </a:fld>
            <a:endParaRPr lang="en-US"/>
          </a:p>
        </p:txBody>
      </p:sp>
    </p:spTree>
    <p:extLst>
      <p:ext uri="{BB962C8B-B14F-4D97-AF65-F5344CB8AC3E}">
        <p14:creationId xmlns:p14="http://schemas.microsoft.com/office/powerpoint/2010/main" val="2137162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4</a:t>
            </a:fld>
            <a:endParaRPr lang="en-US"/>
          </a:p>
        </p:txBody>
      </p:sp>
    </p:spTree>
    <p:extLst>
      <p:ext uri="{BB962C8B-B14F-4D97-AF65-F5344CB8AC3E}">
        <p14:creationId xmlns:p14="http://schemas.microsoft.com/office/powerpoint/2010/main" val="21882034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69</a:t>
            </a:fld>
            <a:endParaRPr lang="en-US"/>
          </a:p>
        </p:txBody>
      </p:sp>
    </p:spTree>
    <p:extLst>
      <p:ext uri="{BB962C8B-B14F-4D97-AF65-F5344CB8AC3E}">
        <p14:creationId xmlns:p14="http://schemas.microsoft.com/office/powerpoint/2010/main" val="2694945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70</a:t>
            </a:fld>
            <a:endParaRPr lang="en-US"/>
          </a:p>
        </p:txBody>
      </p:sp>
    </p:spTree>
    <p:extLst>
      <p:ext uri="{BB962C8B-B14F-4D97-AF65-F5344CB8AC3E}">
        <p14:creationId xmlns:p14="http://schemas.microsoft.com/office/powerpoint/2010/main" val="2104607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8A8FA3-C32E-403F-875A-DC648150D69D}" type="slidenum">
              <a:rPr lang="en-US" smtClean="0"/>
              <a:t>71</a:t>
            </a:fld>
            <a:endParaRPr lang="en-US"/>
          </a:p>
        </p:txBody>
      </p:sp>
    </p:spTree>
    <p:extLst>
      <p:ext uri="{BB962C8B-B14F-4D97-AF65-F5344CB8AC3E}">
        <p14:creationId xmlns:p14="http://schemas.microsoft.com/office/powerpoint/2010/main" val="27279483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8A8FA3-C32E-403F-875A-DC648150D69D}" type="slidenum">
              <a:rPr lang="en-US" smtClean="0"/>
              <a:t>72</a:t>
            </a:fld>
            <a:endParaRPr lang="en-US"/>
          </a:p>
        </p:txBody>
      </p:sp>
    </p:spTree>
    <p:extLst>
      <p:ext uri="{BB962C8B-B14F-4D97-AF65-F5344CB8AC3E}">
        <p14:creationId xmlns:p14="http://schemas.microsoft.com/office/powerpoint/2010/main" val="3826324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8A8FA3-C32E-403F-875A-DC648150D69D}" type="slidenum">
              <a:rPr lang="en-US" smtClean="0"/>
              <a:t>73</a:t>
            </a:fld>
            <a:endParaRPr lang="en-US"/>
          </a:p>
        </p:txBody>
      </p:sp>
    </p:spTree>
    <p:extLst>
      <p:ext uri="{BB962C8B-B14F-4D97-AF65-F5344CB8AC3E}">
        <p14:creationId xmlns:p14="http://schemas.microsoft.com/office/powerpoint/2010/main" val="30975734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8A8FA3-C32E-403F-875A-DC648150D69D}" type="slidenum">
              <a:rPr lang="en-US" smtClean="0"/>
              <a:t>74</a:t>
            </a:fld>
            <a:endParaRPr lang="en-US"/>
          </a:p>
        </p:txBody>
      </p:sp>
    </p:spTree>
    <p:extLst>
      <p:ext uri="{BB962C8B-B14F-4D97-AF65-F5344CB8AC3E}">
        <p14:creationId xmlns:p14="http://schemas.microsoft.com/office/powerpoint/2010/main" val="30677699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8A8FA3-C32E-403F-875A-DC648150D69D}" type="slidenum">
              <a:rPr lang="en-US" smtClean="0"/>
              <a:t>75</a:t>
            </a:fld>
            <a:endParaRPr lang="en-US"/>
          </a:p>
        </p:txBody>
      </p:sp>
    </p:spTree>
    <p:extLst>
      <p:ext uri="{BB962C8B-B14F-4D97-AF65-F5344CB8AC3E}">
        <p14:creationId xmlns:p14="http://schemas.microsoft.com/office/powerpoint/2010/main" val="8342595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8A8FA3-C32E-403F-875A-DC648150D69D}" type="slidenum">
              <a:rPr lang="en-US" smtClean="0"/>
              <a:t>76</a:t>
            </a:fld>
            <a:endParaRPr lang="en-US"/>
          </a:p>
        </p:txBody>
      </p:sp>
    </p:spTree>
    <p:extLst>
      <p:ext uri="{BB962C8B-B14F-4D97-AF65-F5344CB8AC3E}">
        <p14:creationId xmlns:p14="http://schemas.microsoft.com/office/powerpoint/2010/main" val="36984894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77</a:t>
            </a:fld>
            <a:endParaRPr lang="en-US"/>
          </a:p>
        </p:txBody>
      </p:sp>
    </p:spTree>
    <p:extLst>
      <p:ext uri="{BB962C8B-B14F-4D97-AF65-F5344CB8AC3E}">
        <p14:creationId xmlns:p14="http://schemas.microsoft.com/office/powerpoint/2010/main" val="1137700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5</a:t>
            </a:fld>
            <a:endParaRPr lang="en-US"/>
          </a:p>
        </p:txBody>
      </p:sp>
    </p:spTree>
    <p:extLst>
      <p:ext uri="{BB962C8B-B14F-4D97-AF65-F5344CB8AC3E}">
        <p14:creationId xmlns:p14="http://schemas.microsoft.com/office/powerpoint/2010/main" val="101053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6</a:t>
            </a:fld>
            <a:endParaRPr lang="en-US"/>
          </a:p>
        </p:txBody>
      </p:sp>
    </p:spTree>
    <p:extLst>
      <p:ext uri="{BB962C8B-B14F-4D97-AF65-F5344CB8AC3E}">
        <p14:creationId xmlns:p14="http://schemas.microsoft.com/office/powerpoint/2010/main" val="2555071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7</a:t>
            </a:fld>
            <a:endParaRPr lang="en-US"/>
          </a:p>
        </p:txBody>
      </p:sp>
    </p:spTree>
    <p:extLst>
      <p:ext uri="{BB962C8B-B14F-4D97-AF65-F5344CB8AC3E}">
        <p14:creationId xmlns:p14="http://schemas.microsoft.com/office/powerpoint/2010/main" val="1096556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8</a:t>
            </a:fld>
            <a:endParaRPr lang="en-US"/>
          </a:p>
        </p:txBody>
      </p:sp>
    </p:spTree>
    <p:extLst>
      <p:ext uri="{BB962C8B-B14F-4D97-AF65-F5344CB8AC3E}">
        <p14:creationId xmlns:p14="http://schemas.microsoft.com/office/powerpoint/2010/main" val="3560745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404CD-D6E5-443A-BE0D-A8CFADC17A2E}" type="slidenum">
              <a:rPr lang="en-US" smtClean="0"/>
              <a:t>9</a:t>
            </a:fld>
            <a:endParaRPr lang="en-US"/>
          </a:p>
        </p:txBody>
      </p:sp>
    </p:spTree>
    <p:extLst>
      <p:ext uri="{BB962C8B-B14F-4D97-AF65-F5344CB8AC3E}">
        <p14:creationId xmlns:p14="http://schemas.microsoft.com/office/powerpoint/2010/main" val="18656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91C39-93EB-4FA9-892B-C010A0E7074D}" type="slidenum">
              <a:rPr lang="en-US" smtClean="0"/>
              <a:t>‹#›</a:t>
            </a:fld>
            <a:endParaRPr lang="en-US"/>
          </a:p>
        </p:txBody>
      </p:sp>
    </p:spTree>
    <p:extLst>
      <p:ext uri="{BB962C8B-B14F-4D97-AF65-F5344CB8AC3E}">
        <p14:creationId xmlns:p14="http://schemas.microsoft.com/office/powerpoint/2010/main" val="43192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91C39-93EB-4FA9-892B-C010A0E7074D}" type="slidenum">
              <a:rPr lang="en-US" smtClean="0"/>
              <a:t>‹#›</a:t>
            </a:fld>
            <a:endParaRPr lang="en-US"/>
          </a:p>
        </p:txBody>
      </p:sp>
    </p:spTree>
    <p:extLst>
      <p:ext uri="{BB962C8B-B14F-4D97-AF65-F5344CB8AC3E}">
        <p14:creationId xmlns:p14="http://schemas.microsoft.com/office/powerpoint/2010/main" val="278277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91C39-93EB-4FA9-892B-C010A0E7074D}" type="slidenum">
              <a:rPr lang="en-US" smtClean="0"/>
              <a:t>‹#›</a:t>
            </a:fld>
            <a:endParaRPr lang="en-US"/>
          </a:p>
        </p:txBody>
      </p:sp>
    </p:spTree>
    <p:extLst>
      <p:ext uri="{BB962C8B-B14F-4D97-AF65-F5344CB8AC3E}">
        <p14:creationId xmlns:p14="http://schemas.microsoft.com/office/powerpoint/2010/main" val="158537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91C39-93EB-4FA9-892B-C010A0E7074D}" type="slidenum">
              <a:rPr lang="en-US" smtClean="0"/>
              <a:t>‹#›</a:t>
            </a:fld>
            <a:endParaRPr lang="en-US"/>
          </a:p>
        </p:txBody>
      </p:sp>
    </p:spTree>
    <p:extLst>
      <p:ext uri="{BB962C8B-B14F-4D97-AF65-F5344CB8AC3E}">
        <p14:creationId xmlns:p14="http://schemas.microsoft.com/office/powerpoint/2010/main" val="1686728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91C39-93EB-4FA9-892B-C010A0E7074D}" type="slidenum">
              <a:rPr lang="en-US" smtClean="0"/>
              <a:t>‹#›</a:t>
            </a:fld>
            <a:endParaRPr lang="en-US"/>
          </a:p>
        </p:txBody>
      </p:sp>
    </p:spTree>
    <p:extLst>
      <p:ext uri="{BB962C8B-B14F-4D97-AF65-F5344CB8AC3E}">
        <p14:creationId xmlns:p14="http://schemas.microsoft.com/office/powerpoint/2010/main" val="105688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CS5250 - 2021/2022 Sem 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91C39-93EB-4FA9-892B-C010A0E7074D}" type="slidenum">
              <a:rPr lang="en-US" smtClean="0"/>
              <a:t>‹#›</a:t>
            </a:fld>
            <a:endParaRPr lang="en-US"/>
          </a:p>
        </p:txBody>
      </p:sp>
    </p:spTree>
    <p:extLst>
      <p:ext uri="{BB962C8B-B14F-4D97-AF65-F5344CB8AC3E}">
        <p14:creationId xmlns:p14="http://schemas.microsoft.com/office/powerpoint/2010/main" val="400036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CS5250 - 2021/2022 Sem 2</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891C39-93EB-4FA9-892B-C010A0E7074D}" type="slidenum">
              <a:rPr lang="en-US" smtClean="0"/>
              <a:t>‹#›</a:t>
            </a:fld>
            <a:endParaRPr lang="en-US"/>
          </a:p>
        </p:txBody>
      </p:sp>
    </p:spTree>
    <p:extLst>
      <p:ext uri="{BB962C8B-B14F-4D97-AF65-F5344CB8AC3E}">
        <p14:creationId xmlns:p14="http://schemas.microsoft.com/office/powerpoint/2010/main" val="409906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CS5250 - 2021/2022 Sem 2</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91C39-93EB-4FA9-892B-C010A0E7074D}" type="slidenum">
              <a:rPr lang="en-US" smtClean="0"/>
              <a:t>‹#›</a:t>
            </a:fld>
            <a:endParaRPr lang="en-US"/>
          </a:p>
        </p:txBody>
      </p:sp>
    </p:spTree>
    <p:extLst>
      <p:ext uri="{BB962C8B-B14F-4D97-AF65-F5344CB8AC3E}">
        <p14:creationId xmlns:p14="http://schemas.microsoft.com/office/powerpoint/2010/main" val="244479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CS5250 - 2021/2022 Sem 2</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891C39-93EB-4FA9-892B-C010A0E7074D}" type="slidenum">
              <a:rPr lang="en-US" smtClean="0"/>
              <a:t>‹#›</a:t>
            </a:fld>
            <a:endParaRPr lang="en-US"/>
          </a:p>
        </p:txBody>
      </p:sp>
    </p:spTree>
    <p:extLst>
      <p:ext uri="{BB962C8B-B14F-4D97-AF65-F5344CB8AC3E}">
        <p14:creationId xmlns:p14="http://schemas.microsoft.com/office/powerpoint/2010/main" val="188170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CS5250 - 2021/2022 Sem 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91C39-93EB-4FA9-892B-C010A0E7074D}" type="slidenum">
              <a:rPr lang="en-US" smtClean="0"/>
              <a:t>‹#›</a:t>
            </a:fld>
            <a:endParaRPr lang="en-US"/>
          </a:p>
        </p:txBody>
      </p:sp>
    </p:spTree>
    <p:extLst>
      <p:ext uri="{BB962C8B-B14F-4D97-AF65-F5344CB8AC3E}">
        <p14:creationId xmlns:p14="http://schemas.microsoft.com/office/powerpoint/2010/main" val="22900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CS5250 - 2021/2022 Sem 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91C39-93EB-4FA9-892B-C010A0E7074D}" type="slidenum">
              <a:rPr lang="en-US" smtClean="0"/>
              <a:t>‹#›</a:t>
            </a:fld>
            <a:endParaRPr lang="en-US"/>
          </a:p>
        </p:txBody>
      </p:sp>
    </p:spTree>
    <p:extLst>
      <p:ext uri="{BB962C8B-B14F-4D97-AF65-F5344CB8AC3E}">
        <p14:creationId xmlns:p14="http://schemas.microsoft.com/office/powerpoint/2010/main" val="889392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CS5250 - 2021/2022 Sem 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91C39-93EB-4FA9-892B-C010A0E7074D}" type="slidenum">
              <a:rPr lang="en-US" smtClean="0"/>
              <a:t>‹#›</a:t>
            </a:fld>
            <a:endParaRPr lang="en-US"/>
          </a:p>
        </p:txBody>
      </p:sp>
    </p:spTree>
    <p:extLst>
      <p:ext uri="{BB962C8B-B14F-4D97-AF65-F5344CB8AC3E}">
        <p14:creationId xmlns:p14="http://schemas.microsoft.com/office/powerpoint/2010/main" val="498810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iki.whamcloud.com/display/PUB/Parallel+Directory+High+Level+Design"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researchgate.net/publication/262177144_BTRFS_The_linux_B-tree_filesystem"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5.png"/><Relationship Id="rId5" Type="http://schemas.openxmlformats.org/officeDocument/2006/relationships/image" Target="../media/image34.emf"/><Relationship Id="rId4" Type="http://schemas.openxmlformats.org/officeDocument/2006/relationships/oleObject" Target="../embeddings/oleObject2.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Lecture 10</a:t>
            </a:r>
          </a:p>
        </p:txBody>
      </p:sp>
      <p:sp>
        <p:nvSpPr>
          <p:cNvPr id="3" name="Subtitle 2"/>
          <p:cNvSpPr>
            <a:spLocks noGrp="1"/>
          </p:cNvSpPr>
          <p:nvPr>
            <p:ph type="subTitle" idx="1"/>
          </p:nvPr>
        </p:nvSpPr>
        <p:spPr/>
        <p:txBody>
          <a:bodyPr/>
          <a:lstStyle/>
          <a:p>
            <a:r>
              <a:rPr lang="en-US" dirty="0">
                <a:solidFill>
                  <a:srgbClr val="0070C0"/>
                </a:solidFill>
              </a:rPr>
              <a:t>The File System</a:t>
            </a:r>
          </a:p>
        </p:txBody>
      </p:sp>
    </p:spTree>
    <p:extLst>
      <p:ext uri="{BB962C8B-B14F-4D97-AF65-F5344CB8AC3E}">
        <p14:creationId xmlns:p14="http://schemas.microsoft.com/office/powerpoint/2010/main" val="278135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a:t>
            </a:r>
            <a:r>
              <a:rPr lang="en-US" dirty="0" err="1">
                <a:solidFill>
                  <a:srgbClr val="0070C0"/>
                </a:solidFill>
              </a:rPr>
              <a:t>Dentry</a:t>
            </a:r>
            <a:r>
              <a:rPr lang="en-US" dirty="0">
                <a:solidFill>
                  <a:srgbClr val="0070C0"/>
                </a:solidFill>
              </a:rPr>
              <a:t> Objects</a:t>
            </a:r>
          </a:p>
        </p:txBody>
      </p:sp>
      <p:sp>
        <p:nvSpPr>
          <p:cNvPr id="3" name="Content Placeholder 2"/>
          <p:cNvSpPr>
            <a:spLocks noGrp="1"/>
          </p:cNvSpPr>
          <p:nvPr>
            <p:ph idx="1"/>
          </p:nvPr>
        </p:nvSpPr>
        <p:spPr/>
        <p:txBody>
          <a:bodyPr/>
          <a:lstStyle/>
          <a:p>
            <a:r>
              <a:rPr lang="en-US" dirty="0"/>
              <a:t>For each directory, there is a </a:t>
            </a:r>
            <a:r>
              <a:rPr lang="en-US" dirty="0" err="1"/>
              <a:t>dentry</a:t>
            </a:r>
            <a:r>
              <a:rPr lang="en-US" dirty="0"/>
              <a:t> structure</a:t>
            </a:r>
          </a:p>
          <a:p>
            <a:r>
              <a:rPr lang="en-US" dirty="0" err="1"/>
              <a:t>Dentry</a:t>
            </a:r>
            <a:r>
              <a:rPr lang="en-US" dirty="0"/>
              <a:t> objects also do not have a corresponding structure on disk</a:t>
            </a:r>
          </a:p>
          <a:p>
            <a:pPr lvl="1"/>
            <a:r>
              <a:rPr lang="en-US" dirty="0"/>
              <a:t>Different file systems do directories differently, hence need to “normalize”</a:t>
            </a:r>
          </a:p>
          <a:p>
            <a:r>
              <a:rPr lang="en-US" dirty="0" err="1"/>
              <a:t>Dentry</a:t>
            </a:r>
            <a:r>
              <a:rPr lang="en-US" dirty="0"/>
              <a:t> objects are stored in a slab allocator cache called </a:t>
            </a:r>
            <a:r>
              <a:rPr lang="en-US" b="1" dirty="0" err="1">
                <a:solidFill>
                  <a:schemeClr val="accent4">
                    <a:lumMod val="50000"/>
                  </a:schemeClr>
                </a:solidFill>
                <a:latin typeface="Courier New" panose="02070309020205020404" pitchFamily="49" charset="0"/>
                <a:cs typeface="Courier New" panose="02070309020205020404" pitchFamily="49" charset="0"/>
              </a:rPr>
              <a:t>dentry_cache</a:t>
            </a:r>
            <a:endParaRPr lang="en-US" b="1" dirty="0">
              <a:solidFill>
                <a:schemeClr val="accent4">
                  <a:lumMod val="50000"/>
                </a:schemeClr>
              </a:solidFill>
              <a:latin typeface="Courier New" panose="02070309020205020404" pitchFamily="49" charset="0"/>
              <a:cs typeface="Courier New" panose="02070309020205020404" pitchFamily="49" charset="0"/>
            </a:endParaRPr>
          </a:p>
          <a:p>
            <a:endParaRPr lang="en-US" dirty="0"/>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10</a:t>
            </a:fld>
            <a:endParaRPr lang="en-US"/>
          </a:p>
        </p:txBody>
      </p:sp>
    </p:spTree>
    <p:extLst>
      <p:ext uri="{BB962C8B-B14F-4D97-AF65-F5344CB8AC3E}">
        <p14:creationId xmlns:p14="http://schemas.microsoft.com/office/powerpoint/2010/main" val="247636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a:t>
            </a:r>
            <a:r>
              <a:rPr lang="en-US" dirty="0" err="1">
                <a:solidFill>
                  <a:srgbClr val="0070C0"/>
                </a:solidFill>
              </a:rPr>
              <a:t>Dentry</a:t>
            </a:r>
            <a:r>
              <a:rPr lang="en-US" dirty="0">
                <a:solidFill>
                  <a:srgbClr val="0070C0"/>
                </a:solidFill>
              </a:rPr>
              <a:t> Cache</a:t>
            </a:r>
          </a:p>
        </p:txBody>
      </p:sp>
      <p:sp>
        <p:nvSpPr>
          <p:cNvPr id="3" name="Content Placeholder 2"/>
          <p:cNvSpPr>
            <a:spLocks noGrp="1"/>
          </p:cNvSpPr>
          <p:nvPr>
            <p:ph idx="1"/>
          </p:nvPr>
        </p:nvSpPr>
        <p:spPr/>
        <p:txBody>
          <a:bodyPr>
            <a:normAutofit fontScale="92500"/>
          </a:bodyPr>
          <a:lstStyle/>
          <a:p>
            <a:r>
              <a:rPr lang="en-US" dirty="0"/>
              <a:t>Constructing a </a:t>
            </a:r>
            <a:r>
              <a:rPr lang="en-US" dirty="0" err="1"/>
              <a:t>dentry</a:t>
            </a:r>
            <a:r>
              <a:rPr lang="en-US" dirty="0"/>
              <a:t> object from disk information takes a lot of time, plus there is usually temporal locality in file usage, hence makes sense to cache</a:t>
            </a:r>
          </a:p>
          <a:p>
            <a:endParaRPr lang="en-US" dirty="0"/>
          </a:p>
          <a:p>
            <a:r>
              <a:rPr lang="en-US" dirty="0"/>
              <a:t>The </a:t>
            </a:r>
            <a:r>
              <a:rPr lang="en-US" dirty="0" err="1"/>
              <a:t>dentry</a:t>
            </a:r>
            <a:r>
              <a:rPr lang="en-US" dirty="0"/>
              <a:t> cache consists of</a:t>
            </a:r>
          </a:p>
          <a:p>
            <a:pPr lvl="1"/>
            <a:r>
              <a:rPr lang="en-US" dirty="0"/>
              <a:t>A set of </a:t>
            </a:r>
            <a:r>
              <a:rPr lang="en-US" dirty="0" err="1"/>
              <a:t>dentry</a:t>
            </a:r>
            <a:r>
              <a:rPr lang="en-US" dirty="0"/>
              <a:t> objects in the in-use, unused, or negative state. </a:t>
            </a:r>
          </a:p>
          <a:p>
            <a:pPr lvl="1"/>
            <a:r>
              <a:rPr lang="en-US" dirty="0"/>
              <a:t>A hash table to derive the </a:t>
            </a:r>
            <a:r>
              <a:rPr lang="en-US" dirty="0" err="1"/>
              <a:t>dentry</a:t>
            </a:r>
            <a:r>
              <a:rPr lang="en-US" dirty="0"/>
              <a:t> object associated with a given filename and a given directory quickly.</a:t>
            </a:r>
          </a:p>
          <a:p>
            <a:pPr lvl="1"/>
            <a:endParaRPr lang="en-US" dirty="0"/>
          </a:p>
          <a:p>
            <a:r>
              <a:rPr lang="en-US" dirty="0"/>
              <a:t>The </a:t>
            </a:r>
            <a:r>
              <a:rPr lang="en-US" dirty="0" err="1"/>
              <a:t>dentry</a:t>
            </a:r>
            <a:r>
              <a:rPr lang="en-US" dirty="0"/>
              <a:t> cache also controls the </a:t>
            </a:r>
            <a:r>
              <a:rPr lang="en-US" dirty="0" err="1">
                <a:solidFill>
                  <a:srgbClr val="FF0000"/>
                </a:solidFill>
              </a:rPr>
              <a:t>inode</a:t>
            </a:r>
            <a:r>
              <a:rPr lang="en-US" dirty="0">
                <a:solidFill>
                  <a:srgbClr val="FF0000"/>
                </a:solidFill>
              </a:rPr>
              <a:t> cache</a:t>
            </a:r>
          </a:p>
          <a:p>
            <a:pPr lvl="1"/>
            <a:r>
              <a:rPr lang="en-US" dirty="0" err="1"/>
              <a:t>Inodes</a:t>
            </a:r>
            <a:r>
              <a:rPr lang="en-US" dirty="0"/>
              <a:t> in kernel memory that are associated with unused </a:t>
            </a:r>
            <a:r>
              <a:rPr lang="en-US" dirty="0" err="1"/>
              <a:t>dentries</a:t>
            </a:r>
            <a:r>
              <a:rPr lang="en-US" dirty="0"/>
              <a:t> are not discarded; they can be quickly be referenced again</a:t>
            </a:r>
          </a:p>
          <a:p>
            <a:pPr lvl="1"/>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11</a:t>
            </a:fld>
            <a:endParaRPr lang="en-US"/>
          </a:p>
        </p:txBody>
      </p:sp>
    </p:spTree>
    <p:extLst>
      <p:ext uri="{BB962C8B-B14F-4D97-AF65-F5344CB8AC3E}">
        <p14:creationId xmlns:p14="http://schemas.microsoft.com/office/powerpoint/2010/main" val="267517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Files associated with a process</a:t>
            </a:r>
          </a:p>
        </p:txBody>
      </p:sp>
      <p:sp>
        <p:nvSpPr>
          <p:cNvPr id="3" name="Content Placeholder 2"/>
          <p:cNvSpPr>
            <a:spLocks noGrp="1"/>
          </p:cNvSpPr>
          <p:nvPr>
            <p:ph idx="1"/>
          </p:nvPr>
        </p:nvSpPr>
        <p:spPr/>
        <p:txBody>
          <a:bodyPr/>
          <a:lstStyle/>
          <a:p>
            <a:r>
              <a:rPr lang="en-US" dirty="0"/>
              <a:t>Each process descriptor has pointer to its a </a:t>
            </a:r>
            <a:r>
              <a:rPr lang="en-US" b="1" dirty="0" err="1">
                <a:solidFill>
                  <a:schemeClr val="accent4">
                    <a:lumMod val="50000"/>
                  </a:schemeClr>
                </a:solidFill>
                <a:latin typeface="Courier New" panose="02070309020205020404" pitchFamily="49" charset="0"/>
                <a:cs typeface="Courier New" panose="02070309020205020404" pitchFamily="49" charset="0"/>
              </a:rPr>
              <a:t>fs_struct</a:t>
            </a:r>
            <a:endParaRPr lang="en-US" b="1" dirty="0">
              <a:solidFill>
                <a:schemeClr val="accent4">
                  <a:lumMod val="50000"/>
                </a:schemeClr>
              </a:solidFill>
              <a:latin typeface="Courier New" panose="02070309020205020404" pitchFamily="49" charset="0"/>
              <a:cs typeface="Courier New" panose="02070309020205020404" pitchFamily="49" charset="0"/>
            </a:endParaRPr>
          </a:p>
          <a:p>
            <a:pPr lvl="1"/>
            <a:r>
              <a:rPr lang="en-US" dirty="0"/>
              <a:t>May be shared by several processes</a:t>
            </a:r>
          </a:p>
          <a:p>
            <a:pPr lvl="1"/>
            <a:endParaRPr lang="en-US" dirty="0"/>
          </a:p>
          <a:p>
            <a:endParaRPr lang="en-US" dirty="0"/>
          </a:p>
          <a:p>
            <a:endParaRPr lang="en-US" dirty="0"/>
          </a:p>
          <a:p>
            <a:endParaRPr lang="en-US" dirty="0"/>
          </a:p>
          <a:p>
            <a:endParaRPr lang="en-US" dirty="0"/>
          </a:p>
          <a:p>
            <a:r>
              <a:rPr lang="en-US" dirty="0"/>
              <a:t>Another field, the </a:t>
            </a:r>
            <a:r>
              <a:rPr lang="en-US" b="1" dirty="0">
                <a:solidFill>
                  <a:schemeClr val="accent4">
                    <a:lumMod val="50000"/>
                  </a:schemeClr>
                </a:solidFill>
                <a:latin typeface="Courier New" panose="02070309020205020404" pitchFamily="49" charset="0"/>
                <a:cs typeface="Courier New" panose="02070309020205020404" pitchFamily="49" charset="0"/>
              </a:rPr>
              <a:t>files</a:t>
            </a:r>
            <a:r>
              <a:rPr lang="en-US" dirty="0"/>
              <a:t> field of a process descriptor tells which files are opened currently by the process</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12</a:t>
            </a:fld>
            <a:endParaRPr lang="en-US"/>
          </a:p>
        </p:txBody>
      </p:sp>
      <p:pic>
        <p:nvPicPr>
          <p:cNvPr id="6" name="Picture 5"/>
          <p:cNvPicPr>
            <a:picLocks noChangeAspect="1"/>
          </p:cNvPicPr>
          <p:nvPr/>
        </p:nvPicPr>
        <p:blipFill>
          <a:blip r:embed="rId3"/>
          <a:stretch>
            <a:fillRect/>
          </a:stretch>
        </p:blipFill>
        <p:spPr>
          <a:xfrm>
            <a:off x="4686732" y="3280496"/>
            <a:ext cx="2943225" cy="1266825"/>
          </a:xfrm>
          <a:prstGeom prst="rect">
            <a:avLst/>
          </a:prstGeom>
        </p:spPr>
      </p:pic>
    </p:spTree>
    <p:extLst>
      <p:ext uri="{BB962C8B-B14F-4D97-AF65-F5344CB8AC3E}">
        <p14:creationId xmlns:p14="http://schemas.microsoft.com/office/powerpoint/2010/main" val="343799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4">
                    <a:lumMod val="50000"/>
                  </a:schemeClr>
                </a:solidFill>
                <a:latin typeface="Courier New" panose="02070309020205020404" pitchFamily="49" charset="0"/>
                <a:cs typeface="Courier New" panose="02070309020205020404" pitchFamily="49" charset="0"/>
              </a:rPr>
              <a:t>files_struct</a:t>
            </a:r>
            <a:endParaRPr lang="en-US" b="1" dirty="0">
              <a:solidFill>
                <a:schemeClr val="accent4">
                  <a:lumMod val="50000"/>
                </a:schemeClr>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a:t>Pointed to by the </a:t>
            </a:r>
            <a:r>
              <a:rPr lang="en-US" b="1" dirty="0">
                <a:solidFill>
                  <a:schemeClr val="accent4">
                    <a:lumMod val="50000"/>
                  </a:schemeClr>
                </a:solidFill>
                <a:latin typeface="Courier New" panose="02070309020205020404" pitchFamily="49" charset="0"/>
                <a:cs typeface="Courier New" panose="02070309020205020404" pitchFamily="49" charset="0"/>
              </a:rPr>
              <a:t>files</a:t>
            </a:r>
            <a:r>
              <a:rPr lang="en-US" dirty="0"/>
              <a:t> field</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13</a:t>
            </a:fld>
            <a:endParaRPr lang="en-US"/>
          </a:p>
        </p:txBody>
      </p:sp>
      <p:pic>
        <p:nvPicPr>
          <p:cNvPr id="6" name="Picture 5"/>
          <p:cNvPicPr>
            <a:picLocks noChangeAspect="1"/>
          </p:cNvPicPr>
          <p:nvPr/>
        </p:nvPicPr>
        <p:blipFill>
          <a:blip r:embed="rId3"/>
          <a:stretch>
            <a:fillRect/>
          </a:stretch>
        </p:blipFill>
        <p:spPr>
          <a:xfrm>
            <a:off x="3860655" y="2414558"/>
            <a:ext cx="5643563" cy="3774959"/>
          </a:xfrm>
          <a:prstGeom prst="rect">
            <a:avLst/>
          </a:prstGeom>
        </p:spPr>
      </p:pic>
      <p:sp>
        <p:nvSpPr>
          <p:cNvPr id="7" name="Rectangle 6"/>
          <p:cNvSpPr/>
          <p:nvPr/>
        </p:nvSpPr>
        <p:spPr>
          <a:xfrm>
            <a:off x="3851564" y="4267200"/>
            <a:ext cx="5645727" cy="3948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01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cs typeface="Courier New" panose="02070309020205020404" pitchFamily="49" charset="0"/>
              </a:rPr>
              <a:t>The File Object - </a:t>
            </a:r>
            <a:r>
              <a:rPr lang="en-US" b="1" dirty="0" err="1">
                <a:solidFill>
                  <a:schemeClr val="accent4">
                    <a:lumMod val="50000"/>
                  </a:schemeClr>
                </a:solidFill>
                <a:latin typeface="Courier New" panose="02070309020205020404" pitchFamily="49" charset="0"/>
                <a:cs typeface="Courier New" panose="02070309020205020404" pitchFamily="49" charset="0"/>
              </a:rPr>
              <a:t>struct</a:t>
            </a:r>
            <a:r>
              <a:rPr lang="en-US" b="1" dirty="0">
                <a:solidFill>
                  <a:schemeClr val="accent4">
                    <a:lumMod val="50000"/>
                  </a:schemeClr>
                </a:solidFill>
                <a:latin typeface="Courier New" panose="02070309020205020404" pitchFamily="49" charset="0"/>
                <a:cs typeface="Courier New" panose="02070309020205020404" pitchFamily="49" charset="0"/>
              </a:rPr>
              <a:t> file </a:t>
            </a:r>
          </a:p>
        </p:txBody>
      </p:sp>
      <p:sp>
        <p:nvSpPr>
          <p:cNvPr id="3" name="Content Placeholder 2"/>
          <p:cNvSpPr>
            <a:spLocks noGrp="1"/>
          </p:cNvSpPr>
          <p:nvPr>
            <p:ph idx="1"/>
          </p:nvPr>
        </p:nvSpPr>
        <p:spPr>
          <a:xfrm>
            <a:off x="838200" y="1825625"/>
            <a:ext cx="4364182" cy="4351338"/>
          </a:xfrm>
        </p:spPr>
        <p:txBody>
          <a:bodyPr/>
          <a:lstStyle/>
          <a:p>
            <a:r>
              <a:rPr lang="en-US" dirty="0"/>
              <a:t>Entry in </a:t>
            </a:r>
            <a:r>
              <a:rPr lang="en-US" b="1" dirty="0" err="1">
                <a:solidFill>
                  <a:schemeClr val="accent4">
                    <a:lumMod val="50000"/>
                  </a:schemeClr>
                </a:solidFill>
                <a:latin typeface="Courier New" panose="02070309020205020404" pitchFamily="49" charset="0"/>
                <a:cs typeface="Courier New" panose="02070309020205020404" pitchFamily="49" charset="0"/>
              </a:rPr>
              <a:t>fd</a:t>
            </a:r>
            <a:r>
              <a:rPr lang="en-US" dirty="0"/>
              <a:t> array</a:t>
            </a:r>
          </a:p>
          <a:p>
            <a:endParaRPr lang="en-US" dirty="0"/>
          </a:p>
          <a:p>
            <a:r>
              <a:rPr lang="en-US" b="1" dirty="0" err="1">
                <a:solidFill>
                  <a:schemeClr val="accent4">
                    <a:lumMod val="50000"/>
                  </a:schemeClr>
                </a:solidFill>
                <a:latin typeface="Courier New" panose="02070309020205020404" pitchFamily="49" charset="0"/>
                <a:cs typeface="Courier New" panose="02070309020205020404" pitchFamily="49" charset="0"/>
              </a:rPr>
              <a:t>fd</a:t>
            </a:r>
            <a:r>
              <a:rPr lang="en-US" dirty="0"/>
              <a:t> is the integer used in </a:t>
            </a:r>
            <a:r>
              <a:rPr lang="en-US" b="1" dirty="0">
                <a:solidFill>
                  <a:schemeClr val="accent4">
                    <a:lumMod val="50000"/>
                  </a:schemeClr>
                </a:solidFill>
                <a:latin typeface="Courier New" panose="02070309020205020404" pitchFamily="49" charset="0"/>
                <a:cs typeface="Courier New" panose="02070309020205020404" pitchFamily="49" charset="0"/>
              </a:rPr>
              <a:t>open()</a:t>
            </a:r>
            <a:r>
              <a:rPr lang="en-US" dirty="0"/>
              <a:t>, </a:t>
            </a:r>
            <a:r>
              <a:rPr lang="en-US" b="1" dirty="0">
                <a:solidFill>
                  <a:schemeClr val="accent4">
                    <a:lumMod val="50000"/>
                  </a:schemeClr>
                </a:solidFill>
                <a:latin typeface="Courier New" panose="02070309020205020404" pitchFamily="49" charset="0"/>
                <a:cs typeface="Courier New" panose="02070309020205020404" pitchFamily="49" charset="0"/>
              </a:rPr>
              <a:t>read()</a:t>
            </a:r>
            <a:r>
              <a:rPr lang="en-US" dirty="0"/>
              <a:t>, </a:t>
            </a:r>
            <a:r>
              <a:rPr lang="en-US" b="1" dirty="0">
                <a:solidFill>
                  <a:schemeClr val="accent4">
                    <a:lumMod val="50000"/>
                  </a:schemeClr>
                </a:solidFill>
                <a:latin typeface="Courier New" panose="02070309020205020404" pitchFamily="49" charset="0"/>
                <a:cs typeface="Courier New" panose="02070309020205020404" pitchFamily="49" charset="0"/>
              </a:rPr>
              <a:t>write()</a:t>
            </a:r>
            <a:r>
              <a:rPr lang="en-US" dirty="0"/>
              <a:t>, </a:t>
            </a:r>
            <a:r>
              <a:rPr lang="en-US" b="1" dirty="0">
                <a:solidFill>
                  <a:schemeClr val="accent4">
                    <a:lumMod val="50000"/>
                  </a:schemeClr>
                </a:solidFill>
                <a:latin typeface="Courier New" panose="02070309020205020404" pitchFamily="49" charset="0"/>
                <a:cs typeface="Courier New" panose="02070309020205020404" pitchFamily="49" charset="0"/>
              </a:rPr>
              <a:t>close()</a:t>
            </a:r>
            <a:r>
              <a:rPr lang="en-US" dirty="0"/>
              <a:t> (user level) calls</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14</a:t>
            </a:fld>
            <a:endParaRPr lang="en-US"/>
          </a:p>
        </p:txBody>
      </p:sp>
      <p:pic>
        <p:nvPicPr>
          <p:cNvPr id="6" name="Picture 5"/>
          <p:cNvPicPr>
            <a:picLocks noChangeAspect="1"/>
          </p:cNvPicPr>
          <p:nvPr/>
        </p:nvPicPr>
        <p:blipFill>
          <a:blip r:embed="rId3"/>
          <a:stretch>
            <a:fillRect/>
          </a:stretch>
        </p:blipFill>
        <p:spPr>
          <a:xfrm>
            <a:off x="5556488" y="1821872"/>
            <a:ext cx="5450295" cy="4097915"/>
          </a:xfrm>
          <a:prstGeom prst="rect">
            <a:avLst/>
          </a:prstGeom>
          <a:ln w="38100">
            <a:solidFill>
              <a:srgbClr val="00B050"/>
            </a:solidFill>
          </a:ln>
        </p:spPr>
      </p:pic>
    </p:spTree>
    <p:extLst>
      <p:ext uri="{BB962C8B-B14F-4D97-AF65-F5344CB8AC3E}">
        <p14:creationId xmlns:p14="http://schemas.microsoft.com/office/powerpoint/2010/main" val="273345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a:t>
            </a:r>
            <a:r>
              <a:rPr lang="en-US" b="1" dirty="0" err="1">
                <a:solidFill>
                  <a:schemeClr val="accent4">
                    <a:lumMod val="50000"/>
                  </a:schemeClr>
                </a:solidFill>
                <a:latin typeface="Courier New" panose="02070309020205020404" pitchFamily="49" charset="0"/>
                <a:cs typeface="Courier New" panose="02070309020205020404" pitchFamily="49" charset="0"/>
              </a:rPr>
              <a:t>fd</a:t>
            </a:r>
            <a:r>
              <a:rPr lang="en-US" dirty="0">
                <a:solidFill>
                  <a:srgbClr val="0070C0"/>
                </a:solidFill>
              </a:rPr>
              <a:t> array</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15</a:t>
            </a:fld>
            <a:endParaRPr lang="en-US"/>
          </a:p>
        </p:txBody>
      </p:sp>
      <p:pic>
        <p:nvPicPr>
          <p:cNvPr id="6" name="Picture 5"/>
          <p:cNvPicPr>
            <a:picLocks noChangeAspect="1"/>
          </p:cNvPicPr>
          <p:nvPr/>
        </p:nvPicPr>
        <p:blipFill>
          <a:blip r:embed="rId3"/>
          <a:stretch>
            <a:fillRect/>
          </a:stretch>
        </p:blipFill>
        <p:spPr>
          <a:xfrm>
            <a:off x="4438650" y="2000250"/>
            <a:ext cx="3314700" cy="2857500"/>
          </a:xfrm>
          <a:prstGeom prst="rect">
            <a:avLst/>
          </a:prstGeom>
        </p:spPr>
      </p:pic>
    </p:spTree>
    <p:extLst>
      <p:ext uri="{BB962C8B-B14F-4D97-AF65-F5344CB8AC3E}">
        <p14:creationId xmlns:p14="http://schemas.microsoft.com/office/powerpoint/2010/main" val="129474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Filesystems</a:t>
            </a:r>
          </a:p>
        </p:txBody>
      </p:sp>
      <p:sp>
        <p:nvSpPr>
          <p:cNvPr id="3" name="Content Placeholder 2"/>
          <p:cNvSpPr>
            <a:spLocks noGrp="1"/>
          </p:cNvSpPr>
          <p:nvPr>
            <p:ph idx="1"/>
          </p:nvPr>
        </p:nvSpPr>
        <p:spPr/>
        <p:txBody>
          <a:bodyPr/>
          <a:lstStyle/>
          <a:p>
            <a:r>
              <a:rPr lang="en-US" dirty="0"/>
              <a:t>In a traditional Unix system, there is only one tree of mounted filesystems: starting from the system’s root filesystem, each process can potentially access every file in a mounted filesystem by specifying the proper pathname.</a:t>
            </a:r>
          </a:p>
          <a:p>
            <a:endParaRPr lang="en-US" dirty="0"/>
          </a:p>
          <a:p>
            <a:r>
              <a:rPr lang="en-US" dirty="0"/>
              <a:t>In Linux 2.6 every process might have its own tree of mounted filesystems — the </a:t>
            </a:r>
            <a:r>
              <a:rPr lang="en-US" dirty="0">
                <a:solidFill>
                  <a:srgbClr val="FF0000"/>
                </a:solidFill>
              </a:rPr>
              <a:t>namespace</a:t>
            </a:r>
            <a:r>
              <a:rPr lang="en-US" dirty="0"/>
              <a:t> of the process.</a:t>
            </a:r>
          </a:p>
          <a:p>
            <a:pPr lvl="1"/>
            <a:r>
              <a:rPr lang="en-US" dirty="0"/>
              <a:t>Though most of the time, all processes share the same mounted filesystem</a:t>
            </a:r>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16</a:t>
            </a:fld>
            <a:endParaRPr lang="en-US"/>
          </a:p>
        </p:txBody>
      </p:sp>
    </p:spTree>
    <p:extLst>
      <p:ext uri="{BB962C8B-B14F-4D97-AF65-F5344CB8AC3E}">
        <p14:creationId xmlns:p14="http://schemas.microsoft.com/office/powerpoint/2010/main" val="1135386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Common types of filesystems</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17</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877508291"/>
              </p:ext>
            </p:extLst>
          </p:nvPr>
        </p:nvGraphicFramePr>
        <p:xfrm>
          <a:off x="3888365" y="1906362"/>
          <a:ext cx="4819217" cy="4203061"/>
        </p:xfrm>
        <a:graphic>
          <a:graphicData uri="http://schemas.openxmlformats.org/presentationml/2006/ole">
            <mc:AlternateContent xmlns:mc="http://schemas.openxmlformats.org/markup-compatibility/2006">
              <mc:Choice xmlns:v="urn:schemas-microsoft-com:vml" Requires="v">
                <p:oleObj spid="_x0000_s1035" name="Image" r:id="rId4" imgW="8342640" imgH="7275960" progId="Photoshop.Image.18">
                  <p:embed/>
                </p:oleObj>
              </mc:Choice>
              <mc:Fallback>
                <p:oleObj name="Image" r:id="rId4" imgW="8342640" imgH="7275960" progId="Photoshop.Image.18">
                  <p:embed/>
                  <p:pic>
                    <p:nvPicPr>
                      <p:cNvPr id="0" name=""/>
                      <p:cNvPicPr/>
                      <p:nvPr/>
                    </p:nvPicPr>
                    <p:blipFill>
                      <a:blip r:embed="rId5"/>
                      <a:stretch>
                        <a:fillRect/>
                      </a:stretch>
                    </p:blipFill>
                    <p:spPr>
                      <a:xfrm>
                        <a:off x="3888365" y="1906362"/>
                        <a:ext cx="4819217" cy="4203061"/>
                      </a:xfrm>
                      <a:prstGeom prst="rect">
                        <a:avLst/>
                      </a:prstGeom>
                    </p:spPr>
                  </p:pic>
                </p:oleObj>
              </mc:Fallback>
            </mc:AlternateContent>
          </a:graphicData>
        </a:graphic>
      </p:graphicFrame>
    </p:spTree>
    <p:extLst>
      <p:ext uri="{BB962C8B-B14F-4D97-AF65-F5344CB8AC3E}">
        <p14:creationId xmlns:p14="http://schemas.microsoft.com/office/powerpoint/2010/main" val="303689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Mounting a filesystem</a:t>
            </a:r>
          </a:p>
        </p:txBody>
      </p:sp>
      <p:sp>
        <p:nvSpPr>
          <p:cNvPr id="3" name="Content Placeholder 2"/>
          <p:cNvSpPr>
            <a:spLocks noGrp="1"/>
          </p:cNvSpPr>
          <p:nvPr>
            <p:ph idx="1"/>
          </p:nvPr>
        </p:nvSpPr>
        <p:spPr/>
        <p:txBody>
          <a:bodyPr/>
          <a:lstStyle/>
          <a:p>
            <a:r>
              <a:rPr lang="en-US" dirty="0"/>
              <a:t>Before a filesystem can be used, it must be mounted</a:t>
            </a:r>
          </a:p>
          <a:p>
            <a:pPr lvl="1"/>
            <a:r>
              <a:rPr lang="en-US" dirty="0"/>
              <a:t>Mounted gives it a pathname</a:t>
            </a:r>
          </a:p>
          <a:p>
            <a:pPr lvl="1"/>
            <a:endParaRPr lang="en-US" dirty="0"/>
          </a:p>
          <a:p>
            <a:r>
              <a:rPr lang="en-US" dirty="0"/>
              <a:t>In Linux, you can mount the same filesystem multiple times</a:t>
            </a:r>
          </a:p>
          <a:p>
            <a:pPr lvl="1"/>
            <a:r>
              <a:rPr lang="en-US" dirty="0"/>
              <a:t>But only one superblock object for these multiple mount points</a:t>
            </a:r>
          </a:p>
          <a:p>
            <a:pPr lvl="1"/>
            <a:endParaRPr lang="en-US" dirty="0"/>
          </a:p>
          <a:p>
            <a:r>
              <a:rPr lang="en-US" dirty="0"/>
              <a:t>Mounting forms a hierarchy</a:t>
            </a:r>
          </a:p>
          <a:p>
            <a:pPr lvl="1"/>
            <a:r>
              <a:rPr lang="en-US" dirty="0"/>
              <a:t>You can mount another filesystem under the directory of one</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18</a:t>
            </a:fld>
            <a:endParaRPr lang="en-US"/>
          </a:p>
        </p:txBody>
      </p:sp>
    </p:spTree>
    <p:extLst>
      <p:ext uri="{BB962C8B-B14F-4D97-AF65-F5344CB8AC3E}">
        <p14:creationId xmlns:p14="http://schemas.microsoft.com/office/powerpoint/2010/main" val="3053293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solidFill>
                  <a:srgbClr val="FF0000"/>
                </a:solidFill>
              </a:rPr>
              <a:t>The File System Formats</a:t>
            </a:r>
          </a:p>
        </p:txBody>
      </p:sp>
      <p:sp>
        <p:nvSpPr>
          <p:cNvPr id="7" name="Subtitle 6"/>
          <p:cNvSpPr>
            <a:spLocks noGrp="1"/>
          </p:cNvSpPr>
          <p:nvPr>
            <p:ph type="subTitle" idx="1"/>
          </p:nvPr>
        </p:nvSpPr>
        <p:spPr/>
        <p:txBody>
          <a:bodyPr/>
          <a:lstStyle/>
          <a:p>
            <a:r>
              <a:rPr lang="en-US" dirty="0"/>
              <a:t>(for disks)</a:t>
            </a:r>
          </a:p>
        </p:txBody>
      </p:sp>
    </p:spTree>
    <p:extLst>
      <p:ext uri="{BB962C8B-B14F-4D97-AF65-F5344CB8AC3E}">
        <p14:creationId xmlns:p14="http://schemas.microsoft.com/office/powerpoint/2010/main" val="163907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Filesystem</a:t>
            </a:r>
          </a:p>
        </p:txBody>
      </p:sp>
      <p:sp>
        <p:nvSpPr>
          <p:cNvPr id="3" name="Content Placeholder 2"/>
          <p:cNvSpPr>
            <a:spLocks noGrp="1"/>
          </p:cNvSpPr>
          <p:nvPr>
            <p:ph idx="1"/>
          </p:nvPr>
        </p:nvSpPr>
        <p:spPr/>
        <p:txBody>
          <a:bodyPr/>
          <a:lstStyle/>
          <a:p>
            <a:r>
              <a:rPr lang="en-US" dirty="0"/>
              <a:t>The bits stored on a storage media has to be given meaning</a:t>
            </a:r>
          </a:p>
          <a:p>
            <a:endParaRPr lang="en-US" dirty="0"/>
          </a:p>
          <a:p>
            <a:r>
              <a:rPr lang="en-US" dirty="0"/>
              <a:t>Different physical media have different methods of access</a:t>
            </a:r>
          </a:p>
          <a:p>
            <a:endParaRPr lang="en-US" dirty="0"/>
          </a:p>
          <a:p>
            <a:r>
              <a:rPr lang="en-US" dirty="0"/>
              <a:t>I/O drivers finally have to be invoked to perform the actual read of the bits but have to figure out which bits to read and what they mean</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2</a:t>
            </a:fld>
            <a:endParaRPr lang="en-US"/>
          </a:p>
        </p:txBody>
      </p:sp>
    </p:spTree>
    <p:extLst>
      <p:ext uri="{BB962C8B-B14F-4D97-AF65-F5344CB8AC3E}">
        <p14:creationId xmlns:p14="http://schemas.microsoft.com/office/powerpoint/2010/main" val="199715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Purpose</a:t>
            </a:r>
          </a:p>
        </p:txBody>
      </p:sp>
      <p:sp>
        <p:nvSpPr>
          <p:cNvPr id="3" name="Content Placeholder 2"/>
          <p:cNvSpPr>
            <a:spLocks noGrp="1"/>
          </p:cNvSpPr>
          <p:nvPr>
            <p:ph idx="1"/>
          </p:nvPr>
        </p:nvSpPr>
        <p:spPr/>
        <p:txBody>
          <a:bodyPr/>
          <a:lstStyle/>
          <a:p>
            <a:r>
              <a:rPr lang="en-US" dirty="0"/>
              <a:t>Controls how data is stored, organized, managed and retrieved on a storage media</a:t>
            </a:r>
          </a:p>
          <a:p>
            <a:endParaRPr lang="en-US" dirty="0"/>
          </a:p>
          <a:p>
            <a:r>
              <a:rPr lang="en-US" dirty="0"/>
              <a:t>Provides a logical namespace</a:t>
            </a:r>
          </a:p>
          <a:p>
            <a:endParaRPr lang="en-US" dirty="0"/>
          </a:p>
          <a:p>
            <a:r>
              <a:rPr lang="en-US" dirty="0"/>
              <a:t>Provides an abstract user interface</a:t>
            </a:r>
          </a:p>
          <a:p>
            <a:endParaRPr lang="en-US" dirty="0"/>
          </a:p>
          <a:p>
            <a:r>
              <a:rPr lang="en-US" dirty="0"/>
              <a:t>Provides security</a:t>
            </a:r>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20</a:t>
            </a:fld>
            <a:endParaRPr lang="en-US"/>
          </a:p>
        </p:txBody>
      </p:sp>
    </p:spTree>
    <p:extLst>
      <p:ext uri="{BB962C8B-B14F-4D97-AF65-F5344CB8AC3E}">
        <p14:creationId xmlns:p14="http://schemas.microsoft.com/office/powerpoint/2010/main" val="2615445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Journaling File Systems</a:t>
            </a:r>
          </a:p>
        </p:txBody>
      </p:sp>
      <p:sp>
        <p:nvSpPr>
          <p:cNvPr id="3" name="Content Placeholder 2"/>
          <p:cNvSpPr>
            <a:spLocks noGrp="1"/>
          </p:cNvSpPr>
          <p:nvPr>
            <p:ph idx="1"/>
          </p:nvPr>
        </p:nvSpPr>
        <p:spPr/>
        <p:txBody>
          <a:bodyPr/>
          <a:lstStyle/>
          <a:p>
            <a:r>
              <a:rPr lang="en-US" dirty="0"/>
              <a:t>Keeps track of changes not yet committed to the file system's main part </a:t>
            </a:r>
          </a:p>
          <a:p>
            <a:pPr lvl="1"/>
            <a:r>
              <a:rPr lang="en-US" dirty="0"/>
              <a:t>Certain file operations requires multiple writes to different parts of a disk</a:t>
            </a:r>
          </a:p>
          <a:p>
            <a:pPr lvl="1"/>
            <a:r>
              <a:rPr lang="en-US" dirty="0"/>
              <a:t>Example: to delete a file, one has to (1) remove directory entry, (2) release the </a:t>
            </a:r>
            <a:r>
              <a:rPr lang="en-US" dirty="0" err="1"/>
              <a:t>inode</a:t>
            </a:r>
            <a:r>
              <a:rPr lang="en-US" dirty="0"/>
              <a:t>, and (3) move blocks into the free pool</a:t>
            </a:r>
          </a:p>
          <a:p>
            <a:pPr lvl="2"/>
            <a:r>
              <a:rPr lang="en-US" dirty="0"/>
              <a:t>What if system crash in between?</a:t>
            </a:r>
          </a:p>
          <a:p>
            <a:pPr lvl="2"/>
            <a:endParaRPr lang="en-US" dirty="0"/>
          </a:p>
          <a:p>
            <a:r>
              <a:rPr lang="en-US" dirty="0"/>
              <a:t>Records the intentions of such changes in a </a:t>
            </a:r>
            <a:r>
              <a:rPr lang="en-US" dirty="0">
                <a:solidFill>
                  <a:srgbClr val="FF0000"/>
                </a:solidFill>
              </a:rPr>
              <a:t>journal</a:t>
            </a:r>
          </a:p>
          <a:p>
            <a:endParaRPr lang="en-US" dirty="0"/>
          </a:p>
          <a:p>
            <a:r>
              <a:rPr lang="en-US" dirty="0"/>
              <a:t>If system crashes, will be able to can recover to a consistent state</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21</a:t>
            </a:fld>
            <a:endParaRPr lang="en-US"/>
          </a:p>
        </p:txBody>
      </p:sp>
    </p:spTree>
    <p:extLst>
      <p:ext uri="{BB962C8B-B14F-4D97-AF65-F5344CB8AC3E}">
        <p14:creationId xmlns:p14="http://schemas.microsoft.com/office/powerpoint/2010/main" val="104332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solidFill>
                  <a:srgbClr val="0070C0"/>
                </a:solidFill>
              </a:rPr>
              <a:t>File Allocation Table</a:t>
            </a:r>
          </a:p>
        </p:txBody>
      </p:sp>
      <p:sp>
        <p:nvSpPr>
          <p:cNvPr id="7" name="Subtitle 6"/>
          <p:cNvSpPr>
            <a:spLocks noGrp="1"/>
          </p:cNvSpPr>
          <p:nvPr>
            <p:ph type="subTitle" idx="1"/>
          </p:nvPr>
        </p:nvSpPr>
        <p:spPr/>
        <p:txBody>
          <a:bodyPr/>
          <a:lstStyle/>
          <a:p>
            <a:r>
              <a:rPr lang="en-US" dirty="0">
                <a:solidFill>
                  <a:srgbClr val="FF0000"/>
                </a:solidFill>
              </a:rPr>
              <a:t>(FAT)</a:t>
            </a:r>
          </a:p>
        </p:txBody>
      </p:sp>
    </p:spTree>
    <p:extLst>
      <p:ext uri="{BB962C8B-B14F-4D97-AF65-F5344CB8AC3E}">
        <p14:creationId xmlns:p14="http://schemas.microsoft.com/office/powerpoint/2010/main" val="2271643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History</a:t>
            </a:r>
          </a:p>
        </p:txBody>
      </p:sp>
      <p:sp>
        <p:nvSpPr>
          <p:cNvPr id="3" name="Content Placeholder 2"/>
          <p:cNvSpPr>
            <a:spLocks noGrp="1"/>
          </p:cNvSpPr>
          <p:nvPr>
            <p:ph idx="1"/>
          </p:nvPr>
        </p:nvSpPr>
        <p:spPr/>
        <p:txBody>
          <a:bodyPr/>
          <a:lstStyle/>
          <a:p>
            <a:r>
              <a:rPr lang="en-US" dirty="0"/>
              <a:t>Originally developed by Microsoft, NCR, SCP, IBM, Compaq, Digital Research, Novell, and Caldera</a:t>
            </a:r>
          </a:p>
          <a:p>
            <a:endParaRPr lang="en-US" dirty="0"/>
          </a:p>
          <a:p>
            <a:r>
              <a:rPr lang="en-US" dirty="0"/>
              <a:t>Used in MS-DOS, still used in many embedded media</a:t>
            </a:r>
          </a:p>
          <a:p>
            <a:endParaRPr lang="en-US" dirty="0"/>
          </a:p>
          <a:p>
            <a:r>
              <a:rPr lang="en-US" dirty="0"/>
              <a:t>FAT (8 bit) → </a:t>
            </a:r>
            <a:r>
              <a:rPr lang="en-US" dirty="0" err="1"/>
              <a:t>FAT12</a:t>
            </a:r>
            <a:r>
              <a:rPr lang="en-US" dirty="0"/>
              <a:t> → </a:t>
            </a:r>
            <a:r>
              <a:rPr lang="en-US" dirty="0" err="1"/>
              <a:t>FAT16</a:t>
            </a:r>
            <a:r>
              <a:rPr lang="en-US" dirty="0"/>
              <a:t> → </a:t>
            </a:r>
            <a:r>
              <a:rPr lang="en-US" dirty="0" err="1"/>
              <a:t>FAT32</a:t>
            </a:r>
            <a:r>
              <a:rPr lang="en-US" dirty="0"/>
              <a:t> → </a:t>
            </a:r>
            <a:r>
              <a:rPr lang="en-US" dirty="0" err="1"/>
              <a:t>exFAT</a:t>
            </a:r>
            <a:r>
              <a:rPr lang="en-US" dirty="0"/>
              <a:t> (64 bits)</a:t>
            </a:r>
          </a:p>
          <a:p>
            <a:endParaRPr lang="en-US" dirty="0"/>
          </a:p>
          <a:p>
            <a:r>
              <a:rPr lang="en-US" dirty="0"/>
              <a:t>A linked list format</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23</a:t>
            </a:fld>
            <a:endParaRPr lang="en-US"/>
          </a:p>
        </p:txBody>
      </p:sp>
    </p:spTree>
    <p:extLst>
      <p:ext uri="{BB962C8B-B14F-4D97-AF65-F5344CB8AC3E}">
        <p14:creationId xmlns:p14="http://schemas.microsoft.com/office/powerpoint/2010/main" val="2206280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FAT layout</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24</a:t>
            </a:fld>
            <a:endParaRPr lang="en-US"/>
          </a:p>
        </p:txBody>
      </p:sp>
      <p:pic>
        <p:nvPicPr>
          <p:cNvPr id="6" name="Picture 5"/>
          <p:cNvPicPr>
            <a:picLocks noChangeAspect="1"/>
          </p:cNvPicPr>
          <p:nvPr/>
        </p:nvPicPr>
        <p:blipFill>
          <a:blip r:embed="rId3"/>
          <a:stretch>
            <a:fillRect/>
          </a:stretch>
        </p:blipFill>
        <p:spPr>
          <a:xfrm>
            <a:off x="3862569" y="1874570"/>
            <a:ext cx="4857750" cy="3876675"/>
          </a:xfrm>
          <a:prstGeom prst="rect">
            <a:avLst/>
          </a:prstGeom>
        </p:spPr>
      </p:pic>
    </p:spTree>
    <p:extLst>
      <p:ext uri="{BB962C8B-B14F-4D97-AF65-F5344CB8AC3E}">
        <p14:creationId xmlns:p14="http://schemas.microsoft.com/office/powerpoint/2010/main" val="2576336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File Allocation Table</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25</a:t>
            </a:fld>
            <a:endParaRPr lang="en-US"/>
          </a:p>
        </p:txBody>
      </p:sp>
      <p:pic>
        <p:nvPicPr>
          <p:cNvPr id="6" name="Picture 5"/>
          <p:cNvPicPr>
            <a:picLocks noChangeAspect="1"/>
          </p:cNvPicPr>
          <p:nvPr/>
        </p:nvPicPr>
        <p:blipFill>
          <a:blip r:embed="rId3"/>
          <a:stretch>
            <a:fillRect/>
          </a:stretch>
        </p:blipFill>
        <p:spPr>
          <a:xfrm>
            <a:off x="3821998" y="1632664"/>
            <a:ext cx="4540225" cy="4324024"/>
          </a:xfrm>
          <a:prstGeom prst="rect">
            <a:avLst/>
          </a:prstGeom>
        </p:spPr>
      </p:pic>
      <p:sp>
        <p:nvSpPr>
          <p:cNvPr id="3" name="TextBox 2"/>
          <p:cNvSpPr txBox="1"/>
          <p:nvPr/>
        </p:nvSpPr>
        <p:spPr>
          <a:xfrm>
            <a:off x="912340" y="4683211"/>
            <a:ext cx="4048897" cy="923330"/>
          </a:xfrm>
          <a:prstGeom prst="rect">
            <a:avLst/>
          </a:prstGeom>
          <a:noFill/>
        </p:spPr>
        <p:txBody>
          <a:bodyPr wrap="square" rtlCol="0">
            <a:spAutoFit/>
          </a:bodyPr>
          <a:lstStyle/>
          <a:p>
            <a:r>
              <a:rPr lang="en-US"/>
              <a:t>A </a:t>
            </a:r>
            <a:r>
              <a:rPr lang="en-US">
                <a:solidFill>
                  <a:srgbClr val="FF0000"/>
                </a:solidFill>
              </a:rPr>
              <a:t>cluster</a:t>
            </a:r>
            <a:r>
              <a:rPr lang="en-US"/>
              <a:t> consists of a number of </a:t>
            </a:r>
            <a:r>
              <a:rPr lang="en-US">
                <a:solidFill>
                  <a:srgbClr val="7030A0"/>
                </a:solidFill>
              </a:rPr>
              <a:t>sectors</a:t>
            </a:r>
            <a:r>
              <a:rPr lang="en-US"/>
              <a:t> (the storage unit of the device) – it is predefined at formatting time.</a:t>
            </a:r>
          </a:p>
        </p:txBody>
      </p:sp>
      <p:sp>
        <p:nvSpPr>
          <p:cNvPr id="7" name="TextBox 6"/>
          <p:cNvSpPr txBox="1"/>
          <p:nvPr/>
        </p:nvSpPr>
        <p:spPr>
          <a:xfrm>
            <a:off x="7068065" y="1278924"/>
            <a:ext cx="4775886" cy="1200329"/>
          </a:xfrm>
          <a:prstGeom prst="rect">
            <a:avLst/>
          </a:prstGeom>
          <a:noFill/>
        </p:spPr>
        <p:txBody>
          <a:bodyPr wrap="square" rtlCol="0">
            <a:spAutoFit/>
          </a:bodyPr>
          <a:lstStyle/>
          <a:p>
            <a:r>
              <a:rPr lang="en-US"/>
              <a:t>A </a:t>
            </a:r>
            <a:r>
              <a:rPr lang="en-US">
                <a:solidFill>
                  <a:srgbClr val="FF0000"/>
                </a:solidFill>
              </a:rPr>
              <a:t>directory table </a:t>
            </a:r>
            <a:r>
              <a:rPr lang="en-US"/>
              <a:t>(a.k.a. a folder) is a special file stored in the data area that contains a number of directory table entries. A special </a:t>
            </a:r>
            <a:r>
              <a:rPr lang="en-US">
                <a:solidFill>
                  <a:srgbClr val="FF0000"/>
                </a:solidFill>
              </a:rPr>
              <a:t>root directory </a:t>
            </a:r>
            <a:r>
              <a:rPr lang="en-US"/>
              <a:t>table is located in the start of the data area.</a:t>
            </a:r>
          </a:p>
        </p:txBody>
      </p:sp>
    </p:spTree>
    <p:extLst>
      <p:ext uri="{BB962C8B-B14F-4D97-AF65-F5344CB8AC3E}">
        <p14:creationId xmlns:p14="http://schemas.microsoft.com/office/powerpoint/2010/main" val="398508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solidFill>
                  <a:srgbClr val="0070C0"/>
                </a:solidFill>
              </a:rPr>
              <a:t>Extended Filesystem</a:t>
            </a:r>
          </a:p>
        </p:txBody>
      </p:sp>
      <p:sp>
        <p:nvSpPr>
          <p:cNvPr id="7" name="Subtitle 6"/>
          <p:cNvSpPr>
            <a:spLocks noGrp="1"/>
          </p:cNvSpPr>
          <p:nvPr>
            <p:ph type="subTitle" idx="1"/>
          </p:nvPr>
        </p:nvSpPr>
        <p:spPr/>
        <p:txBody>
          <a:bodyPr/>
          <a:lstStyle/>
          <a:p>
            <a:r>
              <a:rPr lang="en-US" dirty="0">
                <a:solidFill>
                  <a:srgbClr val="FF0000"/>
                </a:solidFill>
              </a:rPr>
              <a:t>(EXT)</a:t>
            </a:r>
          </a:p>
        </p:txBody>
      </p:sp>
    </p:spTree>
    <p:extLst>
      <p:ext uri="{BB962C8B-B14F-4D97-AF65-F5344CB8AC3E}">
        <p14:creationId xmlns:p14="http://schemas.microsoft.com/office/powerpoint/2010/main" val="2391668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0C0"/>
                </a:solidFill>
              </a:rPr>
              <a:t>EXT2</a:t>
            </a:r>
            <a:endParaRPr lang="en-US" dirty="0">
              <a:solidFill>
                <a:srgbClr val="0070C0"/>
              </a:solidFill>
            </a:endParaRPr>
          </a:p>
        </p:txBody>
      </p:sp>
      <p:sp>
        <p:nvSpPr>
          <p:cNvPr id="3" name="Content Placeholder 2"/>
          <p:cNvSpPr>
            <a:spLocks noGrp="1"/>
          </p:cNvSpPr>
          <p:nvPr>
            <p:ph idx="1"/>
          </p:nvPr>
        </p:nvSpPr>
        <p:spPr/>
        <p:txBody>
          <a:bodyPr/>
          <a:lstStyle/>
          <a:p>
            <a:r>
              <a:rPr lang="en-US" dirty="0"/>
              <a:t>Introduced in 1993</a:t>
            </a:r>
          </a:p>
          <a:p>
            <a:r>
              <a:rPr lang="en-US" dirty="0"/>
              <a:t>No journaling</a:t>
            </a:r>
          </a:p>
          <a:p>
            <a:r>
              <a:rPr lang="en-US" dirty="0"/>
              <a:t>Maximum individual file size can be from 16 GB to 2 TB</a:t>
            </a:r>
          </a:p>
          <a:p>
            <a:r>
              <a:rPr lang="en-US" dirty="0"/>
              <a:t>Overall file system size can be from 2 TB to 32 TB</a:t>
            </a:r>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27</a:t>
            </a:fld>
            <a:endParaRPr lang="en-US"/>
          </a:p>
        </p:txBody>
      </p:sp>
    </p:spTree>
    <p:extLst>
      <p:ext uri="{BB962C8B-B14F-4D97-AF65-F5344CB8AC3E}">
        <p14:creationId xmlns:p14="http://schemas.microsoft.com/office/powerpoint/2010/main" val="465607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0C0"/>
                </a:solidFill>
              </a:rPr>
              <a:t>EXT3</a:t>
            </a:r>
            <a:endParaRPr lang="en-US" dirty="0">
              <a:solidFill>
                <a:srgbClr val="0070C0"/>
              </a:solidFill>
            </a:endParaRPr>
          </a:p>
        </p:txBody>
      </p:sp>
      <p:sp>
        <p:nvSpPr>
          <p:cNvPr id="3" name="Content Placeholder 2"/>
          <p:cNvSpPr>
            <a:spLocks noGrp="1"/>
          </p:cNvSpPr>
          <p:nvPr>
            <p:ph idx="1"/>
          </p:nvPr>
        </p:nvSpPr>
        <p:spPr/>
        <p:txBody>
          <a:bodyPr>
            <a:normAutofit fontScale="77500" lnSpcReduction="20000"/>
          </a:bodyPr>
          <a:lstStyle/>
          <a:p>
            <a:r>
              <a:rPr lang="en-US" dirty="0"/>
              <a:t>Introduced in 2001</a:t>
            </a:r>
          </a:p>
          <a:p>
            <a:r>
              <a:rPr lang="en-US" dirty="0"/>
              <a:t>Starting from Linux Kernel 2.4.15 </a:t>
            </a:r>
            <a:r>
              <a:rPr lang="en-US" dirty="0" err="1"/>
              <a:t>ext3</a:t>
            </a:r>
            <a:r>
              <a:rPr lang="en-US" dirty="0"/>
              <a:t> was available.</a:t>
            </a:r>
          </a:p>
          <a:p>
            <a:r>
              <a:rPr lang="en-US" dirty="0"/>
              <a:t>The main benefit of </a:t>
            </a:r>
            <a:r>
              <a:rPr lang="en-US" dirty="0" err="1"/>
              <a:t>ext3</a:t>
            </a:r>
            <a:r>
              <a:rPr lang="en-US" dirty="0"/>
              <a:t> is that it allows journaling.</a:t>
            </a:r>
          </a:p>
          <a:p>
            <a:r>
              <a:rPr lang="en-US" dirty="0"/>
              <a:t>Journaling has a dedicated area in the file system, where all the changes are tracked. </a:t>
            </a:r>
          </a:p>
          <a:p>
            <a:r>
              <a:rPr lang="en-US" dirty="0"/>
              <a:t>Maximum individual file size can be from 16 GB to 2 TB</a:t>
            </a:r>
          </a:p>
          <a:p>
            <a:r>
              <a:rPr lang="en-US" dirty="0"/>
              <a:t>Overall </a:t>
            </a:r>
            <a:r>
              <a:rPr lang="en-US" dirty="0" err="1"/>
              <a:t>ext3</a:t>
            </a:r>
            <a:r>
              <a:rPr lang="en-US" dirty="0"/>
              <a:t> file system size can be from 2 TB to 32 TB</a:t>
            </a:r>
          </a:p>
          <a:p>
            <a:r>
              <a:rPr lang="en-US" dirty="0"/>
              <a:t>There are three types of journaling available in </a:t>
            </a:r>
            <a:r>
              <a:rPr lang="en-US" dirty="0" err="1"/>
              <a:t>ext3</a:t>
            </a:r>
            <a:r>
              <a:rPr lang="en-US" dirty="0"/>
              <a:t> file system</a:t>
            </a:r>
          </a:p>
          <a:p>
            <a:pPr lvl="1"/>
            <a:r>
              <a:rPr lang="en-US" dirty="0"/>
              <a:t>Journal – Metadata and content are saved in the journal.</a:t>
            </a:r>
          </a:p>
          <a:p>
            <a:pPr lvl="1"/>
            <a:r>
              <a:rPr lang="en-US" dirty="0"/>
              <a:t>Ordered – Only metadata is saved in the journal. Metadata are journaled only after writing the content to disk. This is the default.</a:t>
            </a:r>
          </a:p>
          <a:p>
            <a:pPr lvl="1"/>
            <a:r>
              <a:rPr lang="en-US" dirty="0" err="1"/>
              <a:t>Writeback</a:t>
            </a:r>
            <a:r>
              <a:rPr lang="en-US" dirty="0"/>
              <a:t> – Only metadata is saved in the journal. Metadata might be journaled either before or after the content is written to the disk.</a:t>
            </a:r>
          </a:p>
          <a:p>
            <a:r>
              <a:rPr lang="en-US" dirty="0"/>
              <a:t>You can convert a </a:t>
            </a:r>
            <a:r>
              <a:rPr lang="en-US" dirty="0" err="1"/>
              <a:t>ext2</a:t>
            </a:r>
            <a:r>
              <a:rPr lang="en-US" dirty="0"/>
              <a:t> file system to </a:t>
            </a:r>
            <a:r>
              <a:rPr lang="en-US" dirty="0" err="1"/>
              <a:t>ext3</a:t>
            </a:r>
            <a:r>
              <a:rPr lang="en-US" dirty="0"/>
              <a:t> file system directly (without backup/restore)</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28</a:t>
            </a:fld>
            <a:endParaRPr lang="en-US"/>
          </a:p>
        </p:txBody>
      </p:sp>
    </p:spTree>
    <p:extLst>
      <p:ext uri="{BB962C8B-B14F-4D97-AF65-F5344CB8AC3E}">
        <p14:creationId xmlns:p14="http://schemas.microsoft.com/office/powerpoint/2010/main" val="263697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0C0"/>
                </a:solidFill>
              </a:rPr>
              <a:t>EXT4</a:t>
            </a:r>
            <a:endParaRPr lang="en-US"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r>
              <a:rPr lang="en-US" dirty="0"/>
              <a:t>Introduced in 2008.</a:t>
            </a:r>
          </a:p>
          <a:p>
            <a:r>
              <a:rPr lang="en-US" dirty="0"/>
              <a:t>Starting from Linux Kernel 2.6.19 </a:t>
            </a:r>
            <a:r>
              <a:rPr lang="en-US" dirty="0" err="1"/>
              <a:t>ext4</a:t>
            </a:r>
            <a:r>
              <a:rPr lang="en-US" dirty="0"/>
              <a:t> was available.</a:t>
            </a:r>
          </a:p>
          <a:p>
            <a:r>
              <a:rPr lang="en-US" dirty="0"/>
              <a:t>Maximum individual file size can be from 16 GB to 16 TB</a:t>
            </a:r>
          </a:p>
          <a:p>
            <a:r>
              <a:rPr lang="en-US" dirty="0"/>
              <a:t>Overall maximum </a:t>
            </a:r>
            <a:r>
              <a:rPr lang="en-US" dirty="0" err="1"/>
              <a:t>ext4</a:t>
            </a:r>
            <a:r>
              <a:rPr lang="en-US" dirty="0"/>
              <a:t> file system size is 1 </a:t>
            </a:r>
            <a:r>
              <a:rPr lang="en-US" dirty="0" err="1"/>
              <a:t>EB</a:t>
            </a:r>
            <a:r>
              <a:rPr lang="en-US" dirty="0"/>
              <a:t> (</a:t>
            </a:r>
            <a:r>
              <a:rPr lang="en-US" dirty="0" err="1"/>
              <a:t>exabyte</a:t>
            </a:r>
            <a:r>
              <a:rPr lang="en-US" dirty="0"/>
              <a:t>). 1 </a:t>
            </a:r>
            <a:r>
              <a:rPr lang="en-US" dirty="0" err="1"/>
              <a:t>EB</a:t>
            </a:r>
            <a:r>
              <a:rPr lang="en-US" dirty="0"/>
              <a:t> = 1024 </a:t>
            </a:r>
            <a:r>
              <a:rPr lang="en-US" dirty="0" err="1"/>
              <a:t>PB</a:t>
            </a:r>
            <a:r>
              <a:rPr lang="en-US" dirty="0"/>
              <a:t> (petabyte). 1 </a:t>
            </a:r>
            <a:r>
              <a:rPr lang="en-US" dirty="0" err="1"/>
              <a:t>PB</a:t>
            </a:r>
            <a:r>
              <a:rPr lang="en-US" dirty="0"/>
              <a:t> = 1024 TB (terabyte).</a:t>
            </a:r>
          </a:p>
          <a:p>
            <a:r>
              <a:rPr lang="en-US" dirty="0"/>
              <a:t>Directory can contain a maximum of 64,000 subdirectories (as opposed to 32,000 in </a:t>
            </a:r>
            <a:r>
              <a:rPr lang="en-US" dirty="0" err="1"/>
              <a:t>ext3</a:t>
            </a:r>
            <a:r>
              <a:rPr lang="en-US" dirty="0"/>
              <a:t>)</a:t>
            </a:r>
          </a:p>
          <a:p>
            <a:r>
              <a:rPr lang="en-US" dirty="0"/>
              <a:t>You can also mount an existing </a:t>
            </a:r>
            <a:r>
              <a:rPr lang="en-US" dirty="0" err="1"/>
              <a:t>ext3</a:t>
            </a:r>
            <a:r>
              <a:rPr lang="en-US" dirty="0"/>
              <a:t> fs as </a:t>
            </a:r>
            <a:r>
              <a:rPr lang="en-US" dirty="0" err="1"/>
              <a:t>ext4</a:t>
            </a:r>
            <a:r>
              <a:rPr lang="en-US" dirty="0"/>
              <a:t> fs (without upgrade).</a:t>
            </a:r>
          </a:p>
          <a:p>
            <a:r>
              <a:rPr lang="en-US" dirty="0"/>
              <a:t>Several other new features are introduced in </a:t>
            </a:r>
            <a:r>
              <a:rPr lang="en-US" dirty="0" err="1"/>
              <a:t>ext4</a:t>
            </a:r>
            <a:r>
              <a:rPr lang="en-US" dirty="0"/>
              <a:t> to improved the performance and reliability of the filesystem when compared to </a:t>
            </a:r>
            <a:r>
              <a:rPr lang="en-US" dirty="0" err="1"/>
              <a:t>ext3</a:t>
            </a:r>
            <a:r>
              <a:rPr lang="en-US" dirty="0"/>
              <a:t>.</a:t>
            </a:r>
          </a:p>
          <a:p>
            <a:r>
              <a:rPr lang="en-US" dirty="0"/>
              <a:t>In </a:t>
            </a:r>
            <a:r>
              <a:rPr lang="en-US" dirty="0" err="1"/>
              <a:t>ext4</a:t>
            </a:r>
            <a:r>
              <a:rPr lang="en-US" dirty="0"/>
              <a:t>, you also have the option of turning the journaling feature “off”.</a:t>
            </a:r>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29</a:t>
            </a:fld>
            <a:endParaRPr lang="en-US"/>
          </a:p>
        </p:txBody>
      </p:sp>
    </p:spTree>
    <p:extLst>
      <p:ext uri="{BB962C8B-B14F-4D97-AF65-F5344CB8AC3E}">
        <p14:creationId xmlns:p14="http://schemas.microsoft.com/office/powerpoint/2010/main" val="310305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Virtual Filesystem (VFS)</a:t>
            </a:r>
          </a:p>
        </p:txBody>
      </p:sp>
      <p:sp>
        <p:nvSpPr>
          <p:cNvPr id="3" name="Content Placeholder 2"/>
          <p:cNvSpPr>
            <a:spLocks noGrp="1"/>
          </p:cNvSpPr>
          <p:nvPr>
            <p:ph idx="1"/>
          </p:nvPr>
        </p:nvSpPr>
        <p:spPr/>
        <p:txBody>
          <a:bodyPr/>
          <a:lstStyle/>
          <a:p>
            <a:r>
              <a:rPr lang="en-US" dirty="0"/>
              <a:t>VFS exposes a uniform API regardless of the underlying implementation or physical realities</a:t>
            </a:r>
          </a:p>
          <a:p>
            <a:r>
              <a:rPr lang="en-US" dirty="0"/>
              <a:t>Abstracts away the complexities from the users</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3</a:t>
            </a:fld>
            <a:endParaRPr lang="en-US"/>
          </a:p>
        </p:txBody>
      </p:sp>
      <p:pic>
        <p:nvPicPr>
          <p:cNvPr id="6" name="Picture 5"/>
          <p:cNvPicPr>
            <a:picLocks noChangeAspect="1"/>
          </p:cNvPicPr>
          <p:nvPr/>
        </p:nvPicPr>
        <p:blipFill>
          <a:blip r:embed="rId3"/>
          <a:stretch>
            <a:fillRect/>
          </a:stretch>
        </p:blipFill>
        <p:spPr>
          <a:xfrm>
            <a:off x="4348163" y="3432824"/>
            <a:ext cx="4604308" cy="2495716"/>
          </a:xfrm>
          <a:prstGeom prst="rect">
            <a:avLst/>
          </a:prstGeom>
        </p:spPr>
      </p:pic>
    </p:spTree>
    <p:extLst>
      <p:ext uri="{BB962C8B-B14F-4D97-AF65-F5344CB8AC3E}">
        <p14:creationId xmlns:p14="http://schemas.microsoft.com/office/powerpoint/2010/main" val="3031513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Layout of </a:t>
            </a:r>
            <a:r>
              <a:rPr lang="en-US" dirty="0" err="1">
                <a:solidFill>
                  <a:srgbClr val="0070C0"/>
                </a:solidFill>
              </a:rPr>
              <a:t>ext2</a:t>
            </a:r>
            <a:r>
              <a:rPr lang="en-US" dirty="0">
                <a:solidFill>
                  <a:srgbClr val="0070C0"/>
                </a:solidFill>
              </a:rPr>
              <a:t> Filesystem</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30</a:t>
            </a:fld>
            <a:endParaRPr lang="en-US"/>
          </a:p>
        </p:txBody>
      </p:sp>
      <p:pic>
        <p:nvPicPr>
          <p:cNvPr id="6" name="Picture 5"/>
          <p:cNvPicPr>
            <a:picLocks noChangeAspect="1"/>
          </p:cNvPicPr>
          <p:nvPr/>
        </p:nvPicPr>
        <p:blipFill>
          <a:blip r:embed="rId3"/>
          <a:stretch>
            <a:fillRect/>
          </a:stretch>
        </p:blipFill>
        <p:spPr>
          <a:xfrm>
            <a:off x="3257550" y="2495550"/>
            <a:ext cx="5676900" cy="1866900"/>
          </a:xfrm>
          <a:prstGeom prst="rect">
            <a:avLst/>
          </a:prstGeom>
        </p:spPr>
      </p:pic>
      <p:sp>
        <p:nvSpPr>
          <p:cNvPr id="7" name="TextBox 6"/>
          <p:cNvSpPr txBox="1"/>
          <p:nvPr/>
        </p:nvSpPr>
        <p:spPr>
          <a:xfrm>
            <a:off x="3196910" y="4990809"/>
            <a:ext cx="5938164" cy="369332"/>
          </a:xfrm>
          <a:prstGeom prst="rect">
            <a:avLst/>
          </a:prstGeom>
          <a:noFill/>
        </p:spPr>
        <p:txBody>
          <a:bodyPr wrap="none" rtlCol="0">
            <a:spAutoFit/>
          </a:bodyPr>
          <a:lstStyle/>
          <a:p>
            <a:r>
              <a:rPr lang="en-US" dirty="0">
                <a:solidFill>
                  <a:srgbClr val="7030A0"/>
                </a:solidFill>
              </a:rPr>
              <a:t>Block size is selectable at creation. From 1024 to </a:t>
            </a:r>
            <a:r>
              <a:rPr lang="en-US">
                <a:solidFill>
                  <a:srgbClr val="7030A0"/>
                </a:solidFill>
              </a:rPr>
              <a:t>4096 bytes</a:t>
            </a:r>
            <a:r>
              <a:rPr lang="en-US" dirty="0">
                <a:solidFill>
                  <a:srgbClr val="7030A0"/>
                </a:solidFill>
              </a:rPr>
              <a:t>.</a:t>
            </a:r>
          </a:p>
        </p:txBody>
      </p:sp>
    </p:spTree>
    <p:extLst>
      <p:ext uri="{BB962C8B-B14F-4D97-AF65-F5344CB8AC3E}">
        <p14:creationId xmlns:p14="http://schemas.microsoft.com/office/powerpoint/2010/main" val="2755479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0C0"/>
                </a:solidFill>
              </a:rPr>
              <a:t>Ext2</a:t>
            </a:r>
            <a:endParaRPr lang="en-US"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r>
              <a:rPr lang="en-US" dirty="0"/>
              <a:t>First block reserved for </a:t>
            </a:r>
            <a:r>
              <a:rPr lang="en-US"/>
              <a:t>boot sector</a:t>
            </a:r>
          </a:p>
          <a:p>
            <a:pPr lvl="1"/>
            <a:r>
              <a:rPr lang="en-US"/>
              <a:t>A block, just like a cluster in FAT, consists of several contiguous sectors.</a:t>
            </a:r>
            <a:endParaRPr lang="en-US" dirty="0"/>
          </a:p>
          <a:p>
            <a:r>
              <a:rPr lang="en-US" dirty="0"/>
              <a:t>The rest partitioned into </a:t>
            </a:r>
            <a:r>
              <a:rPr lang="en-US" dirty="0">
                <a:solidFill>
                  <a:srgbClr val="FF0000"/>
                </a:solidFill>
              </a:rPr>
              <a:t>block groups </a:t>
            </a:r>
            <a:r>
              <a:rPr lang="en-US" dirty="0"/>
              <a:t>– all of identical size</a:t>
            </a:r>
          </a:p>
          <a:p>
            <a:pPr lvl="1"/>
            <a:r>
              <a:rPr lang="en-US" dirty="0"/>
              <a:t>Up to 8</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dirty="0"/>
              <a:t> block-size blocks</a:t>
            </a:r>
          </a:p>
          <a:p>
            <a:r>
              <a:rPr lang="en-US" dirty="0"/>
              <a:t>Each block group contains one of the following:</a:t>
            </a:r>
          </a:p>
          <a:p>
            <a:pPr lvl="1"/>
            <a:r>
              <a:rPr lang="en-US" dirty="0"/>
              <a:t>A copy of the filesystem’s superblock </a:t>
            </a:r>
          </a:p>
          <a:p>
            <a:pPr lvl="1"/>
            <a:r>
              <a:rPr lang="en-US" dirty="0"/>
              <a:t>A copy of the group of block group descriptors </a:t>
            </a:r>
          </a:p>
          <a:p>
            <a:pPr lvl="1"/>
            <a:r>
              <a:rPr lang="en-US" dirty="0"/>
              <a:t>A data block bitmap </a:t>
            </a:r>
          </a:p>
          <a:p>
            <a:pPr lvl="1"/>
            <a:r>
              <a:rPr lang="en-US" dirty="0"/>
              <a:t>An </a:t>
            </a:r>
            <a:r>
              <a:rPr lang="en-US" dirty="0" err="1"/>
              <a:t>inode</a:t>
            </a:r>
            <a:r>
              <a:rPr lang="en-US" dirty="0"/>
              <a:t> bitmap </a:t>
            </a:r>
          </a:p>
          <a:p>
            <a:pPr lvl="1"/>
            <a:r>
              <a:rPr lang="en-US" dirty="0"/>
              <a:t>A table of </a:t>
            </a:r>
            <a:r>
              <a:rPr lang="en-US" dirty="0" err="1"/>
              <a:t>inodes</a:t>
            </a:r>
            <a:r>
              <a:rPr lang="en-US" dirty="0"/>
              <a:t> </a:t>
            </a:r>
          </a:p>
          <a:p>
            <a:pPr lvl="1"/>
            <a:r>
              <a:rPr lang="en-US" dirty="0"/>
              <a:t>A chunk of data that belongs to a file; i.e., data blocks</a:t>
            </a:r>
          </a:p>
          <a:p>
            <a:pPr lvl="1"/>
            <a:r>
              <a:rPr lang="en-US" dirty="0"/>
              <a:t>Unused, i.e., free</a:t>
            </a:r>
          </a:p>
          <a:p>
            <a:pPr lvl="1"/>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31</a:t>
            </a:fld>
            <a:endParaRPr lang="en-US"/>
          </a:p>
        </p:txBody>
      </p:sp>
    </p:spTree>
    <p:extLst>
      <p:ext uri="{BB962C8B-B14F-4D97-AF65-F5344CB8AC3E}">
        <p14:creationId xmlns:p14="http://schemas.microsoft.com/office/powerpoint/2010/main" val="2873226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The ext2 inode structure</a:t>
            </a:r>
          </a:p>
        </p:txBody>
      </p:sp>
      <p:sp>
        <p:nvSpPr>
          <p:cNvPr id="3" name="Content Placeholder 2"/>
          <p:cNvSpPr>
            <a:spLocks noGrp="1"/>
          </p:cNvSpPr>
          <p:nvPr>
            <p:ph idx="1"/>
          </p:nvPr>
        </p:nvSpPr>
        <p:spPr>
          <a:xfrm>
            <a:off x="838200" y="1825625"/>
            <a:ext cx="2609335" cy="4351338"/>
          </a:xfrm>
        </p:spPr>
        <p:txBody>
          <a:bodyPr/>
          <a:lstStyle/>
          <a:p>
            <a:r>
              <a:rPr lang="en-US"/>
              <a:t>fs/ext2/ext2.h</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32</a:t>
            </a:fld>
            <a:endParaRPr lang="en-US"/>
          </a:p>
        </p:txBody>
      </p:sp>
      <p:pic>
        <p:nvPicPr>
          <p:cNvPr id="7" name="Picture 6"/>
          <p:cNvPicPr>
            <a:picLocks noChangeAspect="1"/>
          </p:cNvPicPr>
          <p:nvPr/>
        </p:nvPicPr>
        <p:blipFill>
          <a:blip r:embed="rId2"/>
          <a:stretch>
            <a:fillRect/>
          </a:stretch>
        </p:blipFill>
        <p:spPr>
          <a:xfrm>
            <a:off x="7602495" y="953303"/>
            <a:ext cx="3407376" cy="5000208"/>
          </a:xfrm>
          <a:prstGeom prst="rect">
            <a:avLst/>
          </a:prstGeom>
        </p:spPr>
      </p:pic>
      <p:cxnSp>
        <p:nvCxnSpPr>
          <p:cNvPr id="9" name="Straight Arrow Connector 8"/>
          <p:cNvCxnSpPr/>
          <p:nvPr/>
        </p:nvCxnSpPr>
        <p:spPr>
          <a:xfrm>
            <a:off x="7315200" y="3299254"/>
            <a:ext cx="6734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50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a:t>
            </a:r>
            <a:r>
              <a:rPr lang="en-US" dirty="0" err="1">
                <a:solidFill>
                  <a:srgbClr val="0070C0"/>
                </a:solidFill>
              </a:rPr>
              <a:t>ext2</a:t>
            </a:r>
            <a:r>
              <a:rPr lang="en-US" dirty="0">
                <a:solidFill>
                  <a:srgbClr val="0070C0"/>
                </a:solidFill>
              </a:rPr>
              <a:t> file</a:t>
            </a:r>
          </a:p>
        </p:txBody>
      </p:sp>
      <p:sp>
        <p:nvSpPr>
          <p:cNvPr id="3" name="Content Placeholder 2"/>
          <p:cNvSpPr>
            <a:spLocks noGrp="1"/>
          </p:cNvSpPr>
          <p:nvPr>
            <p:ph idx="1"/>
          </p:nvPr>
        </p:nvSpPr>
        <p:spPr>
          <a:xfrm>
            <a:off x="838200" y="1825625"/>
            <a:ext cx="5499779" cy="4351338"/>
          </a:xfrm>
        </p:spPr>
        <p:txBody>
          <a:bodyPr/>
          <a:lstStyle/>
          <a:p>
            <a:r>
              <a:rPr lang="en-US" dirty="0"/>
              <a:t>There are pointers to the first 12 blocks which contain the file's data in the </a:t>
            </a:r>
            <a:r>
              <a:rPr lang="en-US" dirty="0" err="1"/>
              <a:t>inode</a:t>
            </a:r>
            <a:r>
              <a:rPr lang="en-US" dirty="0"/>
              <a:t>. </a:t>
            </a:r>
          </a:p>
          <a:p>
            <a:r>
              <a:rPr lang="en-US" dirty="0"/>
              <a:t>There is a pointer to an indirect block (which contains pointers to the next set of blocks), a pointer to a doubly indirect block and a pointer to a trebly indirect block.</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33</a:t>
            </a:fld>
            <a:endParaRPr lang="en-US"/>
          </a:p>
        </p:txBody>
      </p:sp>
      <p:pic>
        <p:nvPicPr>
          <p:cNvPr id="7" name="Picture 6"/>
          <p:cNvPicPr>
            <a:picLocks noChangeAspect="1"/>
          </p:cNvPicPr>
          <p:nvPr/>
        </p:nvPicPr>
        <p:blipFill>
          <a:blip r:embed="rId3"/>
          <a:stretch>
            <a:fillRect/>
          </a:stretch>
        </p:blipFill>
        <p:spPr>
          <a:xfrm>
            <a:off x="6653685" y="1933502"/>
            <a:ext cx="5137185" cy="3112930"/>
          </a:xfrm>
          <a:prstGeom prst="rect">
            <a:avLst/>
          </a:prstGeom>
        </p:spPr>
      </p:pic>
    </p:spTree>
    <p:extLst>
      <p:ext uri="{BB962C8B-B14F-4D97-AF65-F5344CB8AC3E}">
        <p14:creationId xmlns:p14="http://schemas.microsoft.com/office/powerpoint/2010/main" val="4187346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2734-631C-4FDB-A390-0D824E1C4E20}"/>
              </a:ext>
            </a:extLst>
          </p:cNvPr>
          <p:cNvSpPr>
            <a:spLocks noGrp="1"/>
          </p:cNvSpPr>
          <p:nvPr>
            <p:ph type="title"/>
          </p:nvPr>
        </p:nvSpPr>
        <p:spPr/>
        <p:txBody>
          <a:bodyPr/>
          <a:lstStyle/>
          <a:p>
            <a:r>
              <a:rPr lang="en-SG" dirty="0">
                <a:solidFill>
                  <a:srgbClr val="0070C0"/>
                </a:solidFill>
              </a:rPr>
              <a:t>Limitations</a:t>
            </a:r>
          </a:p>
        </p:txBody>
      </p:sp>
      <p:sp>
        <p:nvSpPr>
          <p:cNvPr id="3" name="Content Placeholder 2">
            <a:extLst>
              <a:ext uri="{FF2B5EF4-FFF2-40B4-BE49-F238E27FC236}">
                <a16:creationId xmlns:a16="http://schemas.microsoft.com/office/drawing/2014/main" id="{B28EC6D3-C937-4D3F-B55C-B43BF7C692E8}"/>
              </a:ext>
            </a:extLst>
          </p:cNvPr>
          <p:cNvSpPr>
            <a:spLocks noGrp="1"/>
          </p:cNvSpPr>
          <p:nvPr>
            <p:ph idx="1"/>
          </p:nvPr>
        </p:nvSpPr>
        <p:spPr/>
        <p:txBody>
          <a:bodyPr/>
          <a:lstStyle/>
          <a:p>
            <a:r>
              <a:rPr lang="en-US" dirty="0"/>
              <a:t>The size of largest file in ext2 format is actually limited by the 32-bit </a:t>
            </a:r>
            <a:r>
              <a:rPr lang="en-US" b="1" dirty="0" err="1">
                <a:solidFill>
                  <a:schemeClr val="accent4">
                    <a:lumMod val="50000"/>
                  </a:schemeClr>
                </a:solidFill>
                <a:latin typeface="Courier New" panose="02070309020205020404" pitchFamily="49" charset="0"/>
                <a:cs typeface="Courier New" panose="02070309020205020404" pitchFamily="49" charset="0"/>
              </a:rPr>
              <a:t>i_blocks</a:t>
            </a:r>
            <a:r>
              <a:rPr lang="en-US" b="1" dirty="0">
                <a:solidFill>
                  <a:schemeClr val="accent4">
                    <a:lumMod val="50000"/>
                  </a:schemeClr>
                </a:solidFill>
                <a:latin typeface="Courier New" panose="02070309020205020404" pitchFamily="49" charset="0"/>
                <a:cs typeface="Courier New" panose="02070309020205020404" pitchFamily="49" charset="0"/>
              </a:rPr>
              <a:t> </a:t>
            </a:r>
            <a:r>
              <a:rPr lang="en-US" dirty="0"/>
              <a:t>field in the </a:t>
            </a:r>
            <a:r>
              <a:rPr lang="en-US" dirty="0" err="1"/>
              <a:t>inode</a:t>
            </a:r>
            <a:r>
              <a:rPr lang="en-US" dirty="0"/>
              <a:t> that represents the number 512-byte sector </a:t>
            </a:r>
          </a:p>
          <a:p>
            <a:pPr lvl="1"/>
            <a:r>
              <a:rPr lang="en-US" dirty="0"/>
              <a:t>Confusingly also called “blocks”</a:t>
            </a:r>
          </a:p>
          <a:p>
            <a:pPr lvl="1"/>
            <a:endParaRPr lang="en-US" dirty="0"/>
          </a:p>
          <a:p>
            <a:r>
              <a:rPr lang="en-US" dirty="0"/>
              <a:t>In actual fact, a data block in ext2 can be 1KB, 2KB, 4KB or 8KB</a:t>
            </a:r>
            <a:endParaRPr lang="en-SG" dirty="0"/>
          </a:p>
        </p:txBody>
      </p:sp>
      <p:sp>
        <p:nvSpPr>
          <p:cNvPr id="4" name="Date Placeholder 3">
            <a:extLst>
              <a:ext uri="{FF2B5EF4-FFF2-40B4-BE49-F238E27FC236}">
                <a16:creationId xmlns:a16="http://schemas.microsoft.com/office/drawing/2014/main" id="{8AE86209-12F8-4283-A76C-A62C23EFCD1E}"/>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BD60F2C7-C217-4DFF-8F9F-57C79EDD42E8}"/>
              </a:ext>
            </a:extLst>
          </p:cNvPr>
          <p:cNvSpPr>
            <a:spLocks noGrp="1"/>
          </p:cNvSpPr>
          <p:nvPr>
            <p:ph type="sldNum" sz="quarter" idx="12"/>
          </p:nvPr>
        </p:nvSpPr>
        <p:spPr/>
        <p:txBody>
          <a:bodyPr/>
          <a:lstStyle/>
          <a:p>
            <a:fld id="{E3891C39-93EB-4FA9-892B-C010A0E7074D}" type="slidenum">
              <a:rPr lang="en-US" smtClean="0"/>
              <a:t>34</a:t>
            </a:fld>
            <a:endParaRPr lang="en-US"/>
          </a:p>
        </p:txBody>
      </p:sp>
    </p:spTree>
    <p:extLst>
      <p:ext uri="{BB962C8B-B14F-4D97-AF65-F5344CB8AC3E}">
        <p14:creationId xmlns:p14="http://schemas.microsoft.com/office/powerpoint/2010/main" val="4027726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Directory file</a:t>
            </a:r>
          </a:p>
        </p:txBody>
      </p:sp>
      <p:sp>
        <p:nvSpPr>
          <p:cNvPr id="3" name="Content Placeholder 2"/>
          <p:cNvSpPr>
            <a:spLocks noGrp="1"/>
          </p:cNvSpPr>
          <p:nvPr>
            <p:ph idx="1"/>
          </p:nvPr>
        </p:nvSpPr>
        <p:spPr/>
        <p:txBody>
          <a:bodyPr/>
          <a:lstStyle/>
          <a:p>
            <a:r>
              <a:rPr lang="en-US"/>
              <a:t>Directories are maintained using special file</a:t>
            </a:r>
          </a:p>
          <a:p>
            <a:pPr lvl="1"/>
            <a:r>
              <a:rPr lang="en-US"/>
              <a:t>A file of a special type ‘2’</a:t>
            </a:r>
          </a:p>
          <a:p>
            <a:pPr lvl="1"/>
            <a:endParaRPr lang="en-US"/>
          </a:p>
          <a:p>
            <a:r>
              <a:rPr lang="en-US"/>
              <a:t>Data is a simple array of these: </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35</a:t>
            </a:fld>
            <a:endParaRPr lang="en-US"/>
          </a:p>
        </p:txBody>
      </p:sp>
      <p:pic>
        <p:nvPicPr>
          <p:cNvPr id="6" name="Picture 5"/>
          <p:cNvPicPr>
            <a:picLocks noChangeAspect="1"/>
          </p:cNvPicPr>
          <p:nvPr/>
        </p:nvPicPr>
        <p:blipFill>
          <a:blip r:embed="rId2"/>
          <a:stretch>
            <a:fillRect/>
          </a:stretch>
        </p:blipFill>
        <p:spPr>
          <a:xfrm>
            <a:off x="8901112" y="1496840"/>
            <a:ext cx="2162175" cy="3419475"/>
          </a:xfrm>
          <a:prstGeom prst="rect">
            <a:avLst/>
          </a:prstGeom>
        </p:spPr>
      </p:pic>
      <p:sp>
        <p:nvSpPr>
          <p:cNvPr id="7" name="Rectangle 6"/>
          <p:cNvSpPr/>
          <p:nvPr/>
        </p:nvSpPr>
        <p:spPr>
          <a:xfrm>
            <a:off x="8901112" y="2662881"/>
            <a:ext cx="2084045" cy="4448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3060485" y="3588352"/>
            <a:ext cx="4374822" cy="2588611"/>
          </a:xfrm>
          <a:prstGeom prst="rect">
            <a:avLst/>
          </a:prstGeom>
        </p:spPr>
      </p:pic>
    </p:spTree>
    <p:extLst>
      <p:ext uri="{BB962C8B-B14F-4D97-AF65-F5344CB8AC3E}">
        <p14:creationId xmlns:p14="http://schemas.microsoft.com/office/powerpoint/2010/main" val="2546568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VFS and </a:t>
            </a:r>
            <a:r>
              <a:rPr lang="en-US" dirty="0" err="1">
                <a:solidFill>
                  <a:srgbClr val="0070C0"/>
                </a:solidFill>
              </a:rPr>
              <a:t>ext2</a:t>
            </a:r>
            <a:endParaRPr lang="en-US" dirty="0">
              <a:solidFill>
                <a:srgbClr val="0070C0"/>
              </a:solidFill>
            </a:endParaRP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36</a:t>
            </a:fld>
            <a:endParaRPr lang="en-US"/>
          </a:p>
        </p:txBody>
      </p:sp>
      <p:pic>
        <p:nvPicPr>
          <p:cNvPr id="6" name="Picture 5"/>
          <p:cNvPicPr>
            <a:picLocks noChangeAspect="1"/>
          </p:cNvPicPr>
          <p:nvPr/>
        </p:nvPicPr>
        <p:blipFill>
          <a:blip r:embed="rId3"/>
          <a:stretch>
            <a:fillRect/>
          </a:stretch>
        </p:blipFill>
        <p:spPr>
          <a:xfrm>
            <a:off x="3281035" y="1885223"/>
            <a:ext cx="5657850" cy="3352800"/>
          </a:xfrm>
          <a:prstGeom prst="rect">
            <a:avLst/>
          </a:prstGeom>
        </p:spPr>
      </p:pic>
    </p:spTree>
    <p:extLst>
      <p:ext uri="{BB962C8B-B14F-4D97-AF65-F5344CB8AC3E}">
        <p14:creationId xmlns:p14="http://schemas.microsoft.com/office/powerpoint/2010/main" val="2038839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Data block allocation</a:t>
            </a:r>
          </a:p>
        </p:txBody>
      </p:sp>
      <p:sp>
        <p:nvSpPr>
          <p:cNvPr id="3" name="Content Placeholder 2"/>
          <p:cNvSpPr>
            <a:spLocks noGrp="1"/>
          </p:cNvSpPr>
          <p:nvPr>
            <p:ph idx="1"/>
          </p:nvPr>
        </p:nvSpPr>
        <p:spPr/>
        <p:txBody>
          <a:bodyPr>
            <a:normAutofit fontScale="92500" lnSpcReduction="10000"/>
          </a:bodyPr>
          <a:lstStyle/>
          <a:p>
            <a:r>
              <a:rPr lang="en-US" dirty="0"/>
              <a:t>Attempts to allocate each new directory in the group containing its parent directory </a:t>
            </a:r>
          </a:p>
          <a:p>
            <a:pPr lvl="1"/>
            <a:r>
              <a:rPr lang="en-US" dirty="0"/>
              <a:t>Accesses to parent and children directories are likely to be closely related. </a:t>
            </a:r>
          </a:p>
          <a:p>
            <a:r>
              <a:rPr lang="en-US" dirty="0"/>
              <a:t>Also attempts to place files in the same group as their directory entries </a:t>
            </a:r>
          </a:p>
          <a:p>
            <a:pPr lvl="1"/>
            <a:r>
              <a:rPr lang="en-US" dirty="0"/>
              <a:t>Directory accesses often lead to file accesses</a:t>
            </a:r>
          </a:p>
          <a:p>
            <a:r>
              <a:rPr lang="en-US" dirty="0"/>
              <a:t>If the group is full, then the new file or new directory is placed in some other non-full group.</a:t>
            </a:r>
          </a:p>
          <a:p>
            <a:r>
              <a:rPr lang="en-US" dirty="0"/>
              <a:t>The data blocks needed to store directories and files can be found by looking in the data allocation bitmap. </a:t>
            </a:r>
          </a:p>
          <a:p>
            <a:r>
              <a:rPr lang="en-US" dirty="0"/>
              <a:t>Any needed space in the </a:t>
            </a:r>
            <a:r>
              <a:rPr lang="en-US" dirty="0" err="1"/>
              <a:t>inode</a:t>
            </a:r>
            <a:r>
              <a:rPr lang="en-US" dirty="0"/>
              <a:t> table can be found by looking in the </a:t>
            </a:r>
            <a:r>
              <a:rPr lang="en-US" dirty="0" err="1"/>
              <a:t>inode</a:t>
            </a:r>
            <a:r>
              <a:rPr lang="en-US" dirty="0"/>
              <a:t> allocation bitmap.</a:t>
            </a:r>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37</a:t>
            </a:fld>
            <a:endParaRPr lang="en-US"/>
          </a:p>
        </p:txBody>
      </p:sp>
    </p:spTree>
    <p:extLst>
      <p:ext uri="{BB962C8B-B14F-4D97-AF65-F5344CB8AC3E}">
        <p14:creationId xmlns:p14="http://schemas.microsoft.com/office/powerpoint/2010/main" val="1871079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Journaling and </a:t>
            </a:r>
            <a:r>
              <a:rPr lang="en-US" dirty="0" err="1">
                <a:solidFill>
                  <a:srgbClr val="0070C0"/>
                </a:solidFill>
              </a:rPr>
              <a:t>ext3</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dirty="0"/>
              <a:t>As disks and memory became bigger, more and more things buffered; also multiple operations can be split over time</a:t>
            </a:r>
          </a:p>
          <a:p>
            <a:endParaRPr lang="en-US" dirty="0"/>
          </a:p>
          <a:p>
            <a:r>
              <a:rPr lang="en-US" dirty="0"/>
              <a:t>Journaling in </a:t>
            </a:r>
            <a:r>
              <a:rPr lang="en-US" dirty="0" err="1"/>
              <a:t>ext3</a:t>
            </a:r>
            <a:r>
              <a:rPr lang="en-US" dirty="0"/>
              <a:t> in 2 phases:</a:t>
            </a:r>
          </a:p>
          <a:p>
            <a:pPr marL="914400" lvl="1" indent="-457200">
              <a:buFont typeface="+mj-lt"/>
              <a:buAutoNum type="arabicPeriod"/>
            </a:pPr>
            <a:r>
              <a:rPr lang="en-US" dirty="0"/>
              <a:t>First, a copy of the blocks to be written is stored in the journal; then, when the I/ O data transfer to the journal is completed (in short, data is </a:t>
            </a:r>
            <a:r>
              <a:rPr lang="en-US" dirty="0">
                <a:solidFill>
                  <a:srgbClr val="FF0000"/>
                </a:solidFill>
              </a:rPr>
              <a:t>committed</a:t>
            </a:r>
            <a:r>
              <a:rPr lang="en-US" dirty="0"/>
              <a:t> to the </a:t>
            </a:r>
            <a:r>
              <a:rPr lang="en-US" dirty="0">
                <a:solidFill>
                  <a:srgbClr val="FF0000"/>
                </a:solidFill>
              </a:rPr>
              <a:t>journal</a:t>
            </a:r>
            <a:r>
              <a:rPr lang="en-US" dirty="0"/>
              <a:t>), the blocks are written in the filesystem. </a:t>
            </a:r>
          </a:p>
          <a:p>
            <a:pPr marL="914400" lvl="1" indent="-457200">
              <a:buFont typeface="+mj-lt"/>
              <a:buAutoNum type="arabicPeriod"/>
            </a:pPr>
            <a:endParaRPr lang="en-US" dirty="0"/>
          </a:p>
          <a:p>
            <a:pPr marL="914400" lvl="1" indent="-457200">
              <a:buFont typeface="+mj-lt"/>
              <a:buAutoNum type="arabicPeriod"/>
            </a:pPr>
            <a:r>
              <a:rPr lang="en-US" dirty="0"/>
              <a:t>When the I/ O data transfer to the filesystem terminates (data is </a:t>
            </a:r>
            <a:r>
              <a:rPr lang="en-US" dirty="0">
                <a:solidFill>
                  <a:srgbClr val="FF0000"/>
                </a:solidFill>
              </a:rPr>
              <a:t>committed</a:t>
            </a:r>
            <a:r>
              <a:rPr lang="en-US" dirty="0"/>
              <a:t> to the </a:t>
            </a:r>
            <a:r>
              <a:rPr lang="en-US" dirty="0">
                <a:solidFill>
                  <a:srgbClr val="FF0000"/>
                </a:solidFill>
              </a:rPr>
              <a:t>filesystem</a:t>
            </a:r>
            <a:r>
              <a:rPr lang="en-US" dirty="0"/>
              <a:t>), the copies of the blocks in the journal are discarded.</a:t>
            </a:r>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38</a:t>
            </a:fld>
            <a:endParaRPr lang="en-US"/>
          </a:p>
        </p:txBody>
      </p:sp>
    </p:spTree>
    <p:extLst>
      <p:ext uri="{BB962C8B-B14F-4D97-AF65-F5344CB8AC3E}">
        <p14:creationId xmlns:p14="http://schemas.microsoft.com/office/powerpoint/2010/main" val="710209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Journaling Block Device Layer</a:t>
            </a:r>
          </a:p>
        </p:txBody>
      </p:sp>
      <p:sp>
        <p:nvSpPr>
          <p:cNvPr id="3" name="Content Placeholder 2"/>
          <p:cNvSpPr>
            <a:spLocks noGrp="1"/>
          </p:cNvSpPr>
          <p:nvPr>
            <p:ph idx="1"/>
          </p:nvPr>
        </p:nvSpPr>
        <p:spPr/>
        <p:txBody>
          <a:bodyPr/>
          <a:lstStyle/>
          <a:p>
            <a:r>
              <a:rPr lang="en-US" dirty="0"/>
              <a:t>A hidden file </a:t>
            </a:r>
            <a:r>
              <a:rPr lang="en-US" b="1" dirty="0">
                <a:solidFill>
                  <a:schemeClr val="accent4">
                    <a:lumMod val="50000"/>
                  </a:schemeClr>
                </a:solidFill>
                <a:latin typeface="Courier New" panose="02070309020205020404" pitchFamily="49" charset="0"/>
                <a:cs typeface="Courier New" panose="02070309020205020404" pitchFamily="49" charset="0"/>
              </a:rPr>
              <a:t>.journal </a:t>
            </a:r>
            <a:r>
              <a:rPr lang="en-US" dirty="0"/>
              <a:t>located at the root of the filesystem is used</a:t>
            </a:r>
          </a:p>
          <a:p>
            <a:endParaRPr lang="en-US" dirty="0"/>
          </a:p>
          <a:p>
            <a:r>
              <a:rPr lang="en-US" dirty="0"/>
              <a:t>Journaling is handled by the </a:t>
            </a:r>
            <a:r>
              <a:rPr lang="en-US" dirty="0">
                <a:solidFill>
                  <a:srgbClr val="FF0000"/>
                </a:solidFill>
              </a:rPr>
              <a:t>journaling block device</a:t>
            </a:r>
            <a:r>
              <a:rPr lang="en-US" dirty="0"/>
              <a:t> (</a:t>
            </a:r>
            <a:r>
              <a:rPr lang="en-US" dirty="0" err="1"/>
              <a:t>JDB</a:t>
            </a:r>
            <a:r>
              <a:rPr lang="en-US" dirty="0"/>
              <a:t>) layer</a:t>
            </a:r>
          </a:p>
          <a:p>
            <a:pPr lvl="1"/>
            <a:r>
              <a:rPr lang="en-US" dirty="0"/>
              <a:t>Code in </a:t>
            </a:r>
            <a:r>
              <a:rPr lang="en-US" b="1" dirty="0">
                <a:solidFill>
                  <a:schemeClr val="accent4">
                    <a:lumMod val="50000"/>
                  </a:schemeClr>
                </a:solidFill>
                <a:latin typeface="Courier New" panose="02070309020205020404" pitchFamily="49" charset="0"/>
                <a:cs typeface="Courier New" panose="02070309020205020404" pitchFamily="49" charset="0"/>
              </a:rPr>
              <a:t>fs/</a:t>
            </a:r>
            <a:r>
              <a:rPr lang="en-US" b="1" dirty="0" err="1">
                <a:solidFill>
                  <a:schemeClr val="accent4">
                    <a:lumMod val="50000"/>
                  </a:schemeClr>
                </a:solidFill>
                <a:latin typeface="Courier New" panose="02070309020205020404" pitchFamily="49" charset="0"/>
                <a:cs typeface="Courier New" panose="02070309020205020404" pitchFamily="49" charset="0"/>
              </a:rPr>
              <a:t>jbd2</a:t>
            </a:r>
            <a:r>
              <a:rPr lang="en-US" dirty="0"/>
              <a:t> of kernel source</a:t>
            </a:r>
          </a:p>
          <a:p>
            <a:pPr lvl="1"/>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39</a:t>
            </a:fld>
            <a:endParaRPr lang="en-US"/>
          </a:p>
        </p:txBody>
      </p:sp>
    </p:spTree>
    <p:extLst>
      <p:ext uri="{BB962C8B-B14F-4D97-AF65-F5344CB8AC3E}">
        <p14:creationId xmlns:p14="http://schemas.microsoft.com/office/powerpoint/2010/main" val="243121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Common File Model</a:t>
            </a:r>
          </a:p>
        </p:txBody>
      </p:sp>
      <p:sp>
        <p:nvSpPr>
          <p:cNvPr id="3" name="Content Placeholder 2"/>
          <p:cNvSpPr>
            <a:spLocks noGrp="1"/>
          </p:cNvSpPr>
          <p:nvPr>
            <p:ph idx="1"/>
          </p:nvPr>
        </p:nvSpPr>
        <p:spPr/>
        <p:txBody>
          <a:bodyPr/>
          <a:lstStyle/>
          <a:p>
            <a:r>
              <a:rPr lang="en-US" dirty="0"/>
              <a:t>Capable of representing all supported filesystems</a:t>
            </a:r>
          </a:p>
          <a:p>
            <a:endParaRPr lang="en-US" dirty="0"/>
          </a:p>
          <a:p>
            <a:r>
              <a:rPr lang="en-US" dirty="0"/>
              <a:t>Any physical representation must be translated into the common file model</a:t>
            </a:r>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4</a:t>
            </a:fld>
            <a:endParaRPr lang="en-US"/>
          </a:p>
        </p:txBody>
      </p:sp>
    </p:spTree>
    <p:extLst>
      <p:ext uri="{BB962C8B-B14F-4D97-AF65-F5344CB8AC3E}">
        <p14:creationId xmlns:p14="http://schemas.microsoft.com/office/powerpoint/2010/main" val="3026964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4E62D-8C43-4738-A83D-06E2034F40D1}"/>
              </a:ext>
            </a:extLst>
          </p:cNvPr>
          <p:cNvSpPr>
            <a:spLocks noGrp="1"/>
          </p:cNvSpPr>
          <p:nvPr>
            <p:ph type="title"/>
          </p:nvPr>
        </p:nvSpPr>
        <p:spPr/>
        <p:txBody>
          <a:bodyPr/>
          <a:lstStyle/>
          <a:p>
            <a:r>
              <a:rPr lang="en-SG" dirty="0">
                <a:solidFill>
                  <a:srgbClr val="0070C0"/>
                </a:solidFill>
              </a:rPr>
              <a:t>Ext3 Hashed B-tree Directory</a:t>
            </a:r>
          </a:p>
        </p:txBody>
      </p:sp>
      <p:sp>
        <p:nvSpPr>
          <p:cNvPr id="3" name="Content Placeholder 2">
            <a:extLst>
              <a:ext uri="{FF2B5EF4-FFF2-40B4-BE49-F238E27FC236}">
                <a16:creationId xmlns:a16="http://schemas.microsoft.com/office/drawing/2014/main" id="{B0C0AB94-7456-4BD7-B380-85F63FACB878}"/>
              </a:ext>
            </a:extLst>
          </p:cNvPr>
          <p:cNvSpPr>
            <a:spLocks noGrp="1"/>
          </p:cNvSpPr>
          <p:nvPr>
            <p:ph idx="1"/>
          </p:nvPr>
        </p:nvSpPr>
        <p:spPr>
          <a:xfrm>
            <a:off x="875146" y="1847850"/>
            <a:ext cx="6523181" cy="4229677"/>
          </a:xfrm>
        </p:spPr>
        <p:txBody>
          <a:bodyPr>
            <a:normAutofit fontScale="92500" lnSpcReduction="20000"/>
          </a:bodyPr>
          <a:lstStyle/>
          <a:p>
            <a:r>
              <a:rPr lang="en-SG" dirty="0"/>
              <a:t>A directory is a special file with directory entries</a:t>
            </a:r>
          </a:p>
          <a:p>
            <a:r>
              <a:rPr lang="en-SG" dirty="0"/>
              <a:t>In ext2, directory entries follow a linked list structure</a:t>
            </a:r>
          </a:p>
          <a:p>
            <a:pPr lvl="1"/>
            <a:r>
              <a:rPr lang="en-SG" dirty="0"/>
              <a:t>Slow to operate on large directories</a:t>
            </a:r>
          </a:p>
          <a:p>
            <a:r>
              <a:rPr lang="en-SG" dirty="0"/>
              <a:t>Ext3 introduces (optional) </a:t>
            </a:r>
            <a:r>
              <a:rPr lang="en-SG" dirty="0" err="1">
                <a:solidFill>
                  <a:srgbClr val="7030A0"/>
                </a:solidFill>
              </a:rPr>
              <a:t>HTree</a:t>
            </a:r>
            <a:r>
              <a:rPr lang="en-SG" dirty="0"/>
              <a:t> (hashed B-tree) for directory layout</a:t>
            </a:r>
          </a:p>
          <a:p>
            <a:r>
              <a:rPr lang="en-SG" dirty="0"/>
              <a:t>Two types of blocks in a </a:t>
            </a:r>
            <a:r>
              <a:rPr lang="en-SG" dirty="0" err="1"/>
              <a:t>HTree</a:t>
            </a:r>
            <a:r>
              <a:rPr lang="en-SG" dirty="0"/>
              <a:t> directory</a:t>
            </a:r>
          </a:p>
          <a:p>
            <a:pPr lvl="1"/>
            <a:r>
              <a:rPr lang="en-SG" dirty="0">
                <a:solidFill>
                  <a:schemeClr val="accent2">
                    <a:lumMod val="75000"/>
                  </a:schemeClr>
                </a:solidFill>
              </a:rPr>
              <a:t>Directory Index block </a:t>
            </a:r>
            <a:r>
              <a:rPr lang="en-SG" dirty="0"/>
              <a:t>(DX-block): stores (hash-value, block-ID) pairs</a:t>
            </a:r>
          </a:p>
          <a:p>
            <a:pPr lvl="1"/>
            <a:r>
              <a:rPr lang="en-SG" dirty="0">
                <a:solidFill>
                  <a:schemeClr val="accent2">
                    <a:lumMod val="75000"/>
                  </a:schemeClr>
                </a:solidFill>
              </a:rPr>
              <a:t>Directory Entry block </a:t>
            </a:r>
            <a:r>
              <a:rPr lang="en-SG" dirty="0"/>
              <a:t>(DE-block): stores actual directory entries</a:t>
            </a:r>
          </a:p>
        </p:txBody>
      </p:sp>
      <p:sp>
        <p:nvSpPr>
          <p:cNvPr id="4" name="Date Placeholder 3">
            <a:extLst>
              <a:ext uri="{FF2B5EF4-FFF2-40B4-BE49-F238E27FC236}">
                <a16:creationId xmlns:a16="http://schemas.microsoft.com/office/drawing/2014/main" id="{20E2C0BB-785F-4A62-B718-F62FE09A882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427A22C9-BC74-4190-9C97-8CCEE912B87C}"/>
              </a:ext>
            </a:extLst>
          </p:cNvPr>
          <p:cNvSpPr>
            <a:spLocks noGrp="1"/>
          </p:cNvSpPr>
          <p:nvPr>
            <p:ph type="sldNum" sz="quarter" idx="12"/>
          </p:nvPr>
        </p:nvSpPr>
        <p:spPr/>
        <p:txBody>
          <a:bodyPr/>
          <a:lstStyle/>
          <a:p>
            <a:fld id="{E3891C39-93EB-4FA9-892B-C010A0E7074D}" type="slidenum">
              <a:rPr lang="en-US" smtClean="0"/>
              <a:t>40</a:t>
            </a:fld>
            <a:endParaRPr lang="en-US"/>
          </a:p>
        </p:txBody>
      </p:sp>
      <p:pic>
        <p:nvPicPr>
          <p:cNvPr id="7" name="Picture 6">
            <a:extLst>
              <a:ext uri="{FF2B5EF4-FFF2-40B4-BE49-F238E27FC236}">
                <a16:creationId xmlns:a16="http://schemas.microsoft.com/office/drawing/2014/main" id="{674B30B5-05C1-40B2-B59E-DFBA347273F5}"/>
              </a:ext>
            </a:extLst>
          </p:cNvPr>
          <p:cNvPicPr>
            <a:picLocks noChangeAspect="1"/>
          </p:cNvPicPr>
          <p:nvPr/>
        </p:nvPicPr>
        <p:blipFill>
          <a:blip r:embed="rId2"/>
          <a:stretch>
            <a:fillRect/>
          </a:stretch>
        </p:blipFill>
        <p:spPr>
          <a:xfrm>
            <a:off x="7257546" y="2027131"/>
            <a:ext cx="4860563" cy="2762351"/>
          </a:xfrm>
          <a:prstGeom prst="rect">
            <a:avLst/>
          </a:prstGeom>
        </p:spPr>
      </p:pic>
      <p:sp>
        <p:nvSpPr>
          <p:cNvPr id="8" name="TextBox 7">
            <a:extLst>
              <a:ext uri="{FF2B5EF4-FFF2-40B4-BE49-F238E27FC236}">
                <a16:creationId xmlns:a16="http://schemas.microsoft.com/office/drawing/2014/main" id="{F105A913-8017-46F5-A428-CFFB182650E0}"/>
              </a:ext>
            </a:extLst>
          </p:cNvPr>
          <p:cNvSpPr txBox="1"/>
          <p:nvPr/>
        </p:nvSpPr>
        <p:spPr>
          <a:xfrm>
            <a:off x="7629237" y="4963232"/>
            <a:ext cx="3934090" cy="215444"/>
          </a:xfrm>
          <a:prstGeom prst="rect">
            <a:avLst/>
          </a:prstGeom>
          <a:noFill/>
        </p:spPr>
        <p:txBody>
          <a:bodyPr wrap="none" rtlCol="0">
            <a:spAutoFit/>
          </a:bodyPr>
          <a:lstStyle/>
          <a:p>
            <a:r>
              <a:rPr lang="en-SG" sz="800" dirty="0"/>
              <a:t>Source: </a:t>
            </a:r>
            <a:r>
              <a:rPr lang="en-SG" sz="800" dirty="0">
                <a:hlinkClick r:id="rId3"/>
              </a:rPr>
              <a:t>https://wiki.whamcloud.com/display/PUB/Parallel+Directory+High+Level+Design</a:t>
            </a:r>
            <a:r>
              <a:rPr lang="en-SG" sz="800" dirty="0"/>
              <a:t> </a:t>
            </a:r>
          </a:p>
        </p:txBody>
      </p:sp>
      <p:grpSp>
        <p:nvGrpSpPr>
          <p:cNvPr id="11" name="Group 10">
            <a:extLst>
              <a:ext uri="{FF2B5EF4-FFF2-40B4-BE49-F238E27FC236}">
                <a16:creationId xmlns:a16="http://schemas.microsoft.com/office/drawing/2014/main" id="{49E0B803-BD5A-4600-AAA1-634140DB7AB5}"/>
              </a:ext>
            </a:extLst>
          </p:cNvPr>
          <p:cNvGrpSpPr/>
          <p:nvPr/>
        </p:nvGrpSpPr>
        <p:grpSpPr>
          <a:xfrm>
            <a:off x="7218234" y="2027708"/>
            <a:ext cx="2115724" cy="630081"/>
            <a:chOff x="7218234" y="2027708"/>
            <a:chExt cx="2115724" cy="630081"/>
          </a:xfrm>
        </p:grpSpPr>
        <p:sp>
          <p:nvSpPr>
            <p:cNvPr id="9" name="Left Brace 8">
              <a:extLst>
                <a:ext uri="{FF2B5EF4-FFF2-40B4-BE49-F238E27FC236}">
                  <a16:creationId xmlns:a16="http://schemas.microsoft.com/office/drawing/2014/main" id="{553334C0-5855-4830-97CA-260D67CD6B77}"/>
                </a:ext>
              </a:extLst>
            </p:cNvPr>
            <p:cNvSpPr/>
            <p:nvPr/>
          </p:nvSpPr>
          <p:spPr>
            <a:xfrm rot="3077133">
              <a:off x="8112150" y="1435982"/>
              <a:ext cx="327891" cy="211572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TextBox 9">
              <a:extLst>
                <a:ext uri="{FF2B5EF4-FFF2-40B4-BE49-F238E27FC236}">
                  <a16:creationId xmlns:a16="http://schemas.microsoft.com/office/drawing/2014/main" id="{C1B264C7-6B3B-4DA1-BACD-82E1809A308B}"/>
                </a:ext>
              </a:extLst>
            </p:cNvPr>
            <p:cNvSpPr txBox="1"/>
            <p:nvPr/>
          </p:nvSpPr>
          <p:spPr>
            <a:xfrm>
              <a:off x="7629237" y="2027708"/>
              <a:ext cx="765146" cy="369332"/>
            </a:xfrm>
            <a:prstGeom prst="rect">
              <a:avLst/>
            </a:prstGeom>
            <a:noFill/>
          </p:spPr>
          <p:txBody>
            <a:bodyPr wrap="none" rtlCol="0">
              <a:spAutoFit/>
            </a:bodyPr>
            <a:lstStyle/>
            <a:p>
              <a:r>
                <a:rPr lang="en-SG" dirty="0"/>
                <a:t>B-tree</a:t>
              </a:r>
            </a:p>
          </p:txBody>
        </p:sp>
      </p:grpSp>
    </p:spTree>
    <p:extLst>
      <p:ext uri="{BB962C8B-B14F-4D97-AF65-F5344CB8AC3E}">
        <p14:creationId xmlns:p14="http://schemas.microsoft.com/office/powerpoint/2010/main" val="269708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6B03-515E-404F-8C16-7DD7488FDC19}"/>
              </a:ext>
            </a:extLst>
          </p:cNvPr>
          <p:cNvSpPr>
            <a:spLocks noGrp="1"/>
          </p:cNvSpPr>
          <p:nvPr>
            <p:ph type="title"/>
          </p:nvPr>
        </p:nvSpPr>
        <p:spPr/>
        <p:txBody>
          <a:bodyPr/>
          <a:lstStyle/>
          <a:p>
            <a:r>
              <a:rPr lang="en-SG" dirty="0">
                <a:solidFill>
                  <a:srgbClr val="0070C0"/>
                </a:solidFill>
              </a:rPr>
              <a:t>The latest iteration: ext4</a:t>
            </a:r>
          </a:p>
        </p:txBody>
      </p:sp>
      <p:sp>
        <p:nvSpPr>
          <p:cNvPr id="3" name="Content Placeholder 2">
            <a:extLst>
              <a:ext uri="{FF2B5EF4-FFF2-40B4-BE49-F238E27FC236}">
                <a16:creationId xmlns:a16="http://schemas.microsoft.com/office/drawing/2014/main" id="{EBC2EC6D-4C0A-41DF-BB9F-BFF91834E5E7}"/>
              </a:ext>
            </a:extLst>
          </p:cNvPr>
          <p:cNvSpPr>
            <a:spLocks noGrp="1"/>
          </p:cNvSpPr>
          <p:nvPr>
            <p:ph idx="1"/>
          </p:nvPr>
        </p:nvSpPr>
        <p:spPr/>
        <p:txBody>
          <a:bodyPr/>
          <a:lstStyle/>
          <a:p>
            <a:r>
              <a:rPr lang="en-SG" dirty="0"/>
              <a:t>Based on ext2/ext3</a:t>
            </a:r>
          </a:p>
          <a:p>
            <a:endParaRPr lang="en-SG" dirty="0"/>
          </a:p>
          <a:p>
            <a:r>
              <a:rPr lang="en-SG" dirty="0"/>
              <a:t>Insight: very often, the data blocks in a file are contiguous</a:t>
            </a:r>
          </a:p>
          <a:p>
            <a:pPr lvl="1"/>
            <a:r>
              <a:rPr lang="en-SG" dirty="0"/>
              <a:t>Can reduce overhead of storing the address to each block</a:t>
            </a:r>
          </a:p>
          <a:p>
            <a:pPr lvl="1"/>
            <a:endParaRPr lang="en-SG" dirty="0"/>
          </a:p>
          <a:p>
            <a:r>
              <a:rPr lang="en-SG" dirty="0">
                <a:solidFill>
                  <a:srgbClr val="FF0000"/>
                </a:solidFill>
              </a:rPr>
              <a:t>Extent</a:t>
            </a:r>
            <a:r>
              <a:rPr lang="en-SG" dirty="0"/>
              <a:t>: a range of contiguous disk blocks</a:t>
            </a:r>
          </a:p>
          <a:p>
            <a:pPr lvl="1"/>
            <a:r>
              <a:rPr lang="en-SG" dirty="0"/>
              <a:t>Just need to store starting address and the length</a:t>
            </a:r>
          </a:p>
        </p:txBody>
      </p:sp>
      <p:sp>
        <p:nvSpPr>
          <p:cNvPr id="4" name="Date Placeholder 3">
            <a:extLst>
              <a:ext uri="{FF2B5EF4-FFF2-40B4-BE49-F238E27FC236}">
                <a16:creationId xmlns:a16="http://schemas.microsoft.com/office/drawing/2014/main" id="{A06BC35A-CBE6-43E3-A5AA-06DD0B38A8D0}"/>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4E32B5F6-ED3C-4369-8A06-C196747B5A81}"/>
              </a:ext>
            </a:extLst>
          </p:cNvPr>
          <p:cNvSpPr>
            <a:spLocks noGrp="1"/>
          </p:cNvSpPr>
          <p:nvPr>
            <p:ph type="sldNum" sz="quarter" idx="12"/>
          </p:nvPr>
        </p:nvSpPr>
        <p:spPr/>
        <p:txBody>
          <a:bodyPr/>
          <a:lstStyle/>
          <a:p>
            <a:fld id="{E3891C39-93EB-4FA9-892B-C010A0E7074D}" type="slidenum">
              <a:rPr lang="en-US" smtClean="0"/>
              <a:t>41</a:t>
            </a:fld>
            <a:endParaRPr lang="en-US"/>
          </a:p>
        </p:txBody>
      </p:sp>
      <p:pic>
        <p:nvPicPr>
          <p:cNvPr id="7" name="Picture 6">
            <a:extLst>
              <a:ext uri="{FF2B5EF4-FFF2-40B4-BE49-F238E27FC236}">
                <a16:creationId xmlns:a16="http://schemas.microsoft.com/office/drawing/2014/main" id="{765BB690-7CC4-4F7D-BFBE-94470318A6F6}"/>
              </a:ext>
            </a:extLst>
          </p:cNvPr>
          <p:cNvPicPr>
            <a:picLocks noChangeAspect="1"/>
          </p:cNvPicPr>
          <p:nvPr/>
        </p:nvPicPr>
        <p:blipFill>
          <a:blip r:embed="rId2"/>
          <a:stretch>
            <a:fillRect/>
          </a:stretch>
        </p:blipFill>
        <p:spPr>
          <a:xfrm>
            <a:off x="7985066" y="4061732"/>
            <a:ext cx="3970169" cy="1593364"/>
          </a:xfrm>
          <a:prstGeom prst="rect">
            <a:avLst/>
          </a:prstGeom>
        </p:spPr>
      </p:pic>
    </p:spTree>
    <p:extLst>
      <p:ext uri="{BB962C8B-B14F-4D97-AF65-F5344CB8AC3E}">
        <p14:creationId xmlns:p14="http://schemas.microsoft.com/office/powerpoint/2010/main" val="2646811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167E-7F1B-4153-8BA6-E8654D50DA9B}"/>
              </a:ext>
            </a:extLst>
          </p:cNvPr>
          <p:cNvSpPr>
            <a:spLocks noGrp="1"/>
          </p:cNvSpPr>
          <p:nvPr>
            <p:ph type="title"/>
          </p:nvPr>
        </p:nvSpPr>
        <p:spPr/>
        <p:txBody>
          <a:bodyPr/>
          <a:lstStyle/>
          <a:p>
            <a:r>
              <a:rPr lang="en-SG" dirty="0">
                <a:solidFill>
                  <a:srgbClr val="0070C0"/>
                </a:solidFill>
              </a:rPr>
              <a:t>ext4_inode</a:t>
            </a:r>
          </a:p>
        </p:txBody>
      </p:sp>
      <p:sp>
        <p:nvSpPr>
          <p:cNvPr id="3" name="Content Placeholder 2">
            <a:extLst>
              <a:ext uri="{FF2B5EF4-FFF2-40B4-BE49-F238E27FC236}">
                <a16:creationId xmlns:a16="http://schemas.microsoft.com/office/drawing/2014/main" id="{29674A46-1D41-4F10-B597-51AA3E296B43}"/>
              </a:ext>
            </a:extLst>
          </p:cNvPr>
          <p:cNvSpPr>
            <a:spLocks noGrp="1"/>
          </p:cNvSpPr>
          <p:nvPr>
            <p:ph idx="1"/>
          </p:nvPr>
        </p:nvSpPr>
        <p:spPr>
          <a:xfrm>
            <a:off x="838200" y="1825625"/>
            <a:ext cx="6395357" cy="4351338"/>
          </a:xfrm>
        </p:spPr>
        <p:txBody>
          <a:bodyPr/>
          <a:lstStyle/>
          <a:p>
            <a:r>
              <a:rPr lang="en-SG" dirty="0"/>
              <a:t>Almost the same as ext2/3</a:t>
            </a:r>
          </a:p>
          <a:p>
            <a:endParaRPr lang="en-SG" dirty="0"/>
          </a:p>
          <a:p>
            <a:r>
              <a:rPr lang="en-SG" b="1" dirty="0" err="1">
                <a:solidFill>
                  <a:schemeClr val="accent4">
                    <a:lumMod val="50000"/>
                  </a:schemeClr>
                </a:solidFill>
                <a:latin typeface="Courier New" panose="02070309020205020404" pitchFamily="49" charset="0"/>
                <a:cs typeface="Courier New" panose="02070309020205020404" pitchFamily="49" charset="0"/>
              </a:rPr>
              <a:t>i_block</a:t>
            </a:r>
            <a:r>
              <a:rPr lang="en-SG" b="1" dirty="0">
                <a:solidFill>
                  <a:schemeClr val="accent4">
                    <a:lumMod val="50000"/>
                  </a:schemeClr>
                </a:solidFill>
                <a:latin typeface="Courier New" panose="02070309020205020404" pitchFamily="49" charset="0"/>
                <a:cs typeface="Courier New" panose="02070309020205020404" pitchFamily="49" charset="0"/>
              </a:rPr>
              <a:t> </a:t>
            </a:r>
            <a:r>
              <a:rPr lang="en-SG" dirty="0"/>
              <a:t>(60 bytes) can be used to store </a:t>
            </a:r>
          </a:p>
          <a:p>
            <a:pPr lvl="1"/>
            <a:r>
              <a:rPr lang="en-SG" dirty="0"/>
              <a:t>the same block structure (direct, indirect, doubly indirect, triply indirect) as ext2/3</a:t>
            </a:r>
          </a:p>
          <a:p>
            <a:pPr lvl="1"/>
            <a:r>
              <a:rPr lang="en-SG" dirty="0"/>
              <a:t>Or an </a:t>
            </a:r>
            <a:r>
              <a:rPr lang="en-SG" dirty="0">
                <a:solidFill>
                  <a:srgbClr val="FF0000"/>
                </a:solidFill>
              </a:rPr>
              <a:t>extent header </a:t>
            </a:r>
            <a:r>
              <a:rPr lang="en-SG" dirty="0"/>
              <a:t>and 4 </a:t>
            </a:r>
            <a:r>
              <a:rPr lang="en-SG" dirty="0">
                <a:solidFill>
                  <a:srgbClr val="FF0000"/>
                </a:solidFill>
              </a:rPr>
              <a:t>extents</a:t>
            </a:r>
            <a:r>
              <a:rPr lang="en-SG" dirty="0"/>
              <a:t> (12 bytes each)</a:t>
            </a:r>
          </a:p>
          <a:p>
            <a:pPr lvl="2"/>
            <a:r>
              <a:rPr lang="en-SG" dirty="0"/>
              <a:t>Indicated in </a:t>
            </a:r>
            <a:r>
              <a:rPr lang="en-SG" b="1" dirty="0" err="1">
                <a:solidFill>
                  <a:schemeClr val="accent4">
                    <a:lumMod val="50000"/>
                  </a:schemeClr>
                </a:solidFill>
                <a:latin typeface="Courier New" panose="02070309020205020404" pitchFamily="49" charset="0"/>
                <a:cs typeface="Courier New" panose="02070309020205020404" pitchFamily="49" charset="0"/>
              </a:rPr>
              <a:t>i_flags</a:t>
            </a:r>
            <a:endParaRPr lang="en-SG" b="1" dirty="0">
              <a:solidFill>
                <a:schemeClr val="accent4">
                  <a:lumMod val="50000"/>
                </a:schemeClr>
              </a:solidFill>
              <a:latin typeface="Courier New" panose="02070309020205020404" pitchFamily="49" charset="0"/>
              <a:cs typeface="Courier New" panose="02070309020205020404" pitchFamily="49" charset="0"/>
            </a:endParaRPr>
          </a:p>
          <a:p>
            <a:pPr lvl="1"/>
            <a:r>
              <a:rPr lang="en-SG" dirty="0"/>
              <a:t>Or the root of an </a:t>
            </a:r>
            <a:r>
              <a:rPr lang="en-SG" dirty="0">
                <a:solidFill>
                  <a:srgbClr val="FF0000"/>
                </a:solidFill>
              </a:rPr>
              <a:t>extent B-tree</a:t>
            </a:r>
          </a:p>
        </p:txBody>
      </p:sp>
      <p:sp>
        <p:nvSpPr>
          <p:cNvPr id="4" name="Date Placeholder 3">
            <a:extLst>
              <a:ext uri="{FF2B5EF4-FFF2-40B4-BE49-F238E27FC236}">
                <a16:creationId xmlns:a16="http://schemas.microsoft.com/office/drawing/2014/main" id="{31051FDD-455B-4741-8145-A294ED182031}"/>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6981FFC-01F7-48D7-A7CB-B87E9A7AF803}"/>
              </a:ext>
            </a:extLst>
          </p:cNvPr>
          <p:cNvSpPr>
            <a:spLocks noGrp="1"/>
          </p:cNvSpPr>
          <p:nvPr>
            <p:ph type="sldNum" sz="quarter" idx="12"/>
          </p:nvPr>
        </p:nvSpPr>
        <p:spPr/>
        <p:txBody>
          <a:bodyPr/>
          <a:lstStyle/>
          <a:p>
            <a:fld id="{E3891C39-93EB-4FA9-892B-C010A0E7074D}" type="slidenum">
              <a:rPr lang="en-US" smtClean="0"/>
              <a:t>42</a:t>
            </a:fld>
            <a:endParaRPr lang="en-US"/>
          </a:p>
        </p:txBody>
      </p:sp>
      <p:pic>
        <p:nvPicPr>
          <p:cNvPr id="7" name="Picture 6">
            <a:extLst>
              <a:ext uri="{FF2B5EF4-FFF2-40B4-BE49-F238E27FC236}">
                <a16:creationId xmlns:a16="http://schemas.microsoft.com/office/drawing/2014/main" id="{53276699-4AB1-41F0-A31A-47D2EFF740D2}"/>
              </a:ext>
            </a:extLst>
          </p:cNvPr>
          <p:cNvPicPr>
            <a:picLocks noChangeAspect="1"/>
          </p:cNvPicPr>
          <p:nvPr/>
        </p:nvPicPr>
        <p:blipFill>
          <a:blip r:embed="rId2"/>
          <a:stretch>
            <a:fillRect/>
          </a:stretch>
        </p:blipFill>
        <p:spPr>
          <a:xfrm>
            <a:off x="7275477" y="0"/>
            <a:ext cx="4916524" cy="6241596"/>
          </a:xfrm>
          <a:prstGeom prst="rect">
            <a:avLst/>
          </a:prstGeom>
        </p:spPr>
      </p:pic>
    </p:spTree>
    <p:extLst>
      <p:ext uri="{BB962C8B-B14F-4D97-AF65-F5344CB8AC3E}">
        <p14:creationId xmlns:p14="http://schemas.microsoft.com/office/powerpoint/2010/main" val="1713974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1C8C-5BFD-4A62-BCAD-7DF8BB6A9B47}"/>
              </a:ext>
            </a:extLst>
          </p:cNvPr>
          <p:cNvSpPr>
            <a:spLocks noGrp="1"/>
          </p:cNvSpPr>
          <p:nvPr>
            <p:ph type="title"/>
          </p:nvPr>
        </p:nvSpPr>
        <p:spPr/>
        <p:txBody>
          <a:bodyPr/>
          <a:lstStyle/>
          <a:p>
            <a:r>
              <a:rPr lang="en-SG" dirty="0">
                <a:solidFill>
                  <a:srgbClr val="0070C0"/>
                </a:solidFill>
              </a:rPr>
              <a:t>Extents from </a:t>
            </a:r>
            <a:r>
              <a:rPr lang="en-SG" dirty="0" err="1">
                <a:solidFill>
                  <a:srgbClr val="0070C0"/>
                </a:solidFill>
              </a:rPr>
              <a:t>inode</a:t>
            </a:r>
            <a:endParaRPr lang="en-SG" dirty="0">
              <a:solidFill>
                <a:srgbClr val="0070C0"/>
              </a:solidFill>
            </a:endParaRPr>
          </a:p>
        </p:txBody>
      </p:sp>
      <p:sp>
        <p:nvSpPr>
          <p:cNvPr id="4" name="Date Placeholder 3">
            <a:extLst>
              <a:ext uri="{FF2B5EF4-FFF2-40B4-BE49-F238E27FC236}">
                <a16:creationId xmlns:a16="http://schemas.microsoft.com/office/drawing/2014/main" id="{3F0A9D37-1605-4A90-B26D-3B6F5B65AE81}"/>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4B539F6D-480F-49F5-97A1-8BB1A6B51A65}"/>
              </a:ext>
            </a:extLst>
          </p:cNvPr>
          <p:cNvSpPr>
            <a:spLocks noGrp="1"/>
          </p:cNvSpPr>
          <p:nvPr>
            <p:ph type="sldNum" sz="quarter" idx="12"/>
          </p:nvPr>
        </p:nvSpPr>
        <p:spPr/>
        <p:txBody>
          <a:bodyPr/>
          <a:lstStyle/>
          <a:p>
            <a:fld id="{E3891C39-93EB-4FA9-892B-C010A0E7074D}" type="slidenum">
              <a:rPr lang="en-US" smtClean="0"/>
              <a:t>43</a:t>
            </a:fld>
            <a:endParaRPr lang="en-US"/>
          </a:p>
        </p:txBody>
      </p:sp>
      <p:sp>
        <p:nvSpPr>
          <p:cNvPr id="6" name="Rectangle 5">
            <a:extLst>
              <a:ext uri="{FF2B5EF4-FFF2-40B4-BE49-F238E27FC236}">
                <a16:creationId xmlns:a16="http://schemas.microsoft.com/office/drawing/2014/main" id="{434379E7-5571-494F-8452-5553AD8D55E7}"/>
              </a:ext>
            </a:extLst>
          </p:cNvPr>
          <p:cNvSpPr/>
          <p:nvPr/>
        </p:nvSpPr>
        <p:spPr>
          <a:xfrm>
            <a:off x="2506065" y="1690688"/>
            <a:ext cx="2322739" cy="453163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7" name="Rectangle 6">
            <a:extLst>
              <a:ext uri="{FF2B5EF4-FFF2-40B4-BE49-F238E27FC236}">
                <a16:creationId xmlns:a16="http://schemas.microsoft.com/office/drawing/2014/main" id="{03607BF4-954F-48BE-ABCE-18FE5BCA5706}"/>
              </a:ext>
            </a:extLst>
          </p:cNvPr>
          <p:cNvSpPr/>
          <p:nvPr/>
        </p:nvSpPr>
        <p:spPr>
          <a:xfrm>
            <a:off x="3001612" y="2299853"/>
            <a:ext cx="1331644" cy="304039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8" name="TextBox 7">
            <a:extLst>
              <a:ext uri="{FF2B5EF4-FFF2-40B4-BE49-F238E27FC236}">
                <a16:creationId xmlns:a16="http://schemas.microsoft.com/office/drawing/2014/main" id="{997F068F-0674-4C6E-B190-7E86C7BE392C}"/>
              </a:ext>
            </a:extLst>
          </p:cNvPr>
          <p:cNvSpPr txBox="1"/>
          <p:nvPr/>
        </p:nvSpPr>
        <p:spPr>
          <a:xfrm>
            <a:off x="2401455" y="1363865"/>
            <a:ext cx="829073" cy="307777"/>
          </a:xfrm>
          <a:prstGeom prst="rect">
            <a:avLst/>
          </a:prstGeom>
          <a:noFill/>
        </p:spPr>
        <p:txBody>
          <a:bodyPr wrap="none" rtlCol="0">
            <a:spAutoFit/>
          </a:bodyPr>
          <a:lstStyle/>
          <a:p>
            <a:r>
              <a:rPr lang="en-SG" sz="1400" b="1" dirty="0" err="1">
                <a:solidFill>
                  <a:schemeClr val="accent4">
                    <a:lumMod val="50000"/>
                  </a:schemeClr>
                </a:solidFill>
                <a:latin typeface="Courier New" panose="02070309020205020404" pitchFamily="49" charset="0"/>
                <a:cs typeface="Courier New" panose="02070309020205020404" pitchFamily="49" charset="0"/>
              </a:rPr>
              <a:t>i_node</a:t>
            </a:r>
            <a:endParaRPr lang="en-SG" sz="1400" b="1" dirty="0">
              <a:solidFill>
                <a:schemeClr val="accent4">
                  <a:lumMod val="50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B3084B6-DD2D-4BB1-94E8-3DFC2F449546}"/>
              </a:ext>
            </a:extLst>
          </p:cNvPr>
          <p:cNvSpPr txBox="1"/>
          <p:nvPr/>
        </p:nvSpPr>
        <p:spPr>
          <a:xfrm>
            <a:off x="2900219" y="1992076"/>
            <a:ext cx="936475" cy="307777"/>
          </a:xfrm>
          <a:prstGeom prst="rect">
            <a:avLst/>
          </a:prstGeom>
          <a:noFill/>
        </p:spPr>
        <p:txBody>
          <a:bodyPr wrap="none" rtlCol="0">
            <a:spAutoFit/>
          </a:bodyPr>
          <a:lstStyle/>
          <a:p>
            <a:r>
              <a:rPr lang="en-SG" sz="1400" b="1" dirty="0" err="1">
                <a:solidFill>
                  <a:schemeClr val="accent4">
                    <a:lumMod val="50000"/>
                  </a:schemeClr>
                </a:solidFill>
                <a:latin typeface="Courier New" panose="02070309020205020404" pitchFamily="49" charset="0"/>
                <a:cs typeface="Courier New" panose="02070309020205020404" pitchFamily="49" charset="0"/>
              </a:rPr>
              <a:t>i_block</a:t>
            </a:r>
            <a:endParaRPr lang="en-SG" sz="1400" b="1" dirty="0">
              <a:solidFill>
                <a:schemeClr val="accent4">
                  <a:lumMod val="50000"/>
                </a:schemeClr>
              </a:solidFill>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8B9ADF35-776E-4411-8AAE-F6F6EB3548C3}"/>
              </a:ext>
            </a:extLst>
          </p:cNvPr>
          <p:cNvSpPr/>
          <p:nvPr/>
        </p:nvSpPr>
        <p:spPr>
          <a:xfrm>
            <a:off x="3154816" y="2402028"/>
            <a:ext cx="1025236" cy="2874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Header</a:t>
            </a:r>
          </a:p>
        </p:txBody>
      </p:sp>
      <p:grpSp>
        <p:nvGrpSpPr>
          <p:cNvPr id="20" name="Group 19">
            <a:extLst>
              <a:ext uri="{FF2B5EF4-FFF2-40B4-BE49-F238E27FC236}">
                <a16:creationId xmlns:a16="http://schemas.microsoft.com/office/drawing/2014/main" id="{402CD924-C3E6-4989-9AAF-CDFCF9DBEE6E}"/>
              </a:ext>
            </a:extLst>
          </p:cNvPr>
          <p:cNvGrpSpPr/>
          <p:nvPr/>
        </p:nvGrpSpPr>
        <p:grpSpPr>
          <a:xfrm>
            <a:off x="3154816" y="2760737"/>
            <a:ext cx="1025236" cy="606493"/>
            <a:chOff x="3154816" y="2760737"/>
            <a:chExt cx="1025236" cy="606493"/>
          </a:xfrm>
        </p:grpSpPr>
        <p:sp>
          <p:nvSpPr>
            <p:cNvPr id="11" name="Rectangle 10">
              <a:extLst>
                <a:ext uri="{FF2B5EF4-FFF2-40B4-BE49-F238E27FC236}">
                  <a16:creationId xmlns:a16="http://schemas.microsoft.com/office/drawing/2014/main" id="{677C9834-7F12-4B81-BCFD-2E7FCB7E071F}"/>
                </a:ext>
              </a:extLst>
            </p:cNvPr>
            <p:cNvSpPr/>
            <p:nvPr/>
          </p:nvSpPr>
          <p:spPr>
            <a:xfrm>
              <a:off x="3154816" y="2760737"/>
              <a:ext cx="1025236" cy="5828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 </a:t>
              </a:r>
            </a:p>
          </p:txBody>
        </p:sp>
        <p:cxnSp>
          <p:nvCxnSpPr>
            <p:cNvPr id="13" name="Straight Connector 12">
              <a:extLst>
                <a:ext uri="{FF2B5EF4-FFF2-40B4-BE49-F238E27FC236}">
                  <a16:creationId xmlns:a16="http://schemas.microsoft.com/office/drawing/2014/main" id="{725DBC59-E3F4-4E69-A98D-66A40D165CD7}"/>
                </a:ext>
              </a:extLst>
            </p:cNvPr>
            <p:cNvCxnSpPr/>
            <p:nvPr/>
          </p:nvCxnSpPr>
          <p:spPr>
            <a:xfrm>
              <a:off x="3154816" y="2946401"/>
              <a:ext cx="10252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AE1DF57-08C0-40B3-A782-9757E98F8407}"/>
                </a:ext>
              </a:extLst>
            </p:cNvPr>
            <p:cNvCxnSpPr/>
            <p:nvPr/>
          </p:nvCxnSpPr>
          <p:spPr>
            <a:xfrm>
              <a:off x="3154816" y="3140365"/>
              <a:ext cx="10252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DBB2646-1E48-4A08-AFC8-6D9861DD14AC}"/>
                </a:ext>
              </a:extLst>
            </p:cNvPr>
            <p:cNvSpPr txBox="1"/>
            <p:nvPr/>
          </p:nvSpPr>
          <p:spPr>
            <a:xfrm>
              <a:off x="3296980" y="2766373"/>
              <a:ext cx="740908" cy="230832"/>
            </a:xfrm>
            <a:prstGeom prst="rect">
              <a:avLst/>
            </a:prstGeom>
            <a:noFill/>
          </p:spPr>
          <p:txBody>
            <a:bodyPr wrap="none" rtlCol="0">
              <a:spAutoFit/>
            </a:bodyPr>
            <a:lstStyle/>
            <a:p>
              <a:r>
                <a:rPr lang="en-SG" sz="900" dirty="0"/>
                <a:t>Log. Blk. = 0</a:t>
              </a:r>
            </a:p>
          </p:txBody>
        </p:sp>
        <p:sp>
          <p:nvSpPr>
            <p:cNvPr id="17" name="TextBox 16">
              <a:extLst>
                <a:ext uri="{FF2B5EF4-FFF2-40B4-BE49-F238E27FC236}">
                  <a16:creationId xmlns:a16="http://schemas.microsoft.com/office/drawing/2014/main" id="{9B0BF020-5CEE-4380-8054-B64DF26615B4}"/>
                </a:ext>
              </a:extLst>
            </p:cNvPr>
            <p:cNvSpPr txBox="1"/>
            <p:nvPr/>
          </p:nvSpPr>
          <p:spPr>
            <a:xfrm>
              <a:off x="3195991" y="2951946"/>
              <a:ext cx="918841" cy="230832"/>
            </a:xfrm>
            <a:prstGeom prst="rect">
              <a:avLst/>
            </a:prstGeom>
            <a:noFill/>
          </p:spPr>
          <p:txBody>
            <a:bodyPr wrap="none" rtlCol="0">
              <a:spAutoFit/>
            </a:bodyPr>
            <a:lstStyle/>
            <a:p>
              <a:r>
                <a:rPr lang="en-SG" sz="900" dirty="0"/>
                <a:t>Ext. Len. = 1000</a:t>
              </a:r>
            </a:p>
          </p:txBody>
        </p:sp>
        <p:sp>
          <p:nvSpPr>
            <p:cNvPr id="18" name="TextBox 17">
              <a:extLst>
                <a:ext uri="{FF2B5EF4-FFF2-40B4-BE49-F238E27FC236}">
                  <a16:creationId xmlns:a16="http://schemas.microsoft.com/office/drawing/2014/main" id="{A4A95D11-B8DA-400F-ADB0-79C401F07BDC}"/>
                </a:ext>
              </a:extLst>
            </p:cNvPr>
            <p:cNvSpPr txBox="1"/>
            <p:nvPr/>
          </p:nvSpPr>
          <p:spPr>
            <a:xfrm>
              <a:off x="3220035" y="3136398"/>
              <a:ext cx="894797" cy="230832"/>
            </a:xfrm>
            <a:prstGeom prst="rect">
              <a:avLst/>
            </a:prstGeom>
            <a:noFill/>
          </p:spPr>
          <p:txBody>
            <a:bodyPr wrap="none" rtlCol="0">
              <a:spAutoFit/>
            </a:bodyPr>
            <a:lstStyle/>
            <a:p>
              <a:r>
                <a:rPr lang="en-SG" sz="900" dirty="0"/>
                <a:t>Ext. </a:t>
              </a:r>
              <a:r>
                <a:rPr lang="en-SG" sz="900" dirty="0" err="1"/>
                <a:t>Addr</a:t>
              </a:r>
              <a:r>
                <a:rPr lang="en-SG" sz="900" dirty="0"/>
                <a:t> = 200</a:t>
              </a:r>
            </a:p>
          </p:txBody>
        </p:sp>
      </p:grpSp>
      <p:grpSp>
        <p:nvGrpSpPr>
          <p:cNvPr id="21" name="Group 20">
            <a:extLst>
              <a:ext uri="{FF2B5EF4-FFF2-40B4-BE49-F238E27FC236}">
                <a16:creationId xmlns:a16="http://schemas.microsoft.com/office/drawing/2014/main" id="{706B67E2-E318-49E7-BDA6-6956ACE0F697}"/>
              </a:ext>
            </a:extLst>
          </p:cNvPr>
          <p:cNvGrpSpPr/>
          <p:nvPr/>
        </p:nvGrpSpPr>
        <p:grpSpPr>
          <a:xfrm>
            <a:off x="3147177" y="3408498"/>
            <a:ext cx="1056197" cy="606493"/>
            <a:chOff x="3154816" y="2760737"/>
            <a:chExt cx="1056197" cy="606493"/>
          </a:xfrm>
        </p:grpSpPr>
        <p:sp>
          <p:nvSpPr>
            <p:cNvPr id="22" name="Rectangle 21">
              <a:extLst>
                <a:ext uri="{FF2B5EF4-FFF2-40B4-BE49-F238E27FC236}">
                  <a16:creationId xmlns:a16="http://schemas.microsoft.com/office/drawing/2014/main" id="{47707809-FC9A-41C7-A72F-48FBBC78C70C}"/>
                </a:ext>
              </a:extLst>
            </p:cNvPr>
            <p:cNvSpPr/>
            <p:nvPr/>
          </p:nvSpPr>
          <p:spPr>
            <a:xfrm>
              <a:off x="3154816" y="2760737"/>
              <a:ext cx="1025236" cy="5828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 </a:t>
              </a:r>
            </a:p>
          </p:txBody>
        </p:sp>
        <p:cxnSp>
          <p:nvCxnSpPr>
            <p:cNvPr id="23" name="Straight Connector 22">
              <a:extLst>
                <a:ext uri="{FF2B5EF4-FFF2-40B4-BE49-F238E27FC236}">
                  <a16:creationId xmlns:a16="http://schemas.microsoft.com/office/drawing/2014/main" id="{3FF1559D-0412-4F45-98C9-08150B0C621E}"/>
                </a:ext>
              </a:extLst>
            </p:cNvPr>
            <p:cNvCxnSpPr/>
            <p:nvPr/>
          </p:nvCxnSpPr>
          <p:spPr>
            <a:xfrm>
              <a:off x="3154816" y="2946401"/>
              <a:ext cx="10252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941321-5701-4595-82B7-FD689E7A7AFF}"/>
                </a:ext>
              </a:extLst>
            </p:cNvPr>
            <p:cNvCxnSpPr/>
            <p:nvPr/>
          </p:nvCxnSpPr>
          <p:spPr>
            <a:xfrm>
              <a:off x="3154816" y="3140365"/>
              <a:ext cx="10252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CAA31F8-EA23-4308-8390-8664774EAA1C}"/>
                </a:ext>
              </a:extLst>
            </p:cNvPr>
            <p:cNvSpPr txBox="1"/>
            <p:nvPr/>
          </p:nvSpPr>
          <p:spPr>
            <a:xfrm>
              <a:off x="3296980" y="2766373"/>
              <a:ext cx="914033" cy="230832"/>
            </a:xfrm>
            <a:prstGeom prst="rect">
              <a:avLst/>
            </a:prstGeom>
            <a:noFill/>
          </p:spPr>
          <p:txBody>
            <a:bodyPr wrap="none" rtlCol="0">
              <a:spAutoFit/>
            </a:bodyPr>
            <a:lstStyle/>
            <a:p>
              <a:r>
                <a:rPr lang="en-SG" sz="900" dirty="0"/>
                <a:t>Log. Blk. = 1001</a:t>
              </a:r>
            </a:p>
          </p:txBody>
        </p:sp>
        <p:sp>
          <p:nvSpPr>
            <p:cNvPr id="26" name="TextBox 25">
              <a:extLst>
                <a:ext uri="{FF2B5EF4-FFF2-40B4-BE49-F238E27FC236}">
                  <a16:creationId xmlns:a16="http://schemas.microsoft.com/office/drawing/2014/main" id="{26F7BA62-B063-4B27-806B-DAFB0AE82749}"/>
                </a:ext>
              </a:extLst>
            </p:cNvPr>
            <p:cNvSpPr txBox="1"/>
            <p:nvPr/>
          </p:nvSpPr>
          <p:spPr>
            <a:xfrm>
              <a:off x="3195991" y="2951946"/>
              <a:ext cx="918841" cy="230832"/>
            </a:xfrm>
            <a:prstGeom prst="rect">
              <a:avLst/>
            </a:prstGeom>
            <a:noFill/>
          </p:spPr>
          <p:txBody>
            <a:bodyPr wrap="none" rtlCol="0">
              <a:spAutoFit/>
            </a:bodyPr>
            <a:lstStyle/>
            <a:p>
              <a:r>
                <a:rPr lang="en-SG" sz="900" dirty="0"/>
                <a:t>Ext. Len. = 2000</a:t>
              </a:r>
            </a:p>
          </p:txBody>
        </p:sp>
        <p:sp>
          <p:nvSpPr>
            <p:cNvPr id="27" name="TextBox 26">
              <a:extLst>
                <a:ext uri="{FF2B5EF4-FFF2-40B4-BE49-F238E27FC236}">
                  <a16:creationId xmlns:a16="http://schemas.microsoft.com/office/drawing/2014/main" id="{815C2623-FDE3-4D2A-8DDB-14C1C5558DEC}"/>
                </a:ext>
              </a:extLst>
            </p:cNvPr>
            <p:cNvSpPr txBox="1"/>
            <p:nvPr/>
          </p:nvSpPr>
          <p:spPr>
            <a:xfrm>
              <a:off x="3220035" y="3136398"/>
              <a:ext cx="952505" cy="230832"/>
            </a:xfrm>
            <a:prstGeom prst="rect">
              <a:avLst/>
            </a:prstGeom>
            <a:noFill/>
          </p:spPr>
          <p:txBody>
            <a:bodyPr wrap="none" rtlCol="0">
              <a:spAutoFit/>
            </a:bodyPr>
            <a:lstStyle/>
            <a:p>
              <a:r>
                <a:rPr lang="en-SG" sz="900" dirty="0"/>
                <a:t>Ext. </a:t>
              </a:r>
              <a:r>
                <a:rPr lang="en-SG" sz="900" dirty="0" err="1"/>
                <a:t>Addr</a:t>
              </a:r>
              <a:r>
                <a:rPr lang="en-SG" sz="900" dirty="0"/>
                <a:t> = 1300</a:t>
              </a:r>
            </a:p>
          </p:txBody>
        </p:sp>
      </p:grpSp>
      <p:grpSp>
        <p:nvGrpSpPr>
          <p:cNvPr id="28" name="Group 27">
            <a:extLst>
              <a:ext uri="{FF2B5EF4-FFF2-40B4-BE49-F238E27FC236}">
                <a16:creationId xmlns:a16="http://schemas.microsoft.com/office/drawing/2014/main" id="{5519D0D5-1092-427D-A44A-9C8D89AF34BF}"/>
              </a:ext>
            </a:extLst>
          </p:cNvPr>
          <p:cNvGrpSpPr/>
          <p:nvPr/>
        </p:nvGrpSpPr>
        <p:grpSpPr>
          <a:xfrm>
            <a:off x="3147177" y="4054473"/>
            <a:ext cx="1056197" cy="606493"/>
            <a:chOff x="3154816" y="2760737"/>
            <a:chExt cx="1056197" cy="606493"/>
          </a:xfrm>
        </p:grpSpPr>
        <p:sp>
          <p:nvSpPr>
            <p:cNvPr id="29" name="Rectangle 28">
              <a:extLst>
                <a:ext uri="{FF2B5EF4-FFF2-40B4-BE49-F238E27FC236}">
                  <a16:creationId xmlns:a16="http://schemas.microsoft.com/office/drawing/2014/main" id="{AC792952-C432-47F7-ADCB-1C6D0BC2329D}"/>
                </a:ext>
              </a:extLst>
            </p:cNvPr>
            <p:cNvSpPr/>
            <p:nvPr/>
          </p:nvSpPr>
          <p:spPr>
            <a:xfrm>
              <a:off x="3154816" y="2760737"/>
              <a:ext cx="1025236" cy="5828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 </a:t>
              </a:r>
            </a:p>
          </p:txBody>
        </p:sp>
        <p:cxnSp>
          <p:nvCxnSpPr>
            <p:cNvPr id="30" name="Straight Connector 29">
              <a:extLst>
                <a:ext uri="{FF2B5EF4-FFF2-40B4-BE49-F238E27FC236}">
                  <a16:creationId xmlns:a16="http://schemas.microsoft.com/office/drawing/2014/main" id="{DC3ACEC8-812F-47F7-BA9A-F6287892B970}"/>
                </a:ext>
              </a:extLst>
            </p:cNvPr>
            <p:cNvCxnSpPr/>
            <p:nvPr/>
          </p:nvCxnSpPr>
          <p:spPr>
            <a:xfrm>
              <a:off x="3154816" y="2946401"/>
              <a:ext cx="10252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837DA6-724A-49B9-B3B8-8CDEEBFAB70A}"/>
                </a:ext>
              </a:extLst>
            </p:cNvPr>
            <p:cNvCxnSpPr/>
            <p:nvPr/>
          </p:nvCxnSpPr>
          <p:spPr>
            <a:xfrm>
              <a:off x="3154816" y="3140365"/>
              <a:ext cx="10252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CCD8DAF-17E2-48B2-A752-4ED8BB3A028B}"/>
                </a:ext>
              </a:extLst>
            </p:cNvPr>
            <p:cNvSpPr txBox="1"/>
            <p:nvPr/>
          </p:nvSpPr>
          <p:spPr>
            <a:xfrm>
              <a:off x="3296980" y="2766373"/>
              <a:ext cx="914033" cy="230832"/>
            </a:xfrm>
            <a:prstGeom prst="rect">
              <a:avLst/>
            </a:prstGeom>
            <a:noFill/>
          </p:spPr>
          <p:txBody>
            <a:bodyPr wrap="none" rtlCol="0">
              <a:spAutoFit/>
            </a:bodyPr>
            <a:lstStyle/>
            <a:p>
              <a:r>
                <a:rPr lang="en-SG" sz="900" dirty="0"/>
                <a:t>Log. Blk. = 3001</a:t>
              </a:r>
            </a:p>
          </p:txBody>
        </p:sp>
        <p:sp>
          <p:nvSpPr>
            <p:cNvPr id="33" name="TextBox 32">
              <a:extLst>
                <a:ext uri="{FF2B5EF4-FFF2-40B4-BE49-F238E27FC236}">
                  <a16:creationId xmlns:a16="http://schemas.microsoft.com/office/drawing/2014/main" id="{FAF3A3F0-B117-453A-AA8E-501C130C4112}"/>
                </a:ext>
              </a:extLst>
            </p:cNvPr>
            <p:cNvSpPr txBox="1"/>
            <p:nvPr/>
          </p:nvSpPr>
          <p:spPr>
            <a:xfrm>
              <a:off x="3195991" y="2951946"/>
              <a:ext cx="918841" cy="230832"/>
            </a:xfrm>
            <a:prstGeom prst="rect">
              <a:avLst/>
            </a:prstGeom>
            <a:noFill/>
          </p:spPr>
          <p:txBody>
            <a:bodyPr wrap="none" rtlCol="0">
              <a:spAutoFit/>
            </a:bodyPr>
            <a:lstStyle/>
            <a:p>
              <a:r>
                <a:rPr lang="en-SG" sz="900" dirty="0"/>
                <a:t>Ext. Len. = 1000</a:t>
              </a:r>
            </a:p>
          </p:txBody>
        </p:sp>
        <p:sp>
          <p:nvSpPr>
            <p:cNvPr id="34" name="TextBox 33">
              <a:extLst>
                <a:ext uri="{FF2B5EF4-FFF2-40B4-BE49-F238E27FC236}">
                  <a16:creationId xmlns:a16="http://schemas.microsoft.com/office/drawing/2014/main" id="{96C2CC5C-5F3C-45D4-8901-5F207341BA1C}"/>
                </a:ext>
              </a:extLst>
            </p:cNvPr>
            <p:cNvSpPr txBox="1"/>
            <p:nvPr/>
          </p:nvSpPr>
          <p:spPr>
            <a:xfrm>
              <a:off x="3220035" y="3136398"/>
              <a:ext cx="952505" cy="230832"/>
            </a:xfrm>
            <a:prstGeom prst="rect">
              <a:avLst/>
            </a:prstGeom>
            <a:noFill/>
          </p:spPr>
          <p:txBody>
            <a:bodyPr wrap="none" rtlCol="0">
              <a:spAutoFit/>
            </a:bodyPr>
            <a:lstStyle/>
            <a:p>
              <a:r>
                <a:rPr lang="en-SG" sz="900" dirty="0"/>
                <a:t>Ext. </a:t>
              </a:r>
              <a:r>
                <a:rPr lang="en-SG" sz="900" dirty="0" err="1"/>
                <a:t>Addr</a:t>
              </a:r>
              <a:r>
                <a:rPr lang="en-SG" sz="900" dirty="0"/>
                <a:t> = 3000</a:t>
              </a:r>
            </a:p>
          </p:txBody>
        </p:sp>
      </p:grpSp>
      <p:grpSp>
        <p:nvGrpSpPr>
          <p:cNvPr id="35" name="Group 34">
            <a:extLst>
              <a:ext uri="{FF2B5EF4-FFF2-40B4-BE49-F238E27FC236}">
                <a16:creationId xmlns:a16="http://schemas.microsoft.com/office/drawing/2014/main" id="{DE2A946F-E590-4A3C-8389-F3B38DB769C5}"/>
              </a:ext>
            </a:extLst>
          </p:cNvPr>
          <p:cNvGrpSpPr/>
          <p:nvPr/>
        </p:nvGrpSpPr>
        <p:grpSpPr>
          <a:xfrm>
            <a:off x="3142793" y="4690052"/>
            <a:ext cx="1056197" cy="606493"/>
            <a:chOff x="3154816" y="2760737"/>
            <a:chExt cx="1056197" cy="606493"/>
          </a:xfrm>
        </p:grpSpPr>
        <p:sp>
          <p:nvSpPr>
            <p:cNvPr id="36" name="Rectangle 35">
              <a:extLst>
                <a:ext uri="{FF2B5EF4-FFF2-40B4-BE49-F238E27FC236}">
                  <a16:creationId xmlns:a16="http://schemas.microsoft.com/office/drawing/2014/main" id="{70AACCB7-CE68-44FB-8D0D-02B1709FDC3A}"/>
                </a:ext>
              </a:extLst>
            </p:cNvPr>
            <p:cNvSpPr/>
            <p:nvPr/>
          </p:nvSpPr>
          <p:spPr>
            <a:xfrm>
              <a:off x="3154816" y="2760737"/>
              <a:ext cx="1025236" cy="5828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 </a:t>
              </a:r>
            </a:p>
          </p:txBody>
        </p:sp>
        <p:cxnSp>
          <p:nvCxnSpPr>
            <p:cNvPr id="37" name="Straight Connector 36">
              <a:extLst>
                <a:ext uri="{FF2B5EF4-FFF2-40B4-BE49-F238E27FC236}">
                  <a16:creationId xmlns:a16="http://schemas.microsoft.com/office/drawing/2014/main" id="{35E6170A-3E21-449C-8AA2-8E3475E3536C}"/>
                </a:ext>
              </a:extLst>
            </p:cNvPr>
            <p:cNvCxnSpPr/>
            <p:nvPr/>
          </p:nvCxnSpPr>
          <p:spPr>
            <a:xfrm>
              <a:off x="3154816" y="2946401"/>
              <a:ext cx="10252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DA30ADB-A6FF-4863-B1DA-B4F14F540603}"/>
                </a:ext>
              </a:extLst>
            </p:cNvPr>
            <p:cNvCxnSpPr/>
            <p:nvPr/>
          </p:nvCxnSpPr>
          <p:spPr>
            <a:xfrm>
              <a:off x="3154816" y="3140365"/>
              <a:ext cx="10252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A798A14-758B-4894-9077-DCFDFC4B9C9A}"/>
                </a:ext>
              </a:extLst>
            </p:cNvPr>
            <p:cNvSpPr txBox="1"/>
            <p:nvPr/>
          </p:nvSpPr>
          <p:spPr>
            <a:xfrm>
              <a:off x="3296980" y="2766373"/>
              <a:ext cx="914033" cy="230832"/>
            </a:xfrm>
            <a:prstGeom prst="rect">
              <a:avLst/>
            </a:prstGeom>
            <a:noFill/>
          </p:spPr>
          <p:txBody>
            <a:bodyPr wrap="none" rtlCol="0">
              <a:spAutoFit/>
            </a:bodyPr>
            <a:lstStyle/>
            <a:p>
              <a:r>
                <a:rPr lang="en-SG" sz="900" dirty="0"/>
                <a:t>Log. Blk. = 4001</a:t>
              </a:r>
            </a:p>
          </p:txBody>
        </p:sp>
        <p:sp>
          <p:nvSpPr>
            <p:cNvPr id="40" name="TextBox 39">
              <a:extLst>
                <a:ext uri="{FF2B5EF4-FFF2-40B4-BE49-F238E27FC236}">
                  <a16:creationId xmlns:a16="http://schemas.microsoft.com/office/drawing/2014/main" id="{84E53886-26D3-4454-A842-0604D169B3C6}"/>
                </a:ext>
              </a:extLst>
            </p:cNvPr>
            <p:cNvSpPr txBox="1"/>
            <p:nvPr/>
          </p:nvSpPr>
          <p:spPr>
            <a:xfrm>
              <a:off x="3195991" y="2951946"/>
              <a:ext cx="861133" cy="230832"/>
            </a:xfrm>
            <a:prstGeom prst="rect">
              <a:avLst/>
            </a:prstGeom>
            <a:noFill/>
          </p:spPr>
          <p:txBody>
            <a:bodyPr wrap="none" rtlCol="0">
              <a:spAutoFit/>
            </a:bodyPr>
            <a:lstStyle/>
            <a:p>
              <a:r>
                <a:rPr lang="en-SG" sz="900" dirty="0"/>
                <a:t>Ext. Len. = 100</a:t>
              </a:r>
            </a:p>
          </p:txBody>
        </p:sp>
        <p:sp>
          <p:nvSpPr>
            <p:cNvPr id="41" name="TextBox 40">
              <a:extLst>
                <a:ext uri="{FF2B5EF4-FFF2-40B4-BE49-F238E27FC236}">
                  <a16:creationId xmlns:a16="http://schemas.microsoft.com/office/drawing/2014/main" id="{9F634E27-2EC3-465F-B452-8E8B0E111873}"/>
                </a:ext>
              </a:extLst>
            </p:cNvPr>
            <p:cNvSpPr txBox="1"/>
            <p:nvPr/>
          </p:nvSpPr>
          <p:spPr>
            <a:xfrm>
              <a:off x="3220035" y="3136398"/>
              <a:ext cx="952505" cy="230832"/>
            </a:xfrm>
            <a:prstGeom prst="rect">
              <a:avLst/>
            </a:prstGeom>
            <a:noFill/>
          </p:spPr>
          <p:txBody>
            <a:bodyPr wrap="none" rtlCol="0">
              <a:spAutoFit/>
            </a:bodyPr>
            <a:lstStyle/>
            <a:p>
              <a:r>
                <a:rPr lang="en-SG" sz="900" dirty="0"/>
                <a:t>Ext. </a:t>
              </a:r>
              <a:r>
                <a:rPr lang="en-SG" sz="900" dirty="0" err="1"/>
                <a:t>Addr</a:t>
              </a:r>
              <a:r>
                <a:rPr lang="en-SG" sz="900" dirty="0"/>
                <a:t> = 7000</a:t>
              </a:r>
            </a:p>
          </p:txBody>
        </p:sp>
      </p:grpSp>
      <p:cxnSp>
        <p:nvCxnSpPr>
          <p:cNvPr id="43" name="Straight Connector 42">
            <a:extLst>
              <a:ext uri="{FF2B5EF4-FFF2-40B4-BE49-F238E27FC236}">
                <a16:creationId xmlns:a16="http://schemas.microsoft.com/office/drawing/2014/main" id="{EF564DB5-FB7A-4D50-93A1-5E39855DB7D7}"/>
              </a:ext>
            </a:extLst>
          </p:cNvPr>
          <p:cNvCxnSpPr/>
          <p:nvPr/>
        </p:nvCxnSpPr>
        <p:spPr>
          <a:xfrm flipV="1">
            <a:off x="7763164" y="946727"/>
            <a:ext cx="0" cy="5366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3D1BDE-1486-438C-B66F-4229FB30116A}"/>
              </a:ext>
            </a:extLst>
          </p:cNvPr>
          <p:cNvCxnSpPr/>
          <p:nvPr/>
        </p:nvCxnSpPr>
        <p:spPr>
          <a:xfrm flipV="1">
            <a:off x="9217891" y="946727"/>
            <a:ext cx="0" cy="5366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4FD236F-EC5A-4ECF-818C-183CD8DCC66A}"/>
              </a:ext>
            </a:extLst>
          </p:cNvPr>
          <p:cNvSpPr txBox="1"/>
          <p:nvPr/>
        </p:nvSpPr>
        <p:spPr>
          <a:xfrm>
            <a:off x="7934810" y="6053043"/>
            <a:ext cx="1125501" cy="338554"/>
          </a:xfrm>
          <a:prstGeom prst="rect">
            <a:avLst/>
          </a:prstGeom>
          <a:noFill/>
        </p:spPr>
        <p:txBody>
          <a:bodyPr wrap="none" rtlCol="0">
            <a:spAutoFit/>
          </a:bodyPr>
          <a:lstStyle/>
          <a:p>
            <a:r>
              <a:rPr lang="en-SG" sz="1600" b="1" dirty="0"/>
              <a:t>Disk blocks</a:t>
            </a:r>
          </a:p>
        </p:txBody>
      </p:sp>
      <p:sp>
        <p:nvSpPr>
          <p:cNvPr id="46" name="TextBox 45">
            <a:extLst>
              <a:ext uri="{FF2B5EF4-FFF2-40B4-BE49-F238E27FC236}">
                <a16:creationId xmlns:a16="http://schemas.microsoft.com/office/drawing/2014/main" id="{EAD9D40A-8EC1-427E-845E-BF0E83818712}"/>
              </a:ext>
            </a:extLst>
          </p:cNvPr>
          <p:cNvSpPr txBox="1"/>
          <p:nvPr/>
        </p:nvSpPr>
        <p:spPr>
          <a:xfrm>
            <a:off x="9165514" y="885577"/>
            <a:ext cx="684355" cy="276999"/>
          </a:xfrm>
          <a:prstGeom prst="rect">
            <a:avLst/>
          </a:prstGeom>
          <a:noFill/>
        </p:spPr>
        <p:txBody>
          <a:bodyPr wrap="none" rtlCol="0">
            <a:spAutoFit/>
          </a:bodyPr>
          <a:lstStyle/>
          <a:p>
            <a:r>
              <a:rPr lang="en-SG" sz="1200" dirty="0"/>
              <a:t>Address</a:t>
            </a:r>
          </a:p>
        </p:txBody>
      </p:sp>
      <p:grpSp>
        <p:nvGrpSpPr>
          <p:cNvPr id="56" name="Group 55">
            <a:extLst>
              <a:ext uri="{FF2B5EF4-FFF2-40B4-BE49-F238E27FC236}">
                <a16:creationId xmlns:a16="http://schemas.microsoft.com/office/drawing/2014/main" id="{260204AF-9ED1-4810-9EBA-636A9E9C540E}"/>
              </a:ext>
            </a:extLst>
          </p:cNvPr>
          <p:cNvGrpSpPr/>
          <p:nvPr/>
        </p:nvGrpSpPr>
        <p:grpSpPr>
          <a:xfrm>
            <a:off x="7763162" y="1394402"/>
            <a:ext cx="1840788" cy="740667"/>
            <a:chOff x="7763162" y="1394402"/>
            <a:chExt cx="1840788" cy="740667"/>
          </a:xfrm>
        </p:grpSpPr>
        <p:sp>
          <p:nvSpPr>
            <p:cNvPr id="55" name="Rectangle 54">
              <a:extLst>
                <a:ext uri="{FF2B5EF4-FFF2-40B4-BE49-F238E27FC236}">
                  <a16:creationId xmlns:a16="http://schemas.microsoft.com/office/drawing/2014/main" id="{C9ACA955-DB09-4DBD-A6DA-E97BF6BC8FF5}"/>
                </a:ext>
              </a:extLst>
            </p:cNvPr>
            <p:cNvSpPr/>
            <p:nvPr/>
          </p:nvSpPr>
          <p:spPr>
            <a:xfrm>
              <a:off x="7763162" y="1463964"/>
              <a:ext cx="1454722" cy="5909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8" name="Straight Connector 47">
              <a:extLst>
                <a:ext uri="{FF2B5EF4-FFF2-40B4-BE49-F238E27FC236}">
                  <a16:creationId xmlns:a16="http://schemas.microsoft.com/office/drawing/2014/main" id="{1E5676B2-2D31-48D1-BA3E-86DDC8059AAE}"/>
                </a:ext>
              </a:extLst>
            </p:cNvPr>
            <p:cNvCxnSpPr/>
            <p:nvPr/>
          </p:nvCxnSpPr>
          <p:spPr>
            <a:xfrm>
              <a:off x="7763164" y="1463964"/>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757E374-A102-4B7C-947F-8F4C9EEF0932}"/>
                </a:ext>
              </a:extLst>
            </p:cNvPr>
            <p:cNvCxnSpPr/>
            <p:nvPr/>
          </p:nvCxnSpPr>
          <p:spPr>
            <a:xfrm>
              <a:off x="7763163" y="1579279"/>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5FD83-E42D-442B-B951-A3C9C277ABE6}"/>
                </a:ext>
              </a:extLst>
            </p:cNvPr>
            <p:cNvCxnSpPr/>
            <p:nvPr/>
          </p:nvCxnSpPr>
          <p:spPr>
            <a:xfrm>
              <a:off x="7763162" y="1935312"/>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6E6BBFF-280F-407D-A4E8-2413B4BF8C30}"/>
                </a:ext>
              </a:extLst>
            </p:cNvPr>
            <p:cNvCxnSpPr/>
            <p:nvPr/>
          </p:nvCxnSpPr>
          <p:spPr>
            <a:xfrm>
              <a:off x="7763162" y="2054951"/>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3702C73-A4CA-443F-995F-CAD5938DE977}"/>
                </a:ext>
              </a:extLst>
            </p:cNvPr>
            <p:cNvSpPr txBox="1"/>
            <p:nvPr/>
          </p:nvSpPr>
          <p:spPr>
            <a:xfrm>
              <a:off x="8366897" y="1517513"/>
              <a:ext cx="210314" cy="461665"/>
            </a:xfrm>
            <a:prstGeom prst="rect">
              <a:avLst/>
            </a:prstGeom>
            <a:noFill/>
          </p:spPr>
          <p:txBody>
            <a:bodyPr wrap="none" rtlCol="0">
              <a:spAutoFit/>
            </a:bodyPr>
            <a:lstStyle/>
            <a:p>
              <a:r>
                <a:rPr lang="en-SG" sz="800" dirty="0"/>
                <a:t>.</a:t>
              </a:r>
            </a:p>
            <a:p>
              <a:r>
                <a:rPr lang="en-SG" sz="800" dirty="0"/>
                <a:t>.</a:t>
              </a:r>
            </a:p>
            <a:p>
              <a:r>
                <a:rPr lang="en-SG" sz="800" dirty="0"/>
                <a:t>.</a:t>
              </a:r>
            </a:p>
          </p:txBody>
        </p:sp>
        <p:sp>
          <p:nvSpPr>
            <p:cNvPr id="53" name="TextBox 52">
              <a:extLst>
                <a:ext uri="{FF2B5EF4-FFF2-40B4-BE49-F238E27FC236}">
                  <a16:creationId xmlns:a16="http://schemas.microsoft.com/office/drawing/2014/main" id="{C37AE564-9D13-4DAE-99D2-F3E72C176AA3}"/>
                </a:ext>
              </a:extLst>
            </p:cNvPr>
            <p:cNvSpPr txBox="1"/>
            <p:nvPr/>
          </p:nvSpPr>
          <p:spPr>
            <a:xfrm>
              <a:off x="9165514" y="1394402"/>
              <a:ext cx="381836" cy="246221"/>
            </a:xfrm>
            <a:prstGeom prst="rect">
              <a:avLst/>
            </a:prstGeom>
            <a:noFill/>
          </p:spPr>
          <p:txBody>
            <a:bodyPr wrap="none" rtlCol="0">
              <a:spAutoFit/>
            </a:bodyPr>
            <a:lstStyle/>
            <a:p>
              <a:r>
                <a:rPr lang="en-SG" sz="1000" dirty="0"/>
                <a:t>200</a:t>
              </a:r>
            </a:p>
          </p:txBody>
        </p:sp>
        <p:sp>
          <p:nvSpPr>
            <p:cNvPr id="54" name="TextBox 53">
              <a:extLst>
                <a:ext uri="{FF2B5EF4-FFF2-40B4-BE49-F238E27FC236}">
                  <a16:creationId xmlns:a16="http://schemas.microsoft.com/office/drawing/2014/main" id="{30EBFCF4-4AD1-4D6E-8943-D1B8403DFD76}"/>
                </a:ext>
              </a:extLst>
            </p:cNvPr>
            <p:cNvSpPr txBox="1"/>
            <p:nvPr/>
          </p:nvSpPr>
          <p:spPr>
            <a:xfrm>
              <a:off x="9156392" y="1888848"/>
              <a:ext cx="447558" cy="246221"/>
            </a:xfrm>
            <a:prstGeom prst="rect">
              <a:avLst/>
            </a:prstGeom>
            <a:noFill/>
          </p:spPr>
          <p:txBody>
            <a:bodyPr wrap="none" rtlCol="0">
              <a:spAutoFit/>
            </a:bodyPr>
            <a:lstStyle/>
            <a:p>
              <a:r>
                <a:rPr lang="en-SG" sz="1000" dirty="0"/>
                <a:t>1199</a:t>
              </a:r>
            </a:p>
          </p:txBody>
        </p:sp>
      </p:grpSp>
      <p:grpSp>
        <p:nvGrpSpPr>
          <p:cNvPr id="57" name="Group 56">
            <a:extLst>
              <a:ext uri="{FF2B5EF4-FFF2-40B4-BE49-F238E27FC236}">
                <a16:creationId xmlns:a16="http://schemas.microsoft.com/office/drawing/2014/main" id="{657F8D0D-AECE-4600-9635-82BFC7B49DEB}"/>
              </a:ext>
            </a:extLst>
          </p:cNvPr>
          <p:cNvGrpSpPr/>
          <p:nvPr/>
        </p:nvGrpSpPr>
        <p:grpSpPr>
          <a:xfrm>
            <a:off x="7763162" y="2550780"/>
            <a:ext cx="1849910" cy="740667"/>
            <a:chOff x="7763162" y="1394402"/>
            <a:chExt cx="1849910" cy="740667"/>
          </a:xfrm>
        </p:grpSpPr>
        <p:sp>
          <p:nvSpPr>
            <p:cNvPr id="58" name="Rectangle 57">
              <a:extLst>
                <a:ext uri="{FF2B5EF4-FFF2-40B4-BE49-F238E27FC236}">
                  <a16:creationId xmlns:a16="http://schemas.microsoft.com/office/drawing/2014/main" id="{34A0EA4B-8C29-4D07-AE14-9DAFE2F79341}"/>
                </a:ext>
              </a:extLst>
            </p:cNvPr>
            <p:cNvSpPr/>
            <p:nvPr/>
          </p:nvSpPr>
          <p:spPr>
            <a:xfrm>
              <a:off x="7763162" y="1463964"/>
              <a:ext cx="1454722" cy="5909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9" name="Straight Connector 58">
              <a:extLst>
                <a:ext uri="{FF2B5EF4-FFF2-40B4-BE49-F238E27FC236}">
                  <a16:creationId xmlns:a16="http://schemas.microsoft.com/office/drawing/2014/main" id="{93CF46BF-C462-4463-B422-3DA44A87A185}"/>
                </a:ext>
              </a:extLst>
            </p:cNvPr>
            <p:cNvCxnSpPr/>
            <p:nvPr/>
          </p:nvCxnSpPr>
          <p:spPr>
            <a:xfrm>
              <a:off x="7763164" y="1463964"/>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EEF67CA-99AF-4685-A8FC-396E25D3D50C}"/>
                </a:ext>
              </a:extLst>
            </p:cNvPr>
            <p:cNvCxnSpPr/>
            <p:nvPr/>
          </p:nvCxnSpPr>
          <p:spPr>
            <a:xfrm>
              <a:off x="7763163" y="1579279"/>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44AAF39-525A-4D9E-BBBE-DD090A09A982}"/>
                </a:ext>
              </a:extLst>
            </p:cNvPr>
            <p:cNvCxnSpPr/>
            <p:nvPr/>
          </p:nvCxnSpPr>
          <p:spPr>
            <a:xfrm>
              <a:off x="7763162" y="1935312"/>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6F10D20-B9A4-49AF-A253-4A2EB4EF18B4}"/>
                </a:ext>
              </a:extLst>
            </p:cNvPr>
            <p:cNvCxnSpPr/>
            <p:nvPr/>
          </p:nvCxnSpPr>
          <p:spPr>
            <a:xfrm>
              <a:off x="7763162" y="2054951"/>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CF82E24-9777-47E4-86DB-3344CF72C999}"/>
                </a:ext>
              </a:extLst>
            </p:cNvPr>
            <p:cNvSpPr txBox="1"/>
            <p:nvPr/>
          </p:nvSpPr>
          <p:spPr>
            <a:xfrm>
              <a:off x="8366897" y="1517513"/>
              <a:ext cx="210314" cy="461665"/>
            </a:xfrm>
            <a:prstGeom prst="rect">
              <a:avLst/>
            </a:prstGeom>
            <a:noFill/>
          </p:spPr>
          <p:txBody>
            <a:bodyPr wrap="none" rtlCol="0">
              <a:spAutoFit/>
            </a:bodyPr>
            <a:lstStyle/>
            <a:p>
              <a:r>
                <a:rPr lang="en-SG" sz="800" dirty="0"/>
                <a:t>.</a:t>
              </a:r>
            </a:p>
            <a:p>
              <a:r>
                <a:rPr lang="en-SG" sz="800" dirty="0"/>
                <a:t>.</a:t>
              </a:r>
            </a:p>
            <a:p>
              <a:r>
                <a:rPr lang="en-SG" sz="800" dirty="0"/>
                <a:t>.</a:t>
              </a:r>
            </a:p>
          </p:txBody>
        </p:sp>
        <p:sp>
          <p:nvSpPr>
            <p:cNvPr id="64" name="TextBox 63">
              <a:extLst>
                <a:ext uri="{FF2B5EF4-FFF2-40B4-BE49-F238E27FC236}">
                  <a16:creationId xmlns:a16="http://schemas.microsoft.com/office/drawing/2014/main" id="{AE3CBE71-E27C-4BD9-A670-A4272E665814}"/>
                </a:ext>
              </a:extLst>
            </p:cNvPr>
            <p:cNvSpPr txBox="1"/>
            <p:nvPr/>
          </p:nvSpPr>
          <p:spPr>
            <a:xfrm>
              <a:off x="9165514" y="1394402"/>
              <a:ext cx="447558" cy="246221"/>
            </a:xfrm>
            <a:prstGeom prst="rect">
              <a:avLst/>
            </a:prstGeom>
            <a:noFill/>
          </p:spPr>
          <p:txBody>
            <a:bodyPr wrap="none" rtlCol="0">
              <a:spAutoFit/>
            </a:bodyPr>
            <a:lstStyle/>
            <a:p>
              <a:r>
                <a:rPr lang="en-SG" sz="1000" dirty="0"/>
                <a:t>1300</a:t>
              </a:r>
            </a:p>
          </p:txBody>
        </p:sp>
        <p:sp>
          <p:nvSpPr>
            <p:cNvPr id="65" name="TextBox 64">
              <a:extLst>
                <a:ext uri="{FF2B5EF4-FFF2-40B4-BE49-F238E27FC236}">
                  <a16:creationId xmlns:a16="http://schemas.microsoft.com/office/drawing/2014/main" id="{E5BBCB5C-7DAD-428F-9B92-BD66937A7968}"/>
                </a:ext>
              </a:extLst>
            </p:cNvPr>
            <p:cNvSpPr txBox="1"/>
            <p:nvPr/>
          </p:nvSpPr>
          <p:spPr>
            <a:xfrm>
              <a:off x="9156392" y="1888848"/>
              <a:ext cx="447558" cy="246221"/>
            </a:xfrm>
            <a:prstGeom prst="rect">
              <a:avLst/>
            </a:prstGeom>
            <a:noFill/>
          </p:spPr>
          <p:txBody>
            <a:bodyPr wrap="none" rtlCol="0">
              <a:spAutoFit/>
            </a:bodyPr>
            <a:lstStyle/>
            <a:p>
              <a:r>
                <a:rPr lang="en-SG" sz="1000" dirty="0"/>
                <a:t>2399</a:t>
              </a:r>
            </a:p>
          </p:txBody>
        </p:sp>
      </p:grpSp>
      <p:grpSp>
        <p:nvGrpSpPr>
          <p:cNvPr id="66" name="Group 65">
            <a:extLst>
              <a:ext uri="{FF2B5EF4-FFF2-40B4-BE49-F238E27FC236}">
                <a16:creationId xmlns:a16="http://schemas.microsoft.com/office/drawing/2014/main" id="{3461A938-8914-4BE4-89ED-556900BA5940}"/>
              </a:ext>
            </a:extLst>
          </p:cNvPr>
          <p:cNvGrpSpPr/>
          <p:nvPr/>
        </p:nvGrpSpPr>
        <p:grpSpPr>
          <a:xfrm>
            <a:off x="7763162" y="3868048"/>
            <a:ext cx="1849910" cy="740667"/>
            <a:chOff x="7763162" y="1394402"/>
            <a:chExt cx="1849910" cy="740667"/>
          </a:xfrm>
        </p:grpSpPr>
        <p:sp>
          <p:nvSpPr>
            <p:cNvPr id="67" name="Rectangle 66">
              <a:extLst>
                <a:ext uri="{FF2B5EF4-FFF2-40B4-BE49-F238E27FC236}">
                  <a16:creationId xmlns:a16="http://schemas.microsoft.com/office/drawing/2014/main" id="{BB27942A-78E7-41F1-9293-534BFF4B82AB}"/>
                </a:ext>
              </a:extLst>
            </p:cNvPr>
            <p:cNvSpPr/>
            <p:nvPr/>
          </p:nvSpPr>
          <p:spPr>
            <a:xfrm>
              <a:off x="7763162" y="1463964"/>
              <a:ext cx="1454722" cy="5909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8" name="Straight Connector 67">
              <a:extLst>
                <a:ext uri="{FF2B5EF4-FFF2-40B4-BE49-F238E27FC236}">
                  <a16:creationId xmlns:a16="http://schemas.microsoft.com/office/drawing/2014/main" id="{A450E8E3-8E7E-4562-8402-160356CB75CD}"/>
                </a:ext>
              </a:extLst>
            </p:cNvPr>
            <p:cNvCxnSpPr/>
            <p:nvPr/>
          </p:nvCxnSpPr>
          <p:spPr>
            <a:xfrm>
              <a:off x="7763164" y="1463964"/>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CE57F88-C491-4001-B8EF-AF244D32C53A}"/>
                </a:ext>
              </a:extLst>
            </p:cNvPr>
            <p:cNvCxnSpPr/>
            <p:nvPr/>
          </p:nvCxnSpPr>
          <p:spPr>
            <a:xfrm>
              <a:off x="7763163" y="1579279"/>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EE41181-3AB2-4207-8C11-F1B05DF31F4B}"/>
                </a:ext>
              </a:extLst>
            </p:cNvPr>
            <p:cNvCxnSpPr/>
            <p:nvPr/>
          </p:nvCxnSpPr>
          <p:spPr>
            <a:xfrm>
              <a:off x="7763162" y="1935312"/>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2DFB912-2A69-4BF5-BDFA-BCC2862347CE}"/>
                </a:ext>
              </a:extLst>
            </p:cNvPr>
            <p:cNvCxnSpPr/>
            <p:nvPr/>
          </p:nvCxnSpPr>
          <p:spPr>
            <a:xfrm>
              <a:off x="7763162" y="2054951"/>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CC2B225-C491-4C0B-A115-68F1FC653688}"/>
                </a:ext>
              </a:extLst>
            </p:cNvPr>
            <p:cNvSpPr txBox="1"/>
            <p:nvPr/>
          </p:nvSpPr>
          <p:spPr>
            <a:xfrm>
              <a:off x="8366897" y="1517513"/>
              <a:ext cx="210314" cy="461665"/>
            </a:xfrm>
            <a:prstGeom prst="rect">
              <a:avLst/>
            </a:prstGeom>
            <a:noFill/>
          </p:spPr>
          <p:txBody>
            <a:bodyPr wrap="none" rtlCol="0">
              <a:spAutoFit/>
            </a:bodyPr>
            <a:lstStyle/>
            <a:p>
              <a:r>
                <a:rPr lang="en-SG" sz="800" dirty="0"/>
                <a:t>.</a:t>
              </a:r>
            </a:p>
            <a:p>
              <a:r>
                <a:rPr lang="en-SG" sz="800" dirty="0"/>
                <a:t>.</a:t>
              </a:r>
            </a:p>
            <a:p>
              <a:r>
                <a:rPr lang="en-SG" sz="800" dirty="0"/>
                <a:t>.</a:t>
              </a:r>
            </a:p>
          </p:txBody>
        </p:sp>
        <p:sp>
          <p:nvSpPr>
            <p:cNvPr id="73" name="TextBox 72">
              <a:extLst>
                <a:ext uri="{FF2B5EF4-FFF2-40B4-BE49-F238E27FC236}">
                  <a16:creationId xmlns:a16="http://schemas.microsoft.com/office/drawing/2014/main" id="{CAA8B8AC-CEF2-41F4-B3AD-BA154C6A7AC5}"/>
                </a:ext>
              </a:extLst>
            </p:cNvPr>
            <p:cNvSpPr txBox="1"/>
            <p:nvPr/>
          </p:nvSpPr>
          <p:spPr>
            <a:xfrm>
              <a:off x="9165514" y="1394402"/>
              <a:ext cx="447558" cy="246221"/>
            </a:xfrm>
            <a:prstGeom prst="rect">
              <a:avLst/>
            </a:prstGeom>
            <a:noFill/>
          </p:spPr>
          <p:txBody>
            <a:bodyPr wrap="none" rtlCol="0">
              <a:spAutoFit/>
            </a:bodyPr>
            <a:lstStyle/>
            <a:p>
              <a:r>
                <a:rPr lang="en-SG" sz="1000" dirty="0"/>
                <a:t>3000</a:t>
              </a:r>
            </a:p>
          </p:txBody>
        </p:sp>
        <p:sp>
          <p:nvSpPr>
            <p:cNvPr id="74" name="TextBox 73">
              <a:extLst>
                <a:ext uri="{FF2B5EF4-FFF2-40B4-BE49-F238E27FC236}">
                  <a16:creationId xmlns:a16="http://schemas.microsoft.com/office/drawing/2014/main" id="{C8154AD1-FA08-4432-96CE-34FA928BC2C3}"/>
                </a:ext>
              </a:extLst>
            </p:cNvPr>
            <p:cNvSpPr txBox="1"/>
            <p:nvPr/>
          </p:nvSpPr>
          <p:spPr>
            <a:xfrm>
              <a:off x="9156392" y="1888848"/>
              <a:ext cx="447558" cy="246221"/>
            </a:xfrm>
            <a:prstGeom prst="rect">
              <a:avLst/>
            </a:prstGeom>
            <a:noFill/>
          </p:spPr>
          <p:txBody>
            <a:bodyPr wrap="none" rtlCol="0">
              <a:spAutoFit/>
            </a:bodyPr>
            <a:lstStyle/>
            <a:p>
              <a:r>
                <a:rPr lang="en-SG" sz="1000" dirty="0"/>
                <a:t>3999</a:t>
              </a:r>
            </a:p>
          </p:txBody>
        </p:sp>
      </p:grpSp>
      <p:grpSp>
        <p:nvGrpSpPr>
          <p:cNvPr id="75" name="Group 74">
            <a:extLst>
              <a:ext uri="{FF2B5EF4-FFF2-40B4-BE49-F238E27FC236}">
                <a16:creationId xmlns:a16="http://schemas.microsoft.com/office/drawing/2014/main" id="{455F4EB6-BD7F-4B2A-899C-C26EAFDEE8F0}"/>
              </a:ext>
            </a:extLst>
          </p:cNvPr>
          <p:cNvGrpSpPr/>
          <p:nvPr/>
        </p:nvGrpSpPr>
        <p:grpSpPr>
          <a:xfrm>
            <a:off x="7763162" y="4970639"/>
            <a:ext cx="1849910" cy="740667"/>
            <a:chOff x="7763162" y="1394402"/>
            <a:chExt cx="1849910" cy="740667"/>
          </a:xfrm>
        </p:grpSpPr>
        <p:sp>
          <p:nvSpPr>
            <p:cNvPr id="76" name="Rectangle 75">
              <a:extLst>
                <a:ext uri="{FF2B5EF4-FFF2-40B4-BE49-F238E27FC236}">
                  <a16:creationId xmlns:a16="http://schemas.microsoft.com/office/drawing/2014/main" id="{36D1CFCB-6B85-4A03-AC85-E90A424F0C49}"/>
                </a:ext>
              </a:extLst>
            </p:cNvPr>
            <p:cNvSpPr/>
            <p:nvPr/>
          </p:nvSpPr>
          <p:spPr>
            <a:xfrm>
              <a:off x="7763162" y="1463964"/>
              <a:ext cx="1454722" cy="5909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7" name="Straight Connector 76">
              <a:extLst>
                <a:ext uri="{FF2B5EF4-FFF2-40B4-BE49-F238E27FC236}">
                  <a16:creationId xmlns:a16="http://schemas.microsoft.com/office/drawing/2014/main" id="{49884670-EA69-4321-BB8E-9BE10E51AFF1}"/>
                </a:ext>
              </a:extLst>
            </p:cNvPr>
            <p:cNvCxnSpPr/>
            <p:nvPr/>
          </p:nvCxnSpPr>
          <p:spPr>
            <a:xfrm>
              <a:off x="7763164" y="1463964"/>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29D3B15-73F2-49C3-9C48-10403DFF0C59}"/>
                </a:ext>
              </a:extLst>
            </p:cNvPr>
            <p:cNvCxnSpPr/>
            <p:nvPr/>
          </p:nvCxnSpPr>
          <p:spPr>
            <a:xfrm>
              <a:off x="7763163" y="1579279"/>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561B9AF-6A57-4983-9701-4BF89A15EFDD}"/>
                </a:ext>
              </a:extLst>
            </p:cNvPr>
            <p:cNvCxnSpPr/>
            <p:nvPr/>
          </p:nvCxnSpPr>
          <p:spPr>
            <a:xfrm>
              <a:off x="7763162" y="1935312"/>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41EC96C-E362-4A11-A5D5-29451877A7A6}"/>
                </a:ext>
              </a:extLst>
            </p:cNvPr>
            <p:cNvCxnSpPr/>
            <p:nvPr/>
          </p:nvCxnSpPr>
          <p:spPr>
            <a:xfrm>
              <a:off x="7763162" y="2054951"/>
              <a:ext cx="145472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BDEA85FB-BF29-4B23-A1E7-77341B425ADF}"/>
                </a:ext>
              </a:extLst>
            </p:cNvPr>
            <p:cNvSpPr txBox="1"/>
            <p:nvPr/>
          </p:nvSpPr>
          <p:spPr>
            <a:xfrm>
              <a:off x="8366897" y="1517513"/>
              <a:ext cx="210314" cy="461665"/>
            </a:xfrm>
            <a:prstGeom prst="rect">
              <a:avLst/>
            </a:prstGeom>
            <a:noFill/>
          </p:spPr>
          <p:txBody>
            <a:bodyPr wrap="none" rtlCol="0">
              <a:spAutoFit/>
            </a:bodyPr>
            <a:lstStyle/>
            <a:p>
              <a:r>
                <a:rPr lang="en-SG" sz="800" dirty="0"/>
                <a:t>.</a:t>
              </a:r>
            </a:p>
            <a:p>
              <a:r>
                <a:rPr lang="en-SG" sz="800" dirty="0"/>
                <a:t>.</a:t>
              </a:r>
            </a:p>
            <a:p>
              <a:r>
                <a:rPr lang="en-SG" sz="800" dirty="0"/>
                <a:t>.</a:t>
              </a:r>
            </a:p>
          </p:txBody>
        </p:sp>
        <p:sp>
          <p:nvSpPr>
            <p:cNvPr id="82" name="TextBox 81">
              <a:extLst>
                <a:ext uri="{FF2B5EF4-FFF2-40B4-BE49-F238E27FC236}">
                  <a16:creationId xmlns:a16="http://schemas.microsoft.com/office/drawing/2014/main" id="{0616C739-A0A2-49B3-9566-9A9FBF404D06}"/>
                </a:ext>
              </a:extLst>
            </p:cNvPr>
            <p:cNvSpPr txBox="1"/>
            <p:nvPr/>
          </p:nvSpPr>
          <p:spPr>
            <a:xfrm>
              <a:off x="9165514" y="1394402"/>
              <a:ext cx="447558" cy="246221"/>
            </a:xfrm>
            <a:prstGeom prst="rect">
              <a:avLst/>
            </a:prstGeom>
            <a:noFill/>
          </p:spPr>
          <p:txBody>
            <a:bodyPr wrap="none" rtlCol="0">
              <a:spAutoFit/>
            </a:bodyPr>
            <a:lstStyle/>
            <a:p>
              <a:r>
                <a:rPr lang="en-SG" sz="1000" dirty="0"/>
                <a:t>7000</a:t>
              </a:r>
            </a:p>
          </p:txBody>
        </p:sp>
        <p:sp>
          <p:nvSpPr>
            <p:cNvPr id="83" name="TextBox 82">
              <a:extLst>
                <a:ext uri="{FF2B5EF4-FFF2-40B4-BE49-F238E27FC236}">
                  <a16:creationId xmlns:a16="http://schemas.microsoft.com/office/drawing/2014/main" id="{C172352B-6799-44FC-AED5-D51B5394DE0C}"/>
                </a:ext>
              </a:extLst>
            </p:cNvPr>
            <p:cNvSpPr txBox="1"/>
            <p:nvPr/>
          </p:nvSpPr>
          <p:spPr>
            <a:xfrm>
              <a:off x="9156392" y="1888848"/>
              <a:ext cx="447558" cy="246221"/>
            </a:xfrm>
            <a:prstGeom prst="rect">
              <a:avLst/>
            </a:prstGeom>
            <a:noFill/>
          </p:spPr>
          <p:txBody>
            <a:bodyPr wrap="none" rtlCol="0">
              <a:spAutoFit/>
            </a:bodyPr>
            <a:lstStyle/>
            <a:p>
              <a:r>
                <a:rPr lang="en-SG" sz="1000" dirty="0"/>
                <a:t>7099</a:t>
              </a:r>
            </a:p>
          </p:txBody>
        </p:sp>
      </p:grpSp>
      <p:cxnSp>
        <p:nvCxnSpPr>
          <p:cNvPr id="87" name="Straight Arrow Connector 86">
            <a:extLst>
              <a:ext uri="{FF2B5EF4-FFF2-40B4-BE49-F238E27FC236}">
                <a16:creationId xmlns:a16="http://schemas.microsoft.com/office/drawing/2014/main" id="{53C1C765-D706-4EA2-92E6-04310C4DBFAB}"/>
              </a:ext>
            </a:extLst>
          </p:cNvPr>
          <p:cNvCxnSpPr>
            <a:stCxn id="18" idx="3"/>
          </p:cNvCxnSpPr>
          <p:nvPr/>
        </p:nvCxnSpPr>
        <p:spPr>
          <a:xfrm flipV="1">
            <a:off x="4114832" y="1517512"/>
            <a:ext cx="3648330" cy="173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A1DC9B1-FC1D-4931-AE9A-C50E191A0938}"/>
              </a:ext>
            </a:extLst>
          </p:cNvPr>
          <p:cNvCxnSpPr>
            <a:cxnSpLocks/>
          </p:cNvCxnSpPr>
          <p:nvPr/>
        </p:nvCxnSpPr>
        <p:spPr>
          <a:xfrm flipV="1">
            <a:off x="4037888" y="2671883"/>
            <a:ext cx="3739341" cy="1182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2A59A70-A196-4A59-A93B-6E802E47A10D}"/>
              </a:ext>
            </a:extLst>
          </p:cNvPr>
          <p:cNvCxnSpPr>
            <a:cxnSpLocks/>
          </p:cNvCxnSpPr>
          <p:nvPr/>
        </p:nvCxnSpPr>
        <p:spPr>
          <a:xfrm flipV="1">
            <a:off x="4045101" y="3956504"/>
            <a:ext cx="3681117" cy="527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5C572BE-141A-44B7-B3DF-D6E7C4079A38}"/>
              </a:ext>
            </a:extLst>
          </p:cNvPr>
          <p:cNvCxnSpPr>
            <a:cxnSpLocks/>
          </p:cNvCxnSpPr>
          <p:nvPr/>
        </p:nvCxnSpPr>
        <p:spPr>
          <a:xfrm flipV="1">
            <a:off x="4037888" y="5093749"/>
            <a:ext cx="3739341" cy="1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554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63691-178B-4A4B-96A8-DAB6830E823A}"/>
              </a:ext>
            </a:extLst>
          </p:cNvPr>
          <p:cNvSpPr>
            <a:spLocks noGrp="1"/>
          </p:cNvSpPr>
          <p:nvPr>
            <p:ph type="title"/>
          </p:nvPr>
        </p:nvSpPr>
        <p:spPr/>
        <p:txBody>
          <a:bodyPr/>
          <a:lstStyle/>
          <a:p>
            <a:r>
              <a:rPr lang="en-SG" dirty="0">
                <a:solidFill>
                  <a:srgbClr val="0070C0"/>
                </a:solidFill>
              </a:rPr>
              <a:t>Ext4 Extent Tree</a:t>
            </a:r>
          </a:p>
        </p:txBody>
      </p:sp>
      <p:sp>
        <p:nvSpPr>
          <p:cNvPr id="4" name="Date Placeholder 3">
            <a:extLst>
              <a:ext uri="{FF2B5EF4-FFF2-40B4-BE49-F238E27FC236}">
                <a16:creationId xmlns:a16="http://schemas.microsoft.com/office/drawing/2014/main" id="{FC3D5B46-EB97-4712-909A-385A63B5C961}"/>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7166774B-4DEA-4431-8DDA-C7A3DCE499D0}"/>
              </a:ext>
            </a:extLst>
          </p:cNvPr>
          <p:cNvSpPr>
            <a:spLocks noGrp="1"/>
          </p:cNvSpPr>
          <p:nvPr>
            <p:ph type="sldNum" sz="quarter" idx="12"/>
          </p:nvPr>
        </p:nvSpPr>
        <p:spPr/>
        <p:txBody>
          <a:bodyPr/>
          <a:lstStyle/>
          <a:p>
            <a:fld id="{E3891C39-93EB-4FA9-892B-C010A0E7074D}" type="slidenum">
              <a:rPr lang="en-US" smtClean="0"/>
              <a:t>44</a:t>
            </a:fld>
            <a:endParaRPr lang="en-US"/>
          </a:p>
        </p:txBody>
      </p:sp>
      <p:sp>
        <p:nvSpPr>
          <p:cNvPr id="6" name="Rectangle 5">
            <a:extLst>
              <a:ext uri="{FF2B5EF4-FFF2-40B4-BE49-F238E27FC236}">
                <a16:creationId xmlns:a16="http://schemas.microsoft.com/office/drawing/2014/main" id="{EAED2AE4-8E3D-481B-9050-E97FCA7BA604}"/>
              </a:ext>
            </a:extLst>
          </p:cNvPr>
          <p:cNvSpPr/>
          <p:nvPr/>
        </p:nvSpPr>
        <p:spPr>
          <a:xfrm>
            <a:off x="2506065" y="1690688"/>
            <a:ext cx="2322739" cy="453163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7" name="Rectangle 6">
            <a:extLst>
              <a:ext uri="{FF2B5EF4-FFF2-40B4-BE49-F238E27FC236}">
                <a16:creationId xmlns:a16="http://schemas.microsoft.com/office/drawing/2014/main" id="{CC283AAA-5A09-40CF-868A-51A62B10BFE5}"/>
              </a:ext>
            </a:extLst>
          </p:cNvPr>
          <p:cNvSpPr/>
          <p:nvPr/>
        </p:nvSpPr>
        <p:spPr>
          <a:xfrm>
            <a:off x="3001612" y="2299853"/>
            <a:ext cx="1331644" cy="304039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8" name="TextBox 7">
            <a:extLst>
              <a:ext uri="{FF2B5EF4-FFF2-40B4-BE49-F238E27FC236}">
                <a16:creationId xmlns:a16="http://schemas.microsoft.com/office/drawing/2014/main" id="{5CEB3419-2F3D-44C9-9C75-10B2B93DD632}"/>
              </a:ext>
            </a:extLst>
          </p:cNvPr>
          <p:cNvSpPr txBox="1"/>
          <p:nvPr/>
        </p:nvSpPr>
        <p:spPr>
          <a:xfrm>
            <a:off x="2401455" y="1363865"/>
            <a:ext cx="829073" cy="307777"/>
          </a:xfrm>
          <a:prstGeom prst="rect">
            <a:avLst/>
          </a:prstGeom>
          <a:noFill/>
        </p:spPr>
        <p:txBody>
          <a:bodyPr wrap="none" rtlCol="0">
            <a:spAutoFit/>
          </a:bodyPr>
          <a:lstStyle/>
          <a:p>
            <a:r>
              <a:rPr lang="en-SG" sz="1400" b="1" dirty="0" err="1">
                <a:solidFill>
                  <a:schemeClr val="accent4">
                    <a:lumMod val="50000"/>
                  </a:schemeClr>
                </a:solidFill>
                <a:latin typeface="Courier New" panose="02070309020205020404" pitchFamily="49" charset="0"/>
                <a:cs typeface="Courier New" panose="02070309020205020404" pitchFamily="49" charset="0"/>
              </a:rPr>
              <a:t>i_node</a:t>
            </a:r>
            <a:endParaRPr lang="en-SG" sz="1400" b="1" dirty="0">
              <a:solidFill>
                <a:schemeClr val="accent4">
                  <a:lumMod val="50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C70F56E2-6C50-40A4-AEEE-F14065D09FB1}"/>
              </a:ext>
            </a:extLst>
          </p:cNvPr>
          <p:cNvSpPr txBox="1"/>
          <p:nvPr/>
        </p:nvSpPr>
        <p:spPr>
          <a:xfrm>
            <a:off x="2900219" y="1992076"/>
            <a:ext cx="936475" cy="307777"/>
          </a:xfrm>
          <a:prstGeom prst="rect">
            <a:avLst/>
          </a:prstGeom>
          <a:noFill/>
        </p:spPr>
        <p:txBody>
          <a:bodyPr wrap="none" rtlCol="0">
            <a:spAutoFit/>
          </a:bodyPr>
          <a:lstStyle/>
          <a:p>
            <a:r>
              <a:rPr lang="en-SG" sz="1400" b="1" dirty="0" err="1">
                <a:solidFill>
                  <a:schemeClr val="accent4">
                    <a:lumMod val="50000"/>
                  </a:schemeClr>
                </a:solidFill>
                <a:latin typeface="Courier New" panose="02070309020205020404" pitchFamily="49" charset="0"/>
                <a:cs typeface="Courier New" panose="02070309020205020404" pitchFamily="49" charset="0"/>
              </a:rPr>
              <a:t>i_block</a:t>
            </a:r>
            <a:endParaRPr lang="en-SG" sz="1400" b="1" dirty="0">
              <a:solidFill>
                <a:schemeClr val="accent4">
                  <a:lumMod val="50000"/>
                </a:schemeClr>
              </a:solidFill>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3AAA064D-1BA4-4C73-A3E6-D23CE3D9297B}"/>
              </a:ext>
            </a:extLst>
          </p:cNvPr>
          <p:cNvSpPr/>
          <p:nvPr/>
        </p:nvSpPr>
        <p:spPr>
          <a:xfrm>
            <a:off x="3154816" y="2402028"/>
            <a:ext cx="1025236" cy="2874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Header*</a:t>
            </a:r>
          </a:p>
        </p:txBody>
      </p:sp>
      <p:grpSp>
        <p:nvGrpSpPr>
          <p:cNvPr id="11" name="Group 10">
            <a:extLst>
              <a:ext uri="{FF2B5EF4-FFF2-40B4-BE49-F238E27FC236}">
                <a16:creationId xmlns:a16="http://schemas.microsoft.com/office/drawing/2014/main" id="{AC80587B-13BF-47DD-BBE8-1528FB3C3B85}"/>
              </a:ext>
            </a:extLst>
          </p:cNvPr>
          <p:cNvGrpSpPr/>
          <p:nvPr/>
        </p:nvGrpSpPr>
        <p:grpSpPr>
          <a:xfrm>
            <a:off x="3154816" y="2760737"/>
            <a:ext cx="1025236" cy="606493"/>
            <a:chOff x="3154816" y="2760737"/>
            <a:chExt cx="1025236" cy="606493"/>
          </a:xfrm>
        </p:grpSpPr>
        <p:sp>
          <p:nvSpPr>
            <p:cNvPr id="12" name="Rectangle 11">
              <a:extLst>
                <a:ext uri="{FF2B5EF4-FFF2-40B4-BE49-F238E27FC236}">
                  <a16:creationId xmlns:a16="http://schemas.microsoft.com/office/drawing/2014/main" id="{8ACB2743-5A85-482B-8433-860BFA641D0F}"/>
                </a:ext>
              </a:extLst>
            </p:cNvPr>
            <p:cNvSpPr/>
            <p:nvPr/>
          </p:nvSpPr>
          <p:spPr>
            <a:xfrm>
              <a:off x="3154816" y="2760737"/>
              <a:ext cx="1025236" cy="5828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 </a:t>
              </a:r>
            </a:p>
          </p:txBody>
        </p:sp>
        <p:cxnSp>
          <p:nvCxnSpPr>
            <p:cNvPr id="13" name="Straight Connector 12">
              <a:extLst>
                <a:ext uri="{FF2B5EF4-FFF2-40B4-BE49-F238E27FC236}">
                  <a16:creationId xmlns:a16="http://schemas.microsoft.com/office/drawing/2014/main" id="{248DDB4F-11EF-4B54-8C1D-D614DFFED598}"/>
                </a:ext>
              </a:extLst>
            </p:cNvPr>
            <p:cNvCxnSpPr/>
            <p:nvPr/>
          </p:nvCxnSpPr>
          <p:spPr>
            <a:xfrm>
              <a:off x="3154816" y="2946401"/>
              <a:ext cx="10252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A7BDC5-8201-44CC-90AD-3D0A1EC6CBC9}"/>
                </a:ext>
              </a:extLst>
            </p:cNvPr>
            <p:cNvCxnSpPr/>
            <p:nvPr/>
          </p:nvCxnSpPr>
          <p:spPr>
            <a:xfrm>
              <a:off x="3154816" y="3140365"/>
              <a:ext cx="10252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C88B68E-2FE0-4169-AE7E-C3208B4A9C7C}"/>
                </a:ext>
              </a:extLst>
            </p:cNvPr>
            <p:cNvSpPr txBox="1"/>
            <p:nvPr/>
          </p:nvSpPr>
          <p:spPr>
            <a:xfrm>
              <a:off x="3296980" y="2766373"/>
              <a:ext cx="184731" cy="230832"/>
            </a:xfrm>
            <a:prstGeom prst="rect">
              <a:avLst/>
            </a:prstGeom>
            <a:noFill/>
          </p:spPr>
          <p:txBody>
            <a:bodyPr wrap="none" rtlCol="0">
              <a:spAutoFit/>
            </a:bodyPr>
            <a:lstStyle/>
            <a:p>
              <a:endParaRPr lang="en-SG" sz="900" dirty="0"/>
            </a:p>
          </p:txBody>
        </p:sp>
        <p:sp>
          <p:nvSpPr>
            <p:cNvPr id="16" name="TextBox 15">
              <a:extLst>
                <a:ext uri="{FF2B5EF4-FFF2-40B4-BE49-F238E27FC236}">
                  <a16:creationId xmlns:a16="http://schemas.microsoft.com/office/drawing/2014/main" id="{657BD30B-B651-4C07-8603-7544D776328F}"/>
                </a:ext>
              </a:extLst>
            </p:cNvPr>
            <p:cNvSpPr txBox="1"/>
            <p:nvPr/>
          </p:nvSpPr>
          <p:spPr>
            <a:xfrm>
              <a:off x="3195991" y="2951946"/>
              <a:ext cx="184731" cy="230832"/>
            </a:xfrm>
            <a:prstGeom prst="rect">
              <a:avLst/>
            </a:prstGeom>
            <a:noFill/>
          </p:spPr>
          <p:txBody>
            <a:bodyPr wrap="none" rtlCol="0">
              <a:spAutoFit/>
            </a:bodyPr>
            <a:lstStyle/>
            <a:p>
              <a:endParaRPr lang="en-SG" sz="900" dirty="0"/>
            </a:p>
          </p:txBody>
        </p:sp>
        <p:sp>
          <p:nvSpPr>
            <p:cNvPr id="17" name="TextBox 16">
              <a:extLst>
                <a:ext uri="{FF2B5EF4-FFF2-40B4-BE49-F238E27FC236}">
                  <a16:creationId xmlns:a16="http://schemas.microsoft.com/office/drawing/2014/main" id="{725DCD5A-0B09-4B43-A3D4-7EDADA63B937}"/>
                </a:ext>
              </a:extLst>
            </p:cNvPr>
            <p:cNvSpPr txBox="1"/>
            <p:nvPr/>
          </p:nvSpPr>
          <p:spPr>
            <a:xfrm>
              <a:off x="3220035" y="3136398"/>
              <a:ext cx="184731" cy="230832"/>
            </a:xfrm>
            <a:prstGeom prst="rect">
              <a:avLst/>
            </a:prstGeom>
            <a:noFill/>
          </p:spPr>
          <p:txBody>
            <a:bodyPr wrap="none" rtlCol="0">
              <a:spAutoFit/>
            </a:bodyPr>
            <a:lstStyle/>
            <a:p>
              <a:endParaRPr lang="en-SG" sz="900" dirty="0"/>
            </a:p>
          </p:txBody>
        </p:sp>
      </p:grpSp>
      <p:sp>
        <p:nvSpPr>
          <p:cNvPr id="39" name="TextBox 38">
            <a:extLst>
              <a:ext uri="{FF2B5EF4-FFF2-40B4-BE49-F238E27FC236}">
                <a16:creationId xmlns:a16="http://schemas.microsoft.com/office/drawing/2014/main" id="{35B736C8-78F2-4E1A-8D22-7CB34D991499}"/>
              </a:ext>
            </a:extLst>
          </p:cNvPr>
          <p:cNvSpPr txBox="1"/>
          <p:nvPr/>
        </p:nvSpPr>
        <p:spPr>
          <a:xfrm>
            <a:off x="725056" y="2946401"/>
            <a:ext cx="1638846" cy="1015663"/>
          </a:xfrm>
          <a:prstGeom prst="rect">
            <a:avLst/>
          </a:prstGeom>
          <a:noFill/>
        </p:spPr>
        <p:txBody>
          <a:bodyPr wrap="square" rtlCol="0">
            <a:spAutoFit/>
          </a:bodyPr>
          <a:lstStyle/>
          <a:p>
            <a:r>
              <a:rPr lang="en-SG" sz="1200" dirty="0">
                <a:solidFill>
                  <a:srgbClr val="7030A0"/>
                </a:solidFill>
              </a:rPr>
              <a:t>* </a:t>
            </a:r>
            <a:r>
              <a:rPr lang="en-SG" sz="1200" dirty="0" err="1">
                <a:solidFill>
                  <a:srgbClr val="7030A0"/>
                </a:solidFill>
              </a:rPr>
              <a:t>Inode</a:t>
            </a:r>
            <a:r>
              <a:rPr lang="en-SG" sz="1200" dirty="0">
                <a:solidFill>
                  <a:srgbClr val="7030A0"/>
                </a:solidFill>
              </a:rPr>
              <a:t> flag will indicate the use of extents. First extent header will indicate if it is the root of a tree.</a:t>
            </a:r>
          </a:p>
        </p:txBody>
      </p:sp>
      <p:cxnSp>
        <p:nvCxnSpPr>
          <p:cNvPr id="40" name="Straight Connector 39">
            <a:extLst>
              <a:ext uri="{FF2B5EF4-FFF2-40B4-BE49-F238E27FC236}">
                <a16:creationId xmlns:a16="http://schemas.microsoft.com/office/drawing/2014/main" id="{315EABBA-F1EC-4E3A-AB3A-FA34853ADCD5}"/>
              </a:ext>
            </a:extLst>
          </p:cNvPr>
          <p:cNvCxnSpPr/>
          <p:nvPr/>
        </p:nvCxnSpPr>
        <p:spPr>
          <a:xfrm flipV="1">
            <a:off x="7763164" y="946727"/>
            <a:ext cx="0" cy="5366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69E829F-DD40-46D6-889A-2B6E049308BB}"/>
              </a:ext>
            </a:extLst>
          </p:cNvPr>
          <p:cNvCxnSpPr/>
          <p:nvPr/>
        </p:nvCxnSpPr>
        <p:spPr>
          <a:xfrm flipV="1">
            <a:off x="9217891" y="946727"/>
            <a:ext cx="0" cy="5366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88AC65D-364C-4893-90D9-8BE1049FE654}"/>
              </a:ext>
            </a:extLst>
          </p:cNvPr>
          <p:cNvSpPr txBox="1"/>
          <p:nvPr/>
        </p:nvSpPr>
        <p:spPr>
          <a:xfrm>
            <a:off x="7934810" y="6053043"/>
            <a:ext cx="1125501" cy="338554"/>
          </a:xfrm>
          <a:prstGeom prst="rect">
            <a:avLst/>
          </a:prstGeom>
          <a:noFill/>
        </p:spPr>
        <p:txBody>
          <a:bodyPr wrap="none" rtlCol="0">
            <a:spAutoFit/>
          </a:bodyPr>
          <a:lstStyle/>
          <a:p>
            <a:r>
              <a:rPr lang="en-SG" sz="1600" b="1" dirty="0"/>
              <a:t>Disk blocks</a:t>
            </a:r>
          </a:p>
        </p:txBody>
      </p:sp>
      <p:grpSp>
        <p:nvGrpSpPr>
          <p:cNvPr id="96" name="Group 95">
            <a:extLst>
              <a:ext uri="{FF2B5EF4-FFF2-40B4-BE49-F238E27FC236}">
                <a16:creationId xmlns:a16="http://schemas.microsoft.com/office/drawing/2014/main" id="{C11B2EDA-AC25-4CC8-98CC-1ED5B36E54B8}"/>
              </a:ext>
            </a:extLst>
          </p:cNvPr>
          <p:cNvGrpSpPr/>
          <p:nvPr/>
        </p:nvGrpSpPr>
        <p:grpSpPr>
          <a:xfrm>
            <a:off x="7763164" y="1086774"/>
            <a:ext cx="3337351" cy="948419"/>
            <a:chOff x="7763164" y="1086774"/>
            <a:chExt cx="3337351" cy="948419"/>
          </a:xfrm>
        </p:grpSpPr>
        <p:sp>
          <p:nvSpPr>
            <p:cNvPr id="80" name="Rectangle 79">
              <a:extLst>
                <a:ext uri="{FF2B5EF4-FFF2-40B4-BE49-F238E27FC236}">
                  <a16:creationId xmlns:a16="http://schemas.microsoft.com/office/drawing/2014/main" id="{B1734F63-6E50-4443-8826-CC222DF6A8A1}"/>
                </a:ext>
              </a:extLst>
            </p:cNvPr>
            <p:cNvSpPr/>
            <p:nvPr/>
          </p:nvSpPr>
          <p:spPr>
            <a:xfrm>
              <a:off x="7763164" y="1163782"/>
              <a:ext cx="1454726" cy="8282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1" name="TextBox 80">
              <a:extLst>
                <a:ext uri="{FF2B5EF4-FFF2-40B4-BE49-F238E27FC236}">
                  <a16:creationId xmlns:a16="http://schemas.microsoft.com/office/drawing/2014/main" id="{19E47868-74A8-4B71-8D93-EFA70B8ACAA9}"/>
                </a:ext>
              </a:extLst>
            </p:cNvPr>
            <p:cNvSpPr txBox="1"/>
            <p:nvPr/>
          </p:nvSpPr>
          <p:spPr>
            <a:xfrm>
              <a:off x="9317911" y="1086774"/>
              <a:ext cx="1782604" cy="369332"/>
            </a:xfrm>
            <a:prstGeom prst="rect">
              <a:avLst/>
            </a:prstGeom>
            <a:noFill/>
          </p:spPr>
          <p:txBody>
            <a:bodyPr wrap="none" rtlCol="0">
              <a:spAutoFit/>
            </a:bodyPr>
            <a:lstStyle/>
            <a:p>
              <a:r>
                <a:rPr lang="en-SG" dirty="0"/>
                <a:t>Index node block</a:t>
              </a:r>
            </a:p>
          </p:txBody>
        </p:sp>
        <p:cxnSp>
          <p:nvCxnSpPr>
            <p:cNvPr id="83" name="Straight Connector 82">
              <a:extLst>
                <a:ext uri="{FF2B5EF4-FFF2-40B4-BE49-F238E27FC236}">
                  <a16:creationId xmlns:a16="http://schemas.microsoft.com/office/drawing/2014/main" id="{55A723ED-5CBF-42F0-B5E2-49DE599DC1A2}"/>
                </a:ext>
              </a:extLst>
            </p:cNvPr>
            <p:cNvCxnSpPr>
              <a:cxnSpLocks/>
            </p:cNvCxnSpPr>
            <p:nvPr/>
          </p:nvCxnSpPr>
          <p:spPr>
            <a:xfrm>
              <a:off x="7770197" y="1311493"/>
              <a:ext cx="14547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91E5024-BA7A-4B55-A863-703B40B2EB4D}"/>
                </a:ext>
              </a:extLst>
            </p:cNvPr>
            <p:cNvCxnSpPr>
              <a:cxnSpLocks/>
            </p:cNvCxnSpPr>
            <p:nvPr/>
          </p:nvCxnSpPr>
          <p:spPr>
            <a:xfrm>
              <a:off x="7763164" y="1456106"/>
              <a:ext cx="14547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D4BC367-D716-44DB-8299-8C8FBBFBAC11}"/>
                </a:ext>
              </a:extLst>
            </p:cNvPr>
            <p:cNvCxnSpPr>
              <a:cxnSpLocks/>
            </p:cNvCxnSpPr>
            <p:nvPr/>
          </p:nvCxnSpPr>
          <p:spPr>
            <a:xfrm>
              <a:off x="7763164" y="1862506"/>
              <a:ext cx="14547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6AC9B98-5B0C-4902-9BD3-96883AFC3981}"/>
                </a:ext>
              </a:extLst>
            </p:cNvPr>
            <p:cNvCxnSpPr>
              <a:cxnSpLocks/>
            </p:cNvCxnSpPr>
            <p:nvPr/>
          </p:nvCxnSpPr>
          <p:spPr>
            <a:xfrm>
              <a:off x="7770197" y="1585416"/>
              <a:ext cx="14547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408A7500-3A9F-4F35-BA22-CE7A042A0332}"/>
                </a:ext>
              </a:extLst>
            </p:cNvPr>
            <p:cNvSpPr txBox="1"/>
            <p:nvPr/>
          </p:nvSpPr>
          <p:spPr>
            <a:xfrm>
              <a:off x="8225480" y="1124012"/>
              <a:ext cx="490840" cy="215444"/>
            </a:xfrm>
            <a:prstGeom prst="rect">
              <a:avLst/>
            </a:prstGeom>
            <a:noFill/>
          </p:spPr>
          <p:txBody>
            <a:bodyPr wrap="none" rtlCol="0">
              <a:spAutoFit/>
            </a:bodyPr>
            <a:lstStyle/>
            <a:p>
              <a:r>
                <a:rPr lang="en-SG" sz="800" dirty="0">
                  <a:solidFill>
                    <a:schemeClr val="bg1"/>
                  </a:solidFill>
                </a:rPr>
                <a:t>Header</a:t>
              </a:r>
            </a:p>
          </p:txBody>
        </p:sp>
        <p:sp>
          <p:nvSpPr>
            <p:cNvPr id="88" name="TextBox 87">
              <a:extLst>
                <a:ext uri="{FF2B5EF4-FFF2-40B4-BE49-F238E27FC236}">
                  <a16:creationId xmlns:a16="http://schemas.microsoft.com/office/drawing/2014/main" id="{5514CE65-1765-4F7D-AC3E-23E0944A2251}"/>
                </a:ext>
              </a:extLst>
            </p:cNvPr>
            <p:cNvSpPr txBox="1"/>
            <p:nvPr/>
          </p:nvSpPr>
          <p:spPr>
            <a:xfrm>
              <a:off x="8118880" y="1264701"/>
              <a:ext cx="704039" cy="215444"/>
            </a:xfrm>
            <a:prstGeom prst="rect">
              <a:avLst/>
            </a:prstGeom>
            <a:noFill/>
          </p:spPr>
          <p:txBody>
            <a:bodyPr wrap="none" rtlCol="0">
              <a:spAutoFit/>
            </a:bodyPr>
            <a:lstStyle/>
            <a:p>
              <a:r>
                <a:rPr lang="en-SG" sz="800" dirty="0">
                  <a:solidFill>
                    <a:schemeClr val="bg1"/>
                  </a:solidFill>
                </a:rPr>
                <a:t>Extent index</a:t>
              </a:r>
            </a:p>
          </p:txBody>
        </p:sp>
        <p:sp>
          <p:nvSpPr>
            <p:cNvPr id="89" name="TextBox 88">
              <a:extLst>
                <a:ext uri="{FF2B5EF4-FFF2-40B4-BE49-F238E27FC236}">
                  <a16:creationId xmlns:a16="http://schemas.microsoft.com/office/drawing/2014/main" id="{D9AF5DBE-35FB-4B56-AE11-C9269052BBC4}"/>
                </a:ext>
              </a:extLst>
            </p:cNvPr>
            <p:cNvSpPr txBox="1"/>
            <p:nvPr/>
          </p:nvSpPr>
          <p:spPr>
            <a:xfrm>
              <a:off x="8122844" y="1399357"/>
              <a:ext cx="704039" cy="215444"/>
            </a:xfrm>
            <a:prstGeom prst="rect">
              <a:avLst/>
            </a:prstGeom>
            <a:noFill/>
          </p:spPr>
          <p:txBody>
            <a:bodyPr wrap="none" rtlCol="0">
              <a:spAutoFit/>
            </a:bodyPr>
            <a:lstStyle/>
            <a:p>
              <a:r>
                <a:rPr lang="en-SG" sz="800" dirty="0">
                  <a:solidFill>
                    <a:schemeClr val="bg1"/>
                  </a:solidFill>
                </a:rPr>
                <a:t>Extent index</a:t>
              </a:r>
            </a:p>
          </p:txBody>
        </p:sp>
        <p:sp>
          <p:nvSpPr>
            <p:cNvPr id="90" name="TextBox 89">
              <a:extLst>
                <a:ext uri="{FF2B5EF4-FFF2-40B4-BE49-F238E27FC236}">
                  <a16:creationId xmlns:a16="http://schemas.microsoft.com/office/drawing/2014/main" id="{1610B873-73FF-4D4B-80A3-013DFEEE9E7E}"/>
                </a:ext>
              </a:extLst>
            </p:cNvPr>
            <p:cNvSpPr txBox="1"/>
            <p:nvPr/>
          </p:nvSpPr>
          <p:spPr>
            <a:xfrm>
              <a:off x="8127079" y="1819749"/>
              <a:ext cx="704039" cy="215444"/>
            </a:xfrm>
            <a:prstGeom prst="rect">
              <a:avLst/>
            </a:prstGeom>
            <a:noFill/>
          </p:spPr>
          <p:txBody>
            <a:bodyPr wrap="none" rtlCol="0">
              <a:spAutoFit/>
            </a:bodyPr>
            <a:lstStyle/>
            <a:p>
              <a:r>
                <a:rPr lang="en-SG" sz="800" dirty="0">
                  <a:solidFill>
                    <a:schemeClr val="bg1"/>
                  </a:solidFill>
                </a:rPr>
                <a:t>Extent index</a:t>
              </a:r>
            </a:p>
          </p:txBody>
        </p:sp>
      </p:grpSp>
      <p:sp>
        <p:nvSpPr>
          <p:cNvPr id="91" name="TextBox 90">
            <a:extLst>
              <a:ext uri="{FF2B5EF4-FFF2-40B4-BE49-F238E27FC236}">
                <a16:creationId xmlns:a16="http://schemas.microsoft.com/office/drawing/2014/main" id="{ADBC26AA-37BD-4014-AE86-610B4B9047C5}"/>
              </a:ext>
            </a:extLst>
          </p:cNvPr>
          <p:cNvSpPr txBox="1"/>
          <p:nvPr/>
        </p:nvSpPr>
        <p:spPr>
          <a:xfrm>
            <a:off x="10030198" y="1819749"/>
            <a:ext cx="1334654" cy="646331"/>
          </a:xfrm>
          <a:prstGeom prst="rect">
            <a:avLst/>
          </a:prstGeom>
          <a:noFill/>
        </p:spPr>
        <p:txBody>
          <a:bodyPr wrap="square" rtlCol="0">
            <a:spAutoFit/>
          </a:bodyPr>
          <a:lstStyle/>
          <a:p>
            <a:r>
              <a:rPr lang="en-SG" sz="1200" dirty="0"/>
              <a:t>Points to other index or leaf nodes</a:t>
            </a:r>
          </a:p>
        </p:txBody>
      </p:sp>
      <p:cxnSp>
        <p:nvCxnSpPr>
          <p:cNvPr id="93" name="Straight Arrow Connector 92">
            <a:extLst>
              <a:ext uri="{FF2B5EF4-FFF2-40B4-BE49-F238E27FC236}">
                <a16:creationId xmlns:a16="http://schemas.microsoft.com/office/drawing/2014/main" id="{7A79FC0E-0BFE-4B46-B5B9-E9CE0F744F76}"/>
              </a:ext>
            </a:extLst>
          </p:cNvPr>
          <p:cNvCxnSpPr/>
          <p:nvPr/>
        </p:nvCxnSpPr>
        <p:spPr>
          <a:xfrm>
            <a:off x="8936182" y="1517753"/>
            <a:ext cx="1126836" cy="474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68D690C-87CC-46C9-8A37-8B23C99A5824}"/>
              </a:ext>
            </a:extLst>
          </p:cNvPr>
          <p:cNvCxnSpPr>
            <a:endCxn id="91" idx="1"/>
          </p:cNvCxnSpPr>
          <p:nvPr/>
        </p:nvCxnSpPr>
        <p:spPr>
          <a:xfrm>
            <a:off x="8940800" y="1927471"/>
            <a:ext cx="1089398" cy="215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2D44273-BD9B-4798-A16B-B2AAE6E21707}"/>
              </a:ext>
            </a:extLst>
          </p:cNvPr>
          <p:cNvGrpSpPr/>
          <p:nvPr/>
        </p:nvGrpSpPr>
        <p:grpSpPr>
          <a:xfrm>
            <a:off x="7763164" y="3008084"/>
            <a:ext cx="3217638" cy="948419"/>
            <a:chOff x="7763164" y="1086774"/>
            <a:chExt cx="3217638" cy="948419"/>
          </a:xfrm>
        </p:grpSpPr>
        <p:sp>
          <p:nvSpPr>
            <p:cNvPr id="98" name="Rectangle 97">
              <a:extLst>
                <a:ext uri="{FF2B5EF4-FFF2-40B4-BE49-F238E27FC236}">
                  <a16:creationId xmlns:a16="http://schemas.microsoft.com/office/drawing/2014/main" id="{3FBEFEDF-22DB-4F88-B52E-435BE90D4D40}"/>
                </a:ext>
              </a:extLst>
            </p:cNvPr>
            <p:cNvSpPr/>
            <p:nvPr/>
          </p:nvSpPr>
          <p:spPr>
            <a:xfrm>
              <a:off x="7763164" y="1163782"/>
              <a:ext cx="1454726" cy="828294"/>
            </a:xfrm>
            <a:prstGeom prst="rect">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TextBox 98">
              <a:extLst>
                <a:ext uri="{FF2B5EF4-FFF2-40B4-BE49-F238E27FC236}">
                  <a16:creationId xmlns:a16="http://schemas.microsoft.com/office/drawing/2014/main" id="{1600E55D-5BCE-4046-B76B-6F8664C4640F}"/>
                </a:ext>
              </a:extLst>
            </p:cNvPr>
            <p:cNvSpPr txBox="1"/>
            <p:nvPr/>
          </p:nvSpPr>
          <p:spPr>
            <a:xfrm>
              <a:off x="9317911" y="1086774"/>
              <a:ext cx="1662891" cy="369332"/>
            </a:xfrm>
            <a:prstGeom prst="rect">
              <a:avLst/>
            </a:prstGeom>
            <a:noFill/>
          </p:spPr>
          <p:txBody>
            <a:bodyPr wrap="none" rtlCol="0">
              <a:spAutoFit/>
            </a:bodyPr>
            <a:lstStyle/>
            <a:p>
              <a:r>
                <a:rPr lang="en-SG" dirty="0"/>
                <a:t>Leaf node block</a:t>
              </a:r>
            </a:p>
          </p:txBody>
        </p:sp>
        <p:cxnSp>
          <p:nvCxnSpPr>
            <p:cNvPr id="100" name="Straight Connector 99">
              <a:extLst>
                <a:ext uri="{FF2B5EF4-FFF2-40B4-BE49-F238E27FC236}">
                  <a16:creationId xmlns:a16="http://schemas.microsoft.com/office/drawing/2014/main" id="{EA9D3459-E192-498E-A465-B1061D6A4ED0}"/>
                </a:ext>
              </a:extLst>
            </p:cNvPr>
            <p:cNvCxnSpPr>
              <a:cxnSpLocks/>
            </p:cNvCxnSpPr>
            <p:nvPr/>
          </p:nvCxnSpPr>
          <p:spPr>
            <a:xfrm>
              <a:off x="7770197" y="1311493"/>
              <a:ext cx="14547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DCDC1F1-B120-492E-A2B0-7A7491ADF6FA}"/>
                </a:ext>
              </a:extLst>
            </p:cNvPr>
            <p:cNvCxnSpPr>
              <a:cxnSpLocks/>
            </p:cNvCxnSpPr>
            <p:nvPr/>
          </p:nvCxnSpPr>
          <p:spPr>
            <a:xfrm>
              <a:off x="7763164" y="1456106"/>
              <a:ext cx="14547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75C21E-8B9C-4674-BC04-8FA2ECD34917}"/>
                </a:ext>
              </a:extLst>
            </p:cNvPr>
            <p:cNvCxnSpPr>
              <a:cxnSpLocks/>
            </p:cNvCxnSpPr>
            <p:nvPr/>
          </p:nvCxnSpPr>
          <p:spPr>
            <a:xfrm>
              <a:off x="7763164" y="1862506"/>
              <a:ext cx="14547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4258F26-21E7-420A-8171-4CF016355D11}"/>
                </a:ext>
              </a:extLst>
            </p:cNvPr>
            <p:cNvCxnSpPr>
              <a:cxnSpLocks/>
            </p:cNvCxnSpPr>
            <p:nvPr/>
          </p:nvCxnSpPr>
          <p:spPr>
            <a:xfrm>
              <a:off x="7770197" y="1585416"/>
              <a:ext cx="14547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6B82E5F3-EE3A-4CDD-A365-BF8A2AA3A18F}"/>
                </a:ext>
              </a:extLst>
            </p:cNvPr>
            <p:cNvSpPr txBox="1"/>
            <p:nvPr/>
          </p:nvSpPr>
          <p:spPr>
            <a:xfrm>
              <a:off x="8225480" y="1124012"/>
              <a:ext cx="490840" cy="215444"/>
            </a:xfrm>
            <a:prstGeom prst="rect">
              <a:avLst/>
            </a:prstGeom>
            <a:noFill/>
          </p:spPr>
          <p:txBody>
            <a:bodyPr wrap="none" rtlCol="0">
              <a:spAutoFit/>
            </a:bodyPr>
            <a:lstStyle/>
            <a:p>
              <a:r>
                <a:rPr lang="en-SG" sz="800" dirty="0">
                  <a:solidFill>
                    <a:schemeClr val="bg1"/>
                  </a:solidFill>
                </a:rPr>
                <a:t>Header</a:t>
              </a:r>
            </a:p>
          </p:txBody>
        </p:sp>
        <p:sp>
          <p:nvSpPr>
            <p:cNvPr id="105" name="TextBox 104">
              <a:extLst>
                <a:ext uri="{FF2B5EF4-FFF2-40B4-BE49-F238E27FC236}">
                  <a16:creationId xmlns:a16="http://schemas.microsoft.com/office/drawing/2014/main" id="{A44D41AA-C1B9-4347-901A-DBF7FC984873}"/>
                </a:ext>
              </a:extLst>
            </p:cNvPr>
            <p:cNvSpPr txBox="1"/>
            <p:nvPr/>
          </p:nvSpPr>
          <p:spPr>
            <a:xfrm>
              <a:off x="8118880" y="1264701"/>
              <a:ext cx="639919" cy="215444"/>
            </a:xfrm>
            <a:prstGeom prst="rect">
              <a:avLst/>
            </a:prstGeom>
            <a:noFill/>
          </p:spPr>
          <p:txBody>
            <a:bodyPr wrap="none" rtlCol="0">
              <a:spAutoFit/>
            </a:bodyPr>
            <a:lstStyle/>
            <a:p>
              <a:r>
                <a:rPr lang="en-SG" sz="800" dirty="0">
                  <a:solidFill>
                    <a:schemeClr val="bg1"/>
                  </a:solidFill>
                </a:rPr>
                <a:t>Extent info</a:t>
              </a:r>
            </a:p>
          </p:txBody>
        </p:sp>
        <p:sp>
          <p:nvSpPr>
            <p:cNvPr id="106" name="TextBox 105">
              <a:extLst>
                <a:ext uri="{FF2B5EF4-FFF2-40B4-BE49-F238E27FC236}">
                  <a16:creationId xmlns:a16="http://schemas.microsoft.com/office/drawing/2014/main" id="{ECFBDB81-DC97-4290-B34B-DF537F40AE38}"/>
                </a:ext>
              </a:extLst>
            </p:cNvPr>
            <p:cNvSpPr txBox="1"/>
            <p:nvPr/>
          </p:nvSpPr>
          <p:spPr>
            <a:xfrm>
              <a:off x="8122844" y="1399357"/>
              <a:ext cx="639919" cy="215444"/>
            </a:xfrm>
            <a:prstGeom prst="rect">
              <a:avLst/>
            </a:prstGeom>
            <a:noFill/>
          </p:spPr>
          <p:txBody>
            <a:bodyPr wrap="none" rtlCol="0">
              <a:spAutoFit/>
            </a:bodyPr>
            <a:lstStyle/>
            <a:p>
              <a:r>
                <a:rPr lang="en-SG" sz="800" dirty="0">
                  <a:solidFill>
                    <a:schemeClr val="bg1"/>
                  </a:solidFill>
                </a:rPr>
                <a:t>Extent info</a:t>
              </a:r>
            </a:p>
          </p:txBody>
        </p:sp>
        <p:sp>
          <p:nvSpPr>
            <p:cNvPr id="107" name="TextBox 106">
              <a:extLst>
                <a:ext uri="{FF2B5EF4-FFF2-40B4-BE49-F238E27FC236}">
                  <a16:creationId xmlns:a16="http://schemas.microsoft.com/office/drawing/2014/main" id="{447DBF0A-DCDB-4CEE-A3FD-8D13CBFBFD6C}"/>
                </a:ext>
              </a:extLst>
            </p:cNvPr>
            <p:cNvSpPr txBox="1"/>
            <p:nvPr/>
          </p:nvSpPr>
          <p:spPr>
            <a:xfrm>
              <a:off x="8127079" y="1819749"/>
              <a:ext cx="639919" cy="215444"/>
            </a:xfrm>
            <a:prstGeom prst="rect">
              <a:avLst/>
            </a:prstGeom>
            <a:noFill/>
          </p:spPr>
          <p:txBody>
            <a:bodyPr wrap="none" rtlCol="0">
              <a:spAutoFit/>
            </a:bodyPr>
            <a:lstStyle/>
            <a:p>
              <a:r>
                <a:rPr lang="en-SG" sz="800" dirty="0">
                  <a:solidFill>
                    <a:schemeClr val="bg1"/>
                  </a:solidFill>
                </a:rPr>
                <a:t>Extent info</a:t>
              </a:r>
            </a:p>
          </p:txBody>
        </p:sp>
      </p:grpSp>
      <p:sp>
        <p:nvSpPr>
          <p:cNvPr id="108" name="Rectangle 107">
            <a:extLst>
              <a:ext uri="{FF2B5EF4-FFF2-40B4-BE49-F238E27FC236}">
                <a16:creationId xmlns:a16="http://schemas.microsoft.com/office/drawing/2014/main" id="{24E8B0F5-7106-42BA-B74B-081762FE3EF9}"/>
              </a:ext>
            </a:extLst>
          </p:cNvPr>
          <p:cNvSpPr/>
          <p:nvPr/>
        </p:nvSpPr>
        <p:spPr>
          <a:xfrm>
            <a:off x="7763164" y="4785512"/>
            <a:ext cx="1454726" cy="4162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(Data) extent</a:t>
            </a:r>
          </a:p>
        </p:txBody>
      </p:sp>
      <p:sp>
        <p:nvSpPr>
          <p:cNvPr id="109" name="Rectangle 108">
            <a:extLst>
              <a:ext uri="{FF2B5EF4-FFF2-40B4-BE49-F238E27FC236}">
                <a16:creationId xmlns:a16="http://schemas.microsoft.com/office/drawing/2014/main" id="{87D0443B-8B26-4691-B745-3E0D02E36D66}"/>
              </a:ext>
            </a:extLst>
          </p:cNvPr>
          <p:cNvSpPr/>
          <p:nvPr/>
        </p:nvSpPr>
        <p:spPr>
          <a:xfrm>
            <a:off x="7763164" y="5401894"/>
            <a:ext cx="1454726" cy="52915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(Data) extent</a:t>
            </a:r>
          </a:p>
        </p:txBody>
      </p:sp>
      <p:sp>
        <p:nvSpPr>
          <p:cNvPr id="110" name="Rectangle 109">
            <a:extLst>
              <a:ext uri="{FF2B5EF4-FFF2-40B4-BE49-F238E27FC236}">
                <a16:creationId xmlns:a16="http://schemas.microsoft.com/office/drawing/2014/main" id="{8AB54303-0313-4E0C-A7D5-CE6371DF3B4D}"/>
              </a:ext>
            </a:extLst>
          </p:cNvPr>
          <p:cNvSpPr/>
          <p:nvPr/>
        </p:nvSpPr>
        <p:spPr>
          <a:xfrm>
            <a:off x="7769988" y="4129712"/>
            <a:ext cx="1454726" cy="22305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(Data) extent</a:t>
            </a:r>
          </a:p>
        </p:txBody>
      </p:sp>
      <p:sp>
        <p:nvSpPr>
          <p:cNvPr id="113" name="Freeform: Shape 112">
            <a:extLst>
              <a:ext uri="{FF2B5EF4-FFF2-40B4-BE49-F238E27FC236}">
                <a16:creationId xmlns:a16="http://schemas.microsoft.com/office/drawing/2014/main" id="{53FB6D51-2D99-414E-9EC5-6C1BB8FB3382}"/>
              </a:ext>
            </a:extLst>
          </p:cNvPr>
          <p:cNvSpPr/>
          <p:nvPr/>
        </p:nvSpPr>
        <p:spPr>
          <a:xfrm>
            <a:off x="9079345" y="3851564"/>
            <a:ext cx="739674" cy="1560709"/>
          </a:xfrm>
          <a:custGeom>
            <a:avLst/>
            <a:gdLst>
              <a:gd name="connsiteX0" fmla="*/ 0 w 739674"/>
              <a:gd name="connsiteY0" fmla="*/ 0 h 1560709"/>
              <a:gd name="connsiteX1" fmla="*/ 521855 w 739674"/>
              <a:gd name="connsiteY1" fmla="*/ 101600 h 1560709"/>
              <a:gd name="connsiteX2" fmla="*/ 720437 w 739674"/>
              <a:gd name="connsiteY2" fmla="*/ 563418 h 1560709"/>
              <a:gd name="connsiteX3" fmla="*/ 665019 w 739674"/>
              <a:gd name="connsiteY3" fmla="*/ 1417781 h 1560709"/>
              <a:gd name="connsiteX4" fmla="*/ 129310 w 739674"/>
              <a:gd name="connsiteY4" fmla="*/ 1551709 h 1560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674" h="1560709">
                <a:moveTo>
                  <a:pt x="0" y="0"/>
                </a:moveTo>
                <a:cubicBezTo>
                  <a:pt x="200891" y="3848"/>
                  <a:pt x="401782" y="7697"/>
                  <a:pt x="521855" y="101600"/>
                </a:cubicBezTo>
                <a:cubicBezTo>
                  <a:pt x="641928" y="195503"/>
                  <a:pt x="696576" y="344055"/>
                  <a:pt x="720437" y="563418"/>
                </a:cubicBezTo>
                <a:cubicBezTo>
                  <a:pt x="744298" y="782782"/>
                  <a:pt x="763540" y="1253066"/>
                  <a:pt x="665019" y="1417781"/>
                </a:cubicBezTo>
                <a:cubicBezTo>
                  <a:pt x="566498" y="1582496"/>
                  <a:pt x="347904" y="1567102"/>
                  <a:pt x="129310" y="1551709"/>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4" name="Freeform: Shape 113">
            <a:extLst>
              <a:ext uri="{FF2B5EF4-FFF2-40B4-BE49-F238E27FC236}">
                <a16:creationId xmlns:a16="http://schemas.microsoft.com/office/drawing/2014/main" id="{487B6526-1F59-4C6C-8F45-1BF03679D10E}"/>
              </a:ext>
            </a:extLst>
          </p:cNvPr>
          <p:cNvSpPr/>
          <p:nvPr/>
        </p:nvSpPr>
        <p:spPr>
          <a:xfrm>
            <a:off x="7408591" y="3445164"/>
            <a:ext cx="502354" cy="678872"/>
          </a:xfrm>
          <a:custGeom>
            <a:avLst/>
            <a:gdLst>
              <a:gd name="connsiteX0" fmla="*/ 502354 w 502354"/>
              <a:gd name="connsiteY0" fmla="*/ 0 h 678872"/>
              <a:gd name="connsiteX1" fmla="*/ 82100 w 502354"/>
              <a:gd name="connsiteY1" fmla="*/ 184727 h 678872"/>
              <a:gd name="connsiteX2" fmla="*/ 22064 w 502354"/>
              <a:gd name="connsiteY2" fmla="*/ 517236 h 678872"/>
              <a:gd name="connsiteX3" fmla="*/ 349954 w 502354"/>
              <a:gd name="connsiteY3" fmla="*/ 678872 h 678872"/>
            </a:gdLst>
            <a:ahLst/>
            <a:cxnLst>
              <a:cxn ang="0">
                <a:pos x="connsiteX0" y="connsiteY0"/>
              </a:cxn>
              <a:cxn ang="0">
                <a:pos x="connsiteX1" y="connsiteY1"/>
              </a:cxn>
              <a:cxn ang="0">
                <a:pos x="connsiteX2" y="connsiteY2"/>
              </a:cxn>
              <a:cxn ang="0">
                <a:pos x="connsiteX3" y="connsiteY3"/>
              </a:cxn>
            </a:cxnLst>
            <a:rect l="l" t="t" r="r" b="b"/>
            <a:pathLst>
              <a:path w="502354" h="678872">
                <a:moveTo>
                  <a:pt x="502354" y="0"/>
                </a:moveTo>
                <a:cubicBezTo>
                  <a:pt x="332251" y="49260"/>
                  <a:pt x="162148" y="98521"/>
                  <a:pt x="82100" y="184727"/>
                </a:cubicBezTo>
                <a:cubicBezTo>
                  <a:pt x="2052" y="270933"/>
                  <a:pt x="-22578" y="434878"/>
                  <a:pt x="22064" y="517236"/>
                </a:cubicBezTo>
                <a:cubicBezTo>
                  <a:pt x="66706" y="599594"/>
                  <a:pt x="208330" y="639233"/>
                  <a:pt x="349954" y="67887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5" name="TextBox 114">
            <a:extLst>
              <a:ext uri="{FF2B5EF4-FFF2-40B4-BE49-F238E27FC236}">
                <a16:creationId xmlns:a16="http://schemas.microsoft.com/office/drawing/2014/main" id="{102F7257-57D8-4B93-9F67-D93E97F2BAC0}"/>
              </a:ext>
            </a:extLst>
          </p:cNvPr>
          <p:cNvSpPr txBox="1"/>
          <p:nvPr/>
        </p:nvSpPr>
        <p:spPr>
          <a:xfrm>
            <a:off x="8361406" y="1483644"/>
            <a:ext cx="210314" cy="461665"/>
          </a:xfrm>
          <a:prstGeom prst="rect">
            <a:avLst/>
          </a:prstGeom>
          <a:noFill/>
        </p:spPr>
        <p:txBody>
          <a:bodyPr wrap="none" rtlCol="0">
            <a:spAutoFit/>
          </a:bodyPr>
          <a:lstStyle/>
          <a:p>
            <a:r>
              <a:rPr lang="en-SG" sz="800" dirty="0"/>
              <a:t>.</a:t>
            </a:r>
          </a:p>
          <a:p>
            <a:r>
              <a:rPr lang="en-SG" sz="800" dirty="0"/>
              <a:t>.</a:t>
            </a:r>
          </a:p>
          <a:p>
            <a:r>
              <a:rPr lang="en-SG" sz="800" dirty="0"/>
              <a:t>.</a:t>
            </a:r>
          </a:p>
        </p:txBody>
      </p:sp>
      <p:sp>
        <p:nvSpPr>
          <p:cNvPr id="116" name="TextBox 115">
            <a:extLst>
              <a:ext uri="{FF2B5EF4-FFF2-40B4-BE49-F238E27FC236}">
                <a16:creationId xmlns:a16="http://schemas.microsoft.com/office/drawing/2014/main" id="{E75226A3-46AE-4EC5-9656-641B68411DA4}"/>
              </a:ext>
            </a:extLst>
          </p:cNvPr>
          <p:cNvSpPr txBox="1"/>
          <p:nvPr/>
        </p:nvSpPr>
        <p:spPr>
          <a:xfrm>
            <a:off x="8377536" y="3390820"/>
            <a:ext cx="210314" cy="461665"/>
          </a:xfrm>
          <a:prstGeom prst="rect">
            <a:avLst/>
          </a:prstGeom>
          <a:noFill/>
        </p:spPr>
        <p:txBody>
          <a:bodyPr wrap="none" rtlCol="0">
            <a:spAutoFit/>
          </a:bodyPr>
          <a:lstStyle/>
          <a:p>
            <a:r>
              <a:rPr lang="en-SG" sz="800" dirty="0"/>
              <a:t>.</a:t>
            </a:r>
          </a:p>
          <a:p>
            <a:r>
              <a:rPr lang="en-SG" sz="800" dirty="0"/>
              <a:t>.</a:t>
            </a:r>
          </a:p>
          <a:p>
            <a:r>
              <a:rPr lang="en-SG" sz="800" dirty="0"/>
              <a:t>.</a:t>
            </a:r>
          </a:p>
        </p:txBody>
      </p:sp>
      <p:sp>
        <p:nvSpPr>
          <p:cNvPr id="117" name="Freeform: Shape 116">
            <a:extLst>
              <a:ext uri="{FF2B5EF4-FFF2-40B4-BE49-F238E27FC236}">
                <a16:creationId xmlns:a16="http://schemas.microsoft.com/office/drawing/2014/main" id="{13DE93D3-2A79-4395-B62E-B88493A1B7F5}"/>
              </a:ext>
            </a:extLst>
          </p:cNvPr>
          <p:cNvSpPr/>
          <p:nvPr/>
        </p:nvSpPr>
        <p:spPr>
          <a:xfrm>
            <a:off x="6894259" y="3297382"/>
            <a:ext cx="961268" cy="1487054"/>
          </a:xfrm>
          <a:custGeom>
            <a:avLst/>
            <a:gdLst>
              <a:gd name="connsiteX0" fmla="*/ 961268 w 961268"/>
              <a:gd name="connsiteY0" fmla="*/ 0 h 1487054"/>
              <a:gd name="connsiteX1" fmla="*/ 393232 w 961268"/>
              <a:gd name="connsiteY1" fmla="*/ 157018 h 1487054"/>
              <a:gd name="connsiteX2" fmla="*/ 88432 w 961268"/>
              <a:gd name="connsiteY2" fmla="*/ 457200 h 1487054"/>
              <a:gd name="connsiteX3" fmla="*/ 65341 w 961268"/>
              <a:gd name="connsiteY3" fmla="*/ 1205345 h 1487054"/>
              <a:gd name="connsiteX4" fmla="*/ 882759 w 961268"/>
              <a:gd name="connsiteY4" fmla="*/ 1487054 h 1487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268" h="1487054">
                <a:moveTo>
                  <a:pt x="961268" y="0"/>
                </a:moveTo>
                <a:cubicBezTo>
                  <a:pt x="749986" y="40409"/>
                  <a:pt x="538705" y="80818"/>
                  <a:pt x="393232" y="157018"/>
                </a:cubicBezTo>
                <a:cubicBezTo>
                  <a:pt x="247759" y="233218"/>
                  <a:pt x="143080" y="282479"/>
                  <a:pt x="88432" y="457200"/>
                </a:cubicBezTo>
                <a:cubicBezTo>
                  <a:pt x="33784" y="631921"/>
                  <a:pt x="-67047" y="1033703"/>
                  <a:pt x="65341" y="1205345"/>
                </a:cubicBezTo>
                <a:cubicBezTo>
                  <a:pt x="197729" y="1376987"/>
                  <a:pt x="540244" y="1432020"/>
                  <a:pt x="882759" y="1487054"/>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TextBox 117">
            <a:extLst>
              <a:ext uri="{FF2B5EF4-FFF2-40B4-BE49-F238E27FC236}">
                <a16:creationId xmlns:a16="http://schemas.microsoft.com/office/drawing/2014/main" id="{BCCEBE5D-7103-4D73-8D39-A144485C8AEA}"/>
              </a:ext>
            </a:extLst>
          </p:cNvPr>
          <p:cNvSpPr txBox="1"/>
          <p:nvPr/>
        </p:nvSpPr>
        <p:spPr>
          <a:xfrm>
            <a:off x="10030198" y="4683982"/>
            <a:ext cx="1607620" cy="1200329"/>
          </a:xfrm>
          <a:prstGeom prst="rect">
            <a:avLst/>
          </a:prstGeom>
          <a:noFill/>
        </p:spPr>
        <p:txBody>
          <a:bodyPr wrap="square" rtlCol="0">
            <a:spAutoFit/>
          </a:bodyPr>
          <a:lstStyle/>
          <a:p>
            <a:r>
              <a:rPr lang="en-SG" dirty="0">
                <a:solidFill>
                  <a:srgbClr val="00B0F0"/>
                </a:solidFill>
              </a:rPr>
              <a:t>Leaf node extent index can only point to data block</a:t>
            </a:r>
          </a:p>
        </p:txBody>
      </p:sp>
      <p:sp>
        <p:nvSpPr>
          <p:cNvPr id="119" name="Freeform: Shape 118">
            <a:extLst>
              <a:ext uri="{FF2B5EF4-FFF2-40B4-BE49-F238E27FC236}">
                <a16:creationId xmlns:a16="http://schemas.microsoft.com/office/drawing/2014/main" id="{71A8AB0D-40FF-444D-B4F5-028CEF2EFC82}"/>
              </a:ext>
            </a:extLst>
          </p:cNvPr>
          <p:cNvSpPr/>
          <p:nvPr/>
        </p:nvSpPr>
        <p:spPr>
          <a:xfrm>
            <a:off x="7135081" y="1375205"/>
            <a:ext cx="794337" cy="1866300"/>
          </a:xfrm>
          <a:custGeom>
            <a:avLst/>
            <a:gdLst>
              <a:gd name="connsiteX0" fmla="*/ 794337 w 794337"/>
              <a:gd name="connsiteY0" fmla="*/ 14868 h 1866300"/>
              <a:gd name="connsiteX1" fmla="*/ 152410 w 794337"/>
              <a:gd name="connsiteY1" fmla="*/ 107231 h 1866300"/>
              <a:gd name="connsiteX2" fmla="*/ 10 w 794337"/>
              <a:gd name="connsiteY2" fmla="*/ 813813 h 1866300"/>
              <a:gd name="connsiteX3" fmla="*/ 147792 w 794337"/>
              <a:gd name="connsiteY3" fmla="*/ 1714359 h 1866300"/>
              <a:gd name="connsiteX4" fmla="*/ 632701 w 794337"/>
              <a:gd name="connsiteY4" fmla="*/ 1857522 h 186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37" h="1866300">
                <a:moveTo>
                  <a:pt x="794337" y="14868"/>
                </a:moveTo>
                <a:cubicBezTo>
                  <a:pt x="539567" y="-5530"/>
                  <a:pt x="284798" y="-25927"/>
                  <a:pt x="152410" y="107231"/>
                </a:cubicBezTo>
                <a:cubicBezTo>
                  <a:pt x="20022" y="240389"/>
                  <a:pt x="780" y="545958"/>
                  <a:pt x="10" y="813813"/>
                </a:cubicBezTo>
                <a:cubicBezTo>
                  <a:pt x="-760" y="1081668"/>
                  <a:pt x="42344" y="1540408"/>
                  <a:pt x="147792" y="1714359"/>
                </a:cubicBezTo>
                <a:cubicBezTo>
                  <a:pt x="253240" y="1888310"/>
                  <a:pt x="442970" y="1872916"/>
                  <a:pt x="632701" y="185752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1" name="Straight Arrow Connector 120">
            <a:extLst>
              <a:ext uri="{FF2B5EF4-FFF2-40B4-BE49-F238E27FC236}">
                <a16:creationId xmlns:a16="http://schemas.microsoft.com/office/drawing/2014/main" id="{B76AC011-E6F4-4853-A601-BDDF82D000FA}"/>
              </a:ext>
            </a:extLst>
          </p:cNvPr>
          <p:cNvCxnSpPr>
            <a:cxnSpLocks/>
          </p:cNvCxnSpPr>
          <p:nvPr/>
        </p:nvCxnSpPr>
        <p:spPr>
          <a:xfrm flipV="1">
            <a:off x="3648039" y="1163782"/>
            <a:ext cx="4115125" cy="20613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2D00B92B-3F6A-4EB2-B3E6-C1AE3D616B9A}"/>
              </a:ext>
            </a:extLst>
          </p:cNvPr>
          <p:cNvSpPr txBox="1"/>
          <p:nvPr/>
        </p:nvSpPr>
        <p:spPr>
          <a:xfrm>
            <a:off x="4273180" y="3067362"/>
            <a:ext cx="1567480" cy="307777"/>
          </a:xfrm>
          <a:prstGeom prst="rect">
            <a:avLst/>
          </a:prstGeom>
          <a:noFill/>
        </p:spPr>
        <p:txBody>
          <a:bodyPr wrap="none" rtlCol="0">
            <a:spAutoFit/>
          </a:bodyPr>
          <a:lstStyle/>
          <a:p>
            <a:r>
              <a:rPr lang="en-SG" sz="1400" dirty="0"/>
              <a:t>Root of extent tree</a:t>
            </a:r>
          </a:p>
        </p:txBody>
      </p:sp>
      <p:sp>
        <p:nvSpPr>
          <p:cNvPr id="125" name="TextBox 124">
            <a:extLst>
              <a:ext uri="{FF2B5EF4-FFF2-40B4-BE49-F238E27FC236}">
                <a16:creationId xmlns:a16="http://schemas.microsoft.com/office/drawing/2014/main" id="{6CA8C20F-EE8D-4168-A1F1-5AE1CB13C2B7}"/>
              </a:ext>
            </a:extLst>
          </p:cNvPr>
          <p:cNvSpPr txBox="1"/>
          <p:nvPr/>
        </p:nvSpPr>
        <p:spPr>
          <a:xfrm>
            <a:off x="9339457" y="3241505"/>
            <a:ext cx="1406238" cy="646331"/>
          </a:xfrm>
          <a:prstGeom prst="rect">
            <a:avLst/>
          </a:prstGeom>
          <a:noFill/>
        </p:spPr>
        <p:txBody>
          <a:bodyPr wrap="square" rtlCol="0">
            <a:spAutoFit/>
          </a:bodyPr>
          <a:lstStyle/>
          <a:p>
            <a:r>
              <a:rPr lang="en-SG" sz="1200" i="1" dirty="0"/>
              <a:t>Similar to the </a:t>
            </a:r>
            <a:r>
              <a:rPr lang="en-SG" sz="1100" b="1" dirty="0" err="1">
                <a:solidFill>
                  <a:schemeClr val="accent2">
                    <a:lumMod val="75000"/>
                  </a:schemeClr>
                </a:solidFill>
                <a:latin typeface="Courier New" panose="02070309020205020404" pitchFamily="49" charset="0"/>
                <a:cs typeface="Courier New" panose="02070309020205020404" pitchFamily="49" charset="0"/>
              </a:rPr>
              <a:t>i_block</a:t>
            </a:r>
            <a:r>
              <a:rPr lang="en-SG" sz="1100" b="1" dirty="0">
                <a:solidFill>
                  <a:schemeClr val="accent2">
                    <a:lumMod val="75000"/>
                  </a:schemeClr>
                </a:solidFill>
                <a:latin typeface="Courier New" panose="02070309020205020404" pitchFamily="49" charset="0"/>
                <a:cs typeface="Courier New" panose="02070309020205020404" pitchFamily="49" charset="0"/>
              </a:rPr>
              <a:t> </a:t>
            </a:r>
            <a:r>
              <a:rPr lang="en-SG" sz="1200" i="1" dirty="0"/>
              <a:t>side on Slide 52.</a:t>
            </a:r>
          </a:p>
        </p:txBody>
      </p:sp>
      <p:pic>
        <p:nvPicPr>
          <p:cNvPr id="127" name="Picture 126">
            <a:extLst>
              <a:ext uri="{FF2B5EF4-FFF2-40B4-BE49-F238E27FC236}">
                <a16:creationId xmlns:a16="http://schemas.microsoft.com/office/drawing/2014/main" id="{25EED1AF-8AF5-4F85-BDE9-A85E134CA941}"/>
              </a:ext>
            </a:extLst>
          </p:cNvPr>
          <p:cNvPicPr>
            <a:picLocks noChangeAspect="1"/>
          </p:cNvPicPr>
          <p:nvPr/>
        </p:nvPicPr>
        <p:blipFill>
          <a:blip r:embed="rId2"/>
          <a:stretch>
            <a:fillRect/>
          </a:stretch>
        </p:blipFill>
        <p:spPr>
          <a:xfrm>
            <a:off x="9303130" y="0"/>
            <a:ext cx="2885130" cy="1011500"/>
          </a:xfrm>
          <a:prstGeom prst="rect">
            <a:avLst/>
          </a:prstGeom>
        </p:spPr>
      </p:pic>
    </p:spTree>
    <p:extLst>
      <p:ext uri="{BB962C8B-B14F-4D97-AF65-F5344CB8AC3E}">
        <p14:creationId xmlns:p14="http://schemas.microsoft.com/office/powerpoint/2010/main" val="1602456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D0AA68A-A7B9-4DAB-8BDA-F62F666CEA47}"/>
              </a:ext>
            </a:extLst>
          </p:cNvPr>
          <p:cNvPicPr>
            <a:picLocks noChangeAspect="1"/>
          </p:cNvPicPr>
          <p:nvPr/>
        </p:nvPicPr>
        <p:blipFill>
          <a:blip r:embed="rId2"/>
          <a:stretch>
            <a:fillRect/>
          </a:stretch>
        </p:blipFill>
        <p:spPr>
          <a:xfrm>
            <a:off x="3208977" y="1144681"/>
            <a:ext cx="6092041" cy="5283395"/>
          </a:xfrm>
          <a:prstGeom prst="rect">
            <a:avLst/>
          </a:prstGeom>
        </p:spPr>
      </p:pic>
      <p:sp>
        <p:nvSpPr>
          <p:cNvPr id="2" name="Title 1">
            <a:extLst>
              <a:ext uri="{FF2B5EF4-FFF2-40B4-BE49-F238E27FC236}">
                <a16:creationId xmlns:a16="http://schemas.microsoft.com/office/drawing/2014/main" id="{9109B83F-3FE3-45F9-A40C-55A6DA7994AC}"/>
              </a:ext>
            </a:extLst>
          </p:cNvPr>
          <p:cNvSpPr>
            <a:spLocks noGrp="1"/>
          </p:cNvSpPr>
          <p:nvPr>
            <p:ph type="title"/>
          </p:nvPr>
        </p:nvSpPr>
        <p:spPr/>
        <p:txBody>
          <a:bodyPr/>
          <a:lstStyle/>
          <a:p>
            <a:r>
              <a:rPr lang="en-SG" dirty="0">
                <a:solidFill>
                  <a:srgbClr val="0070C0"/>
                </a:solidFill>
              </a:rPr>
              <a:t>Ext4 is HUGE!</a:t>
            </a:r>
          </a:p>
        </p:txBody>
      </p:sp>
      <p:sp>
        <p:nvSpPr>
          <p:cNvPr id="4" name="Date Placeholder 3">
            <a:extLst>
              <a:ext uri="{FF2B5EF4-FFF2-40B4-BE49-F238E27FC236}">
                <a16:creationId xmlns:a16="http://schemas.microsoft.com/office/drawing/2014/main" id="{A9DE2810-AC5F-4820-91B0-30AB8CE609F8}"/>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343AFBA6-B23B-4E50-8E79-F2775B13E1FE}"/>
              </a:ext>
            </a:extLst>
          </p:cNvPr>
          <p:cNvSpPr>
            <a:spLocks noGrp="1"/>
          </p:cNvSpPr>
          <p:nvPr>
            <p:ph type="sldNum" sz="quarter" idx="12"/>
          </p:nvPr>
        </p:nvSpPr>
        <p:spPr/>
        <p:txBody>
          <a:bodyPr/>
          <a:lstStyle/>
          <a:p>
            <a:fld id="{E3891C39-93EB-4FA9-892B-C010A0E7074D}" type="slidenum">
              <a:rPr lang="en-US" smtClean="0"/>
              <a:t>45</a:t>
            </a:fld>
            <a:endParaRPr lang="en-US"/>
          </a:p>
        </p:txBody>
      </p:sp>
    </p:spTree>
    <p:extLst>
      <p:ext uri="{BB962C8B-B14F-4D97-AF65-F5344CB8AC3E}">
        <p14:creationId xmlns:p14="http://schemas.microsoft.com/office/powerpoint/2010/main" val="1363499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Other improvements of </a:t>
            </a:r>
            <a:r>
              <a:rPr lang="en-US" dirty="0" err="1">
                <a:solidFill>
                  <a:srgbClr val="0070C0"/>
                </a:solidFill>
              </a:rPr>
              <a:t>ext4</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dirty="0"/>
              <a:t>Persistent pre-allocation</a:t>
            </a:r>
          </a:p>
          <a:p>
            <a:pPr lvl="1"/>
            <a:r>
              <a:rPr lang="en-US" dirty="0" err="1"/>
              <a:t>ext4</a:t>
            </a:r>
            <a:r>
              <a:rPr lang="en-US" dirty="0"/>
              <a:t> can pre-allocate on-disk space for a file. </a:t>
            </a:r>
          </a:p>
          <a:p>
            <a:r>
              <a:rPr lang="en-US" dirty="0"/>
              <a:t>Delayed allocation</a:t>
            </a:r>
          </a:p>
          <a:p>
            <a:pPr lvl="1"/>
            <a:r>
              <a:rPr lang="en-US" dirty="0"/>
              <a:t>Delays block allocation until data is flushed to disk</a:t>
            </a:r>
          </a:p>
          <a:p>
            <a:r>
              <a:rPr lang="en-US" dirty="0"/>
              <a:t>Unlimited number </a:t>
            </a:r>
            <a:r>
              <a:rPr lang="en-US"/>
              <a:t>of subdirectories</a:t>
            </a:r>
          </a:p>
          <a:p>
            <a:r>
              <a:rPr lang="en-US"/>
              <a:t>Directories can be kept in a B-tree-like format (as an option).</a:t>
            </a:r>
            <a:endParaRPr lang="en-US" dirty="0"/>
          </a:p>
          <a:p>
            <a:r>
              <a:rPr lang="en-US" dirty="0"/>
              <a:t>Journal </a:t>
            </a:r>
            <a:r>
              <a:rPr lang="en-US" dirty="0" err="1"/>
              <a:t>checksumming</a:t>
            </a:r>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46</a:t>
            </a:fld>
            <a:endParaRPr lang="en-US"/>
          </a:p>
        </p:txBody>
      </p:sp>
    </p:spTree>
    <p:extLst>
      <p:ext uri="{BB962C8B-B14F-4D97-AF65-F5344CB8AC3E}">
        <p14:creationId xmlns:p14="http://schemas.microsoft.com/office/powerpoint/2010/main" val="2325445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Other improvements of </a:t>
            </a:r>
            <a:r>
              <a:rPr lang="en-US" dirty="0" err="1">
                <a:solidFill>
                  <a:srgbClr val="0070C0"/>
                </a:solidFill>
              </a:rPr>
              <a:t>ext4</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dirty="0"/>
              <a:t>Metadata </a:t>
            </a:r>
            <a:r>
              <a:rPr lang="en-US" dirty="0" err="1"/>
              <a:t>checksumming</a:t>
            </a:r>
            <a:endParaRPr lang="en-US" dirty="0"/>
          </a:p>
          <a:p>
            <a:r>
              <a:rPr lang="en-US" dirty="0"/>
              <a:t>Faster file system checking</a:t>
            </a:r>
          </a:p>
          <a:p>
            <a:r>
              <a:rPr lang="en-US" dirty="0"/>
              <a:t>By skipping unallocated block groups.</a:t>
            </a:r>
          </a:p>
          <a:p>
            <a:r>
              <a:rPr lang="en-US" dirty="0" err="1"/>
              <a:t>Multiblock</a:t>
            </a:r>
            <a:r>
              <a:rPr lang="en-US" dirty="0"/>
              <a:t> allocator</a:t>
            </a:r>
          </a:p>
          <a:p>
            <a:pPr lvl="1"/>
            <a:r>
              <a:rPr lang="en-US" dirty="0" err="1"/>
              <a:t>ext3</a:t>
            </a:r>
            <a:r>
              <a:rPr lang="en-US" dirty="0"/>
              <a:t> appends to a file, it calls the block allocator, once for each block. </a:t>
            </a:r>
          </a:p>
          <a:p>
            <a:pPr lvl="1"/>
            <a:r>
              <a:rPr lang="en-US" dirty="0" err="1"/>
              <a:t>ext4</a:t>
            </a:r>
            <a:r>
              <a:rPr lang="en-US" dirty="0"/>
              <a:t> uses delayed allocation which allows it to buffer data and allocate groups of blocks. </a:t>
            </a:r>
          </a:p>
          <a:p>
            <a:r>
              <a:rPr lang="en-US" dirty="0"/>
              <a:t>Nanosecond timestamps</a:t>
            </a:r>
          </a:p>
          <a:p>
            <a:r>
              <a:rPr lang="en-US" dirty="0"/>
              <a:t>Transparent encryption</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47</a:t>
            </a:fld>
            <a:endParaRPr lang="en-US"/>
          </a:p>
        </p:txBody>
      </p:sp>
    </p:spTree>
    <p:extLst>
      <p:ext uri="{BB962C8B-B14F-4D97-AF65-F5344CB8AC3E}">
        <p14:creationId xmlns:p14="http://schemas.microsoft.com/office/powerpoint/2010/main" val="3380197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F91208-0A5C-436C-BE98-2500B10A2F5E}"/>
              </a:ext>
            </a:extLst>
          </p:cNvPr>
          <p:cNvSpPr>
            <a:spLocks noGrp="1"/>
          </p:cNvSpPr>
          <p:nvPr>
            <p:ph type="title"/>
          </p:nvPr>
        </p:nvSpPr>
        <p:spPr/>
        <p:txBody>
          <a:bodyPr/>
          <a:lstStyle/>
          <a:p>
            <a:r>
              <a:rPr lang="en-SG" dirty="0">
                <a:solidFill>
                  <a:srgbClr val="FF0000"/>
                </a:solidFill>
              </a:rPr>
              <a:t>The next big one: </a:t>
            </a:r>
            <a:r>
              <a:rPr lang="en-SG" dirty="0" err="1">
                <a:solidFill>
                  <a:srgbClr val="FF0000"/>
                </a:solidFill>
              </a:rPr>
              <a:t>btrfs</a:t>
            </a:r>
            <a:endParaRPr lang="en-SG" dirty="0">
              <a:solidFill>
                <a:srgbClr val="FF0000"/>
              </a:solidFill>
            </a:endParaRPr>
          </a:p>
        </p:txBody>
      </p:sp>
      <p:sp>
        <p:nvSpPr>
          <p:cNvPr id="9" name="Text Placeholder 8">
            <a:extLst>
              <a:ext uri="{FF2B5EF4-FFF2-40B4-BE49-F238E27FC236}">
                <a16:creationId xmlns:a16="http://schemas.microsoft.com/office/drawing/2014/main" id="{D98A4611-D9C1-412F-A61B-D1BFBEAB5ADC}"/>
              </a:ext>
            </a:extLst>
          </p:cNvPr>
          <p:cNvSpPr>
            <a:spLocks noGrp="1"/>
          </p:cNvSpPr>
          <p:nvPr>
            <p:ph type="body" idx="1"/>
          </p:nvPr>
        </p:nvSpPr>
        <p:spPr/>
        <p:txBody>
          <a:bodyPr/>
          <a:lstStyle/>
          <a:p>
            <a:r>
              <a:rPr lang="en-SG" dirty="0">
                <a:solidFill>
                  <a:schemeClr val="accent6">
                    <a:lumMod val="75000"/>
                  </a:schemeClr>
                </a:solidFill>
              </a:rPr>
              <a:t>B-tree Filesystem</a:t>
            </a:r>
          </a:p>
        </p:txBody>
      </p:sp>
      <p:sp>
        <p:nvSpPr>
          <p:cNvPr id="4" name="Date Placeholder 3">
            <a:extLst>
              <a:ext uri="{FF2B5EF4-FFF2-40B4-BE49-F238E27FC236}">
                <a16:creationId xmlns:a16="http://schemas.microsoft.com/office/drawing/2014/main" id="{96CB2F70-8CF0-452A-BE7E-4CDB5B86BA5E}"/>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832394DB-76A8-48BF-A755-CD63AE80E612}"/>
              </a:ext>
            </a:extLst>
          </p:cNvPr>
          <p:cNvSpPr>
            <a:spLocks noGrp="1"/>
          </p:cNvSpPr>
          <p:nvPr>
            <p:ph type="sldNum" sz="quarter" idx="12"/>
          </p:nvPr>
        </p:nvSpPr>
        <p:spPr/>
        <p:txBody>
          <a:bodyPr/>
          <a:lstStyle/>
          <a:p>
            <a:fld id="{E3891C39-93EB-4FA9-892B-C010A0E7074D}" type="slidenum">
              <a:rPr lang="en-US" smtClean="0"/>
              <a:t>48</a:t>
            </a:fld>
            <a:endParaRPr lang="en-US"/>
          </a:p>
        </p:txBody>
      </p:sp>
    </p:spTree>
    <p:extLst>
      <p:ext uri="{BB962C8B-B14F-4D97-AF65-F5344CB8AC3E}">
        <p14:creationId xmlns:p14="http://schemas.microsoft.com/office/powerpoint/2010/main" val="2321128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FB350A-3638-44A1-A7A5-006C36CD23CC}"/>
              </a:ext>
            </a:extLst>
          </p:cNvPr>
          <p:cNvSpPr>
            <a:spLocks noGrp="1"/>
          </p:cNvSpPr>
          <p:nvPr>
            <p:ph type="title"/>
          </p:nvPr>
        </p:nvSpPr>
        <p:spPr/>
        <p:txBody>
          <a:bodyPr/>
          <a:lstStyle/>
          <a:p>
            <a:r>
              <a:rPr lang="en-SG" dirty="0" err="1">
                <a:solidFill>
                  <a:srgbClr val="0070C0"/>
                </a:solidFill>
              </a:rPr>
              <a:t>btrfs</a:t>
            </a:r>
            <a:r>
              <a:rPr lang="en-SG" dirty="0">
                <a:solidFill>
                  <a:srgbClr val="0070C0"/>
                </a:solidFill>
              </a:rPr>
              <a:t> vs </a:t>
            </a:r>
            <a:r>
              <a:rPr lang="en-SG" dirty="0" err="1">
                <a:solidFill>
                  <a:srgbClr val="0070C0"/>
                </a:solidFill>
              </a:rPr>
              <a:t>zfs</a:t>
            </a:r>
            <a:endParaRPr lang="en-SG" dirty="0">
              <a:solidFill>
                <a:srgbClr val="0070C0"/>
              </a:solidFill>
            </a:endParaRPr>
          </a:p>
        </p:txBody>
      </p:sp>
      <p:sp>
        <p:nvSpPr>
          <p:cNvPr id="7" name="Content Placeholder 6">
            <a:extLst>
              <a:ext uri="{FF2B5EF4-FFF2-40B4-BE49-F238E27FC236}">
                <a16:creationId xmlns:a16="http://schemas.microsoft.com/office/drawing/2014/main" id="{08A29408-F33F-43E9-928A-93609D4AE00E}"/>
              </a:ext>
            </a:extLst>
          </p:cNvPr>
          <p:cNvSpPr>
            <a:spLocks noGrp="1"/>
          </p:cNvSpPr>
          <p:nvPr>
            <p:ph idx="1"/>
          </p:nvPr>
        </p:nvSpPr>
        <p:spPr/>
        <p:txBody>
          <a:bodyPr>
            <a:normAutofit/>
          </a:bodyPr>
          <a:lstStyle/>
          <a:p>
            <a:r>
              <a:rPr lang="en-SG" dirty="0"/>
              <a:t>Storage device technology changing</a:t>
            </a:r>
          </a:p>
          <a:p>
            <a:pPr lvl="1"/>
            <a:r>
              <a:rPr lang="en-SG" dirty="0"/>
              <a:t>Huge capacity</a:t>
            </a:r>
          </a:p>
          <a:p>
            <a:pPr lvl="1"/>
            <a:r>
              <a:rPr lang="en-SG" dirty="0"/>
              <a:t>Solid state devices with different storage mechanism</a:t>
            </a:r>
          </a:p>
          <a:p>
            <a:r>
              <a:rPr lang="en-SG" dirty="0"/>
              <a:t>Sun Solaris pioneered ZFS (Zettabyte Filesystem)</a:t>
            </a:r>
          </a:p>
          <a:p>
            <a:pPr lvl="1"/>
            <a:r>
              <a:rPr lang="en-SG" dirty="0"/>
              <a:t>Copyright reasons – cannot be distributed officially as part of Linux</a:t>
            </a:r>
          </a:p>
          <a:p>
            <a:pPr lvl="1"/>
            <a:r>
              <a:rPr lang="en-US" dirty="0"/>
              <a:t>Linux support by </a:t>
            </a:r>
            <a:r>
              <a:rPr lang="en-US" dirty="0" err="1"/>
              <a:t>userspace</a:t>
            </a:r>
            <a:r>
              <a:rPr lang="en-US" dirty="0"/>
              <a:t> driver or kernel patch</a:t>
            </a:r>
            <a:endParaRPr lang="en-SG" dirty="0"/>
          </a:p>
          <a:p>
            <a:r>
              <a:rPr lang="en-US" dirty="0" err="1"/>
              <a:t>Btrfs</a:t>
            </a:r>
            <a:r>
              <a:rPr lang="en-US" dirty="0"/>
              <a:t> (B-tree Filesystem) – pronounced “better” or “butter” FS </a:t>
            </a:r>
          </a:p>
          <a:p>
            <a:pPr lvl="1"/>
            <a:r>
              <a:rPr lang="en-US" dirty="0"/>
              <a:t>stable version since 2014 by Oracle</a:t>
            </a:r>
          </a:p>
          <a:p>
            <a:pPr lvl="1"/>
            <a:r>
              <a:rPr lang="en-US" dirty="0"/>
              <a:t>GPL</a:t>
            </a:r>
          </a:p>
          <a:p>
            <a:pPr lvl="1"/>
            <a:r>
              <a:rPr lang="en-US" dirty="0"/>
              <a:t>Native Linux kernel support</a:t>
            </a:r>
          </a:p>
        </p:txBody>
      </p:sp>
      <p:sp>
        <p:nvSpPr>
          <p:cNvPr id="4" name="Date Placeholder 3">
            <a:extLst>
              <a:ext uri="{FF2B5EF4-FFF2-40B4-BE49-F238E27FC236}">
                <a16:creationId xmlns:a16="http://schemas.microsoft.com/office/drawing/2014/main" id="{BA190C27-3F21-40A2-9A7E-6EE4B3A17D2E}"/>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8ADDDA0F-5148-4D7F-8BF9-3C11A00F2F4B}"/>
              </a:ext>
            </a:extLst>
          </p:cNvPr>
          <p:cNvSpPr>
            <a:spLocks noGrp="1"/>
          </p:cNvSpPr>
          <p:nvPr>
            <p:ph type="sldNum" sz="quarter" idx="12"/>
          </p:nvPr>
        </p:nvSpPr>
        <p:spPr/>
        <p:txBody>
          <a:bodyPr/>
          <a:lstStyle/>
          <a:p>
            <a:fld id="{E3891C39-93EB-4FA9-892B-C010A0E7074D}" type="slidenum">
              <a:rPr lang="en-US" smtClean="0"/>
              <a:t>49</a:t>
            </a:fld>
            <a:endParaRPr lang="en-US"/>
          </a:p>
        </p:txBody>
      </p:sp>
    </p:spTree>
    <p:extLst>
      <p:ext uri="{BB962C8B-B14F-4D97-AF65-F5344CB8AC3E}">
        <p14:creationId xmlns:p14="http://schemas.microsoft.com/office/powerpoint/2010/main" val="382272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Objects in the Common File Model</a:t>
            </a:r>
          </a:p>
        </p:txBody>
      </p:sp>
      <p:sp>
        <p:nvSpPr>
          <p:cNvPr id="3" name="Content Placeholder 2"/>
          <p:cNvSpPr>
            <a:spLocks noGrp="1"/>
          </p:cNvSpPr>
          <p:nvPr>
            <p:ph idx="1"/>
          </p:nvPr>
        </p:nvSpPr>
        <p:spPr/>
        <p:txBody>
          <a:bodyPr/>
          <a:lstStyle/>
          <a:p>
            <a:r>
              <a:rPr lang="en-US" dirty="0"/>
              <a:t>The </a:t>
            </a:r>
            <a:r>
              <a:rPr lang="en-US" dirty="0">
                <a:solidFill>
                  <a:srgbClr val="FF0000"/>
                </a:solidFill>
              </a:rPr>
              <a:t>superblock</a:t>
            </a:r>
            <a:r>
              <a:rPr lang="en-US" dirty="0"/>
              <a:t> object: stores information about a mounted filesystem</a:t>
            </a:r>
          </a:p>
          <a:p>
            <a:pPr lvl="1"/>
            <a:r>
              <a:rPr lang="en-US" dirty="0"/>
              <a:t>A filesystem is </a:t>
            </a:r>
            <a:r>
              <a:rPr lang="en-US" dirty="0">
                <a:solidFill>
                  <a:srgbClr val="7030A0"/>
                </a:solidFill>
              </a:rPr>
              <a:t>mounted</a:t>
            </a:r>
            <a:r>
              <a:rPr lang="en-US" dirty="0"/>
              <a:t> if it is properly set up for use and access</a:t>
            </a:r>
          </a:p>
          <a:p>
            <a:r>
              <a:rPr lang="en-US" dirty="0"/>
              <a:t>The </a:t>
            </a:r>
            <a:r>
              <a:rPr lang="en-US" dirty="0" err="1">
                <a:solidFill>
                  <a:srgbClr val="FF0000"/>
                </a:solidFill>
              </a:rPr>
              <a:t>inode</a:t>
            </a:r>
            <a:r>
              <a:rPr lang="en-US" dirty="0"/>
              <a:t> object: stores the general information about a specific file</a:t>
            </a:r>
          </a:p>
          <a:p>
            <a:r>
              <a:rPr lang="en-US" dirty="0"/>
              <a:t>The </a:t>
            </a:r>
            <a:r>
              <a:rPr lang="en-US" dirty="0">
                <a:solidFill>
                  <a:srgbClr val="FF0000"/>
                </a:solidFill>
              </a:rPr>
              <a:t>file</a:t>
            </a:r>
            <a:r>
              <a:rPr lang="en-US" dirty="0"/>
              <a:t> object: stores information about the interaction between an opened file and a process</a:t>
            </a:r>
          </a:p>
          <a:p>
            <a:pPr lvl="1"/>
            <a:r>
              <a:rPr lang="en-US" dirty="0"/>
              <a:t>Exists only in kernel memory during the period when a process has the file opened</a:t>
            </a:r>
          </a:p>
          <a:p>
            <a:r>
              <a:rPr lang="en-US" dirty="0"/>
              <a:t>The </a:t>
            </a:r>
            <a:r>
              <a:rPr lang="en-US" dirty="0" err="1">
                <a:solidFill>
                  <a:srgbClr val="FF0000"/>
                </a:solidFill>
              </a:rPr>
              <a:t>dentry</a:t>
            </a:r>
            <a:r>
              <a:rPr lang="en-US" dirty="0"/>
              <a:t> object: stores information about the linking of a directory entry with the corresponding file </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5</a:t>
            </a:fld>
            <a:endParaRPr lang="en-US"/>
          </a:p>
        </p:txBody>
      </p:sp>
    </p:spTree>
    <p:extLst>
      <p:ext uri="{BB962C8B-B14F-4D97-AF65-F5344CB8AC3E}">
        <p14:creationId xmlns:p14="http://schemas.microsoft.com/office/powerpoint/2010/main" val="381596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Main features of </a:t>
            </a:r>
            <a:r>
              <a:rPr lang="en-US" dirty="0" err="1">
                <a:solidFill>
                  <a:srgbClr val="0070C0"/>
                </a:solidFill>
              </a:rPr>
              <a:t>btrfs</a:t>
            </a:r>
            <a:endParaRPr lang="en-US" dirty="0">
              <a:solidFill>
                <a:srgbClr val="0070C0"/>
              </a:solidFill>
            </a:endParaRPr>
          </a:p>
        </p:txBody>
      </p:sp>
      <p:sp>
        <p:nvSpPr>
          <p:cNvPr id="3" name="Content Placeholder 2"/>
          <p:cNvSpPr>
            <a:spLocks noGrp="1"/>
          </p:cNvSpPr>
          <p:nvPr>
            <p:ph idx="1"/>
          </p:nvPr>
        </p:nvSpPr>
        <p:spPr/>
        <p:txBody>
          <a:bodyPr/>
          <a:lstStyle/>
          <a:p>
            <a:r>
              <a:rPr lang="en-US" dirty="0"/>
              <a:t>B-tree based</a:t>
            </a:r>
          </a:p>
          <a:p>
            <a:pPr lvl="1"/>
            <a:r>
              <a:rPr lang="en-US" dirty="0"/>
              <a:t>Uses a b-tree derivative optimized for copy-on-write and concurrency created by IBM researcher </a:t>
            </a:r>
            <a:r>
              <a:rPr lang="en-US" dirty="0" err="1"/>
              <a:t>Ohad</a:t>
            </a:r>
            <a:r>
              <a:rPr lang="en-US" dirty="0"/>
              <a:t> </a:t>
            </a:r>
            <a:r>
              <a:rPr lang="en-US" dirty="0" err="1"/>
              <a:t>Rodeh</a:t>
            </a:r>
            <a:r>
              <a:rPr lang="en-US" dirty="0"/>
              <a:t> for every layer of the file system</a:t>
            </a:r>
          </a:p>
          <a:p>
            <a:endParaRPr lang="en-US" dirty="0"/>
          </a:p>
          <a:p>
            <a:r>
              <a:rPr lang="en-US" dirty="0"/>
              <a:t>Copy-on-write</a:t>
            </a:r>
          </a:p>
          <a:p>
            <a:pPr lvl="1"/>
            <a:r>
              <a:rPr lang="en-US" dirty="0"/>
              <a:t>During a write operation, the old part of data is copied and not discarded</a:t>
            </a:r>
          </a:p>
          <a:p>
            <a:pPr lvl="1"/>
            <a:endParaRPr lang="en-US" dirty="0"/>
          </a:p>
          <a:p>
            <a:r>
              <a:rPr lang="en-US" dirty="0"/>
              <a:t>Ref: </a:t>
            </a:r>
            <a:r>
              <a:rPr lang="en-US" sz="2000" dirty="0">
                <a:hlinkClick r:id="rId3"/>
              </a:rPr>
              <a:t>https://www.researchgate.net/publication/262177144_BTRFS_The_linux_B-tree_filesystem</a:t>
            </a:r>
            <a:r>
              <a:rPr lang="en-US" sz="2000" dirty="0"/>
              <a:t> </a:t>
            </a:r>
            <a:endParaRPr lang="en-US" dirty="0"/>
          </a:p>
          <a:p>
            <a:pPr lvl="1"/>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50</a:t>
            </a:fld>
            <a:endParaRPr lang="en-US"/>
          </a:p>
        </p:txBody>
      </p:sp>
    </p:spTree>
    <p:extLst>
      <p:ext uri="{BB962C8B-B14F-4D97-AF65-F5344CB8AC3E}">
        <p14:creationId xmlns:p14="http://schemas.microsoft.com/office/powerpoint/2010/main" val="3483083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BB0B-C84F-4A96-80DD-E1FD72A2F810}"/>
              </a:ext>
            </a:extLst>
          </p:cNvPr>
          <p:cNvSpPr>
            <a:spLocks noGrp="1"/>
          </p:cNvSpPr>
          <p:nvPr>
            <p:ph type="title"/>
          </p:nvPr>
        </p:nvSpPr>
        <p:spPr/>
        <p:txBody>
          <a:bodyPr/>
          <a:lstStyle/>
          <a:p>
            <a:r>
              <a:rPr lang="en-SG" dirty="0">
                <a:solidFill>
                  <a:srgbClr val="0070C0"/>
                </a:solidFill>
              </a:rPr>
              <a:t>Definitions</a:t>
            </a:r>
          </a:p>
        </p:txBody>
      </p:sp>
      <p:sp>
        <p:nvSpPr>
          <p:cNvPr id="3" name="Content Placeholder 2">
            <a:extLst>
              <a:ext uri="{FF2B5EF4-FFF2-40B4-BE49-F238E27FC236}">
                <a16:creationId xmlns:a16="http://schemas.microsoft.com/office/drawing/2014/main" id="{1C986891-0C9B-420B-B597-711A4A627B17}"/>
              </a:ext>
            </a:extLst>
          </p:cNvPr>
          <p:cNvSpPr>
            <a:spLocks noGrp="1"/>
          </p:cNvSpPr>
          <p:nvPr>
            <p:ph idx="1"/>
          </p:nvPr>
        </p:nvSpPr>
        <p:spPr/>
        <p:txBody>
          <a:bodyPr>
            <a:normAutofit/>
          </a:bodyPr>
          <a:lstStyle/>
          <a:p>
            <a:r>
              <a:rPr lang="en-US" dirty="0">
                <a:solidFill>
                  <a:srgbClr val="FF0000"/>
                </a:solidFill>
              </a:rPr>
              <a:t>Page, block</a:t>
            </a:r>
            <a:r>
              <a:rPr lang="en-US" dirty="0"/>
              <a:t>: a 4KB contiguous region on disk and in memory.</a:t>
            </a:r>
          </a:p>
          <a:p>
            <a:r>
              <a:rPr lang="en-US" dirty="0">
                <a:solidFill>
                  <a:srgbClr val="FF0000"/>
                </a:solidFill>
              </a:rPr>
              <a:t>Extent</a:t>
            </a:r>
            <a:r>
              <a:rPr lang="en-US" dirty="0"/>
              <a:t>: A contiguous on-disk area. It is page aligned, and its length is a multiple of pages.</a:t>
            </a:r>
          </a:p>
          <a:p>
            <a:r>
              <a:rPr lang="en-US" dirty="0">
                <a:solidFill>
                  <a:srgbClr val="FF0000"/>
                </a:solidFill>
              </a:rPr>
              <a:t>Copy-on-write (COW)</a:t>
            </a:r>
            <a:r>
              <a:rPr lang="en-US" dirty="0"/>
              <a:t>: creating a new version of an extent or a page at a different location. Also called </a:t>
            </a:r>
            <a:r>
              <a:rPr lang="en-US" dirty="0">
                <a:solidFill>
                  <a:srgbClr val="FF0000"/>
                </a:solidFill>
              </a:rPr>
              <a:t>shadowing</a:t>
            </a:r>
            <a:r>
              <a:rPr lang="en-US" dirty="0"/>
              <a:t>.</a:t>
            </a:r>
          </a:p>
          <a:p>
            <a:r>
              <a:rPr lang="en-US" dirty="0">
                <a:solidFill>
                  <a:srgbClr val="FF0000"/>
                </a:solidFill>
              </a:rPr>
              <a:t>Checksum</a:t>
            </a:r>
            <a:r>
              <a:rPr lang="en-US" dirty="0"/>
              <a:t>: a hash value used to check the integrity of stored data</a:t>
            </a:r>
          </a:p>
          <a:p>
            <a:r>
              <a:rPr lang="en-US" dirty="0">
                <a:solidFill>
                  <a:srgbClr val="FF0000"/>
                </a:solidFill>
              </a:rPr>
              <a:t>Snapshot</a:t>
            </a:r>
            <a:r>
              <a:rPr lang="en-US" dirty="0"/>
              <a:t>: a copy of the file system taken at a certain point in time; also called a clone</a:t>
            </a:r>
          </a:p>
          <a:p>
            <a:endParaRPr lang="en-SG" dirty="0"/>
          </a:p>
        </p:txBody>
      </p:sp>
      <p:sp>
        <p:nvSpPr>
          <p:cNvPr id="4" name="Date Placeholder 3">
            <a:extLst>
              <a:ext uri="{FF2B5EF4-FFF2-40B4-BE49-F238E27FC236}">
                <a16:creationId xmlns:a16="http://schemas.microsoft.com/office/drawing/2014/main" id="{CCAFD767-0054-43F2-B5C1-83E50C141A2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E1BDEC2F-AB3E-4903-9FA3-758762FAE272}"/>
              </a:ext>
            </a:extLst>
          </p:cNvPr>
          <p:cNvSpPr>
            <a:spLocks noGrp="1"/>
          </p:cNvSpPr>
          <p:nvPr>
            <p:ph type="sldNum" sz="quarter" idx="12"/>
          </p:nvPr>
        </p:nvSpPr>
        <p:spPr/>
        <p:txBody>
          <a:bodyPr/>
          <a:lstStyle/>
          <a:p>
            <a:fld id="{E3891C39-93EB-4FA9-892B-C010A0E7074D}" type="slidenum">
              <a:rPr lang="en-US" smtClean="0"/>
              <a:t>51</a:t>
            </a:fld>
            <a:endParaRPr lang="en-US"/>
          </a:p>
        </p:txBody>
      </p:sp>
    </p:spTree>
    <p:extLst>
      <p:ext uri="{BB962C8B-B14F-4D97-AF65-F5344CB8AC3E}">
        <p14:creationId xmlns:p14="http://schemas.microsoft.com/office/powerpoint/2010/main" val="195996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5C88-67FA-41BA-A030-50FF636184BC}"/>
              </a:ext>
            </a:extLst>
          </p:cNvPr>
          <p:cNvSpPr>
            <a:spLocks noGrp="1"/>
          </p:cNvSpPr>
          <p:nvPr>
            <p:ph type="title"/>
          </p:nvPr>
        </p:nvSpPr>
        <p:spPr/>
        <p:txBody>
          <a:bodyPr/>
          <a:lstStyle/>
          <a:p>
            <a:r>
              <a:rPr lang="en-SG" dirty="0"/>
              <a:t>B-trees</a:t>
            </a:r>
          </a:p>
        </p:txBody>
      </p:sp>
      <p:sp>
        <p:nvSpPr>
          <p:cNvPr id="3" name="Content Placeholder 2">
            <a:extLst>
              <a:ext uri="{FF2B5EF4-FFF2-40B4-BE49-F238E27FC236}">
                <a16:creationId xmlns:a16="http://schemas.microsoft.com/office/drawing/2014/main" id="{5D76946B-8B7B-4BB7-BF14-31EAD8ABB27D}"/>
              </a:ext>
            </a:extLst>
          </p:cNvPr>
          <p:cNvSpPr>
            <a:spLocks noGrp="1"/>
          </p:cNvSpPr>
          <p:nvPr>
            <p:ph idx="1"/>
          </p:nvPr>
        </p:nvSpPr>
        <p:spPr/>
        <p:txBody>
          <a:bodyPr/>
          <a:lstStyle/>
          <a:p>
            <a:r>
              <a:rPr lang="en-US" dirty="0"/>
              <a:t>B-tree is a type of binary search tree</a:t>
            </a:r>
          </a:p>
          <a:p>
            <a:pPr lvl="1"/>
            <a:r>
              <a:rPr lang="en-US" dirty="0"/>
              <a:t>self-balancing</a:t>
            </a:r>
          </a:p>
          <a:p>
            <a:pPr lvl="1"/>
            <a:r>
              <a:rPr lang="en-US" dirty="0"/>
              <a:t>sorted data</a:t>
            </a:r>
          </a:p>
          <a:p>
            <a:pPr lvl="1"/>
            <a:r>
              <a:rPr lang="en-US" dirty="0"/>
              <a:t>searches, sequential access, insertions, and deletions in logarithmic time. </a:t>
            </a:r>
            <a:endParaRPr lang="en-SG" dirty="0"/>
          </a:p>
        </p:txBody>
      </p:sp>
      <p:sp>
        <p:nvSpPr>
          <p:cNvPr id="4" name="Date Placeholder 3">
            <a:extLst>
              <a:ext uri="{FF2B5EF4-FFF2-40B4-BE49-F238E27FC236}">
                <a16:creationId xmlns:a16="http://schemas.microsoft.com/office/drawing/2014/main" id="{743DD19A-2CFE-447D-8D1F-0F9621F16651}"/>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EEDD8CB-0D18-4FE5-A389-2ED2FDFBDB6D}"/>
              </a:ext>
            </a:extLst>
          </p:cNvPr>
          <p:cNvSpPr>
            <a:spLocks noGrp="1"/>
          </p:cNvSpPr>
          <p:nvPr>
            <p:ph type="sldNum" sz="quarter" idx="12"/>
          </p:nvPr>
        </p:nvSpPr>
        <p:spPr/>
        <p:txBody>
          <a:bodyPr/>
          <a:lstStyle/>
          <a:p>
            <a:fld id="{E3891C39-93EB-4FA9-892B-C010A0E7074D}" type="slidenum">
              <a:rPr lang="en-US" smtClean="0"/>
              <a:t>52</a:t>
            </a:fld>
            <a:endParaRPr lang="en-US"/>
          </a:p>
        </p:txBody>
      </p:sp>
      <p:pic>
        <p:nvPicPr>
          <p:cNvPr id="7" name="Picture 6">
            <a:extLst>
              <a:ext uri="{FF2B5EF4-FFF2-40B4-BE49-F238E27FC236}">
                <a16:creationId xmlns:a16="http://schemas.microsoft.com/office/drawing/2014/main" id="{4D8FC9B8-FAB1-434B-BE65-AB578433A84A}"/>
              </a:ext>
            </a:extLst>
          </p:cNvPr>
          <p:cNvPicPr>
            <a:picLocks noChangeAspect="1"/>
          </p:cNvPicPr>
          <p:nvPr/>
        </p:nvPicPr>
        <p:blipFill>
          <a:blip r:embed="rId2"/>
          <a:stretch>
            <a:fillRect/>
          </a:stretch>
        </p:blipFill>
        <p:spPr>
          <a:xfrm>
            <a:off x="3383416" y="3834563"/>
            <a:ext cx="5425168" cy="1893327"/>
          </a:xfrm>
          <a:prstGeom prst="rect">
            <a:avLst/>
          </a:prstGeom>
        </p:spPr>
      </p:pic>
      <p:sp>
        <p:nvSpPr>
          <p:cNvPr id="8" name="TextBox 7">
            <a:extLst>
              <a:ext uri="{FF2B5EF4-FFF2-40B4-BE49-F238E27FC236}">
                <a16:creationId xmlns:a16="http://schemas.microsoft.com/office/drawing/2014/main" id="{12334B4F-776B-4197-B3EA-87EE45210DE7}"/>
              </a:ext>
            </a:extLst>
          </p:cNvPr>
          <p:cNvSpPr txBox="1"/>
          <p:nvPr/>
        </p:nvSpPr>
        <p:spPr>
          <a:xfrm>
            <a:off x="7600950" y="5813927"/>
            <a:ext cx="1310936" cy="276999"/>
          </a:xfrm>
          <a:prstGeom prst="rect">
            <a:avLst/>
          </a:prstGeom>
          <a:noFill/>
        </p:spPr>
        <p:txBody>
          <a:bodyPr wrap="none" rtlCol="0">
            <a:spAutoFit/>
          </a:bodyPr>
          <a:lstStyle/>
          <a:p>
            <a:r>
              <a:rPr lang="en-SG" sz="1200" dirty="0"/>
              <a:t>Source: Wikipedia</a:t>
            </a:r>
          </a:p>
        </p:txBody>
      </p:sp>
    </p:spTree>
    <p:extLst>
      <p:ext uri="{BB962C8B-B14F-4D97-AF65-F5344CB8AC3E}">
        <p14:creationId xmlns:p14="http://schemas.microsoft.com/office/powerpoint/2010/main" val="2895427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419A-A46B-4065-AF27-2B052921F3CA}"/>
              </a:ext>
            </a:extLst>
          </p:cNvPr>
          <p:cNvSpPr>
            <a:spLocks noGrp="1"/>
          </p:cNvSpPr>
          <p:nvPr>
            <p:ph type="title"/>
          </p:nvPr>
        </p:nvSpPr>
        <p:spPr/>
        <p:txBody>
          <a:bodyPr/>
          <a:lstStyle/>
          <a:p>
            <a:r>
              <a:rPr lang="en-SG" dirty="0">
                <a:solidFill>
                  <a:srgbClr val="0070C0"/>
                </a:solidFill>
              </a:rPr>
              <a:t>The core idea: COW-friendly B-tree</a:t>
            </a:r>
          </a:p>
        </p:txBody>
      </p:sp>
      <p:sp>
        <p:nvSpPr>
          <p:cNvPr id="4" name="Date Placeholder 3">
            <a:extLst>
              <a:ext uri="{FF2B5EF4-FFF2-40B4-BE49-F238E27FC236}">
                <a16:creationId xmlns:a16="http://schemas.microsoft.com/office/drawing/2014/main" id="{DCEF84CD-7299-483D-8B4E-BC81587CC9E9}"/>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8A26354B-BD92-436F-95C3-521CB1153C6F}"/>
              </a:ext>
            </a:extLst>
          </p:cNvPr>
          <p:cNvSpPr>
            <a:spLocks noGrp="1"/>
          </p:cNvSpPr>
          <p:nvPr>
            <p:ph type="sldNum" sz="quarter" idx="12"/>
          </p:nvPr>
        </p:nvSpPr>
        <p:spPr/>
        <p:txBody>
          <a:bodyPr/>
          <a:lstStyle/>
          <a:p>
            <a:fld id="{E3891C39-93EB-4FA9-892B-C010A0E7074D}" type="slidenum">
              <a:rPr lang="en-US" smtClean="0"/>
              <a:t>53</a:t>
            </a:fld>
            <a:endParaRPr lang="en-US"/>
          </a:p>
        </p:txBody>
      </p:sp>
      <p:pic>
        <p:nvPicPr>
          <p:cNvPr id="7" name="Picture 6">
            <a:extLst>
              <a:ext uri="{FF2B5EF4-FFF2-40B4-BE49-F238E27FC236}">
                <a16:creationId xmlns:a16="http://schemas.microsoft.com/office/drawing/2014/main" id="{09A3D5C7-28F1-403D-9488-A5A07D41D1A9}"/>
              </a:ext>
            </a:extLst>
          </p:cNvPr>
          <p:cNvPicPr>
            <a:picLocks noChangeAspect="1"/>
          </p:cNvPicPr>
          <p:nvPr/>
        </p:nvPicPr>
        <p:blipFill>
          <a:blip r:embed="rId2"/>
          <a:stretch>
            <a:fillRect/>
          </a:stretch>
        </p:blipFill>
        <p:spPr>
          <a:xfrm>
            <a:off x="672200" y="1874243"/>
            <a:ext cx="5188867" cy="2149276"/>
          </a:xfrm>
          <a:prstGeom prst="rect">
            <a:avLst/>
          </a:prstGeom>
        </p:spPr>
      </p:pic>
      <p:pic>
        <p:nvPicPr>
          <p:cNvPr id="9" name="Picture 8">
            <a:extLst>
              <a:ext uri="{FF2B5EF4-FFF2-40B4-BE49-F238E27FC236}">
                <a16:creationId xmlns:a16="http://schemas.microsoft.com/office/drawing/2014/main" id="{82BDC87B-5CC0-4F5D-AD52-71D09957B0AD}"/>
              </a:ext>
            </a:extLst>
          </p:cNvPr>
          <p:cNvPicPr>
            <a:picLocks noChangeAspect="1"/>
          </p:cNvPicPr>
          <p:nvPr/>
        </p:nvPicPr>
        <p:blipFill>
          <a:blip r:embed="rId3"/>
          <a:stretch>
            <a:fillRect/>
          </a:stretch>
        </p:blipFill>
        <p:spPr>
          <a:xfrm>
            <a:off x="6698790" y="1849750"/>
            <a:ext cx="4453617" cy="2149276"/>
          </a:xfrm>
          <a:prstGeom prst="rect">
            <a:avLst/>
          </a:prstGeom>
        </p:spPr>
      </p:pic>
      <p:pic>
        <p:nvPicPr>
          <p:cNvPr id="11" name="Picture 10">
            <a:extLst>
              <a:ext uri="{FF2B5EF4-FFF2-40B4-BE49-F238E27FC236}">
                <a16:creationId xmlns:a16="http://schemas.microsoft.com/office/drawing/2014/main" id="{F1231341-7C1E-46E1-BC32-612097C9448F}"/>
              </a:ext>
            </a:extLst>
          </p:cNvPr>
          <p:cNvPicPr>
            <a:picLocks noChangeAspect="1"/>
          </p:cNvPicPr>
          <p:nvPr/>
        </p:nvPicPr>
        <p:blipFill>
          <a:blip r:embed="rId4"/>
          <a:stretch>
            <a:fillRect/>
          </a:stretch>
        </p:blipFill>
        <p:spPr>
          <a:xfrm>
            <a:off x="4030550" y="3999026"/>
            <a:ext cx="4130899" cy="2149277"/>
          </a:xfrm>
          <a:prstGeom prst="rect">
            <a:avLst/>
          </a:prstGeom>
        </p:spPr>
      </p:pic>
      <p:sp>
        <p:nvSpPr>
          <p:cNvPr id="12" name="TextBox 11">
            <a:extLst>
              <a:ext uri="{FF2B5EF4-FFF2-40B4-BE49-F238E27FC236}">
                <a16:creationId xmlns:a16="http://schemas.microsoft.com/office/drawing/2014/main" id="{BB62BBD8-EBE3-4347-B95F-726F98CA0BE7}"/>
              </a:ext>
            </a:extLst>
          </p:cNvPr>
          <p:cNvSpPr txBox="1"/>
          <p:nvPr/>
        </p:nvSpPr>
        <p:spPr>
          <a:xfrm>
            <a:off x="8925598" y="5148263"/>
            <a:ext cx="2324099" cy="584775"/>
          </a:xfrm>
          <a:prstGeom prst="rect">
            <a:avLst/>
          </a:prstGeom>
          <a:noFill/>
        </p:spPr>
        <p:txBody>
          <a:bodyPr wrap="square" rtlCol="0">
            <a:spAutoFit/>
          </a:bodyPr>
          <a:lstStyle/>
          <a:p>
            <a:r>
              <a:rPr lang="en-SG" sz="1000" dirty="0"/>
              <a:t>Source: O. </a:t>
            </a:r>
            <a:r>
              <a:rPr lang="en-SG" sz="1000" dirty="0" err="1"/>
              <a:t>Rodeh</a:t>
            </a:r>
            <a:r>
              <a:rPr lang="en-SG" sz="1000" dirty="0"/>
              <a:t>, J. </a:t>
            </a:r>
            <a:r>
              <a:rPr lang="en-SG" sz="1000" dirty="0" err="1"/>
              <a:t>Bacik</a:t>
            </a:r>
            <a:r>
              <a:rPr lang="en-SG" sz="1000" dirty="0"/>
              <a:t>, and C. Mason, </a:t>
            </a:r>
          </a:p>
          <a:p>
            <a:r>
              <a:rPr lang="en-US" sz="1000" b="0" i="0" dirty="0">
                <a:solidFill>
                  <a:srgbClr val="111111"/>
                </a:solidFill>
                <a:effectLst/>
              </a:rPr>
              <a:t>BTRFS: The </a:t>
            </a:r>
            <a:r>
              <a:rPr lang="en-US" sz="1000" dirty="0">
                <a:solidFill>
                  <a:srgbClr val="111111"/>
                </a:solidFill>
              </a:rPr>
              <a:t>L</a:t>
            </a:r>
            <a:r>
              <a:rPr lang="en-US" sz="1000" b="0" i="0" dirty="0">
                <a:solidFill>
                  <a:srgbClr val="111111"/>
                </a:solidFill>
                <a:effectLst/>
              </a:rPr>
              <a:t>inux B-tree filesystem</a:t>
            </a:r>
          </a:p>
          <a:p>
            <a:endParaRPr lang="en-SG" sz="1200" dirty="0"/>
          </a:p>
        </p:txBody>
      </p:sp>
    </p:spTree>
    <p:extLst>
      <p:ext uri="{BB962C8B-B14F-4D97-AF65-F5344CB8AC3E}">
        <p14:creationId xmlns:p14="http://schemas.microsoft.com/office/powerpoint/2010/main" val="28978235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9847-B417-4A2D-A1B2-55267A407632}"/>
              </a:ext>
            </a:extLst>
          </p:cNvPr>
          <p:cNvSpPr>
            <a:spLocks noGrp="1"/>
          </p:cNvSpPr>
          <p:nvPr>
            <p:ph type="title"/>
          </p:nvPr>
        </p:nvSpPr>
        <p:spPr/>
        <p:txBody>
          <a:bodyPr/>
          <a:lstStyle/>
          <a:p>
            <a:r>
              <a:rPr lang="en-SG" dirty="0">
                <a:solidFill>
                  <a:srgbClr val="0070C0"/>
                </a:solidFill>
              </a:rPr>
              <a:t>COW-friendly tree: inserting a node</a:t>
            </a:r>
          </a:p>
        </p:txBody>
      </p:sp>
      <p:sp>
        <p:nvSpPr>
          <p:cNvPr id="4" name="Date Placeholder 3">
            <a:extLst>
              <a:ext uri="{FF2B5EF4-FFF2-40B4-BE49-F238E27FC236}">
                <a16:creationId xmlns:a16="http://schemas.microsoft.com/office/drawing/2014/main" id="{D780D468-5B09-498C-A941-50E5FE86886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9F645FE5-4AC5-4958-8CA7-35BE29519B62}"/>
              </a:ext>
            </a:extLst>
          </p:cNvPr>
          <p:cNvSpPr>
            <a:spLocks noGrp="1"/>
          </p:cNvSpPr>
          <p:nvPr>
            <p:ph type="sldNum" sz="quarter" idx="12"/>
          </p:nvPr>
        </p:nvSpPr>
        <p:spPr/>
        <p:txBody>
          <a:bodyPr/>
          <a:lstStyle/>
          <a:p>
            <a:fld id="{E3891C39-93EB-4FA9-892B-C010A0E7074D}" type="slidenum">
              <a:rPr lang="en-US" smtClean="0"/>
              <a:t>54</a:t>
            </a:fld>
            <a:endParaRPr lang="en-US"/>
          </a:p>
        </p:txBody>
      </p:sp>
      <p:pic>
        <p:nvPicPr>
          <p:cNvPr id="7" name="Picture 6">
            <a:extLst>
              <a:ext uri="{FF2B5EF4-FFF2-40B4-BE49-F238E27FC236}">
                <a16:creationId xmlns:a16="http://schemas.microsoft.com/office/drawing/2014/main" id="{6DB5E5E7-CF76-4C65-A2F3-270B3AC37D85}"/>
              </a:ext>
            </a:extLst>
          </p:cNvPr>
          <p:cNvPicPr>
            <a:picLocks noChangeAspect="1"/>
          </p:cNvPicPr>
          <p:nvPr/>
        </p:nvPicPr>
        <p:blipFill>
          <a:blip r:embed="rId2"/>
          <a:stretch>
            <a:fillRect/>
          </a:stretch>
        </p:blipFill>
        <p:spPr>
          <a:xfrm>
            <a:off x="3473903" y="1617134"/>
            <a:ext cx="5082799" cy="4375451"/>
          </a:xfrm>
          <a:prstGeom prst="rect">
            <a:avLst/>
          </a:prstGeom>
        </p:spPr>
      </p:pic>
      <p:grpSp>
        <p:nvGrpSpPr>
          <p:cNvPr id="10" name="Group 9">
            <a:extLst>
              <a:ext uri="{FF2B5EF4-FFF2-40B4-BE49-F238E27FC236}">
                <a16:creationId xmlns:a16="http://schemas.microsoft.com/office/drawing/2014/main" id="{180936B4-D75A-40E5-80A6-4470E8ECCE3E}"/>
              </a:ext>
            </a:extLst>
          </p:cNvPr>
          <p:cNvGrpSpPr/>
          <p:nvPr/>
        </p:nvGrpSpPr>
        <p:grpSpPr>
          <a:xfrm>
            <a:off x="1318532" y="1763486"/>
            <a:ext cx="3294289" cy="1047746"/>
            <a:chOff x="1318532" y="1763486"/>
            <a:chExt cx="3294289" cy="1047746"/>
          </a:xfrm>
        </p:grpSpPr>
        <p:sp>
          <p:nvSpPr>
            <p:cNvPr id="3" name="Oval 2">
              <a:extLst>
                <a:ext uri="{FF2B5EF4-FFF2-40B4-BE49-F238E27FC236}">
                  <a16:creationId xmlns:a16="http://schemas.microsoft.com/office/drawing/2014/main" id="{0DA2C98D-662A-4176-8C7D-947F1BB85833}"/>
                </a:ext>
              </a:extLst>
            </p:cNvPr>
            <p:cNvSpPr/>
            <p:nvPr/>
          </p:nvSpPr>
          <p:spPr>
            <a:xfrm>
              <a:off x="4469946" y="1763486"/>
              <a:ext cx="142875" cy="212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Arrow Connector 7">
              <a:extLst>
                <a:ext uri="{FF2B5EF4-FFF2-40B4-BE49-F238E27FC236}">
                  <a16:creationId xmlns:a16="http://schemas.microsoft.com/office/drawing/2014/main" id="{1EF84FE1-CEC4-450B-9B60-2D74EA595087}"/>
                </a:ext>
              </a:extLst>
            </p:cNvPr>
            <p:cNvCxnSpPr>
              <a:endCxn id="3" idx="2"/>
            </p:cNvCxnSpPr>
            <p:nvPr/>
          </p:nvCxnSpPr>
          <p:spPr>
            <a:xfrm flipV="1">
              <a:off x="3131004" y="1869622"/>
              <a:ext cx="1338942" cy="4939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2176BD8-36BF-498F-8AFC-63E2CD4BC55F}"/>
                </a:ext>
              </a:extLst>
            </p:cNvPr>
            <p:cNvSpPr txBox="1"/>
            <p:nvPr/>
          </p:nvSpPr>
          <p:spPr>
            <a:xfrm>
              <a:off x="1318532" y="2164901"/>
              <a:ext cx="2359749" cy="646331"/>
            </a:xfrm>
            <a:prstGeom prst="rect">
              <a:avLst/>
            </a:prstGeom>
            <a:noFill/>
          </p:spPr>
          <p:txBody>
            <a:bodyPr wrap="none" rtlCol="0">
              <a:spAutoFit/>
            </a:bodyPr>
            <a:lstStyle/>
            <a:p>
              <a:r>
                <a:rPr lang="en-SG" dirty="0">
                  <a:solidFill>
                    <a:srgbClr val="FF0000"/>
                  </a:solidFill>
                </a:rPr>
                <a:t>Reference count</a:t>
              </a:r>
            </a:p>
            <a:p>
              <a:r>
                <a:rPr lang="en-SG" dirty="0">
                  <a:solidFill>
                    <a:srgbClr val="FF0000"/>
                  </a:solidFill>
                </a:rPr>
                <a:t>(for garbage collection)</a:t>
              </a:r>
            </a:p>
          </p:txBody>
        </p:sp>
      </p:grpSp>
    </p:spTree>
    <p:extLst>
      <p:ext uri="{BB962C8B-B14F-4D97-AF65-F5344CB8AC3E}">
        <p14:creationId xmlns:p14="http://schemas.microsoft.com/office/powerpoint/2010/main" val="219889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9847-B417-4A2D-A1B2-55267A407632}"/>
              </a:ext>
            </a:extLst>
          </p:cNvPr>
          <p:cNvSpPr>
            <a:spLocks noGrp="1"/>
          </p:cNvSpPr>
          <p:nvPr>
            <p:ph type="title"/>
          </p:nvPr>
        </p:nvSpPr>
        <p:spPr/>
        <p:txBody>
          <a:bodyPr/>
          <a:lstStyle/>
          <a:p>
            <a:r>
              <a:rPr lang="en-SG" dirty="0">
                <a:solidFill>
                  <a:srgbClr val="0070C0"/>
                </a:solidFill>
              </a:rPr>
              <a:t>COW-friendly tree: inserting a node</a:t>
            </a:r>
          </a:p>
        </p:txBody>
      </p:sp>
      <p:sp>
        <p:nvSpPr>
          <p:cNvPr id="4" name="Date Placeholder 3">
            <a:extLst>
              <a:ext uri="{FF2B5EF4-FFF2-40B4-BE49-F238E27FC236}">
                <a16:creationId xmlns:a16="http://schemas.microsoft.com/office/drawing/2014/main" id="{D780D468-5B09-498C-A941-50E5FE86886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9F645FE5-4AC5-4958-8CA7-35BE29519B62}"/>
              </a:ext>
            </a:extLst>
          </p:cNvPr>
          <p:cNvSpPr>
            <a:spLocks noGrp="1"/>
          </p:cNvSpPr>
          <p:nvPr>
            <p:ph type="sldNum" sz="quarter" idx="12"/>
          </p:nvPr>
        </p:nvSpPr>
        <p:spPr/>
        <p:txBody>
          <a:bodyPr/>
          <a:lstStyle/>
          <a:p>
            <a:fld id="{E3891C39-93EB-4FA9-892B-C010A0E7074D}" type="slidenum">
              <a:rPr lang="en-US" smtClean="0"/>
              <a:t>55</a:t>
            </a:fld>
            <a:endParaRPr lang="en-US"/>
          </a:p>
        </p:txBody>
      </p:sp>
      <p:pic>
        <p:nvPicPr>
          <p:cNvPr id="7" name="Picture 6">
            <a:extLst>
              <a:ext uri="{FF2B5EF4-FFF2-40B4-BE49-F238E27FC236}">
                <a16:creationId xmlns:a16="http://schemas.microsoft.com/office/drawing/2014/main" id="{6DB5E5E7-CF76-4C65-A2F3-270B3AC37D85}"/>
              </a:ext>
            </a:extLst>
          </p:cNvPr>
          <p:cNvPicPr>
            <a:picLocks noChangeAspect="1"/>
          </p:cNvPicPr>
          <p:nvPr/>
        </p:nvPicPr>
        <p:blipFill>
          <a:blip r:embed="rId2"/>
          <a:stretch>
            <a:fillRect/>
          </a:stretch>
        </p:blipFill>
        <p:spPr>
          <a:xfrm>
            <a:off x="3473903" y="1617134"/>
            <a:ext cx="5082799" cy="4375451"/>
          </a:xfrm>
          <a:prstGeom prst="rect">
            <a:avLst/>
          </a:prstGeom>
        </p:spPr>
      </p:pic>
      <p:grpSp>
        <p:nvGrpSpPr>
          <p:cNvPr id="14" name="Group 13">
            <a:extLst>
              <a:ext uri="{FF2B5EF4-FFF2-40B4-BE49-F238E27FC236}">
                <a16:creationId xmlns:a16="http://schemas.microsoft.com/office/drawing/2014/main" id="{4F146693-06D5-4933-B5ED-1B6161445990}"/>
              </a:ext>
            </a:extLst>
          </p:cNvPr>
          <p:cNvGrpSpPr/>
          <p:nvPr/>
        </p:nvGrpSpPr>
        <p:grpSpPr>
          <a:xfrm>
            <a:off x="7019925" y="1661963"/>
            <a:ext cx="4386525" cy="983417"/>
            <a:chOff x="7019925" y="1661963"/>
            <a:chExt cx="4386525" cy="983417"/>
          </a:xfrm>
        </p:grpSpPr>
        <p:sp>
          <p:nvSpPr>
            <p:cNvPr id="6" name="Oval 5">
              <a:extLst>
                <a:ext uri="{FF2B5EF4-FFF2-40B4-BE49-F238E27FC236}">
                  <a16:creationId xmlns:a16="http://schemas.microsoft.com/office/drawing/2014/main" id="{95C6C1B9-9549-48CD-98F9-20D234A12DD0}"/>
                </a:ext>
              </a:extLst>
            </p:cNvPr>
            <p:cNvSpPr/>
            <p:nvPr/>
          </p:nvSpPr>
          <p:spPr>
            <a:xfrm>
              <a:off x="7019925" y="1661963"/>
              <a:ext cx="514350" cy="4212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Arrow Connector 11">
              <a:extLst>
                <a:ext uri="{FF2B5EF4-FFF2-40B4-BE49-F238E27FC236}">
                  <a16:creationId xmlns:a16="http://schemas.microsoft.com/office/drawing/2014/main" id="{A1C32595-C52F-4DEE-9EE1-BB290941D630}"/>
                </a:ext>
              </a:extLst>
            </p:cNvPr>
            <p:cNvCxnSpPr>
              <a:endCxn id="6" idx="5"/>
            </p:cNvCxnSpPr>
            <p:nvPr/>
          </p:nvCxnSpPr>
          <p:spPr>
            <a:xfrm flipH="1" flipV="1">
              <a:off x="7458950" y="2021493"/>
              <a:ext cx="984963" cy="29308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B89C200-42C4-4CEE-AA04-6128B9668BCA}"/>
                </a:ext>
              </a:extLst>
            </p:cNvPr>
            <p:cNvSpPr txBox="1"/>
            <p:nvPr/>
          </p:nvSpPr>
          <p:spPr>
            <a:xfrm>
              <a:off x="8286750" y="2276048"/>
              <a:ext cx="3119700" cy="369332"/>
            </a:xfrm>
            <a:prstGeom prst="rect">
              <a:avLst/>
            </a:prstGeom>
            <a:noFill/>
          </p:spPr>
          <p:txBody>
            <a:bodyPr wrap="none" rtlCol="0">
              <a:spAutoFit/>
            </a:bodyPr>
            <a:lstStyle/>
            <a:p>
              <a:r>
                <a:rPr lang="en-SG" dirty="0">
                  <a:solidFill>
                    <a:srgbClr val="FF0000"/>
                  </a:solidFill>
                </a:rPr>
                <a:t>Original node, RC decremented</a:t>
              </a:r>
            </a:p>
          </p:txBody>
        </p:sp>
      </p:grpSp>
    </p:spTree>
    <p:extLst>
      <p:ext uri="{BB962C8B-B14F-4D97-AF65-F5344CB8AC3E}">
        <p14:creationId xmlns:p14="http://schemas.microsoft.com/office/powerpoint/2010/main" val="118036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9847-B417-4A2D-A1B2-55267A407632}"/>
              </a:ext>
            </a:extLst>
          </p:cNvPr>
          <p:cNvSpPr>
            <a:spLocks noGrp="1"/>
          </p:cNvSpPr>
          <p:nvPr>
            <p:ph type="title"/>
          </p:nvPr>
        </p:nvSpPr>
        <p:spPr/>
        <p:txBody>
          <a:bodyPr/>
          <a:lstStyle/>
          <a:p>
            <a:r>
              <a:rPr lang="en-SG" dirty="0">
                <a:solidFill>
                  <a:srgbClr val="0070C0"/>
                </a:solidFill>
              </a:rPr>
              <a:t>COW-friendly tree: inserting a node</a:t>
            </a:r>
          </a:p>
        </p:txBody>
      </p:sp>
      <p:sp>
        <p:nvSpPr>
          <p:cNvPr id="4" name="Date Placeholder 3">
            <a:extLst>
              <a:ext uri="{FF2B5EF4-FFF2-40B4-BE49-F238E27FC236}">
                <a16:creationId xmlns:a16="http://schemas.microsoft.com/office/drawing/2014/main" id="{D780D468-5B09-498C-A941-50E5FE86886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9F645FE5-4AC5-4958-8CA7-35BE29519B62}"/>
              </a:ext>
            </a:extLst>
          </p:cNvPr>
          <p:cNvSpPr>
            <a:spLocks noGrp="1"/>
          </p:cNvSpPr>
          <p:nvPr>
            <p:ph type="sldNum" sz="quarter" idx="12"/>
          </p:nvPr>
        </p:nvSpPr>
        <p:spPr/>
        <p:txBody>
          <a:bodyPr/>
          <a:lstStyle/>
          <a:p>
            <a:fld id="{E3891C39-93EB-4FA9-892B-C010A0E7074D}" type="slidenum">
              <a:rPr lang="en-US" smtClean="0"/>
              <a:t>56</a:t>
            </a:fld>
            <a:endParaRPr lang="en-US"/>
          </a:p>
        </p:txBody>
      </p:sp>
      <p:pic>
        <p:nvPicPr>
          <p:cNvPr id="7" name="Picture 6">
            <a:extLst>
              <a:ext uri="{FF2B5EF4-FFF2-40B4-BE49-F238E27FC236}">
                <a16:creationId xmlns:a16="http://schemas.microsoft.com/office/drawing/2014/main" id="{6DB5E5E7-CF76-4C65-A2F3-270B3AC37D85}"/>
              </a:ext>
            </a:extLst>
          </p:cNvPr>
          <p:cNvPicPr>
            <a:picLocks noChangeAspect="1"/>
          </p:cNvPicPr>
          <p:nvPr/>
        </p:nvPicPr>
        <p:blipFill>
          <a:blip r:embed="rId2"/>
          <a:stretch>
            <a:fillRect/>
          </a:stretch>
        </p:blipFill>
        <p:spPr>
          <a:xfrm>
            <a:off x="3473903" y="1617134"/>
            <a:ext cx="5082799" cy="4375451"/>
          </a:xfrm>
          <a:prstGeom prst="rect">
            <a:avLst/>
          </a:prstGeom>
        </p:spPr>
      </p:pic>
      <p:grpSp>
        <p:nvGrpSpPr>
          <p:cNvPr id="14" name="Group 13">
            <a:extLst>
              <a:ext uri="{FF2B5EF4-FFF2-40B4-BE49-F238E27FC236}">
                <a16:creationId xmlns:a16="http://schemas.microsoft.com/office/drawing/2014/main" id="{21CD2FFA-4410-4373-AF61-4C2EC57AB7EF}"/>
              </a:ext>
            </a:extLst>
          </p:cNvPr>
          <p:cNvGrpSpPr/>
          <p:nvPr/>
        </p:nvGrpSpPr>
        <p:grpSpPr>
          <a:xfrm>
            <a:off x="7500938" y="1617134"/>
            <a:ext cx="2511795" cy="1047723"/>
            <a:chOff x="7500938" y="1617134"/>
            <a:chExt cx="2511795" cy="1047723"/>
          </a:xfrm>
        </p:grpSpPr>
        <p:sp>
          <p:nvSpPr>
            <p:cNvPr id="6" name="Oval 5">
              <a:extLst>
                <a:ext uri="{FF2B5EF4-FFF2-40B4-BE49-F238E27FC236}">
                  <a16:creationId xmlns:a16="http://schemas.microsoft.com/office/drawing/2014/main" id="{F3E56F9F-263B-4A2C-94C1-B85D8DDDCE34}"/>
                </a:ext>
              </a:extLst>
            </p:cNvPr>
            <p:cNvSpPr/>
            <p:nvPr/>
          </p:nvSpPr>
          <p:spPr>
            <a:xfrm>
              <a:off x="7500938" y="1617134"/>
              <a:ext cx="481012" cy="4783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Arrow Connector 11">
              <a:extLst>
                <a:ext uri="{FF2B5EF4-FFF2-40B4-BE49-F238E27FC236}">
                  <a16:creationId xmlns:a16="http://schemas.microsoft.com/office/drawing/2014/main" id="{A82E3B0C-ED6B-4FC7-BE94-5B1269D201BA}"/>
                </a:ext>
              </a:extLst>
            </p:cNvPr>
            <p:cNvCxnSpPr/>
            <p:nvPr/>
          </p:nvCxnSpPr>
          <p:spPr>
            <a:xfrm flipH="1" flipV="1">
              <a:off x="7981950" y="1866900"/>
              <a:ext cx="1114425" cy="419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49407A0-CDC4-418B-82DA-F87E0EB7677B}"/>
                </a:ext>
              </a:extLst>
            </p:cNvPr>
            <p:cNvSpPr txBox="1"/>
            <p:nvPr/>
          </p:nvSpPr>
          <p:spPr>
            <a:xfrm>
              <a:off x="8865816" y="2295525"/>
              <a:ext cx="1146917" cy="369332"/>
            </a:xfrm>
            <a:prstGeom prst="rect">
              <a:avLst/>
            </a:prstGeom>
            <a:noFill/>
          </p:spPr>
          <p:txBody>
            <a:bodyPr wrap="none" rtlCol="0">
              <a:spAutoFit/>
            </a:bodyPr>
            <a:lstStyle/>
            <a:p>
              <a:r>
                <a:rPr lang="en-SG" dirty="0">
                  <a:solidFill>
                    <a:srgbClr val="FF0000"/>
                  </a:solidFill>
                </a:rPr>
                <a:t>New node</a:t>
              </a:r>
            </a:p>
          </p:txBody>
        </p:sp>
      </p:grpSp>
    </p:spTree>
    <p:extLst>
      <p:ext uri="{BB962C8B-B14F-4D97-AF65-F5344CB8AC3E}">
        <p14:creationId xmlns:p14="http://schemas.microsoft.com/office/powerpoint/2010/main" val="342687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9847-B417-4A2D-A1B2-55267A407632}"/>
              </a:ext>
            </a:extLst>
          </p:cNvPr>
          <p:cNvSpPr>
            <a:spLocks noGrp="1"/>
          </p:cNvSpPr>
          <p:nvPr>
            <p:ph type="title"/>
          </p:nvPr>
        </p:nvSpPr>
        <p:spPr/>
        <p:txBody>
          <a:bodyPr/>
          <a:lstStyle/>
          <a:p>
            <a:r>
              <a:rPr lang="en-SG" dirty="0">
                <a:solidFill>
                  <a:srgbClr val="0070C0"/>
                </a:solidFill>
              </a:rPr>
              <a:t>COW-friendly tree: inserting a node</a:t>
            </a:r>
          </a:p>
        </p:txBody>
      </p:sp>
      <p:sp>
        <p:nvSpPr>
          <p:cNvPr id="4" name="Date Placeholder 3">
            <a:extLst>
              <a:ext uri="{FF2B5EF4-FFF2-40B4-BE49-F238E27FC236}">
                <a16:creationId xmlns:a16="http://schemas.microsoft.com/office/drawing/2014/main" id="{D780D468-5B09-498C-A941-50E5FE86886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9F645FE5-4AC5-4958-8CA7-35BE29519B62}"/>
              </a:ext>
            </a:extLst>
          </p:cNvPr>
          <p:cNvSpPr>
            <a:spLocks noGrp="1"/>
          </p:cNvSpPr>
          <p:nvPr>
            <p:ph type="sldNum" sz="quarter" idx="12"/>
          </p:nvPr>
        </p:nvSpPr>
        <p:spPr/>
        <p:txBody>
          <a:bodyPr/>
          <a:lstStyle/>
          <a:p>
            <a:fld id="{E3891C39-93EB-4FA9-892B-C010A0E7074D}" type="slidenum">
              <a:rPr lang="en-US" smtClean="0"/>
              <a:t>57</a:t>
            </a:fld>
            <a:endParaRPr lang="en-US"/>
          </a:p>
        </p:txBody>
      </p:sp>
      <p:pic>
        <p:nvPicPr>
          <p:cNvPr id="7" name="Picture 6">
            <a:extLst>
              <a:ext uri="{FF2B5EF4-FFF2-40B4-BE49-F238E27FC236}">
                <a16:creationId xmlns:a16="http://schemas.microsoft.com/office/drawing/2014/main" id="{6DB5E5E7-CF76-4C65-A2F3-270B3AC37D85}"/>
              </a:ext>
            </a:extLst>
          </p:cNvPr>
          <p:cNvPicPr>
            <a:picLocks noChangeAspect="1"/>
          </p:cNvPicPr>
          <p:nvPr/>
        </p:nvPicPr>
        <p:blipFill>
          <a:blip r:embed="rId2"/>
          <a:stretch>
            <a:fillRect/>
          </a:stretch>
        </p:blipFill>
        <p:spPr>
          <a:xfrm>
            <a:off x="3473903" y="1617134"/>
            <a:ext cx="5082799" cy="4375451"/>
          </a:xfrm>
          <a:prstGeom prst="rect">
            <a:avLst/>
          </a:prstGeom>
        </p:spPr>
      </p:pic>
    </p:spTree>
    <p:extLst>
      <p:ext uri="{BB962C8B-B14F-4D97-AF65-F5344CB8AC3E}">
        <p14:creationId xmlns:p14="http://schemas.microsoft.com/office/powerpoint/2010/main" val="1957658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3479-61F5-4F36-B112-187675AD0903}"/>
              </a:ext>
            </a:extLst>
          </p:cNvPr>
          <p:cNvSpPr>
            <a:spLocks noGrp="1"/>
          </p:cNvSpPr>
          <p:nvPr>
            <p:ph type="title"/>
          </p:nvPr>
        </p:nvSpPr>
        <p:spPr/>
        <p:txBody>
          <a:bodyPr/>
          <a:lstStyle/>
          <a:p>
            <a:r>
              <a:rPr lang="en-SG" dirty="0">
                <a:solidFill>
                  <a:srgbClr val="0070C0"/>
                </a:solidFill>
              </a:rPr>
              <a:t>A </a:t>
            </a:r>
            <a:r>
              <a:rPr lang="en-SG" dirty="0" err="1">
                <a:solidFill>
                  <a:srgbClr val="0070C0"/>
                </a:solidFill>
              </a:rPr>
              <a:t>btrfs</a:t>
            </a:r>
            <a:r>
              <a:rPr lang="en-SG" dirty="0">
                <a:solidFill>
                  <a:srgbClr val="0070C0"/>
                </a:solidFill>
              </a:rPr>
              <a:t> B-tree</a:t>
            </a:r>
          </a:p>
        </p:txBody>
      </p:sp>
      <p:sp>
        <p:nvSpPr>
          <p:cNvPr id="3" name="Content Placeholder 2">
            <a:extLst>
              <a:ext uri="{FF2B5EF4-FFF2-40B4-BE49-F238E27FC236}">
                <a16:creationId xmlns:a16="http://schemas.microsoft.com/office/drawing/2014/main" id="{95402E91-F9F3-4171-A3C0-CE70E9956B9D}"/>
              </a:ext>
            </a:extLst>
          </p:cNvPr>
          <p:cNvSpPr>
            <a:spLocks noGrp="1"/>
          </p:cNvSpPr>
          <p:nvPr>
            <p:ph idx="1"/>
          </p:nvPr>
        </p:nvSpPr>
        <p:spPr/>
        <p:txBody>
          <a:bodyPr/>
          <a:lstStyle/>
          <a:p>
            <a:r>
              <a:rPr lang="en-US" dirty="0"/>
              <a:t>A </a:t>
            </a:r>
            <a:r>
              <a:rPr lang="en-US" dirty="0" err="1"/>
              <a:t>btrfs</a:t>
            </a:r>
            <a:r>
              <a:rPr lang="en-US" dirty="0"/>
              <a:t> B-tree only has three types of data structures: keys, items, and block headers. </a:t>
            </a:r>
          </a:p>
          <a:p>
            <a:r>
              <a:rPr lang="en-US" dirty="0"/>
              <a:t>The </a:t>
            </a:r>
            <a:r>
              <a:rPr lang="en-US" dirty="0">
                <a:solidFill>
                  <a:srgbClr val="FF0000"/>
                </a:solidFill>
              </a:rPr>
              <a:t>block header </a:t>
            </a:r>
            <a:r>
              <a:rPr lang="en-US" dirty="0"/>
              <a:t>is fixed size and holds fields like checksums, flags, filesystem ids, generation number, etc.</a:t>
            </a:r>
          </a:p>
          <a:p>
            <a:r>
              <a:rPr lang="en-US" dirty="0"/>
              <a:t>A </a:t>
            </a:r>
            <a:r>
              <a:rPr lang="en-US" dirty="0">
                <a:solidFill>
                  <a:srgbClr val="FF0000"/>
                </a:solidFill>
              </a:rPr>
              <a:t>key</a:t>
            </a:r>
            <a:r>
              <a:rPr lang="en-US" dirty="0"/>
              <a:t> describes an object address:</a:t>
            </a:r>
            <a:endParaRPr lang="en-SG" dirty="0"/>
          </a:p>
        </p:txBody>
      </p:sp>
      <p:sp>
        <p:nvSpPr>
          <p:cNvPr id="4" name="Date Placeholder 3">
            <a:extLst>
              <a:ext uri="{FF2B5EF4-FFF2-40B4-BE49-F238E27FC236}">
                <a16:creationId xmlns:a16="http://schemas.microsoft.com/office/drawing/2014/main" id="{F05DFBEF-8029-4D78-99B6-5199F8750F65}"/>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47812F77-41CE-47D0-A707-51D79284043E}"/>
              </a:ext>
            </a:extLst>
          </p:cNvPr>
          <p:cNvSpPr>
            <a:spLocks noGrp="1"/>
          </p:cNvSpPr>
          <p:nvPr>
            <p:ph type="sldNum" sz="quarter" idx="12"/>
          </p:nvPr>
        </p:nvSpPr>
        <p:spPr/>
        <p:txBody>
          <a:bodyPr/>
          <a:lstStyle/>
          <a:p>
            <a:fld id="{E3891C39-93EB-4FA9-892B-C010A0E7074D}" type="slidenum">
              <a:rPr lang="en-US" smtClean="0"/>
              <a:t>58</a:t>
            </a:fld>
            <a:endParaRPr lang="en-US"/>
          </a:p>
        </p:txBody>
      </p:sp>
      <p:pic>
        <p:nvPicPr>
          <p:cNvPr id="7" name="Picture 6">
            <a:extLst>
              <a:ext uri="{FF2B5EF4-FFF2-40B4-BE49-F238E27FC236}">
                <a16:creationId xmlns:a16="http://schemas.microsoft.com/office/drawing/2014/main" id="{CE17F8D7-2EA1-4DB6-BC98-5D6F7EC8443C}"/>
              </a:ext>
            </a:extLst>
          </p:cNvPr>
          <p:cNvPicPr>
            <a:picLocks noChangeAspect="1"/>
          </p:cNvPicPr>
          <p:nvPr/>
        </p:nvPicPr>
        <p:blipFill>
          <a:blip r:embed="rId2"/>
          <a:stretch>
            <a:fillRect/>
          </a:stretch>
        </p:blipFill>
        <p:spPr>
          <a:xfrm>
            <a:off x="3354161" y="4227365"/>
            <a:ext cx="4822371" cy="896405"/>
          </a:xfrm>
          <a:prstGeom prst="rect">
            <a:avLst/>
          </a:prstGeom>
        </p:spPr>
      </p:pic>
    </p:spTree>
    <p:extLst>
      <p:ext uri="{BB962C8B-B14F-4D97-AF65-F5344CB8AC3E}">
        <p14:creationId xmlns:p14="http://schemas.microsoft.com/office/powerpoint/2010/main" val="17982605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CE05-F19B-4BFF-84F5-A0E81DECBBCD}"/>
              </a:ext>
            </a:extLst>
          </p:cNvPr>
          <p:cNvSpPr>
            <a:spLocks noGrp="1"/>
          </p:cNvSpPr>
          <p:nvPr>
            <p:ph type="title"/>
          </p:nvPr>
        </p:nvSpPr>
        <p:spPr/>
        <p:txBody>
          <a:bodyPr/>
          <a:lstStyle/>
          <a:p>
            <a:r>
              <a:rPr lang="en-SG" dirty="0">
                <a:solidFill>
                  <a:srgbClr val="0070C0"/>
                </a:solidFill>
              </a:rPr>
              <a:t>Items</a:t>
            </a:r>
          </a:p>
        </p:txBody>
      </p:sp>
      <p:sp>
        <p:nvSpPr>
          <p:cNvPr id="3" name="Content Placeholder 2">
            <a:extLst>
              <a:ext uri="{FF2B5EF4-FFF2-40B4-BE49-F238E27FC236}">
                <a16:creationId xmlns:a16="http://schemas.microsoft.com/office/drawing/2014/main" id="{C7BDF18D-4C4A-4F27-99E7-9F09FB72A30E}"/>
              </a:ext>
            </a:extLst>
          </p:cNvPr>
          <p:cNvSpPr>
            <a:spLocks noGrp="1"/>
          </p:cNvSpPr>
          <p:nvPr>
            <p:ph idx="1"/>
          </p:nvPr>
        </p:nvSpPr>
        <p:spPr/>
        <p:txBody>
          <a:bodyPr>
            <a:normAutofit/>
          </a:bodyPr>
          <a:lstStyle/>
          <a:p>
            <a:r>
              <a:rPr lang="en-US" b="0" i="0" u="none" strike="noStrike" baseline="0" dirty="0"/>
              <a:t>An </a:t>
            </a:r>
            <a:r>
              <a:rPr lang="en-US" b="0" i="0" u="none" strike="noStrike" baseline="0" dirty="0">
                <a:solidFill>
                  <a:srgbClr val="FF0000"/>
                </a:solidFill>
              </a:rPr>
              <a:t>item</a:t>
            </a:r>
            <a:r>
              <a:rPr lang="en-US" b="0" i="0" u="none" strike="noStrike" baseline="0" dirty="0"/>
              <a:t> is a </a:t>
            </a:r>
            <a:r>
              <a:rPr lang="en-US" b="0" i="0" u="none" strike="noStrike" baseline="0" dirty="0" err="1"/>
              <a:t>btrfs</a:t>
            </a:r>
            <a:r>
              <a:rPr lang="en-US" b="0" i="0" u="none" strike="noStrike" baseline="0" dirty="0"/>
              <a:t> key with additional offset and size fields</a:t>
            </a:r>
            <a:endParaRPr lang="en-SG" dirty="0"/>
          </a:p>
        </p:txBody>
      </p:sp>
      <p:sp>
        <p:nvSpPr>
          <p:cNvPr id="4" name="Date Placeholder 3">
            <a:extLst>
              <a:ext uri="{FF2B5EF4-FFF2-40B4-BE49-F238E27FC236}">
                <a16:creationId xmlns:a16="http://schemas.microsoft.com/office/drawing/2014/main" id="{906A60AA-AF02-442B-A863-C497F25997FF}"/>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FAE1CA7F-96E2-4F4C-8552-92B2B0E24EC2}"/>
              </a:ext>
            </a:extLst>
          </p:cNvPr>
          <p:cNvSpPr>
            <a:spLocks noGrp="1"/>
          </p:cNvSpPr>
          <p:nvPr>
            <p:ph type="sldNum" sz="quarter" idx="12"/>
          </p:nvPr>
        </p:nvSpPr>
        <p:spPr/>
        <p:txBody>
          <a:bodyPr/>
          <a:lstStyle/>
          <a:p>
            <a:fld id="{E3891C39-93EB-4FA9-892B-C010A0E7074D}" type="slidenum">
              <a:rPr lang="en-US" smtClean="0"/>
              <a:t>59</a:t>
            </a:fld>
            <a:endParaRPr lang="en-US"/>
          </a:p>
        </p:txBody>
      </p:sp>
      <p:pic>
        <p:nvPicPr>
          <p:cNvPr id="7" name="Picture 6">
            <a:extLst>
              <a:ext uri="{FF2B5EF4-FFF2-40B4-BE49-F238E27FC236}">
                <a16:creationId xmlns:a16="http://schemas.microsoft.com/office/drawing/2014/main" id="{866273AE-FB82-4607-91D6-88EB473EA98E}"/>
              </a:ext>
            </a:extLst>
          </p:cNvPr>
          <p:cNvPicPr>
            <a:picLocks noChangeAspect="1"/>
          </p:cNvPicPr>
          <p:nvPr/>
        </p:nvPicPr>
        <p:blipFill>
          <a:blip r:embed="rId2"/>
          <a:stretch>
            <a:fillRect/>
          </a:stretch>
        </p:blipFill>
        <p:spPr>
          <a:xfrm>
            <a:off x="3506560" y="2833205"/>
            <a:ext cx="4195082" cy="667911"/>
          </a:xfrm>
          <a:prstGeom prst="rect">
            <a:avLst/>
          </a:prstGeom>
        </p:spPr>
      </p:pic>
    </p:spTree>
    <p:extLst>
      <p:ext uri="{BB962C8B-B14F-4D97-AF65-F5344CB8AC3E}">
        <p14:creationId xmlns:p14="http://schemas.microsoft.com/office/powerpoint/2010/main" val="48339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Relationship between the objects</a:t>
            </a:r>
          </a:p>
        </p:txBody>
      </p:sp>
      <p:sp>
        <p:nvSpPr>
          <p:cNvPr id="4" name="Date Placeholder 3"/>
          <p:cNvSpPr>
            <a:spLocks noGrp="1"/>
          </p:cNvSpPr>
          <p:nvPr>
            <p:ph type="dt" sz="half" idx="10"/>
          </p:nvPr>
        </p:nvSpPr>
        <p:spPr/>
        <p:txBody>
          <a:bodyPr/>
          <a:lstStyle/>
          <a:p>
            <a:r>
              <a:rPr lang="en-US"/>
              <a:t>CS5250 - 2021/2022 Sem 2</a:t>
            </a:r>
            <a:endParaRPr lang="en-US" dirty="0"/>
          </a:p>
        </p:txBody>
      </p:sp>
      <p:sp>
        <p:nvSpPr>
          <p:cNvPr id="5" name="Slide Number Placeholder 4"/>
          <p:cNvSpPr>
            <a:spLocks noGrp="1"/>
          </p:cNvSpPr>
          <p:nvPr>
            <p:ph type="sldNum" sz="quarter" idx="12"/>
          </p:nvPr>
        </p:nvSpPr>
        <p:spPr/>
        <p:txBody>
          <a:bodyPr/>
          <a:lstStyle/>
          <a:p>
            <a:fld id="{E3891C39-93EB-4FA9-892B-C010A0E7074D}" type="slidenum">
              <a:rPr lang="en-US" smtClean="0"/>
              <a:t>6</a:t>
            </a:fld>
            <a:endParaRPr lang="en-US"/>
          </a:p>
        </p:txBody>
      </p:sp>
      <p:pic>
        <p:nvPicPr>
          <p:cNvPr id="6" name="Picture 5"/>
          <p:cNvPicPr>
            <a:picLocks noChangeAspect="1"/>
          </p:cNvPicPr>
          <p:nvPr/>
        </p:nvPicPr>
        <p:blipFill>
          <a:blip r:embed="rId3"/>
          <a:stretch>
            <a:fillRect/>
          </a:stretch>
        </p:blipFill>
        <p:spPr>
          <a:xfrm>
            <a:off x="3376226" y="1886722"/>
            <a:ext cx="5353050" cy="3257550"/>
          </a:xfrm>
          <a:prstGeom prst="rect">
            <a:avLst/>
          </a:prstGeom>
        </p:spPr>
      </p:pic>
      <p:sp>
        <p:nvSpPr>
          <p:cNvPr id="7" name="TextBox 6"/>
          <p:cNvSpPr txBox="1"/>
          <p:nvPr/>
        </p:nvSpPr>
        <p:spPr>
          <a:xfrm>
            <a:off x="6468762" y="5789141"/>
            <a:ext cx="4276107" cy="307777"/>
          </a:xfrm>
          <a:prstGeom prst="rect">
            <a:avLst/>
          </a:prstGeom>
          <a:noFill/>
        </p:spPr>
        <p:txBody>
          <a:bodyPr wrap="none" rtlCol="0">
            <a:spAutoFit/>
          </a:bodyPr>
          <a:lstStyle/>
          <a:p>
            <a:r>
              <a:rPr lang="en-US" sz="1400" dirty="0">
                <a:solidFill>
                  <a:schemeClr val="accent6">
                    <a:lumMod val="75000"/>
                  </a:schemeClr>
                </a:solidFill>
              </a:rPr>
              <a:t>Source: Daniel P. Bovet, Understanding the Linux Kernel.</a:t>
            </a:r>
          </a:p>
        </p:txBody>
      </p:sp>
    </p:spTree>
    <p:extLst>
      <p:ext uri="{BB962C8B-B14F-4D97-AF65-F5344CB8AC3E}">
        <p14:creationId xmlns:p14="http://schemas.microsoft.com/office/powerpoint/2010/main" val="36493007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9A88-C609-49EE-BD32-BEBFA9954D7C}"/>
              </a:ext>
            </a:extLst>
          </p:cNvPr>
          <p:cNvSpPr>
            <a:spLocks noGrp="1"/>
          </p:cNvSpPr>
          <p:nvPr>
            <p:ph type="title"/>
          </p:nvPr>
        </p:nvSpPr>
        <p:spPr/>
        <p:txBody>
          <a:bodyPr/>
          <a:lstStyle/>
          <a:p>
            <a:r>
              <a:rPr lang="en-SG" dirty="0">
                <a:solidFill>
                  <a:srgbClr val="0070C0"/>
                </a:solidFill>
              </a:rPr>
              <a:t>In a </a:t>
            </a:r>
            <a:r>
              <a:rPr lang="en-SG" dirty="0" err="1">
                <a:solidFill>
                  <a:srgbClr val="0070C0"/>
                </a:solidFill>
              </a:rPr>
              <a:t>btrfs</a:t>
            </a:r>
            <a:r>
              <a:rPr lang="en-SG" dirty="0">
                <a:solidFill>
                  <a:srgbClr val="0070C0"/>
                </a:solidFill>
              </a:rPr>
              <a:t> B-tree</a:t>
            </a:r>
          </a:p>
        </p:txBody>
      </p:sp>
      <p:sp>
        <p:nvSpPr>
          <p:cNvPr id="3" name="Content Placeholder 2">
            <a:extLst>
              <a:ext uri="{FF2B5EF4-FFF2-40B4-BE49-F238E27FC236}">
                <a16:creationId xmlns:a16="http://schemas.microsoft.com/office/drawing/2014/main" id="{E3223F14-3B63-49C0-91C4-74E31ED0493A}"/>
              </a:ext>
            </a:extLst>
          </p:cNvPr>
          <p:cNvSpPr>
            <a:spLocks noGrp="1"/>
          </p:cNvSpPr>
          <p:nvPr>
            <p:ph idx="1"/>
          </p:nvPr>
        </p:nvSpPr>
        <p:spPr/>
        <p:txBody>
          <a:bodyPr/>
          <a:lstStyle/>
          <a:p>
            <a:r>
              <a:rPr lang="en-US" dirty="0">
                <a:solidFill>
                  <a:srgbClr val="FF0000"/>
                </a:solidFill>
              </a:rPr>
              <a:t>Internal</a:t>
            </a:r>
            <a:r>
              <a:rPr lang="en-US" dirty="0"/>
              <a:t> tree nodes hold only </a:t>
            </a:r>
            <a:r>
              <a:rPr lang="en-US" b="1" dirty="0">
                <a:solidFill>
                  <a:schemeClr val="accent4">
                    <a:lumMod val="50000"/>
                  </a:schemeClr>
                </a:solidFill>
                <a:latin typeface="Courier New" panose="02070309020205020404" pitchFamily="49" charset="0"/>
                <a:cs typeface="Courier New" panose="02070309020205020404" pitchFamily="49" charset="0"/>
              </a:rPr>
              <a:t>[key, block-pointer] </a:t>
            </a:r>
            <a:r>
              <a:rPr lang="en-US" dirty="0"/>
              <a:t>pairs. </a:t>
            </a:r>
          </a:p>
          <a:p>
            <a:r>
              <a:rPr lang="en-US" dirty="0">
                <a:solidFill>
                  <a:srgbClr val="FF0000"/>
                </a:solidFill>
              </a:rPr>
              <a:t>Leaf</a:t>
            </a:r>
            <a:r>
              <a:rPr lang="en-US" dirty="0"/>
              <a:t> nodes hold arrays of </a:t>
            </a:r>
            <a:r>
              <a:rPr lang="en-US" b="1" dirty="0">
                <a:solidFill>
                  <a:schemeClr val="accent4">
                    <a:lumMod val="50000"/>
                  </a:schemeClr>
                </a:solidFill>
                <a:latin typeface="Courier New" panose="02070309020205020404" pitchFamily="49" charset="0"/>
                <a:cs typeface="Courier New" panose="02070309020205020404" pitchFamily="49" charset="0"/>
              </a:rPr>
              <a:t>[item, data] </a:t>
            </a:r>
            <a:r>
              <a:rPr lang="en-US" dirty="0"/>
              <a:t>pairs. </a:t>
            </a:r>
          </a:p>
          <a:p>
            <a:r>
              <a:rPr lang="en-US" dirty="0"/>
              <a:t>Item data is variable sized. </a:t>
            </a:r>
          </a:p>
          <a:p>
            <a:r>
              <a:rPr lang="en-US" dirty="0"/>
              <a:t>A leaf stores an array of </a:t>
            </a:r>
            <a:r>
              <a:rPr lang="en-US" dirty="0">
                <a:solidFill>
                  <a:srgbClr val="00B050"/>
                </a:solidFill>
              </a:rPr>
              <a:t>items</a:t>
            </a:r>
            <a:r>
              <a:rPr lang="en-US" dirty="0"/>
              <a:t> in the beginning, and a reverse sorted </a:t>
            </a:r>
            <a:r>
              <a:rPr lang="en-US" dirty="0">
                <a:solidFill>
                  <a:srgbClr val="00B050"/>
                </a:solidFill>
              </a:rPr>
              <a:t>data</a:t>
            </a:r>
            <a:r>
              <a:rPr lang="en-US" dirty="0"/>
              <a:t> array at the end. These arrays grow towards each other.</a:t>
            </a:r>
            <a:endParaRPr lang="en-SG" dirty="0"/>
          </a:p>
        </p:txBody>
      </p:sp>
      <p:sp>
        <p:nvSpPr>
          <p:cNvPr id="4" name="Date Placeholder 3">
            <a:extLst>
              <a:ext uri="{FF2B5EF4-FFF2-40B4-BE49-F238E27FC236}">
                <a16:creationId xmlns:a16="http://schemas.microsoft.com/office/drawing/2014/main" id="{C70B69CE-1337-4673-9EF3-F2E00809522D}"/>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C4155B2C-F298-4FED-816E-152BA87C7AD9}"/>
              </a:ext>
            </a:extLst>
          </p:cNvPr>
          <p:cNvSpPr>
            <a:spLocks noGrp="1"/>
          </p:cNvSpPr>
          <p:nvPr>
            <p:ph type="sldNum" sz="quarter" idx="12"/>
          </p:nvPr>
        </p:nvSpPr>
        <p:spPr/>
        <p:txBody>
          <a:bodyPr/>
          <a:lstStyle/>
          <a:p>
            <a:fld id="{E3891C39-93EB-4FA9-892B-C010A0E7074D}" type="slidenum">
              <a:rPr lang="en-US" smtClean="0"/>
              <a:t>60</a:t>
            </a:fld>
            <a:endParaRPr lang="en-US"/>
          </a:p>
        </p:txBody>
      </p:sp>
      <p:pic>
        <p:nvPicPr>
          <p:cNvPr id="7" name="Picture 6">
            <a:extLst>
              <a:ext uri="{FF2B5EF4-FFF2-40B4-BE49-F238E27FC236}">
                <a16:creationId xmlns:a16="http://schemas.microsoft.com/office/drawing/2014/main" id="{30EBDC3F-6D76-4DB8-B557-246395A917A4}"/>
              </a:ext>
            </a:extLst>
          </p:cNvPr>
          <p:cNvPicPr>
            <a:picLocks noChangeAspect="1"/>
          </p:cNvPicPr>
          <p:nvPr/>
        </p:nvPicPr>
        <p:blipFill>
          <a:blip r:embed="rId2"/>
          <a:stretch>
            <a:fillRect/>
          </a:stretch>
        </p:blipFill>
        <p:spPr>
          <a:xfrm>
            <a:off x="2890155" y="4508171"/>
            <a:ext cx="6664779" cy="1226260"/>
          </a:xfrm>
          <a:prstGeom prst="rect">
            <a:avLst/>
          </a:prstGeom>
        </p:spPr>
      </p:pic>
    </p:spTree>
    <p:extLst>
      <p:ext uri="{BB962C8B-B14F-4D97-AF65-F5344CB8AC3E}">
        <p14:creationId xmlns:p14="http://schemas.microsoft.com/office/powerpoint/2010/main" val="33095365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5CEE-1B95-43FF-8E5D-92FB480744CB}"/>
              </a:ext>
            </a:extLst>
          </p:cNvPr>
          <p:cNvSpPr>
            <a:spLocks noGrp="1"/>
          </p:cNvSpPr>
          <p:nvPr>
            <p:ph type="title"/>
          </p:nvPr>
        </p:nvSpPr>
        <p:spPr/>
        <p:txBody>
          <a:bodyPr/>
          <a:lstStyle/>
          <a:p>
            <a:endParaRPr lang="en-SG"/>
          </a:p>
        </p:txBody>
      </p:sp>
      <p:sp>
        <p:nvSpPr>
          <p:cNvPr id="4" name="Date Placeholder 3">
            <a:extLst>
              <a:ext uri="{FF2B5EF4-FFF2-40B4-BE49-F238E27FC236}">
                <a16:creationId xmlns:a16="http://schemas.microsoft.com/office/drawing/2014/main" id="{844C0D4D-B956-446C-829E-26583574B61E}"/>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F850950B-674D-4D9F-A2CE-DA1B1F617BF1}"/>
              </a:ext>
            </a:extLst>
          </p:cNvPr>
          <p:cNvSpPr>
            <a:spLocks noGrp="1"/>
          </p:cNvSpPr>
          <p:nvPr>
            <p:ph type="sldNum" sz="quarter" idx="12"/>
          </p:nvPr>
        </p:nvSpPr>
        <p:spPr/>
        <p:txBody>
          <a:bodyPr/>
          <a:lstStyle/>
          <a:p>
            <a:fld id="{E3891C39-93EB-4FA9-892B-C010A0E7074D}" type="slidenum">
              <a:rPr lang="en-US" smtClean="0"/>
              <a:t>61</a:t>
            </a:fld>
            <a:endParaRPr lang="en-US"/>
          </a:p>
        </p:txBody>
      </p:sp>
      <p:pic>
        <p:nvPicPr>
          <p:cNvPr id="7" name="Picture 6">
            <a:extLst>
              <a:ext uri="{FF2B5EF4-FFF2-40B4-BE49-F238E27FC236}">
                <a16:creationId xmlns:a16="http://schemas.microsoft.com/office/drawing/2014/main" id="{D7BE7BE1-A099-4E09-B2DD-010A02B93990}"/>
              </a:ext>
            </a:extLst>
          </p:cNvPr>
          <p:cNvPicPr>
            <a:picLocks noChangeAspect="1"/>
          </p:cNvPicPr>
          <p:nvPr/>
        </p:nvPicPr>
        <p:blipFill>
          <a:blip r:embed="rId2"/>
          <a:stretch>
            <a:fillRect/>
          </a:stretch>
        </p:blipFill>
        <p:spPr>
          <a:xfrm>
            <a:off x="1874408" y="2314575"/>
            <a:ext cx="8660241" cy="3405306"/>
          </a:xfrm>
          <a:prstGeom prst="rect">
            <a:avLst/>
          </a:prstGeom>
        </p:spPr>
      </p:pic>
    </p:spTree>
    <p:extLst>
      <p:ext uri="{BB962C8B-B14F-4D97-AF65-F5344CB8AC3E}">
        <p14:creationId xmlns:p14="http://schemas.microsoft.com/office/powerpoint/2010/main" val="20766126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5047-2860-4C86-A856-54487BD84640}"/>
              </a:ext>
            </a:extLst>
          </p:cNvPr>
          <p:cNvSpPr>
            <a:spLocks noGrp="1"/>
          </p:cNvSpPr>
          <p:nvPr>
            <p:ph type="title"/>
          </p:nvPr>
        </p:nvSpPr>
        <p:spPr/>
        <p:txBody>
          <a:bodyPr/>
          <a:lstStyle/>
          <a:p>
            <a:r>
              <a:rPr lang="en-SG" dirty="0" err="1">
                <a:solidFill>
                  <a:srgbClr val="0070C0"/>
                </a:solidFill>
              </a:rPr>
              <a:t>Inodes</a:t>
            </a:r>
            <a:r>
              <a:rPr lang="en-SG" dirty="0">
                <a:solidFill>
                  <a:srgbClr val="0070C0"/>
                </a:solidFill>
              </a:rPr>
              <a:t> on </a:t>
            </a:r>
            <a:r>
              <a:rPr lang="en-SG" dirty="0" err="1">
                <a:solidFill>
                  <a:srgbClr val="0070C0"/>
                </a:solidFill>
              </a:rPr>
              <a:t>btrfs</a:t>
            </a:r>
            <a:endParaRPr lang="en-SG" dirty="0">
              <a:solidFill>
                <a:srgbClr val="0070C0"/>
              </a:solidFill>
            </a:endParaRPr>
          </a:p>
        </p:txBody>
      </p:sp>
      <p:sp>
        <p:nvSpPr>
          <p:cNvPr id="3" name="Content Placeholder 2">
            <a:extLst>
              <a:ext uri="{FF2B5EF4-FFF2-40B4-BE49-F238E27FC236}">
                <a16:creationId xmlns:a16="http://schemas.microsoft.com/office/drawing/2014/main" id="{27A264D2-FE23-4374-9D7C-E5EF37ADA3CF}"/>
              </a:ext>
            </a:extLst>
          </p:cNvPr>
          <p:cNvSpPr>
            <a:spLocks noGrp="1"/>
          </p:cNvSpPr>
          <p:nvPr>
            <p:ph idx="1"/>
          </p:nvPr>
        </p:nvSpPr>
        <p:spPr/>
        <p:txBody>
          <a:bodyPr>
            <a:normAutofit/>
          </a:bodyPr>
          <a:lstStyle/>
          <a:p>
            <a:r>
              <a:rPr lang="en-US" dirty="0" err="1"/>
              <a:t>Inodes</a:t>
            </a:r>
            <a:r>
              <a:rPr lang="en-US" dirty="0"/>
              <a:t> are stored in an </a:t>
            </a:r>
            <a:r>
              <a:rPr lang="en-US" dirty="0" err="1"/>
              <a:t>inode</a:t>
            </a:r>
            <a:r>
              <a:rPr lang="en-US" dirty="0"/>
              <a:t> item at offset zero in the key, and have a type value of one. </a:t>
            </a:r>
          </a:p>
          <a:p>
            <a:r>
              <a:rPr lang="en-US" dirty="0" err="1"/>
              <a:t>Inode</a:t>
            </a:r>
            <a:r>
              <a:rPr lang="en-US" dirty="0"/>
              <a:t> items are always the lowest valued key for a given object, and they store the traditional stat data for files and directories. This includes properties such as size, permissions, flags, and a count of the number of links to the object. </a:t>
            </a:r>
          </a:p>
          <a:p>
            <a:r>
              <a:rPr lang="en-US" dirty="0"/>
              <a:t>The </a:t>
            </a:r>
            <a:r>
              <a:rPr lang="en-US" dirty="0" err="1"/>
              <a:t>inode</a:t>
            </a:r>
            <a:r>
              <a:rPr lang="en-US" dirty="0"/>
              <a:t> structure is relatively small, and will not contain embedded file data, extended attribute data, or extent mappings.</a:t>
            </a:r>
          </a:p>
          <a:p>
            <a:r>
              <a:rPr lang="en-US" dirty="0"/>
              <a:t>These things are stored in other item types.</a:t>
            </a:r>
            <a:endParaRPr lang="en-SG" dirty="0"/>
          </a:p>
        </p:txBody>
      </p:sp>
      <p:sp>
        <p:nvSpPr>
          <p:cNvPr id="4" name="Date Placeholder 3">
            <a:extLst>
              <a:ext uri="{FF2B5EF4-FFF2-40B4-BE49-F238E27FC236}">
                <a16:creationId xmlns:a16="http://schemas.microsoft.com/office/drawing/2014/main" id="{228BDAD2-BAB1-4DFC-9BD7-BC2DC9F30F2B}"/>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566F09F5-3233-465A-8552-2EA528E3C110}"/>
              </a:ext>
            </a:extLst>
          </p:cNvPr>
          <p:cNvSpPr>
            <a:spLocks noGrp="1"/>
          </p:cNvSpPr>
          <p:nvPr>
            <p:ph type="sldNum" sz="quarter" idx="12"/>
          </p:nvPr>
        </p:nvSpPr>
        <p:spPr/>
        <p:txBody>
          <a:bodyPr/>
          <a:lstStyle/>
          <a:p>
            <a:fld id="{E3891C39-93EB-4FA9-892B-C010A0E7074D}" type="slidenum">
              <a:rPr lang="en-US" smtClean="0"/>
              <a:t>62</a:t>
            </a:fld>
            <a:endParaRPr lang="en-US"/>
          </a:p>
        </p:txBody>
      </p:sp>
    </p:spTree>
    <p:extLst>
      <p:ext uri="{BB962C8B-B14F-4D97-AF65-F5344CB8AC3E}">
        <p14:creationId xmlns:p14="http://schemas.microsoft.com/office/powerpoint/2010/main" val="456469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7595-B141-4FC7-B5C5-311ED28F6FA3}"/>
              </a:ext>
            </a:extLst>
          </p:cNvPr>
          <p:cNvSpPr>
            <a:spLocks noGrp="1"/>
          </p:cNvSpPr>
          <p:nvPr>
            <p:ph type="title"/>
          </p:nvPr>
        </p:nvSpPr>
        <p:spPr/>
        <p:txBody>
          <a:bodyPr/>
          <a:lstStyle/>
          <a:p>
            <a:r>
              <a:rPr lang="en-SG" dirty="0">
                <a:solidFill>
                  <a:srgbClr val="0070C0"/>
                </a:solidFill>
              </a:rPr>
              <a:t>Small files in </a:t>
            </a:r>
            <a:r>
              <a:rPr lang="en-SG" dirty="0" err="1">
                <a:solidFill>
                  <a:srgbClr val="0070C0"/>
                </a:solidFill>
              </a:rPr>
              <a:t>btrfs</a:t>
            </a:r>
            <a:endParaRPr lang="en-SG" dirty="0">
              <a:solidFill>
                <a:srgbClr val="0070C0"/>
              </a:solidFill>
            </a:endParaRPr>
          </a:p>
        </p:txBody>
      </p:sp>
      <p:sp>
        <p:nvSpPr>
          <p:cNvPr id="3" name="Content Placeholder 2">
            <a:extLst>
              <a:ext uri="{FF2B5EF4-FFF2-40B4-BE49-F238E27FC236}">
                <a16:creationId xmlns:a16="http://schemas.microsoft.com/office/drawing/2014/main" id="{5BF52C97-DB5D-43B5-87E6-77F5AEADF398}"/>
              </a:ext>
            </a:extLst>
          </p:cNvPr>
          <p:cNvSpPr>
            <a:spLocks noGrp="1"/>
          </p:cNvSpPr>
          <p:nvPr>
            <p:ph idx="1"/>
          </p:nvPr>
        </p:nvSpPr>
        <p:spPr/>
        <p:txBody>
          <a:bodyPr/>
          <a:lstStyle/>
          <a:p>
            <a:r>
              <a:rPr lang="en-US" dirty="0"/>
              <a:t>Small files that occupy less than one leaf block may be packed into the b-tree inside the extent item. </a:t>
            </a:r>
          </a:p>
          <a:p>
            <a:r>
              <a:rPr lang="en-US" dirty="0"/>
              <a:t>The key offset is the byte offset of the data in the file</a:t>
            </a:r>
          </a:p>
          <a:p>
            <a:r>
              <a:rPr lang="en-US" dirty="0"/>
              <a:t>The size field of the item indicates how much data is stored. </a:t>
            </a:r>
          </a:p>
          <a:p>
            <a:r>
              <a:rPr lang="en-US" dirty="0"/>
              <a:t>There may be more than one of these per file.</a:t>
            </a:r>
            <a:endParaRPr lang="en-SG" dirty="0"/>
          </a:p>
        </p:txBody>
      </p:sp>
      <p:sp>
        <p:nvSpPr>
          <p:cNvPr id="4" name="Date Placeholder 3">
            <a:extLst>
              <a:ext uri="{FF2B5EF4-FFF2-40B4-BE49-F238E27FC236}">
                <a16:creationId xmlns:a16="http://schemas.microsoft.com/office/drawing/2014/main" id="{CB6EE921-D3BC-45E2-89E8-4D2542BB5DEB}"/>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43824DA3-BA0C-4498-BE05-A5FFA5C013F5}"/>
              </a:ext>
            </a:extLst>
          </p:cNvPr>
          <p:cNvSpPr>
            <a:spLocks noGrp="1"/>
          </p:cNvSpPr>
          <p:nvPr>
            <p:ph type="sldNum" sz="quarter" idx="12"/>
          </p:nvPr>
        </p:nvSpPr>
        <p:spPr/>
        <p:txBody>
          <a:bodyPr/>
          <a:lstStyle/>
          <a:p>
            <a:fld id="{E3891C39-93EB-4FA9-892B-C010A0E7074D}" type="slidenum">
              <a:rPr lang="en-US" smtClean="0"/>
              <a:t>63</a:t>
            </a:fld>
            <a:endParaRPr lang="en-US"/>
          </a:p>
        </p:txBody>
      </p:sp>
    </p:spTree>
    <p:extLst>
      <p:ext uri="{BB962C8B-B14F-4D97-AF65-F5344CB8AC3E}">
        <p14:creationId xmlns:p14="http://schemas.microsoft.com/office/powerpoint/2010/main" val="34066097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FAA5-A04E-446C-97AA-587F324BEC1F}"/>
              </a:ext>
            </a:extLst>
          </p:cNvPr>
          <p:cNvSpPr>
            <a:spLocks noGrp="1"/>
          </p:cNvSpPr>
          <p:nvPr>
            <p:ph type="title"/>
          </p:nvPr>
        </p:nvSpPr>
        <p:spPr/>
        <p:txBody>
          <a:bodyPr/>
          <a:lstStyle/>
          <a:p>
            <a:r>
              <a:rPr lang="en-SG" dirty="0">
                <a:solidFill>
                  <a:srgbClr val="0070C0"/>
                </a:solidFill>
              </a:rPr>
              <a:t>Large files on </a:t>
            </a:r>
            <a:r>
              <a:rPr lang="en-SG" dirty="0" err="1">
                <a:solidFill>
                  <a:srgbClr val="0070C0"/>
                </a:solidFill>
              </a:rPr>
              <a:t>btrfs</a:t>
            </a:r>
            <a:endParaRPr lang="en-SG" dirty="0">
              <a:solidFill>
                <a:srgbClr val="0070C0"/>
              </a:solidFill>
            </a:endParaRPr>
          </a:p>
        </p:txBody>
      </p:sp>
      <p:sp>
        <p:nvSpPr>
          <p:cNvPr id="3" name="Content Placeholder 2">
            <a:extLst>
              <a:ext uri="{FF2B5EF4-FFF2-40B4-BE49-F238E27FC236}">
                <a16:creationId xmlns:a16="http://schemas.microsoft.com/office/drawing/2014/main" id="{1F5C06D4-0FB1-4BF1-B64C-CDB680AF10CA}"/>
              </a:ext>
            </a:extLst>
          </p:cNvPr>
          <p:cNvSpPr>
            <a:spLocks noGrp="1"/>
          </p:cNvSpPr>
          <p:nvPr>
            <p:ph idx="1"/>
          </p:nvPr>
        </p:nvSpPr>
        <p:spPr>
          <a:xfrm>
            <a:off x="838200" y="1825625"/>
            <a:ext cx="10661196" cy="4351338"/>
          </a:xfrm>
        </p:spPr>
        <p:txBody>
          <a:bodyPr>
            <a:normAutofit lnSpcReduction="10000"/>
          </a:bodyPr>
          <a:lstStyle/>
          <a:p>
            <a:r>
              <a:rPr lang="en-US" dirty="0"/>
              <a:t>Larger files are stored in </a:t>
            </a:r>
            <a:r>
              <a:rPr lang="en-US" dirty="0">
                <a:solidFill>
                  <a:srgbClr val="FF0000"/>
                </a:solidFill>
              </a:rPr>
              <a:t>extents</a:t>
            </a:r>
            <a:r>
              <a:rPr lang="en-US" dirty="0"/>
              <a:t>. These are contiguous on-disk areas that hold user-data without additional headers or formatting. </a:t>
            </a:r>
          </a:p>
          <a:p>
            <a:r>
              <a:rPr lang="en-US" dirty="0"/>
              <a:t>An extent item has </a:t>
            </a:r>
          </a:p>
          <a:p>
            <a:pPr lvl="1"/>
            <a:r>
              <a:rPr lang="en-US" dirty="0"/>
              <a:t>a generation number recording when the extent was created,</a:t>
            </a:r>
          </a:p>
          <a:p>
            <a:pPr lvl="1"/>
            <a:r>
              <a:rPr lang="en-US" dirty="0"/>
              <a:t>a </a:t>
            </a:r>
            <a:r>
              <a:rPr lang="en-US" b="1" dirty="0">
                <a:solidFill>
                  <a:schemeClr val="accent4">
                    <a:lumMod val="50000"/>
                  </a:schemeClr>
                </a:solidFill>
                <a:latin typeface="Courier New" panose="02070309020205020404" pitchFamily="49" charset="0"/>
                <a:cs typeface="Courier New" panose="02070309020205020404" pitchFamily="49" charset="0"/>
              </a:rPr>
              <a:t>[disk block, length]</a:t>
            </a:r>
            <a:r>
              <a:rPr lang="en-US" dirty="0"/>
              <a:t> pair to record the area on disk, and </a:t>
            </a:r>
          </a:p>
          <a:p>
            <a:pPr lvl="1"/>
            <a:r>
              <a:rPr lang="en-US" dirty="0"/>
              <a:t>a </a:t>
            </a:r>
            <a:r>
              <a:rPr lang="en-US" b="1" dirty="0">
                <a:solidFill>
                  <a:schemeClr val="accent4">
                    <a:lumMod val="50000"/>
                  </a:schemeClr>
                </a:solidFill>
                <a:latin typeface="Courier New" panose="02070309020205020404" pitchFamily="49" charset="0"/>
                <a:cs typeface="Courier New" panose="02070309020205020404" pitchFamily="49" charset="0"/>
              </a:rPr>
              <a:t>[logical file offset, length]</a:t>
            </a:r>
            <a:r>
              <a:rPr lang="en-US" dirty="0"/>
              <a:t> pair to record the file area. </a:t>
            </a:r>
          </a:p>
          <a:p>
            <a:r>
              <a:rPr lang="en-US" dirty="0"/>
              <a:t>An extent is a mapping from a logical area in a file, to a physical area on disk</a:t>
            </a:r>
          </a:p>
          <a:p>
            <a:r>
              <a:rPr lang="en-US" dirty="0"/>
              <a:t>If a file is stored in a small number of large extents, then a common operation such as a full file read will be efficiently mapped to a few disk operations. </a:t>
            </a:r>
            <a:endParaRPr lang="en-SG" dirty="0"/>
          </a:p>
        </p:txBody>
      </p:sp>
      <p:sp>
        <p:nvSpPr>
          <p:cNvPr id="4" name="Date Placeholder 3">
            <a:extLst>
              <a:ext uri="{FF2B5EF4-FFF2-40B4-BE49-F238E27FC236}">
                <a16:creationId xmlns:a16="http://schemas.microsoft.com/office/drawing/2014/main" id="{58165479-CFB4-42D4-AD9C-1E5118357AB1}"/>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4EE099FD-9DE4-4C26-A5C5-1A2B7C5082AD}"/>
              </a:ext>
            </a:extLst>
          </p:cNvPr>
          <p:cNvSpPr>
            <a:spLocks noGrp="1"/>
          </p:cNvSpPr>
          <p:nvPr>
            <p:ph type="sldNum" sz="quarter" idx="12"/>
          </p:nvPr>
        </p:nvSpPr>
        <p:spPr/>
        <p:txBody>
          <a:bodyPr/>
          <a:lstStyle/>
          <a:p>
            <a:fld id="{E3891C39-93EB-4FA9-892B-C010A0E7074D}" type="slidenum">
              <a:rPr lang="en-US" smtClean="0"/>
              <a:t>64</a:t>
            </a:fld>
            <a:endParaRPr lang="en-US"/>
          </a:p>
        </p:txBody>
      </p:sp>
    </p:spTree>
    <p:extLst>
      <p:ext uri="{BB962C8B-B14F-4D97-AF65-F5344CB8AC3E}">
        <p14:creationId xmlns:p14="http://schemas.microsoft.com/office/powerpoint/2010/main" val="3493808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372DA0-45F1-416A-9A86-7BCB8037DA64}"/>
              </a:ext>
            </a:extLst>
          </p:cNvPr>
          <p:cNvPicPr>
            <a:picLocks noChangeAspect="1"/>
          </p:cNvPicPr>
          <p:nvPr/>
        </p:nvPicPr>
        <p:blipFill>
          <a:blip r:embed="rId2"/>
          <a:stretch>
            <a:fillRect/>
          </a:stretch>
        </p:blipFill>
        <p:spPr>
          <a:xfrm>
            <a:off x="4192360" y="1158982"/>
            <a:ext cx="4452577" cy="4931576"/>
          </a:xfrm>
          <a:prstGeom prst="rect">
            <a:avLst/>
          </a:prstGeom>
        </p:spPr>
      </p:pic>
      <p:sp>
        <p:nvSpPr>
          <p:cNvPr id="2" name="Title 1">
            <a:extLst>
              <a:ext uri="{FF2B5EF4-FFF2-40B4-BE49-F238E27FC236}">
                <a16:creationId xmlns:a16="http://schemas.microsoft.com/office/drawing/2014/main" id="{007285DE-B0F1-4E72-A72C-6FCF77530DED}"/>
              </a:ext>
            </a:extLst>
          </p:cNvPr>
          <p:cNvSpPr>
            <a:spLocks noGrp="1"/>
          </p:cNvSpPr>
          <p:nvPr>
            <p:ph type="title"/>
          </p:nvPr>
        </p:nvSpPr>
        <p:spPr/>
        <p:txBody>
          <a:bodyPr/>
          <a:lstStyle/>
          <a:p>
            <a:r>
              <a:rPr lang="en-SG" dirty="0">
                <a:solidFill>
                  <a:srgbClr val="0070C0"/>
                </a:solidFill>
              </a:rPr>
              <a:t>Directories in </a:t>
            </a:r>
            <a:r>
              <a:rPr lang="en-SG" dirty="0" err="1">
                <a:solidFill>
                  <a:srgbClr val="0070C0"/>
                </a:solidFill>
              </a:rPr>
              <a:t>btrfs</a:t>
            </a:r>
            <a:endParaRPr lang="en-SG" dirty="0">
              <a:solidFill>
                <a:srgbClr val="0070C0"/>
              </a:solidFill>
            </a:endParaRPr>
          </a:p>
        </p:txBody>
      </p:sp>
      <p:sp>
        <p:nvSpPr>
          <p:cNvPr id="4" name="Date Placeholder 3">
            <a:extLst>
              <a:ext uri="{FF2B5EF4-FFF2-40B4-BE49-F238E27FC236}">
                <a16:creationId xmlns:a16="http://schemas.microsoft.com/office/drawing/2014/main" id="{0F9B2736-BB6A-4A67-BFA9-0BD38A47327F}"/>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EDB3DA04-0554-4651-A5ED-5ABC9E442802}"/>
              </a:ext>
            </a:extLst>
          </p:cNvPr>
          <p:cNvSpPr>
            <a:spLocks noGrp="1"/>
          </p:cNvSpPr>
          <p:nvPr>
            <p:ph type="sldNum" sz="quarter" idx="12"/>
          </p:nvPr>
        </p:nvSpPr>
        <p:spPr/>
        <p:txBody>
          <a:bodyPr/>
          <a:lstStyle/>
          <a:p>
            <a:fld id="{E3891C39-93EB-4FA9-892B-C010A0E7074D}" type="slidenum">
              <a:rPr lang="en-US" smtClean="0"/>
              <a:t>65</a:t>
            </a:fld>
            <a:endParaRPr lang="en-US"/>
          </a:p>
        </p:txBody>
      </p:sp>
    </p:spTree>
    <p:extLst>
      <p:ext uri="{BB962C8B-B14F-4D97-AF65-F5344CB8AC3E}">
        <p14:creationId xmlns:p14="http://schemas.microsoft.com/office/powerpoint/2010/main" val="31922338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57F2-B4C9-467C-AE23-9569520F8239}"/>
              </a:ext>
            </a:extLst>
          </p:cNvPr>
          <p:cNvSpPr>
            <a:spLocks noGrp="1"/>
          </p:cNvSpPr>
          <p:nvPr>
            <p:ph type="title"/>
          </p:nvPr>
        </p:nvSpPr>
        <p:spPr/>
        <p:txBody>
          <a:bodyPr/>
          <a:lstStyle/>
          <a:p>
            <a:r>
              <a:rPr lang="en-SG" dirty="0" err="1">
                <a:solidFill>
                  <a:srgbClr val="0070C0"/>
                </a:solidFill>
              </a:rPr>
              <a:t>btrfs</a:t>
            </a:r>
            <a:r>
              <a:rPr lang="en-SG" dirty="0">
                <a:solidFill>
                  <a:srgbClr val="0070C0"/>
                </a:solidFill>
              </a:rPr>
              <a:t> Filesystem</a:t>
            </a:r>
          </a:p>
        </p:txBody>
      </p:sp>
      <p:sp>
        <p:nvSpPr>
          <p:cNvPr id="3" name="Content Placeholder 2">
            <a:extLst>
              <a:ext uri="{FF2B5EF4-FFF2-40B4-BE49-F238E27FC236}">
                <a16:creationId xmlns:a16="http://schemas.microsoft.com/office/drawing/2014/main" id="{6DDA0204-8419-49EC-9B70-701BB44153A6}"/>
              </a:ext>
            </a:extLst>
          </p:cNvPr>
          <p:cNvSpPr>
            <a:spLocks noGrp="1"/>
          </p:cNvSpPr>
          <p:nvPr>
            <p:ph idx="1"/>
          </p:nvPr>
        </p:nvSpPr>
        <p:spPr/>
        <p:txBody>
          <a:bodyPr>
            <a:normAutofit lnSpcReduction="10000"/>
          </a:bodyPr>
          <a:lstStyle/>
          <a:p>
            <a:r>
              <a:rPr lang="en-US" dirty="0"/>
              <a:t>A filesystem is constructed from a forest of B-trees. </a:t>
            </a:r>
          </a:p>
          <a:p>
            <a:r>
              <a:rPr lang="en-US" dirty="0"/>
              <a:t>A </a:t>
            </a:r>
            <a:r>
              <a:rPr lang="en-US" dirty="0">
                <a:solidFill>
                  <a:srgbClr val="FF0000"/>
                </a:solidFill>
              </a:rPr>
              <a:t>superblock</a:t>
            </a:r>
            <a:r>
              <a:rPr lang="en-US" dirty="0"/>
              <a:t> located at a fixed disk location is the anchor. It points to a tree of tree roots, which indexes the b-trees making up the filesystem. The trees are:</a:t>
            </a:r>
          </a:p>
          <a:p>
            <a:pPr lvl="1"/>
            <a:r>
              <a:rPr lang="en-US" dirty="0">
                <a:solidFill>
                  <a:srgbClr val="CC00FF"/>
                </a:solidFill>
              </a:rPr>
              <a:t>Sub-volumes</a:t>
            </a:r>
            <a:r>
              <a:rPr lang="en-US" dirty="0"/>
              <a:t>: store user visible files and directories. </a:t>
            </a:r>
          </a:p>
          <a:p>
            <a:pPr lvl="1"/>
            <a:r>
              <a:rPr lang="en-US" dirty="0">
                <a:solidFill>
                  <a:srgbClr val="CC00FF"/>
                </a:solidFill>
              </a:rPr>
              <a:t>Extent allocation tree</a:t>
            </a:r>
            <a:r>
              <a:rPr lang="en-US" dirty="0"/>
              <a:t>: tracks allocated extents in extent items, and serves as an on-disk free-space map. </a:t>
            </a:r>
          </a:p>
          <a:p>
            <a:pPr lvl="1"/>
            <a:r>
              <a:rPr lang="en-US" dirty="0">
                <a:solidFill>
                  <a:srgbClr val="CC00FF"/>
                </a:solidFill>
              </a:rPr>
              <a:t>Checksum tree</a:t>
            </a:r>
            <a:r>
              <a:rPr lang="en-US" dirty="0"/>
              <a:t>: holds a checksum item per allocated extent. </a:t>
            </a:r>
          </a:p>
          <a:p>
            <a:pPr lvl="1"/>
            <a:r>
              <a:rPr lang="en-US" dirty="0">
                <a:solidFill>
                  <a:srgbClr val="CC00FF"/>
                </a:solidFill>
              </a:rPr>
              <a:t>Chunk and device trees</a:t>
            </a:r>
            <a:r>
              <a:rPr lang="en-US" dirty="0"/>
              <a:t>: indirection layer for handling physical devices. Allows mirroring/striping and RAID. </a:t>
            </a:r>
          </a:p>
          <a:p>
            <a:pPr lvl="1"/>
            <a:r>
              <a:rPr lang="en-US" dirty="0" err="1">
                <a:solidFill>
                  <a:srgbClr val="CC00FF"/>
                </a:solidFill>
              </a:rPr>
              <a:t>Reloc</a:t>
            </a:r>
            <a:r>
              <a:rPr lang="en-US" dirty="0">
                <a:solidFill>
                  <a:srgbClr val="CC00FF"/>
                </a:solidFill>
              </a:rPr>
              <a:t> tree</a:t>
            </a:r>
            <a:r>
              <a:rPr lang="en-US" dirty="0"/>
              <a:t>: for special operations involving moving extents. </a:t>
            </a:r>
            <a:endParaRPr lang="en-SG" dirty="0"/>
          </a:p>
        </p:txBody>
      </p:sp>
      <p:sp>
        <p:nvSpPr>
          <p:cNvPr id="4" name="Date Placeholder 3">
            <a:extLst>
              <a:ext uri="{FF2B5EF4-FFF2-40B4-BE49-F238E27FC236}">
                <a16:creationId xmlns:a16="http://schemas.microsoft.com/office/drawing/2014/main" id="{B5F9005A-20F7-4482-819E-9098EDB37BF9}"/>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C37AB90A-47DF-4F2A-85ED-08CEB68255DC}"/>
              </a:ext>
            </a:extLst>
          </p:cNvPr>
          <p:cNvSpPr>
            <a:spLocks noGrp="1"/>
          </p:cNvSpPr>
          <p:nvPr>
            <p:ph type="sldNum" sz="quarter" idx="12"/>
          </p:nvPr>
        </p:nvSpPr>
        <p:spPr/>
        <p:txBody>
          <a:bodyPr/>
          <a:lstStyle/>
          <a:p>
            <a:fld id="{E3891C39-93EB-4FA9-892B-C010A0E7074D}" type="slidenum">
              <a:rPr lang="en-US" smtClean="0"/>
              <a:t>66</a:t>
            </a:fld>
            <a:endParaRPr lang="en-US"/>
          </a:p>
        </p:txBody>
      </p:sp>
    </p:spTree>
    <p:extLst>
      <p:ext uri="{BB962C8B-B14F-4D97-AF65-F5344CB8AC3E}">
        <p14:creationId xmlns:p14="http://schemas.microsoft.com/office/powerpoint/2010/main" val="124760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6E4B68-4B46-4D68-8AF3-D96231C404DE}"/>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C5FFDE33-B87F-4FE4-A946-DB649FB20B45}"/>
              </a:ext>
            </a:extLst>
          </p:cNvPr>
          <p:cNvSpPr>
            <a:spLocks noGrp="1"/>
          </p:cNvSpPr>
          <p:nvPr>
            <p:ph type="sldNum" sz="quarter" idx="12"/>
          </p:nvPr>
        </p:nvSpPr>
        <p:spPr/>
        <p:txBody>
          <a:bodyPr/>
          <a:lstStyle/>
          <a:p>
            <a:fld id="{E3891C39-93EB-4FA9-892B-C010A0E7074D}" type="slidenum">
              <a:rPr lang="en-US" smtClean="0"/>
              <a:t>67</a:t>
            </a:fld>
            <a:endParaRPr lang="en-US"/>
          </a:p>
        </p:txBody>
      </p:sp>
      <p:pic>
        <p:nvPicPr>
          <p:cNvPr id="7" name="Picture 6">
            <a:extLst>
              <a:ext uri="{FF2B5EF4-FFF2-40B4-BE49-F238E27FC236}">
                <a16:creationId xmlns:a16="http://schemas.microsoft.com/office/drawing/2014/main" id="{AAB8BC84-A575-4C71-B556-E47493ECC7B5}"/>
              </a:ext>
            </a:extLst>
          </p:cNvPr>
          <p:cNvPicPr>
            <a:picLocks noChangeAspect="1"/>
          </p:cNvPicPr>
          <p:nvPr/>
        </p:nvPicPr>
        <p:blipFill>
          <a:blip r:embed="rId2"/>
          <a:stretch>
            <a:fillRect/>
          </a:stretch>
        </p:blipFill>
        <p:spPr>
          <a:xfrm>
            <a:off x="3581400" y="254950"/>
            <a:ext cx="5099957" cy="6045838"/>
          </a:xfrm>
          <a:prstGeom prst="rect">
            <a:avLst/>
          </a:prstGeom>
        </p:spPr>
      </p:pic>
    </p:spTree>
    <p:extLst>
      <p:ext uri="{BB962C8B-B14F-4D97-AF65-F5344CB8AC3E}">
        <p14:creationId xmlns:p14="http://schemas.microsoft.com/office/powerpoint/2010/main" val="16597901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A794-C7A5-48AF-99F5-47455B4BBCB0}"/>
              </a:ext>
            </a:extLst>
          </p:cNvPr>
          <p:cNvSpPr>
            <a:spLocks noGrp="1"/>
          </p:cNvSpPr>
          <p:nvPr>
            <p:ph type="title"/>
          </p:nvPr>
        </p:nvSpPr>
        <p:spPr/>
        <p:txBody>
          <a:bodyPr/>
          <a:lstStyle/>
          <a:p>
            <a:r>
              <a:rPr lang="en-SG" dirty="0">
                <a:solidFill>
                  <a:srgbClr val="0070C0"/>
                </a:solidFill>
              </a:rPr>
              <a:t>Checkpointing</a:t>
            </a:r>
          </a:p>
        </p:txBody>
      </p:sp>
      <p:sp>
        <p:nvSpPr>
          <p:cNvPr id="4" name="Date Placeholder 3">
            <a:extLst>
              <a:ext uri="{FF2B5EF4-FFF2-40B4-BE49-F238E27FC236}">
                <a16:creationId xmlns:a16="http://schemas.microsoft.com/office/drawing/2014/main" id="{027662E8-DD4B-4A77-8F73-901CED206D68}"/>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B95D40F0-8D5E-4BCF-A47C-AE7C0C886FC8}"/>
              </a:ext>
            </a:extLst>
          </p:cNvPr>
          <p:cNvSpPr>
            <a:spLocks noGrp="1"/>
          </p:cNvSpPr>
          <p:nvPr>
            <p:ph type="sldNum" sz="quarter" idx="12"/>
          </p:nvPr>
        </p:nvSpPr>
        <p:spPr/>
        <p:txBody>
          <a:bodyPr/>
          <a:lstStyle/>
          <a:p>
            <a:fld id="{E3891C39-93EB-4FA9-892B-C010A0E7074D}" type="slidenum">
              <a:rPr lang="en-US" smtClean="0"/>
              <a:t>68</a:t>
            </a:fld>
            <a:endParaRPr lang="en-US"/>
          </a:p>
        </p:txBody>
      </p:sp>
      <p:pic>
        <p:nvPicPr>
          <p:cNvPr id="7" name="Picture 6">
            <a:extLst>
              <a:ext uri="{FF2B5EF4-FFF2-40B4-BE49-F238E27FC236}">
                <a16:creationId xmlns:a16="http://schemas.microsoft.com/office/drawing/2014/main" id="{5F672A7F-05ED-4726-961B-954BAEB886DF}"/>
              </a:ext>
            </a:extLst>
          </p:cNvPr>
          <p:cNvPicPr>
            <a:picLocks noChangeAspect="1"/>
          </p:cNvPicPr>
          <p:nvPr/>
        </p:nvPicPr>
        <p:blipFill>
          <a:blip r:embed="rId2"/>
          <a:stretch>
            <a:fillRect/>
          </a:stretch>
        </p:blipFill>
        <p:spPr>
          <a:xfrm>
            <a:off x="4470062" y="1285850"/>
            <a:ext cx="3690141" cy="4894513"/>
          </a:xfrm>
          <a:prstGeom prst="rect">
            <a:avLst/>
          </a:prstGeom>
        </p:spPr>
      </p:pic>
    </p:spTree>
    <p:extLst>
      <p:ext uri="{BB962C8B-B14F-4D97-AF65-F5344CB8AC3E}">
        <p14:creationId xmlns:p14="http://schemas.microsoft.com/office/powerpoint/2010/main" val="6777714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Final digression: Logical Volumes</a:t>
            </a:r>
          </a:p>
        </p:txBody>
      </p:sp>
      <p:sp>
        <p:nvSpPr>
          <p:cNvPr id="7" name="Content Placeholder 6"/>
          <p:cNvSpPr>
            <a:spLocks noGrp="1"/>
          </p:cNvSpPr>
          <p:nvPr>
            <p:ph idx="1"/>
          </p:nvPr>
        </p:nvSpPr>
        <p:spPr>
          <a:xfrm>
            <a:off x="838200" y="1825625"/>
            <a:ext cx="5297354" cy="4351338"/>
          </a:xfrm>
        </p:spPr>
        <p:txBody>
          <a:bodyPr>
            <a:normAutofit/>
          </a:bodyPr>
          <a:lstStyle/>
          <a:p>
            <a:r>
              <a:rPr lang="en-US" sz="2400" dirty="0"/>
              <a:t>A thin software layer on top of the hard disks and partitions, which creates an abstraction of continuity and ease-of-use for managing hard drive replacement, repartitioning and backup.</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69</a:t>
            </a:fld>
            <a:endParaRPr lang="en-US"/>
          </a:p>
        </p:txBody>
      </p:sp>
      <p:pic>
        <p:nvPicPr>
          <p:cNvPr id="6" name="Picture 5"/>
          <p:cNvPicPr>
            <a:picLocks noChangeAspect="1"/>
          </p:cNvPicPr>
          <p:nvPr/>
        </p:nvPicPr>
        <p:blipFill>
          <a:blip r:embed="rId3"/>
          <a:stretch>
            <a:fillRect/>
          </a:stretch>
        </p:blipFill>
        <p:spPr>
          <a:xfrm>
            <a:off x="6769148" y="1534287"/>
            <a:ext cx="4657361" cy="4634531"/>
          </a:xfrm>
          <a:prstGeom prst="rect">
            <a:avLst/>
          </a:prstGeom>
        </p:spPr>
      </p:pic>
    </p:spTree>
    <p:extLst>
      <p:ext uri="{BB962C8B-B14F-4D97-AF65-F5344CB8AC3E}">
        <p14:creationId xmlns:p14="http://schemas.microsoft.com/office/powerpoint/2010/main" val="337249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Superblock</a:t>
            </a:r>
          </a:p>
        </p:txBody>
      </p:sp>
      <p:sp>
        <p:nvSpPr>
          <p:cNvPr id="3" name="Content Placeholder 2"/>
          <p:cNvSpPr>
            <a:spLocks noGrp="1"/>
          </p:cNvSpPr>
          <p:nvPr>
            <p:ph idx="1"/>
          </p:nvPr>
        </p:nvSpPr>
        <p:spPr/>
        <p:txBody>
          <a:bodyPr/>
          <a:lstStyle/>
          <a:p>
            <a:r>
              <a:rPr lang="en-US" dirty="0"/>
              <a:t>All superblock objects are linked in a circular doubly linked list</a:t>
            </a:r>
          </a:p>
          <a:p>
            <a:endParaRPr lang="en-US" dirty="0"/>
          </a:p>
          <a:p>
            <a:r>
              <a:rPr lang="en-US" dirty="0"/>
              <a:t>Each filesystem has its own information (</a:t>
            </a:r>
            <a:r>
              <a:rPr lang="en-US" b="1" dirty="0" err="1">
                <a:solidFill>
                  <a:schemeClr val="accent4">
                    <a:lumMod val="50000"/>
                  </a:schemeClr>
                </a:solidFill>
                <a:latin typeface="Courier New" panose="02070309020205020404" pitchFamily="49" charset="0"/>
                <a:cs typeface="Courier New" panose="02070309020205020404" pitchFamily="49" charset="0"/>
              </a:rPr>
              <a:t>s_fs_info</a:t>
            </a:r>
            <a:r>
              <a:rPr lang="en-US" dirty="0"/>
              <a:t>)</a:t>
            </a:r>
          </a:p>
          <a:p>
            <a:pPr lvl="1"/>
            <a:r>
              <a:rPr lang="en-US" dirty="0"/>
              <a:t>For disks, this may include allocation bitmaps for allocating and freeing disk blocks</a:t>
            </a:r>
          </a:p>
          <a:p>
            <a:pPr lvl="1"/>
            <a:endParaRPr lang="en-US" dirty="0"/>
          </a:p>
          <a:p>
            <a:r>
              <a:rPr lang="en-US" dirty="0"/>
              <a:t>Corresponds to the </a:t>
            </a:r>
            <a:r>
              <a:rPr lang="en-US" dirty="0">
                <a:solidFill>
                  <a:srgbClr val="FF0000"/>
                </a:solidFill>
              </a:rPr>
              <a:t>filesystem control block </a:t>
            </a:r>
            <a:r>
              <a:rPr lang="en-US" dirty="0"/>
              <a:t>stored on disk</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7</a:t>
            </a:fld>
            <a:endParaRPr lang="en-US"/>
          </a:p>
        </p:txBody>
      </p:sp>
    </p:spTree>
    <p:extLst>
      <p:ext uri="{BB962C8B-B14F-4D97-AF65-F5344CB8AC3E}">
        <p14:creationId xmlns:p14="http://schemas.microsoft.com/office/powerpoint/2010/main" val="29534116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solidFill>
                  <a:srgbClr val="0070C0"/>
                </a:solidFill>
              </a:rPr>
              <a:t>New Technology File System</a:t>
            </a:r>
          </a:p>
        </p:txBody>
      </p:sp>
      <p:sp>
        <p:nvSpPr>
          <p:cNvPr id="7" name="Subtitle 6"/>
          <p:cNvSpPr>
            <a:spLocks noGrp="1"/>
          </p:cNvSpPr>
          <p:nvPr>
            <p:ph type="subTitle" idx="1"/>
          </p:nvPr>
        </p:nvSpPr>
        <p:spPr/>
        <p:txBody>
          <a:bodyPr/>
          <a:lstStyle/>
          <a:p>
            <a:r>
              <a:rPr lang="en-US" dirty="0">
                <a:solidFill>
                  <a:srgbClr val="FF0000"/>
                </a:solidFill>
              </a:rPr>
              <a:t>(NTFS)</a:t>
            </a:r>
          </a:p>
        </p:txBody>
      </p:sp>
      <p:sp>
        <p:nvSpPr>
          <p:cNvPr id="8" name="TextBox 7"/>
          <p:cNvSpPr txBox="1"/>
          <p:nvPr/>
        </p:nvSpPr>
        <p:spPr>
          <a:xfrm>
            <a:off x="5772586" y="5172293"/>
            <a:ext cx="5556202" cy="369332"/>
          </a:xfrm>
          <a:prstGeom prst="rect">
            <a:avLst/>
          </a:prstGeom>
          <a:noFill/>
        </p:spPr>
        <p:txBody>
          <a:bodyPr wrap="square" rtlCol="0">
            <a:spAutoFit/>
          </a:bodyPr>
          <a:lstStyle/>
          <a:p>
            <a:pPr algn="r"/>
            <a:r>
              <a:rPr lang="en-US" dirty="0">
                <a:solidFill>
                  <a:srgbClr val="00B050"/>
                </a:solidFill>
              </a:rPr>
              <a:t>Source: David Riley, UW @ La Crosse</a:t>
            </a:r>
          </a:p>
        </p:txBody>
      </p:sp>
    </p:spTree>
    <p:extLst>
      <p:ext uri="{BB962C8B-B14F-4D97-AF65-F5344CB8AC3E}">
        <p14:creationId xmlns:p14="http://schemas.microsoft.com/office/powerpoint/2010/main" val="3577231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solidFill>
                  <a:srgbClr val="0070C0"/>
                </a:solidFill>
              </a:rPr>
              <a:t>Basic Implementation</a:t>
            </a:r>
          </a:p>
        </p:txBody>
      </p:sp>
      <p:sp>
        <p:nvSpPr>
          <p:cNvPr id="4099" name="Rectangle 3"/>
          <p:cNvSpPr>
            <a:spLocks noGrp="1" noChangeArrowheads="1"/>
          </p:cNvSpPr>
          <p:nvPr>
            <p:ph idx="1"/>
          </p:nvPr>
        </p:nvSpPr>
        <p:spPr/>
        <p:txBody>
          <a:bodyPr/>
          <a:lstStyle/>
          <a:p>
            <a:r>
              <a:rPr lang="en-US" altLang="en-US" sz="1600" dirty="0">
                <a:latin typeface="Verdana" panose="020B0604030504040204" pitchFamily="34" charset="0"/>
              </a:rPr>
              <a:t>Fundamental Data Structure of NTFS is the Metafile.</a:t>
            </a:r>
          </a:p>
          <a:p>
            <a:r>
              <a:rPr lang="en-US" altLang="en-US" sz="1600" dirty="0">
                <a:latin typeface="Verdana" panose="020B0604030504040204" pitchFamily="34" charset="0"/>
              </a:rPr>
              <a:t>The Metafiles:</a:t>
            </a:r>
          </a:p>
          <a:p>
            <a:endParaRPr lang="en-US" altLang="en-US" sz="1600" dirty="0">
              <a:latin typeface="Verdana" panose="020B0604030504040204" pitchFamily="34" charset="0"/>
            </a:endParaRPr>
          </a:p>
        </p:txBody>
      </p:sp>
      <p:graphicFrame>
        <p:nvGraphicFramePr>
          <p:cNvPr id="4104" name="Object 8"/>
          <p:cNvGraphicFramePr>
            <a:graphicFrameLocks noChangeAspect="1"/>
          </p:cNvGraphicFramePr>
          <p:nvPr/>
        </p:nvGraphicFramePr>
        <p:xfrm>
          <a:off x="936504" y="2715862"/>
          <a:ext cx="6924675" cy="2981325"/>
        </p:xfrm>
        <a:graphic>
          <a:graphicData uri="http://schemas.openxmlformats.org/presentationml/2006/ole">
            <mc:AlternateContent xmlns:mc="http://schemas.openxmlformats.org/markup-compatibility/2006">
              <mc:Choice xmlns:v="urn:schemas-microsoft-com:vml" Requires="v">
                <p:oleObj spid="_x0000_s3076" name="Worksheet" r:id="rId4" imgW="6924912" imgH="2981712" progId="Excel.Sheet.8">
                  <p:embed/>
                </p:oleObj>
              </mc:Choice>
              <mc:Fallback>
                <p:oleObj name="Worksheet" r:id="rId4" imgW="6924912" imgH="2981712" progId="Excel.Sheet.8">
                  <p:embed/>
                  <p:pic>
                    <p:nvPicPr>
                      <p:cNvPr id="410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04" y="2715862"/>
                        <a:ext cx="69246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Picture 1"/>
          <p:cNvPicPr>
            <a:picLocks noChangeAspect="1"/>
          </p:cNvPicPr>
          <p:nvPr/>
        </p:nvPicPr>
        <p:blipFill>
          <a:blip r:embed="rId6"/>
          <a:stretch>
            <a:fillRect/>
          </a:stretch>
        </p:blipFill>
        <p:spPr>
          <a:xfrm>
            <a:off x="7939306" y="2743199"/>
            <a:ext cx="3993089" cy="2882585"/>
          </a:xfrm>
          <a:prstGeom prst="rect">
            <a:avLst/>
          </a:prstGeom>
        </p:spPr>
      </p:pic>
      <p:sp>
        <p:nvSpPr>
          <p:cNvPr id="3" name="Date Placeholder 2"/>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E3891C39-93EB-4FA9-892B-C010A0E7074D}" type="slidenum">
              <a:rPr lang="en-US" smtClean="0"/>
              <a:t>71</a:t>
            </a:fld>
            <a:endParaRPr lang="en-US"/>
          </a:p>
        </p:txBody>
      </p:sp>
    </p:spTree>
    <p:extLst>
      <p:ext uri="{BB962C8B-B14F-4D97-AF65-F5344CB8AC3E}">
        <p14:creationId xmlns:p14="http://schemas.microsoft.com/office/powerpoint/2010/main" val="9991996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solidFill>
                  <a:srgbClr val="0070C0"/>
                </a:solidFill>
              </a:rPr>
              <a:t>Availability and Integrity</a:t>
            </a:r>
          </a:p>
        </p:txBody>
      </p:sp>
      <p:sp>
        <p:nvSpPr>
          <p:cNvPr id="6147" name="Rectangle 3"/>
          <p:cNvSpPr>
            <a:spLocks noGrp="1" noChangeArrowheads="1"/>
          </p:cNvSpPr>
          <p:nvPr>
            <p:ph idx="1"/>
          </p:nvPr>
        </p:nvSpPr>
        <p:spPr/>
        <p:txBody>
          <a:bodyPr/>
          <a:lstStyle/>
          <a:p>
            <a:pPr>
              <a:lnSpc>
                <a:spcPct val="90000"/>
              </a:lnSpc>
            </a:pPr>
            <a:r>
              <a:rPr lang="en-US" altLang="en-US" dirty="0"/>
              <a:t>$</a:t>
            </a:r>
            <a:r>
              <a:rPr lang="en-US" altLang="en-US" dirty="0" err="1"/>
              <a:t>LOGFILE</a:t>
            </a:r>
            <a:endParaRPr lang="en-US" altLang="en-US" dirty="0"/>
          </a:p>
          <a:p>
            <a:pPr lvl="1">
              <a:lnSpc>
                <a:spcPct val="90000"/>
              </a:lnSpc>
            </a:pPr>
            <a:r>
              <a:rPr lang="en-US" altLang="en-US" dirty="0">
                <a:cs typeface="Times New Roman" panose="02020603050405020304" pitchFamily="18" charset="0"/>
              </a:rPr>
              <a:t>At the same time files are modified, certain information about the changes are written in two different record types to $</a:t>
            </a:r>
            <a:r>
              <a:rPr lang="en-US" altLang="en-US" dirty="0" err="1">
                <a:cs typeface="Times New Roman" panose="02020603050405020304" pitchFamily="18" charset="0"/>
              </a:rPr>
              <a:t>LOGFILE</a:t>
            </a:r>
            <a:r>
              <a:rPr lang="en-US" altLang="en-US" dirty="0">
                <a:cs typeface="Times New Roman" panose="02020603050405020304" pitchFamily="18" charset="0"/>
              </a:rPr>
              <a:t>.  </a:t>
            </a:r>
          </a:p>
          <a:p>
            <a:pPr lvl="2">
              <a:lnSpc>
                <a:spcPct val="90000"/>
              </a:lnSpc>
            </a:pPr>
            <a:r>
              <a:rPr lang="en-US" altLang="en-US" dirty="0">
                <a:cs typeface="Times New Roman" panose="02020603050405020304" pitchFamily="18" charset="0"/>
              </a:rPr>
              <a:t>Redo records are written with information about the modification that must be redone if a modify or delete process is interrupted.  </a:t>
            </a:r>
          </a:p>
          <a:p>
            <a:pPr lvl="2">
              <a:lnSpc>
                <a:spcPct val="90000"/>
              </a:lnSpc>
            </a:pPr>
            <a:r>
              <a:rPr lang="en-US" altLang="en-US" dirty="0">
                <a:cs typeface="Times New Roman" panose="02020603050405020304" pitchFamily="18" charset="0"/>
              </a:rPr>
              <a:t>An undo record is written in order to facilitate the rollback of an append if the process fails between the time the file is extended and the data is actually written in the new free space created.</a:t>
            </a:r>
          </a:p>
          <a:p>
            <a:pPr lvl="2">
              <a:lnSpc>
                <a:spcPct val="90000"/>
              </a:lnSpc>
            </a:pPr>
            <a:endParaRPr lang="en-US" altLang="en-US" dirty="0">
              <a:cs typeface="Times New Roman" panose="02020603050405020304" pitchFamily="18" charset="0"/>
            </a:endParaRPr>
          </a:p>
          <a:p>
            <a:pPr lvl="1">
              <a:lnSpc>
                <a:spcPct val="90000"/>
              </a:lnSpc>
            </a:pPr>
            <a:r>
              <a:rPr lang="en-US" altLang="en-US" dirty="0"/>
              <a:t>Journaling</a:t>
            </a:r>
          </a:p>
        </p:txBody>
      </p:sp>
      <p:sp>
        <p:nvSpPr>
          <p:cNvPr id="2" name="Date Placeholder 1"/>
          <p:cNvSpPr>
            <a:spLocks noGrp="1"/>
          </p:cNvSpPr>
          <p:nvPr>
            <p:ph type="dt" sz="half" idx="10"/>
          </p:nvPr>
        </p:nvSpPr>
        <p:spPr/>
        <p:txBody>
          <a:bodyPr/>
          <a:lstStyle/>
          <a:p>
            <a:r>
              <a:rPr lang="en-US"/>
              <a:t>CS5250 - 2021/2022 Sem 2</a:t>
            </a:r>
          </a:p>
        </p:txBody>
      </p:sp>
      <p:sp>
        <p:nvSpPr>
          <p:cNvPr id="3" name="Slide Number Placeholder 2"/>
          <p:cNvSpPr>
            <a:spLocks noGrp="1"/>
          </p:cNvSpPr>
          <p:nvPr>
            <p:ph type="sldNum" sz="quarter" idx="12"/>
          </p:nvPr>
        </p:nvSpPr>
        <p:spPr/>
        <p:txBody>
          <a:bodyPr/>
          <a:lstStyle/>
          <a:p>
            <a:fld id="{E3891C39-93EB-4FA9-892B-C010A0E7074D}" type="slidenum">
              <a:rPr lang="en-US" smtClean="0"/>
              <a:t>72</a:t>
            </a:fld>
            <a:endParaRPr lang="en-US"/>
          </a:p>
        </p:txBody>
      </p:sp>
    </p:spTree>
    <p:extLst>
      <p:ext uri="{BB962C8B-B14F-4D97-AF65-F5344CB8AC3E}">
        <p14:creationId xmlns:p14="http://schemas.microsoft.com/office/powerpoint/2010/main" val="1037216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1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bldLvl="2"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solidFill>
                  <a:srgbClr val="0070C0"/>
                </a:solidFill>
              </a:rPr>
              <a:t>Availability and Integrity</a:t>
            </a:r>
          </a:p>
        </p:txBody>
      </p:sp>
      <p:sp>
        <p:nvSpPr>
          <p:cNvPr id="7171" name="Rectangle 3"/>
          <p:cNvSpPr>
            <a:spLocks noGrp="1" noChangeArrowheads="1"/>
          </p:cNvSpPr>
          <p:nvPr>
            <p:ph type="body" idx="1"/>
          </p:nvPr>
        </p:nvSpPr>
        <p:spPr/>
        <p:txBody>
          <a:bodyPr/>
          <a:lstStyle/>
          <a:p>
            <a:r>
              <a:rPr lang="en-US" altLang="en-US" dirty="0"/>
              <a:t>$</a:t>
            </a:r>
            <a:r>
              <a:rPr lang="en-US" altLang="en-US" dirty="0" err="1"/>
              <a:t>MTFMIRR</a:t>
            </a:r>
            <a:endParaRPr lang="en-US" altLang="en-US" dirty="0"/>
          </a:p>
          <a:p>
            <a:pPr lvl="1"/>
            <a:r>
              <a:rPr lang="en-US" altLang="en-US" dirty="0"/>
              <a:t>Metafile that is stored “in the middle” of the disk as a backup-copy of $</a:t>
            </a:r>
            <a:r>
              <a:rPr lang="en-US" altLang="en-US" dirty="0" err="1"/>
              <a:t>MFT</a:t>
            </a:r>
            <a:r>
              <a:rPr lang="en-US" altLang="en-US" dirty="0"/>
              <a:t>.  </a:t>
            </a:r>
          </a:p>
          <a:p>
            <a:pPr lvl="1"/>
            <a:r>
              <a:rPr lang="en-US" altLang="en-US" dirty="0"/>
              <a:t>Used in case </a:t>
            </a:r>
            <a:r>
              <a:rPr lang="en-US" altLang="en-US" dirty="0" err="1"/>
              <a:t>MFT</a:t>
            </a:r>
            <a:r>
              <a:rPr lang="en-US" altLang="en-US" dirty="0"/>
              <a:t> is corrupted.</a:t>
            </a:r>
          </a:p>
          <a:p>
            <a:pPr lvl="1"/>
            <a:r>
              <a:rPr lang="en-US" altLang="en-US" dirty="0"/>
              <a:t>$BOOT (which can be stored at either the first or last sector of the disk) holds pointers to both the $</a:t>
            </a:r>
            <a:r>
              <a:rPr lang="en-US" altLang="en-US" dirty="0" err="1"/>
              <a:t>MFT</a:t>
            </a:r>
            <a:r>
              <a:rPr lang="en-US" altLang="en-US" dirty="0"/>
              <a:t> and $</a:t>
            </a:r>
            <a:r>
              <a:rPr lang="en-US" altLang="en-US" dirty="0" err="1"/>
              <a:t>MTFMIRR</a:t>
            </a:r>
            <a:endParaRPr lang="en-US" altLang="en-US" dirty="0"/>
          </a:p>
          <a:p>
            <a:pPr lvl="1"/>
            <a:endParaRPr lang="en-US" altLang="en-US" sz="1800" dirty="0"/>
          </a:p>
        </p:txBody>
      </p:sp>
      <p:sp>
        <p:nvSpPr>
          <p:cNvPr id="2" name="Date Placeholder 1"/>
          <p:cNvSpPr>
            <a:spLocks noGrp="1"/>
          </p:cNvSpPr>
          <p:nvPr>
            <p:ph type="dt" sz="half" idx="10"/>
          </p:nvPr>
        </p:nvSpPr>
        <p:spPr/>
        <p:txBody>
          <a:bodyPr/>
          <a:lstStyle/>
          <a:p>
            <a:r>
              <a:rPr lang="en-US"/>
              <a:t>CS5250 - 2021/2022 Sem 2</a:t>
            </a:r>
          </a:p>
        </p:txBody>
      </p:sp>
      <p:sp>
        <p:nvSpPr>
          <p:cNvPr id="3" name="Slide Number Placeholder 2"/>
          <p:cNvSpPr>
            <a:spLocks noGrp="1"/>
          </p:cNvSpPr>
          <p:nvPr>
            <p:ph type="sldNum" sz="quarter" idx="12"/>
          </p:nvPr>
        </p:nvSpPr>
        <p:spPr/>
        <p:txBody>
          <a:bodyPr/>
          <a:lstStyle/>
          <a:p>
            <a:fld id="{E3891C39-93EB-4FA9-892B-C010A0E7074D}" type="slidenum">
              <a:rPr lang="en-US" smtClean="0"/>
              <a:t>73</a:t>
            </a:fld>
            <a:endParaRPr lang="en-US"/>
          </a:p>
        </p:txBody>
      </p:sp>
    </p:spTree>
    <p:extLst>
      <p:ext uri="{BB962C8B-B14F-4D97-AF65-F5344CB8AC3E}">
        <p14:creationId xmlns:p14="http://schemas.microsoft.com/office/powerpoint/2010/main" val="281928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solidFill>
                  <a:srgbClr val="0070C0"/>
                </a:solidFill>
              </a:rPr>
              <a:t>Availability and Integrity</a:t>
            </a:r>
          </a:p>
        </p:txBody>
      </p:sp>
      <p:sp>
        <p:nvSpPr>
          <p:cNvPr id="8195" name="Rectangle 3"/>
          <p:cNvSpPr>
            <a:spLocks noGrp="1" noChangeArrowheads="1"/>
          </p:cNvSpPr>
          <p:nvPr>
            <p:ph type="body" idx="1"/>
          </p:nvPr>
        </p:nvSpPr>
        <p:spPr/>
        <p:txBody>
          <a:bodyPr/>
          <a:lstStyle/>
          <a:p>
            <a:r>
              <a:rPr lang="en-US" altLang="en-US" dirty="0"/>
              <a:t>$</a:t>
            </a:r>
            <a:r>
              <a:rPr lang="en-US" altLang="en-US" dirty="0" err="1"/>
              <a:t>BADCLUS</a:t>
            </a:r>
            <a:endParaRPr lang="en-US" altLang="en-US" dirty="0"/>
          </a:p>
          <a:p>
            <a:pPr lvl="1"/>
            <a:r>
              <a:rPr lang="en-US" altLang="en-US" dirty="0">
                <a:solidFill>
                  <a:srgbClr val="000000"/>
                </a:solidFill>
                <a:cs typeface="Arial" panose="020B0604020202020204" pitchFamily="34" charset="0"/>
              </a:rPr>
              <a:t>If an error occurs while reading data off of an NTFS formatted partition NT will assume that the cluster is a “bad cluster.”  </a:t>
            </a:r>
            <a:endParaRPr lang="en-US" altLang="en-US" dirty="0">
              <a:cs typeface="Times New Roman" panose="02020603050405020304" pitchFamily="18" charset="0"/>
            </a:endParaRPr>
          </a:p>
          <a:p>
            <a:pPr lvl="1"/>
            <a:r>
              <a:rPr lang="en-US" altLang="en-US" dirty="0">
                <a:solidFill>
                  <a:srgbClr val="000000"/>
                </a:solidFill>
                <a:cs typeface="Arial" panose="020B0604020202020204" pitchFamily="34" charset="0"/>
              </a:rPr>
              <a:t>The error recovery process will then enter the cluster into the $</a:t>
            </a:r>
            <a:r>
              <a:rPr lang="en-US" altLang="en-US" dirty="0" err="1">
                <a:solidFill>
                  <a:srgbClr val="000000"/>
                </a:solidFill>
                <a:cs typeface="Arial" panose="020B0604020202020204" pitchFamily="34" charset="0"/>
              </a:rPr>
              <a:t>BADCLUS</a:t>
            </a:r>
            <a:r>
              <a:rPr lang="en-US" altLang="en-US" dirty="0">
                <a:solidFill>
                  <a:srgbClr val="000000"/>
                </a:solidFill>
                <a:cs typeface="Arial" panose="020B0604020202020204" pitchFamily="34" charset="0"/>
              </a:rPr>
              <a:t> metafile</a:t>
            </a:r>
          </a:p>
          <a:p>
            <a:pPr lvl="1"/>
            <a:r>
              <a:rPr lang="en-US" altLang="en-US" dirty="0">
                <a:solidFill>
                  <a:srgbClr val="000000"/>
                </a:solidFill>
                <a:cs typeface="Arial" panose="020B0604020202020204" pitchFamily="34" charset="0"/>
              </a:rPr>
              <a:t>It will then recover what it can of the data and place it in another location.</a:t>
            </a:r>
          </a:p>
          <a:p>
            <a:pPr lvl="1"/>
            <a:r>
              <a:rPr lang="en-US" altLang="en-US" dirty="0">
                <a:solidFill>
                  <a:srgbClr val="000000"/>
                </a:solidFill>
                <a:cs typeface="Arial" panose="020B0604020202020204" pitchFamily="34" charset="0"/>
              </a:rPr>
              <a:t>This feature is enhanced greatly with fault-tolerant file system drivers.</a:t>
            </a:r>
            <a:r>
              <a:rPr lang="en-US" altLang="en-US" dirty="0"/>
              <a:t> </a:t>
            </a:r>
          </a:p>
          <a:p>
            <a:pPr lvl="1"/>
            <a:endParaRPr lang="en-US" altLang="en-US" sz="1600" dirty="0"/>
          </a:p>
        </p:txBody>
      </p:sp>
      <p:sp>
        <p:nvSpPr>
          <p:cNvPr id="2" name="Date Placeholder 1"/>
          <p:cNvSpPr>
            <a:spLocks noGrp="1"/>
          </p:cNvSpPr>
          <p:nvPr>
            <p:ph type="dt" sz="half" idx="10"/>
          </p:nvPr>
        </p:nvSpPr>
        <p:spPr/>
        <p:txBody>
          <a:bodyPr/>
          <a:lstStyle/>
          <a:p>
            <a:r>
              <a:rPr lang="en-US"/>
              <a:t>CS5250 - 2021/2022 Sem 2</a:t>
            </a:r>
          </a:p>
        </p:txBody>
      </p:sp>
      <p:sp>
        <p:nvSpPr>
          <p:cNvPr id="3" name="Slide Number Placeholder 2"/>
          <p:cNvSpPr>
            <a:spLocks noGrp="1"/>
          </p:cNvSpPr>
          <p:nvPr>
            <p:ph type="sldNum" sz="quarter" idx="12"/>
          </p:nvPr>
        </p:nvSpPr>
        <p:spPr/>
        <p:txBody>
          <a:bodyPr/>
          <a:lstStyle/>
          <a:p>
            <a:fld id="{E3891C39-93EB-4FA9-892B-C010A0E7074D}" type="slidenum">
              <a:rPr lang="en-US" smtClean="0"/>
              <a:t>74</a:t>
            </a:fld>
            <a:endParaRPr lang="en-US"/>
          </a:p>
        </p:txBody>
      </p:sp>
    </p:spTree>
    <p:extLst>
      <p:ext uri="{BB962C8B-B14F-4D97-AF65-F5344CB8AC3E}">
        <p14:creationId xmlns:p14="http://schemas.microsoft.com/office/powerpoint/2010/main" val="3302096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2"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solidFill>
                  <a:srgbClr val="0070C0"/>
                </a:solidFill>
              </a:rPr>
              <a:t>Confidentiality and Security</a:t>
            </a:r>
          </a:p>
        </p:txBody>
      </p:sp>
      <p:sp>
        <p:nvSpPr>
          <p:cNvPr id="9219" name="Rectangle 3"/>
          <p:cNvSpPr>
            <a:spLocks noGrp="1" noChangeArrowheads="1"/>
          </p:cNvSpPr>
          <p:nvPr>
            <p:ph type="body" idx="1"/>
          </p:nvPr>
        </p:nvSpPr>
        <p:spPr/>
        <p:txBody>
          <a:bodyPr/>
          <a:lstStyle/>
          <a:p>
            <a:r>
              <a:rPr lang="en-US" altLang="en-US" dirty="0"/>
              <a:t>$MFT</a:t>
            </a:r>
          </a:p>
          <a:p>
            <a:pPr lvl="1"/>
            <a:r>
              <a:rPr lang="en-US" altLang="en-US" sz="2000" dirty="0"/>
              <a:t>Each file and folder has it’s own record in the $</a:t>
            </a:r>
            <a:r>
              <a:rPr lang="en-US" altLang="en-US" sz="2000" dirty="0" err="1"/>
              <a:t>MFT</a:t>
            </a:r>
            <a:r>
              <a:rPr lang="en-US" altLang="en-US" sz="2000" dirty="0"/>
              <a:t>.</a:t>
            </a:r>
          </a:p>
          <a:p>
            <a:pPr lvl="1"/>
            <a:r>
              <a:rPr lang="en-US" altLang="en-US" sz="2000" dirty="0"/>
              <a:t>Within that record is a pointer to an attribute record $</a:t>
            </a:r>
            <a:r>
              <a:rPr lang="en-US" altLang="en-US" sz="2000" dirty="0" err="1"/>
              <a:t>SECURITY_DESCRIPTOR</a:t>
            </a:r>
            <a:endParaRPr lang="en-US" altLang="en-US" sz="2000" dirty="0"/>
          </a:p>
          <a:p>
            <a:pPr lvl="1"/>
            <a:r>
              <a:rPr lang="en-US" altLang="en-US" sz="2000" dirty="0"/>
              <a:t>The Security Descriptor holds information that allows NT to map permissions (Allow or Deny of: Read, Write, Execute, Modify, Full, </a:t>
            </a:r>
            <a:r>
              <a:rPr lang="en-US" altLang="en-US" sz="2000" dirty="0" err="1"/>
              <a:t>etc</a:t>
            </a:r>
            <a:r>
              <a:rPr lang="en-US" altLang="en-US" sz="2000" dirty="0"/>
              <a:t>) to Users (represented by their internal SID)</a:t>
            </a:r>
          </a:p>
          <a:p>
            <a:pPr lvl="2"/>
            <a:r>
              <a:rPr lang="en-US" altLang="en-US" sz="1800" dirty="0"/>
              <a:t>S-1-5-21-</a:t>
            </a:r>
            <a:r>
              <a:rPr lang="en-US" altLang="en-US" sz="1800" dirty="0" err="1"/>
              <a:t>XXXXXXXXX</a:t>
            </a:r>
            <a:r>
              <a:rPr lang="en-US" altLang="en-US" sz="1800" dirty="0"/>
              <a:t>-</a:t>
            </a:r>
            <a:r>
              <a:rPr lang="en-US" altLang="en-US" sz="1800" dirty="0" err="1"/>
              <a:t>XXXXXXXXX</a:t>
            </a:r>
            <a:r>
              <a:rPr lang="en-US" altLang="en-US" sz="1800" dirty="0"/>
              <a:t>-</a:t>
            </a:r>
            <a:r>
              <a:rPr lang="en-US" altLang="en-US" sz="1800" dirty="0" err="1"/>
              <a:t>XXXXXXXXX</a:t>
            </a:r>
            <a:r>
              <a:rPr lang="en-US" altLang="en-US" sz="1800" dirty="0"/>
              <a:t>-500 represents the local machine’s “Administrator” account.</a:t>
            </a:r>
          </a:p>
          <a:p>
            <a:pPr lvl="1"/>
            <a:r>
              <a:rPr lang="en-US" altLang="en-US" sz="2000" dirty="0"/>
              <a:t>If no SID exists in $</a:t>
            </a:r>
            <a:r>
              <a:rPr lang="en-US" altLang="en-US" sz="2000" dirty="0" err="1"/>
              <a:t>SECURITY_DESCRIPTOR</a:t>
            </a:r>
            <a:r>
              <a:rPr lang="en-US" altLang="en-US" sz="2000" dirty="0"/>
              <a:t> the permission is assumed to be an outright “deny” of all rights.</a:t>
            </a:r>
          </a:p>
          <a:p>
            <a:pPr lvl="1"/>
            <a:r>
              <a:rPr lang="en-US" altLang="en-US" sz="2000" dirty="0"/>
              <a:t>As demonstrated earlier, $</a:t>
            </a:r>
            <a:r>
              <a:rPr lang="en-US" altLang="en-US" sz="2000" dirty="0" err="1"/>
              <a:t>SECURITY_DESCRIPTOR</a:t>
            </a:r>
            <a:r>
              <a:rPr lang="en-US" altLang="en-US" sz="2000" dirty="0"/>
              <a:t> is read by the NT operating system, not by the hardware.  Therefore, it can be bypassed and the data accessed directly on disk.</a:t>
            </a:r>
          </a:p>
        </p:txBody>
      </p:sp>
      <p:sp>
        <p:nvSpPr>
          <p:cNvPr id="2" name="Date Placeholder 1"/>
          <p:cNvSpPr>
            <a:spLocks noGrp="1"/>
          </p:cNvSpPr>
          <p:nvPr>
            <p:ph type="dt" sz="half" idx="10"/>
          </p:nvPr>
        </p:nvSpPr>
        <p:spPr/>
        <p:txBody>
          <a:bodyPr/>
          <a:lstStyle/>
          <a:p>
            <a:r>
              <a:rPr lang="en-US"/>
              <a:t>CS5250 - 2021/2022 Sem 2</a:t>
            </a:r>
          </a:p>
        </p:txBody>
      </p:sp>
      <p:sp>
        <p:nvSpPr>
          <p:cNvPr id="3" name="Slide Number Placeholder 2"/>
          <p:cNvSpPr>
            <a:spLocks noGrp="1"/>
          </p:cNvSpPr>
          <p:nvPr>
            <p:ph type="sldNum" sz="quarter" idx="12"/>
          </p:nvPr>
        </p:nvSpPr>
        <p:spPr/>
        <p:txBody>
          <a:bodyPr/>
          <a:lstStyle/>
          <a:p>
            <a:fld id="{E3891C39-93EB-4FA9-892B-C010A0E7074D}" type="slidenum">
              <a:rPr lang="en-US" smtClean="0"/>
              <a:t>75</a:t>
            </a:fld>
            <a:endParaRPr lang="en-US"/>
          </a:p>
        </p:txBody>
      </p:sp>
    </p:spTree>
    <p:extLst>
      <p:ext uri="{BB962C8B-B14F-4D97-AF65-F5344CB8AC3E}">
        <p14:creationId xmlns:p14="http://schemas.microsoft.com/office/powerpoint/2010/main" val="3802649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21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9219">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2"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solidFill>
                  <a:srgbClr val="0070C0"/>
                </a:solidFill>
              </a:rPr>
              <a:t>Confidentiality and Security</a:t>
            </a:r>
          </a:p>
        </p:txBody>
      </p:sp>
      <p:sp>
        <p:nvSpPr>
          <p:cNvPr id="10243" name="Rectangle 3"/>
          <p:cNvSpPr>
            <a:spLocks noGrp="1" noChangeArrowheads="1"/>
          </p:cNvSpPr>
          <p:nvPr>
            <p:ph type="body" idx="1"/>
          </p:nvPr>
        </p:nvSpPr>
        <p:spPr/>
        <p:txBody>
          <a:bodyPr/>
          <a:lstStyle/>
          <a:p>
            <a:pPr>
              <a:lnSpc>
                <a:spcPct val="90000"/>
              </a:lnSpc>
            </a:pPr>
            <a:r>
              <a:rPr lang="en-US" altLang="en-US" dirty="0"/>
              <a:t>Encrypting File System (</a:t>
            </a:r>
            <a:r>
              <a:rPr lang="en-US" altLang="en-US" dirty="0" err="1"/>
              <a:t>EFS</a:t>
            </a:r>
            <a:r>
              <a:rPr lang="en-US" altLang="en-US" dirty="0"/>
              <a:t>)</a:t>
            </a:r>
          </a:p>
          <a:p>
            <a:pPr lvl="1">
              <a:lnSpc>
                <a:spcPct val="90000"/>
              </a:lnSpc>
            </a:pPr>
            <a:r>
              <a:rPr lang="en-US" altLang="en-US" dirty="0"/>
              <a:t>New in NTFS 5.0 (Windows 2000)</a:t>
            </a:r>
          </a:p>
          <a:p>
            <a:pPr lvl="1">
              <a:lnSpc>
                <a:spcPct val="90000"/>
              </a:lnSpc>
            </a:pPr>
            <a:r>
              <a:rPr lang="en-US" altLang="en-US" dirty="0"/>
              <a:t>Uses Windows 2000 Cryptography Services.</a:t>
            </a:r>
          </a:p>
          <a:p>
            <a:pPr lvl="1">
              <a:lnSpc>
                <a:spcPct val="90000"/>
              </a:lnSpc>
            </a:pPr>
            <a:r>
              <a:rPr lang="en-US" altLang="en-US" dirty="0"/>
              <a:t>Users can explicitly specify to encrypt a file, or Windows 2000 will automatically encrypt files that are within a folder that has been specified as encrypted.</a:t>
            </a:r>
          </a:p>
          <a:p>
            <a:pPr lvl="1">
              <a:lnSpc>
                <a:spcPct val="90000"/>
              </a:lnSpc>
            </a:pPr>
            <a:r>
              <a:rPr lang="en-US" altLang="en-US" dirty="0"/>
              <a:t>Uses a stronger variant of DES called </a:t>
            </a:r>
            <a:r>
              <a:rPr lang="en-US" altLang="en-US" dirty="0" err="1"/>
              <a:t>DESX</a:t>
            </a:r>
            <a:r>
              <a:rPr lang="en-US" altLang="en-US" dirty="0"/>
              <a:t>.  This process is symmetric and quicker than asymmetric technologies which is ideal when encrypting what can be huge (up to </a:t>
            </a:r>
            <a:r>
              <a:rPr lang="en-US" altLang="en-US" dirty="0" err="1"/>
              <a:t>2TB</a:t>
            </a:r>
            <a:r>
              <a:rPr lang="en-US" altLang="en-US" dirty="0"/>
              <a:t>) files.</a:t>
            </a:r>
          </a:p>
        </p:txBody>
      </p:sp>
      <p:sp>
        <p:nvSpPr>
          <p:cNvPr id="2" name="Date Placeholder 1"/>
          <p:cNvSpPr>
            <a:spLocks noGrp="1"/>
          </p:cNvSpPr>
          <p:nvPr>
            <p:ph type="dt" sz="half" idx="10"/>
          </p:nvPr>
        </p:nvSpPr>
        <p:spPr/>
        <p:txBody>
          <a:bodyPr/>
          <a:lstStyle/>
          <a:p>
            <a:r>
              <a:rPr lang="en-US"/>
              <a:t>CS5250 - 2021/2022 Sem 2</a:t>
            </a:r>
          </a:p>
        </p:txBody>
      </p:sp>
      <p:sp>
        <p:nvSpPr>
          <p:cNvPr id="3" name="Slide Number Placeholder 2"/>
          <p:cNvSpPr>
            <a:spLocks noGrp="1"/>
          </p:cNvSpPr>
          <p:nvPr>
            <p:ph type="sldNum" sz="quarter" idx="12"/>
          </p:nvPr>
        </p:nvSpPr>
        <p:spPr/>
        <p:txBody>
          <a:bodyPr/>
          <a:lstStyle/>
          <a:p>
            <a:fld id="{E3891C39-93EB-4FA9-892B-C010A0E7074D}" type="slidenum">
              <a:rPr lang="en-US" smtClean="0"/>
              <a:t>76</a:t>
            </a:fld>
            <a:endParaRPr lang="en-US"/>
          </a:p>
        </p:txBody>
      </p:sp>
    </p:spTree>
    <p:extLst>
      <p:ext uri="{BB962C8B-B14F-4D97-AF65-F5344CB8AC3E}">
        <p14:creationId xmlns:p14="http://schemas.microsoft.com/office/powerpoint/2010/main" val="3483054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2"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solidFill>
                  <a:srgbClr val="FF0000"/>
                </a:solidFill>
              </a:rPr>
              <a:t>End</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629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a:t>
            </a:r>
            <a:r>
              <a:rPr lang="en-US" dirty="0" err="1">
                <a:solidFill>
                  <a:srgbClr val="0070C0"/>
                </a:solidFill>
              </a:rPr>
              <a:t>Inode</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r>
              <a:rPr lang="en-US" dirty="0"/>
              <a:t>Contains all information needed by the filesystem to handle a file</a:t>
            </a:r>
          </a:p>
          <a:p>
            <a:endParaRPr lang="en-US" dirty="0"/>
          </a:p>
          <a:p>
            <a:r>
              <a:rPr lang="en-US" dirty="0"/>
              <a:t>For disk-based filesystems, it corresponds to the </a:t>
            </a:r>
            <a:r>
              <a:rPr lang="en-US" dirty="0">
                <a:solidFill>
                  <a:srgbClr val="FF0000"/>
                </a:solidFill>
              </a:rPr>
              <a:t>file control block</a:t>
            </a:r>
          </a:p>
          <a:p>
            <a:endParaRPr lang="en-US" dirty="0"/>
          </a:p>
          <a:p>
            <a:r>
              <a:rPr lang="en-US" dirty="0"/>
              <a:t>Each </a:t>
            </a:r>
            <a:r>
              <a:rPr lang="en-US" dirty="0" err="1"/>
              <a:t>inode</a:t>
            </a:r>
            <a:r>
              <a:rPr lang="en-US" dirty="0"/>
              <a:t> is associated with an </a:t>
            </a:r>
            <a:r>
              <a:rPr lang="en-US" dirty="0" err="1">
                <a:solidFill>
                  <a:srgbClr val="FF0000"/>
                </a:solidFill>
              </a:rPr>
              <a:t>inode</a:t>
            </a:r>
            <a:r>
              <a:rPr lang="en-US" dirty="0">
                <a:solidFill>
                  <a:srgbClr val="FF0000"/>
                </a:solidFill>
              </a:rPr>
              <a:t> number </a:t>
            </a:r>
            <a:r>
              <a:rPr lang="en-US" dirty="0"/>
              <a:t>that uniquely identifies the file within the filesystem</a:t>
            </a:r>
          </a:p>
          <a:p>
            <a:pPr lvl="1"/>
            <a:r>
              <a:rPr lang="en-US" dirty="0"/>
              <a:t>Accessed using “</a:t>
            </a:r>
            <a:r>
              <a:rPr lang="en-US" b="1" dirty="0">
                <a:solidFill>
                  <a:schemeClr val="accent4">
                    <a:lumMod val="50000"/>
                  </a:schemeClr>
                </a:solidFill>
                <a:latin typeface="Courier New" panose="02070309020205020404" pitchFamily="49" charset="0"/>
                <a:cs typeface="Courier New" panose="02070309020205020404" pitchFamily="49" charset="0"/>
              </a:rPr>
              <a:t>ls -</a:t>
            </a:r>
            <a:r>
              <a:rPr lang="en-US" b="1" dirty="0" err="1">
                <a:solidFill>
                  <a:schemeClr val="accent4">
                    <a:lumMod val="50000"/>
                  </a:schemeClr>
                </a:solidFill>
                <a:latin typeface="Courier New" panose="02070309020205020404" pitchFamily="49" charset="0"/>
                <a:cs typeface="Courier New" panose="02070309020205020404" pitchFamily="49" charset="0"/>
              </a:rPr>
              <a:t>i</a:t>
            </a:r>
            <a:r>
              <a:rPr lang="en-US" dirty="0"/>
              <a:t>”</a:t>
            </a:r>
          </a:p>
          <a:p>
            <a:pPr lvl="1"/>
            <a:r>
              <a:rPr lang="en-US" dirty="0"/>
              <a:t>Maximum </a:t>
            </a:r>
            <a:r>
              <a:rPr lang="en-US" dirty="0" err="1"/>
              <a:t>inode</a:t>
            </a:r>
            <a:r>
              <a:rPr lang="en-US" dirty="0"/>
              <a:t> number is allocated during filesystem creation</a:t>
            </a:r>
          </a:p>
          <a:p>
            <a:pPr lvl="1"/>
            <a:r>
              <a:rPr lang="en-US" dirty="0" err="1"/>
              <a:t>Inode</a:t>
            </a:r>
            <a:r>
              <a:rPr lang="en-US" dirty="0"/>
              <a:t> numbers given in sequence during file creation</a:t>
            </a:r>
          </a:p>
          <a:p>
            <a:pPr lvl="1"/>
            <a:r>
              <a:rPr lang="en-US" dirty="0"/>
              <a:t>Generally accessed using hashing </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8</a:t>
            </a:fld>
            <a:endParaRPr lang="en-US"/>
          </a:p>
        </p:txBody>
      </p:sp>
    </p:spTree>
    <p:extLst>
      <p:ext uri="{BB962C8B-B14F-4D97-AF65-F5344CB8AC3E}">
        <p14:creationId xmlns:p14="http://schemas.microsoft.com/office/powerpoint/2010/main" val="140843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File Object</a:t>
            </a:r>
          </a:p>
        </p:txBody>
      </p:sp>
      <p:sp>
        <p:nvSpPr>
          <p:cNvPr id="3" name="Content Placeholder 2"/>
          <p:cNvSpPr>
            <a:spLocks noGrp="1"/>
          </p:cNvSpPr>
          <p:nvPr>
            <p:ph idx="1"/>
          </p:nvPr>
        </p:nvSpPr>
        <p:spPr/>
        <p:txBody>
          <a:bodyPr/>
          <a:lstStyle/>
          <a:p>
            <a:r>
              <a:rPr lang="en-US" dirty="0"/>
              <a:t>Describes how a process is interacting with an opened file</a:t>
            </a:r>
          </a:p>
          <a:p>
            <a:r>
              <a:rPr lang="en-US" dirty="0"/>
              <a:t>Created when a file is opened</a:t>
            </a:r>
          </a:p>
          <a:p>
            <a:r>
              <a:rPr lang="en-US" dirty="0"/>
              <a:t>Main information: the file pointer – the current position in the file to which the next operation will take place</a:t>
            </a:r>
          </a:p>
          <a:p>
            <a:r>
              <a:rPr lang="en-US" dirty="0"/>
              <a:t>Allocated via a slab cache named </a:t>
            </a:r>
            <a:r>
              <a:rPr lang="en-US" b="1" dirty="0" err="1">
                <a:solidFill>
                  <a:schemeClr val="accent4">
                    <a:lumMod val="50000"/>
                  </a:schemeClr>
                </a:solidFill>
                <a:latin typeface="Courier New" panose="02070309020205020404" pitchFamily="49" charset="0"/>
                <a:cs typeface="Courier New" panose="02070309020205020404" pitchFamily="49" charset="0"/>
              </a:rPr>
              <a:t>filp</a:t>
            </a:r>
            <a:endParaRPr lang="en-US" b="1" dirty="0">
              <a:solidFill>
                <a:schemeClr val="accent4">
                  <a:lumMod val="50000"/>
                </a:schemeClr>
              </a:solidFill>
              <a:latin typeface="Courier New" panose="02070309020205020404" pitchFamily="49" charset="0"/>
              <a:cs typeface="Courier New" panose="02070309020205020404" pitchFamily="49" charset="0"/>
            </a:endParaRPr>
          </a:p>
          <a:p>
            <a:r>
              <a:rPr lang="en-US" dirty="0"/>
              <a:t>Each superblock has a list of file objects</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E3891C39-93EB-4FA9-892B-C010A0E7074D}" type="slidenum">
              <a:rPr lang="en-US" smtClean="0"/>
              <a:t>9</a:t>
            </a:fld>
            <a:endParaRPr lang="en-US"/>
          </a:p>
        </p:txBody>
      </p:sp>
    </p:spTree>
    <p:extLst>
      <p:ext uri="{BB962C8B-B14F-4D97-AF65-F5344CB8AC3E}">
        <p14:creationId xmlns:p14="http://schemas.microsoft.com/office/powerpoint/2010/main" val="2423306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22964</TotalTime>
  <Words>4208</Words>
  <Application>Microsoft Office PowerPoint</Application>
  <PresentationFormat>Widescreen</PresentationFormat>
  <Paragraphs>634</Paragraphs>
  <Slides>77</Slides>
  <Notes>48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77</vt:i4>
      </vt:variant>
    </vt:vector>
  </HeadingPairs>
  <TitlesOfParts>
    <vt:vector size="86" baseType="lpstr">
      <vt:lpstr>Arial Unicode MS</vt:lpstr>
      <vt:lpstr>Arial</vt:lpstr>
      <vt:lpstr>Calibri</vt:lpstr>
      <vt:lpstr>Calibri Light</vt:lpstr>
      <vt:lpstr>Courier New</vt:lpstr>
      <vt:lpstr>Verdana</vt:lpstr>
      <vt:lpstr>Office Theme</vt:lpstr>
      <vt:lpstr>Image</vt:lpstr>
      <vt:lpstr>Worksheet</vt:lpstr>
      <vt:lpstr>Lecture 10</vt:lpstr>
      <vt:lpstr>The Filesystem</vt:lpstr>
      <vt:lpstr>The Virtual Filesystem (VFS)</vt:lpstr>
      <vt:lpstr>The Common File Model</vt:lpstr>
      <vt:lpstr>The Objects in the Common File Model</vt:lpstr>
      <vt:lpstr>Relationship between the objects</vt:lpstr>
      <vt:lpstr>The Superblock</vt:lpstr>
      <vt:lpstr>The Inode</vt:lpstr>
      <vt:lpstr>The File Object</vt:lpstr>
      <vt:lpstr>The Dentry Objects</vt:lpstr>
      <vt:lpstr>The Dentry Cache</vt:lpstr>
      <vt:lpstr>Files associated with a process</vt:lpstr>
      <vt:lpstr>files_struct</vt:lpstr>
      <vt:lpstr>The File Object - struct file </vt:lpstr>
      <vt:lpstr>The fd array</vt:lpstr>
      <vt:lpstr>Filesystems</vt:lpstr>
      <vt:lpstr>Common types of filesystems</vt:lpstr>
      <vt:lpstr>Mounting a filesystem</vt:lpstr>
      <vt:lpstr>The File System Formats</vt:lpstr>
      <vt:lpstr>Purpose</vt:lpstr>
      <vt:lpstr>Journaling File Systems</vt:lpstr>
      <vt:lpstr>File Allocation Table</vt:lpstr>
      <vt:lpstr>History</vt:lpstr>
      <vt:lpstr>FAT layout</vt:lpstr>
      <vt:lpstr>File Allocation Table</vt:lpstr>
      <vt:lpstr>Extended Filesystem</vt:lpstr>
      <vt:lpstr>EXT2</vt:lpstr>
      <vt:lpstr>EXT3</vt:lpstr>
      <vt:lpstr>EXT4</vt:lpstr>
      <vt:lpstr>Layout of ext2 Filesystem</vt:lpstr>
      <vt:lpstr>Ext2</vt:lpstr>
      <vt:lpstr>The ext2 inode structure</vt:lpstr>
      <vt:lpstr>The ext2 file</vt:lpstr>
      <vt:lpstr>Limitations</vt:lpstr>
      <vt:lpstr>Directory file</vt:lpstr>
      <vt:lpstr>VFS and ext2</vt:lpstr>
      <vt:lpstr>Data block allocation</vt:lpstr>
      <vt:lpstr>Journaling and ext3</vt:lpstr>
      <vt:lpstr>Journaling Block Device Layer</vt:lpstr>
      <vt:lpstr>Ext3 Hashed B-tree Directory</vt:lpstr>
      <vt:lpstr>The latest iteration: ext4</vt:lpstr>
      <vt:lpstr>ext4_inode</vt:lpstr>
      <vt:lpstr>Extents from inode</vt:lpstr>
      <vt:lpstr>Ext4 Extent Tree</vt:lpstr>
      <vt:lpstr>Ext4 is HUGE!</vt:lpstr>
      <vt:lpstr>Other improvements of ext4</vt:lpstr>
      <vt:lpstr>Other improvements of ext4</vt:lpstr>
      <vt:lpstr>The next big one: btrfs</vt:lpstr>
      <vt:lpstr>btrfs vs zfs</vt:lpstr>
      <vt:lpstr>Main features of btrfs</vt:lpstr>
      <vt:lpstr>Definitions</vt:lpstr>
      <vt:lpstr>B-trees</vt:lpstr>
      <vt:lpstr>The core idea: COW-friendly B-tree</vt:lpstr>
      <vt:lpstr>COW-friendly tree: inserting a node</vt:lpstr>
      <vt:lpstr>COW-friendly tree: inserting a node</vt:lpstr>
      <vt:lpstr>COW-friendly tree: inserting a node</vt:lpstr>
      <vt:lpstr>COW-friendly tree: inserting a node</vt:lpstr>
      <vt:lpstr>A btrfs B-tree</vt:lpstr>
      <vt:lpstr>Items</vt:lpstr>
      <vt:lpstr>In a btrfs B-tree</vt:lpstr>
      <vt:lpstr>PowerPoint Presentation</vt:lpstr>
      <vt:lpstr>Inodes on btrfs</vt:lpstr>
      <vt:lpstr>Small files in btrfs</vt:lpstr>
      <vt:lpstr>Large files on btrfs</vt:lpstr>
      <vt:lpstr>Directories in btrfs</vt:lpstr>
      <vt:lpstr>btrfs Filesystem</vt:lpstr>
      <vt:lpstr>PowerPoint Presentation</vt:lpstr>
      <vt:lpstr>Checkpointing</vt:lpstr>
      <vt:lpstr>Final digression: Logical Volumes</vt:lpstr>
      <vt:lpstr>New Technology File System</vt:lpstr>
      <vt:lpstr>Basic Implementation</vt:lpstr>
      <vt:lpstr>Availability and Integrity</vt:lpstr>
      <vt:lpstr>Availability and Integrity</vt:lpstr>
      <vt:lpstr>Availability and Integrity</vt:lpstr>
      <vt:lpstr>Confidentiality and Security</vt:lpstr>
      <vt:lpstr>Confidentiality and Security</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10</dc:title>
  <dc:creator>wongwf</dc:creator>
  <cp:lastModifiedBy>Weng-Fai Wong</cp:lastModifiedBy>
  <cp:revision>73</cp:revision>
  <dcterms:created xsi:type="dcterms:W3CDTF">2017-03-29T07:22:16Z</dcterms:created>
  <dcterms:modified xsi:type="dcterms:W3CDTF">2022-03-16T09:03:35Z</dcterms:modified>
</cp:coreProperties>
</file>