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31" r:id="rId3"/>
    <p:sldId id="259" r:id="rId4"/>
    <p:sldId id="351" r:id="rId5"/>
    <p:sldId id="353" r:id="rId6"/>
    <p:sldId id="354" r:id="rId7"/>
    <p:sldId id="355" r:id="rId8"/>
    <p:sldId id="356" r:id="rId9"/>
    <p:sldId id="352" r:id="rId10"/>
    <p:sldId id="358" r:id="rId11"/>
    <p:sldId id="357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61" r:id="rId32"/>
    <p:sldId id="359" r:id="rId33"/>
    <p:sldId id="360" r:id="rId34"/>
    <p:sldId id="362" r:id="rId35"/>
    <p:sldId id="363" r:id="rId36"/>
    <p:sldId id="364" r:id="rId37"/>
    <p:sldId id="365" r:id="rId38"/>
    <p:sldId id="366" r:id="rId39"/>
    <p:sldId id="372" r:id="rId40"/>
    <p:sldId id="373" r:id="rId41"/>
    <p:sldId id="367" r:id="rId42"/>
    <p:sldId id="368" r:id="rId43"/>
    <p:sldId id="370" r:id="rId44"/>
    <p:sldId id="369" r:id="rId45"/>
    <p:sldId id="371" r:id="rId46"/>
    <p:sldId id="375" r:id="rId47"/>
    <p:sldId id="376" r:id="rId48"/>
    <p:sldId id="374" r:id="rId49"/>
    <p:sldId id="377" r:id="rId50"/>
    <p:sldId id="378" r:id="rId51"/>
    <p:sldId id="384" r:id="rId52"/>
    <p:sldId id="385" r:id="rId53"/>
    <p:sldId id="379" r:id="rId54"/>
    <p:sldId id="381" r:id="rId55"/>
    <p:sldId id="380" r:id="rId56"/>
    <p:sldId id="386" r:id="rId57"/>
    <p:sldId id="387" r:id="rId58"/>
    <p:sldId id="388" r:id="rId59"/>
    <p:sldId id="382" r:id="rId60"/>
    <p:sldId id="389" r:id="rId61"/>
    <p:sldId id="390" r:id="rId62"/>
    <p:sldId id="33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3F4A-1F03-4A74-8ED0-6B3ADCA7043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E02E-ABB1-40A9-AF4A-B436BAE6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E02E-ABB1-40A9-AF4A-B436BAE681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00EFD0-86E5-4C3D-9F96-589F4CE2635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7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66E14-2974-444D-9832-39DAB1A82445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3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9575E0-DB45-4A47-B3B0-1F7C1453FAF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0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6314D3-4542-4C1B-86C1-BD2E8DD54F1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4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DE3A0C-245E-4233-902C-64CFC339D5DD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5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1D8190-C5F0-41E1-9CA4-FF75B2C957B2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4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B5EE6-54AC-4542-A35F-06F362B6286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7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C528C9-05DB-4701-865F-9E7EB251CE3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12E656-4090-4109-9E1F-F8F8D38A4CD0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98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65B2C1-1A88-458F-AC6D-234E41A59E8D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4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C3D67-A680-4F8C-A954-04A7306670A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65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91C77F-8087-46B6-8620-BD30623606AC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13CB03-83CD-4C97-B87B-036819D59B71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16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6E02E-ABB1-40A9-AF4A-B436BAE681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3389DC-0033-4362-8564-C6B2C5437DFB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7AB445-8752-4E2B-98B9-EEEB9DAFE7B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C45707-75E0-42BD-BC6B-586E0BB3EA38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2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BB9C09-7064-475C-BE5F-85BEA36311C8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3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FBEEBA-C9F6-4BE7-8833-BA717810DCB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AE9DD0-66E2-44C9-8702-5935B55CDBC7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6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324AA8-B7E6-4C16-BB1E-6591D3ADD52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4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333376"/>
            <a:ext cx="10363200" cy="587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5385" y="1030288"/>
            <a:ext cx="11465983" cy="53784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10952" y="6570664"/>
            <a:ext cx="781049" cy="287337"/>
          </a:xfrm>
        </p:spPr>
        <p:txBody>
          <a:bodyPr/>
          <a:lstStyle>
            <a:lvl1pPr>
              <a:defRPr/>
            </a:lvl1pPr>
          </a:lstStyle>
          <a:p>
            <a:fld id="{D7E499D7-DA39-4337-B149-F064AC5F96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0664"/>
            <a:ext cx="3888317" cy="28733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2E81-5C35-49E6-AF53-B2C0B06C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kml.org/lkml/2011/5/29/20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89051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PCI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37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high performance I/O</a:t>
            </a:r>
          </a:p>
          <a:p>
            <a:endParaRPr lang="en-US" dirty="0"/>
          </a:p>
          <a:p>
            <a:r>
              <a:rPr lang="en-US" dirty="0"/>
              <a:t>Created in 2004 by a consortium</a:t>
            </a:r>
          </a:p>
          <a:p>
            <a:endParaRPr lang="en-US" dirty="0"/>
          </a:p>
          <a:p>
            <a:r>
              <a:rPr lang="en-US" dirty="0"/>
              <a:t>Introduces a </a:t>
            </a:r>
            <a:r>
              <a:rPr lang="en-US" dirty="0">
                <a:solidFill>
                  <a:srgbClr val="FF0000"/>
                </a:solidFill>
              </a:rPr>
              <a:t>lane</a:t>
            </a:r>
          </a:p>
          <a:p>
            <a:pPr lvl="1"/>
            <a:r>
              <a:rPr lang="en-US" dirty="0"/>
              <a:t>Up to 32 lanes (x1, x2, x4, x8, x12, x16, x32)</a:t>
            </a:r>
          </a:p>
          <a:p>
            <a:pPr lvl="1"/>
            <a:r>
              <a:rPr lang="en-US" dirty="0"/>
              <a:t>Each lane is full-duplex transport for a byte</a:t>
            </a:r>
          </a:p>
          <a:p>
            <a:pPr lvl="1"/>
            <a:endParaRPr lang="en-US" dirty="0"/>
          </a:p>
          <a:p>
            <a:r>
              <a:rPr lang="en-US" dirty="0"/>
              <a:t>Complex communication protocol resembling a network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21" y="2607124"/>
            <a:ext cx="3911943" cy="26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7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Device Drivers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drivers</a:t>
            </a:r>
          </a:p>
          <a:p>
            <a:pPr lvl="1" eaLnBrk="1" hangingPunct="1"/>
            <a:r>
              <a:rPr lang="en-US" altLang="en-US"/>
              <a:t>Black boxes to hide details of hardware devices</a:t>
            </a:r>
          </a:p>
          <a:p>
            <a:pPr lvl="1" eaLnBrk="1" hangingPunct="1"/>
            <a:r>
              <a:rPr lang="en-US" altLang="en-US"/>
              <a:t>Use standardized calls </a:t>
            </a:r>
          </a:p>
          <a:p>
            <a:pPr lvl="2" eaLnBrk="1" hangingPunct="1"/>
            <a:r>
              <a:rPr lang="en-US" altLang="en-US"/>
              <a:t>Independent of the specific driver</a:t>
            </a:r>
          </a:p>
          <a:p>
            <a:pPr lvl="1" eaLnBrk="1" hangingPunct="1"/>
            <a:r>
              <a:rPr lang="en-US" altLang="en-US"/>
              <a:t>Main role</a:t>
            </a:r>
          </a:p>
          <a:p>
            <a:pPr lvl="2" eaLnBrk="1" hangingPunct="1"/>
            <a:r>
              <a:rPr lang="en-US" altLang="en-US"/>
              <a:t>Map standard calls to device-specific operations</a:t>
            </a:r>
          </a:p>
          <a:p>
            <a:pPr lvl="1" eaLnBrk="1" hangingPunct="1"/>
            <a:r>
              <a:rPr lang="en-US" altLang="en-US"/>
              <a:t>Can be developed separately from the rest of the kernel</a:t>
            </a:r>
          </a:p>
          <a:p>
            <a:pPr lvl="2" eaLnBrk="1" hangingPunct="1"/>
            <a:r>
              <a:rPr lang="en-US" altLang="en-US"/>
              <a:t>Plugged in at runtime when needed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The Role of the Device Driver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Implements the </a:t>
            </a:r>
            <a:r>
              <a:rPr lang="en-US" altLang="en-US" i="1">
                <a:solidFill>
                  <a:srgbClr val="CC00FF"/>
                </a:solidFill>
              </a:rPr>
              <a:t>mechanisms</a:t>
            </a:r>
            <a:r>
              <a:rPr lang="en-US" altLang="en-US"/>
              <a:t> to access the hardware </a:t>
            </a:r>
          </a:p>
          <a:p>
            <a:pPr lvl="1" eaLnBrk="1" hangingPunct="1"/>
            <a:r>
              <a:rPr lang="en-US" altLang="en-US"/>
              <a:t>E.g., show a disk as an array of data blocks</a:t>
            </a:r>
          </a:p>
          <a:p>
            <a:pPr eaLnBrk="1" hangingPunct="1"/>
            <a:r>
              <a:rPr lang="en-US" altLang="en-US"/>
              <a:t>Does not force particular </a:t>
            </a:r>
            <a:r>
              <a:rPr lang="en-US" altLang="en-US" i="1">
                <a:solidFill>
                  <a:srgbClr val="CC00FF"/>
                </a:solidFill>
              </a:rPr>
              <a:t>policies</a:t>
            </a:r>
            <a:r>
              <a:rPr lang="en-US" altLang="en-US"/>
              <a:t> on the user</a:t>
            </a:r>
          </a:p>
          <a:p>
            <a:pPr lvl="1" eaLnBrk="1" hangingPunct="1"/>
            <a:r>
              <a:rPr lang="en-US" altLang="en-US"/>
              <a:t>Examples</a:t>
            </a:r>
          </a:p>
          <a:p>
            <a:pPr lvl="2" eaLnBrk="1" hangingPunct="1"/>
            <a:r>
              <a:rPr lang="en-US" altLang="en-US"/>
              <a:t>Who many access the drive</a:t>
            </a:r>
          </a:p>
          <a:p>
            <a:pPr lvl="2" eaLnBrk="1" hangingPunct="1"/>
            <a:r>
              <a:rPr lang="en-US" altLang="en-US"/>
              <a:t>Whether the drive is accessed via a file system</a:t>
            </a:r>
          </a:p>
          <a:p>
            <a:pPr lvl="2" eaLnBrk="1" hangingPunct="1"/>
            <a:r>
              <a:rPr lang="en-US" altLang="en-US"/>
              <a:t>Whether users may mount file systems on the drive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Policy-Free Drivers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common practice</a:t>
            </a:r>
          </a:p>
          <a:p>
            <a:pPr lvl="1" eaLnBrk="1" hangingPunct="1"/>
            <a:r>
              <a:rPr lang="en-US" altLang="en-US" dirty="0"/>
              <a:t>Support for synchronous/asynchronous operation</a:t>
            </a:r>
          </a:p>
          <a:p>
            <a:pPr lvl="1" eaLnBrk="1" hangingPunct="1"/>
            <a:r>
              <a:rPr lang="en-US" altLang="en-US" dirty="0"/>
              <a:t>Be opened multiple times</a:t>
            </a:r>
          </a:p>
          <a:p>
            <a:pPr lvl="1" eaLnBrk="1" hangingPunct="1"/>
            <a:r>
              <a:rPr lang="en-US" altLang="en-US" dirty="0"/>
              <a:t>Exploit the full capabilities of the hardware</a:t>
            </a:r>
          </a:p>
          <a:p>
            <a:pPr eaLnBrk="1" hangingPunct="1"/>
            <a:r>
              <a:rPr lang="en-US" altLang="en-US" dirty="0"/>
              <a:t>Easier user model</a:t>
            </a:r>
          </a:p>
          <a:p>
            <a:pPr eaLnBrk="1" hangingPunct="1"/>
            <a:r>
              <a:rPr lang="en-US" altLang="en-US" dirty="0"/>
              <a:t>Easier to write and maintain</a:t>
            </a:r>
          </a:p>
          <a:p>
            <a:pPr eaLnBrk="1" hangingPunct="1"/>
            <a:r>
              <a:rPr lang="en-US" altLang="en-US" dirty="0"/>
              <a:t>To assist users with policies, release device drivers with user programs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Splitting the Kernel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management</a:t>
            </a:r>
          </a:p>
          <a:p>
            <a:pPr lvl="1" eaLnBrk="1" hangingPunct="1"/>
            <a:r>
              <a:rPr lang="en-US" altLang="en-US"/>
              <a:t>Creates, destroys processes</a:t>
            </a:r>
          </a:p>
          <a:p>
            <a:pPr lvl="1" eaLnBrk="1" hangingPunct="1"/>
            <a:r>
              <a:rPr lang="en-US" altLang="en-US"/>
              <a:t>Supports communication among processes</a:t>
            </a:r>
          </a:p>
          <a:p>
            <a:pPr lvl="2" eaLnBrk="1" hangingPunct="1"/>
            <a:r>
              <a:rPr lang="en-US" altLang="en-US"/>
              <a:t>Signals, pipes, etc.</a:t>
            </a:r>
          </a:p>
          <a:p>
            <a:pPr lvl="1" eaLnBrk="1" hangingPunct="1"/>
            <a:r>
              <a:rPr lang="en-US" altLang="en-US"/>
              <a:t>Schedules how processes share the CPU </a:t>
            </a:r>
          </a:p>
          <a:p>
            <a:pPr eaLnBrk="1" hangingPunct="1"/>
            <a:r>
              <a:rPr lang="en-US" altLang="en-US"/>
              <a:t>Memory management</a:t>
            </a:r>
          </a:p>
          <a:p>
            <a:pPr lvl="1" eaLnBrk="1" hangingPunct="1"/>
            <a:r>
              <a:rPr lang="en-US" altLang="en-US"/>
              <a:t>Virtual addressing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Splitting the Kernel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File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Everything in UNIX can be treated as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Linux supports multiple file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Device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Every system operation maps to a physical device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Few exceptions:  CPU, memory,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Handles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Handles routing and network address resolution issues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Splitting the Kernel</a:t>
            </a:r>
          </a:p>
        </p:txBody>
      </p:sp>
      <p:pic>
        <p:nvPicPr>
          <p:cNvPr id="163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62" y="1580675"/>
            <a:ext cx="4980803" cy="446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0783" y="5724398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383621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Loadable Modules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ability to add and remove kernel features at runtime</a:t>
            </a:r>
          </a:p>
          <a:p>
            <a:pPr eaLnBrk="1" hangingPunct="1"/>
            <a:r>
              <a:rPr lang="en-US" altLang="en-US"/>
              <a:t>Each unit of extension is called a </a:t>
            </a:r>
            <a:r>
              <a:rPr lang="en-US" altLang="en-US" i="1">
                <a:solidFill>
                  <a:srgbClr val="CC00FF"/>
                </a:solidFill>
              </a:rPr>
              <a:t>module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solidFill>
                  <a:srgbClr val="CC00FF"/>
                </a:solidFill>
                <a:latin typeface="Courier New" panose="02070309020205020404" pitchFamily="49" charset="0"/>
              </a:rPr>
              <a:t>insmod</a:t>
            </a:r>
            <a:r>
              <a:rPr lang="en-US" altLang="en-US"/>
              <a:t> program to add a kernel module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solidFill>
                  <a:srgbClr val="CC00FF"/>
                </a:solidFill>
                <a:latin typeface="Courier New" panose="02070309020205020404" pitchFamily="49" charset="0"/>
              </a:rPr>
              <a:t>rmmod</a:t>
            </a:r>
            <a:r>
              <a:rPr lang="en-US" altLang="en-US"/>
              <a:t> program to remove a kernel module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Classes of Devices and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devices</a:t>
            </a:r>
          </a:p>
          <a:p>
            <a:pPr eaLnBrk="1" hangingPunct="1"/>
            <a:r>
              <a:rPr lang="en-US" altLang="en-US"/>
              <a:t>Block devices</a:t>
            </a:r>
          </a:p>
          <a:p>
            <a:pPr eaLnBrk="1" hangingPunct="1"/>
            <a:r>
              <a:rPr lang="en-US" altLang="en-US"/>
              <a:t>Network devices</a:t>
            </a:r>
          </a:p>
          <a:p>
            <a:pPr eaLnBrk="1" hangingPunct="1"/>
            <a:r>
              <a:rPr lang="en-US" altLang="en-US"/>
              <a:t>Others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Input-Output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subsystem output of processor and memory is considered I/O</a:t>
            </a:r>
          </a:p>
          <a:p>
            <a:pPr lvl="1"/>
            <a:r>
              <a:rPr lang="en-US" dirty="0"/>
              <a:t>Flexible configuration by user</a:t>
            </a:r>
          </a:p>
          <a:p>
            <a:pPr lvl="1"/>
            <a:r>
              <a:rPr lang="en-US" dirty="0"/>
              <a:t>OS must handle and abstract diversity</a:t>
            </a:r>
          </a:p>
          <a:p>
            <a:pPr lvl="1"/>
            <a:endParaRPr lang="en-US" dirty="0"/>
          </a:p>
          <a:p>
            <a:r>
              <a:rPr lang="en-US" dirty="0"/>
              <a:t>A typical arrangement in a PC: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18" y="2674575"/>
            <a:ext cx="3018764" cy="35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66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Character Devices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Abstraction: a stream of bytes </a:t>
            </a:r>
          </a:p>
          <a:p>
            <a:pPr lvl="1" eaLnBrk="1" hangingPunct="1"/>
            <a:r>
              <a:rPr lang="en-US" altLang="en-US"/>
              <a:t>Examples</a:t>
            </a:r>
          </a:p>
          <a:p>
            <a:pPr lvl="2" eaLnBrk="1" hangingPunct="1"/>
            <a:r>
              <a:rPr lang="en-US" altLang="en-US"/>
              <a:t>Text console (</a:t>
            </a:r>
            <a:r>
              <a:rPr lang="en-US" altLang="en-US" b="1">
                <a:latin typeface="Courier New" panose="02070309020205020404" pitchFamily="49" charset="0"/>
              </a:rPr>
              <a:t>/dev/console</a:t>
            </a:r>
            <a:r>
              <a:rPr lang="en-US" altLang="en-US"/>
              <a:t>)</a:t>
            </a:r>
          </a:p>
          <a:p>
            <a:pPr lvl="2" eaLnBrk="1" hangingPunct="1"/>
            <a:r>
              <a:rPr lang="en-US" altLang="en-US"/>
              <a:t>Serial ports (</a:t>
            </a:r>
            <a:r>
              <a:rPr lang="en-US" altLang="en-US" b="1">
                <a:latin typeface="Courier New" panose="02070309020205020404" pitchFamily="49" charset="0"/>
              </a:rPr>
              <a:t>/dev/ttyS0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Usually supports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close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</a:p>
          <a:p>
            <a:pPr lvl="1" eaLnBrk="1" hangingPunct="1"/>
            <a:r>
              <a:rPr lang="en-US" altLang="en-US"/>
              <a:t>Accessed sequentially (in most cases)</a:t>
            </a:r>
          </a:p>
          <a:p>
            <a:pPr lvl="1" eaLnBrk="1" hangingPunct="1"/>
            <a:r>
              <a:rPr lang="en-US" altLang="en-US"/>
              <a:t>Might not support file seeks</a:t>
            </a:r>
          </a:p>
          <a:p>
            <a:pPr lvl="1" eaLnBrk="1" hangingPunct="1"/>
            <a:r>
              <a:rPr lang="en-US" altLang="en-US"/>
              <a:t>Exception:  frame grabbers</a:t>
            </a:r>
          </a:p>
          <a:p>
            <a:pPr lvl="2" eaLnBrk="1" hangingPunct="1"/>
            <a:r>
              <a:rPr lang="en-US" altLang="en-US"/>
              <a:t>Can access acquired image using </a:t>
            </a:r>
            <a:r>
              <a:rPr lang="en-US" altLang="en-US" b="1">
                <a:latin typeface="Courier New" panose="02070309020205020404" pitchFamily="49" charset="0"/>
              </a:rPr>
              <a:t>mmap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lseek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Block Devices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Abstraction:  array of storage blocks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However, applications can access a block device in bytes</a:t>
            </a:r>
          </a:p>
          <a:p>
            <a:pPr lvl="1" eaLnBrk="1" hangingPunct="1"/>
            <a:r>
              <a:rPr lang="en-US" altLang="en-US"/>
              <a:t>Block and char devices differ only at the kernel level </a:t>
            </a:r>
          </a:p>
          <a:p>
            <a:pPr lvl="1" eaLnBrk="1" hangingPunct="1"/>
            <a:r>
              <a:rPr lang="en-US" altLang="en-US"/>
              <a:t>A block device can host a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Network Devices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Abstraction:  data packets</a:t>
            </a:r>
          </a:p>
          <a:p>
            <a:pPr eaLnBrk="1" hangingPunct="1"/>
            <a:r>
              <a:rPr lang="en-US" altLang="en-US"/>
              <a:t>Send and receive packets</a:t>
            </a:r>
          </a:p>
          <a:p>
            <a:pPr lvl="1" eaLnBrk="1" hangingPunct="1"/>
            <a:r>
              <a:rPr lang="en-US" altLang="en-US"/>
              <a:t>Do not know about individual connections</a:t>
            </a:r>
          </a:p>
          <a:p>
            <a:pPr eaLnBrk="1" hangingPunct="1"/>
            <a:r>
              <a:rPr lang="en-US" altLang="en-US"/>
              <a:t>Have unique names (e.g., </a:t>
            </a:r>
            <a:r>
              <a:rPr lang="en-US" altLang="en-US" b="1">
                <a:latin typeface="Courier New" panose="02070309020205020404" pitchFamily="49" charset="0"/>
              </a:rPr>
              <a:t>eth0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Not in the file system</a:t>
            </a:r>
          </a:p>
          <a:p>
            <a:pPr lvl="1" eaLnBrk="1" hangingPunct="1"/>
            <a:r>
              <a:rPr lang="en-US" altLang="en-US"/>
              <a:t>Support protocols and streams related to packet transmission (i.e., no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  <a:r>
              <a:rPr lang="en-US" altLang="en-US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Other Classes of Devices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that do not fit to previous categories:</a:t>
            </a:r>
          </a:p>
          <a:p>
            <a:pPr lvl="1" eaLnBrk="1" hangingPunct="1"/>
            <a:r>
              <a:rPr lang="en-US" altLang="en-US"/>
              <a:t>USB</a:t>
            </a:r>
          </a:p>
          <a:p>
            <a:pPr lvl="1" eaLnBrk="1" hangingPunct="1"/>
            <a:r>
              <a:rPr lang="en-US" altLang="en-US"/>
              <a:t>SCSI</a:t>
            </a:r>
          </a:p>
          <a:p>
            <a:pPr lvl="1" eaLnBrk="1" hangingPunct="1"/>
            <a:r>
              <a:rPr lang="en-US" altLang="en-US"/>
              <a:t>FireWire</a:t>
            </a:r>
          </a:p>
          <a:p>
            <a:pPr lvl="1" eaLnBrk="1" hangingPunct="1"/>
            <a:r>
              <a:rPr lang="en-US" altLang="en-US"/>
              <a:t>MTD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File System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drivers, not device drivers</a:t>
            </a:r>
          </a:p>
          <a:p>
            <a:pPr eaLnBrk="1" hangingPunct="1"/>
            <a:r>
              <a:rPr lang="en-US" altLang="en-US"/>
              <a:t>Serve as a layer between user API and block devices</a:t>
            </a:r>
          </a:p>
          <a:p>
            <a:pPr eaLnBrk="1" hangingPunct="1"/>
            <a:r>
              <a:rPr lang="en-US" altLang="en-US"/>
              <a:t>Intended to be device-independent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Security Issues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Deliberate vs. incidental damage</a:t>
            </a:r>
          </a:p>
          <a:p>
            <a:pPr eaLnBrk="1" hangingPunct="1"/>
            <a:r>
              <a:rPr lang="en-US" altLang="en-US"/>
              <a:t>Kernel modules present possibilities for both</a:t>
            </a:r>
          </a:p>
          <a:p>
            <a:pPr eaLnBrk="1" hangingPunct="1"/>
            <a:r>
              <a:rPr lang="en-US" altLang="en-US"/>
              <a:t>System does only rudimentary checks at module load time</a:t>
            </a:r>
          </a:p>
          <a:p>
            <a:pPr eaLnBrk="1" hangingPunct="1"/>
            <a:r>
              <a:rPr lang="en-US" altLang="en-US"/>
              <a:t>Relies on limiting privilege to load modules</a:t>
            </a:r>
          </a:p>
          <a:p>
            <a:pPr lvl="1" eaLnBrk="1" hangingPunct="1"/>
            <a:r>
              <a:rPr lang="en-US" altLang="en-US"/>
              <a:t>And trusts the driver writers</a:t>
            </a:r>
          </a:p>
          <a:p>
            <a:pPr eaLnBrk="1" hangingPunct="1"/>
            <a:r>
              <a:rPr lang="en-US" altLang="en-US"/>
              <a:t>Driver writer must be on guard for security problems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Security Issues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not define security policies</a:t>
            </a:r>
          </a:p>
          <a:p>
            <a:pPr lvl="1" eaLnBrk="1" hangingPunct="1"/>
            <a:r>
              <a:rPr lang="en-US" altLang="en-US"/>
              <a:t>Provide mechanisms to enforce policies</a:t>
            </a:r>
          </a:p>
          <a:p>
            <a:pPr eaLnBrk="1" hangingPunct="1"/>
            <a:r>
              <a:rPr lang="en-US" altLang="en-US"/>
              <a:t>Be aware of operations that affect global resources</a:t>
            </a:r>
          </a:p>
          <a:p>
            <a:pPr lvl="1" eaLnBrk="1" hangingPunct="1"/>
            <a:r>
              <a:rPr lang="en-US" altLang="en-US"/>
              <a:t>Setting up an interrupt line</a:t>
            </a:r>
          </a:p>
          <a:p>
            <a:pPr lvl="2" eaLnBrk="1" hangingPunct="1"/>
            <a:r>
              <a:rPr lang="en-US" altLang="en-US"/>
              <a:t>Could damage hardware</a:t>
            </a:r>
          </a:p>
          <a:p>
            <a:pPr lvl="1" eaLnBrk="1" hangingPunct="1"/>
            <a:r>
              <a:rPr lang="en-US" altLang="en-US"/>
              <a:t>Setting up a default block size</a:t>
            </a:r>
          </a:p>
          <a:p>
            <a:pPr lvl="2" eaLnBrk="1" hangingPunct="1"/>
            <a:r>
              <a:rPr lang="en-US" altLang="en-US"/>
              <a:t>Could affect other users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Security Issues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Beware of bugs</a:t>
            </a:r>
          </a:p>
          <a:p>
            <a:pPr lvl="1" eaLnBrk="1" hangingPunct="1"/>
            <a:r>
              <a:rPr lang="en-US" altLang="en-US"/>
              <a:t>Buffer overrun</a:t>
            </a:r>
          </a:p>
          <a:p>
            <a:pPr lvl="2" eaLnBrk="1" hangingPunct="1"/>
            <a:r>
              <a:rPr lang="en-US" altLang="en-US"/>
              <a:t>Overwriting unrelated data</a:t>
            </a:r>
          </a:p>
          <a:p>
            <a:pPr lvl="1" eaLnBrk="1" hangingPunct="1"/>
            <a:r>
              <a:rPr lang="en-US" altLang="en-US"/>
              <a:t>Treat input/parameters with utmost suspicion</a:t>
            </a:r>
          </a:p>
          <a:p>
            <a:pPr lvl="1" eaLnBrk="1" hangingPunct="1"/>
            <a:r>
              <a:rPr lang="en-US" altLang="en-US"/>
              <a:t>Uninitialized memory</a:t>
            </a:r>
          </a:p>
          <a:p>
            <a:pPr lvl="2" eaLnBrk="1" hangingPunct="1"/>
            <a:r>
              <a:rPr lang="en-US" altLang="en-US"/>
              <a:t>Kernel memory should be zeroed before being made available to a user</a:t>
            </a:r>
          </a:p>
          <a:p>
            <a:pPr lvl="2" eaLnBrk="1" hangingPunct="1"/>
            <a:r>
              <a:rPr lang="en-US" altLang="en-US"/>
              <a:t>Otherwise, information leakage could result</a:t>
            </a:r>
          </a:p>
          <a:p>
            <a:pPr lvl="3" eaLnBrk="1" hangingPunct="1"/>
            <a:r>
              <a:rPr lang="en-US" altLang="en-US"/>
              <a:t>Passwords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5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Security Issues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 running kernels compiled by an untrusted friend</a:t>
            </a:r>
          </a:p>
          <a:p>
            <a:pPr lvl="1" eaLnBrk="1" hangingPunct="1"/>
            <a:r>
              <a:rPr lang="en-US" altLang="en-US"/>
              <a:t>Modified kernel could allow anyone to load a module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Version Numbering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software package used in Linux has a release number</a:t>
            </a:r>
          </a:p>
          <a:p>
            <a:pPr lvl="1" eaLnBrk="1" hangingPunct="1"/>
            <a:r>
              <a:rPr lang="en-US" altLang="en-US"/>
              <a:t>You need a particular version of one package to run a particular version of another package</a:t>
            </a:r>
          </a:p>
          <a:p>
            <a:pPr lvl="1" eaLnBrk="1" hangingPunct="1"/>
            <a:r>
              <a:rPr lang="en-US" altLang="en-US"/>
              <a:t>Prepackaged distribution contains matching versions of various packages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I/O Port I/O on x86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ea typeface="굴림" pitchFamily="34" charset="-127"/>
              </a:rPr>
              <a:t>Intel x86 uses 16 bits to address I/O devices and 8, 16 or 32 bit for data</a:t>
            </a:r>
          </a:p>
          <a:p>
            <a:pPr lvl="1"/>
            <a:r>
              <a:rPr lang="en-US" altLang="ko-KR" sz="1400" dirty="0">
                <a:ea typeface="굴림" pitchFamily="34" charset="-127"/>
              </a:rPr>
              <a:t>Each of the addressed location is called a “I/O port” </a:t>
            </a:r>
          </a:p>
          <a:p>
            <a:pPr lvl="1"/>
            <a:endParaRPr lang="en-US" altLang="ko-KR" sz="1400" dirty="0">
              <a:ea typeface="굴림" pitchFamily="34" charset="-127"/>
            </a:endParaRPr>
          </a:p>
          <a:p>
            <a:r>
              <a:rPr lang="en-US" altLang="ko-KR" sz="1800" dirty="0">
                <a:ea typeface="굴림" pitchFamily="34" charset="-127"/>
              </a:rPr>
              <a:t>Four special x86 instructions perform I/O</a:t>
            </a:r>
          </a:p>
          <a:p>
            <a:pPr lvl="1"/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굴림" pitchFamily="34" charset="-127"/>
                <a:cs typeface="Courier New" panose="02070309020205020404" pitchFamily="49" charset="0"/>
              </a:rPr>
              <a:t>in, ins, out, outs</a:t>
            </a:r>
          </a:p>
          <a:p>
            <a:pPr lvl="1"/>
            <a:endParaRPr lang="en-US" altLang="ko-KR" sz="1400" dirty="0">
              <a:ea typeface="굴림" pitchFamily="34" charset="-127"/>
            </a:endParaRPr>
          </a:p>
          <a:p>
            <a:r>
              <a:rPr lang="en-US" altLang="ko-KR" sz="1800" dirty="0">
                <a:ea typeface="굴림" pitchFamily="34" charset="-127"/>
              </a:rPr>
              <a:t>Transfers data from a device to a register in the processor </a:t>
            </a:r>
            <a:endParaRPr lang="en-US" altLang="en-US" sz="1800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A439-AECE-4C70-88A4-78573A7801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8" y="2428103"/>
            <a:ext cx="4402452" cy="2716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2214" y="5145045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1635089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Version Numbering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Different throughout the years</a:t>
            </a:r>
          </a:p>
          <a:p>
            <a:pPr eaLnBrk="1" hangingPunct="1">
              <a:defRPr/>
            </a:pPr>
            <a:r>
              <a:rPr lang="en-US" dirty="0"/>
              <a:t>After version 1.0 but before 3.0</a:t>
            </a:r>
          </a:p>
          <a:p>
            <a:pPr lvl="1" eaLnBrk="1" hangingPunct="1">
              <a:defRPr/>
            </a:pPr>
            <a:r>
              <a:rPr lang="en-US" dirty="0"/>
              <a:t>&lt;major&gt;.&lt;minor&gt;.&lt;release&gt;.&lt;</a:t>
            </a:r>
            <a:r>
              <a:rPr lang="en-US" dirty="0" err="1"/>
              <a:t>bugfix</a:t>
            </a:r>
            <a:r>
              <a:rPr lang="en-US" dirty="0"/>
              <a:t>&gt;</a:t>
            </a:r>
          </a:p>
          <a:p>
            <a:pPr lvl="1" eaLnBrk="1" hangingPunct="1">
              <a:defRPr/>
            </a:pPr>
            <a:r>
              <a:rPr lang="en-US" dirty="0"/>
              <a:t>Time based releases (after two to three months)</a:t>
            </a:r>
          </a:p>
          <a:p>
            <a:pPr eaLnBrk="1" hangingPunct="1">
              <a:defRPr/>
            </a:pPr>
            <a:r>
              <a:rPr lang="en-US" dirty="0"/>
              <a:t>3.x</a:t>
            </a:r>
          </a:p>
          <a:p>
            <a:pPr lvl="1" eaLnBrk="1" hangingPunct="1">
              <a:defRPr/>
            </a:pPr>
            <a:r>
              <a:rPr lang="en-US" dirty="0"/>
              <a:t>Moved to 3.0 to commemorate 20</a:t>
            </a:r>
            <a:r>
              <a:rPr lang="en-US" baseline="30000" dirty="0"/>
              <a:t>th</a:t>
            </a:r>
            <a:r>
              <a:rPr lang="en-US" dirty="0"/>
              <a:t> anniversary of Linux</a:t>
            </a:r>
          </a:p>
          <a:p>
            <a:pPr lvl="1" eaLnBrk="1" hangingPunct="1">
              <a:defRPr/>
            </a:pPr>
            <a:r>
              <a:rPr lang="en-US" dirty="0"/>
              <a:t>&lt;version&gt;.&lt;release&gt;.&lt;</a:t>
            </a:r>
            <a:r>
              <a:rPr lang="en-US" dirty="0" err="1"/>
              <a:t>bugfix</a:t>
            </a:r>
            <a:r>
              <a:rPr lang="en-US" dirty="0"/>
              <a:t>&gt;</a:t>
            </a:r>
          </a:p>
          <a:p>
            <a:pPr lvl="1" eaLnBrk="1" hangingPunct="1">
              <a:defRPr/>
            </a:pPr>
            <a:r>
              <a:rPr lang="en-US" dirty="0">
                <a:hlinkClick r:id="rId3"/>
              </a:rPr>
              <a:t>https://lkml.org/lkml/2011/5/29/204</a:t>
            </a:r>
            <a:endParaRPr lang="en-US" dirty="0"/>
          </a:p>
          <a:p>
            <a:pPr marL="344487" lvl="1" indent="0"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sysfs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Driver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big idea: everything is a file</a:t>
            </a:r>
          </a:p>
          <a:p>
            <a:pPr lvl="1"/>
            <a:r>
              <a:rPr lang="en-US" dirty="0"/>
              <a:t>Leverage on VFS</a:t>
            </a:r>
          </a:p>
          <a:p>
            <a:pPr lvl="1"/>
            <a:r>
              <a:rPr lang="en-US" dirty="0"/>
              <a:t>Exception: network cards</a:t>
            </a:r>
          </a:p>
          <a:p>
            <a:pPr lvl="1"/>
            <a:endParaRPr lang="en-US" dirty="0"/>
          </a:p>
          <a:p>
            <a:r>
              <a:rPr lang="en-US" dirty="0"/>
              <a:t>Expose the hierarchical relationships between devices</a:t>
            </a:r>
          </a:p>
          <a:p>
            <a:endParaRPr lang="en-US" dirty="0"/>
          </a:p>
          <a:p>
            <a:r>
              <a:rPr lang="en-US" dirty="0"/>
              <a:t>The components of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block</a:t>
            </a:r>
            <a:r>
              <a:rPr lang="en-US" dirty="0"/>
              <a:t> – block devices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devices</a:t>
            </a:r>
            <a:r>
              <a:rPr lang="en-US" dirty="0"/>
              <a:t> – all hardware devices recognized by the kernel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bus</a:t>
            </a:r>
            <a:r>
              <a:rPr lang="en-US" dirty="0"/>
              <a:t> – buses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drivers</a:t>
            </a:r>
            <a:r>
              <a:rPr lang="en-US" dirty="0"/>
              <a:t> – the device drivers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dirty="0"/>
              <a:t> – the main category of devices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power</a:t>
            </a:r>
            <a:r>
              <a:rPr lang="en-US" dirty="0"/>
              <a:t> – for power management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firmware</a:t>
            </a:r>
            <a:r>
              <a:rPr lang="en-US" dirty="0"/>
              <a:t> – handle firmware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656" y="4694549"/>
            <a:ext cx="3620144" cy="14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4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45" y="1749405"/>
            <a:ext cx="5111193" cy="404526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Character vs block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of a </a:t>
            </a:r>
            <a:r>
              <a:rPr lang="en-US" dirty="0">
                <a:solidFill>
                  <a:srgbClr val="FF0000"/>
                </a:solidFill>
              </a:rPr>
              <a:t>block device </a:t>
            </a:r>
            <a:r>
              <a:rPr lang="en-US" dirty="0"/>
              <a:t>can be addressed randomly, and the time needed to transfer a data block is small and roughly the same</a:t>
            </a:r>
          </a:p>
          <a:p>
            <a:pPr lvl="1"/>
            <a:r>
              <a:rPr lang="en-US" dirty="0"/>
              <a:t>Examples: hard disks, floppy disks , CD-ROM drives, and DVD players</a:t>
            </a:r>
          </a:p>
          <a:p>
            <a:pPr lvl="1"/>
            <a:endParaRPr lang="en-US" dirty="0"/>
          </a:p>
          <a:p>
            <a:r>
              <a:rPr lang="en-US" dirty="0"/>
              <a:t>The data of a </a:t>
            </a:r>
            <a:r>
              <a:rPr lang="en-US" dirty="0">
                <a:solidFill>
                  <a:srgbClr val="FF0000"/>
                </a:solidFill>
              </a:rPr>
              <a:t>character device </a:t>
            </a:r>
            <a:r>
              <a:rPr lang="en-US" dirty="0"/>
              <a:t>either </a:t>
            </a:r>
          </a:p>
          <a:p>
            <a:pPr lvl="1"/>
            <a:r>
              <a:rPr lang="en-US" dirty="0"/>
              <a:t>cannot be addressed randomly, </a:t>
            </a:r>
          </a:p>
          <a:p>
            <a:pPr lvl="1"/>
            <a:r>
              <a:rPr lang="en-US" dirty="0"/>
              <a:t>or they can be addressed randomly, but the time required to access a random datum largely depends on its position inside the device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Kobjects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6686" cy="4351338"/>
          </a:xfrm>
        </p:spPr>
        <p:txBody>
          <a:bodyPr/>
          <a:lstStyle/>
          <a:p>
            <a:r>
              <a:rPr lang="en-US" dirty="0"/>
              <a:t>Core data structure for device drivers</a:t>
            </a:r>
          </a:p>
          <a:p>
            <a:r>
              <a:rPr lang="en-US" dirty="0"/>
              <a:t>Each </a:t>
            </a:r>
            <a:r>
              <a:rPr lang="en-US" dirty="0" err="1"/>
              <a:t>kobject</a:t>
            </a:r>
            <a:r>
              <a:rPr lang="en-US" dirty="0"/>
              <a:t> corresponds to a directory in </a:t>
            </a:r>
            <a:r>
              <a:rPr lang="en-US" dirty="0" err="1"/>
              <a:t>sysfs</a:t>
            </a:r>
            <a:endParaRPr lang="en-US" dirty="0"/>
          </a:p>
          <a:p>
            <a:r>
              <a:rPr lang="en-US" dirty="0"/>
              <a:t>Embedded inside containers</a:t>
            </a:r>
          </a:p>
          <a:p>
            <a:pPr lvl="1"/>
            <a:r>
              <a:rPr lang="en-US" dirty="0"/>
              <a:t>Descriptors for buses, devices, and drivers</a:t>
            </a:r>
          </a:p>
          <a:p>
            <a:r>
              <a:rPr lang="en-US" dirty="0" err="1"/>
              <a:t>Kobjects</a:t>
            </a:r>
            <a:r>
              <a:rPr lang="en-US" dirty="0"/>
              <a:t> are grouped into </a:t>
            </a:r>
            <a:r>
              <a:rPr lang="en-US" dirty="0" err="1">
                <a:solidFill>
                  <a:srgbClr val="FF0000"/>
                </a:solidFill>
              </a:rPr>
              <a:t>ksets</a:t>
            </a:r>
            <a:r>
              <a:rPr lang="en-US" dirty="0"/>
              <a:t> of the same type (container)</a:t>
            </a:r>
          </a:p>
          <a:p>
            <a:r>
              <a:rPr lang="en-US" dirty="0" err="1"/>
              <a:t>Ksets</a:t>
            </a:r>
            <a:r>
              <a:rPr lang="en-US" dirty="0"/>
              <a:t> may form </a:t>
            </a:r>
            <a:r>
              <a:rPr lang="en-US" dirty="0">
                <a:solidFill>
                  <a:srgbClr val="FF0000"/>
                </a:solidFill>
              </a:rPr>
              <a:t>subsystems</a:t>
            </a:r>
            <a:r>
              <a:rPr lang="en-US" dirty="0"/>
              <a:t> (hierarchy)</a:t>
            </a:r>
          </a:p>
          <a:p>
            <a:r>
              <a:rPr lang="en-US" dirty="0"/>
              <a:t>All the above must be registered with the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72" y="1690688"/>
            <a:ext cx="2476500" cy="39624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070757" y="4442254"/>
            <a:ext cx="3150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49142" y="3770996"/>
            <a:ext cx="1611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90183" y="3078797"/>
            <a:ext cx="452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02512" y="5653088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326793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Components of the Linux device model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has 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device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Associates with a </a:t>
            </a:r>
            <a:r>
              <a:rPr lang="en-US" dirty="0" err="1"/>
              <a:t>kobject</a:t>
            </a:r>
            <a:endParaRPr lang="en-US" dirty="0"/>
          </a:p>
          <a:p>
            <a:r>
              <a:rPr lang="en-US" dirty="0"/>
              <a:t>Each driver has a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device_driver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15" y="3284633"/>
            <a:ext cx="5907027" cy="28923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73692" y="4907047"/>
            <a:ext cx="5961050" cy="1269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76977" y="4260716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in 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device_driver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Components of the Linux device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Buses are represented by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bus_type</a:t>
            </a:r>
            <a:r>
              <a:rPr lang="en-US" dirty="0"/>
              <a:t>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44" y="2490626"/>
            <a:ext cx="7758331" cy="35666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62744" y="5137392"/>
            <a:ext cx="7758331" cy="919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82200" y="395077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in 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bus_type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87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Components of the Linux device model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class of devices has 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dirty="0"/>
              <a:t> object</a:t>
            </a: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dirty="0"/>
              <a:t> objects belong to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class_subsys</a:t>
            </a:r>
            <a:r>
              <a:rPr lang="en-US" dirty="0"/>
              <a:t> subsystem associated with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/sys/class</a:t>
            </a:r>
          </a:p>
          <a:p>
            <a:r>
              <a:rPr lang="en-US" dirty="0"/>
              <a:t>One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class_device</a:t>
            </a:r>
            <a:r>
              <a:rPr lang="en-US" dirty="0"/>
              <a:t> descriptor for each logical device of the class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device</a:t>
            </a:r>
            <a:r>
              <a:rPr lang="en-US" dirty="0"/>
              <a:t> can belong to multiple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class_device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Example: a sound card is a hardware device that usually includes a DSP, a mixer, a game port interface, and so on.</a:t>
            </a:r>
          </a:p>
          <a:p>
            <a:r>
              <a:rPr lang="en-US" dirty="0"/>
              <a:t>Device drivers in the same class are expected to offer the same functionalities to the user mode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1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Device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 maintains an official list of allocated device numbers</a:t>
            </a:r>
          </a:p>
          <a:p>
            <a:pPr lvl="1"/>
            <a:r>
              <a:rPr lang="en-US" dirty="0"/>
              <a:t>Documentation/devices.txt</a:t>
            </a:r>
          </a:p>
          <a:p>
            <a:r>
              <a:rPr lang="en-US" dirty="0"/>
              <a:t>Major number</a:t>
            </a:r>
          </a:p>
          <a:p>
            <a:pPr lvl="1"/>
            <a:r>
              <a:rPr lang="en-US" dirty="0"/>
              <a:t>12 bits</a:t>
            </a:r>
          </a:p>
          <a:p>
            <a:r>
              <a:rPr lang="en-US" dirty="0"/>
              <a:t>Minor number</a:t>
            </a:r>
          </a:p>
          <a:p>
            <a:pPr lvl="1"/>
            <a:r>
              <a:rPr lang="en-US" dirty="0"/>
              <a:t>20 bits</a:t>
            </a:r>
          </a:p>
          <a:p>
            <a:r>
              <a:rPr lang="en-US" dirty="0"/>
              <a:t>Each logical device in the system should have an associated device file with a well-defined device number</a:t>
            </a:r>
          </a:p>
          <a:p>
            <a:r>
              <a:rPr lang="en-US" dirty="0"/>
              <a:t>When a device driver registers, it will specify (static) or request to be allocated (dynamic) a range of device numbers that it will handle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Generic I/O Device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443162"/>
            <a:ext cx="5210175" cy="1971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0206" y="4544752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3334351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Dynamic device 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too many possible devices</a:t>
            </a:r>
          </a:p>
          <a:p>
            <a:endParaRPr lang="en-US" dirty="0"/>
          </a:p>
          <a:p>
            <a:r>
              <a:rPr lang="en-US" dirty="0"/>
              <a:t>From kernel 2.6 – create on demand dynamically</a:t>
            </a:r>
          </a:p>
          <a:p>
            <a:endParaRPr lang="en-US" dirty="0"/>
          </a:p>
          <a:p>
            <a:r>
              <a:rPr lang="en-US" dirty="0"/>
              <a:t>Uses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udev</a:t>
            </a:r>
            <a:r>
              <a:rPr lang="en-US" dirty="0"/>
              <a:t> toolset</a:t>
            </a:r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dirty="0">
                <a:solidFill>
                  <a:srgbClr val="7030A0"/>
                </a:solidFill>
              </a:rPr>
              <a:t>device </a:t>
            </a:r>
            <a:r>
              <a:rPr lang="en-US" dirty="0" err="1">
                <a:solidFill>
                  <a:srgbClr val="7030A0"/>
                </a:solidFill>
              </a:rPr>
              <a:t>hotplugging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1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role of 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files exist in the system directory but are intrinsically different from ordinary files</a:t>
            </a:r>
          </a:p>
          <a:p>
            <a:pPr lvl="1"/>
            <a:r>
              <a:rPr lang="en-US" dirty="0"/>
              <a:t>VFS hides the difference</a:t>
            </a:r>
          </a:p>
          <a:p>
            <a:pPr lvl="1"/>
            <a:endParaRPr lang="en-US" dirty="0"/>
          </a:p>
          <a:p>
            <a:r>
              <a:rPr lang="en-US" dirty="0"/>
              <a:t>VFS changes the default file operations of a device file when it is opened to do the appropriate device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Monitoring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of I/O is unpredictable</a:t>
            </a:r>
          </a:p>
          <a:p>
            <a:pPr lvl="1"/>
            <a:r>
              <a:rPr lang="en-US" dirty="0"/>
              <a:t>Question: how do we know an I/O request is terminated or completed?</a:t>
            </a:r>
          </a:p>
          <a:p>
            <a:r>
              <a:rPr lang="en-US" dirty="0"/>
              <a:t>Two modes: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Polling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(;;) {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if (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read_status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device) &amp; DEVICE_END_OPERATION) break;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(--count = = 0) break; 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Interrupt</a:t>
            </a:r>
          </a:p>
          <a:p>
            <a:pPr lvl="2"/>
            <a:r>
              <a:rPr lang="en-US" dirty="0"/>
              <a:t>Lower overhead</a:t>
            </a:r>
          </a:p>
          <a:p>
            <a:pPr lvl="2"/>
            <a:r>
              <a:rPr lang="en-US" dirty="0"/>
              <a:t>Can only be done if device has hardware for doing a IRQ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 Device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Character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simpler hardware</a:t>
            </a:r>
          </a:p>
          <a:p>
            <a:r>
              <a:rPr lang="en-US" dirty="0"/>
              <a:t>No caching</a:t>
            </a:r>
          </a:p>
          <a:p>
            <a:r>
              <a:rPr lang="en-US" dirty="0"/>
              <a:t>No re-reads of same bytes</a:t>
            </a:r>
          </a:p>
          <a:p>
            <a:r>
              <a:rPr lang="en-US" dirty="0"/>
              <a:t>No sophisticated communication protocol involved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1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Character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maintains a hash table </a:t>
            </a:r>
            <a:r>
              <a:rPr lang="en-US" dirty="0" err="1"/>
              <a:t>chrdevs</a:t>
            </a:r>
            <a:r>
              <a:rPr lang="en-US" dirty="0"/>
              <a:t> containing intervals of device numbers with handlers</a:t>
            </a:r>
          </a:p>
          <a:p>
            <a:r>
              <a:rPr lang="en-US" dirty="0"/>
              <a:t>On initialization, a character device driver much specify what range of device numbers it will handle, or ask for that range to be dynamically allocated</a:t>
            </a:r>
          </a:p>
          <a:p>
            <a:r>
              <a:rPr lang="en-US" dirty="0"/>
              <a:t>Character devices can transfer large number of bytes in a single I/O</a:t>
            </a:r>
          </a:p>
          <a:p>
            <a:pPr lvl="1"/>
            <a:r>
              <a:rPr lang="en-US" dirty="0"/>
              <a:t>Use buffering</a:t>
            </a:r>
          </a:p>
          <a:p>
            <a:pPr lvl="1"/>
            <a:r>
              <a:rPr lang="en-US" dirty="0"/>
              <a:t>Good news: same buffer never refused – makes for easier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Device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3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Block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more complex hardware</a:t>
            </a:r>
          </a:p>
          <a:p>
            <a:endParaRPr lang="en-US" dirty="0"/>
          </a:p>
          <a:p>
            <a:r>
              <a:rPr lang="en-US" dirty="0"/>
              <a:t>Access is slow</a:t>
            </a:r>
          </a:p>
          <a:p>
            <a:pPr lvl="1"/>
            <a:r>
              <a:rPr lang="en-US" dirty="0"/>
              <a:t>Situation is changing</a:t>
            </a:r>
          </a:p>
          <a:p>
            <a:endParaRPr lang="en-US" dirty="0"/>
          </a:p>
          <a:p>
            <a:r>
              <a:rPr lang="en-US" dirty="0"/>
              <a:t>Applications can repeatedly read or write the same block of data</a:t>
            </a:r>
          </a:p>
          <a:p>
            <a:endParaRPr lang="en-US" dirty="0"/>
          </a:p>
          <a:p>
            <a:r>
              <a:rPr lang="en-US" dirty="0"/>
              <a:t>Example: disks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2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Block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66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VFS needs to check if block is already in some kind of caches</a:t>
            </a:r>
          </a:p>
          <a:p>
            <a:pPr lvl="1"/>
            <a:r>
              <a:rPr lang="en-US" dirty="0"/>
              <a:t>If yes, serves request from memory cache</a:t>
            </a:r>
          </a:p>
          <a:p>
            <a:r>
              <a:rPr lang="en-US" dirty="0"/>
              <a:t>If no, determine physical location of block via </a:t>
            </a:r>
            <a:r>
              <a:rPr lang="en-US" dirty="0">
                <a:solidFill>
                  <a:srgbClr val="FF0000"/>
                </a:solidFill>
              </a:rPr>
              <a:t>mapping layer</a:t>
            </a:r>
          </a:p>
          <a:p>
            <a:pPr lvl="1"/>
            <a:r>
              <a:rPr lang="en-US" dirty="0"/>
              <a:t>From block size, compute </a:t>
            </a:r>
            <a:r>
              <a:rPr lang="en-US" dirty="0">
                <a:solidFill>
                  <a:srgbClr val="7030A0"/>
                </a:solidFill>
              </a:rPr>
              <a:t>file block numbers</a:t>
            </a:r>
          </a:p>
          <a:p>
            <a:pPr lvl="1"/>
            <a:r>
              <a:rPr lang="en-US" dirty="0"/>
              <a:t>From file’s </a:t>
            </a:r>
            <a:r>
              <a:rPr lang="en-US" dirty="0" err="1"/>
              <a:t>inode</a:t>
            </a:r>
            <a:r>
              <a:rPr lang="en-US" dirty="0"/>
              <a:t> data determine position on disk in terms of </a:t>
            </a:r>
            <a:r>
              <a:rPr lang="en-US" dirty="0">
                <a:solidFill>
                  <a:srgbClr val="7030A0"/>
                </a:solidFill>
              </a:rPr>
              <a:t>logical block number</a:t>
            </a:r>
          </a:p>
          <a:p>
            <a:r>
              <a:rPr lang="en-US" dirty="0"/>
              <a:t>Issues operations to a </a:t>
            </a:r>
            <a:r>
              <a:rPr lang="en-US" dirty="0">
                <a:solidFill>
                  <a:srgbClr val="FF0000"/>
                </a:solidFill>
              </a:rPr>
              <a:t>generic block layer </a:t>
            </a:r>
            <a:r>
              <a:rPr lang="en-US" dirty="0"/>
              <a:t>which issues </a:t>
            </a:r>
            <a:r>
              <a:rPr lang="en-US" dirty="0">
                <a:solidFill>
                  <a:srgbClr val="7030A0"/>
                </a:solidFill>
              </a:rPr>
              <a:t>block I/O requests</a:t>
            </a:r>
          </a:p>
          <a:p>
            <a:r>
              <a:rPr lang="en-US" dirty="0">
                <a:solidFill>
                  <a:srgbClr val="FF0000"/>
                </a:solidFill>
              </a:rPr>
              <a:t>I/O scheduler layer </a:t>
            </a:r>
            <a:r>
              <a:rPr lang="en-US" dirty="0"/>
              <a:t>implements I/O policies</a:t>
            </a:r>
          </a:p>
          <a:p>
            <a:r>
              <a:rPr lang="en-US" dirty="0"/>
              <a:t>Finally, </a:t>
            </a:r>
            <a:r>
              <a:rPr lang="en-US" dirty="0">
                <a:solidFill>
                  <a:srgbClr val="FF0000"/>
                </a:solidFill>
              </a:rPr>
              <a:t>block device drivers </a:t>
            </a:r>
            <a:r>
              <a:rPr lang="en-US" dirty="0"/>
              <a:t>perform actual operation on device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25625"/>
            <a:ext cx="2771775" cy="409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0429" y="5880264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3595865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Size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61202" cy="4351338"/>
          </a:xfrm>
        </p:spPr>
        <p:txBody>
          <a:bodyPr/>
          <a:lstStyle/>
          <a:p>
            <a:r>
              <a:rPr lang="en-US" dirty="0"/>
              <a:t>Hardware transfers data in </a:t>
            </a:r>
            <a:r>
              <a:rPr lang="en-US" dirty="0">
                <a:solidFill>
                  <a:srgbClr val="7030A0"/>
                </a:solidFill>
              </a:rPr>
              <a:t>sectors</a:t>
            </a:r>
          </a:p>
          <a:p>
            <a:endParaRPr lang="en-US" dirty="0"/>
          </a:p>
          <a:p>
            <a:r>
              <a:rPr lang="en-US" dirty="0"/>
              <a:t>VFS uses logical units called </a:t>
            </a:r>
            <a:r>
              <a:rPr lang="en-US" dirty="0">
                <a:solidFill>
                  <a:srgbClr val="7030A0"/>
                </a:solidFill>
              </a:rPr>
              <a:t>blocks</a:t>
            </a:r>
          </a:p>
          <a:p>
            <a:endParaRPr lang="en-US" dirty="0"/>
          </a:p>
          <a:p>
            <a:r>
              <a:rPr lang="en-US" dirty="0"/>
              <a:t>Block device drivers can work with adjacent data in </a:t>
            </a:r>
            <a:r>
              <a:rPr lang="en-US" dirty="0">
                <a:solidFill>
                  <a:srgbClr val="7030A0"/>
                </a:solidFill>
              </a:rPr>
              <a:t>segments</a:t>
            </a:r>
          </a:p>
          <a:p>
            <a:endParaRPr lang="en-US" dirty="0"/>
          </a:p>
          <a:p>
            <a:r>
              <a:rPr lang="en-US" dirty="0"/>
              <a:t>Disk caches work with </a:t>
            </a:r>
            <a:r>
              <a:rPr lang="en-US" dirty="0">
                <a:solidFill>
                  <a:srgbClr val="7030A0"/>
                </a:solidFill>
              </a:rPr>
              <a:t>pages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132727"/>
            <a:ext cx="3105150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7354" y="5373088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sizes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7381" y="1668829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Source: Bovet, Daniel P., Understanding the Linux Kernel.</a:t>
            </a:r>
          </a:p>
        </p:txBody>
      </p:sp>
    </p:spTree>
    <p:extLst>
      <p:ext uri="{BB962C8B-B14F-4D97-AF65-F5344CB8AC3E}">
        <p14:creationId xmlns:p14="http://schemas.microsoft.com/office/powerpoint/2010/main" val="214833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1930" cy="4351338"/>
          </a:xfrm>
        </p:spPr>
        <p:txBody>
          <a:bodyPr>
            <a:normAutofit/>
          </a:bodyPr>
          <a:lstStyle/>
          <a:p>
            <a:r>
              <a:rPr lang="en-US" dirty="0"/>
              <a:t>How can one find which I/O port is for what?</a:t>
            </a:r>
          </a:p>
          <a:p>
            <a:endParaRPr lang="en-US" dirty="0"/>
          </a:p>
          <a:p>
            <a:r>
              <a:rPr lang="en-US" dirty="0"/>
              <a:t>Linux manage this in a tree-like structure rooted at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ioport_resource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a tree to reflect hierarchy of the device connections</a:t>
            </a:r>
          </a:p>
          <a:p>
            <a:pPr lvl="1"/>
            <a:endParaRPr lang="en-US" dirty="0"/>
          </a:p>
          <a:p>
            <a:r>
              <a:rPr lang="en-US" dirty="0"/>
              <a:t>API’s for resource management: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request_resource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allocate_resource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release_resource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0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Generic Block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data into buffers</a:t>
            </a:r>
          </a:p>
          <a:p>
            <a:r>
              <a:rPr lang="en-US" dirty="0"/>
              <a:t>“Zero copy” – directly put data into user space</a:t>
            </a:r>
          </a:p>
          <a:p>
            <a:r>
              <a:rPr lang="en-US" dirty="0"/>
              <a:t>Manage logical volumes</a:t>
            </a:r>
          </a:p>
          <a:p>
            <a:pPr lvl="1"/>
            <a:r>
              <a:rPr lang="en-US" dirty="0"/>
              <a:t>LVM, RAID</a:t>
            </a:r>
          </a:p>
          <a:p>
            <a:r>
              <a:rPr lang="en-US" dirty="0"/>
              <a:t>Exploit advance features in modern disk controllers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dirty="0"/>
              <a:t> structure contains all information regarding an ongoing block I/O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5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901-5F42-4E87-A4B2-BA07DF2C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Multi-Queue Block IO Queueing (</a:t>
            </a:r>
            <a:r>
              <a:rPr lang="en-SG" dirty="0" err="1">
                <a:solidFill>
                  <a:srgbClr val="0070C0"/>
                </a:solidFill>
              </a:rPr>
              <a:t>blk-mq</a:t>
            </a:r>
            <a:r>
              <a:rPr lang="en-SG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D724-DA44-44C3-BAF0-C27B6C71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Slow devices like hard disk</a:t>
            </a:r>
          </a:p>
          <a:p>
            <a:pPr lvl="1"/>
            <a:r>
              <a:rPr lang="en-US" dirty="0"/>
              <a:t>A single queue to store block IO requests with a single lock</a:t>
            </a:r>
          </a:p>
          <a:p>
            <a:pPr lvl="1"/>
            <a:endParaRPr lang="en-US" dirty="0"/>
          </a:p>
          <a:p>
            <a:r>
              <a:rPr lang="en-US" dirty="0"/>
              <a:t>SSD, </a:t>
            </a:r>
            <a:r>
              <a:rPr lang="en-US" dirty="0" err="1"/>
              <a:t>NVMe</a:t>
            </a:r>
            <a:r>
              <a:rPr lang="en-US" dirty="0"/>
              <a:t>, supports parallelism well</a:t>
            </a:r>
          </a:p>
          <a:p>
            <a:pPr lvl="1"/>
            <a:r>
              <a:rPr lang="en-SG" dirty="0"/>
              <a:t>Need for multiple queues with reduced synchronization overhead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025D-B226-4BE8-9C5D-910274CC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FE998-70CD-49D7-BFD3-CEB71C1B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1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A4BB-2C77-4F93-B0EF-8DFF8A7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Two types of queues in </a:t>
            </a:r>
            <a:r>
              <a:rPr lang="en-SG" dirty="0" err="1">
                <a:solidFill>
                  <a:srgbClr val="0070C0"/>
                </a:solidFill>
              </a:rPr>
              <a:t>blk-mq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A02-92FB-4071-9A9A-3268BEDA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Hardware dispatch queues </a:t>
            </a:r>
          </a:p>
          <a:p>
            <a:pPr lvl="1"/>
            <a:r>
              <a:rPr lang="en-US" dirty="0"/>
              <a:t>A struct (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blk_mq_hw_ctx</a:t>
            </a:r>
            <a:r>
              <a:rPr lang="en-US" dirty="0"/>
              <a:t>) used by device drivers to map the device submission queues (or device DMA ring buffer)</a:t>
            </a:r>
          </a:p>
          <a:p>
            <a:pPr lvl="1"/>
            <a:r>
              <a:rPr lang="en-US" dirty="0"/>
              <a:t>The last step of the block layer submission code before the low level device driver takes over</a:t>
            </a:r>
          </a:p>
          <a:p>
            <a:pPr lvl="1"/>
            <a:endParaRPr lang="en-SG" dirty="0"/>
          </a:p>
          <a:p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Software staging queues</a:t>
            </a:r>
          </a:p>
          <a:p>
            <a:pPr lvl="1"/>
            <a:r>
              <a:rPr lang="en-US" dirty="0"/>
              <a:t>If there is an IO scheduler attached or </a:t>
            </a:r>
          </a:p>
          <a:p>
            <a:pPr lvl="1"/>
            <a:r>
              <a:rPr lang="en-US" dirty="0"/>
              <a:t>If we want to try to merge requests</a:t>
            </a:r>
          </a:p>
          <a:p>
            <a:pPr lvl="2"/>
            <a:r>
              <a:rPr lang="en-US" dirty="0"/>
              <a:t>Example: requests for sector 3-6, 6-7, 7-9 can become one request for sectors 3-9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02CF-F71B-41DD-8BB6-CA775AC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8B0F-9CC2-4257-9C72-D67EDA31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8F1BFC-D35E-41F6-8FA9-E8EC92A2532D}"/>
              </a:ext>
            </a:extLst>
          </p:cNvPr>
          <p:cNvGrpSpPr/>
          <p:nvPr/>
        </p:nvGrpSpPr>
        <p:grpSpPr>
          <a:xfrm>
            <a:off x="6524929" y="3699193"/>
            <a:ext cx="5221596" cy="1212087"/>
            <a:chOff x="6032559" y="3513003"/>
            <a:chExt cx="5221596" cy="121208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260E73-F659-48C6-AFB7-4D6FF37ED9E9}"/>
                </a:ext>
              </a:extLst>
            </p:cNvPr>
            <p:cNvSpPr/>
            <p:nvPr/>
          </p:nvSpPr>
          <p:spPr>
            <a:xfrm>
              <a:off x="6032559" y="3513003"/>
              <a:ext cx="5221596" cy="1212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C76311-2C74-413B-AA39-69B13252F122}"/>
                </a:ext>
              </a:extLst>
            </p:cNvPr>
            <p:cNvSpPr txBox="1"/>
            <p:nvPr/>
          </p:nvSpPr>
          <p:spPr>
            <a:xfrm>
              <a:off x="6032559" y="3591399"/>
              <a:ext cx="5221596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2">
                      <a:lumMod val="75000"/>
                    </a:schemeClr>
                  </a:solidFill>
                </a:rPr>
                <a:t>User request                                           hardware queue</a:t>
              </a:r>
            </a:p>
            <a:p>
              <a:r>
                <a:rPr lang="en-SG" dirty="0">
                  <a:solidFill>
                    <a:schemeClr val="accent2">
                      <a:lumMod val="75000"/>
                    </a:schemeClr>
                  </a:solidFill>
                </a:rPr>
                <a:t>                                           </a:t>
              </a:r>
            </a:p>
            <a:p>
              <a:r>
                <a:rPr lang="en-SG" dirty="0">
                  <a:solidFill>
                    <a:schemeClr val="accent2">
                      <a:lumMod val="75000"/>
                    </a:schemeClr>
                  </a:solidFill>
                </a:rPr>
                <a:t>         software queue              temporary queue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2C86FC-299F-450E-9554-0589B7020895}"/>
                </a:ext>
              </a:extLst>
            </p:cNvPr>
            <p:cNvCxnSpPr>
              <a:cxnSpLocks/>
            </p:cNvCxnSpPr>
            <p:nvPr/>
          </p:nvCxnSpPr>
          <p:spPr>
            <a:xfrm>
              <a:off x="7447602" y="3790001"/>
              <a:ext cx="2085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23860C-32A7-49B3-907E-6D5C57270C4D}"/>
                </a:ext>
              </a:extLst>
            </p:cNvPr>
            <p:cNvSpPr txBox="1"/>
            <p:nvPr/>
          </p:nvSpPr>
          <p:spPr>
            <a:xfrm>
              <a:off x="7844808" y="3546849"/>
              <a:ext cx="1436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i="1" dirty="0"/>
                <a:t>(if no I/O scheduler)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5035E-8240-444A-907E-B3CE7B7AA41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931" y="3893441"/>
              <a:ext cx="417893" cy="347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103868-C007-4BBE-A2B7-ACB53DE0BB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7196" y="4323747"/>
              <a:ext cx="670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0BF314-951F-4ADB-B843-9D5BDD0AD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7196" y="3803495"/>
              <a:ext cx="1435734" cy="52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DCB61E-071A-48F4-9A8C-E2641DF4B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2200" y="3868398"/>
              <a:ext cx="0" cy="358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0797AC-F437-47DC-9580-C1B69298A9DE}"/>
                </a:ext>
              </a:extLst>
            </p:cNvPr>
            <p:cNvSpPr txBox="1"/>
            <p:nvPr/>
          </p:nvSpPr>
          <p:spPr>
            <a:xfrm>
              <a:off x="7786168" y="4364634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i="1" dirty="0"/>
                <a:t>(if h/w queue full)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0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Generic block layer fires off random block I/O operations. But random access is bad for performance</a:t>
            </a:r>
          </a:p>
          <a:p>
            <a:r>
              <a:rPr lang="en-US" dirty="0"/>
              <a:t>I/O Scheduler tries to group I/O operations for best performance</a:t>
            </a:r>
          </a:p>
          <a:p>
            <a:r>
              <a:rPr lang="en-US" dirty="0"/>
              <a:t>However, deferring some I/O operations can lead to complications</a:t>
            </a:r>
          </a:p>
          <a:p>
            <a:pPr lvl="1"/>
            <a:r>
              <a:rPr lang="en-US" dirty="0"/>
              <a:t>Throw in the fact that block I/O are asynchronous and interrupt driven and you see the complications that the I/O scheduler has to deal with</a:t>
            </a:r>
          </a:p>
          <a:p>
            <a:r>
              <a:rPr lang="en-US" dirty="0"/>
              <a:t>In implementing any scheduling policies, I/O scheduler must ensure deadlocks etc. won’t arise</a:t>
            </a:r>
          </a:p>
          <a:p>
            <a:r>
              <a:rPr lang="en-US" dirty="0"/>
              <a:t>Also, tries to implement fairness of resource usage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/sys/block/&lt;device&gt;/queue/scheduler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3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I/O scheduling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Generic block layer invokes I/O scheduler to determine where a new request should be added to a </a:t>
            </a:r>
            <a:r>
              <a:rPr lang="en-US" dirty="0">
                <a:solidFill>
                  <a:srgbClr val="FF0000"/>
                </a:solidFill>
              </a:rPr>
              <a:t>request queue</a:t>
            </a:r>
          </a:p>
          <a:p>
            <a:endParaRPr lang="en-US" dirty="0"/>
          </a:p>
          <a:p>
            <a:r>
              <a:rPr lang="en-US" dirty="0"/>
              <a:t>I/O scheduler tries to keep request queue sorted by sector</a:t>
            </a:r>
          </a:p>
          <a:p>
            <a:pPr lvl="1"/>
            <a:r>
              <a:rPr lang="en-US" dirty="0"/>
              <a:t>Reduces disk seeking</a:t>
            </a:r>
          </a:p>
          <a:p>
            <a:pPr lvl="1"/>
            <a:r>
              <a:rPr lang="en-US" dirty="0"/>
              <a:t>Resembles elevator scheduling: hence the I/O schedulers are known as </a:t>
            </a:r>
            <a:r>
              <a:rPr lang="en-US" dirty="0">
                <a:solidFill>
                  <a:srgbClr val="FF0000"/>
                </a:solidFill>
              </a:rPr>
              <a:t>elevators</a:t>
            </a:r>
          </a:p>
          <a:p>
            <a:pPr lvl="1"/>
            <a:endParaRPr lang="en-US" dirty="0"/>
          </a:p>
          <a:p>
            <a:r>
              <a:rPr lang="en-US" dirty="0"/>
              <a:t>After computing priorities, I/O scheduler will finally insert into a </a:t>
            </a:r>
            <a:r>
              <a:rPr lang="en-US" dirty="0">
                <a:solidFill>
                  <a:srgbClr val="FF0000"/>
                </a:solidFill>
              </a:rPr>
              <a:t>dispatch queue </a:t>
            </a:r>
            <a:r>
              <a:rPr lang="en-US" dirty="0"/>
              <a:t>– the actual ordering of requests that a device driver should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5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I/O Scheduler Algorithms (Basic)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NOOP elevator</a:t>
            </a:r>
            <a:r>
              <a:rPr lang="en-US" dirty="0"/>
              <a:t>: simplest, no sorting, either FIFO or LIFO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Complete Fairness Queuing (CFQ) elevator</a:t>
            </a:r>
            <a:r>
              <a:rPr lang="en-US" dirty="0"/>
              <a:t>: maintains a large number of queues (default 64)</a:t>
            </a:r>
          </a:p>
          <a:p>
            <a:pPr lvl="1"/>
            <a:r>
              <a:rPr lang="en-US" dirty="0"/>
              <a:t>Processes are hashed to queues by process IDs</a:t>
            </a:r>
          </a:p>
          <a:p>
            <a:pPr lvl="1"/>
            <a:r>
              <a:rPr lang="en-US" dirty="0"/>
              <a:t>Each queue is sorted by sectors</a:t>
            </a:r>
          </a:p>
          <a:p>
            <a:pPr lvl="1"/>
            <a:r>
              <a:rPr lang="en-US" dirty="0"/>
              <a:t>Deprecated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8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AAD9-2F37-4A46-A4F2-9D724C73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Budget Fair Queueing I/O Scheduler (BFQ)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6C4-6DD3-4F34-868A-90977C07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from CFQ elevator code</a:t>
            </a:r>
          </a:p>
          <a:p>
            <a:endParaRPr lang="en-US" dirty="0"/>
          </a:p>
          <a:p>
            <a:r>
              <a:rPr lang="en-US" dirty="0"/>
              <a:t>Guarantees a high system and application responsiveness, and a low latency for time-sensitive applications, such as audio or video players</a:t>
            </a:r>
          </a:p>
          <a:p>
            <a:pPr lvl="1"/>
            <a:r>
              <a:rPr lang="en-US" dirty="0"/>
              <a:t>Prioritizes latency over throughput</a:t>
            </a:r>
          </a:p>
          <a:p>
            <a:endParaRPr lang="en-US" dirty="0"/>
          </a:p>
          <a:p>
            <a:r>
              <a:rPr lang="en-US" dirty="0"/>
              <a:t>Distributes bandwidth, and not just time, among processes or groups</a:t>
            </a:r>
          </a:p>
          <a:p>
            <a:pPr lvl="1"/>
            <a:r>
              <a:rPr lang="en-US" dirty="0"/>
              <a:t>Switch back to time distribution when needed to keep throughput high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A808-9E39-4F1F-A415-915CAA75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9588-B467-452E-A3C5-F37555A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3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8B5D-89A3-400B-A120-D6CFACEC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How BFQ works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DCF1-121B-4F4A-BBDF-300626A5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doing I/O on a device has a weight and a queue</a:t>
            </a:r>
          </a:p>
          <a:p>
            <a:pPr lvl="1"/>
            <a:r>
              <a:rPr lang="en-US" dirty="0"/>
              <a:t>Every queue has a </a:t>
            </a:r>
            <a:r>
              <a:rPr lang="en-US" dirty="0">
                <a:solidFill>
                  <a:srgbClr val="FF0000"/>
                </a:solidFill>
              </a:rPr>
              <a:t>budget</a:t>
            </a:r>
            <a:r>
              <a:rPr lang="en-US" dirty="0"/>
              <a:t>, measured in number of sectors</a:t>
            </a:r>
          </a:p>
          <a:p>
            <a:r>
              <a:rPr lang="en-US" dirty="0"/>
              <a:t>A queue (process) is given exclusive access to a device, and issues requests to the device until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queue becomes empty </a:t>
            </a:r>
          </a:p>
          <a:p>
            <a:pPr lvl="2"/>
            <a:r>
              <a:rPr lang="en-US" dirty="0"/>
              <a:t>Not immediately, will wait a while to give the process chance to issue more 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budget is exhausted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timeout (to take care of random access)</a:t>
            </a:r>
          </a:p>
          <a:p>
            <a:r>
              <a:rPr lang="en-US" dirty="0"/>
              <a:t>If queue is marked “low latency”, special heuristics are used instead to ensure low latency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2ACB-AF5E-44F1-8FCB-B165349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E793-6F5A-420E-888B-B802F4FB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5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5DC7-B6EB-44F2-9F4D-31D792FB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How BFQ works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E85A-0B2B-487B-86FF-60960122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Early Queue Merge (EQM): </a:t>
            </a:r>
            <a:r>
              <a:rPr lang="en-SG" dirty="0"/>
              <a:t>used to merge requests to a device</a:t>
            </a:r>
          </a:p>
          <a:p>
            <a:pPr lvl="1"/>
            <a:r>
              <a:rPr lang="en-SG" dirty="0"/>
              <a:t>A request targeting a device is checked with the next in line on the current active queue of the device (which may belong to another process). If hit, merge!</a:t>
            </a:r>
          </a:p>
          <a:p>
            <a:r>
              <a:rPr lang="en-SG" dirty="0"/>
              <a:t>Queues are scheduled (selected) based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Worst-case Weighted fair Queueing</a:t>
            </a:r>
            <a:r>
              <a:rPr lang="en-US" dirty="0"/>
              <a:t> (WF2Q+)</a:t>
            </a:r>
          </a:p>
          <a:p>
            <a:pPr lvl="1"/>
            <a:r>
              <a:rPr lang="en-US" dirty="0"/>
              <a:t>Completely Fair Scheduler also based on similar idea</a:t>
            </a:r>
          </a:p>
          <a:p>
            <a:pPr lvl="1"/>
            <a:r>
              <a:rPr lang="en-US" dirty="0"/>
              <a:t>Also uses a red-black tree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006F-C88C-4311-8A78-D968328C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A98B7-D3DD-4BEC-8125-B442C2B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3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Multiqueue</a:t>
            </a:r>
            <a:r>
              <a:rPr lang="en-US" dirty="0">
                <a:solidFill>
                  <a:srgbClr val="0070C0"/>
                </a:solidFill>
              </a:rPr>
              <a:t> Deadline Elevator (</a:t>
            </a:r>
            <a:r>
              <a:rPr lang="en-US" dirty="0" err="1">
                <a:solidFill>
                  <a:srgbClr val="0070C0"/>
                </a:solidFill>
              </a:rPr>
              <a:t>mq</a:t>
            </a:r>
            <a:r>
              <a:rPr lang="en-US" dirty="0">
                <a:solidFill>
                  <a:srgbClr val="0070C0"/>
                </a:solidFill>
              </a:rPr>
              <a:t>-deadline)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queues (1 read sorted by sector, 1 write sorted by sector, 1 read sorted by deadline, 1 write sorted by deadline)</a:t>
            </a:r>
          </a:p>
          <a:p>
            <a:pPr lvl="1"/>
            <a:r>
              <a:rPr lang="en-US" dirty="0"/>
              <a:t>A read (write) request will enter BOTH the read-by-sector (write-by-sector) and read-by-deadline (write-by-deadline)</a:t>
            </a:r>
          </a:p>
          <a:p>
            <a:pPr lvl="1"/>
            <a:r>
              <a:rPr lang="en-US" dirty="0"/>
              <a:t>A read request </a:t>
            </a:r>
            <a:r>
              <a:rPr lang="en-US" dirty="0">
                <a:solidFill>
                  <a:srgbClr val="7030A0"/>
                </a:solidFill>
              </a:rPr>
              <a:t>expires</a:t>
            </a:r>
            <a:r>
              <a:rPr lang="en-US" dirty="0"/>
              <a:t> in 500 </a:t>
            </a:r>
            <a:r>
              <a:rPr lang="en-US" dirty="0" err="1"/>
              <a:t>ms</a:t>
            </a:r>
            <a:r>
              <a:rPr lang="en-US" dirty="0"/>
              <a:t> after entry into queue; 5 sec for write</a:t>
            </a:r>
          </a:p>
          <a:p>
            <a:pPr lvl="1"/>
            <a:r>
              <a:rPr lang="en-US" dirty="0"/>
              <a:t>First (using heuristic) determine whether to do read or write for the next batch of entries in the dispatch queue</a:t>
            </a:r>
          </a:p>
          <a:p>
            <a:pPr lvl="2"/>
            <a:r>
              <a:rPr lang="en-US" dirty="0"/>
              <a:t>Reads preferred, unless writes skipped over for too long</a:t>
            </a:r>
          </a:p>
          <a:p>
            <a:pPr lvl="1"/>
            <a:r>
              <a:rPr lang="en-US" dirty="0"/>
              <a:t>If, say, read is chosen, check read deadline queue. If head of that queue has expired, dispatch that. Then try to choose requests adjacent to this from the sector queue.</a:t>
            </a:r>
          </a:p>
          <a:p>
            <a:pPr lvl="1"/>
            <a:r>
              <a:rPr lang="en-US" dirty="0"/>
              <a:t>If no expired request, dispatch from where last left out in sector queue</a:t>
            </a:r>
          </a:p>
          <a:p>
            <a:pPr lvl="2"/>
            <a:r>
              <a:rPr lang="en-US" dirty="0"/>
              <a:t>Reset to head when end of queue is reached</a:t>
            </a:r>
          </a:p>
          <a:p>
            <a:pPr lvl="2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CS5250 - 2019/2020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I/O interface is a hardware circuitry inserted between a group of I/O ports and their corresponding device controller</a:t>
            </a:r>
          </a:p>
          <a:p>
            <a:endParaRPr lang="en-US" dirty="0"/>
          </a:p>
          <a:p>
            <a:r>
              <a:rPr lang="en-US" dirty="0"/>
              <a:t>Translates the values in the I/ O ports into commands and data for the device</a:t>
            </a:r>
          </a:p>
          <a:p>
            <a:endParaRPr lang="en-US" dirty="0"/>
          </a:p>
          <a:p>
            <a:r>
              <a:rPr lang="en-US" dirty="0"/>
              <a:t>Detects changes in the device state and correspondingly updates the I/ O port</a:t>
            </a:r>
          </a:p>
          <a:p>
            <a:endParaRPr lang="en-US" dirty="0"/>
          </a:p>
          <a:p>
            <a:r>
              <a:rPr lang="en-US" dirty="0"/>
              <a:t>May involve a IRQ line to the PIC so as to issue hardware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7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5ADA-765D-41B5-9AF5-5AD979D4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solidFill>
                  <a:srgbClr val="0070C0"/>
                </a:solidFill>
              </a:rPr>
              <a:t>Kyber</a:t>
            </a:r>
            <a:r>
              <a:rPr lang="en-SG" dirty="0">
                <a:solidFill>
                  <a:srgbClr val="0070C0"/>
                </a:solidFill>
              </a:rPr>
              <a:t> I/O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69FF-3E47-40FD-BF49-A0E67C40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Designed for fast storage like SSD, </a:t>
            </a:r>
            <a:r>
              <a:rPr lang="en-SG" dirty="0" err="1"/>
              <a:t>NVMe</a:t>
            </a:r>
            <a:endParaRPr lang="en-SG" dirty="0"/>
          </a:p>
          <a:p>
            <a:endParaRPr lang="en-SG" dirty="0"/>
          </a:p>
          <a:p>
            <a:r>
              <a:rPr lang="en-SG" dirty="0"/>
              <a:t>Self-tuning</a:t>
            </a:r>
          </a:p>
          <a:p>
            <a:endParaRPr lang="en-SG" dirty="0"/>
          </a:p>
          <a:p>
            <a:r>
              <a:rPr lang="en-SG" dirty="0"/>
              <a:t>Key to speed is to keep overheads low, operations simple</a:t>
            </a:r>
          </a:p>
          <a:p>
            <a:endParaRPr lang="en-SG" dirty="0"/>
          </a:p>
          <a:p>
            <a:r>
              <a:rPr lang="en-US" dirty="0"/>
              <a:t>Two primary queues, one 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synchronous requests </a:t>
            </a:r>
            <a:r>
              <a:rPr lang="en-US" dirty="0"/>
              <a:t>(reads) and one 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asynchronous requests </a:t>
            </a:r>
            <a:r>
              <a:rPr lang="en-US" dirty="0"/>
              <a:t>(writes)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69C1-5596-441D-A46D-988FB00A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540D4-D386-4F6F-ABBC-EBDABE4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9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5E6-3A85-47FB-8B4E-58BDC49F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How </a:t>
            </a:r>
            <a:r>
              <a:rPr lang="en-SG" dirty="0" err="1">
                <a:solidFill>
                  <a:srgbClr val="0070C0"/>
                </a:solidFill>
              </a:rPr>
              <a:t>Kyber</a:t>
            </a:r>
            <a:r>
              <a:rPr lang="en-SG" dirty="0">
                <a:solidFill>
                  <a:srgbClr val="0070C0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C342-8289-4EB1-9AF7-10B375A5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Controls the number of entries of each type in a hardware queue</a:t>
            </a:r>
          </a:p>
          <a:p>
            <a:pPr lvl="1"/>
            <a:r>
              <a:rPr lang="en-SG" dirty="0"/>
              <a:t>Using tokens</a:t>
            </a:r>
          </a:p>
          <a:p>
            <a:pPr lvl="1"/>
            <a:endParaRPr lang="en-SG" dirty="0"/>
          </a:p>
          <a:p>
            <a:r>
              <a:rPr lang="en-SG" dirty="0"/>
              <a:t>Aim: keep the queue short for better response time</a:t>
            </a:r>
          </a:p>
          <a:p>
            <a:pPr lvl="1"/>
            <a:r>
              <a:rPr lang="en-SG" dirty="0"/>
              <a:t>Simple merging attempted</a:t>
            </a:r>
          </a:p>
          <a:p>
            <a:endParaRPr lang="en-SG" dirty="0"/>
          </a:p>
          <a:p>
            <a:r>
              <a:rPr lang="en-US" dirty="0"/>
              <a:t>Tunes the actual number of requests allowed (#tokens) into the dispatch queues by measuring the completion time of each request and adjusting the limits to achieve the desired latencies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8B06-881A-4246-BD05-3ECFD895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F2845-AD84-4EDC-B931-3790C5B9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4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Types of I/O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interface – devoted to one specific hardware</a:t>
            </a:r>
          </a:p>
          <a:p>
            <a:pPr lvl="1"/>
            <a:r>
              <a:rPr lang="en-US" dirty="0"/>
              <a:t>Example: keyboard, graphics, disk, mouse, network</a:t>
            </a:r>
          </a:p>
          <a:p>
            <a:pPr lvl="1"/>
            <a:endParaRPr lang="en-US" dirty="0"/>
          </a:p>
          <a:p>
            <a:r>
              <a:rPr lang="en-US" dirty="0"/>
              <a:t>General purpose interface</a:t>
            </a:r>
          </a:p>
          <a:p>
            <a:pPr lvl="1"/>
            <a:r>
              <a:rPr lang="en-US" dirty="0"/>
              <a:t>Example: parallel port, serial port, PCMCIA, SCSI, USB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Device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Interprets the high-level commands received from the I/ O interface and forces the device to execute specific actions by sending proper sequences of electrical signals to it</a:t>
            </a:r>
          </a:p>
          <a:p>
            <a:endParaRPr lang="en-US" dirty="0"/>
          </a:p>
          <a:p>
            <a:r>
              <a:rPr lang="en-US" dirty="0"/>
              <a:t>Converts and properly interprets the electrical signals received from the device and modifies (through the I/ O interface) the value of the status register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Memory-mapped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distinct space, I/O is embedded inside the memory space</a:t>
            </a:r>
          </a:p>
          <a:p>
            <a:pPr lvl="1"/>
            <a:r>
              <a:rPr lang="en-US" dirty="0"/>
              <a:t>Uses loads and stores</a:t>
            </a:r>
          </a:p>
          <a:p>
            <a:pPr lvl="1"/>
            <a:endParaRPr lang="en-US" dirty="0"/>
          </a:p>
          <a:p>
            <a:r>
              <a:rPr lang="en-US" dirty="0"/>
              <a:t>Suitable for fast devices and 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2E81-5C35-49E6-AF53-B2C0B06C7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3312</Words>
  <Application>Microsoft Office PowerPoint</Application>
  <PresentationFormat>Widescreen</PresentationFormat>
  <Paragraphs>550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Wingdings</vt:lpstr>
      <vt:lpstr>Office Theme</vt:lpstr>
      <vt:lpstr>Lecture 11</vt:lpstr>
      <vt:lpstr>Input-Output</vt:lpstr>
      <vt:lpstr>I/O Port I/O on x86</vt:lpstr>
      <vt:lpstr>Generic I/O Device</vt:lpstr>
      <vt:lpstr>Resource</vt:lpstr>
      <vt:lpstr>I/O interface</vt:lpstr>
      <vt:lpstr>Types of I/O interface</vt:lpstr>
      <vt:lpstr>Device Controllers</vt:lpstr>
      <vt:lpstr>Memory-mapped I/O</vt:lpstr>
      <vt:lpstr>PCI Express</vt:lpstr>
      <vt:lpstr>Device Drivers</vt:lpstr>
      <vt:lpstr>Device Drivers</vt:lpstr>
      <vt:lpstr>The Role of the Device Driver</vt:lpstr>
      <vt:lpstr>Policy-Free Drivers</vt:lpstr>
      <vt:lpstr>Splitting the Kernel</vt:lpstr>
      <vt:lpstr>Splitting the Kernel</vt:lpstr>
      <vt:lpstr>Splitting the Kernel</vt:lpstr>
      <vt:lpstr>Loadable Modules</vt:lpstr>
      <vt:lpstr>Classes of Devices and Modules</vt:lpstr>
      <vt:lpstr>Character Devices</vt:lpstr>
      <vt:lpstr>Block Devices</vt:lpstr>
      <vt:lpstr>Network Devices</vt:lpstr>
      <vt:lpstr>Other Classes of Devices</vt:lpstr>
      <vt:lpstr>File System Modules</vt:lpstr>
      <vt:lpstr>Security Issues</vt:lpstr>
      <vt:lpstr>Security Issues</vt:lpstr>
      <vt:lpstr>Security Issues</vt:lpstr>
      <vt:lpstr>Security Issues</vt:lpstr>
      <vt:lpstr>Version Numbering</vt:lpstr>
      <vt:lpstr>Version Numbering</vt:lpstr>
      <vt:lpstr>sysfs</vt:lpstr>
      <vt:lpstr>The Linux Driver Model</vt:lpstr>
      <vt:lpstr>Examples</vt:lpstr>
      <vt:lpstr>Character vs block devices</vt:lpstr>
      <vt:lpstr>Kobjects</vt:lpstr>
      <vt:lpstr>Components of the Linux device model (1)</vt:lpstr>
      <vt:lpstr>Components of the Linux device model (2)</vt:lpstr>
      <vt:lpstr>Components of the Linux device model (3)</vt:lpstr>
      <vt:lpstr>Device number</vt:lpstr>
      <vt:lpstr>Dynamic device file creation</vt:lpstr>
      <vt:lpstr>The role of VFS</vt:lpstr>
      <vt:lpstr>Monitoring I/O</vt:lpstr>
      <vt:lpstr>Character Device Drivers</vt:lpstr>
      <vt:lpstr>Character devices</vt:lpstr>
      <vt:lpstr>Character device drivers</vt:lpstr>
      <vt:lpstr>Block Device Drivers</vt:lpstr>
      <vt:lpstr>Block devices</vt:lpstr>
      <vt:lpstr>Block I/O</vt:lpstr>
      <vt:lpstr>Size matters</vt:lpstr>
      <vt:lpstr>The Generic Block Layer</vt:lpstr>
      <vt:lpstr>Multi-Queue Block IO Queueing (blk-mq)</vt:lpstr>
      <vt:lpstr>Two types of queues in blk-mq</vt:lpstr>
      <vt:lpstr>The I/O Scheduler</vt:lpstr>
      <vt:lpstr>How I/O scheduling works</vt:lpstr>
      <vt:lpstr>The I/O Scheduler Algorithms (Basic)</vt:lpstr>
      <vt:lpstr>Budget Fair Queueing I/O Scheduler (BFQ)</vt:lpstr>
      <vt:lpstr>How BFQ works (1)</vt:lpstr>
      <vt:lpstr>How BFQ works (2)</vt:lpstr>
      <vt:lpstr>Multiqueue Deadline Elevator (mq-deadline)</vt:lpstr>
      <vt:lpstr>Kyber I/O Scheduler</vt:lpstr>
      <vt:lpstr>How Kyber works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wongwf</dc:creator>
  <cp:lastModifiedBy>Weng-Fai Wong</cp:lastModifiedBy>
  <cp:revision>49</cp:revision>
  <dcterms:created xsi:type="dcterms:W3CDTF">2017-04-10T02:58:33Z</dcterms:created>
  <dcterms:modified xsi:type="dcterms:W3CDTF">2022-03-30T12:08:44Z</dcterms:modified>
</cp:coreProperties>
</file>