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6" r:id="rId2"/>
    <p:sldId id="259" r:id="rId3"/>
    <p:sldId id="370" r:id="rId4"/>
    <p:sldId id="260" r:id="rId5"/>
    <p:sldId id="261" r:id="rId6"/>
    <p:sldId id="262" r:id="rId7"/>
    <p:sldId id="263" r:id="rId8"/>
    <p:sldId id="264" r:id="rId9"/>
    <p:sldId id="265" r:id="rId10"/>
    <p:sldId id="268" r:id="rId11"/>
    <p:sldId id="269" r:id="rId12"/>
    <p:sldId id="368" r:id="rId13"/>
    <p:sldId id="276" r:id="rId14"/>
    <p:sldId id="318" r:id="rId15"/>
    <p:sldId id="319" r:id="rId16"/>
    <p:sldId id="277" r:id="rId17"/>
    <p:sldId id="278" r:id="rId18"/>
    <p:sldId id="279" r:id="rId19"/>
    <p:sldId id="280" r:id="rId20"/>
    <p:sldId id="270" r:id="rId21"/>
    <p:sldId id="271" r:id="rId22"/>
    <p:sldId id="272" r:id="rId23"/>
    <p:sldId id="369" r:id="rId24"/>
    <p:sldId id="274" r:id="rId25"/>
    <p:sldId id="275" r:id="rId26"/>
    <p:sldId id="281" r:id="rId27"/>
    <p:sldId id="282" r:id="rId28"/>
    <p:sldId id="283" r:id="rId29"/>
    <p:sldId id="284" r:id="rId30"/>
    <p:sldId id="285" r:id="rId31"/>
    <p:sldId id="286" r:id="rId32"/>
    <p:sldId id="287" r:id="rId33"/>
    <p:sldId id="288" r:id="rId34"/>
    <p:sldId id="292" r:id="rId35"/>
    <p:sldId id="293" r:id="rId36"/>
    <p:sldId id="294" r:id="rId37"/>
    <p:sldId id="295" r:id="rId38"/>
    <p:sldId id="331" r:id="rId39"/>
    <p:sldId id="332" r:id="rId40"/>
    <p:sldId id="335" r:id="rId41"/>
    <p:sldId id="336" r:id="rId42"/>
    <p:sldId id="337" r:id="rId43"/>
    <p:sldId id="338" r:id="rId44"/>
    <p:sldId id="339" r:id="rId45"/>
    <p:sldId id="340" r:id="rId46"/>
    <p:sldId id="346" r:id="rId47"/>
    <p:sldId id="347" r:id="rId48"/>
    <p:sldId id="348" r:id="rId49"/>
    <p:sldId id="349" r:id="rId50"/>
    <p:sldId id="350" r:id="rId51"/>
    <p:sldId id="351" r:id="rId52"/>
    <p:sldId id="354" r:id="rId53"/>
    <p:sldId id="359" r:id="rId54"/>
    <p:sldId id="360" r:id="rId55"/>
    <p:sldId id="361" r:id="rId56"/>
    <p:sldId id="366" r:id="rId57"/>
    <p:sldId id="367" r:id="rId58"/>
    <p:sldId id="371" r:id="rId59"/>
    <p:sldId id="372" r:id="rId60"/>
    <p:sldId id="373" r:id="rId61"/>
    <p:sldId id="374" r:id="rId62"/>
    <p:sldId id="33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56" d="100"/>
          <a:sy n="156" d="100"/>
        </p:scale>
        <p:origin x="11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33F4A-1F03-4A74-8ED0-6B3ADCA7043C}"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6E02E-ABB1-40A9-AF4A-B436BAE68147}" type="slidenum">
              <a:rPr lang="en-US" smtClean="0"/>
              <a:t>‹#›</a:t>
            </a:fld>
            <a:endParaRPr lang="en-US"/>
          </a:p>
        </p:txBody>
      </p:sp>
    </p:spTree>
    <p:extLst>
      <p:ext uri="{BB962C8B-B14F-4D97-AF65-F5344CB8AC3E}">
        <p14:creationId xmlns:p14="http://schemas.microsoft.com/office/powerpoint/2010/main" val="324002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1</a:t>
            </a:fld>
            <a:endParaRPr lang="en-US"/>
          </a:p>
        </p:txBody>
      </p:sp>
    </p:spTree>
    <p:extLst>
      <p:ext uri="{BB962C8B-B14F-4D97-AF65-F5344CB8AC3E}">
        <p14:creationId xmlns:p14="http://schemas.microsoft.com/office/powerpoint/2010/main" val="1305414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EDA8E-D73B-4919-8753-BC064983A646}" type="slidenum">
              <a:rPr lang="en-US" altLang="en-US"/>
              <a:pPr/>
              <a:t>11</a:t>
            </a:fld>
            <a:endParaRPr lang="en-US" altLang="en-US"/>
          </a:p>
        </p:txBody>
      </p:sp>
      <p:sp>
        <p:nvSpPr>
          <p:cNvPr id="1376258" name="Rectangle 2"/>
          <p:cNvSpPr>
            <a:spLocks noGrp="1" noRot="1" noChangeAspect="1" noChangeArrowheads="1" noTextEdit="1"/>
          </p:cNvSpPr>
          <p:nvPr>
            <p:ph type="sldImg"/>
          </p:nvPr>
        </p:nvSpPr>
        <p:spPr>
          <a:ln/>
        </p:spPr>
      </p:sp>
      <p:sp>
        <p:nvSpPr>
          <p:cNvPr id="1376259" name="Rectangle 3"/>
          <p:cNvSpPr>
            <a:spLocks noGrp="1" noChangeArrowheads="1"/>
          </p:cNvSpPr>
          <p:nvPr>
            <p:ph type="body" idx="1"/>
          </p:nvPr>
        </p:nvSpPr>
        <p:spPr/>
        <p:txBody>
          <a:bodyPr/>
          <a:lstStyle/>
          <a:p>
            <a:pPr>
              <a:buFontTx/>
              <a:buChar char="•"/>
            </a:pPr>
            <a:r>
              <a:rPr lang="en-US" altLang="en-US"/>
              <a:t>LRA </a:t>
            </a:r>
            <a:r>
              <a:rPr lang="en-US" altLang="ko-KR">
                <a:ea typeface="굴림" pitchFamily="34" charset="-127"/>
              </a:rPr>
              <a:t>takes a virtual address, translates it, saves the corresponding real address in a specified general-purpose register and The behavior of this instruction depends on the state(mapping) of the real memory resource</a:t>
            </a:r>
          </a:p>
          <a:p>
            <a:pPr>
              <a:buFontTx/>
              <a:buChar char="•"/>
            </a:pPr>
            <a:r>
              <a:rPr lang="en-US" altLang="en-US"/>
              <a:t>POPF </a:t>
            </a:r>
            <a:r>
              <a:rPr lang="en-US" altLang="ko-KR">
                <a:ea typeface="굴림" pitchFamily="34" charset="-127"/>
              </a:rPr>
              <a:t>pops the flag registers from a stack held in memory. In user mode, this instruction overwrites all flags except the interrupt-enable flag. For the interrupt-enable flag, the instruction acts as a no-op when executed in user mode.</a:t>
            </a:r>
          </a:p>
          <a:p>
            <a:pPr lvl="3"/>
            <a:endParaRPr lang="en-US" altLang="en-US"/>
          </a:p>
        </p:txBody>
      </p:sp>
    </p:spTree>
    <p:extLst>
      <p:ext uri="{BB962C8B-B14F-4D97-AF65-F5344CB8AC3E}">
        <p14:creationId xmlns:p14="http://schemas.microsoft.com/office/powerpoint/2010/main" val="306477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A28620-76D4-4D4A-8CA9-1400F87A0084}" type="slidenum">
              <a:rPr lang="en-US" altLang="en-US"/>
              <a:pPr/>
              <a:t>13</a:t>
            </a:fld>
            <a:endParaRPr lang="en-US" altLang="en-US"/>
          </a:p>
        </p:txBody>
      </p:sp>
      <p:sp>
        <p:nvSpPr>
          <p:cNvPr id="1390594" name="Rectangle 2"/>
          <p:cNvSpPr>
            <a:spLocks noGrp="1" noRot="1" noChangeAspect="1" noChangeArrowheads="1" noTextEdit="1"/>
          </p:cNvSpPr>
          <p:nvPr>
            <p:ph type="sldImg"/>
          </p:nvPr>
        </p:nvSpPr>
        <p:spPr>
          <a:ln/>
        </p:spPr>
      </p:sp>
      <p:sp>
        <p:nvSpPr>
          <p:cNvPr id="139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9902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905A7-01C8-404F-9FF9-585DCEA02382}" type="slidenum">
              <a:rPr lang="en-US" altLang="en-US"/>
              <a:pPr/>
              <a:t>14</a:t>
            </a:fld>
            <a:endParaRPr lang="en-US" altLang="en-US"/>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582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484C5-5FDA-4CB7-881C-7A67004218C3}" type="slidenum">
              <a:rPr lang="en-US" altLang="en-US"/>
              <a:pPr/>
              <a:t>15</a:t>
            </a:fld>
            <a:endParaRPr lang="en-US" altLang="en-US"/>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435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CCF28-9936-4FE7-945D-9323DA704F2D}" type="slidenum">
              <a:rPr lang="en-US" altLang="en-US"/>
              <a:pPr/>
              <a:t>16</a:t>
            </a:fld>
            <a:endParaRPr lang="en-US" alt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8958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AAADA-88BD-4D88-B7BF-00BC7890C70A}" type="slidenum">
              <a:rPr lang="en-US" altLang="en-US"/>
              <a:pPr/>
              <a:t>17</a:t>
            </a:fld>
            <a:endParaRPr lang="en-US" altLang="en-US"/>
          </a:p>
        </p:txBody>
      </p:sp>
      <p:sp>
        <p:nvSpPr>
          <p:cNvPr id="1394690" name="Rectangle 2"/>
          <p:cNvSpPr>
            <a:spLocks noGrp="1" noRot="1" noChangeAspect="1" noChangeArrowheads="1" noTextEdit="1"/>
          </p:cNvSpPr>
          <p:nvPr>
            <p:ph type="sldImg"/>
          </p:nvPr>
        </p:nvSpPr>
        <p:spPr>
          <a:ln/>
        </p:spPr>
      </p:sp>
      <p:sp>
        <p:nvSpPr>
          <p:cNvPr id="139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5606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6047C-B4DC-4147-877F-5634A14DF258}" type="slidenum">
              <a:rPr lang="en-US" altLang="en-US"/>
              <a:pPr/>
              <a:t>18</a:t>
            </a:fld>
            <a:endParaRPr lang="en-US" altLang="en-US"/>
          </a:p>
        </p:txBody>
      </p:sp>
      <p:sp>
        <p:nvSpPr>
          <p:cNvPr id="1396738" name="Rectangle 2"/>
          <p:cNvSpPr>
            <a:spLocks noGrp="1" noRot="1" noChangeAspect="1" noChangeArrowheads="1" noTextEdit="1"/>
          </p:cNvSpPr>
          <p:nvPr>
            <p:ph type="sldImg"/>
          </p:nvPr>
        </p:nvSpPr>
        <p:spPr>
          <a:ln/>
        </p:spPr>
      </p:sp>
      <p:sp>
        <p:nvSpPr>
          <p:cNvPr id="1396739" name="Rectangle 3"/>
          <p:cNvSpPr>
            <a:spLocks noGrp="1" noChangeArrowheads="1"/>
          </p:cNvSpPr>
          <p:nvPr>
            <p:ph type="body" idx="1"/>
          </p:nvPr>
        </p:nvSpPr>
        <p:spPr/>
        <p:txBody>
          <a:bodyPr/>
          <a:lstStyle/>
          <a:p>
            <a:pPr>
              <a:buFontTx/>
              <a:buChar char="•"/>
            </a:pPr>
            <a:r>
              <a:rPr lang="en-US" altLang="en-US"/>
              <a:t>In order to further reduce overhead, instead of scanning single basic locks at a time, the VMM can scan through all branches that allow target computation. Thus for a conditional branch. Both the fall-through as well ass the taken branch paths are followed during the initial scan, and this process is repeated until a control-transfer instruction is encountered.</a:t>
            </a:r>
          </a:p>
          <a:p>
            <a:pPr>
              <a:buFontTx/>
              <a:buChar char="•"/>
            </a:pPr>
            <a:r>
              <a:rPr lang="en-US" altLang="en-US"/>
              <a:t>Observe that a critical instruction appearing in a guest application program needs to be patched only if it causes some action to be taken when performed in user mode.</a:t>
            </a:r>
          </a:p>
        </p:txBody>
      </p:sp>
    </p:spTree>
    <p:extLst>
      <p:ext uri="{BB962C8B-B14F-4D97-AF65-F5344CB8AC3E}">
        <p14:creationId xmlns:p14="http://schemas.microsoft.com/office/powerpoint/2010/main" val="4218110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4EC18-96A5-453C-8E11-60CE2595CFA6}" type="slidenum">
              <a:rPr lang="en-US" altLang="en-US"/>
              <a:pPr/>
              <a:t>19</a:t>
            </a:fld>
            <a:endParaRPr lang="en-US" altLang="en-US"/>
          </a:p>
        </p:txBody>
      </p:sp>
      <p:sp>
        <p:nvSpPr>
          <p:cNvPr id="1398786" name="Rectangle 2"/>
          <p:cNvSpPr>
            <a:spLocks noGrp="1" noRot="1" noChangeAspect="1" noChangeArrowheads="1" noTextEdit="1"/>
          </p:cNvSpPr>
          <p:nvPr>
            <p:ph type="sldImg"/>
          </p:nvPr>
        </p:nvSpPr>
        <p:spPr>
          <a:ln/>
        </p:spPr>
      </p:sp>
      <p:sp>
        <p:nvSpPr>
          <p:cNvPr id="1398787" name="Rectangle 3"/>
          <p:cNvSpPr>
            <a:spLocks noGrp="1" noChangeArrowheads="1"/>
          </p:cNvSpPr>
          <p:nvPr>
            <p:ph type="body" idx="1"/>
          </p:nvPr>
        </p:nvSpPr>
        <p:spPr/>
        <p:txBody>
          <a:bodyPr/>
          <a:lstStyle/>
          <a:p>
            <a:pPr>
              <a:buFontTx/>
              <a:buChar char="•"/>
            </a:pPr>
            <a:r>
              <a:rPr lang="en-US" altLang="en-US"/>
              <a:t>The cached code is an emulation of an entire block of the original code, including the critical instruction, and hence is specific to the location of the trapping instruction.</a:t>
            </a:r>
          </a:p>
          <a:p>
            <a:pPr>
              <a:buFontTx/>
              <a:buChar char="•"/>
            </a:pPr>
            <a:r>
              <a:rPr lang="en-US" altLang="en-US"/>
              <a:t>When the VMM returns control to the virtual machine, it restores the program counter to the point immediately after the block that was emulated rather than to the instruction following the trap</a:t>
            </a:r>
          </a:p>
        </p:txBody>
      </p:sp>
    </p:spTree>
    <p:extLst>
      <p:ext uri="{BB962C8B-B14F-4D97-AF65-F5344CB8AC3E}">
        <p14:creationId xmlns:p14="http://schemas.microsoft.com/office/powerpoint/2010/main" val="363760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1853F-4F88-42F3-B999-2C40448C1684}" type="slidenum">
              <a:rPr lang="en-US" altLang="en-US"/>
              <a:pPr/>
              <a:t>20</a:t>
            </a:fld>
            <a:endParaRPr lang="en-US" altLang="en-US"/>
          </a:p>
        </p:txBody>
      </p:sp>
      <p:sp>
        <p:nvSpPr>
          <p:cNvPr id="1378306" name="Rectangle 2"/>
          <p:cNvSpPr>
            <a:spLocks noGrp="1" noRot="1" noChangeAspect="1" noChangeArrowheads="1" noTextEdit="1"/>
          </p:cNvSpPr>
          <p:nvPr>
            <p:ph type="sldImg"/>
          </p:nvPr>
        </p:nvSpPr>
        <p:spPr>
          <a:ln/>
        </p:spPr>
      </p:sp>
      <p:sp>
        <p:nvSpPr>
          <p:cNvPr id="1378307" name="Rectangle 3"/>
          <p:cNvSpPr>
            <a:spLocks noGrp="1" noChangeArrowheads="1"/>
          </p:cNvSpPr>
          <p:nvPr>
            <p:ph type="body" idx="1"/>
          </p:nvPr>
        </p:nvSpPr>
        <p:spPr/>
        <p:txBody>
          <a:bodyPr/>
          <a:lstStyle/>
          <a:p>
            <a:pPr>
              <a:buFontTx/>
              <a:buChar char="•"/>
            </a:pPr>
            <a:r>
              <a:rPr lang="en-US" altLang="en-US"/>
              <a:t>The dispatcher is the top level control module of the VMM, which decides the next module to be invoked.</a:t>
            </a:r>
          </a:p>
          <a:p>
            <a:pPr>
              <a:buFontTx/>
              <a:buChar char="•"/>
            </a:pPr>
            <a:r>
              <a:rPr lang="en-US" altLang="en-US"/>
              <a:t>The dispatcher is invoked by the interrupt handler when the hardware traps</a:t>
            </a:r>
          </a:p>
          <a:p>
            <a:pPr>
              <a:buFontTx/>
              <a:buChar char="•"/>
            </a:pPr>
            <a:r>
              <a:rPr lang="en-US" altLang="en-US"/>
              <a:t>The allocator decides how system resources are to be allocated</a:t>
            </a:r>
          </a:p>
          <a:p>
            <a:pPr>
              <a:buFontTx/>
              <a:buChar char="•"/>
            </a:pPr>
            <a:r>
              <a:rPr lang="en-US" altLang="en-US"/>
              <a:t>The allocator is invoked by the dispatcher whenever  there is a need to change machine resources associated with virtual machine</a:t>
            </a:r>
          </a:p>
          <a:p>
            <a:pPr>
              <a:buFontTx/>
              <a:buChar char="•"/>
            </a:pPr>
            <a:r>
              <a:rPr lang="en-US" altLang="en-US"/>
              <a:t>In a well-constructed VMM, any instruction that attempts to change resource assignments or whose behavior is affected by the assignment of resources will trap to the VMM dispatcher</a:t>
            </a:r>
          </a:p>
          <a:p>
            <a:pPr>
              <a:buFontTx/>
              <a:buChar char="•"/>
            </a:pPr>
            <a:r>
              <a:rPr lang="en-US" altLang="en-US"/>
              <a:t>The trapping instruction that attempt to change resource assignment are then directed by the dispatcher to the allocate while the rest of the traps will be directed to the interpreter routine</a:t>
            </a:r>
          </a:p>
        </p:txBody>
      </p:sp>
    </p:spTree>
    <p:extLst>
      <p:ext uri="{BB962C8B-B14F-4D97-AF65-F5344CB8AC3E}">
        <p14:creationId xmlns:p14="http://schemas.microsoft.com/office/powerpoint/2010/main" val="915381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776AC-7123-4A70-805C-9517C164D873}" type="slidenum">
              <a:rPr lang="en-US" altLang="en-US"/>
              <a:pPr/>
              <a:t>21</a:t>
            </a:fld>
            <a:endParaRPr lang="en-US" altLang="en-US"/>
          </a:p>
        </p:txBody>
      </p:sp>
      <p:sp>
        <p:nvSpPr>
          <p:cNvPr id="1380354" name="Rectangle 2"/>
          <p:cNvSpPr>
            <a:spLocks noGrp="1" noRot="1" noChangeAspect="1" noChangeArrowheads="1" noTextEdit="1"/>
          </p:cNvSpPr>
          <p:nvPr>
            <p:ph type="sldImg"/>
          </p:nvPr>
        </p:nvSpPr>
        <p:spPr>
          <a:ln/>
        </p:spPr>
      </p:sp>
      <p:sp>
        <p:nvSpPr>
          <p:cNvPr id="1380355" name="Rectangle 3"/>
          <p:cNvSpPr>
            <a:spLocks noGrp="1" noChangeArrowheads="1"/>
          </p:cNvSpPr>
          <p:nvPr>
            <p:ph type="body" idx="1"/>
          </p:nvPr>
        </p:nvSpPr>
        <p:spPr/>
        <p:txBody>
          <a:bodyPr/>
          <a:lstStyle/>
          <a:p>
            <a:pPr>
              <a:buFontTx/>
              <a:buChar char="•"/>
            </a:pPr>
            <a:r>
              <a:rPr lang="en-US" altLang="en-US"/>
              <a:t>Efficiency implies that all instructions that are innocuous must be executed natively on the hardware</a:t>
            </a:r>
          </a:p>
          <a:p>
            <a:pPr>
              <a:buFontTx/>
              <a:buChar char="•"/>
            </a:pPr>
            <a:r>
              <a:rPr lang="en-US" altLang="en-US"/>
              <a:t>Resource control implies that it should not be possible for guest software to directly change the configuration of any system resources available to it, e.g. real memory. The allocator must be invoked in case the guest software attempt to make any changes</a:t>
            </a:r>
          </a:p>
          <a:p>
            <a:pPr>
              <a:buFontTx/>
              <a:buChar char="•"/>
            </a:pPr>
            <a:r>
              <a:rPr lang="en-US" altLang="en-US"/>
              <a:t>Equivalence implies that any program executing on a virtual machine must behave in a manner identical to the way it would have behaved when running on the native hardware, with only a few exceptions.</a:t>
            </a:r>
          </a:p>
          <a:p>
            <a:pPr>
              <a:buFontTx/>
              <a:buChar char="•"/>
            </a:pPr>
            <a:r>
              <a:rPr lang="en-US" altLang="en-US"/>
              <a:t>All non privileged instruction do not need any emulation and can be executed natively on the host platform</a:t>
            </a:r>
          </a:p>
        </p:txBody>
      </p:sp>
    </p:spTree>
    <p:extLst>
      <p:ext uri="{BB962C8B-B14F-4D97-AF65-F5344CB8AC3E}">
        <p14:creationId xmlns:p14="http://schemas.microsoft.com/office/powerpoint/2010/main" val="47329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C3D67-A680-4F8C-A954-04A7306670A5}" type="slidenum">
              <a:rPr lang="en-US" altLang="en-US"/>
              <a:pPr/>
              <a:t>2</a:t>
            </a:fld>
            <a:endParaRPr lang="en-US" altLang="en-US"/>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54065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176A4A-1022-48C4-88A3-0E578108EDFA}" type="slidenum">
              <a:rPr lang="en-US" altLang="en-US"/>
              <a:pPr/>
              <a:t>22</a:t>
            </a:fld>
            <a:endParaRPr lang="en-US" alt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pPr>
              <a:buFontTx/>
              <a:buChar char="•"/>
            </a:pPr>
            <a:r>
              <a:rPr lang="en-US" altLang="en-US"/>
              <a:t>The privileged instruction causes a trap because the guest OS is operating in user mode. The trap goes to the dispatcher in the VMM, from where it is directed to the special interpreter routine for the specific instruction</a:t>
            </a:r>
          </a:p>
          <a:p>
            <a:pPr>
              <a:buFontTx/>
              <a:buChar char="•"/>
            </a:pPr>
            <a:r>
              <a:rPr lang="en-US" altLang="en-US"/>
              <a:t>Guest OS run in user mode and the VMM run in the system mode</a:t>
            </a:r>
          </a:p>
          <a:p>
            <a:pPr>
              <a:buFontTx/>
              <a:buChar char="•"/>
            </a:pPr>
            <a:r>
              <a:rPr lang="en-US" altLang="en-US"/>
              <a:t>There is checking in VMM to ensure the execution of the routine is safe</a:t>
            </a:r>
          </a:p>
        </p:txBody>
      </p:sp>
    </p:spTree>
    <p:extLst>
      <p:ext uri="{BB962C8B-B14F-4D97-AF65-F5344CB8AC3E}">
        <p14:creationId xmlns:p14="http://schemas.microsoft.com/office/powerpoint/2010/main" val="412631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B9F9A-0251-4430-B830-208B5F2985D8}" type="slidenum">
              <a:rPr lang="en-US" altLang="en-US"/>
              <a:pPr/>
              <a:t>24</a:t>
            </a:fld>
            <a:endParaRPr lang="en-US" altLang="en-US"/>
          </a:p>
        </p:txBody>
      </p:sp>
      <p:sp>
        <p:nvSpPr>
          <p:cNvPr id="1386498" name="Rectangle 2"/>
          <p:cNvSpPr>
            <a:spLocks noGrp="1" noRot="1" noChangeAspect="1" noChangeArrowheads="1" noTextEdit="1"/>
          </p:cNvSpPr>
          <p:nvPr>
            <p:ph type="sldImg"/>
          </p:nvPr>
        </p:nvSpPr>
        <p:spPr>
          <a:ln/>
        </p:spPr>
      </p:sp>
      <p:sp>
        <p:nvSpPr>
          <p:cNvPr id="138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473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465183-EC16-4972-BA5E-A69774FD139F}" type="slidenum">
              <a:rPr lang="en-US" altLang="en-US"/>
              <a:pPr/>
              <a:t>25</a:t>
            </a:fld>
            <a:endParaRPr lang="en-US" altLang="en-US"/>
          </a:p>
        </p:txBody>
      </p:sp>
      <p:sp>
        <p:nvSpPr>
          <p:cNvPr id="1388546" name="Rectangle 2"/>
          <p:cNvSpPr>
            <a:spLocks noGrp="1" noRot="1" noChangeAspect="1" noChangeArrowheads="1" noTextEdit="1"/>
          </p:cNvSpPr>
          <p:nvPr>
            <p:ph type="sldImg"/>
          </p:nvPr>
        </p:nvSpPr>
        <p:spPr>
          <a:ln/>
        </p:spPr>
      </p:sp>
      <p:sp>
        <p:nvSpPr>
          <p:cNvPr id="138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3093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EBDC5-2BED-473B-A825-56F9E0F6396C}" type="slidenum">
              <a:rPr lang="en-US" altLang="en-US"/>
              <a:pPr/>
              <a:t>26</a:t>
            </a:fld>
            <a:endParaRPr lang="en-US" altLang="en-US"/>
          </a:p>
        </p:txBody>
      </p:sp>
      <p:sp>
        <p:nvSpPr>
          <p:cNvPr id="1400834" name="Rectangle 2"/>
          <p:cNvSpPr>
            <a:spLocks noGrp="1" noRot="1" noChangeAspect="1" noChangeArrowheads="1" noTextEdit="1"/>
          </p:cNvSpPr>
          <p:nvPr>
            <p:ph type="sldImg"/>
          </p:nvPr>
        </p:nvSpPr>
        <p:spPr>
          <a:ln/>
        </p:spPr>
      </p:sp>
      <p:sp>
        <p:nvSpPr>
          <p:cNvPr id="1400835" name="Rectangle 3"/>
          <p:cNvSpPr>
            <a:spLocks noGrp="1" noChangeArrowheads="1"/>
          </p:cNvSpPr>
          <p:nvPr>
            <p:ph type="body" idx="1"/>
          </p:nvPr>
        </p:nvSpPr>
        <p:spPr/>
        <p:txBody>
          <a:bodyPr/>
          <a:lstStyle/>
          <a:p>
            <a:pPr>
              <a:lnSpc>
                <a:spcPct val="90000"/>
              </a:lnSpc>
              <a:buFontTx/>
              <a:buChar char="-"/>
            </a:pPr>
            <a:endParaRPr lang="en-US" altLang="en-US"/>
          </a:p>
        </p:txBody>
      </p:sp>
    </p:spTree>
    <p:extLst>
      <p:ext uri="{BB962C8B-B14F-4D97-AF65-F5344CB8AC3E}">
        <p14:creationId xmlns:p14="http://schemas.microsoft.com/office/powerpoint/2010/main" val="1468945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38DCA-B0FD-4E87-A991-3D01FB5995E4}" type="slidenum">
              <a:rPr lang="en-US" altLang="en-US"/>
              <a:pPr/>
              <a:t>27</a:t>
            </a:fld>
            <a:endParaRPr lang="en-US" altLang="en-US"/>
          </a:p>
        </p:txBody>
      </p:sp>
      <p:sp>
        <p:nvSpPr>
          <p:cNvPr id="1402882" name="Rectangle 2"/>
          <p:cNvSpPr>
            <a:spLocks noGrp="1" noRot="1" noChangeAspect="1" noChangeArrowheads="1" noTextEdit="1"/>
          </p:cNvSpPr>
          <p:nvPr>
            <p:ph type="sldImg"/>
          </p:nvPr>
        </p:nvSpPr>
        <p:spPr>
          <a:ln/>
        </p:spPr>
      </p:sp>
      <p:sp>
        <p:nvSpPr>
          <p:cNvPr id="1402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587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726F9-6230-4411-AC92-B0853B84E917}" type="slidenum">
              <a:rPr lang="en-US" altLang="en-US"/>
              <a:pPr/>
              <a:t>28</a:t>
            </a:fld>
            <a:endParaRPr lang="en-US" altLang="en-US"/>
          </a:p>
        </p:txBody>
      </p:sp>
      <p:sp>
        <p:nvSpPr>
          <p:cNvPr id="1404930" name="Rectangle 2"/>
          <p:cNvSpPr>
            <a:spLocks noGrp="1" noRot="1" noChangeAspect="1" noChangeArrowheads="1" noTextEdit="1"/>
          </p:cNvSpPr>
          <p:nvPr>
            <p:ph type="sldImg"/>
          </p:nvPr>
        </p:nvSpPr>
        <p:spPr>
          <a:ln/>
        </p:spPr>
      </p:sp>
      <p:sp>
        <p:nvSpPr>
          <p:cNvPr id="1404931" name="Rectangle 3"/>
          <p:cNvSpPr>
            <a:spLocks noGrp="1" noChangeArrowheads="1"/>
          </p:cNvSpPr>
          <p:nvPr>
            <p:ph type="body" idx="1"/>
          </p:nvPr>
        </p:nvSpPr>
        <p:spPr/>
        <p:txBody>
          <a:bodyPr/>
          <a:lstStyle/>
          <a:p>
            <a:pPr>
              <a:buFontTx/>
              <a:buChar char="-"/>
            </a:pPr>
            <a:endParaRPr lang="en-US" altLang="en-US"/>
          </a:p>
        </p:txBody>
      </p:sp>
    </p:spTree>
    <p:extLst>
      <p:ext uri="{BB962C8B-B14F-4D97-AF65-F5344CB8AC3E}">
        <p14:creationId xmlns:p14="http://schemas.microsoft.com/office/powerpoint/2010/main" val="2005944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E5F6F-8901-4B50-BB15-D85E687F7AB7}" type="slidenum">
              <a:rPr lang="en-US" altLang="en-US"/>
              <a:pPr/>
              <a:t>29</a:t>
            </a:fld>
            <a:endParaRPr lang="en-US" altLang="en-US"/>
          </a:p>
        </p:txBody>
      </p:sp>
      <p:sp>
        <p:nvSpPr>
          <p:cNvPr id="1406978" name="Rectangle 2"/>
          <p:cNvSpPr>
            <a:spLocks noGrp="1" noRot="1" noChangeAspect="1" noChangeArrowheads="1" noTextEdit="1"/>
          </p:cNvSpPr>
          <p:nvPr>
            <p:ph type="sldImg"/>
          </p:nvPr>
        </p:nvSpPr>
        <p:spPr>
          <a:ln/>
        </p:spPr>
      </p:sp>
      <p:sp>
        <p:nvSpPr>
          <p:cNvPr id="1406979" name="Rectangle 3"/>
          <p:cNvSpPr>
            <a:spLocks noGrp="1" noChangeArrowheads="1"/>
          </p:cNvSpPr>
          <p:nvPr>
            <p:ph type="body" idx="1"/>
          </p:nvPr>
        </p:nvSpPr>
        <p:spPr/>
        <p:txBody>
          <a:bodyPr/>
          <a:lstStyle/>
          <a:p>
            <a:pPr>
              <a:buFontTx/>
              <a:buChar char="-"/>
            </a:pPr>
            <a:endParaRPr lang="en-US" altLang="en-US"/>
          </a:p>
        </p:txBody>
      </p:sp>
    </p:spTree>
    <p:extLst>
      <p:ext uri="{BB962C8B-B14F-4D97-AF65-F5344CB8AC3E}">
        <p14:creationId xmlns:p14="http://schemas.microsoft.com/office/powerpoint/2010/main" val="3650496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3F11AA-7308-4DDA-B20A-D196ED769788}" type="slidenum">
              <a:rPr lang="en-US" altLang="en-US"/>
              <a:pPr/>
              <a:t>30</a:t>
            </a:fld>
            <a:endParaRPr lang="en-US" altLang="en-US"/>
          </a:p>
        </p:txBody>
      </p:sp>
      <p:sp>
        <p:nvSpPr>
          <p:cNvPr id="1409026" name="Rectangle 2"/>
          <p:cNvSpPr>
            <a:spLocks noGrp="1" noRot="1" noChangeAspect="1" noChangeArrowheads="1" noTextEdit="1"/>
          </p:cNvSpPr>
          <p:nvPr>
            <p:ph type="sldImg"/>
          </p:nvPr>
        </p:nvSpPr>
        <p:spPr>
          <a:ln/>
        </p:spPr>
      </p:sp>
      <p:sp>
        <p:nvSpPr>
          <p:cNvPr id="14090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4009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6E5B64-95DD-4282-8A84-C409996C5CDA}" type="slidenum">
              <a:rPr lang="en-US" altLang="en-US"/>
              <a:pPr/>
              <a:t>31</a:t>
            </a:fld>
            <a:endParaRPr lang="en-US" altLang="en-US"/>
          </a:p>
        </p:txBody>
      </p:sp>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pPr>
              <a:buFontTx/>
              <a:buChar char="-"/>
            </a:pPr>
            <a:endParaRPr lang="en-US" altLang="en-US"/>
          </a:p>
        </p:txBody>
      </p:sp>
    </p:spTree>
    <p:extLst>
      <p:ext uri="{BB962C8B-B14F-4D97-AF65-F5344CB8AC3E}">
        <p14:creationId xmlns:p14="http://schemas.microsoft.com/office/powerpoint/2010/main" val="3659526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4C10F-60EB-4BFE-A8E2-6628500CAE6A}" type="slidenum">
              <a:rPr lang="en-US" altLang="en-US"/>
              <a:pPr/>
              <a:t>32</a:t>
            </a:fld>
            <a:endParaRPr lang="en-US" altLang="en-US"/>
          </a:p>
        </p:txBody>
      </p:sp>
      <p:sp>
        <p:nvSpPr>
          <p:cNvPr id="1415170" name="Rectangle 2"/>
          <p:cNvSpPr>
            <a:spLocks noGrp="1" noRot="1" noChangeAspect="1" noChangeArrowheads="1" noTextEdit="1"/>
          </p:cNvSpPr>
          <p:nvPr>
            <p:ph type="sldImg"/>
          </p:nvPr>
        </p:nvSpPr>
        <p:spPr>
          <a:ln/>
        </p:spPr>
      </p:sp>
      <p:sp>
        <p:nvSpPr>
          <p:cNvPr id="141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38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2C03D-6224-4879-A93A-EE97556A5489}" type="slidenum">
              <a:rPr lang="en-US" altLang="en-US"/>
              <a:pPr/>
              <a:t>4</a:t>
            </a:fld>
            <a:endParaRPr lang="en-US" altLang="en-US"/>
          </a:p>
        </p:txBody>
      </p:sp>
      <p:sp>
        <p:nvSpPr>
          <p:cNvPr id="1359874" name="Rectangle 2"/>
          <p:cNvSpPr>
            <a:spLocks noGrp="1" noRot="1" noChangeAspect="1" noChangeArrowheads="1" noTextEdit="1"/>
          </p:cNvSpPr>
          <p:nvPr>
            <p:ph type="sldImg"/>
          </p:nvPr>
        </p:nvSpPr>
        <p:spPr>
          <a:ln/>
        </p:spPr>
      </p:sp>
      <p:sp>
        <p:nvSpPr>
          <p:cNvPr id="1359875" name="Rectangle 3"/>
          <p:cNvSpPr>
            <a:spLocks noGrp="1" noChangeArrowheads="1"/>
          </p:cNvSpPr>
          <p:nvPr>
            <p:ph type="body" idx="1"/>
          </p:nvPr>
        </p:nvSpPr>
        <p:spPr/>
        <p:txBody>
          <a:bodyPr/>
          <a:lstStyle/>
          <a:p>
            <a:pPr>
              <a:buFontTx/>
              <a:buChar char="-"/>
            </a:pPr>
            <a:r>
              <a:rPr lang="en-US" altLang="en-US"/>
              <a:t>Using devices such as KVM</a:t>
            </a:r>
          </a:p>
          <a:p>
            <a:pPr>
              <a:buFontTx/>
              <a:buChar char="-"/>
            </a:pPr>
            <a:r>
              <a:rPr lang="en-US" altLang="en-US"/>
              <a:t>Multiple OS share the same input device such as keyboard, mouse , display, etc</a:t>
            </a:r>
          </a:p>
        </p:txBody>
      </p:sp>
    </p:spTree>
    <p:extLst>
      <p:ext uri="{BB962C8B-B14F-4D97-AF65-F5344CB8AC3E}">
        <p14:creationId xmlns:p14="http://schemas.microsoft.com/office/powerpoint/2010/main" val="3592793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68ED3-4792-48D6-B99D-C285E342B697}" type="slidenum">
              <a:rPr lang="en-US" altLang="en-US"/>
              <a:pPr/>
              <a:t>33</a:t>
            </a:fld>
            <a:endParaRPr lang="en-US" altLang="en-US"/>
          </a:p>
        </p:txBody>
      </p:sp>
      <p:sp>
        <p:nvSpPr>
          <p:cNvPr id="1417218" name="Rectangle 2"/>
          <p:cNvSpPr>
            <a:spLocks noGrp="1" noRot="1" noChangeAspect="1" noChangeArrowheads="1" noTextEdit="1"/>
          </p:cNvSpPr>
          <p:nvPr>
            <p:ph type="sldImg"/>
          </p:nvPr>
        </p:nvSpPr>
        <p:spPr>
          <a:xfrm>
            <a:off x="382588" y="685800"/>
            <a:ext cx="6096000" cy="3429000"/>
          </a:xfrm>
          <a:ln/>
        </p:spPr>
      </p:sp>
      <p:sp>
        <p:nvSpPr>
          <p:cNvPr id="1417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620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6100E-C865-4F5B-AD25-A0887BD39DB7}" type="slidenum">
              <a:rPr lang="en-US" altLang="en-US"/>
              <a:pPr/>
              <a:t>34</a:t>
            </a:fld>
            <a:endParaRPr lang="en-US" altLang="en-US"/>
          </a:p>
        </p:txBody>
      </p:sp>
      <p:sp>
        <p:nvSpPr>
          <p:cNvPr id="1427458" name="Rectangle 2"/>
          <p:cNvSpPr>
            <a:spLocks noGrp="1" noRot="1" noChangeAspect="1" noChangeArrowheads="1" noTextEdit="1"/>
          </p:cNvSpPr>
          <p:nvPr>
            <p:ph type="sldImg"/>
          </p:nvPr>
        </p:nvSpPr>
        <p:spPr>
          <a:xfrm>
            <a:off x="382588" y="685800"/>
            <a:ext cx="6096000" cy="3429000"/>
          </a:xfrm>
          <a:ln/>
        </p:spPr>
      </p:sp>
      <p:sp>
        <p:nvSpPr>
          <p:cNvPr id="1427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97940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0578E-87B6-4ADE-B07A-0E3C3175B360}" type="slidenum">
              <a:rPr lang="en-US" altLang="en-US"/>
              <a:pPr/>
              <a:t>35</a:t>
            </a:fld>
            <a:endParaRPr lang="en-US" altLang="en-US"/>
          </a:p>
        </p:txBody>
      </p:sp>
      <p:sp>
        <p:nvSpPr>
          <p:cNvPr id="1429506" name="Rectangle 2"/>
          <p:cNvSpPr>
            <a:spLocks noGrp="1" noRot="1" noChangeAspect="1" noChangeArrowheads="1" noTextEdit="1"/>
          </p:cNvSpPr>
          <p:nvPr>
            <p:ph type="sldImg"/>
          </p:nvPr>
        </p:nvSpPr>
        <p:spPr>
          <a:xfrm>
            <a:off x="382588" y="685800"/>
            <a:ext cx="6096000" cy="3429000"/>
          </a:xfrm>
          <a:ln/>
        </p:spPr>
      </p:sp>
      <p:sp>
        <p:nvSpPr>
          <p:cNvPr id="142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5322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3FE0C-46E2-4363-9358-D84C7A2B524F}" type="slidenum">
              <a:rPr lang="en-US" altLang="en-US"/>
              <a:pPr/>
              <a:t>36</a:t>
            </a:fld>
            <a:endParaRPr lang="en-US" altLang="en-US"/>
          </a:p>
        </p:txBody>
      </p:sp>
      <p:sp>
        <p:nvSpPr>
          <p:cNvPr id="1431554" name="Rectangle 2"/>
          <p:cNvSpPr>
            <a:spLocks noGrp="1" noRot="1" noChangeAspect="1" noChangeArrowheads="1" noTextEdit="1"/>
          </p:cNvSpPr>
          <p:nvPr>
            <p:ph type="sldImg"/>
          </p:nvPr>
        </p:nvSpPr>
        <p:spPr>
          <a:xfrm>
            <a:off x="382588" y="685800"/>
            <a:ext cx="6096000" cy="3429000"/>
          </a:xfrm>
          <a:ln/>
        </p:spPr>
      </p:sp>
      <p:sp>
        <p:nvSpPr>
          <p:cNvPr id="1431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1432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1B8938-640E-4C2D-8AB4-319125141292}" type="slidenum">
              <a:rPr lang="en-US" altLang="en-US"/>
              <a:pPr/>
              <a:t>37</a:t>
            </a:fld>
            <a:endParaRPr lang="en-US" altLang="en-US"/>
          </a:p>
        </p:txBody>
      </p:sp>
      <p:sp>
        <p:nvSpPr>
          <p:cNvPr id="1433602" name="Rectangle 2"/>
          <p:cNvSpPr>
            <a:spLocks noGrp="1" noRot="1" noChangeAspect="1" noChangeArrowheads="1" noTextEdit="1"/>
          </p:cNvSpPr>
          <p:nvPr>
            <p:ph type="sldImg"/>
          </p:nvPr>
        </p:nvSpPr>
        <p:spPr>
          <a:xfrm>
            <a:off x="382588" y="685800"/>
            <a:ext cx="6096000" cy="3429000"/>
          </a:xfrm>
          <a:ln/>
        </p:spPr>
      </p:sp>
      <p:sp>
        <p:nvSpPr>
          <p:cNvPr id="143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2892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38</a:t>
            </a:fld>
            <a:endParaRPr lang="en-US"/>
          </a:p>
        </p:txBody>
      </p:sp>
    </p:spTree>
    <p:extLst>
      <p:ext uri="{BB962C8B-B14F-4D97-AF65-F5344CB8AC3E}">
        <p14:creationId xmlns:p14="http://schemas.microsoft.com/office/powerpoint/2010/main" val="3460470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39</a:t>
            </a:fld>
            <a:endParaRPr lang="en-US"/>
          </a:p>
        </p:txBody>
      </p:sp>
    </p:spTree>
    <p:extLst>
      <p:ext uri="{BB962C8B-B14F-4D97-AF65-F5344CB8AC3E}">
        <p14:creationId xmlns:p14="http://schemas.microsoft.com/office/powerpoint/2010/main" val="3928129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40</a:t>
            </a:fld>
            <a:endParaRPr lang="en-US"/>
          </a:p>
        </p:txBody>
      </p:sp>
    </p:spTree>
    <p:extLst>
      <p:ext uri="{BB962C8B-B14F-4D97-AF65-F5344CB8AC3E}">
        <p14:creationId xmlns:p14="http://schemas.microsoft.com/office/powerpoint/2010/main" val="670190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41</a:t>
            </a:fld>
            <a:endParaRPr lang="en-US"/>
          </a:p>
        </p:txBody>
      </p:sp>
    </p:spTree>
    <p:extLst>
      <p:ext uri="{BB962C8B-B14F-4D97-AF65-F5344CB8AC3E}">
        <p14:creationId xmlns:p14="http://schemas.microsoft.com/office/powerpoint/2010/main" val="3220916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42</a:t>
            </a:fld>
            <a:endParaRPr lang="en-US"/>
          </a:p>
        </p:txBody>
      </p:sp>
    </p:spTree>
    <p:extLst>
      <p:ext uri="{BB962C8B-B14F-4D97-AF65-F5344CB8AC3E}">
        <p14:creationId xmlns:p14="http://schemas.microsoft.com/office/powerpoint/2010/main" val="47413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E825C-434D-4D82-903A-6FD563B05169}" type="slidenum">
              <a:rPr lang="en-US" altLang="en-US"/>
              <a:pPr/>
              <a:t>5</a:t>
            </a:fld>
            <a:endParaRPr lang="en-US" altLang="en-US"/>
          </a:p>
        </p:txBody>
      </p:sp>
      <p:sp>
        <p:nvSpPr>
          <p:cNvPr id="1361922" name="Rectangle 2"/>
          <p:cNvSpPr>
            <a:spLocks noGrp="1" noRot="1" noChangeAspect="1" noChangeArrowheads="1" noTextEdit="1"/>
          </p:cNvSpPr>
          <p:nvPr>
            <p:ph type="sldImg"/>
          </p:nvPr>
        </p:nvSpPr>
        <p:spPr>
          <a:ln/>
        </p:spPr>
      </p:sp>
      <p:sp>
        <p:nvSpPr>
          <p:cNvPr id="1361923" name="Rectangle 3"/>
          <p:cNvSpPr>
            <a:spLocks noGrp="1" noChangeArrowheads="1"/>
          </p:cNvSpPr>
          <p:nvPr>
            <p:ph type="body" idx="1"/>
          </p:nvPr>
        </p:nvSpPr>
        <p:spPr/>
        <p:txBody>
          <a:bodyPr/>
          <a:lstStyle/>
          <a:p>
            <a:pPr>
              <a:lnSpc>
                <a:spcPct val="80000"/>
              </a:lnSpc>
              <a:buFontTx/>
              <a:buChar char="-"/>
            </a:pPr>
            <a:r>
              <a:rPr lang="en-US" altLang="en-US" sz="800"/>
              <a:t>There might be no adequate resources on the host platform</a:t>
            </a:r>
          </a:p>
          <a:p>
            <a:pPr>
              <a:lnSpc>
                <a:spcPct val="80000"/>
              </a:lnSpc>
              <a:buFontTx/>
              <a:buChar char="-"/>
            </a:pPr>
            <a:r>
              <a:rPr lang="en-US" altLang="en-US" sz="800"/>
              <a:t>VMM periodically switches control among the guest VMs</a:t>
            </a:r>
          </a:p>
          <a:p>
            <a:pPr>
              <a:lnSpc>
                <a:spcPct val="80000"/>
              </a:lnSpc>
              <a:buFontTx/>
              <a:buChar char="-"/>
            </a:pPr>
            <a:r>
              <a:rPr lang="en-US" altLang="en-US" sz="800"/>
              <a:t>First approach is indirection  where VMM match the pointer to the active VM. This is analogous to the situation in virtual memory system.</a:t>
            </a:r>
          </a:p>
          <a:p>
            <a:pPr>
              <a:lnSpc>
                <a:spcPct val="80000"/>
              </a:lnSpc>
              <a:buFontTx/>
              <a:buChar char="-"/>
            </a:pPr>
            <a:r>
              <a:rPr lang="en-US" altLang="en-US" sz="800"/>
              <a:t>Second approach is state copying where VMM copy the active VM’s state to the memory and copy it back when a different guest is activated </a:t>
            </a:r>
          </a:p>
          <a:p>
            <a:pPr>
              <a:lnSpc>
                <a:spcPct val="80000"/>
              </a:lnSpc>
              <a:buFontTx/>
              <a:buChar char="-"/>
            </a:pPr>
            <a:endParaRPr lang="en-US" altLang="en-US" sz="800"/>
          </a:p>
        </p:txBody>
      </p:sp>
    </p:spTree>
    <p:extLst>
      <p:ext uri="{BB962C8B-B14F-4D97-AF65-F5344CB8AC3E}">
        <p14:creationId xmlns:p14="http://schemas.microsoft.com/office/powerpoint/2010/main" val="1774642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43</a:t>
            </a:fld>
            <a:endParaRPr lang="en-US"/>
          </a:p>
        </p:txBody>
      </p:sp>
    </p:spTree>
    <p:extLst>
      <p:ext uri="{BB962C8B-B14F-4D97-AF65-F5344CB8AC3E}">
        <p14:creationId xmlns:p14="http://schemas.microsoft.com/office/powerpoint/2010/main" val="5365095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44</a:t>
            </a:fld>
            <a:endParaRPr lang="en-US"/>
          </a:p>
        </p:txBody>
      </p:sp>
    </p:spTree>
    <p:extLst>
      <p:ext uri="{BB962C8B-B14F-4D97-AF65-F5344CB8AC3E}">
        <p14:creationId xmlns:p14="http://schemas.microsoft.com/office/powerpoint/2010/main" val="3792442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45</a:t>
            </a:fld>
            <a:endParaRPr lang="en-US"/>
          </a:p>
        </p:txBody>
      </p:sp>
    </p:spTree>
    <p:extLst>
      <p:ext uri="{BB962C8B-B14F-4D97-AF65-F5344CB8AC3E}">
        <p14:creationId xmlns:p14="http://schemas.microsoft.com/office/powerpoint/2010/main" val="33532304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46</a:t>
            </a:fld>
            <a:endParaRPr lang="en-US"/>
          </a:p>
        </p:txBody>
      </p:sp>
    </p:spTree>
    <p:extLst>
      <p:ext uri="{BB962C8B-B14F-4D97-AF65-F5344CB8AC3E}">
        <p14:creationId xmlns:p14="http://schemas.microsoft.com/office/powerpoint/2010/main" val="306328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47</a:t>
            </a:fld>
            <a:endParaRPr lang="en-US"/>
          </a:p>
        </p:txBody>
      </p:sp>
    </p:spTree>
    <p:extLst>
      <p:ext uri="{BB962C8B-B14F-4D97-AF65-F5344CB8AC3E}">
        <p14:creationId xmlns:p14="http://schemas.microsoft.com/office/powerpoint/2010/main" val="1741644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48</a:t>
            </a:fld>
            <a:endParaRPr lang="en-US"/>
          </a:p>
        </p:txBody>
      </p:sp>
    </p:spTree>
    <p:extLst>
      <p:ext uri="{BB962C8B-B14F-4D97-AF65-F5344CB8AC3E}">
        <p14:creationId xmlns:p14="http://schemas.microsoft.com/office/powerpoint/2010/main" val="603648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49</a:t>
            </a:fld>
            <a:endParaRPr lang="en-US"/>
          </a:p>
        </p:txBody>
      </p:sp>
    </p:spTree>
    <p:extLst>
      <p:ext uri="{BB962C8B-B14F-4D97-AF65-F5344CB8AC3E}">
        <p14:creationId xmlns:p14="http://schemas.microsoft.com/office/powerpoint/2010/main" val="1209812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50</a:t>
            </a:fld>
            <a:endParaRPr lang="en-US"/>
          </a:p>
        </p:txBody>
      </p:sp>
    </p:spTree>
    <p:extLst>
      <p:ext uri="{BB962C8B-B14F-4D97-AF65-F5344CB8AC3E}">
        <p14:creationId xmlns:p14="http://schemas.microsoft.com/office/powerpoint/2010/main" val="2401174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51</a:t>
            </a:fld>
            <a:endParaRPr lang="en-US"/>
          </a:p>
        </p:txBody>
      </p:sp>
    </p:spTree>
    <p:extLst>
      <p:ext uri="{BB962C8B-B14F-4D97-AF65-F5344CB8AC3E}">
        <p14:creationId xmlns:p14="http://schemas.microsoft.com/office/powerpoint/2010/main" val="3861204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52</a:t>
            </a:fld>
            <a:endParaRPr lang="en-US"/>
          </a:p>
        </p:txBody>
      </p:sp>
    </p:spTree>
    <p:extLst>
      <p:ext uri="{BB962C8B-B14F-4D97-AF65-F5344CB8AC3E}">
        <p14:creationId xmlns:p14="http://schemas.microsoft.com/office/powerpoint/2010/main" val="16054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AB9F5-94FA-4282-B0A0-3D334520E629}" type="slidenum">
              <a:rPr lang="en-US" altLang="en-US"/>
              <a:pPr/>
              <a:t>6</a:t>
            </a:fld>
            <a:endParaRPr lang="en-US" alt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pPr lvl="1">
              <a:buFontTx/>
              <a:buChar char="-"/>
            </a:pPr>
            <a:r>
              <a:rPr lang="en-US" altLang="en-US"/>
              <a:t>Privileged resources are not used directly by the running VM</a:t>
            </a:r>
          </a:p>
          <a:p>
            <a:pPr lvl="1">
              <a:buFontTx/>
              <a:buChar char="-"/>
            </a:pPr>
            <a:r>
              <a:rPr lang="en-US" altLang="en-US"/>
              <a:t>VMM emulates all the operation of these resources</a:t>
            </a:r>
          </a:p>
          <a:p>
            <a:pPr lvl="1">
              <a:buFontTx/>
              <a:buChar char="-"/>
            </a:pPr>
            <a:r>
              <a:rPr lang="en-US" altLang="en-US"/>
              <a:t>The handler for the timer interrupt includes code that saves the state of the current guest virtual machine, determines the next virtual machine that shuld be activated, and load the next virtual machine to be run</a:t>
            </a:r>
          </a:p>
          <a:p>
            <a:pPr lvl="1">
              <a:buFontTx/>
              <a:buChar char="-"/>
            </a:pPr>
            <a:r>
              <a:rPr lang="en-US" altLang="en-US"/>
              <a:t>The guest OS should not be allowed to read the timer value set by the VMM</a:t>
            </a:r>
          </a:p>
        </p:txBody>
      </p:sp>
    </p:spTree>
    <p:extLst>
      <p:ext uri="{BB962C8B-B14F-4D97-AF65-F5344CB8AC3E}">
        <p14:creationId xmlns:p14="http://schemas.microsoft.com/office/powerpoint/2010/main" val="10055753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5A08B386-9847-4FDF-A2BA-F6DA7441223E}" type="datetime8">
              <a:rPr lang="en-US" altLang="zh-TW"/>
              <a:pPr/>
              <a:t>4/6/2022 3:01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2FE8458-3987-402A-AA1C-40911C9C589A}" type="slidenum">
              <a:rPr lang="en-US" altLang="zh-TW"/>
              <a:pPr/>
              <a:t>53</a:t>
            </a:fld>
            <a:endParaRPr lang="en-US" altLang="zh-TW"/>
          </a:p>
        </p:txBody>
      </p:sp>
      <p:sp>
        <p:nvSpPr>
          <p:cNvPr id="286722" name="Rectangle 2"/>
          <p:cNvSpPr>
            <a:spLocks noGrp="1" noRot="1" noChangeAspect="1" noChangeArrowheads="1" noTextEdit="1"/>
          </p:cNvSpPr>
          <p:nvPr>
            <p:ph type="sldImg"/>
          </p:nvPr>
        </p:nvSpPr>
        <p:spPr>
          <a:xfrm>
            <a:off x="390525" y="692150"/>
            <a:ext cx="6072188" cy="3416300"/>
          </a:xfrm>
          <a:ln/>
        </p:spPr>
      </p:sp>
    </p:spTree>
    <p:extLst>
      <p:ext uri="{BB962C8B-B14F-4D97-AF65-F5344CB8AC3E}">
        <p14:creationId xmlns:p14="http://schemas.microsoft.com/office/powerpoint/2010/main" val="10843653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7FBA974B-2E00-43AA-BD4C-C8D917ABA1AA}" type="datetime8">
              <a:rPr lang="en-US" altLang="zh-TW"/>
              <a:pPr/>
              <a:t>4/6/2022 3:01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BC49FA68-214F-43AB-9126-44010CA38F1E}" type="slidenum">
              <a:rPr lang="en-US" altLang="zh-TW"/>
              <a:pPr/>
              <a:t>54</a:t>
            </a:fld>
            <a:endParaRPr lang="en-US" altLang="zh-TW"/>
          </a:p>
        </p:txBody>
      </p:sp>
      <p:sp>
        <p:nvSpPr>
          <p:cNvPr id="288770"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3971678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55</a:t>
            </a:fld>
            <a:endParaRPr lang="en-US"/>
          </a:p>
        </p:txBody>
      </p:sp>
    </p:spTree>
    <p:extLst>
      <p:ext uri="{BB962C8B-B14F-4D97-AF65-F5344CB8AC3E}">
        <p14:creationId xmlns:p14="http://schemas.microsoft.com/office/powerpoint/2010/main" val="2796815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326BEF99-32C2-44DA-A23A-9CCE6881ADA6}" type="datetime8">
              <a:rPr lang="en-US" altLang="zh-TW"/>
              <a:pPr/>
              <a:t>4/6/2022 3:01 PM</a:t>
            </a:fld>
            <a:endParaRPr lang="en-US" altLang="zh-TW"/>
          </a:p>
        </p:txBody>
      </p:sp>
      <p:sp>
        <p:nvSpPr>
          <p:cNvPr id="5" name="Rectangle 6"/>
          <p:cNvSpPr>
            <a:spLocks noGrp="1" noChangeArrowheads="1"/>
          </p:cNvSpPr>
          <p:nvPr>
            <p:ph type="ftr" sz="quarter" idx="4"/>
          </p:nvPr>
        </p:nvSpPr>
        <p:spPr>
          <a:ln/>
        </p:spPr>
        <p:txBody>
          <a:bodyPr/>
          <a:lstStyle/>
          <a:p>
            <a:r>
              <a:rPr lang="en-US" altLang="zh-TW"/>
              <a:t>© 2006 Microsoft Corporation. All rights reserved. Microsoft, Windows, Windows Vista and other product names are or may be registered trademarks and/or trademarks in the U.S. and/or other countries.</a:t>
            </a:r>
          </a:p>
          <a:p>
            <a:r>
              <a:rPr lang="en-US" altLang="zh-TW"/>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zh-TW"/>
            </a:br>
            <a:r>
              <a:rPr lang="en-US" altLang="zh-TW"/>
              <a:t>MICROSOFT MAKES NO WARRANTIES, EXPRESS, IMPLIED OR STATUTORY, AS TO THE INFORMATION IN THIS PRESENTATION.</a:t>
            </a:r>
          </a:p>
        </p:txBody>
      </p:sp>
      <p:sp>
        <p:nvSpPr>
          <p:cNvPr id="6" name="Rectangle 7"/>
          <p:cNvSpPr>
            <a:spLocks noGrp="1" noChangeArrowheads="1"/>
          </p:cNvSpPr>
          <p:nvPr>
            <p:ph type="sldNum" sz="quarter" idx="5"/>
          </p:nvPr>
        </p:nvSpPr>
        <p:spPr>
          <a:ln/>
        </p:spPr>
        <p:txBody>
          <a:bodyPr/>
          <a:lstStyle/>
          <a:p>
            <a:fld id="{3D6631EC-2134-4DF5-9CED-0A170312FA50}" type="slidenum">
              <a:rPr lang="en-US" altLang="zh-TW"/>
              <a:pPr/>
              <a:t>56</a:t>
            </a:fld>
            <a:endParaRPr lang="en-US" altLang="zh-TW"/>
          </a:p>
        </p:txBody>
      </p:sp>
      <p:sp>
        <p:nvSpPr>
          <p:cNvPr id="305154"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508833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57</a:t>
            </a:fld>
            <a:endParaRPr lang="en-US"/>
          </a:p>
        </p:txBody>
      </p:sp>
    </p:spTree>
    <p:extLst>
      <p:ext uri="{BB962C8B-B14F-4D97-AF65-F5344CB8AC3E}">
        <p14:creationId xmlns:p14="http://schemas.microsoft.com/office/powerpoint/2010/main" val="3994743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D6E02E-ABB1-40A9-AF4A-B436BAE68147}" type="slidenum">
              <a:rPr lang="en-US" smtClean="0"/>
              <a:t>62</a:t>
            </a:fld>
            <a:endParaRPr lang="en-US"/>
          </a:p>
        </p:txBody>
      </p:sp>
    </p:spTree>
    <p:extLst>
      <p:ext uri="{BB962C8B-B14F-4D97-AF65-F5344CB8AC3E}">
        <p14:creationId xmlns:p14="http://schemas.microsoft.com/office/powerpoint/2010/main" val="395525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34DC8-08FC-4F93-92D7-8762254B8302}" type="slidenum">
              <a:rPr lang="en-US" altLang="en-US"/>
              <a:pPr/>
              <a:t>7</a:t>
            </a:fld>
            <a:endParaRPr lang="en-US" altLang="en-US"/>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pPr>
              <a:buFontTx/>
              <a:buChar char="-"/>
            </a:pPr>
            <a:r>
              <a:rPr lang="en-US" altLang="en-US"/>
              <a:t>For efficient operation of the system, therefore at least some part VMM implementation should have privileges higher than the actual privileges of the guest machines it support</a:t>
            </a:r>
          </a:p>
          <a:p>
            <a:pPr>
              <a:buFontTx/>
              <a:buChar char="-"/>
            </a:pPr>
            <a:r>
              <a:rPr lang="en-US" altLang="en-US"/>
              <a:t>Actual privilege means the privilege the code has on the hardware while it is running in the Virtual Machine environment</a:t>
            </a:r>
          </a:p>
          <a:p>
            <a:pPr>
              <a:buFontTx/>
              <a:buChar char="-"/>
            </a:pPr>
            <a:r>
              <a:rPr lang="en-US" altLang="en-US"/>
              <a:t>Relationship between VMM and virtual machine is analogous to relationship between OS and application in the old traditional system.</a:t>
            </a:r>
          </a:p>
          <a:p>
            <a:pPr>
              <a:buFontTx/>
              <a:buChar char="-"/>
            </a:pPr>
            <a:r>
              <a:rPr lang="en-US" altLang="en-US"/>
              <a:t>In native VM, the VMM is the only software that executes in the highest privilege level defined by system architecture and OS are instaaled on top of the VMM</a:t>
            </a:r>
          </a:p>
          <a:p>
            <a:pPr>
              <a:buFontTx/>
              <a:buChar char="-"/>
            </a:pPr>
            <a:r>
              <a:rPr lang="en-US" altLang="en-US"/>
              <a:t>Hosted system divided in to user –mode and dual-mode</a:t>
            </a:r>
          </a:p>
          <a:p>
            <a:pPr>
              <a:buFontTx/>
              <a:buChar char="-"/>
            </a:pPr>
            <a:r>
              <a:rPr lang="en-US" altLang="en-US"/>
              <a:t>In dual-mode part of the VMM works in privileged or system mode</a:t>
            </a:r>
          </a:p>
          <a:p>
            <a:pPr>
              <a:buFontTx/>
              <a:buChar char="-"/>
            </a:pPr>
            <a:endParaRPr lang="en-US" altLang="en-US"/>
          </a:p>
          <a:p>
            <a:pPr>
              <a:buFontTx/>
              <a:buChar char="-"/>
            </a:pPr>
            <a:endParaRPr lang="en-US" altLang="en-US"/>
          </a:p>
        </p:txBody>
      </p:sp>
    </p:spTree>
    <p:extLst>
      <p:ext uri="{BB962C8B-B14F-4D97-AF65-F5344CB8AC3E}">
        <p14:creationId xmlns:p14="http://schemas.microsoft.com/office/powerpoint/2010/main" val="2873253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8110-D0C1-4803-876E-3D96E0C93486}" type="slidenum">
              <a:rPr lang="en-US" altLang="en-US"/>
              <a:pPr/>
              <a:t>8</a:t>
            </a:fld>
            <a:endParaRPr lang="en-US" altLang="en-US"/>
          </a:p>
        </p:txBody>
      </p:sp>
      <p:sp>
        <p:nvSpPr>
          <p:cNvPr id="1368066" name="Rectangle 2"/>
          <p:cNvSpPr>
            <a:spLocks noGrp="1" noRot="1" noChangeAspect="1" noChangeArrowheads="1" noTextEdit="1"/>
          </p:cNvSpPr>
          <p:nvPr>
            <p:ph type="sldImg"/>
          </p:nvPr>
        </p:nvSpPr>
        <p:spPr>
          <a:ln/>
        </p:spPr>
      </p:sp>
      <p:sp>
        <p:nvSpPr>
          <p:cNvPr id="136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5595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E986B-354B-49E5-B95A-11060DC9E9B8}" type="slidenum">
              <a:rPr lang="en-US" altLang="en-US"/>
              <a:pPr/>
              <a:t>9</a:t>
            </a:fld>
            <a:endParaRPr lang="en-US" altLang="en-US"/>
          </a:p>
        </p:txBody>
      </p:sp>
      <p:sp>
        <p:nvSpPr>
          <p:cNvPr id="1370114" name="Rectangle 2"/>
          <p:cNvSpPr>
            <a:spLocks noGrp="1" noRot="1" noChangeAspect="1" noChangeArrowheads="1" noTextEdit="1"/>
          </p:cNvSpPr>
          <p:nvPr>
            <p:ph type="sldImg"/>
          </p:nvPr>
        </p:nvSpPr>
        <p:spPr>
          <a:ln/>
        </p:spPr>
      </p:sp>
      <p:sp>
        <p:nvSpPr>
          <p:cNvPr id="1370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4821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8D24C-0BC3-4162-A4EE-1E410145ABF9}" type="slidenum">
              <a:rPr lang="en-US" altLang="en-US"/>
              <a:pPr/>
              <a:t>10</a:t>
            </a:fld>
            <a:endParaRPr lang="en-US" altLang="en-US"/>
          </a:p>
        </p:txBody>
      </p:sp>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606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390150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414690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1038510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2284" y="333376"/>
            <a:ext cx="10363200" cy="587375"/>
          </a:xfrm>
        </p:spPr>
        <p:txBody>
          <a:bodyPr/>
          <a:lstStyle/>
          <a:p>
            <a:r>
              <a:rPr lang="en-US"/>
              <a:t>Click to edit Master title style</a:t>
            </a:r>
          </a:p>
        </p:txBody>
      </p:sp>
      <p:sp>
        <p:nvSpPr>
          <p:cNvPr id="3" name="Table Placeholder 2"/>
          <p:cNvSpPr>
            <a:spLocks noGrp="1"/>
          </p:cNvSpPr>
          <p:nvPr>
            <p:ph type="tbl" idx="1"/>
          </p:nvPr>
        </p:nvSpPr>
        <p:spPr>
          <a:xfrm>
            <a:off x="315385" y="1030288"/>
            <a:ext cx="11465983" cy="5378450"/>
          </a:xfrm>
        </p:spPr>
        <p:txBody>
          <a:bodyPr/>
          <a:lstStyle/>
          <a:p>
            <a:endParaRPr lang="en-US"/>
          </a:p>
        </p:txBody>
      </p:sp>
      <p:sp>
        <p:nvSpPr>
          <p:cNvPr id="4" name="Slide Number Placeholder 3"/>
          <p:cNvSpPr>
            <a:spLocks noGrp="1"/>
          </p:cNvSpPr>
          <p:nvPr>
            <p:ph type="sldNum" sz="quarter" idx="10"/>
          </p:nvPr>
        </p:nvSpPr>
        <p:spPr>
          <a:xfrm>
            <a:off x="11410952" y="6570664"/>
            <a:ext cx="781049" cy="287337"/>
          </a:xfrm>
        </p:spPr>
        <p:txBody>
          <a:bodyPr/>
          <a:lstStyle>
            <a:lvl1pPr>
              <a:defRPr/>
            </a:lvl1pPr>
          </a:lstStyle>
          <a:p>
            <a:fld id="{D7E499D7-DA39-4337-B149-F064AC5F9686}" type="slidenum">
              <a:rPr lang="en-US" altLang="en-US"/>
              <a:pPr/>
              <a:t>‹#›</a:t>
            </a:fld>
            <a:endParaRPr lang="en-US" altLang="en-US"/>
          </a:p>
        </p:txBody>
      </p:sp>
      <p:sp>
        <p:nvSpPr>
          <p:cNvPr id="5" name="Footer Placeholder 4"/>
          <p:cNvSpPr>
            <a:spLocks noGrp="1"/>
          </p:cNvSpPr>
          <p:nvPr>
            <p:ph type="ftr" sz="quarter" idx="11"/>
          </p:nvPr>
        </p:nvSpPr>
        <p:spPr>
          <a:xfrm>
            <a:off x="0" y="6570664"/>
            <a:ext cx="3888317" cy="287337"/>
          </a:xfrm>
        </p:spPr>
        <p:txBody>
          <a:bodyPr/>
          <a:lstStyle>
            <a:lvl1pPr>
              <a:defRPr/>
            </a:lvl1pPr>
          </a:lstStyle>
          <a:p>
            <a:endParaRPr lang="en-US" altLang="en-US"/>
          </a:p>
        </p:txBody>
      </p:sp>
    </p:spTree>
    <p:extLst>
      <p:ext uri="{BB962C8B-B14F-4D97-AF65-F5344CB8AC3E}">
        <p14:creationId xmlns:p14="http://schemas.microsoft.com/office/powerpoint/2010/main" val="398474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362222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CS5250 - 2021/2022 Sem 2</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10425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177485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CS5250 - 2021/2022 Sem 2</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253006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CS5250 - 2021/2022 Sem 2</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427163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CS5250 - 2021/2022 Sem 2</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222720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37084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CS5250 - 2021/2022 Sem 2</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2E81-5C35-49E6-AF53-B2C0B06C7EBE}" type="slidenum">
              <a:rPr lang="en-US" smtClean="0"/>
              <a:t>‹#›</a:t>
            </a:fld>
            <a:endParaRPr lang="en-US"/>
          </a:p>
        </p:txBody>
      </p:sp>
    </p:spTree>
    <p:extLst>
      <p:ext uri="{BB962C8B-B14F-4D97-AF65-F5344CB8AC3E}">
        <p14:creationId xmlns:p14="http://schemas.microsoft.com/office/powerpoint/2010/main" val="249701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CS5250 - 2021/2022 Sem 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62E81-5C35-49E6-AF53-B2C0B06C7EBE}" type="slidenum">
              <a:rPr lang="en-US" smtClean="0"/>
              <a:t>‹#›</a:t>
            </a:fld>
            <a:endParaRPr lang="en-US"/>
          </a:p>
        </p:txBody>
      </p:sp>
    </p:spTree>
    <p:extLst>
      <p:ext uri="{BB962C8B-B14F-4D97-AF65-F5344CB8AC3E}">
        <p14:creationId xmlns:p14="http://schemas.microsoft.com/office/powerpoint/2010/main" val="17743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70C0"/>
                </a:solidFill>
              </a:rPr>
              <a:t>Lecture 12</a:t>
            </a:r>
          </a:p>
        </p:txBody>
      </p:sp>
      <p:sp>
        <p:nvSpPr>
          <p:cNvPr id="3" name="Subtitle 2"/>
          <p:cNvSpPr>
            <a:spLocks noGrp="1"/>
          </p:cNvSpPr>
          <p:nvPr>
            <p:ph type="subTitle" idx="1"/>
          </p:nvPr>
        </p:nvSpPr>
        <p:spPr/>
        <p:txBody>
          <a:bodyPr/>
          <a:lstStyle/>
          <a:p>
            <a:r>
              <a:rPr lang="en-US" dirty="0">
                <a:solidFill>
                  <a:srgbClr val="FF0000"/>
                </a:solidFill>
              </a:rPr>
              <a:t>Virtual Machines</a:t>
            </a:r>
          </a:p>
        </p:txBody>
      </p:sp>
    </p:spTree>
    <p:extLst>
      <p:ext uri="{BB962C8B-B14F-4D97-AF65-F5344CB8AC3E}">
        <p14:creationId xmlns:p14="http://schemas.microsoft.com/office/powerpoint/2010/main" val="38905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Conditions for ISA </a:t>
            </a:r>
            <a:r>
              <a:rPr lang="en-US" altLang="ko-KR" sz="4000" dirty="0" err="1">
                <a:solidFill>
                  <a:srgbClr val="0070C0"/>
                </a:solidFill>
                <a:ea typeface="굴림" pitchFamily="34" charset="-127"/>
              </a:rPr>
              <a:t>Virtualizability</a:t>
            </a:r>
            <a:endParaRPr lang="en-US" altLang="en-US" sz="4000" dirty="0">
              <a:solidFill>
                <a:srgbClr val="0070C0"/>
              </a:solidFill>
            </a:endParaRPr>
          </a:p>
        </p:txBody>
      </p:sp>
      <p:sp>
        <p:nvSpPr>
          <p:cNvPr id="1373187" name="Rectangle 3"/>
          <p:cNvSpPr>
            <a:spLocks noGrp="1" noChangeArrowheads="1"/>
          </p:cNvSpPr>
          <p:nvPr>
            <p:ph idx="1"/>
          </p:nvPr>
        </p:nvSpPr>
        <p:spPr/>
        <p:txBody>
          <a:bodyPr/>
          <a:lstStyle/>
          <a:p>
            <a:pPr>
              <a:lnSpc>
                <a:spcPct val="90000"/>
              </a:lnSpc>
            </a:pPr>
            <a:r>
              <a:rPr lang="en-US" altLang="ko-KR" dirty="0">
                <a:ea typeface="굴림" pitchFamily="34" charset="-127"/>
              </a:rPr>
              <a:t>A </a:t>
            </a:r>
            <a:r>
              <a:rPr lang="en-US" altLang="ko-KR" dirty="0">
                <a:solidFill>
                  <a:srgbClr val="FF0000"/>
                </a:solidFill>
                <a:ea typeface="굴림" pitchFamily="34" charset="-127"/>
              </a:rPr>
              <a:t>privileged instruction </a:t>
            </a:r>
            <a:r>
              <a:rPr lang="en-US" altLang="ko-KR" dirty="0">
                <a:ea typeface="굴림" pitchFamily="34" charset="-127"/>
              </a:rPr>
              <a:t>is defined as one that traps if the machine is in user mode and does not trap if the machine is in system mode</a:t>
            </a:r>
          </a:p>
          <a:p>
            <a:pPr lvl="1">
              <a:lnSpc>
                <a:spcPct val="90000"/>
              </a:lnSpc>
            </a:pPr>
            <a:r>
              <a:rPr lang="en-US" altLang="ko-KR" dirty="0">
                <a:ea typeface="굴림" pitchFamily="34" charset="-127"/>
              </a:rPr>
              <a:t>Example: WRMSR, WRGSBASE</a:t>
            </a:r>
          </a:p>
          <a:p>
            <a:pPr>
              <a:lnSpc>
                <a:spcPct val="90000"/>
              </a:lnSpc>
            </a:pPr>
            <a:endParaRPr lang="en-US" altLang="en-US" dirty="0"/>
          </a:p>
        </p:txBody>
      </p:sp>
      <p:sp>
        <p:nvSpPr>
          <p:cNvPr id="4" name="Slide Number Placeholder 3"/>
          <p:cNvSpPr>
            <a:spLocks noGrp="1"/>
          </p:cNvSpPr>
          <p:nvPr>
            <p:ph type="sldNum" sz="quarter" idx="12"/>
          </p:nvPr>
        </p:nvSpPr>
        <p:spPr/>
        <p:txBody>
          <a:bodyPr/>
          <a:lstStyle/>
          <a:p>
            <a:fld id="{22A34898-BC75-448C-8D94-2A7AA91EB2B2}" type="slidenum">
              <a:rPr lang="en-US" altLang="en-US"/>
              <a:pPr/>
              <a:t>10</a:t>
            </a:fld>
            <a:endParaRPr lang="en-US" altLang="en-US"/>
          </a:p>
        </p:txBody>
      </p:sp>
      <p:sp>
        <p:nvSpPr>
          <p:cNvPr id="2" name="Date Placeholder 1"/>
          <p:cNvSpPr>
            <a:spLocks noGrp="1"/>
          </p:cNvSpPr>
          <p:nvPr>
            <p:ph type="dt" sz="half" idx="10"/>
          </p:nvPr>
        </p:nvSpPr>
        <p:spPr/>
        <p:txBody>
          <a:bodyPr/>
          <a:lstStyle/>
          <a:p>
            <a:r>
              <a:rPr lang="en-US"/>
              <a:t>CS5250 - 2021/2022 Sem 2</a:t>
            </a:r>
          </a:p>
        </p:txBody>
      </p:sp>
      <p:pic>
        <p:nvPicPr>
          <p:cNvPr id="5" name="Picture 4">
            <a:extLst>
              <a:ext uri="{FF2B5EF4-FFF2-40B4-BE49-F238E27FC236}">
                <a16:creationId xmlns:a16="http://schemas.microsoft.com/office/drawing/2014/main" id="{95B1285F-FB14-4522-84B9-2901E3642919}"/>
              </a:ext>
            </a:extLst>
          </p:cNvPr>
          <p:cNvPicPr>
            <a:picLocks noChangeAspect="1"/>
          </p:cNvPicPr>
          <p:nvPr/>
        </p:nvPicPr>
        <p:blipFill>
          <a:blip r:embed="rId3"/>
          <a:stretch>
            <a:fillRect/>
          </a:stretch>
        </p:blipFill>
        <p:spPr>
          <a:xfrm>
            <a:off x="5745019" y="3295073"/>
            <a:ext cx="5538787" cy="1581150"/>
          </a:xfrm>
          <a:prstGeom prst="rect">
            <a:avLst/>
          </a:prstGeom>
        </p:spPr>
      </p:pic>
      <p:pic>
        <p:nvPicPr>
          <p:cNvPr id="7" name="Picture 6">
            <a:extLst>
              <a:ext uri="{FF2B5EF4-FFF2-40B4-BE49-F238E27FC236}">
                <a16:creationId xmlns:a16="http://schemas.microsoft.com/office/drawing/2014/main" id="{0BC655F8-3C3D-41CA-8532-8F1DBA367DAF}"/>
              </a:ext>
            </a:extLst>
          </p:cNvPr>
          <p:cNvPicPr>
            <a:picLocks noChangeAspect="1"/>
          </p:cNvPicPr>
          <p:nvPr/>
        </p:nvPicPr>
        <p:blipFill>
          <a:blip r:embed="rId4"/>
          <a:stretch>
            <a:fillRect/>
          </a:stretch>
        </p:blipFill>
        <p:spPr>
          <a:xfrm>
            <a:off x="5814291" y="4938134"/>
            <a:ext cx="5418804" cy="996229"/>
          </a:xfrm>
          <a:prstGeom prst="rect">
            <a:avLst/>
          </a:prstGeom>
        </p:spPr>
      </p:pic>
    </p:spTree>
    <p:extLst>
      <p:ext uri="{BB962C8B-B14F-4D97-AF65-F5344CB8AC3E}">
        <p14:creationId xmlns:p14="http://schemas.microsoft.com/office/powerpoint/2010/main" val="85841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Conditions for ISA </a:t>
            </a:r>
            <a:r>
              <a:rPr lang="en-US" altLang="ko-KR" sz="4000" dirty="0" err="1">
                <a:solidFill>
                  <a:srgbClr val="0070C0"/>
                </a:solidFill>
                <a:ea typeface="굴림" pitchFamily="34" charset="-127"/>
              </a:rPr>
              <a:t>Virtualizability</a:t>
            </a:r>
            <a:endParaRPr lang="en-US" altLang="en-US" sz="4000" dirty="0">
              <a:solidFill>
                <a:srgbClr val="0070C0"/>
              </a:solidFill>
            </a:endParaRPr>
          </a:p>
        </p:txBody>
      </p:sp>
      <p:sp>
        <p:nvSpPr>
          <p:cNvPr id="1375235" name="Rectangle 3"/>
          <p:cNvSpPr>
            <a:spLocks noGrp="1" noChangeArrowheads="1"/>
          </p:cNvSpPr>
          <p:nvPr>
            <p:ph idx="1"/>
          </p:nvPr>
        </p:nvSpPr>
        <p:spPr/>
        <p:txBody>
          <a:bodyPr/>
          <a:lstStyle/>
          <a:p>
            <a:pPr>
              <a:lnSpc>
                <a:spcPct val="80000"/>
              </a:lnSpc>
            </a:pPr>
            <a:r>
              <a:rPr lang="en-US" altLang="ko-KR" sz="2000" dirty="0">
                <a:ea typeface="굴림" pitchFamily="34" charset="-127"/>
              </a:rPr>
              <a:t>To specify instructions that interact with hardware, three categories of special instructions are defined</a:t>
            </a:r>
          </a:p>
          <a:p>
            <a:pPr lvl="1">
              <a:lnSpc>
                <a:spcPct val="80000"/>
              </a:lnSpc>
            </a:pPr>
            <a:r>
              <a:rPr lang="en-US" altLang="ko-KR" sz="1800" dirty="0">
                <a:ea typeface="굴림" pitchFamily="34" charset="-127"/>
              </a:rPr>
              <a:t>Control-sensitive instruction</a:t>
            </a:r>
          </a:p>
          <a:p>
            <a:pPr lvl="2">
              <a:lnSpc>
                <a:spcPct val="80000"/>
              </a:lnSpc>
            </a:pPr>
            <a:r>
              <a:rPr lang="en-US" altLang="ko-KR" sz="1800" dirty="0">
                <a:ea typeface="굴림" pitchFamily="34" charset="-127"/>
              </a:rPr>
              <a:t>Attempt to change the configuration of resources in the system</a:t>
            </a:r>
          </a:p>
          <a:p>
            <a:pPr lvl="2">
              <a:lnSpc>
                <a:spcPct val="80000"/>
              </a:lnSpc>
            </a:pPr>
            <a:r>
              <a:rPr lang="en-US" altLang="ko-KR" sz="1800" dirty="0">
                <a:ea typeface="굴림" pitchFamily="34" charset="-127"/>
              </a:rPr>
              <a:t>For example WRMSR</a:t>
            </a:r>
          </a:p>
          <a:p>
            <a:pPr lvl="2">
              <a:lnSpc>
                <a:spcPct val="80000"/>
              </a:lnSpc>
            </a:pPr>
            <a:endParaRPr lang="en-US" altLang="ko-KR" sz="1800" dirty="0">
              <a:ea typeface="굴림" pitchFamily="34" charset="-127"/>
            </a:endParaRPr>
          </a:p>
          <a:p>
            <a:pPr lvl="1">
              <a:lnSpc>
                <a:spcPct val="80000"/>
              </a:lnSpc>
            </a:pPr>
            <a:r>
              <a:rPr lang="en-US" altLang="ko-KR" sz="1800" dirty="0">
                <a:ea typeface="굴림" pitchFamily="34" charset="-127"/>
              </a:rPr>
              <a:t>Behavior-sensitive instruction</a:t>
            </a:r>
          </a:p>
          <a:p>
            <a:pPr lvl="2">
              <a:lnSpc>
                <a:spcPct val="80000"/>
              </a:lnSpc>
            </a:pPr>
            <a:r>
              <a:rPr lang="en-US" altLang="ko-KR" sz="1800" dirty="0">
                <a:ea typeface="굴림" pitchFamily="34" charset="-127"/>
              </a:rPr>
              <a:t>Behavior or results produced depend on the configuration of resource</a:t>
            </a:r>
          </a:p>
          <a:p>
            <a:pPr lvl="2">
              <a:lnSpc>
                <a:spcPct val="80000"/>
              </a:lnSpc>
            </a:pPr>
            <a:r>
              <a:rPr lang="en-US" altLang="ko-KR" sz="1800" dirty="0">
                <a:ea typeface="굴림" pitchFamily="34" charset="-127"/>
              </a:rPr>
              <a:t>For example Pop Stack into Flags Register (POPF)</a:t>
            </a:r>
          </a:p>
          <a:p>
            <a:pPr lvl="2">
              <a:lnSpc>
                <a:spcPct val="80000"/>
              </a:lnSpc>
            </a:pPr>
            <a:endParaRPr lang="en-US" altLang="ko-KR" sz="1800" dirty="0">
              <a:ea typeface="굴림" pitchFamily="34" charset="-127"/>
            </a:endParaRPr>
          </a:p>
          <a:p>
            <a:pPr lvl="1">
              <a:lnSpc>
                <a:spcPct val="80000"/>
              </a:lnSpc>
            </a:pPr>
            <a:r>
              <a:rPr lang="en-US" altLang="ko-KR" sz="1800" dirty="0">
                <a:ea typeface="굴림" pitchFamily="34" charset="-127"/>
              </a:rPr>
              <a:t>Innocuous instruction </a:t>
            </a:r>
          </a:p>
          <a:p>
            <a:pPr lvl="2">
              <a:lnSpc>
                <a:spcPct val="80000"/>
              </a:lnSpc>
            </a:pPr>
            <a:r>
              <a:rPr lang="en-US" altLang="ko-KR" sz="1800" dirty="0">
                <a:ea typeface="굴림" pitchFamily="34" charset="-127"/>
              </a:rPr>
              <a:t>An instruction which is neither control sensitive or </a:t>
            </a:r>
            <a:r>
              <a:rPr lang="en-US" altLang="ko-KR" sz="1800" dirty="0" err="1">
                <a:ea typeface="굴림" pitchFamily="34" charset="-127"/>
              </a:rPr>
              <a:t>behaviour</a:t>
            </a:r>
            <a:r>
              <a:rPr lang="en-US" altLang="ko-KR" sz="1800" dirty="0">
                <a:ea typeface="굴림" pitchFamily="34" charset="-127"/>
              </a:rPr>
              <a:t> sensitive</a:t>
            </a:r>
          </a:p>
          <a:p>
            <a:pPr>
              <a:lnSpc>
                <a:spcPct val="80000"/>
              </a:lnSpc>
            </a:pPr>
            <a:endParaRPr lang="en-US" altLang="en-US" sz="2000" dirty="0"/>
          </a:p>
        </p:txBody>
      </p:sp>
      <p:sp>
        <p:nvSpPr>
          <p:cNvPr id="4" name="Slide Number Placeholder 3"/>
          <p:cNvSpPr>
            <a:spLocks noGrp="1"/>
          </p:cNvSpPr>
          <p:nvPr>
            <p:ph type="sldNum" sz="quarter" idx="12"/>
          </p:nvPr>
        </p:nvSpPr>
        <p:spPr/>
        <p:txBody>
          <a:bodyPr/>
          <a:lstStyle/>
          <a:p>
            <a:fld id="{0F2F22D5-0A27-43DA-97B5-CF56D4C7E9BF}" type="slidenum">
              <a:rPr lang="en-US" altLang="en-US"/>
              <a:pPr/>
              <a:t>11</a:t>
            </a:fld>
            <a:endParaRPr lang="en-US" altLang="en-US"/>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98933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678F-27CA-4F05-A0D0-C0AA5F4EC116}"/>
              </a:ext>
            </a:extLst>
          </p:cNvPr>
          <p:cNvSpPr>
            <a:spLocks noGrp="1"/>
          </p:cNvSpPr>
          <p:nvPr>
            <p:ph type="title"/>
          </p:nvPr>
        </p:nvSpPr>
        <p:spPr/>
        <p:txBody>
          <a:bodyPr/>
          <a:lstStyle/>
          <a:p>
            <a:r>
              <a:rPr lang="en-SG" dirty="0">
                <a:solidFill>
                  <a:srgbClr val="0070C0"/>
                </a:solidFill>
              </a:rPr>
              <a:t>Intel x86 POPF instruction</a:t>
            </a:r>
          </a:p>
        </p:txBody>
      </p:sp>
      <p:sp>
        <p:nvSpPr>
          <p:cNvPr id="4" name="Date Placeholder 3">
            <a:extLst>
              <a:ext uri="{FF2B5EF4-FFF2-40B4-BE49-F238E27FC236}">
                <a16:creationId xmlns:a16="http://schemas.microsoft.com/office/drawing/2014/main" id="{846FCA8B-30D5-403A-9CC8-8F01E4E9463B}"/>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9721F808-2697-4433-A0F5-C3A745C08C28}"/>
              </a:ext>
            </a:extLst>
          </p:cNvPr>
          <p:cNvSpPr>
            <a:spLocks noGrp="1"/>
          </p:cNvSpPr>
          <p:nvPr>
            <p:ph type="sldNum" sz="quarter" idx="12"/>
          </p:nvPr>
        </p:nvSpPr>
        <p:spPr/>
        <p:txBody>
          <a:bodyPr/>
          <a:lstStyle/>
          <a:p>
            <a:fld id="{2E862E81-5C35-49E6-AF53-B2C0B06C7EBE}" type="slidenum">
              <a:rPr lang="en-US" smtClean="0"/>
              <a:t>12</a:t>
            </a:fld>
            <a:endParaRPr lang="en-US"/>
          </a:p>
        </p:txBody>
      </p:sp>
      <p:pic>
        <p:nvPicPr>
          <p:cNvPr id="7" name="Picture 6">
            <a:extLst>
              <a:ext uri="{FF2B5EF4-FFF2-40B4-BE49-F238E27FC236}">
                <a16:creationId xmlns:a16="http://schemas.microsoft.com/office/drawing/2014/main" id="{F65390E5-1347-4537-B97C-5640ECF27D22}"/>
              </a:ext>
            </a:extLst>
          </p:cNvPr>
          <p:cNvPicPr>
            <a:picLocks noChangeAspect="1"/>
          </p:cNvPicPr>
          <p:nvPr/>
        </p:nvPicPr>
        <p:blipFill>
          <a:blip r:embed="rId2"/>
          <a:stretch>
            <a:fillRect/>
          </a:stretch>
        </p:blipFill>
        <p:spPr>
          <a:xfrm>
            <a:off x="2942346" y="1406317"/>
            <a:ext cx="5442375" cy="4950033"/>
          </a:xfrm>
          <a:prstGeom prst="rect">
            <a:avLst/>
          </a:prstGeom>
        </p:spPr>
      </p:pic>
      <p:sp>
        <p:nvSpPr>
          <p:cNvPr id="8" name="Rectangle 7">
            <a:extLst>
              <a:ext uri="{FF2B5EF4-FFF2-40B4-BE49-F238E27FC236}">
                <a16:creationId xmlns:a16="http://schemas.microsoft.com/office/drawing/2014/main" id="{60FF49E4-1090-4990-A46B-FC219296A4AB}"/>
              </a:ext>
            </a:extLst>
          </p:cNvPr>
          <p:cNvSpPr/>
          <p:nvPr/>
        </p:nvSpPr>
        <p:spPr>
          <a:xfrm>
            <a:off x="4073979" y="2837089"/>
            <a:ext cx="281667" cy="338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7ED5E237-FA3D-4BA2-B256-4884D12806A6}"/>
              </a:ext>
            </a:extLst>
          </p:cNvPr>
          <p:cNvSpPr/>
          <p:nvPr/>
        </p:nvSpPr>
        <p:spPr>
          <a:xfrm>
            <a:off x="6637564" y="2842532"/>
            <a:ext cx="220436" cy="3388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80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Handling Problem Instructions</a:t>
            </a:r>
            <a:endParaRPr lang="en-US" altLang="en-US" sz="4000" dirty="0">
              <a:solidFill>
                <a:srgbClr val="0070C0"/>
              </a:solidFill>
            </a:endParaRPr>
          </a:p>
        </p:txBody>
      </p:sp>
      <p:sp>
        <p:nvSpPr>
          <p:cNvPr id="1389571" name="Rectangle 3"/>
          <p:cNvSpPr>
            <a:spLocks noGrp="1" noChangeArrowheads="1"/>
          </p:cNvSpPr>
          <p:nvPr>
            <p:ph idx="1"/>
          </p:nvPr>
        </p:nvSpPr>
        <p:spPr/>
        <p:txBody>
          <a:bodyPr/>
          <a:lstStyle/>
          <a:p>
            <a:pPr>
              <a:lnSpc>
                <a:spcPct val="90000"/>
              </a:lnSpc>
            </a:pPr>
            <a:r>
              <a:rPr lang="en-US" altLang="ko-KR" sz="2000" dirty="0">
                <a:ea typeface="굴림" pitchFamily="34" charset="-127"/>
              </a:rPr>
              <a:t>The POPF in IA32 instruction is sensitive but not privileged</a:t>
            </a:r>
          </a:p>
          <a:p>
            <a:pPr lvl="1">
              <a:lnSpc>
                <a:spcPct val="90000"/>
              </a:lnSpc>
            </a:pPr>
            <a:r>
              <a:rPr lang="en-US" altLang="ko-KR" sz="1800" dirty="0">
                <a:ea typeface="굴림" pitchFamily="34" charset="-127"/>
              </a:rPr>
              <a:t>It is a </a:t>
            </a:r>
            <a:r>
              <a:rPr lang="en-US" altLang="ko-KR" sz="1800" b="1" dirty="0">
                <a:solidFill>
                  <a:srgbClr val="FF3300"/>
                </a:solidFill>
                <a:ea typeface="굴림" pitchFamily="34" charset="-127"/>
              </a:rPr>
              <a:t>critical instruction</a:t>
            </a:r>
            <a:r>
              <a:rPr lang="en-US" altLang="ko-KR" sz="1800" dirty="0">
                <a:ea typeface="굴림" pitchFamily="34" charset="-127"/>
              </a:rPr>
              <a:t> ( sensitive but not privileged )</a:t>
            </a:r>
          </a:p>
          <a:p>
            <a:pPr lvl="1">
              <a:lnSpc>
                <a:spcPct val="90000"/>
              </a:lnSpc>
            </a:pPr>
            <a:r>
              <a:rPr lang="en-US" altLang="ko-KR" sz="1800" dirty="0">
                <a:ea typeface="굴림" pitchFamily="34" charset="-127"/>
              </a:rPr>
              <a:t>It does not generate a trap in user mode</a:t>
            </a:r>
          </a:p>
          <a:p>
            <a:pPr lvl="1">
              <a:lnSpc>
                <a:spcPct val="90000"/>
              </a:lnSpc>
            </a:pPr>
            <a:r>
              <a:rPr lang="en-US" altLang="ko-KR" sz="1800" dirty="0">
                <a:ea typeface="굴림" pitchFamily="34" charset="-127"/>
              </a:rPr>
              <a:t>It violate the </a:t>
            </a:r>
            <a:r>
              <a:rPr lang="en-US" altLang="ko-KR" sz="1800" dirty="0" err="1">
                <a:ea typeface="굴림" pitchFamily="34" charset="-127"/>
              </a:rPr>
              <a:t>virtualizability</a:t>
            </a:r>
            <a:r>
              <a:rPr lang="en-US" altLang="ko-KR" sz="1800" dirty="0">
                <a:ea typeface="굴림" pitchFamily="34" charset="-127"/>
              </a:rPr>
              <a:t> condition of Theorem 1</a:t>
            </a:r>
          </a:p>
          <a:p>
            <a:pPr lvl="1">
              <a:lnSpc>
                <a:spcPct val="90000"/>
              </a:lnSpc>
            </a:pPr>
            <a:endParaRPr lang="en-US" altLang="ko-KR" sz="1800" dirty="0">
              <a:ea typeface="굴림" pitchFamily="34" charset="-127"/>
            </a:endParaRPr>
          </a:p>
          <a:p>
            <a:pPr>
              <a:lnSpc>
                <a:spcPct val="90000"/>
              </a:lnSpc>
            </a:pPr>
            <a:r>
              <a:rPr lang="en-US" altLang="ko-KR" sz="2000" dirty="0">
                <a:ea typeface="굴림" pitchFamily="34" charset="-127"/>
              </a:rPr>
              <a:t>An additional set of steps must be taken in order to implement a system virtual machine (with possible loss of some efficiency )</a:t>
            </a:r>
          </a:p>
          <a:p>
            <a:pPr lvl="1">
              <a:lnSpc>
                <a:spcPct val="90000"/>
              </a:lnSpc>
            </a:pPr>
            <a:r>
              <a:rPr lang="en-US" altLang="ko-KR" sz="1800" dirty="0">
                <a:ea typeface="굴림" pitchFamily="34" charset="-127"/>
              </a:rPr>
              <a:t>It is possible for a VMM intercepts POPF and other critical instructions if all guest software were interpreted instruction by instruction</a:t>
            </a:r>
          </a:p>
          <a:p>
            <a:pPr>
              <a:lnSpc>
                <a:spcPct val="90000"/>
              </a:lnSpc>
            </a:pPr>
            <a:endParaRPr lang="en-US" altLang="ko-KR" sz="2000" dirty="0">
              <a:ea typeface="굴림" pitchFamily="34" charset="-127"/>
            </a:endParaRPr>
          </a:p>
          <a:p>
            <a:pPr>
              <a:lnSpc>
                <a:spcPct val="90000"/>
              </a:lnSpc>
            </a:pPr>
            <a:endParaRPr lang="en-US" altLang="en-US" sz="2000" dirty="0"/>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05B3D120-2732-402F-B5AD-F68529C07DC7}" type="slidenum">
              <a:rPr lang="en-US" altLang="en-US"/>
              <a:pPr/>
              <a:t>13</a:t>
            </a:fld>
            <a:endParaRPr lang="en-US" altLang="en-US"/>
          </a:p>
        </p:txBody>
      </p:sp>
    </p:spTree>
    <p:extLst>
      <p:ext uri="{BB962C8B-B14F-4D97-AF65-F5344CB8AC3E}">
        <p14:creationId xmlns:p14="http://schemas.microsoft.com/office/powerpoint/2010/main" val="89011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Grp="1" noChangeArrowheads="1"/>
          </p:cNvSpPr>
          <p:nvPr>
            <p:ph type="title"/>
          </p:nvPr>
        </p:nvSpPr>
        <p:spPr/>
        <p:txBody>
          <a:bodyPr/>
          <a:lstStyle/>
          <a:p>
            <a:r>
              <a:rPr lang="en-US" altLang="en-US" dirty="0">
                <a:solidFill>
                  <a:srgbClr val="0070C0"/>
                </a:solidFill>
              </a:rPr>
              <a:t>Processor Virtualization in IA-32</a:t>
            </a:r>
          </a:p>
        </p:txBody>
      </p:sp>
      <p:sp>
        <p:nvSpPr>
          <p:cNvPr id="1489923" name="Rectangle 3"/>
          <p:cNvSpPr>
            <a:spLocks noGrp="1" noChangeArrowheads="1"/>
          </p:cNvSpPr>
          <p:nvPr>
            <p:ph idx="1"/>
          </p:nvPr>
        </p:nvSpPr>
        <p:spPr/>
        <p:txBody>
          <a:bodyPr/>
          <a:lstStyle/>
          <a:p>
            <a:r>
              <a:rPr lang="en-US" altLang="en-US"/>
              <a:t>IA-32 architecture is not efficiently virtualizable</a:t>
            </a:r>
          </a:p>
          <a:p>
            <a:pPr lvl="1"/>
            <a:r>
              <a:rPr lang="en-US" altLang="en-US"/>
              <a:t>There are 17 instructions that are critical (sensitive, but not privileged)</a:t>
            </a:r>
          </a:p>
          <a:p>
            <a:r>
              <a:rPr lang="en-US" altLang="en-US"/>
              <a:t>The VM needs to be hybridized</a:t>
            </a:r>
          </a:p>
          <a:p>
            <a:pPr lvl="1"/>
            <a:r>
              <a:rPr lang="en-US" altLang="en-US"/>
              <a:t>Runs natively, but needs scanning and patching of critical instructions first</a:t>
            </a: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7A4F7CB6-9FEC-45BC-AE91-F7A255C1ACDF}" type="slidenum">
              <a:rPr lang="en-US" altLang="en-US"/>
              <a:pPr/>
              <a:t>14</a:t>
            </a:fld>
            <a:endParaRPr lang="en-US" altLang="en-US"/>
          </a:p>
        </p:txBody>
      </p:sp>
    </p:spTree>
    <p:extLst>
      <p:ext uri="{BB962C8B-B14F-4D97-AF65-F5344CB8AC3E}">
        <p14:creationId xmlns:p14="http://schemas.microsoft.com/office/powerpoint/2010/main" val="339717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ltLang="en-US" dirty="0">
                <a:solidFill>
                  <a:srgbClr val="0070C0"/>
                </a:solidFill>
              </a:rPr>
              <a:t>IA-32 Critical Instructions</a:t>
            </a:r>
          </a:p>
        </p:txBody>
      </p:sp>
      <p:sp>
        <p:nvSpPr>
          <p:cNvPr id="1491971" name="Rectangle 3"/>
          <p:cNvSpPr>
            <a:spLocks noGrp="1" noChangeArrowheads="1"/>
          </p:cNvSpPr>
          <p:nvPr>
            <p:ph idx="1"/>
          </p:nvPr>
        </p:nvSpPr>
        <p:spPr/>
        <p:txBody>
          <a:bodyPr/>
          <a:lstStyle/>
          <a:p>
            <a:r>
              <a:rPr lang="en-US" altLang="en-US" dirty="0"/>
              <a:t>The 17 critical instructions fall into 2 broad categories:</a:t>
            </a:r>
          </a:p>
          <a:p>
            <a:pPr lvl="1"/>
            <a:r>
              <a:rPr lang="en-US" altLang="en-US" dirty="0"/>
              <a:t>Protection system references – instructions that reference the storage protection system, memory system, or address relocation system</a:t>
            </a:r>
          </a:p>
          <a:p>
            <a:pPr lvl="2"/>
            <a:r>
              <a:rPr lang="en-US" altLang="en-US" dirty="0"/>
              <a:t>E.g., </a:t>
            </a:r>
            <a:r>
              <a:rPr lang="en-US" altLang="en-US" b="1" dirty="0" err="1">
                <a:latin typeface="Courier New" pitchFamily="49" charset="0"/>
              </a:rPr>
              <a:t>mov</a:t>
            </a:r>
            <a:r>
              <a:rPr lang="en-US" altLang="en-US" b="1" dirty="0">
                <a:latin typeface="Courier New" pitchFamily="49" charset="0"/>
              </a:rPr>
              <a:t> ax, </a:t>
            </a:r>
            <a:r>
              <a:rPr lang="en-US" altLang="en-US" b="1" dirty="0" err="1">
                <a:latin typeface="Courier New" pitchFamily="49" charset="0"/>
              </a:rPr>
              <a:t>cs</a:t>
            </a:r>
            <a:r>
              <a:rPr lang="en-US" altLang="en-US" dirty="0"/>
              <a:t> in user mode generates a no-op</a:t>
            </a:r>
          </a:p>
          <a:p>
            <a:pPr lvl="1"/>
            <a:r>
              <a:rPr lang="en-US" altLang="en-US" dirty="0"/>
              <a:t>Sensitive register instructions – instructions that attempt to read or change resource-related registers and memory locations</a:t>
            </a:r>
          </a:p>
          <a:p>
            <a:pPr lvl="2"/>
            <a:r>
              <a:rPr lang="en-US" altLang="en-US" dirty="0"/>
              <a:t>E.g., </a:t>
            </a:r>
            <a:r>
              <a:rPr lang="en-US" altLang="en-US" b="1" dirty="0" err="1">
                <a:latin typeface="Courier New" pitchFamily="49" charset="0"/>
              </a:rPr>
              <a:t>popf</a:t>
            </a:r>
            <a:r>
              <a:rPr lang="en-US" altLang="en-US" dirty="0"/>
              <a:t>, which could potentially change IF flag</a:t>
            </a: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DB8D5DB5-D07B-422F-9FE4-2AB197A9AE36}" type="slidenum">
              <a:rPr lang="en-US" altLang="en-US"/>
              <a:pPr/>
              <a:t>15</a:t>
            </a:fld>
            <a:endParaRPr lang="en-US" altLang="en-US"/>
          </a:p>
        </p:txBody>
      </p:sp>
    </p:spTree>
    <p:extLst>
      <p:ext uri="{BB962C8B-B14F-4D97-AF65-F5344CB8AC3E}">
        <p14:creationId xmlns:p14="http://schemas.microsoft.com/office/powerpoint/2010/main" val="394234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Handling Problem Instructions</a:t>
            </a:r>
            <a:endParaRPr lang="en-US" altLang="en-US" sz="4000" dirty="0">
              <a:solidFill>
                <a:srgbClr val="0070C0"/>
              </a:solidFill>
            </a:endParaRPr>
          </a:p>
        </p:txBody>
      </p:sp>
      <p:sp>
        <p:nvSpPr>
          <p:cNvPr id="1391619" name="Rectangle 3"/>
          <p:cNvSpPr>
            <a:spLocks noGrp="1" noChangeArrowheads="1"/>
          </p:cNvSpPr>
          <p:nvPr>
            <p:ph idx="1"/>
          </p:nvPr>
        </p:nvSpPr>
        <p:spPr/>
        <p:txBody>
          <a:bodyPr/>
          <a:lstStyle/>
          <a:p>
            <a:endParaRPr lang="en-US" altLang="en-US"/>
          </a:p>
          <a:p>
            <a:r>
              <a:rPr lang="en-US" altLang="en-US"/>
              <a:t>The VMM scans the guest code stream to discover all critical instructions and replace them with a trap or jump to VMM</a:t>
            </a:r>
          </a:p>
          <a:p>
            <a:endParaRPr lang="en-US" altLang="en-US"/>
          </a:p>
          <a:p>
            <a:r>
              <a:rPr lang="en-US" altLang="en-US"/>
              <a:t>The process above is called </a:t>
            </a:r>
            <a:r>
              <a:rPr lang="en-US" altLang="en-US" i="1"/>
              <a:t>patching</a:t>
            </a:r>
          </a:p>
          <a:p>
            <a:endParaRPr lang="en-US" altLang="en-US"/>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7EEB5CB8-83E3-4E26-813B-A1BDA10658A5}" type="slidenum">
              <a:rPr lang="en-US" altLang="en-US"/>
              <a:pPr/>
              <a:t>16</a:t>
            </a:fld>
            <a:endParaRPr lang="en-US" altLang="en-US"/>
          </a:p>
        </p:txBody>
      </p:sp>
    </p:spTree>
    <p:extLst>
      <p:ext uri="{BB962C8B-B14F-4D97-AF65-F5344CB8AC3E}">
        <p14:creationId xmlns:p14="http://schemas.microsoft.com/office/powerpoint/2010/main" val="29595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Handling Problem Instructions</a:t>
            </a:r>
            <a:endParaRPr lang="en-US" altLang="en-US" sz="4000" dirty="0">
              <a:solidFill>
                <a:srgbClr val="0070C0"/>
              </a:solidFill>
            </a:endParaRPr>
          </a:p>
        </p:txBody>
      </p:sp>
      <p:sp>
        <p:nvSpPr>
          <p:cNvPr id="1393724" name="Rectangle 60"/>
          <p:cNvSpPr>
            <a:spLocks noGrp="1" noChangeArrowheads="1"/>
          </p:cNvSpPr>
          <p:nvPr>
            <p:ph idx="1"/>
          </p:nvPr>
        </p:nvSpPr>
        <p:spPr>
          <a:noFill/>
          <a:ln/>
        </p:spPr>
        <p:txBody>
          <a:bodyPr/>
          <a:lstStyle/>
          <a:p>
            <a:r>
              <a:rPr lang="en-US" altLang="en-US"/>
              <a:t>Patching</a:t>
            </a:r>
            <a:endParaRPr lang="en-US" altLang="en-US" i="1"/>
          </a:p>
          <a:p>
            <a:endParaRPr lang="en-US" altLang="en-US"/>
          </a:p>
        </p:txBody>
      </p:sp>
      <p:sp>
        <p:nvSpPr>
          <p:cNvPr id="2" name="Date Placeholder 1"/>
          <p:cNvSpPr>
            <a:spLocks noGrp="1"/>
          </p:cNvSpPr>
          <p:nvPr>
            <p:ph type="dt" sz="half" idx="10"/>
          </p:nvPr>
        </p:nvSpPr>
        <p:spPr/>
        <p:txBody>
          <a:bodyPr/>
          <a:lstStyle/>
          <a:p>
            <a:r>
              <a:rPr lang="en-US"/>
              <a:t>CS5250 - 2021/2022 Sem 2</a:t>
            </a:r>
          </a:p>
        </p:txBody>
      </p:sp>
      <p:sp>
        <p:nvSpPr>
          <p:cNvPr id="61" name="Slide Number Placeholder 3"/>
          <p:cNvSpPr>
            <a:spLocks noGrp="1"/>
          </p:cNvSpPr>
          <p:nvPr>
            <p:ph type="sldNum" sz="quarter" idx="12"/>
          </p:nvPr>
        </p:nvSpPr>
        <p:spPr/>
        <p:txBody>
          <a:bodyPr/>
          <a:lstStyle/>
          <a:p>
            <a:fld id="{E7445FFD-ECD6-4316-81D1-1795DA5FCEFC}" type="slidenum">
              <a:rPr lang="en-US" altLang="en-US"/>
              <a:pPr/>
              <a:t>17</a:t>
            </a:fld>
            <a:endParaRPr lang="en-US" altLang="en-US"/>
          </a:p>
        </p:txBody>
      </p:sp>
      <p:grpSp>
        <p:nvGrpSpPr>
          <p:cNvPr id="1393667" name="Group 3"/>
          <p:cNvGrpSpPr>
            <a:grpSpLocks/>
          </p:cNvGrpSpPr>
          <p:nvPr/>
        </p:nvGrpSpPr>
        <p:grpSpPr bwMode="auto">
          <a:xfrm>
            <a:off x="2351089" y="2420938"/>
            <a:ext cx="7704137" cy="2952750"/>
            <a:chOff x="521" y="1480"/>
            <a:chExt cx="4853" cy="1860"/>
          </a:xfrm>
        </p:grpSpPr>
        <p:grpSp>
          <p:nvGrpSpPr>
            <p:cNvPr id="1393668" name="Group 4"/>
            <p:cNvGrpSpPr>
              <a:grpSpLocks/>
            </p:cNvGrpSpPr>
            <p:nvPr/>
          </p:nvGrpSpPr>
          <p:grpSpPr bwMode="auto">
            <a:xfrm>
              <a:off x="521" y="1616"/>
              <a:ext cx="1179" cy="1724"/>
              <a:chOff x="975" y="2024"/>
              <a:chExt cx="1179" cy="1724"/>
            </a:xfrm>
          </p:grpSpPr>
          <p:sp>
            <p:nvSpPr>
              <p:cNvPr id="1393669" name="Line 5"/>
              <p:cNvSpPr>
                <a:spLocks noChangeShapeType="1"/>
              </p:cNvSpPr>
              <p:nvPr/>
            </p:nvSpPr>
            <p:spPr bwMode="auto">
              <a:xfrm>
                <a:off x="1565" y="2024"/>
                <a:ext cx="0" cy="1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0" name="Line 6"/>
              <p:cNvSpPr>
                <a:spLocks noChangeShapeType="1"/>
              </p:cNvSpPr>
              <p:nvPr/>
            </p:nvSpPr>
            <p:spPr bwMode="auto">
              <a:xfrm flipH="1">
                <a:off x="1292" y="2160"/>
                <a:ext cx="27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1" name="Line 7"/>
              <p:cNvSpPr>
                <a:spLocks noChangeShapeType="1"/>
              </p:cNvSpPr>
              <p:nvPr/>
            </p:nvSpPr>
            <p:spPr bwMode="auto">
              <a:xfrm>
                <a:off x="1292" y="2296"/>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2" name="Line 8"/>
              <p:cNvSpPr>
                <a:spLocks noChangeShapeType="1"/>
              </p:cNvSpPr>
              <p:nvPr/>
            </p:nvSpPr>
            <p:spPr bwMode="auto">
              <a:xfrm>
                <a:off x="1292" y="2478"/>
                <a:ext cx="27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3" name="Line 9"/>
              <p:cNvSpPr>
                <a:spLocks noChangeShapeType="1"/>
              </p:cNvSpPr>
              <p:nvPr/>
            </p:nvSpPr>
            <p:spPr bwMode="auto">
              <a:xfrm flipV="1">
                <a:off x="1565" y="2387"/>
                <a:ext cx="22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4" name="Line 10"/>
              <p:cNvSpPr>
                <a:spLocks noChangeShapeType="1"/>
              </p:cNvSpPr>
              <p:nvPr/>
            </p:nvSpPr>
            <p:spPr bwMode="auto">
              <a:xfrm flipH="1" flipV="1">
                <a:off x="1565" y="2160"/>
                <a:ext cx="22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5" name="Line 11"/>
              <p:cNvSpPr>
                <a:spLocks noChangeShapeType="1"/>
              </p:cNvSpPr>
              <p:nvPr/>
            </p:nvSpPr>
            <p:spPr bwMode="auto">
              <a:xfrm flipH="1">
                <a:off x="1156" y="2840"/>
                <a:ext cx="40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6" name="Line 12"/>
              <p:cNvSpPr>
                <a:spLocks noChangeShapeType="1"/>
              </p:cNvSpPr>
              <p:nvPr/>
            </p:nvSpPr>
            <p:spPr bwMode="auto">
              <a:xfrm>
                <a:off x="1156" y="2931"/>
                <a:ext cx="0" cy="6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7" name="Line 13"/>
              <p:cNvSpPr>
                <a:spLocks noChangeShapeType="1"/>
              </p:cNvSpPr>
              <p:nvPr/>
            </p:nvSpPr>
            <p:spPr bwMode="auto">
              <a:xfrm flipH="1">
                <a:off x="975" y="2931"/>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8" name="Line 14"/>
              <p:cNvSpPr>
                <a:spLocks noChangeShapeType="1"/>
              </p:cNvSpPr>
              <p:nvPr/>
            </p:nvSpPr>
            <p:spPr bwMode="auto">
              <a:xfrm>
                <a:off x="975" y="3067"/>
                <a:ext cx="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79" name="Line 15"/>
              <p:cNvSpPr>
                <a:spLocks noChangeShapeType="1"/>
              </p:cNvSpPr>
              <p:nvPr/>
            </p:nvSpPr>
            <p:spPr bwMode="auto">
              <a:xfrm flipH="1">
                <a:off x="1429" y="3022"/>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0" name="Line 16"/>
              <p:cNvSpPr>
                <a:spLocks noChangeShapeType="1"/>
              </p:cNvSpPr>
              <p:nvPr/>
            </p:nvSpPr>
            <p:spPr bwMode="auto">
              <a:xfrm>
                <a:off x="1429" y="3113"/>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1" name="Line 17"/>
              <p:cNvSpPr>
                <a:spLocks noChangeShapeType="1"/>
              </p:cNvSpPr>
              <p:nvPr/>
            </p:nvSpPr>
            <p:spPr bwMode="auto">
              <a:xfrm>
                <a:off x="1429" y="3339"/>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2" name="Line 18"/>
              <p:cNvSpPr>
                <a:spLocks noChangeShapeType="1"/>
              </p:cNvSpPr>
              <p:nvPr/>
            </p:nvSpPr>
            <p:spPr bwMode="auto">
              <a:xfrm>
                <a:off x="1565" y="3022"/>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3" name="Line 19"/>
              <p:cNvSpPr>
                <a:spLocks noChangeShapeType="1"/>
              </p:cNvSpPr>
              <p:nvPr/>
            </p:nvSpPr>
            <p:spPr bwMode="auto">
              <a:xfrm flipV="1">
                <a:off x="1565" y="3249"/>
                <a:ext cx="13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4" name="Line 20"/>
              <p:cNvSpPr>
                <a:spLocks noChangeShapeType="1"/>
              </p:cNvSpPr>
              <p:nvPr/>
            </p:nvSpPr>
            <p:spPr bwMode="auto">
              <a:xfrm>
                <a:off x="1565" y="2840"/>
                <a:ext cx="589"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5" name="Line 21"/>
              <p:cNvSpPr>
                <a:spLocks noChangeShapeType="1"/>
              </p:cNvSpPr>
              <p:nvPr/>
            </p:nvSpPr>
            <p:spPr bwMode="auto">
              <a:xfrm flipH="1">
                <a:off x="2109" y="3022"/>
                <a:ext cx="4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6" name="Line 22"/>
              <p:cNvSpPr>
                <a:spLocks noChangeShapeType="1"/>
              </p:cNvSpPr>
              <p:nvPr/>
            </p:nvSpPr>
            <p:spPr bwMode="auto">
              <a:xfrm flipH="1">
                <a:off x="1973" y="3294"/>
                <a:ext cx="136"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7" name="Line 23"/>
              <p:cNvSpPr>
                <a:spLocks noChangeShapeType="1"/>
              </p:cNvSpPr>
              <p:nvPr/>
            </p:nvSpPr>
            <p:spPr bwMode="auto">
              <a:xfrm flipH="1" flipV="1">
                <a:off x="1837" y="3113"/>
                <a:ext cx="136"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8" name="Line 24"/>
              <p:cNvSpPr>
                <a:spLocks noChangeShapeType="1"/>
              </p:cNvSpPr>
              <p:nvPr/>
            </p:nvSpPr>
            <p:spPr bwMode="auto">
              <a:xfrm flipV="1">
                <a:off x="1837" y="2976"/>
                <a:ext cx="136"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89" name="Line 25"/>
              <p:cNvSpPr>
                <a:spLocks noChangeShapeType="1"/>
              </p:cNvSpPr>
              <p:nvPr/>
            </p:nvSpPr>
            <p:spPr bwMode="auto">
              <a:xfrm>
                <a:off x="1973" y="3339"/>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93690" name="AutoShape 26"/>
            <p:cNvSpPr>
              <a:spLocks noChangeArrowheads="1"/>
            </p:cNvSpPr>
            <p:nvPr/>
          </p:nvSpPr>
          <p:spPr bwMode="auto">
            <a:xfrm>
              <a:off x="1746" y="2251"/>
              <a:ext cx="272" cy="136"/>
            </a:xfrm>
            <a:prstGeom prst="rightArrow">
              <a:avLst>
                <a:gd name="adj1" fmla="val 50000"/>
                <a:gd name="adj2"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691" name="Rectangle 27"/>
            <p:cNvSpPr>
              <a:spLocks noChangeArrowheads="1"/>
            </p:cNvSpPr>
            <p:nvPr/>
          </p:nvSpPr>
          <p:spPr bwMode="auto">
            <a:xfrm>
              <a:off x="2070" y="2160"/>
              <a:ext cx="712"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Scanner and</a:t>
              </a:r>
            </a:p>
            <a:p>
              <a:pPr algn="ctr" latinLnBrk="1"/>
              <a:r>
                <a:rPr kumimoji="1" lang="en-US" altLang="ko-KR" sz="1200" b="1">
                  <a:ea typeface="굴림" pitchFamily="34" charset="-127"/>
                </a:rPr>
                <a:t>Patcher</a:t>
              </a:r>
            </a:p>
          </p:txBody>
        </p:sp>
        <p:sp>
          <p:nvSpPr>
            <p:cNvPr id="1393692" name="AutoShape 28"/>
            <p:cNvSpPr>
              <a:spLocks noChangeArrowheads="1"/>
            </p:cNvSpPr>
            <p:nvPr/>
          </p:nvSpPr>
          <p:spPr bwMode="auto">
            <a:xfrm>
              <a:off x="2834" y="2251"/>
              <a:ext cx="272" cy="136"/>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3693" name="Group 29"/>
            <p:cNvGrpSpPr>
              <a:grpSpLocks/>
            </p:cNvGrpSpPr>
            <p:nvPr/>
          </p:nvGrpSpPr>
          <p:grpSpPr bwMode="auto">
            <a:xfrm>
              <a:off x="3287" y="1616"/>
              <a:ext cx="1179" cy="1724"/>
              <a:chOff x="975" y="2024"/>
              <a:chExt cx="1179" cy="1724"/>
            </a:xfrm>
          </p:grpSpPr>
          <p:sp>
            <p:nvSpPr>
              <p:cNvPr id="1393694" name="Line 30"/>
              <p:cNvSpPr>
                <a:spLocks noChangeShapeType="1"/>
              </p:cNvSpPr>
              <p:nvPr/>
            </p:nvSpPr>
            <p:spPr bwMode="auto">
              <a:xfrm>
                <a:off x="1565" y="2024"/>
                <a:ext cx="0" cy="1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95" name="Line 31"/>
              <p:cNvSpPr>
                <a:spLocks noChangeShapeType="1"/>
              </p:cNvSpPr>
              <p:nvPr/>
            </p:nvSpPr>
            <p:spPr bwMode="auto">
              <a:xfrm flipH="1">
                <a:off x="1292" y="2160"/>
                <a:ext cx="27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96" name="Line 32"/>
              <p:cNvSpPr>
                <a:spLocks noChangeShapeType="1"/>
              </p:cNvSpPr>
              <p:nvPr/>
            </p:nvSpPr>
            <p:spPr bwMode="auto">
              <a:xfrm>
                <a:off x="1292" y="2296"/>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97" name="Line 33"/>
              <p:cNvSpPr>
                <a:spLocks noChangeShapeType="1"/>
              </p:cNvSpPr>
              <p:nvPr/>
            </p:nvSpPr>
            <p:spPr bwMode="auto">
              <a:xfrm>
                <a:off x="1292" y="2478"/>
                <a:ext cx="27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98" name="Line 34"/>
              <p:cNvSpPr>
                <a:spLocks noChangeShapeType="1"/>
              </p:cNvSpPr>
              <p:nvPr/>
            </p:nvSpPr>
            <p:spPr bwMode="auto">
              <a:xfrm flipV="1">
                <a:off x="1565" y="2387"/>
                <a:ext cx="22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699" name="Line 35"/>
              <p:cNvSpPr>
                <a:spLocks noChangeShapeType="1"/>
              </p:cNvSpPr>
              <p:nvPr/>
            </p:nvSpPr>
            <p:spPr bwMode="auto">
              <a:xfrm flipH="1" flipV="1">
                <a:off x="1565" y="2160"/>
                <a:ext cx="22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0" name="Line 36"/>
              <p:cNvSpPr>
                <a:spLocks noChangeShapeType="1"/>
              </p:cNvSpPr>
              <p:nvPr/>
            </p:nvSpPr>
            <p:spPr bwMode="auto">
              <a:xfrm flipH="1">
                <a:off x="1156" y="2840"/>
                <a:ext cx="40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1" name="Line 37"/>
              <p:cNvSpPr>
                <a:spLocks noChangeShapeType="1"/>
              </p:cNvSpPr>
              <p:nvPr/>
            </p:nvSpPr>
            <p:spPr bwMode="auto">
              <a:xfrm>
                <a:off x="1156" y="2931"/>
                <a:ext cx="0" cy="6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2" name="Line 38"/>
              <p:cNvSpPr>
                <a:spLocks noChangeShapeType="1"/>
              </p:cNvSpPr>
              <p:nvPr/>
            </p:nvSpPr>
            <p:spPr bwMode="auto">
              <a:xfrm flipH="1">
                <a:off x="975" y="2931"/>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3" name="Line 39"/>
              <p:cNvSpPr>
                <a:spLocks noChangeShapeType="1"/>
              </p:cNvSpPr>
              <p:nvPr/>
            </p:nvSpPr>
            <p:spPr bwMode="auto">
              <a:xfrm>
                <a:off x="975" y="3067"/>
                <a:ext cx="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4" name="Line 40"/>
              <p:cNvSpPr>
                <a:spLocks noChangeShapeType="1"/>
              </p:cNvSpPr>
              <p:nvPr/>
            </p:nvSpPr>
            <p:spPr bwMode="auto">
              <a:xfrm flipH="1">
                <a:off x="1429" y="3022"/>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5" name="Line 41"/>
              <p:cNvSpPr>
                <a:spLocks noChangeShapeType="1"/>
              </p:cNvSpPr>
              <p:nvPr/>
            </p:nvSpPr>
            <p:spPr bwMode="auto">
              <a:xfrm>
                <a:off x="1429" y="3113"/>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6" name="Line 42"/>
              <p:cNvSpPr>
                <a:spLocks noChangeShapeType="1"/>
              </p:cNvSpPr>
              <p:nvPr/>
            </p:nvSpPr>
            <p:spPr bwMode="auto">
              <a:xfrm>
                <a:off x="1429" y="3339"/>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7" name="Line 43"/>
              <p:cNvSpPr>
                <a:spLocks noChangeShapeType="1"/>
              </p:cNvSpPr>
              <p:nvPr/>
            </p:nvSpPr>
            <p:spPr bwMode="auto">
              <a:xfrm>
                <a:off x="1565" y="3022"/>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8" name="Line 44"/>
              <p:cNvSpPr>
                <a:spLocks noChangeShapeType="1"/>
              </p:cNvSpPr>
              <p:nvPr/>
            </p:nvSpPr>
            <p:spPr bwMode="auto">
              <a:xfrm flipV="1">
                <a:off x="1565" y="3249"/>
                <a:ext cx="13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09" name="Line 45"/>
              <p:cNvSpPr>
                <a:spLocks noChangeShapeType="1"/>
              </p:cNvSpPr>
              <p:nvPr/>
            </p:nvSpPr>
            <p:spPr bwMode="auto">
              <a:xfrm>
                <a:off x="1565" y="2840"/>
                <a:ext cx="589"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0" name="Line 46"/>
              <p:cNvSpPr>
                <a:spLocks noChangeShapeType="1"/>
              </p:cNvSpPr>
              <p:nvPr/>
            </p:nvSpPr>
            <p:spPr bwMode="auto">
              <a:xfrm flipH="1">
                <a:off x="2109" y="3022"/>
                <a:ext cx="4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1" name="Line 47"/>
              <p:cNvSpPr>
                <a:spLocks noChangeShapeType="1"/>
              </p:cNvSpPr>
              <p:nvPr/>
            </p:nvSpPr>
            <p:spPr bwMode="auto">
              <a:xfrm flipH="1">
                <a:off x="1973" y="3294"/>
                <a:ext cx="136"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2" name="Line 48"/>
              <p:cNvSpPr>
                <a:spLocks noChangeShapeType="1"/>
              </p:cNvSpPr>
              <p:nvPr/>
            </p:nvSpPr>
            <p:spPr bwMode="auto">
              <a:xfrm flipH="1" flipV="1">
                <a:off x="1837" y="3113"/>
                <a:ext cx="136"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3" name="Line 49"/>
              <p:cNvSpPr>
                <a:spLocks noChangeShapeType="1"/>
              </p:cNvSpPr>
              <p:nvPr/>
            </p:nvSpPr>
            <p:spPr bwMode="auto">
              <a:xfrm flipV="1">
                <a:off x="1837" y="2976"/>
                <a:ext cx="136"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4" name="Line 50"/>
              <p:cNvSpPr>
                <a:spLocks noChangeShapeType="1"/>
              </p:cNvSpPr>
              <p:nvPr/>
            </p:nvSpPr>
            <p:spPr bwMode="auto">
              <a:xfrm>
                <a:off x="1973" y="3339"/>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93715" name="Line 51"/>
            <p:cNvSpPr>
              <a:spLocks noChangeShapeType="1"/>
            </p:cNvSpPr>
            <p:nvPr/>
          </p:nvSpPr>
          <p:spPr bwMode="auto">
            <a:xfrm>
              <a:off x="3559"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6" name="Line 52"/>
            <p:cNvSpPr>
              <a:spLocks noChangeShapeType="1"/>
            </p:cNvSpPr>
            <p:nvPr/>
          </p:nvSpPr>
          <p:spPr bwMode="auto">
            <a:xfrm>
              <a:off x="3922" y="2750"/>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7" name="Line 53"/>
            <p:cNvSpPr>
              <a:spLocks noChangeShapeType="1"/>
            </p:cNvSpPr>
            <p:nvPr/>
          </p:nvSpPr>
          <p:spPr bwMode="auto">
            <a:xfrm>
              <a:off x="3423" y="3113"/>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18" name="Rectangle 54"/>
            <p:cNvSpPr>
              <a:spLocks noChangeArrowheads="1"/>
            </p:cNvSpPr>
            <p:nvPr/>
          </p:nvSpPr>
          <p:spPr bwMode="auto">
            <a:xfrm>
              <a:off x="2756" y="1480"/>
              <a:ext cx="98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Code patch for</a:t>
              </a:r>
            </a:p>
            <a:p>
              <a:pPr algn="ctr" latinLnBrk="1"/>
              <a:r>
                <a:rPr kumimoji="1" lang="en-US" altLang="ko-KR" sz="1000">
                  <a:latin typeface="Arial" charset="0"/>
                  <a:ea typeface="굴림" pitchFamily="34" charset="-127"/>
                </a:rPr>
                <a:t>Discovered </a:t>
              </a:r>
            </a:p>
            <a:p>
              <a:pPr algn="ctr" latinLnBrk="1"/>
              <a:r>
                <a:rPr kumimoji="1" lang="en-US" altLang="ko-KR" sz="1000">
                  <a:latin typeface="Arial" charset="0"/>
                  <a:ea typeface="굴림" pitchFamily="34" charset="-127"/>
                </a:rPr>
                <a:t>Critical instruction</a:t>
              </a:r>
            </a:p>
          </p:txBody>
        </p:sp>
        <p:sp>
          <p:nvSpPr>
            <p:cNvPr id="1393719" name="Rectangle 55"/>
            <p:cNvSpPr>
              <a:spLocks noChangeArrowheads="1"/>
            </p:cNvSpPr>
            <p:nvPr/>
          </p:nvSpPr>
          <p:spPr bwMode="auto">
            <a:xfrm>
              <a:off x="4104" y="1811"/>
              <a:ext cx="985"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Control transfer,</a:t>
              </a:r>
            </a:p>
            <a:p>
              <a:pPr algn="ctr" latinLnBrk="1"/>
              <a:r>
                <a:rPr kumimoji="1" lang="en-US" altLang="ko-KR" sz="1000">
                  <a:latin typeface="Arial" charset="0"/>
                  <a:ea typeface="굴림" pitchFamily="34" charset="-127"/>
                </a:rPr>
                <a:t>e.g., trap</a:t>
              </a:r>
            </a:p>
          </p:txBody>
        </p:sp>
        <p:sp>
          <p:nvSpPr>
            <p:cNvPr id="1393720" name="Rectangle 56"/>
            <p:cNvSpPr>
              <a:spLocks noChangeArrowheads="1"/>
            </p:cNvSpPr>
            <p:nvPr/>
          </p:nvSpPr>
          <p:spPr bwMode="auto">
            <a:xfrm>
              <a:off x="4830" y="2341"/>
              <a:ext cx="544"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VMM</a:t>
              </a:r>
            </a:p>
          </p:txBody>
        </p:sp>
        <p:sp>
          <p:nvSpPr>
            <p:cNvPr id="1393721" name="Line 57"/>
            <p:cNvSpPr>
              <a:spLocks noChangeShapeType="1"/>
            </p:cNvSpPr>
            <p:nvPr/>
          </p:nvSpPr>
          <p:spPr bwMode="auto">
            <a:xfrm>
              <a:off x="3696" y="2024"/>
              <a:ext cx="1134" cy="40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22" name="Line 58"/>
            <p:cNvSpPr>
              <a:spLocks noChangeShapeType="1"/>
            </p:cNvSpPr>
            <p:nvPr/>
          </p:nvSpPr>
          <p:spPr bwMode="auto">
            <a:xfrm flipV="1">
              <a:off x="3605" y="2432"/>
              <a:ext cx="1225" cy="681"/>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3723" name="Line 59"/>
            <p:cNvSpPr>
              <a:spLocks noChangeShapeType="1"/>
            </p:cNvSpPr>
            <p:nvPr/>
          </p:nvSpPr>
          <p:spPr bwMode="auto">
            <a:xfrm flipV="1">
              <a:off x="3968" y="2432"/>
              <a:ext cx="862" cy="27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931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Patching of Critical Instructions</a:t>
            </a:r>
            <a:endParaRPr lang="en-US" altLang="en-US" sz="4000" dirty="0">
              <a:solidFill>
                <a:srgbClr val="0070C0"/>
              </a:solidFill>
            </a:endParaRPr>
          </a:p>
        </p:txBody>
      </p:sp>
      <p:sp>
        <p:nvSpPr>
          <p:cNvPr id="1395715" name="Rectangle 3"/>
          <p:cNvSpPr>
            <a:spLocks noGrp="1" noChangeArrowheads="1"/>
          </p:cNvSpPr>
          <p:nvPr>
            <p:ph idx="1"/>
          </p:nvPr>
        </p:nvSpPr>
        <p:spPr/>
        <p:txBody>
          <a:bodyPr/>
          <a:lstStyle/>
          <a:p>
            <a:pPr>
              <a:lnSpc>
                <a:spcPct val="90000"/>
              </a:lnSpc>
            </a:pPr>
            <a:r>
              <a:rPr lang="en-US" altLang="ko-KR">
                <a:ea typeface="굴림" pitchFamily="34" charset="-127"/>
              </a:rPr>
              <a:t>One way to discover critical instructions </a:t>
            </a:r>
          </a:p>
          <a:p>
            <a:pPr lvl="1">
              <a:lnSpc>
                <a:spcPct val="90000"/>
              </a:lnSpc>
            </a:pPr>
            <a:r>
              <a:rPr lang="en-US" altLang="ko-KR">
                <a:ea typeface="굴림" pitchFamily="34" charset="-127"/>
              </a:rPr>
              <a:t>The VMM takes control at the head of each guest basic block and scan instructions in sequence until the end of the basic block is reached</a:t>
            </a:r>
          </a:p>
          <a:p>
            <a:pPr lvl="2">
              <a:lnSpc>
                <a:spcPct val="90000"/>
              </a:lnSpc>
            </a:pPr>
            <a:r>
              <a:rPr lang="en-US" altLang="ko-KR">
                <a:ea typeface="굴림" pitchFamily="34" charset="-127"/>
              </a:rPr>
              <a:t>If a critical instruction is found, it is replaced with a trap to the VMM</a:t>
            </a:r>
          </a:p>
          <a:p>
            <a:pPr lvl="2">
              <a:lnSpc>
                <a:spcPct val="90000"/>
              </a:lnSpc>
            </a:pPr>
            <a:r>
              <a:rPr lang="en-US" altLang="ko-KR">
                <a:ea typeface="굴림" pitchFamily="34" charset="-127"/>
              </a:rPr>
              <a:t>Another trap back to the VMM is placed at the end of the basic block</a:t>
            </a:r>
          </a:p>
          <a:p>
            <a:pPr lvl="2">
              <a:lnSpc>
                <a:spcPct val="90000"/>
              </a:lnSpc>
            </a:pPr>
            <a:endParaRPr lang="en-US" altLang="ko-KR">
              <a:ea typeface="굴림" pitchFamily="34" charset="-127"/>
            </a:endParaRPr>
          </a:p>
          <a:p>
            <a:pPr>
              <a:lnSpc>
                <a:spcPct val="90000"/>
              </a:lnSpc>
            </a:pPr>
            <a:r>
              <a:rPr lang="en-US" altLang="ko-KR">
                <a:ea typeface="굴림" pitchFamily="34" charset="-127"/>
              </a:rPr>
              <a:t>To reduce overhead, the trap at the end of a scanned basic block can be replaced by the original branch or jump instruction</a:t>
            </a:r>
          </a:p>
          <a:p>
            <a:pPr>
              <a:lnSpc>
                <a:spcPct val="90000"/>
              </a:lnSpc>
            </a:pPr>
            <a:endParaRPr lang="en-US" altLang="en-US"/>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0069D641-DF70-4B92-A2BE-C6D6B40163F3}" type="slidenum">
              <a:rPr lang="en-US" altLang="en-US"/>
              <a:pPr/>
              <a:t>18</a:t>
            </a:fld>
            <a:endParaRPr lang="en-US" altLang="en-US"/>
          </a:p>
        </p:txBody>
      </p:sp>
    </p:spTree>
    <p:extLst>
      <p:ext uri="{BB962C8B-B14F-4D97-AF65-F5344CB8AC3E}">
        <p14:creationId xmlns:p14="http://schemas.microsoft.com/office/powerpoint/2010/main" val="57337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Caching Emulation Code</a:t>
            </a:r>
            <a:endParaRPr lang="en-US" altLang="en-US" sz="4000" dirty="0">
              <a:solidFill>
                <a:srgbClr val="0070C0"/>
              </a:solidFill>
            </a:endParaRPr>
          </a:p>
        </p:txBody>
      </p:sp>
      <p:sp>
        <p:nvSpPr>
          <p:cNvPr id="2" name="Date Placeholder 1"/>
          <p:cNvSpPr>
            <a:spLocks noGrp="1"/>
          </p:cNvSpPr>
          <p:nvPr>
            <p:ph type="dt" sz="half" idx="10"/>
          </p:nvPr>
        </p:nvSpPr>
        <p:spPr/>
        <p:txBody>
          <a:bodyPr/>
          <a:lstStyle/>
          <a:p>
            <a:r>
              <a:rPr lang="en-US"/>
              <a:t>CS5250 - 2021/2022 Sem 2</a:t>
            </a:r>
          </a:p>
        </p:txBody>
      </p:sp>
      <p:sp>
        <p:nvSpPr>
          <p:cNvPr id="55" name="Slide Number Placeholder 3"/>
          <p:cNvSpPr>
            <a:spLocks noGrp="1"/>
          </p:cNvSpPr>
          <p:nvPr>
            <p:ph type="sldNum" sz="quarter" idx="12"/>
          </p:nvPr>
        </p:nvSpPr>
        <p:spPr/>
        <p:txBody>
          <a:bodyPr/>
          <a:lstStyle/>
          <a:p>
            <a:fld id="{7965168B-EC7C-4D21-8DDF-2549507FF508}" type="slidenum">
              <a:rPr lang="en-US" altLang="en-US"/>
              <a:pPr/>
              <a:t>19</a:t>
            </a:fld>
            <a:endParaRPr lang="en-US" altLang="en-US"/>
          </a:p>
        </p:txBody>
      </p:sp>
      <p:sp>
        <p:nvSpPr>
          <p:cNvPr id="1397764" name="Rectangle 4"/>
          <p:cNvSpPr>
            <a:spLocks noChangeArrowheads="1"/>
          </p:cNvSpPr>
          <p:nvPr/>
        </p:nvSpPr>
        <p:spPr bwMode="auto">
          <a:xfrm>
            <a:off x="1981200" y="1970903"/>
            <a:ext cx="8229600" cy="408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itchFamily="2" charset="2"/>
              <a:buChar char="§"/>
              <a:defRPr sz="2400">
                <a:solidFill>
                  <a:schemeClr val="tx1"/>
                </a:solidFill>
                <a:latin typeface="Times New Roman" pitchFamily="18" charset="0"/>
                <a:cs typeface="Arial" charset="0"/>
              </a:defRPr>
            </a:lvl1pPr>
            <a:lvl2pPr marL="742950" indent="-285750">
              <a:spcBef>
                <a:spcPct val="20000"/>
              </a:spcBef>
              <a:buClr>
                <a:srgbClr val="FF3300"/>
              </a:buClr>
              <a:buFont typeface="Wingdings" pitchFamily="2" charset="2"/>
              <a:buChar char="§"/>
              <a:defRPr sz="2000">
                <a:solidFill>
                  <a:schemeClr val="tx1"/>
                </a:solidFill>
                <a:latin typeface="Times New Roman" pitchFamily="18" charset="0"/>
                <a:cs typeface="Arial" charset="0"/>
              </a:defRPr>
            </a:lvl2pPr>
            <a:lvl3pPr marL="1143000" indent="-228600">
              <a:spcBef>
                <a:spcPct val="20000"/>
              </a:spcBef>
              <a:buClr>
                <a:srgbClr val="FF3300"/>
              </a:buClr>
              <a:buFont typeface="Wingdings" pitchFamily="2" charset="2"/>
              <a:buChar char="§"/>
              <a:defRPr sz="2000">
                <a:solidFill>
                  <a:schemeClr val="tx1"/>
                </a:solidFill>
                <a:latin typeface="Times New Roman" pitchFamily="18" charset="0"/>
                <a:cs typeface="Arial" charset="0"/>
              </a:defRPr>
            </a:lvl3pPr>
            <a:lvl4pPr marL="1600200" indent="-228600">
              <a:spcBef>
                <a:spcPct val="20000"/>
              </a:spcBef>
              <a:buClr>
                <a:srgbClr val="FF3300"/>
              </a:buClr>
              <a:buFont typeface="Wingdings" pitchFamily="2" charset="2"/>
              <a:buChar char="§"/>
              <a:defRPr sz="2000">
                <a:solidFill>
                  <a:schemeClr val="tx1"/>
                </a:solidFill>
                <a:latin typeface="Times New Roman" pitchFamily="18" charset="0"/>
                <a:cs typeface="Arial" charset="0"/>
              </a:defRPr>
            </a:lvl4pPr>
            <a:lvl5pPr marL="2057400" indent="-228600">
              <a:spcBef>
                <a:spcPct val="20000"/>
              </a:spcBef>
              <a:buClr>
                <a:srgbClr val="FF3300"/>
              </a:buClr>
              <a:buFont typeface="Wingdings" pitchFamily="2" charset="2"/>
              <a:buChar char="§"/>
              <a:defRPr sz="2000">
                <a:solidFill>
                  <a:schemeClr val="tx1"/>
                </a:solidFill>
                <a:latin typeface="Times New Roman" pitchFamily="18" charset="0"/>
                <a:cs typeface="Arial" charset="0"/>
              </a:defRPr>
            </a:lvl5pPr>
            <a:lvl6pPr marL="2514600" indent="-228600" fontAlgn="base">
              <a:spcBef>
                <a:spcPct val="20000"/>
              </a:spcBef>
              <a:spcAft>
                <a:spcPct val="0"/>
              </a:spcAft>
              <a:buClr>
                <a:srgbClr val="FF3300"/>
              </a:buClr>
              <a:buFont typeface="Wingdings" pitchFamily="2" charset="2"/>
              <a:buChar char="§"/>
              <a:defRPr sz="2000">
                <a:solidFill>
                  <a:schemeClr val="tx1"/>
                </a:solidFill>
                <a:latin typeface="Times New Roman" pitchFamily="18" charset="0"/>
                <a:cs typeface="Arial" charset="0"/>
              </a:defRPr>
            </a:lvl6pPr>
            <a:lvl7pPr marL="2971800" indent="-228600" fontAlgn="base">
              <a:spcBef>
                <a:spcPct val="20000"/>
              </a:spcBef>
              <a:spcAft>
                <a:spcPct val="0"/>
              </a:spcAft>
              <a:buClr>
                <a:srgbClr val="FF3300"/>
              </a:buClr>
              <a:buFont typeface="Wingdings" pitchFamily="2" charset="2"/>
              <a:buChar char="§"/>
              <a:defRPr sz="2000">
                <a:solidFill>
                  <a:schemeClr val="tx1"/>
                </a:solidFill>
                <a:latin typeface="Times New Roman" pitchFamily="18" charset="0"/>
                <a:cs typeface="Arial" charset="0"/>
              </a:defRPr>
            </a:lvl7pPr>
            <a:lvl8pPr marL="3429000" indent="-228600" fontAlgn="base">
              <a:spcBef>
                <a:spcPct val="20000"/>
              </a:spcBef>
              <a:spcAft>
                <a:spcPct val="0"/>
              </a:spcAft>
              <a:buClr>
                <a:srgbClr val="FF3300"/>
              </a:buClr>
              <a:buFont typeface="Wingdings" pitchFamily="2" charset="2"/>
              <a:buChar char="§"/>
              <a:defRPr sz="2000">
                <a:solidFill>
                  <a:schemeClr val="tx1"/>
                </a:solidFill>
                <a:latin typeface="Times New Roman" pitchFamily="18" charset="0"/>
                <a:cs typeface="Arial" charset="0"/>
              </a:defRPr>
            </a:lvl8pPr>
            <a:lvl9pPr marL="3886200" indent="-228600" fontAlgn="base">
              <a:spcBef>
                <a:spcPct val="20000"/>
              </a:spcBef>
              <a:spcAft>
                <a:spcPct val="0"/>
              </a:spcAft>
              <a:buClr>
                <a:srgbClr val="FF3300"/>
              </a:buClr>
              <a:buFont typeface="Wingdings" pitchFamily="2" charset="2"/>
              <a:buChar char="§"/>
              <a:defRPr sz="2000">
                <a:solidFill>
                  <a:schemeClr val="tx1"/>
                </a:solidFill>
                <a:latin typeface="Times New Roman" pitchFamily="18" charset="0"/>
                <a:cs typeface="Arial" charset="0"/>
              </a:defRPr>
            </a:lvl9pPr>
          </a:lstStyle>
          <a:p>
            <a:r>
              <a:rPr lang="en-US" altLang="ko-KR" sz="1800" dirty="0">
                <a:latin typeface="+mn-lt"/>
                <a:ea typeface="굴림" pitchFamily="34" charset="-127"/>
              </a:rPr>
              <a:t>Reduce the overhead of </a:t>
            </a:r>
            <a:r>
              <a:rPr lang="en-US" altLang="ko-KR" sz="1800" dirty="0" err="1">
                <a:latin typeface="+mn-lt"/>
                <a:ea typeface="굴림" pitchFamily="34" charset="-127"/>
              </a:rPr>
              <a:t>VMM</a:t>
            </a:r>
            <a:r>
              <a:rPr lang="en-US" altLang="ko-KR" sz="1800" dirty="0">
                <a:latin typeface="+mn-lt"/>
                <a:ea typeface="굴림" pitchFamily="34" charset="-127"/>
              </a:rPr>
              <a:t> interpretation when the frequency of sensitive instructions requiring interpretation is high</a:t>
            </a:r>
          </a:p>
          <a:p>
            <a:endParaRPr lang="en-US" altLang="ko-KR" sz="1800" dirty="0">
              <a:latin typeface="+mn-lt"/>
              <a:ea typeface="굴림" pitchFamily="34" charset="-127"/>
            </a:endParaRPr>
          </a:p>
        </p:txBody>
      </p:sp>
      <p:grpSp>
        <p:nvGrpSpPr>
          <p:cNvPr id="1397765" name="Group 5"/>
          <p:cNvGrpSpPr>
            <a:grpSpLocks/>
          </p:cNvGrpSpPr>
          <p:nvPr/>
        </p:nvGrpSpPr>
        <p:grpSpPr bwMode="auto">
          <a:xfrm>
            <a:off x="3000376" y="2854326"/>
            <a:ext cx="2303463" cy="2989263"/>
            <a:chOff x="975" y="2024"/>
            <a:chExt cx="1179" cy="1724"/>
          </a:xfrm>
        </p:grpSpPr>
        <p:sp>
          <p:nvSpPr>
            <p:cNvPr id="1397766" name="Line 6"/>
            <p:cNvSpPr>
              <a:spLocks noChangeShapeType="1"/>
            </p:cNvSpPr>
            <p:nvPr/>
          </p:nvSpPr>
          <p:spPr bwMode="auto">
            <a:xfrm>
              <a:off x="1565" y="2024"/>
              <a:ext cx="0" cy="17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67" name="Line 7"/>
            <p:cNvSpPr>
              <a:spLocks noChangeShapeType="1"/>
            </p:cNvSpPr>
            <p:nvPr/>
          </p:nvSpPr>
          <p:spPr bwMode="auto">
            <a:xfrm flipH="1">
              <a:off x="1292" y="2160"/>
              <a:ext cx="27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68" name="Line 8"/>
            <p:cNvSpPr>
              <a:spLocks noChangeShapeType="1"/>
            </p:cNvSpPr>
            <p:nvPr/>
          </p:nvSpPr>
          <p:spPr bwMode="auto">
            <a:xfrm>
              <a:off x="1292" y="2296"/>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69" name="Line 9"/>
            <p:cNvSpPr>
              <a:spLocks noChangeShapeType="1"/>
            </p:cNvSpPr>
            <p:nvPr/>
          </p:nvSpPr>
          <p:spPr bwMode="auto">
            <a:xfrm>
              <a:off x="1292" y="2478"/>
              <a:ext cx="273"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0" name="Line 10"/>
            <p:cNvSpPr>
              <a:spLocks noChangeShapeType="1"/>
            </p:cNvSpPr>
            <p:nvPr/>
          </p:nvSpPr>
          <p:spPr bwMode="auto">
            <a:xfrm flipV="1">
              <a:off x="1565" y="2387"/>
              <a:ext cx="22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1" name="Line 11"/>
            <p:cNvSpPr>
              <a:spLocks noChangeShapeType="1"/>
            </p:cNvSpPr>
            <p:nvPr/>
          </p:nvSpPr>
          <p:spPr bwMode="auto">
            <a:xfrm flipH="1" flipV="1">
              <a:off x="1565" y="2160"/>
              <a:ext cx="22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2" name="Line 12"/>
            <p:cNvSpPr>
              <a:spLocks noChangeShapeType="1"/>
            </p:cNvSpPr>
            <p:nvPr/>
          </p:nvSpPr>
          <p:spPr bwMode="auto">
            <a:xfrm flipH="1">
              <a:off x="1156" y="2840"/>
              <a:ext cx="409"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3" name="Line 13"/>
            <p:cNvSpPr>
              <a:spLocks noChangeShapeType="1"/>
            </p:cNvSpPr>
            <p:nvPr/>
          </p:nvSpPr>
          <p:spPr bwMode="auto">
            <a:xfrm>
              <a:off x="1156" y="2931"/>
              <a:ext cx="0" cy="6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4" name="Line 14"/>
            <p:cNvSpPr>
              <a:spLocks noChangeShapeType="1"/>
            </p:cNvSpPr>
            <p:nvPr/>
          </p:nvSpPr>
          <p:spPr bwMode="auto">
            <a:xfrm flipH="1">
              <a:off x="975" y="2931"/>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5" name="Line 15"/>
            <p:cNvSpPr>
              <a:spLocks noChangeShapeType="1"/>
            </p:cNvSpPr>
            <p:nvPr/>
          </p:nvSpPr>
          <p:spPr bwMode="auto">
            <a:xfrm>
              <a:off x="975" y="3067"/>
              <a:ext cx="0" cy="5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6" name="Line 16"/>
            <p:cNvSpPr>
              <a:spLocks noChangeShapeType="1"/>
            </p:cNvSpPr>
            <p:nvPr/>
          </p:nvSpPr>
          <p:spPr bwMode="auto">
            <a:xfrm flipH="1">
              <a:off x="1429" y="3022"/>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7" name="Line 17"/>
            <p:cNvSpPr>
              <a:spLocks noChangeShapeType="1"/>
            </p:cNvSpPr>
            <p:nvPr/>
          </p:nvSpPr>
          <p:spPr bwMode="auto">
            <a:xfrm>
              <a:off x="1429" y="3113"/>
              <a:ext cx="0"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8" name="Line 18"/>
            <p:cNvSpPr>
              <a:spLocks noChangeShapeType="1"/>
            </p:cNvSpPr>
            <p:nvPr/>
          </p:nvSpPr>
          <p:spPr bwMode="auto">
            <a:xfrm>
              <a:off x="1429" y="3339"/>
              <a:ext cx="136"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79" name="Line 19"/>
            <p:cNvSpPr>
              <a:spLocks noChangeShapeType="1"/>
            </p:cNvSpPr>
            <p:nvPr/>
          </p:nvSpPr>
          <p:spPr bwMode="auto">
            <a:xfrm>
              <a:off x="1565" y="3022"/>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0" name="Line 20"/>
            <p:cNvSpPr>
              <a:spLocks noChangeShapeType="1"/>
            </p:cNvSpPr>
            <p:nvPr/>
          </p:nvSpPr>
          <p:spPr bwMode="auto">
            <a:xfrm flipV="1">
              <a:off x="1565" y="3249"/>
              <a:ext cx="13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1" name="Line 21"/>
            <p:cNvSpPr>
              <a:spLocks noChangeShapeType="1"/>
            </p:cNvSpPr>
            <p:nvPr/>
          </p:nvSpPr>
          <p:spPr bwMode="auto">
            <a:xfrm>
              <a:off x="1565" y="2840"/>
              <a:ext cx="589"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2" name="Line 22"/>
            <p:cNvSpPr>
              <a:spLocks noChangeShapeType="1"/>
            </p:cNvSpPr>
            <p:nvPr/>
          </p:nvSpPr>
          <p:spPr bwMode="auto">
            <a:xfrm flipH="1">
              <a:off x="2109" y="3022"/>
              <a:ext cx="45"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3" name="Line 23"/>
            <p:cNvSpPr>
              <a:spLocks noChangeShapeType="1"/>
            </p:cNvSpPr>
            <p:nvPr/>
          </p:nvSpPr>
          <p:spPr bwMode="auto">
            <a:xfrm flipH="1">
              <a:off x="1973" y="3294"/>
              <a:ext cx="136"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4" name="Line 24"/>
            <p:cNvSpPr>
              <a:spLocks noChangeShapeType="1"/>
            </p:cNvSpPr>
            <p:nvPr/>
          </p:nvSpPr>
          <p:spPr bwMode="auto">
            <a:xfrm flipH="1" flipV="1">
              <a:off x="1837" y="3113"/>
              <a:ext cx="136" cy="2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5" name="Line 25"/>
            <p:cNvSpPr>
              <a:spLocks noChangeShapeType="1"/>
            </p:cNvSpPr>
            <p:nvPr/>
          </p:nvSpPr>
          <p:spPr bwMode="auto">
            <a:xfrm flipV="1">
              <a:off x="1837" y="2976"/>
              <a:ext cx="136"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6" name="Line 26"/>
            <p:cNvSpPr>
              <a:spLocks noChangeShapeType="1"/>
            </p:cNvSpPr>
            <p:nvPr/>
          </p:nvSpPr>
          <p:spPr bwMode="auto">
            <a:xfrm>
              <a:off x="1973" y="3339"/>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97787" name="Rectangle 27"/>
          <p:cNvSpPr>
            <a:spLocks noChangeArrowheads="1"/>
          </p:cNvSpPr>
          <p:nvPr/>
        </p:nvSpPr>
        <p:spPr bwMode="auto">
          <a:xfrm>
            <a:off x="3503613" y="3395663"/>
            <a:ext cx="144462" cy="14446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7788" name="Line 28"/>
          <p:cNvSpPr>
            <a:spLocks noChangeShapeType="1"/>
          </p:cNvSpPr>
          <p:nvPr/>
        </p:nvSpPr>
        <p:spPr bwMode="auto">
          <a:xfrm>
            <a:off x="3503613" y="3467100"/>
            <a:ext cx="144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89" name="Rectangle 29"/>
          <p:cNvSpPr>
            <a:spLocks noChangeArrowheads="1"/>
          </p:cNvSpPr>
          <p:nvPr/>
        </p:nvSpPr>
        <p:spPr bwMode="auto">
          <a:xfrm>
            <a:off x="4724401" y="4800601"/>
            <a:ext cx="144463" cy="14446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7790" name="Line 30"/>
          <p:cNvSpPr>
            <a:spLocks noChangeShapeType="1"/>
          </p:cNvSpPr>
          <p:nvPr/>
        </p:nvSpPr>
        <p:spPr bwMode="auto">
          <a:xfrm>
            <a:off x="4727576" y="4906963"/>
            <a:ext cx="1444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91" name="Rectangle 31"/>
          <p:cNvSpPr>
            <a:spLocks noChangeArrowheads="1"/>
          </p:cNvSpPr>
          <p:nvPr/>
        </p:nvSpPr>
        <p:spPr bwMode="auto">
          <a:xfrm>
            <a:off x="2927351" y="4906964"/>
            <a:ext cx="144463" cy="504825"/>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7792" name="Line 32"/>
          <p:cNvSpPr>
            <a:spLocks noChangeShapeType="1"/>
          </p:cNvSpPr>
          <p:nvPr/>
        </p:nvSpPr>
        <p:spPr bwMode="auto">
          <a:xfrm>
            <a:off x="2927351" y="4978401"/>
            <a:ext cx="144463" cy="4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93" name="Line 33"/>
          <p:cNvSpPr>
            <a:spLocks noChangeShapeType="1"/>
          </p:cNvSpPr>
          <p:nvPr/>
        </p:nvSpPr>
        <p:spPr bwMode="auto">
          <a:xfrm>
            <a:off x="2927351" y="5267326"/>
            <a:ext cx="144463" cy="4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794" name="Rectangle 34"/>
          <p:cNvSpPr>
            <a:spLocks noChangeArrowheads="1"/>
          </p:cNvSpPr>
          <p:nvPr/>
        </p:nvSpPr>
        <p:spPr bwMode="auto">
          <a:xfrm>
            <a:off x="6311900" y="3898901"/>
            <a:ext cx="914400" cy="57626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Translation</a:t>
            </a:r>
          </a:p>
          <a:p>
            <a:pPr algn="ctr" latinLnBrk="1"/>
            <a:r>
              <a:rPr kumimoji="1" lang="en-US" altLang="ko-KR" sz="1200" b="1">
                <a:ea typeface="굴림" pitchFamily="34" charset="-127"/>
              </a:rPr>
              <a:t>Table</a:t>
            </a:r>
          </a:p>
        </p:txBody>
      </p:sp>
      <p:sp>
        <p:nvSpPr>
          <p:cNvPr id="1397795" name="Rectangle 35"/>
          <p:cNvSpPr>
            <a:spLocks noChangeArrowheads="1"/>
          </p:cNvSpPr>
          <p:nvPr/>
        </p:nvSpPr>
        <p:spPr bwMode="auto">
          <a:xfrm>
            <a:off x="8328026" y="2963864"/>
            <a:ext cx="936625" cy="2663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7796" name="Rectangle 36"/>
          <p:cNvSpPr>
            <a:spLocks noChangeArrowheads="1"/>
          </p:cNvSpPr>
          <p:nvPr/>
        </p:nvSpPr>
        <p:spPr bwMode="auto">
          <a:xfrm>
            <a:off x="8328026" y="3106739"/>
            <a:ext cx="936625" cy="288925"/>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Block 1</a:t>
            </a:r>
          </a:p>
        </p:txBody>
      </p:sp>
      <p:sp>
        <p:nvSpPr>
          <p:cNvPr id="1397797" name="Rectangle 37"/>
          <p:cNvSpPr>
            <a:spLocks noChangeArrowheads="1"/>
          </p:cNvSpPr>
          <p:nvPr/>
        </p:nvSpPr>
        <p:spPr bwMode="auto">
          <a:xfrm>
            <a:off x="8328026" y="3611564"/>
            <a:ext cx="936625" cy="288925"/>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Block 2</a:t>
            </a:r>
          </a:p>
        </p:txBody>
      </p:sp>
      <p:sp>
        <p:nvSpPr>
          <p:cNvPr id="1397798" name="Rectangle 38"/>
          <p:cNvSpPr>
            <a:spLocks noChangeArrowheads="1"/>
          </p:cNvSpPr>
          <p:nvPr/>
        </p:nvSpPr>
        <p:spPr bwMode="auto">
          <a:xfrm>
            <a:off x="8328026" y="4906964"/>
            <a:ext cx="936625" cy="288925"/>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Block 3</a:t>
            </a:r>
          </a:p>
        </p:txBody>
      </p:sp>
      <p:sp>
        <p:nvSpPr>
          <p:cNvPr id="1397799" name="Rectangle 39"/>
          <p:cNvSpPr>
            <a:spLocks noChangeArrowheads="1"/>
          </p:cNvSpPr>
          <p:nvPr/>
        </p:nvSpPr>
        <p:spPr bwMode="auto">
          <a:xfrm>
            <a:off x="8328026" y="4332289"/>
            <a:ext cx="936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Code Cache</a:t>
            </a:r>
          </a:p>
        </p:txBody>
      </p:sp>
      <p:sp>
        <p:nvSpPr>
          <p:cNvPr id="1397800" name="Rectangle 40"/>
          <p:cNvSpPr>
            <a:spLocks noChangeArrowheads="1"/>
          </p:cNvSpPr>
          <p:nvPr/>
        </p:nvSpPr>
        <p:spPr bwMode="auto">
          <a:xfrm>
            <a:off x="8328026" y="2532064"/>
            <a:ext cx="9366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Specialized</a:t>
            </a:r>
          </a:p>
          <a:p>
            <a:pPr algn="ctr" latinLnBrk="1"/>
            <a:r>
              <a:rPr kumimoji="1" lang="en-US" altLang="ko-KR" sz="1000">
                <a:latin typeface="Arial" charset="0"/>
                <a:ea typeface="굴림" pitchFamily="34" charset="-127"/>
              </a:rPr>
              <a:t>Emulation Routines</a:t>
            </a:r>
          </a:p>
        </p:txBody>
      </p:sp>
      <p:sp>
        <p:nvSpPr>
          <p:cNvPr id="1397801" name="Line 41"/>
          <p:cNvSpPr>
            <a:spLocks noChangeShapeType="1"/>
          </p:cNvSpPr>
          <p:nvPr/>
        </p:nvSpPr>
        <p:spPr bwMode="auto">
          <a:xfrm>
            <a:off x="6096000" y="2930525"/>
            <a:ext cx="0" cy="32019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02" name="Rectangle 42"/>
          <p:cNvSpPr>
            <a:spLocks noChangeArrowheads="1"/>
          </p:cNvSpPr>
          <p:nvPr/>
        </p:nvSpPr>
        <p:spPr bwMode="auto">
          <a:xfrm>
            <a:off x="2424114" y="2890839"/>
            <a:ext cx="936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Code section</a:t>
            </a:r>
          </a:p>
          <a:p>
            <a:pPr algn="ctr" latinLnBrk="1"/>
            <a:r>
              <a:rPr kumimoji="1" lang="en-US" altLang="ko-KR" sz="1000">
                <a:latin typeface="Arial" charset="0"/>
                <a:ea typeface="굴림" pitchFamily="34" charset="-127"/>
              </a:rPr>
              <a:t>Emulated in code</a:t>
            </a:r>
          </a:p>
          <a:p>
            <a:pPr algn="ctr" latinLnBrk="1"/>
            <a:r>
              <a:rPr kumimoji="1" lang="en-US" altLang="ko-KR" sz="1000">
                <a:latin typeface="Arial" charset="0"/>
                <a:ea typeface="굴림" pitchFamily="34" charset="-127"/>
              </a:rPr>
              <a:t>cache</a:t>
            </a:r>
          </a:p>
        </p:txBody>
      </p:sp>
      <p:sp>
        <p:nvSpPr>
          <p:cNvPr id="1397803" name="Rectangle 43"/>
          <p:cNvSpPr>
            <a:spLocks noChangeArrowheads="1"/>
          </p:cNvSpPr>
          <p:nvPr/>
        </p:nvSpPr>
        <p:spPr bwMode="auto">
          <a:xfrm>
            <a:off x="2495551" y="5483226"/>
            <a:ext cx="9366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Two critical</a:t>
            </a:r>
          </a:p>
          <a:p>
            <a:pPr algn="ctr" latinLnBrk="1"/>
            <a:r>
              <a:rPr kumimoji="1" lang="en-US" altLang="ko-KR" sz="1000">
                <a:latin typeface="Arial" charset="0"/>
                <a:ea typeface="굴림" pitchFamily="34" charset="-127"/>
              </a:rPr>
              <a:t>Instructions combined </a:t>
            </a:r>
          </a:p>
          <a:p>
            <a:pPr algn="ctr" latinLnBrk="1"/>
            <a:r>
              <a:rPr kumimoji="1" lang="en-US" altLang="ko-KR" sz="1000">
                <a:latin typeface="Arial" charset="0"/>
                <a:ea typeface="굴림" pitchFamily="34" charset="-127"/>
              </a:rPr>
              <a:t>Into a single block</a:t>
            </a:r>
          </a:p>
        </p:txBody>
      </p:sp>
      <p:sp>
        <p:nvSpPr>
          <p:cNvPr id="1397804" name="Rectangle 44"/>
          <p:cNvSpPr>
            <a:spLocks noChangeArrowheads="1"/>
          </p:cNvSpPr>
          <p:nvPr/>
        </p:nvSpPr>
        <p:spPr bwMode="auto">
          <a:xfrm>
            <a:off x="3071814" y="3611564"/>
            <a:ext cx="936625"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Block 1</a:t>
            </a:r>
          </a:p>
        </p:txBody>
      </p:sp>
      <p:sp>
        <p:nvSpPr>
          <p:cNvPr id="1397805" name="Rectangle 45"/>
          <p:cNvSpPr>
            <a:spLocks noChangeArrowheads="1"/>
          </p:cNvSpPr>
          <p:nvPr/>
        </p:nvSpPr>
        <p:spPr bwMode="auto">
          <a:xfrm>
            <a:off x="2208214" y="4689475"/>
            <a:ext cx="93662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Block 3</a:t>
            </a:r>
          </a:p>
        </p:txBody>
      </p:sp>
      <p:sp>
        <p:nvSpPr>
          <p:cNvPr id="1397806" name="Rectangle 46"/>
          <p:cNvSpPr>
            <a:spLocks noChangeArrowheads="1"/>
          </p:cNvSpPr>
          <p:nvPr/>
        </p:nvSpPr>
        <p:spPr bwMode="auto">
          <a:xfrm>
            <a:off x="4367214" y="5051425"/>
            <a:ext cx="936625"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Block 2</a:t>
            </a:r>
          </a:p>
        </p:txBody>
      </p:sp>
      <p:sp>
        <p:nvSpPr>
          <p:cNvPr id="1397807" name="Line 47"/>
          <p:cNvSpPr>
            <a:spLocks noChangeShapeType="1"/>
          </p:cNvSpPr>
          <p:nvPr/>
        </p:nvSpPr>
        <p:spPr bwMode="auto">
          <a:xfrm>
            <a:off x="3648076" y="3467100"/>
            <a:ext cx="2663825" cy="6492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08" name="Line 48"/>
          <p:cNvSpPr>
            <a:spLocks noChangeShapeType="1"/>
          </p:cNvSpPr>
          <p:nvPr/>
        </p:nvSpPr>
        <p:spPr bwMode="auto">
          <a:xfrm flipV="1">
            <a:off x="3071814" y="4116388"/>
            <a:ext cx="3240087" cy="863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09" name="Line 49"/>
          <p:cNvSpPr>
            <a:spLocks noChangeShapeType="1"/>
          </p:cNvSpPr>
          <p:nvPr/>
        </p:nvSpPr>
        <p:spPr bwMode="auto">
          <a:xfrm flipV="1">
            <a:off x="4872038" y="4116389"/>
            <a:ext cx="1439862" cy="7905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10" name="Line 50"/>
          <p:cNvSpPr>
            <a:spLocks noChangeShapeType="1"/>
          </p:cNvSpPr>
          <p:nvPr/>
        </p:nvSpPr>
        <p:spPr bwMode="auto">
          <a:xfrm flipV="1">
            <a:off x="7248525" y="3251201"/>
            <a:ext cx="1079500" cy="9366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11" name="Line 51"/>
          <p:cNvSpPr>
            <a:spLocks noChangeShapeType="1"/>
          </p:cNvSpPr>
          <p:nvPr/>
        </p:nvSpPr>
        <p:spPr bwMode="auto">
          <a:xfrm flipV="1">
            <a:off x="7248525" y="3756025"/>
            <a:ext cx="1079500" cy="431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12" name="Line 52"/>
          <p:cNvSpPr>
            <a:spLocks noChangeShapeType="1"/>
          </p:cNvSpPr>
          <p:nvPr/>
        </p:nvSpPr>
        <p:spPr bwMode="auto">
          <a:xfrm>
            <a:off x="7248525" y="4187825"/>
            <a:ext cx="1079500" cy="863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7813" name="Rectangle 53"/>
          <p:cNvSpPr>
            <a:spLocks noChangeArrowheads="1"/>
          </p:cNvSpPr>
          <p:nvPr/>
        </p:nvSpPr>
        <p:spPr bwMode="auto">
          <a:xfrm>
            <a:off x="5159376" y="3322638"/>
            <a:ext cx="9366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Control</a:t>
            </a:r>
          </a:p>
          <a:p>
            <a:pPr algn="ctr" latinLnBrk="1"/>
            <a:r>
              <a:rPr kumimoji="1" lang="en-US" altLang="ko-KR" sz="1000">
                <a:latin typeface="Arial" charset="0"/>
                <a:ea typeface="굴림" pitchFamily="34" charset="-127"/>
              </a:rPr>
              <a:t>Transfer,</a:t>
            </a:r>
          </a:p>
          <a:p>
            <a:pPr algn="ctr" latinLnBrk="1"/>
            <a:r>
              <a:rPr kumimoji="1" lang="en-US" altLang="ko-KR" sz="1000">
                <a:latin typeface="Arial" charset="0"/>
                <a:ea typeface="굴림" pitchFamily="34" charset="-127"/>
              </a:rPr>
              <a:t>e.g., trap</a:t>
            </a:r>
          </a:p>
        </p:txBody>
      </p:sp>
      <p:sp>
        <p:nvSpPr>
          <p:cNvPr id="1397814" name="Rectangle 54"/>
          <p:cNvSpPr>
            <a:spLocks noChangeArrowheads="1"/>
          </p:cNvSpPr>
          <p:nvPr/>
        </p:nvSpPr>
        <p:spPr bwMode="auto">
          <a:xfrm>
            <a:off x="4656138" y="5916614"/>
            <a:ext cx="9144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latin typeface="Arial" charset="0"/>
                <a:ea typeface="굴림" pitchFamily="34" charset="-127"/>
              </a:rPr>
              <a:t>Patched Program</a:t>
            </a:r>
          </a:p>
        </p:txBody>
      </p:sp>
      <p:sp>
        <p:nvSpPr>
          <p:cNvPr id="1397815" name="Rectangle 55"/>
          <p:cNvSpPr>
            <a:spLocks noChangeArrowheads="1"/>
          </p:cNvSpPr>
          <p:nvPr/>
        </p:nvSpPr>
        <p:spPr bwMode="auto">
          <a:xfrm>
            <a:off x="6261100" y="5916614"/>
            <a:ext cx="9144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latin typeface="Arial" charset="0"/>
                <a:ea typeface="굴림" pitchFamily="34" charset="-127"/>
              </a:rPr>
              <a:t>VMM</a:t>
            </a:r>
          </a:p>
        </p:txBody>
      </p:sp>
    </p:spTree>
    <p:extLst>
      <p:ext uri="{BB962C8B-B14F-4D97-AF65-F5344CB8AC3E}">
        <p14:creationId xmlns:p14="http://schemas.microsoft.com/office/powerpoint/2010/main" val="212627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p:txBody>
          <a:bodyPr/>
          <a:lstStyle/>
          <a:p>
            <a:r>
              <a:rPr lang="en-US" altLang="en-US" dirty="0">
                <a:solidFill>
                  <a:srgbClr val="0070C0"/>
                </a:solidFill>
              </a:rPr>
              <a:t>System Virtual Machines</a:t>
            </a:r>
          </a:p>
        </p:txBody>
      </p:sp>
      <p:sp>
        <p:nvSpPr>
          <p:cNvPr id="1356803" name="Rectangle 3"/>
          <p:cNvSpPr>
            <a:spLocks noGrp="1" noChangeArrowheads="1"/>
          </p:cNvSpPr>
          <p:nvPr>
            <p:ph idx="1"/>
          </p:nvPr>
        </p:nvSpPr>
        <p:spPr/>
        <p:txBody>
          <a:bodyPr/>
          <a:lstStyle/>
          <a:p>
            <a:r>
              <a:rPr lang="en-US" altLang="ko-KR" sz="1800" dirty="0">
                <a:ea typeface="굴림" pitchFamily="34" charset="-127"/>
              </a:rPr>
              <a:t>A </a:t>
            </a:r>
            <a:r>
              <a:rPr lang="en-US" altLang="ko-KR" sz="1800" dirty="0">
                <a:solidFill>
                  <a:srgbClr val="FF0000"/>
                </a:solidFill>
                <a:ea typeface="굴림" pitchFamily="34" charset="-127"/>
              </a:rPr>
              <a:t>(full) system virtualization</a:t>
            </a:r>
            <a:r>
              <a:rPr lang="en-US" altLang="ko-KR" sz="1800" dirty="0">
                <a:ea typeface="굴림" pitchFamily="34" charset="-127"/>
              </a:rPr>
              <a:t> environment is capable of supporting multiple system images simultaneously, each running its own operating system and associated application programs</a:t>
            </a:r>
          </a:p>
          <a:p>
            <a:r>
              <a:rPr lang="en-US" altLang="ko-KR" sz="1800" dirty="0">
                <a:ea typeface="굴림" pitchFamily="34" charset="-127"/>
              </a:rPr>
              <a:t>Real resources of the </a:t>
            </a:r>
            <a:r>
              <a:rPr lang="en-US" altLang="ko-KR" sz="1800" i="1" dirty="0">
                <a:ea typeface="굴림" pitchFamily="34" charset="-127"/>
              </a:rPr>
              <a:t>host</a:t>
            </a:r>
            <a:r>
              <a:rPr lang="en-US" altLang="ko-KR" sz="1800" dirty="0">
                <a:ea typeface="굴림" pitchFamily="34" charset="-127"/>
              </a:rPr>
              <a:t> platform are shared among the </a:t>
            </a:r>
            <a:r>
              <a:rPr lang="en-US" altLang="ko-KR" sz="1800" i="1" dirty="0">
                <a:ea typeface="굴림" pitchFamily="34" charset="-127"/>
              </a:rPr>
              <a:t>guest</a:t>
            </a:r>
            <a:r>
              <a:rPr lang="en-US" altLang="ko-KR" sz="1800" dirty="0">
                <a:ea typeface="굴림" pitchFamily="34" charset="-127"/>
              </a:rPr>
              <a:t> system with the virtual machine monitor (VMM, a.k.a. </a:t>
            </a:r>
            <a:r>
              <a:rPr lang="en-US" altLang="ko-KR" sz="1800" dirty="0">
                <a:solidFill>
                  <a:srgbClr val="FF0000"/>
                </a:solidFill>
                <a:ea typeface="굴림" pitchFamily="34" charset="-127"/>
              </a:rPr>
              <a:t>hypervisor</a:t>
            </a:r>
            <a:r>
              <a:rPr lang="en-US" altLang="ko-KR" sz="1800" dirty="0">
                <a:ea typeface="굴림" pitchFamily="34" charset="-127"/>
              </a:rPr>
              <a:t>)</a:t>
            </a:r>
          </a:p>
          <a:p>
            <a:r>
              <a:rPr lang="en-US" altLang="ko-KR" sz="1800" dirty="0">
                <a:ea typeface="굴림" pitchFamily="34" charset="-127"/>
              </a:rPr>
              <a:t>Focus on VMs where ISA of the host and guest are the same </a:t>
            </a:r>
            <a:endParaRPr lang="en-US" altLang="en-US" sz="1800" dirty="0"/>
          </a:p>
        </p:txBody>
      </p:sp>
      <p:sp>
        <p:nvSpPr>
          <p:cNvPr id="19" name="Slide Number Placeholder 3"/>
          <p:cNvSpPr>
            <a:spLocks noGrp="1"/>
          </p:cNvSpPr>
          <p:nvPr>
            <p:ph type="sldNum" sz="quarter" idx="12"/>
          </p:nvPr>
        </p:nvSpPr>
        <p:spPr/>
        <p:txBody>
          <a:bodyPr/>
          <a:lstStyle/>
          <a:p>
            <a:fld id="{D015A439-AECE-4C70-88A4-78573A78016C}" type="slidenum">
              <a:rPr lang="en-US" altLang="en-US"/>
              <a:pPr/>
              <a:t>2</a:t>
            </a:fld>
            <a:endParaRPr lang="en-US" altLang="en-US"/>
          </a:p>
        </p:txBody>
      </p:sp>
      <p:grpSp>
        <p:nvGrpSpPr>
          <p:cNvPr id="1356804" name="Group 4"/>
          <p:cNvGrpSpPr>
            <a:grpSpLocks/>
          </p:cNvGrpSpPr>
          <p:nvPr/>
        </p:nvGrpSpPr>
        <p:grpSpPr bwMode="auto">
          <a:xfrm>
            <a:off x="4192588" y="3900488"/>
            <a:ext cx="3814762" cy="1657350"/>
            <a:chOff x="1202" y="1434"/>
            <a:chExt cx="2403" cy="1044"/>
          </a:xfrm>
        </p:grpSpPr>
        <p:grpSp>
          <p:nvGrpSpPr>
            <p:cNvPr id="1356805" name="Group 5"/>
            <p:cNvGrpSpPr>
              <a:grpSpLocks/>
            </p:cNvGrpSpPr>
            <p:nvPr/>
          </p:nvGrpSpPr>
          <p:grpSpPr bwMode="auto">
            <a:xfrm>
              <a:off x="1292" y="1434"/>
              <a:ext cx="590" cy="681"/>
              <a:chOff x="1292" y="1434"/>
              <a:chExt cx="590" cy="681"/>
            </a:xfrm>
          </p:grpSpPr>
          <p:sp>
            <p:nvSpPr>
              <p:cNvPr id="1356806" name="Rectangle 6"/>
              <p:cNvSpPr>
                <a:spLocks noChangeArrowheads="1"/>
              </p:cNvSpPr>
              <p:nvPr/>
            </p:nvSpPr>
            <p:spPr bwMode="auto">
              <a:xfrm>
                <a:off x="1292" y="1434"/>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Linux</a:t>
                </a:r>
              </a:p>
              <a:p>
                <a:pPr algn="ctr" latinLnBrk="1"/>
                <a:r>
                  <a:rPr kumimoji="1" lang="en-US" altLang="ko-KR" sz="1000" b="1">
                    <a:ea typeface="굴림" pitchFamily="34" charset="-127"/>
                  </a:rPr>
                  <a:t>Applications</a:t>
                </a:r>
              </a:p>
            </p:txBody>
          </p:sp>
          <p:sp>
            <p:nvSpPr>
              <p:cNvPr id="1356807" name="Rectangle 7"/>
              <p:cNvSpPr>
                <a:spLocks noChangeArrowheads="1"/>
              </p:cNvSpPr>
              <p:nvPr/>
            </p:nvSpPr>
            <p:spPr bwMode="auto">
              <a:xfrm>
                <a:off x="1292" y="1661"/>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Linux</a:t>
                </a:r>
              </a:p>
            </p:txBody>
          </p:sp>
          <p:sp>
            <p:nvSpPr>
              <p:cNvPr id="1356808" name="Rectangle 8"/>
              <p:cNvSpPr>
                <a:spLocks noChangeArrowheads="1"/>
              </p:cNvSpPr>
              <p:nvPr/>
            </p:nvSpPr>
            <p:spPr bwMode="auto">
              <a:xfrm>
                <a:off x="1292" y="1888"/>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Virtual</a:t>
                </a:r>
              </a:p>
              <a:p>
                <a:pPr algn="ctr" latinLnBrk="1"/>
                <a:r>
                  <a:rPr kumimoji="1" lang="en-US" altLang="ko-KR" sz="1000" b="1">
                    <a:ea typeface="굴림" pitchFamily="34" charset="-127"/>
                  </a:rPr>
                  <a:t>Intel IA-32</a:t>
                </a:r>
              </a:p>
            </p:txBody>
          </p:sp>
        </p:grpSp>
        <p:grpSp>
          <p:nvGrpSpPr>
            <p:cNvPr id="1356809" name="Group 9"/>
            <p:cNvGrpSpPr>
              <a:grpSpLocks/>
            </p:cNvGrpSpPr>
            <p:nvPr/>
          </p:nvGrpSpPr>
          <p:grpSpPr bwMode="auto">
            <a:xfrm>
              <a:off x="2109" y="1434"/>
              <a:ext cx="590" cy="681"/>
              <a:chOff x="1292" y="1434"/>
              <a:chExt cx="590" cy="681"/>
            </a:xfrm>
          </p:grpSpPr>
          <p:sp>
            <p:nvSpPr>
              <p:cNvPr id="1356810" name="Rectangle 10"/>
              <p:cNvSpPr>
                <a:spLocks noChangeArrowheads="1"/>
              </p:cNvSpPr>
              <p:nvPr/>
            </p:nvSpPr>
            <p:spPr bwMode="auto">
              <a:xfrm>
                <a:off x="1292" y="1434"/>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Windows</a:t>
                </a:r>
              </a:p>
              <a:p>
                <a:pPr algn="ctr" latinLnBrk="1"/>
                <a:r>
                  <a:rPr kumimoji="1" lang="en-US" altLang="ko-KR" sz="1000" b="1">
                    <a:ea typeface="굴림" pitchFamily="34" charset="-127"/>
                  </a:rPr>
                  <a:t>Applications</a:t>
                </a:r>
              </a:p>
            </p:txBody>
          </p:sp>
          <p:sp>
            <p:nvSpPr>
              <p:cNvPr id="1356811" name="Rectangle 11"/>
              <p:cNvSpPr>
                <a:spLocks noChangeArrowheads="1"/>
              </p:cNvSpPr>
              <p:nvPr/>
            </p:nvSpPr>
            <p:spPr bwMode="auto">
              <a:xfrm>
                <a:off x="1292" y="1661"/>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Windows</a:t>
                </a:r>
              </a:p>
            </p:txBody>
          </p:sp>
          <p:sp>
            <p:nvSpPr>
              <p:cNvPr id="1356812" name="Rectangle 12"/>
              <p:cNvSpPr>
                <a:spLocks noChangeArrowheads="1"/>
              </p:cNvSpPr>
              <p:nvPr/>
            </p:nvSpPr>
            <p:spPr bwMode="auto">
              <a:xfrm>
                <a:off x="1292" y="1888"/>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Virtual</a:t>
                </a:r>
              </a:p>
              <a:p>
                <a:pPr algn="ctr" latinLnBrk="1"/>
                <a:r>
                  <a:rPr kumimoji="1" lang="en-US" altLang="ko-KR" sz="1000" b="1">
                    <a:ea typeface="굴림" pitchFamily="34" charset="-127"/>
                  </a:rPr>
                  <a:t>Intel IA-32</a:t>
                </a:r>
              </a:p>
            </p:txBody>
          </p:sp>
        </p:grpSp>
        <p:grpSp>
          <p:nvGrpSpPr>
            <p:cNvPr id="1356813" name="Group 13"/>
            <p:cNvGrpSpPr>
              <a:grpSpLocks/>
            </p:cNvGrpSpPr>
            <p:nvPr/>
          </p:nvGrpSpPr>
          <p:grpSpPr bwMode="auto">
            <a:xfrm>
              <a:off x="2925" y="1434"/>
              <a:ext cx="590" cy="681"/>
              <a:chOff x="1292" y="1434"/>
              <a:chExt cx="590" cy="681"/>
            </a:xfrm>
          </p:grpSpPr>
          <p:sp>
            <p:nvSpPr>
              <p:cNvPr id="1356814" name="Rectangle 14"/>
              <p:cNvSpPr>
                <a:spLocks noChangeArrowheads="1"/>
              </p:cNvSpPr>
              <p:nvPr/>
            </p:nvSpPr>
            <p:spPr bwMode="auto">
              <a:xfrm>
                <a:off x="1292" y="1434"/>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Solaris</a:t>
                </a:r>
              </a:p>
              <a:p>
                <a:pPr algn="ctr" latinLnBrk="1"/>
                <a:r>
                  <a:rPr kumimoji="1" lang="en-US" altLang="ko-KR" sz="1000" b="1">
                    <a:ea typeface="굴림" pitchFamily="34" charset="-127"/>
                  </a:rPr>
                  <a:t>Applications</a:t>
                </a:r>
              </a:p>
            </p:txBody>
          </p:sp>
          <p:sp>
            <p:nvSpPr>
              <p:cNvPr id="1356815" name="Rectangle 15"/>
              <p:cNvSpPr>
                <a:spLocks noChangeArrowheads="1"/>
              </p:cNvSpPr>
              <p:nvPr/>
            </p:nvSpPr>
            <p:spPr bwMode="auto">
              <a:xfrm>
                <a:off x="1292" y="1661"/>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Solaris</a:t>
                </a:r>
              </a:p>
            </p:txBody>
          </p:sp>
          <p:sp>
            <p:nvSpPr>
              <p:cNvPr id="1356816" name="Rectangle 16"/>
              <p:cNvSpPr>
                <a:spLocks noChangeArrowheads="1"/>
              </p:cNvSpPr>
              <p:nvPr/>
            </p:nvSpPr>
            <p:spPr bwMode="auto">
              <a:xfrm>
                <a:off x="1292" y="1888"/>
                <a:ext cx="59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Virtual</a:t>
                </a:r>
              </a:p>
              <a:p>
                <a:pPr algn="ctr" latinLnBrk="1"/>
                <a:r>
                  <a:rPr kumimoji="1" lang="en-US" altLang="ko-KR" sz="1000" b="1">
                    <a:ea typeface="굴림" pitchFamily="34" charset="-127"/>
                  </a:rPr>
                  <a:t>Intel IA-32</a:t>
                </a:r>
              </a:p>
            </p:txBody>
          </p:sp>
        </p:grpSp>
        <p:sp>
          <p:nvSpPr>
            <p:cNvPr id="1356817" name="Rectangle 17"/>
            <p:cNvSpPr>
              <a:spLocks noChangeArrowheads="1"/>
            </p:cNvSpPr>
            <p:nvPr/>
          </p:nvSpPr>
          <p:spPr bwMode="auto">
            <a:xfrm>
              <a:off x="1202" y="2115"/>
              <a:ext cx="24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Virtual Machine Monitor(VMM)</a:t>
              </a:r>
            </a:p>
          </p:txBody>
        </p:sp>
        <p:sp>
          <p:nvSpPr>
            <p:cNvPr id="1356818" name="Rectangle 18"/>
            <p:cNvSpPr>
              <a:spLocks noChangeArrowheads="1"/>
            </p:cNvSpPr>
            <p:nvPr/>
          </p:nvSpPr>
          <p:spPr bwMode="auto">
            <a:xfrm>
              <a:off x="1202" y="2297"/>
              <a:ext cx="2403"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Intel IA-32 Hardware</a:t>
              </a:r>
            </a:p>
          </p:txBody>
        </p:sp>
      </p:gr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163508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Conditions for ISA </a:t>
            </a:r>
            <a:r>
              <a:rPr lang="en-US" altLang="ko-KR" sz="4000" dirty="0" err="1">
                <a:solidFill>
                  <a:srgbClr val="0070C0"/>
                </a:solidFill>
                <a:ea typeface="굴림" pitchFamily="34" charset="-127"/>
              </a:rPr>
              <a:t>Virtualizability</a:t>
            </a:r>
            <a:endParaRPr lang="en-US" altLang="en-US" sz="4000" dirty="0">
              <a:solidFill>
                <a:srgbClr val="0070C0"/>
              </a:solidFill>
            </a:endParaRPr>
          </a:p>
        </p:txBody>
      </p:sp>
      <p:sp>
        <p:nvSpPr>
          <p:cNvPr id="21" name="Slide Number Placeholder 3"/>
          <p:cNvSpPr>
            <a:spLocks noGrp="1"/>
          </p:cNvSpPr>
          <p:nvPr>
            <p:ph type="sldNum" sz="quarter" idx="12"/>
          </p:nvPr>
        </p:nvSpPr>
        <p:spPr/>
        <p:txBody>
          <a:bodyPr/>
          <a:lstStyle/>
          <a:p>
            <a:fld id="{2068259D-A399-4E85-B9E3-B75DC3210484}" type="slidenum">
              <a:rPr lang="en-US" altLang="en-US"/>
              <a:pPr/>
              <a:t>20</a:t>
            </a:fld>
            <a:endParaRPr lang="en-US" altLang="en-US"/>
          </a:p>
        </p:txBody>
      </p:sp>
      <p:sp>
        <p:nvSpPr>
          <p:cNvPr id="1377283" name="Rectangle 3"/>
          <p:cNvSpPr>
            <a:spLocks noChangeArrowheads="1"/>
          </p:cNvSpPr>
          <p:nvPr/>
        </p:nvSpPr>
        <p:spPr bwMode="auto">
          <a:xfrm>
            <a:off x="5638800" y="2420938"/>
            <a:ext cx="914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dispatcher</a:t>
            </a:r>
          </a:p>
        </p:txBody>
      </p:sp>
      <p:sp>
        <p:nvSpPr>
          <p:cNvPr id="1377284" name="Rectangle 4"/>
          <p:cNvSpPr>
            <a:spLocks noChangeArrowheads="1"/>
          </p:cNvSpPr>
          <p:nvPr/>
        </p:nvSpPr>
        <p:spPr bwMode="auto">
          <a:xfrm>
            <a:off x="2782888" y="3860800"/>
            <a:ext cx="914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Allocator</a:t>
            </a:r>
          </a:p>
        </p:txBody>
      </p:sp>
      <p:sp>
        <p:nvSpPr>
          <p:cNvPr id="1377285" name="Rectangle 5"/>
          <p:cNvSpPr>
            <a:spLocks noChangeArrowheads="1"/>
          </p:cNvSpPr>
          <p:nvPr/>
        </p:nvSpPr>
        <p:spPr bwMode="auto">
          <a:xfrm>
            <a:off x="8401050" y="3213100"/>
            <a:ext cx="914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Interpreter</a:t>
            </a:r>
          </a:p>
          <a:p>
            <a:pPr algn="ctr" latinLnBrk="1"/>
            <a:r>
              <a:rPr kumimoji="1" lang="en-US" altLang="ko-KR" sz="1200" b="1">
                <a:ea typeface="굴림" pitchFamily="34" charset="-127"/>
              </a:rPr>
              <a:t>routine1</a:t>
            </a:r>
          </a:p>
        </p:txBody>
      </p:sp>
      <p:sp>
        <p:nvSpPr>
          <p:cNvPr id="1377286" name="Rectangle 6"/>
          <p:cNvSpPr>
            <a:spLocks noChangeArrowheads="1"/>
          </p:cNvSpPr>
          <p:nvPr/>
        </p:nvSpPr>
        <p:spPr bwMode="auto">
          <a:xfrm>
            <a:off x="8401050" y="4076700"/>
            <a:ext cx="914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Interpreter</a:t>
            </a:r>
          </a:p>
          <a:p>
            <a:pPr algn="ctr" latinLnBrk="1"/>
            <a:r>
              <a:rPr kumimoji="1" lang="en-US" altLang="ko-KR" sz="1200" b="1">
                <a:ea typeface="굴림" pitchFamily="34" charset="-127"/>
              </a:rPr>
              <a:t>routine1</a:t>
            </a:r>
          </a:p>
        </p:txBody>
      </p:sp>
      <p:sp>
        <p:nvSpPr>
          <p:cNvPr id="1377287" name="Rectangle 7"/>
          <p:cNvSpPr>
            <a:spLocks noChangeArrowheads="1"/>
          </p:cNvSpPr>
          <p:nvPr/>
        </p:nvSpPr>
        <p:spPr bwMode="auto">
          <a:xfrm>
            <a:off x="8401050" y="4941888"/>
            <a:ext cx="914400" cy="43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Interpreter</a:t>
            </a:r>
          </a:p>
          <a:p>
            <a:pPr algn="ctr" latinLnBrk="1"/>
            <a:r>
              <a:rPr kumimoji="1" lang="en-US" altLang="ko-KR" sz="1200" b="1">
                <a:ea typeface="굴림" pitchFamily="34" charset="-127"/>
              </a:rPr>
              <a:t>routine1</a:t>
            </a:r>
          </a:p>
        </p:txBody>
      </p:sp>
      <p:sp>
        <p:nvSpPr>
          <p:cNvPr id="1377288" name="Rectangle 8"/>
          <p:cNvSpPr>
            <a:spLocks noChangeArrowheads="1"/>
          </p:cNvSpPr>
          <p:nvPr/>
        </p:nvSpPr>
        <p:spPr bwMode="auto">
          <a:xfrm>
            <a:off x="5638800" y="1773238"/>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Instruction</a:t>
            </a:r>
          </a:p>
          <a:p>
            <a:pPr algn="ctr" latinLnBrk="1"/>
            <a:r>
              <a:rPr kumimoji="1" lang="en-US" altLang="ko-KR" sz="1000">
                <a:latin typeface="Arial" charset="0"/>
                <a:ea typeface="굴림" pitchFamily="34" charset="-127"/>
              </a:rPr>
              <a:t>Trap occurs</a:t>
            </a:r>
          </a:p>
        </p:txBody>
      </p:sp>
      <p:sp>
        <p:nvSpPr>
          <p:cNvPr id="1377289" name="Line 9"/>
          <p:cNvSpPr>
            <a:spLocks noChangeShapeType="1"/>
          </p:cNvSpPr>
          <p:nvPr/>
        </p:nvSpPr>
        <p:spPr bwMode="auto">
          <a:xfrm>
            <a:off x="6096000" y="22050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290" name="Line 10"/>
          <p:cNvSpPr>
            <a:spLocks noChangeShapeType="1"/>
          </p:cNvSpPr>
          <p:nvPr/>
        </p:nvSpPr>
        <p:spPr bwMode="auto">
          <a:xfrm flipH="1">
            <a:off x="3287714" y="2852738"/>
            <a:ext cx="2808287"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291" name="Line 11"/>
          <p:cNvSpPr>
            <a:spLocks noChangeShapeType="1"/>
          </p:cNvSpPr>
          <p:nvPr/>
        </p:nvSpPr>
        <p:spPr bwMode="auto">
          <a:xfrm>
            <a:off x="6096000" y="2852738"/>
            <a:ext cx="230505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292" name="Line 12"/>
          <p:cNvSpPr>
            <a:spLocks noChangeShapeType="1"/>
          </p:cNvSpPr>
          <p:nvPr/>
        </p:nvSpPr>
        <p:spPr bwMode="auto">
          <a:xfrm>
            <a:off x="6096000" y="2852738"/>
            <a:ext cx="230505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293" name="Line 13"/>
          <p:cNvSpPr>
            <a:spLocks noChangeShapeType="1"/>
          </p:cNvSpPr>
          <p:nvPr/>
        </p:nvSpPr>
        <p:spPr bwMode="auto">
          <a:xfrm>
            <a:off x="6096000" y="2852738"/>
            <a:ext cx="2305050" cy="2303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7294" name="Rectangle 14"/>
          <p:cNvSpPr>
            <a:spLocks noChangeArrowheads="1"/>
          </p:cNvSpPr>
          <p:nvPr/>
        </p:nvSpPr>
        <p:spPr bwMode="auto">
          <a:xfrm>
            <a:off x="2495550" y="2781301"/>
            <a:ext cx="129698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These instructions </a:t>
            </a:r>
          </a:p>
          <a:p>
            <a:pPr algn="ctr" latinLnBrk="1"/>
            <a:r>
              <a:rPr kumimoji="1" lang="en-US" altLang="ko-KR" sz="1000">
                <a:latin typeface="Arial" charset="0"/>
                <a:ea typeface="굴림" pitchFamily="34" charset="-127"/>
              </a:rPr>
              <a:t>desire to change</a:t>
            </a:r>
          </a:p>
          <a:p>
            <a:pPr algn="ctr" latinLnBrk="1"/>
            <a:r>
              <a:rPr kumimoji="1" lang="en-US" altLang="ko-KR" sz="1000">
                <a:latin typeface="Arial" charset="0"/>
                <a:ea typeface="굴림" pitchFamily="34" charset="-127"/>
              </a:rPr>
              <a:t>machine reosurce,</a:t>
            </a:r>
          </a:p>
          <a:p>
            <a:pPr algn="ctr" latinLnBrk="1"/>
            <a:r>
              <a:rPr kumimoji="1" lang="en-US" altLang="ko-KR" sz="1000">
                <a:latin typeface="Arial" charset="0"/>
                <a:ea typeface="굴림" pitchFamily="34" charset="-127"/>
              </a:rPr>
              <a:t>e.g., load relocation</a:t>
            </a:r>
          </a:p>
          <a:p>
            <a:pPr algn="ctr" latinLnBrk="1"/>
            <a:r>
              <a:rPr kumimoji="1" lang="en-US" altLang="ko-KR" sz="1000">
                <a:latin typeface="Arial" charset="0"/>
                <a:ea typeface="굴림" pitchFamily="34" charset="-127"/>
              </a:rPr>
              <a:t>bounds register</a:t>
            </a:r>
          </a:p>
        </p:txBody>
      </p:sp>
      <p:sp>
        <p:nvSpPr>
          <p:cNvPr id="1377295" name="Rectangle 15"/>
          <p:cNvSpPr>
            <a:spLocks noChangeArrowheads="1"/>
          </p:cNvSpPr>
          <p:nvPr/>
        </p:nvSpPr>
        <p:spPr bwMode="auto">
          <a:xfrm>
            <a:off x="6672264" y="5084764"/>
            <a:ext cx="12969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These instructions do not</a:t>
            </a:r>
          </a:p>
          <a:p>
            <a:pPr algn="ctr" latinLnBrk="1"/>
            <a:r>
              <a:rPr kumimoji="1" lang="en-US" altLang="ko-KR" sz="1000">
                <a:latin typeface="Arial" charset="0"/>
                <a:ea typeface="굴림" pitchFamily="34" charset="-127"/>
              </a:rPr>
              <a:t>change machine resources </a:t>
            </a:r>
          </a:p>
          <a:p>
            <a:pPr algn="ctr" latinLnBrk="1"/>
            <a:r>
              <a:rPr kumimoji="1" lang="en-US" altLang="ko-KR" sz="1000">
                <a:latin typeface="Arial" charset="0"/>
                <a:ea typeface="굴림" pitchFamily="34" charset="-127"/>
              </a:rPr>
              <a:t>But access privileged</a:t>
            </a:r>
          </a:p>
          <a:p>
            <a:pPr algn="ctr" latinLnBrk="1"/>
            <a:r>
              <a:rPr kumimoji="1" lang="en-US" altLang="ko-KR" sz="1000">
                <a:latin typeface="Arial" charset="0"/>
                <a:ea typeface="굴림" pitchFamily="34" charset="-127"/>
              </a:rPr>
              <a:t>resource, e.g., IN, OUT,</a:t>
            </a:r>
          </a:p>
          <a:p>
            <a:pPr algn="ctr" latinLnBrk="1"/>
            <a:r>
              <a:rPr kumimoji="1" lang="en-US" altLang="ko-KR" sz="1000">
                <a:latin typeface="Arial" charset="0"/>
                <a:ea typeface="굴림" pitchFamily="34" charset="-127"/>
              </a:rPr>
              <a:t>Write TLB</a:t>
            </a:r>
          </a:p>
        </p:txBody>
      </p:sp>
      <p:sp>
        <p:nvSpPr>
          <p:cNvPr id="1377296" name="Rectangle 16"/>
          <p:cNvSpPr>
            <a:spLocks noChangeArrowheads="1"/>
          </p:cNvSpPr>
          <p:nvPr/>
        </p:nvSpPr>
        <p:spPr bwMode="auto">
          <a:xfrm>
            <a:off x="7319963" y="2781300"/>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Privileged</a:t>
            </a:r>
          </a:p>
          <a:p>
            <a:pPr algn="ctr" latinLnBrk="1"/>
            <a:r>
              <a:rPr kumimoji="1" lang="en-US" altLang="ko-KR" sz="1000">
                <a:latin typeface="Arial" charset="0"/>
                <a:ea typeface="굴림" pitchFamily="34" charset="-127"/>
              </a:rPr>
              <a:t>instruction</a:t>
            </a:r>
          </a:p>
        </p:txBody>
      </p:sp>
      <p:sp>
        <p:nvSpPr>
          <p:cNvPr id="1377297" name="Rectangle 17"/>
          <p:cNvSpPr>
            <a:spLocks noChangeArrowheads="1"/>
          </p:cNvSpPr>
          <p:nvPr/>
        </p:nvSpPr>
        <p:spPr bwMode="auto">
          <a:xfrm>
            <a:off x="7464425" y="3429000"/>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Privileged</a:t>
            </a:r>
          </a:p>
          <a:p>
            <a:pPr algn="ctr" latinLnBrk="1"/>
            <a:r>
              <a:rPr kumimoji="1" lang="en-US" altLang="ko-KR" sz="1000">
                <a:latin typeface="Arial" charset="0"/>
                <a:ea typeface="굴림" pitchFamily="34" charset="-127"/>
              </a:rPr>
              <a:t>instruction</a:t>
            </a:r>
          </a:p>
        </p:txBody>
      </p:sp>
      <p:sp>
        <p:nvSpPr>
          <p:cNvPr id="1377298" name="Rectangle 18"/>
          <p:cNvSpPr>
            <a:spLocks noChangeArrowheads="1"/>
          </p:cNvSpPr>
          <p:nvPr/>
        </p:nvSpPr>
        <p:spPr bwMode="auto">
          <a:xfrm>
            <a:off x="6816725" y="4292600"/>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Privileged</a:t>
            </a:r>
          </a:p>
          <a:p>
            <a:pPr algn="ctr" latinLnBrk="1"/>
            <a:r>
              <a:rPr kumimoji="1" lang="en-US" altLang="ko-KR" sz="1000">
                <a:latin typeface="Arial" charset="0"/>
                <a:ea typeface="굴림" pitchFamily="34" charset="-127"/>
              </a:rPr>
              <a:t>instruction</a:t>
            </a:r>
          </a:p>
        </p:txBody>
      </p:sp>
      <p:sp>
        <p:nvSpPr>
          <p:cNvPr id="1377299" name="Rectangle 19"/>
          <p:cNvSpPr>
            <a:spLocks noChangeArrowheads="1"/>
          </p:cNvSpPr>
          <p:nvPr/>
        </p:nvSpPr>
        <p:spPr bwMode="auto">
          <a:xfrm>
            <a:off x="3863975" y="3789363"/>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Privileged</a:t>
            </a:r>
          </a:p>
          <a:p>
            <a:pPr algn="ctr" latinLnBrk="1"/>
            <a:r>
              <a:rPr kumimoji="1" lang="en-US" altLang="ko-KR" sz="1000">
                <a:latin typeface="Arial" charset="0"/>
                <a:ea typeface="굴림" pitchFamily="34" charset="-127"/>
              </a:rPr>
              <a:t>instruction</a:t>
            </a:r>
          </a:p>
        </p:txBody>
      </p:sp>
      <p:sp>
        <p:nvSpPr>
          <p:cNvPr id="1377300" name="Rectangle 20"/>
          <p:cNvSpPr>
            <a:spLocks noChangeArrowheads="1"/>
          </p:cNvSpPr>
          <p:nvPr/>
        </p:nvSpPr>
        <p:spPr bwMode="auto">
          <a:xfrm>
            <a:off x="2133600" y="1828801"/>
            <a:ext cx="259238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a:solidFill>
                  <a:schemeClr val="tx1"/>
                </a:solidFill>
                <a:latin typeface="Times New Roman" pitchFamily="18" charset="0"/>
                <a:cs typeface="Arial" charset="0"/>
              </a:defRPr>
            </a:lvl1pPr>
            <a:lvl2pPr marL="800100" indent="-342900">
              <a:defRPr sz="2400">
                <a:solidFill>
                  <a:schemeClr val="tx1"/>
                </a:solidFill>
                <a:latin typeface="Times New Roman" pitchFamily="18" charset="0"/>
                <a:cs typeface="Arial" charset="0"/>
              </a:defRPr>
            </a:lvl2pPr>
            <a:lvl3pPr marL="1257300" indent="-342900">
              <a:defRPr sz="2400">
                <a:solidFill>
                  <a:schemeClr val="tx1"/>
                </a:solidFill>
                <a:latin typeface="Times New Roman" pitchFamily="18" charset="0"/>
                <a:cs typeface="Arial" charset="0"/>
              </a:defRPr>
            </a:lvl3pPr>
            <a:lvl4pPr marL="1714500" indent="-342900">
              <a:defRPr sz="2400">
                <a:solidFill>
                  <a:schemeClr val="tx1"/>
                </a:solidFill>
                <a:latin typeface="Times New Roman" pitchFamily="18" charset="0"/>
                <a:cs typeface="Arial" charset="0"/>
              </a:defRPr>
            </a:lvl4pPr>
            <a:lvl5pPr marL="2171700" indent="-342900">
              <a:defRPr sz="2400">
                <a:solidFill>
                  <a:schemeClr val="tx1"/>
                </a:solidFill>
                <a:latin typeface="Times New Roman" pitchFamily="18" charset="0"/>
                <a:cs typeface="Arial" charset="0"/>
              </a:defRPr>
            </a:lvl5pPr>
            <a:lvl6pPr marL="2628900" indent="-342900" fontAlgn="base">
              <a:spcBef>
                <a:spcPct val="0"/>
              </a:spcBef>
              <a:spcAft>
                <a:spcPct val="0"/>
              </a:spcAft>
              <a:defRPr sz="2400">
                <a:solidFill>
                  <a:schemeClr val="tx1"/>
                </a:solidFill>
                <a:latin typeface="Times New Roman" pitchFamily="18" charset="0"/>
                <a:cs typeface="Arial" charset="0"/>
              </a:defRPr>
            </a:lvl6pPr>
            <a:lvl7pPr marL="3086100" indent="-342900" fontAlgn="base">
              <a:spcBef>
                <a:spcPct val="0"/>
              </a:spcBef>
              <a:spcAft>
                <a:spcPct val="0"/>
              </a:spcAft>
              <a:defRPr sz="2400">
                <a:solidFill>
                  <a:schemeClr val="tx1"/>
                </a:solidFill>
                <a:latin typeface="Times New Roman" pitchFamily="18" charset="0"/>
                <a:cs typeface="Arial" charset="0"/>
              </a:defRPr>
            </a:lvl7pPr>
            <a:lvl8pPr marL="3543300" indent="-342900" fontAlgn="base">
              <a:spcBef>
                <a:spcPct val="0"/>
              </a:spcBef>
              <a:spcAft>
                <a:spcPct val="0"/>
              </a:spcAft>
              <a:defRPr sz="2400">
                <a:solidFill>
                  <a:schemeClr val="tx1"/>
                </a:solidFill>
                <a:latin typeface="Times New Roman" pitchFamily="18" charset="0"/>
                <a:cs typeface="Arial" charset="0"/>
              </a:defRPr>
            </a:lvl8pPr>
            <a:lvl9pPr marL="4000500" indent="-342900" fontAlgn="base">
              <a:spcBef>
                <a:spcPct val="0"/>
              </a:spcBef>
              <a:spcAft>
                <a:spcPct val="0"/>
              </a:spcAft>
              <a:defRPr sz="2400">
                <a:solidFill>
                  <a:schemeClr val="tx1"/>
                </a:solidFill>
                <a:latin typeface="Times New Roman" pitchFamily="18" charset="0"/>
                <a:cs typeface="Arial" charset="0"/>
              </a:defRPr>
            </a:lvl9pPr>
          </a:lstStyle>
          <a:p>
            <a:pPr latinLnBrk="1"/>
            <a:r>
              <a:rPr kumimoji="1" lang="en-US" altLang="ko-KR" sz="1200" b="1">
                <a:latin typeface="Arial" charset="0"/>
                <a:ea typeface="굴림" pitchFamily="34" charset="-127"/>
              </a:rPr>
              <a:t>Component of a Virtual Machine Monitor :</a:t>
            </a:r>
          </a:p>
          <a:p>
            <a:pPr latinLnBrk="1"/>
            <a:r>
              <a:rPr kumimoji="1" lang="en-US" altLang="ko-KR" sz="1200" b="1">
                <a:latin typeface="Arial" charset="0"/>
                <a:ea typeface="굴림" pitchFamily="34" charset="-127"/>
              </a:rPr>
              <a:t>Dispatcher, Allocator and </a:t>
            </a:r>
          </a:p>
          <a:p>
            <a:pPr latinLnBrk="1"/>
            <a:r>
              <a:rPr kumimoji="1" lang="en-US" altLang="ko-KR" sz="1200" b="1">
                <a:latin typeface="Arial" charset="0"/>
                <a:ea typeface="굴림" pitchFamily="34" charset="-127"/>
              </a:rPr>
              <a:t>Interpreter routines</a:t>
            </a:r>
          </a:p>
        </p:txBody>
      </p:sp>
      <p:sp>
        <p:nvSpPr>
          <p:cNvPr id="3" name="Date Placeholder 2"/>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168627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Rectangle 2"/>
          <p:cNvSpPr>
            <a:spLocks noGrp="1" noChangeArrowheads="1"/>
          </p:cNvSpPr>
          <p:nvPr>
            <p:ph type="title"/>
          </p:nvPr>
        </p:nvSpPr>
        <p:spPr/>
        <p:txBody>
          <a:bodyPr>
            <a:normAutofit/>
          </a:bodyPr>
          <a:lstStyle/>
          <a:p>
            <a:r>
              <a:rPr lang="en-US" altLang="ko-KR" sz="4000" dirty="0" err="1">
                <a:solidFill>
                  <a:srgbClr val="0070C0"/>
                </a:solidFill>
                <a:ea typeface="굴림" pitchFamily="34" charset="-127"/>
              </a:rPr>
              <a:t>Popek</a:t>
            </a:r>
            <a:r>
              <a:rPr lang="en-US" altLang="ko-KR" sz="4000" dirty="0">
                <a:solidFill>
                  <a:srgbClr val="0070C0"/>
                </a:solidFill>
                <a:ea typeface="굴림" pitchFamily="34" charset="-127"/>
              </a:rPr>
              <a:t> and Goldberg Virtualization Requirements</a:t>
            </a:r>
            <a:endParaRPr lang="en-US" altLang="en-US" sz="4000" dirty="0">
              <a:solidFill>
                <a:srgbClr val="0070C0"/>
              </a:solidFill>
            </a:endParaRPr>
          </a:p>
        </p:txBody>
      </p:sp>
      <p:sp>
        <p:nvSpPr>
          <p:cNvPr id="1379331" name="Rectangle 3"/>
          <p:cNvSpPr>
            <a:spLocks noGrp="1" noChangeArrowheads="1"/>
          </p:cNvSpPr>
          <p:nvPr>
            <p:ph idx="1"/>
          </p:nvPr>
        </p:nvSpPr>
        <p:spPr/>
        <p:txBody>
          <a:bodyPr/>
          <a:lstStyle/>
          <a:p>
            <a:pPr>
              <a:lnSpc>
                <a:spcPct val="90000"/>
              </a:lnSpc>
            </a:pPr>
            <a:r>
              <a:rPr lang="en-US" altLang="ko-KR" sz="2000" dirty="0">
                <a:ea typeface="굴림" pitchFamily="34" charset="-127"/>
              </a:rPr>
              <a:t>A potential virtual machine must satisfy three properties</a:t>
            </a:r>
          </a:p>
          <a:p>
            <a:pPr lvl="1">
              <a:lnSpc>
                <a:spcPct val="90000"/>
              </a:lnSpc>
            </a:pPr>
            <a:r>
              <a:rPr lang="en-US" altLang="ko-KR" sz="1800" dirty="0">
                <a:ea typeface="굴림" pitchFamily="34" charset="-127"/>
              </a:rPr>
              <a:t>Efficiency</a:t>
            </a:r>
          </a:p>
          <a:p>
            <a:pPr lvl="1">
              <a:lnSpc>
                <a:spcPct val="90000"/>
              </a:lnSpc>
            </a:pPr>
            <a:r>
              <a:rPr lang="en-US" altLang="ko-KR" sz="1800" dirty="0">
                <a:ea typeface="굴림" pitchFamily="34" charset="-127"/>
              </a:rPr>
              <a:t>Resource control</a:t>
            </a:r>
          </a:p>
          <a:p>
            <a:pPr lvl="1">
              <a:lnSpc>
                <a:spcPct val="90000"/>
              </a:lnSpc>
            </a:pPr>
            <a:r>
              <a:rPr lang="en-US" altLang="ko-KR" sz="1800" dirty="0">
                <a:ea typeface="굴림" pitchFamily="34" charset="-127"/>
              </a:rPr>
              <a:t>Equivalence</a:t>
            </a:r>
          </a:p>
          <a:p>
            <a:pPr lvl="1">
              <a:lnSpc>
                <a:spcPct val="90000"/>
              </a:lnSpc>
            </a:pPr>
            <a:endParaRPr lang="en-US" altLang="ko-KR" sz="1800" dirty="0">
              <a:ea typeface="굴림" pitchFamily="34" charset="-127"/>
            </a:endParaRPr>
          </a:p>
          <a:p>
            <a:pPr>
              <a:lnSpc>
                <a:spcPct val="90000"/>
              </a:lnSpc>
            </a:pPr>
            <a:r>
              <a:rPr lang="en-US" altLang="ko-KR" sz="2000" dirty="0">
                <a:solidFill>
                  <a:schemeClr val="accent4">
                    <a:lumMod val="50000"/>
                  </a:schemeClr>
                </a:solidFill>
                <a:ea typeface="굴림" pitchFamily="34" charset="-127"/>
              </a:rPr>
              <a:t>Theorem 1 </a:t>
            </a:r>
            <a:r>
              <a:rPr lang="en-US" altLang="ko-KR" sz="2000" dirty="0">
                <a:ea typeface="굴림" pitchFamily="34" charset="-127"/>
              </a:rPr>
              <a:t>regarding (efficient) VMM construction</a:t>
            </a:r>
          </a:p>
          <a:p>
            <a:pPr lvl="1">
              <a:lnSpc>
                <a:spcPct val="90000"/>
              </a:lnSpc>
            </a:pPr>
            <a:r>
              <a:rPr lang="en-US" altLang="ko-KR" sz="1800" dirty="0">
                <a:ea typeface="굴림" pitchFamily="34" charset="-127"/>
              </a:rPr>
              <a:t>A virtual machine monitor may be constructed if the set of sensitive instruction is a subset of the set of privileged instructions</a:t>
            </a:r>
          </a:p>
          <a:p>
            <a:pPr lvl="1">
              <a:lnSpc>
                <a:spcPct val="90000"/>
              </a:lnSpc>
            </a:pPr>
            <a:r>
              <a:rPr lang="en-US" altLang="ko-KR" sz="1800" dirty="0">
                <a:ea typeface="굴림" pitchFamily="34" charset="-127"/>
              </a:rPr>
              <a:t>It means that an efficient virtual machine implementation can be constructed if instructions that could interfere with the functioning of the VMM always trap in the user mode</a:t>
            </a:r>
          </a:p>
          <a:p>
            <a:pPr>
              <a:lnSpc>
                <a:spcPct val="90000"/>
              </a:lnSpc>
              <a:buFont typeface="Wingdings" pitchFamily="2" charset="2"/>
              <a:buNone/>
            </a:pPr>
            <a:endParaRPr lang="en-US" altLang="en-US" sz="2000" dirty="0"/>
          </a:p>
        </p:txBody>
      </p:sp>
      <p:sp>
        <p:nvSpPr>
          <p:cNvPr id="4" name="Slide Number Placeholder 3"/>
          <p:cNvSpPr>
            <a:spLocks noGrp="1"/>
          </p:cNvSpPr>
          <p:nvPr>
            <p:ph type="sldNum" sz="quarter" idx="12"/>
          </p:nvPr>
        </p:nvSpPr>
        <p:spPr/>
        <p:txBody>
          <a:bodyPr/>
          <a:lstStyle/>
          <a:p>
            <a:fld id="{38138F43-F422-4204-A65A-54CAF1FCEC2A}" type="slidenum">
              <a:rPr lang="en-US" altLang="en-US"/>
              <a:pPr/>
              <a:t>21</a:t>
            </a:fld>
            <a:endParaRPr lang="en-US" altLang="en-US"/>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2465369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Conditions for ISA </a:t>
            </a:r>
            <a:r>
              <a:rPr lang="en-US" altLang="ko-KR" sz="4000" dirty="0" err="1">
                <a:solidFill>
                  <a:srgbClr val="0070C0"/>
                </a:solidFill>
                <a:ea typeface="굴림" pitchFamily="34" charset="-127"/>
              </a:rPr>
              <a:t>Virtualizability</a:t>
            </a:r>
            <a:endParaRPr lang="en-US" altLang="en-US" sz="4000" dirty="0">
              <a:solidFill>
                <a:srgbClr val="0070C0"/>
              </a:solidFill>
            </a:endParaRPr>
          </a:p>
        </p:txBody>
      </p:sp>
      <p:sp>
        <p:nvSpPr>
          <p:cNvPr id="1381379" name="Rectangle 3"/>
          <p:cNvSpPr>
            <a:spLocks noGrp="1" noChangeArrowheads="1"/>
          </p:cNvSpPr>
          <p:nvPr>
            <p:ph idx="1"/>
          </p:nvPr>
        </p:nvSpPr>
        <p:spPr/>
        <p:txBody>
          <a:bodyPr/>
          <a:lstStyle/>
          <a:p>
            <a:r>
              <a:rPr lang="en-US" altLang="ko-KR" sz="1900">
                <a:ea typeface="굴림" pitchFamily="34" charset="-127"/>
              </a:rPr>
              <a:t>The VMM interprets a sensitive instruction according to the prevailing status of the virtual system resources and the state of the virtual machine</a:t>
            </a:r>
            <a:endParaRPr lang="en-US" altLang="en-US" sz="1900"/>
          </a:p>
        </p:txBody>
      </p:sp>
      <p:sp>
        <p:nvSpPr>
          <p:cNvPr id="20" name="Slide Number Placeholder 3"/>
          <p:cNvSpPr>
            <a:spLocks noGrp="1"/>
          </p:cNvSpPr>
          <p:nvPr>
            <p:ph type="sldNum" sz="quarter" idx="12"/>
          </p:nvPr>
        </p:nvSpPr>
        <p:spPr/>
        <p:txBody>
          <a:bodyPr/>
          <a:lstStyle/>
          <a:p>
            <a:fld id="{C02DA322-EA1B-4B95-B032-0ABC4E159BC7}" type="slidenum">
              <a:rPr lang="en-US" altLang="en-US"/>
              <a:pPr/>
              <a:t>22</a:t>
            </a:fld>
            <a:endParaRPr lang="en-US" altLang="en-US"/>
          </a:p>
        </p:txBody>
      </p:sp>
      <p:sp>
        <p:nvSpPr>
          <p:cNvPr id="1381380" name="Rectangle 4"/>
          <p:cNvSpPr>
            <a:spLocks noChangeArrowheads="1"/>
          </p:cNvSpPr>
          <p:nvPr/>
        </p:nvSpPr>
        <p:spPr bwMode="auto">
          <a:xfrm>
            <a:off x="2914650" y="3071813"/>
            <a:ext cx="2471738"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1381" name="Rectangle 5"/>
          <p:cNvSpPr>
            <a:spLocks noChangeArrowheads="1"/>
          </p:cNvSpPr>
          <p:nvPr/>
        </p:nvSpPr>
        <p:spPr bwMode="auto">
          <a:xfrm>
            <a:off x="6946900" y="3071813"/>
            <a:ext cx="2471738"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1382" name="Rectangle 6"/>
          <p:cNvSpPr>
            <a:spLocks noChangeArrowheads="1"/>
          </p:cNvSpPr>
          <p:nvPr/>
        </p:nvSpPr>
        <p:spPr bwMode="auto">
          <a:xfrm>
            <a:off x="3429001" y="3048001"/>
            <a:ext cx="12366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i="1" u="sng">
                <a:latin typeface="Arial" charset="0"/>
                <a:ea typeface="굴림" pitchFamily="34" charset="-127"/>
              </a:rPr>
              <a:t>Guset OS code in VM</a:t>
            </a:r>
          </a:p>
          <a:p>
            <a:pPr algn="ctr" latinLnBrk="1"/>
            <a:r>
              <a:rPr kumimoji="1" lang="en-US" altLang="ko-KR" sz="1000" i="1">
                <a:latin typeface="Arial" charset="0"/>
                <a:ea typeface="굴림" pitchFamily="34" charset="-127"/>
              </a:rPr>
              <a:t>(user mode)</a:t>
            </a:r>
          </a:p>
        </p:txBody>
      </p:sp>
      <p:sp>
        <p:nvSpPr>
          <p:cNvPr id="1381383" name="Rectangle 7"/>
          <p:cNvSpPr>
            <a:spLocks noChangeArrowheads="1"/>
          </p:cNvSpPr>
          <p:nvPr/>
        </p:nvSpPr>
        <p:spPr bwMode="auto">
          <a:xfrm>
            <a:off x="7534276" y="3048001"/>
            <a:ext cx="12366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i="1" u="sng">
                <a:latin typeface="Arial" charset="0"/>
                <a:ea typeface="굴림" pitchFamily="34" charset="-127"/>
              </a:rPr>
              <a:t>VMM code</a:t>
            </a:r>
          </a:p>
          <a:p>
            <a:pPr algn="ctr" latinLnBrk="1"/>
            <a:r>
              <a:rPr kumimoji="1" lang="en-US" altLang="ko-KR" sz="1000" i="1">
                <a:latin typeface="Arial" charset="0"/>
                <a:ea typeface="굴림" pitchFamily="34" charset="-127"/>
              </a:rPr>
              <a:t>(privileged mode)</a:t>
            </a:r>
          </a:p>
        </p:txBody>
      </p:sp>
      <p:sp>
        <p:nvSpPr>
          <p:cNvPr id="1381384" name="Oval 8"/>
          <p:cNvSpPr>
            <a:spLocks noChangeArrowheads="1"/>
          </p:cNvSpPr>
          <p:nvPr/>
        </p:nvSpPr>
        <p:spPr bwMode="auto">
          <a:xfrm>
            <a:off x="4133851" y="4003675"/>
            <a:ext cx="123825" cy="133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1385" name="Rectangle 9"/>
          <p:cNvSpPr>
            <a:spLocks noChangeArrowheads="1"/>
          </p:cNvSpPr>
          <p:nvPr/>
        </p:nvSpPr>
        <p:spPr bwMode="auto">
          <a:xfrm>
            <a:off x="3184526" y="3689350"/>
            <a:ext cx="1914525"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Privileged instruction(LPSW)</a:t>
            </a:r>
          </a:p>
        </p:txBody>
      </p:sp>
      <p:sp>
        <p:nvSpPr>
          <p:cNvPr id="1381386" name="Oval 10"/>
          <p:cNvSpPr>
            <a:spLocks noChangeArrowheads="1"/>
          </p:cNvSpPr>
          <p:nvPr/>
        </p:nvSpPr>
        <p:spPr bwMode="auto">
          <a:xfrm>
            <a:off x="4133851" y="4291013"/>
            <a:ext cx="123825" cy="133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1387" name="Oval 11"/>
          <p:cNvSpPr>
            <a:spLocks noChangeArrowheads="1"/>
          </p:cNvSpPr>
          <p:nvPr/>
        </p:nvSpPr>
        <p:spPr bwMode="auto">
          <a:xfrm>
            <a:off x="4133851" y="4579938"/>
            <a:ext cx="123825" cy="133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1388" name="Rectangle 12"/>
          <p:cNvSpPr>
            <a:spLocks noChangeArrowheads="1"/>
          </p:cNvSpPr>
          <p:nvPr/>
        </p:nvSpPr>
        <p:spPr bwMode="auto">
          <a:xfrm>
            <a:off x="3184526" y="4913314"/>
            <a:ext cx="1914525"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Next instruction(target of LPSW)</a:t>
            </a:r>
          </a:p>
        </p:txBody>
      </p:sp>
      <p:sp>
        <p:nvSpPr>
          <p:cNvPr id="1381389" name="Rectangle 13"/>
          <p:cNvSpPr>
            <a:spLocks noChangeArrowheads="1"/>
          </p:cNvSpPr>
          <p:nvPr/>
        </p:nvSpPr>
        <p:spPr bwMode="auto">
          <a:xfrm>
            <a:off x="7216776" y="3689350"/>
            <a:ext cx="1914525" cy="198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Dispatcher</a:t>
            </a:r>
          </a:p>
        </p:txBody>
      </p:sp>
      <p:sp>
        <p:nvSpPr>
          <p:cNvPr id="1381390" name="Rectangle 14"/>
          <p:cNvSpPr>
            <a:spLocks noChangeArrowheads="1"/>
          </p:cNvSpPr>
          <p:nvPr/>
        </p:nvSpPr>
        <p:spPr bwMode="auto">
          <a:xfrm>
            <a:off x="7216776" y="3976689"/>
            <a:ext cx="1914525" cy="198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200" b="1">
              <a:ea typeface="굴림" pitchFamily="34" charset="-127"/>
            </a:endParaRPr>
          </a:p>
        </p:txBody>
      </p:sp>
      <p:sp>
        <p:nvSpPr>
          <p:cNvPr id="1381391" name="Rectangle 15"/>
          <p:cNvSpPr>
            <a:spLocks noChangeArrowheads="1"/>
          </p:cNvSpPr>
          <p:nvPr/>
        </p:nvSpPr>
        <p:spPr bwMode="auto">
          <a:xfrm>
            <a:off x="7216776" y="4265614"/>
            <a:ext cx="1914525" cy="198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200" b="1">
              <a:ea typeface="굴림" pitchFamily="34" charset="-127"/>
            </a:endParaRPr>
          </a:p>
        </p:txBody>
      </p:sp>
      <p:sp>
        <p:nvSpPr>
          <p:cNvPr id="1381392" name="Rectangle 16"/>
          <p:cNvSpPr>
            <a:spLocks noChangeArrowheads="1"/>
          </p:cNvSpPr>
          <p:nvPr/>
        </p:nvSpPr>
        <p:spPr bwMode="auto">
          <a:xfrm>
            <a:off x="7216776" y="4592638"/>
            <a:ext cx="1914525" cy="1327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US" altLang="ko-KR" sz="1200" b="1" u="sng" dirty="0">
                <a:ea typeface="굴림" pitchFamily="34" charset="-127"/>
              </a:rPr>
              <a:t>LPSW Routine:</a:t>
            </a:r>
          </a:p>
          <a:p>
            <a:pPr latinLnBrk="1"/>
            <a:r>
              <a:rPr kumimoji="1" lang="en-US" altLang="ko-KR" sz="1200" b="1" dirty="0">
                <a:ea typeface="굴림" pitchFamily="34" charset="-127"/>
              </a:rPr>
              <a:t>Change mode to privileged</a:t>
            </a:r>
          </a:p>
          <a:p>
            <a:pPr latinLnBrk="1"/>
            <a:r>
              <a:rPr kumimoji="1" lang="en-US" altLang="ko-KR" sz="1200" b="1" dirty="0">
                <a:ea typeface="굴림" pitchFamily="34" charset="-127"/>
              </a:rPr>
              <a:t>Check privilege level in VM</a:t>
            </a:r>
          </a:p>
          <a:p>
            <a:pPr latinLnBrk="1"/>
            <a:r>
              <a:rPr kumimoji="1" lang="en-US" altLang="ko-KR" sz="1200" b="1" dirty="0">
                <a:ea typeface="굴림" pitchFamily="34" charset="-127"/>
              </a:rPr>
              <a:t>Emulate instruction</a:t>
            </a:r>
          </a:p>
          <a:p>
            <a:pPr latinLnBrk="1"/>
            <a:r>
              <a:rPr kumimoji="1" lang="en-US" altLang="ko-KR" sz="1200" b="1" dirty="0">
                <a:ea typeface="굴림" pitchFamily="34" charset="-127"/>
              </a:rPr>
              <a:t>Compute target</a:t>
            </a:r>
          </a:p>
          <a:p>
            <a:pPr latinLnBrk="1"/>
            <a:r>
              <a:rPr kumimoji="1" lang="en-US" altLang="ko-KR" sz="1200" b="1" dirty="0">
                <a:ea typeface="굴림" pitchFamily="34" charset="-127"/>
              </a:rPr>
              <a:t>Restore mode to user</a:t>
            </a:r>
          </a:p>
          <a:p>
            <a:pPr latinLnBrk="1"/>
            <a:r>
              <a:rPr kumimoji="1" lang="en-US" altLang="ko-KR" sz="1200" b="1" dirty="0">
                <a:ea typeface="굴림" pitchFamily="34" charset="-127"/>
              </a:rPr>
              <a:t>Jump to target</a:t>
            </a:r>
          </a:p>
        </p:txBody>
      </p:sp>
      <p:sp>
        <p:nvSpPr>
          <p:cNvPr id="1381393" name="Line 17"/>
          <p:cNvSpPr>
            <a:spLocks noChangeShapeType="1"/>
          </p:cNvSpPr>
          <p:nvPr/>
        </p:nvSpPr>
        <p:spPr bwMode="auto">
          <a:xfrm>
            <a:off x="5281614" y="3825875"/>
            <a:ext cx="1544637"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1394" name="Line 18"/>
          <p:cNvSpPr>
            <a:spLocks noChangeShapeType="1"/>
          </p:cNvSpPr>
          <p:nvPr/>
        </p:nvSpPr>
        <p:spPr bwMode="auto">
          <a:xfrm flipH="1" flipV="1">
            <a:off x="5364163" y="5076826"/>
            <a:ext cx="1606550" cy="728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1395" name="Freeform 19"/>
          <p:cNvSpPr>
            <a:spLocks/>
          </p:cNvSpPr>
          <p:nvPr/>
        </p:nvSpPr>
        <p:spPr bwMode="auto">
          <a:xfrm>
            <a:off x="9026525" y="3784601"/>
            <a:ext cx="249238" cy="862013"/>
          </a:xfrm>
          <a:custGeom>
            <a:avLst/>
            <a:gdLst>
              <a:gd name="T0" fmla="*/ 0 w 272"/>
              <a:gd name="T1" fmla="*/ 0 h 590"/>
              <a:gd name="T2" fmla="*/ 272 w 272"/>
              <a:gd name="T3" fmla="*/ 318 h 590"/>
              <a:gd name="T4" fmla="*/ 0 w 272"/>
              <a:gd name="T5" fmla="*/ 590 h 590"/>
            </a:gdLst>
            <a:ahLst/>
            <a:cxnLst>
              <a:cxn ang="0">
                <a:pos x="T0" y="T1"/>
              </a:cxn>
              <a:cxn ang="0">
                <a:pos x="T2" y="T3"/>
              </a:cxn>
              <a:cxn ang="0">
                <a:pos x="T4" y="T5"/>
              </a:cxn>
            </a:cxnLst>
            <a:rect l="0" t="0" r="r" b="b"/>
            <a:pathLst>
              <a:path w="272" h="590">
                <a:moveTo>
                  <a:pt x="0" y="0"/>
                </a:moveTo>
                <a:cubicBezTo>
                  <a:pt x="136" y="110"/>
                  <a:pt x="272" y="220"/>
                  <a:pt x="272" y="318"/>
                </a:cubicBezTo>
                <a:cubicBezTo>
                  <a:pt x="272" y="416"/>
                  <a:pt x="136" y="503"/>
                  <a:pt x="0" y="59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384595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03D3-6B96-4925-AE32-B5C0D803BF46}"/>
              </a:ext>
            </a:extLst>
          </p:cNvPr>
          <p:cNvSpPr>
            <a:spLocks noGrp="1"/>
          </p:cNvSpPr>
          <p:nvPr>
            <p:ph type="title"/>
          </p:nvPr>
        </p:nvSpPr>
        <p:spPr/>
        <p:txBody>
          <a:bodyPr/>
          <a:lstStyle/>
          <a:p>
            <a:r>
              <a:rPr lang="en-SG" dirty="0">
                <a:solidFill>
                  <a:srgbClr val="0070C0"/>
                </a:solidFill>
              </a:rPr>
              <a:t>A particularly nasty issue: keeping time</a:t>
            </a:r>
          </a:p>
        </p:txBody>
      </p:sp>
      <p:sp>
        <p:nvSpPr>
          <p:cNvPr id="3" name="Content Placeholder 2">
            <a:extLst>
              <a:ext uri="{FF2B5EF4-FFF2-40B4-BE49-F238E27FC236}">
                <a16:creationId xmlns:a16="http://schemas.microsoft.com/office/drawing/2014/main" id="{D3D153C1-5AB3-454D-9B9B-4FB1C85D4F20}"/>
              </a:ext>
            </a:extLst>
          </p:cNvPr>
          <p:cNvSpPr>
            <a:spLocks noGrp="1"/>
          </p:cNvSpPr>
          <p:nvPr>
            <p:ph idx="1"/>
          </p:nvPr>
        </p:nvSpPr>
        <p:spPr>
          <a:xfrm>
            <a:off x="838200" y="1825625"/>
            <a:ext cx="7266709" cy="4351338"/>
          </a:xfrm>
        </p:spPr>
        <p:txBody>
          <a:bodyPr/>
          <a:lstStyle/>
          <a:p>
            <a:r>
              <a:rPr lang="en-SG" dirty="0"/>
              <a:t>How to create the illusion of virtual continuous time?</a:t>
            </a:r>
          </a:p>
          <a:p>
            <a:pPr lvl="1"/>
            <a:r>
              <a:rPr lang="en-SG" dirty="0"/>
              <a:t>Solution: to adjust for the difference</a:t>
            </a:r>
          </a:p>
          <a:p>
            <a:r>
              <a:rPr lang="en-SG" dirty="0"/>
              <a:t>Example: the </a:t>
            </a:r>
            <a:r>
              <a:rPr lang="en-SG" b="1" dirty="0" err="1">
                <a:solidFill>
                  <a:schemeClr val="accent4">
                    <a:lumMod val="50000"/>
                  </a:schemeClr>
                </a:solidFill>
                <a:latin typeface="Courier New" panose="02070309020205020404" pitchFamily="49" charset="0"/>
                <a:cs typeface="Courier New" panose="02070309020205020404" pitchFamily="49" charset="0"/>
              </a:rPr>
              <a:t>pvclock</a:t>
            </a:r>
            <a:r>
              <a:rPr lang="en-SG" dirty="0"/>
              <a:t> protocol of Linux</a:t>
            </a:r>
          </a:p>
          <a:p>
            <a:pPr lvl="1"/>
            <a:r>
              <a:rPr lang="en-US" b="0" i="0" dirty="0">
                <a:solidFill>
                  <a:srgbClr val="000000"/>
                </a:solidFill>
                <a:effectLst/>
                <a:latin typeface="Red Hat Text"/>
              </a:rPr>
              <a:t>A simple per-CPU structure that is shared between the host and the guest</a:t>
            </a:r>
          </a:p>
          <a:p>
            <a:pPr lvl="1"/>
            <a:r>
              <a:rPr lang="en-US" dirty="0"/>
              <a:t>To get the current timestamp counter (TSC) reading, guests must do:</a:t>
            </a:r>
          </a:p>
          <a:p>
            <a:pPr lvl="1"/>
            <a:endParaRPr lang="en-US" dirty="0"/>
          </a:p>
        </p:txBody>
      </p:sp>
      <p:sp>
        <p:nvSpPr>
          <p:cNvPr id="4" name="Date Placeholder 3">
            <a:extLst>
              <a:ext uri="{FF2B5EF4-FFF2-40B4-BE49-F238E27FC236}">
                <a16:creationId xmlns:a16="http://schemas.microsoft.com/office/drawing/2014/main" id="{A17789B5-CED5-460B-AB9E-4AB42DD28535}"/>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E316352-7497-4385-8E8D-83A78C6B1019}"/>
              </a:ext>
            </a:extLst>
          </p:cNvPr>
          <p:cNvSpPr>
            <a:spLocks noGrp="1"/>
          </p:cNvSpPr>
          <p:nvPr>
            <p:ph type="sldNum" sz="quarter" idx="12"/>
          </p:nvPr>
        </p:nvSpPr>
        <p:spPr/>
        <p:txBody>
          <a:bodyPr/>
          <a:lstStyle/>
          <a:p>
            <a:fld id="{2E862E81-5C35-49E6-AF53-B2C0B06C7EBE}" type="slidenum">
              <a:rPr lang="en-US" smtClean="0"/>
              <a:t>23</a:t>
            </a:fld>
            <a:endParaRPr lang="en-US"/>
          </a:p>
        </p:txBody>
      </p:sp>
      <p:pic>
        <p:nvPicPr>
          <p:cNvPr id="7" name="Picture 6">
            <a:extLst>
              <a:ext uri="{FF2B5EF4-FFF2-40B4-BE49-F238E27FC236}">
                <a16:creationId xmlns:a16="http://schemas.microsoft.com/office/drawing/2014/main" id="{4DA88D54-B5B1-45E9-9983-A3F16FD2A00D}"/>
              </a:ext>
            </a:extLst>
          </p:cNvPr>
          <p:cNvPicPr>
            <a:picLocks noChangeAspect="1"/>
          </p:cNvPicPr>
          <p:nvPr/>
        </p:nvPicPr>
        <p:blipFill>
          <a:blip r:embed="rId2"/>
          <a:stretch>
            <a:fillRect/>
          </a:stretch>
        </p:blipFill>
        <p:spPr>
          <a:xfrm>
            <a:off x="8456467" y="1473200"/>
            <a:ext cx="3051466" cy="4590761"/>
          </a:xfrm>
          <a:prstGeom prst="rect">
            <a:avLst/>
          </a:prstGeom>
        </p:spPr>
      </p:pic>
      <p:pic>
        <p:nvPicPr>
          <p:cNvPr id="10" name="Picture 9">
            <a:extLst>
              <a:ext uri="{FF2B5EF4-FFF2-40B4-BE49-F238E27FC236}">
                <a16:creationId xmlns:a16="http://schemas.microsoft.com/office/drawing/2014/main" id="{751EE074-55E7-4C3C-8D67-6D78AF87F37F}"/>
              </a:ext>
            </a:extLst>
          </p:cNvPr>
          <p:cNvPicPr>
            <a:picLocks noChangeAspect="1"/>
          </p:cNvPicPr>
          <p:nvPr/>
        </p:nvPicPr>
        <p:blipFill>
          <a:blip r:embed="rId3"/>
          <a:stretch>
            <a:fillRect/>
          </a:stretch>
        </p:blipFill>
        <p:spPr>
          <a:xfrm>
            <a:off x="1497347" y="5073179"/>
            <a:ext cx="6783341" cy="473257"/>
          </a:xfrm>
          <a:prstGeom prst="rect">
            <a:avLst/>
          </a:prstGeom>
        </p:spPr>
      </p:pic>
    </p:spTree>
    <p:extLst>
      <p:ext uri="{BB962C8B-B14F-4D97-AF65-F5344CB8AC3E}">
        <p14:creationId xmlns:p14="http://schemas.microsoft.com/office/powerpoint/2010/main" val="848365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Recursive Virtualization</a:t>
            </a:r>
            <a:endParaRPr lang="en-US" altLang="en-US" sz="4000" dirty="0">
              <a:solidFill>
                <a:srgbClr val="0070C0"/>
              </a:solidFill>
            </a:endParaRPr>
          </a:p>
        </p:txBody>
      </p:sp>
      <p:sp>
        <p:nvSpPr>
          <p:cNvPr id="1385475" name="Rectangle 3"/>
          <p:cNvSpPr>
            <a:spLocks noGrp="1" noChangeArrowheads="1"/>
          </p:cNvSpPr>
          <p:nvPr>
            <p:ph idx="1"/>
          </p:nvPr>
        </p:nvSpPr>
        <p:spPr/>
        <p:txBody>
          <a:bodyPr>
            <a:normAutofit lnSpcReduction="10000"/>
          </a:bodyPr>
          <a:lstStyle/>
          <a:p>
            <a:r>
              <a:rPr lang="en-US" altLang="ko-KR" sz="2000">
                <a:ea typeface="굴림" pitchFamily="34" charset="-127"/>
              </a:rPr>
              <a:t>The concept of running the virtual machine system on a copy itself</a:t>
            </a: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endParaRPr lang="en-US" altLang="ko-KR" sz="2000">
              <a:ea typeface="굴림" pitchFamily="34" charset="-127"/>
            </a:endParaRPr>
          </a:p>
          <a:p>
            <a:r>
              <a:rPr lang="en-US" altLang="ko-KR" sz="2000">
                <a:ea typeface="굴림" pitchFamily="34" charset="-127"/>
              </a:rPr>
              <a:t>Two effects that usually restrict the ability to create an efficient recursively virtualizable system</a:t>
            </a:r>
          </a:p>
          <a:p>
            <a:pPr lvl="1"/>
            <a:r>
              <a:rPr lang="en-US" altLang="ko-KR" sz="1800">
                <a:ea typeface="굴림" pitchFamily="34" charset="-127"/>
              </a:rPr>
              <a:t>Timing dependancies</a:t>
            </a:r>
          </a:p>
          <a:p>
            <a:pPr lvl="1"/>
            <a:r>
              <a:rPr lang="en-US" altLang="ko-KR" sz="1800">
                <a:ea typeface="굴림" pitchFamily="34" charset="-127"/>
              </a:rPr>
              <a:t>Memory allocation</a:t>
            </a:r>
          </a:p>
          <a:p>
            <a:endParaRPr lang="en-US" altLang="ko-KR" sz="2000">
              <a:ea typeface="굴림" pitchFamily="34" charset="-127"/>
            </a:endParaRPr>
          </a:p>
          <a:p>
            <a:endParaRPr lang="en-US" altLang="en-US" sz="2000"/>
          </a:p>
        </p:txBody>
      </p:sp>
      <p:sp>
        <p:nvSpPr>
          <p:cNvPr id="2" name="Date Placeholder 1"/>
          <p:cNvSpPr>
            <a:spLocks noGrp="1"/>
          </p:cNvSpPr>
          <p:nvPr>
            <p:ph type="dt" sz="half" idx="10"/>
          </p:nvPr>
        </p:nvSpPr>
        <p:spPr/>
        <p:txBody>
          <a:bodyPr/>
          <a:lstStyle/>
          <a:p>
            <a:r>
              <a:rPr lang="en-US"/>
              <a:t>CS5250 - 2021/2022 Sem 2</a:t>
            </a:r>
          </a:p>
        </p:txBody>
      </p:sp>
      <p:sp>
        <p:nvSpPr>
          <p:cNvPr id="20" name="Slide Number Placeholder 3"/>
          <p:cNvSpPr>
            <a:spLocks noGrp="1"/>
          </p:cNvSpPr>
          <p:nvPr>
            <p:ph type="sldNum" sz="quarter" idx="12"/>
          </p:nvPr>
        </p:nvSpPr>
        <p:spPr/>
        <p:txBody>
          <a:bodyPr/>
          <a:lstStyle/>
          <a:p>
            <a:fld id="{FDB0AC9A-A71E-49F6-9B6C-1719675ED09F}" type="slidenum">
              <a:rPr lang="en-US" altLang="en-US"/>
              <a:pPr/>
              <a:t>24</a:t>
            </a:fld>
            <a:endParaRPr lang="en-US" altLang="en-US"/>
          </a:p>
        </p:txBody>
      </p:sp>
      <p:sp>
        <p:nvSpPr>
          <p:cNvPr id="1385476" name="Rectangle 4"/>
          <p:cNvSpPr>
            <a:spLocks noChangeArrowheads="1"/>
          </p:cNvSpPr>
          <p:nvPr/>
        </p:nvSpPr>
        <p:spPr bwMode="auto">
          <a:xfrm>
            <a:off x="3756026" y="3908426"/>
            <a:ext cx="3889375"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a:latin typeface="Arial" charset="0"/>
                <a:ea typeface="굴림" pitchFamily="34" charset="-127"/>
              </a:rPr>
              <a:t>hardware</a:t>
            </a:r>
          </a:p>
        </p:txBody>
      </p:sp>
      <p:sp>
        <p:nvSpPr>
          <p:cNvPr id="1385477" name="Rectangle 5"/>
          <p:cNvSpPr>
            <a:spLocks noChangeArrowheads="1"/>
          </p:cNvSpPr>
          <p:nvPr/>
        </p:nvSpPr>
        <p:spPr bwMode="auto">
          <a:xfrm>
            <a:off x="3756026" y="3548063"/>
            <a:ext cx="3889375" cy="36036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ea typeface="굴림" pitchFamily="34" charset="-127"/>
              </a:rPr>
              <a:t>VMM</a:t>
            </a:r>
          </a:p>
        </p:txBody>
      </p:sp>
      <p:sp>
        <p:nvSpPr>
          <p:cNvPr id="1385478" name="Rectangle 6"/>
          <p:cNvSpPr>
            <a:spLocks noChangeArrowheads="1"/>
          </p:cNvSpPr>
          <p:nvPr/>
        </p:nvSpPr>
        <p:spPr bwMode="auto">
          <a:xfrm>
            <a:off x="3829051" y="2611439"/>
            <a:ext cx="792163" cy="93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Virtual</a:t>
            </a:r>
          </a:p>
          <a:p>
            <a:pPr algn="ctr" latinLnBrk="1"/>
            <a:r>
              <a:rPr kumimoji="1" lang="en-US" altLang="ko-KR" sz="1000">
                <a:latin typeface="Arial" charset="0"/>
                <a:ea typeface="굴림" pitchFamily="34" charset="-127"/>
              </a:rPr>
              <a:t>Machine</a:t>
            </a:r>
          </a:p>
        </p:txBody>
      </p:sp>
      <p:sp>
        <p:nvSpPr>
          <p:cNvPr id="1385479" name="Rectangle 7"/>
          <p:cNvSpPr>
            <a:spLocks noChangeArrowheads="1"/>
          </p:cNvSpPr>
          <p:nvPr/>
        </p:nvSpPr>
        <p:spPr bwMode="auto">
          <a:xfrm>
            <a:off x="5700714" y="3044825"/>
            <a:ext cx="1728787" cy="503238"/>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ea typeface="굴림" pitchFamily="34" charset="-127"/>
              </a:rPr>
              <a:t>2</a:t>
            </a:r>
            <a:r>
              <a:rPr kumimoji="1" lang="en-US" altLang="ko-KR" sz="1400" b="1" baseline="30000">
                <a:ea typeface="굴림" pitchFamily="34" charset="-127"/>
              </a:rPr>
              <a:t>nd</a:t>
            </a:r>
            <a:r>
              <a:rPr kumimoji="1" lang="en-US" altLang="ko-KR" sz="1400" b="1">
                <a:ea typeface="굴림" pitchFamily="34" charset="-127"/>
              </a:rPr>
              <a:t>-level VMM</a:t>
            </a:r>
          </a:p>
        </p:txBody>
      </p:sp>
      <p:sp>
        <p:nvSpPr>
          <p:cNvPr id="1385480" name="Rectangle 8"/>
          <p:cNvSpPr>
            <a:spLocks noChangeArrowheads="1"/>
          </p:cNvSpPr>
          <p:nvPr/>
        </p:nvSpPr>
        <p:spPr bwMode="auto">
          <a:xfrm>
            <a:off x="4692651" y="2611439"/>
            <a:ext cx="792163" cy="936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Virtual</a:t>
            </a:r>
          </a:p>
          <a:p>
            <a:pPr algn="ctr" latinLnBrk="1"/>
            <a:r>
              <a:rPr kumimoji="1" lang="en-US" altLang="ko-KR" sz="1000">
                <a:latin typeface="Arial" charset="0"/>
                <a:ea typeface="굴림" pitchFamily="34" charset="-127"/>
              </a:rPr>
              <a:t>Machine</a:t>
            </a:r>
          </a:p>
        </p:txBody>
      </p:sp>
      <p:sp>
        <p:nvSpPr>
          <p:cNvPr id="1385481" name="Rectangle 9"/>
          <p:cNvSpPr>
            <a:spLocks noChangeArrowheads="1"/>
          </p:cNvSpPr>
          <p:nvPr/>
        </p:nvSpPr>
        <p:spPr bwMode="auto">
          <a:xfrm>
            <a:off x="5845176" y="2324101"/>
            <a:ext cx="576263" cy="72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Virtual</a:t>
            </a:r>
          </a:p>
          <a:p>
            <a:pPr algn="ctr" latinLnBrk="1"/>
            <a:r>
              <a:rPr kumimoji="1" lang="en-US" altLang="ko-KR" sz="1000">
                <a:latin typeface="Arial" charset="0"/>
                <a:ea typeface="굴림" pitchFamily="34" charset="-127"/>
              </a:rPr>
              <a:t>Machine</a:t>
            </a:r>
          </a:p>
        </p:txBody>
      </p:sp>
      <p:sp>
        <p:nvSpPr>
          <p:cNvPr id="1385482" name="Rectangle 10"/>
          <p:cNvSpPr>
            <a:spLocks noChangeArrowheads="1"/>
          </p:cNvSpPr>
          <p:nvPr/>
        </p:nvSpPr>
        <p:spPr bwMode="auto">
          <a:xfrm>
            <a:off x="6708776" y="2324101"/>
            <a:ext cx="576263" cy="720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Virtual</a:t>
            </a:r>
          </a:p>
          <a:p>
            <a:pPr algn="ctr" latinLnBrk="1"/>
            <a:r>
              <a:rPr kumimoji="1" lang="en-US" altLang="ko-KR" sz="1000">
                <a:latin typeface="Arial" charset="0"/>
                <a:ea typeface="굴림" pitchFamily="34" charset="-127"/>
              </a:rPr>
              <a:t>Machine</a:t>
            </a:r>
          </a:p>
        </p:txBody>
      </p:sp>
      <p:sp>
        <p:nvSpPr>
          <p:cNvPr id="1385483" name="Line 11"/>
          <p:cNvSpPr>
            <a:spLocks noChangeShapeType="1"/>
          </p:cNvSpPr>
          <p:nvPr/>
        </p:nvSpPr>
        <p:spPr bwMode="auto">
          <a:xfrm flipH="1">
            <a:off x="3324225" y="3548063"/>
            <a:ext cx="43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84" name="Line 12"/>
          <p:cNvSpPr>
            <a:spLocks noChangeShapeType="1"/>
          </p:cNvSpPr>
          <p:nvPr/>
        </p:nvSpPr>
        <p:spPr bwMode="auto">
          <a:xfrm flipH="1">
            <a:off x="7645400" y="3548063"/>
            <a:ext cx="43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85" name="Rectangle 13"/>
          <p:cNvSpPr>
            <a:spLocks noChangeArrowheads="1"/>
          </p:cNvSpPr>
          <p:nvPr/>
        </p:nvSpPr>
        <p:spPr bwMode="auto">
          <a:xfrm>
            <a:off x="8077200" y="3619501"/>
            <a:ext cx="914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ea typeface="굴림" pitchFamily="34" charset="-127"/>
              </a:rPr>
              <a:t>Privileged</a:t>
            </a:r>
          </a:p>
          <a:p>
            <a:pPr algn="ctr" latinLnBrk="1"/>
            <a:r>
              <a:rPr kumimoji="1" lang="en-US" altLang="ko-KR" sz="1400" b="1">
                <a:ea typeface="굴림" pitchFamily="34" charset="-127"/>
              </a:rPr>
              <a:t>Mode</a:t>
            </a:r>
          </a:p>
        </p:txBody>
      </p:sp>
      <p:sp>
        <p:nvSpPr>
          <p:cNvPr id="1385486" name="Rectangle 14"/>
          <p:cNvSpPr>
            <a:spLocks noChangeArrowheads="1"/>
          </p:cNvSpPr>
          <p:nvPr/>
        </p:nvSpPr>
        <p:spPr bwMode="auto">
          <a:xfrm>
            <a:off x="8077200" y="2971801"/>
            <a:ext cx="914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ea typeface="굴림" pitchFamily="34" charset="-127"/>
              </a:rPr>
              <a:t>Nonprivileged</a:t>
            </a:r>
          </a:p>
          <a:p>
            <a:pPr algn="ctr" latinLnBrk="1"/>
            <a:r>
              <a:rPr kumimoji="1" lang="en-US" altLang="ko-KR" sz="1400" b="1">
                <a:ea typeface="굴림" pitchFamily="34" charset="-127"/>
              </a:rPr>
              <a:t>Mode</a:t>
            </a:r>
          </a:p>
        </p:txBody>
      </p:sp>
      <p:sp>
        <p:nvSpPr>
          <p:cNvPr id="1385487" name="Line 15"/>
          <p:cNvSpPr>
            <a:spLocks noChangeShapeType="1"/>
          </p:cNvSpPr>
          <p:nvPr/>
        </p:nvSpPr>
        <p:spPr bwMode="auto">
          <a:xfrm flipH="1">
            <a:off x="5484813" y="304482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88" name="Line 16"/>
          <p:cNvSpPr>
            <a:spLocks noChangeShapeType="1"/>
          </p:cNvSpPr>
          <p:nvPr/>
        </p:nvSpPr>
        <p:spPr bwMode="auto">
          <a:xfrm flipH="1">
            <a:off x="3324226" y="3044825"/>
            <a:ext cx="5048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89" name="Line 17"/>
          <p:cNvSpPr>
            <a:spLocks noChangeShapeType="1"/>
          </p:cNvSpPr>
          <p:nvPr/>
        </p:nvSpPr>
        <p:spPr bwMode="auto">
          <a:xfrm flipH="1">
            <a:off x="7429500" y="3044825"/>
            <a:ext cx="71913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90" name="Line 18"/>
          <p:cNvSpPr>
            <a:spLocks noChangeShapeType="1"/>
          </p:cNvSpPr>
          <p:nvPr/>
        </p:nvSpPr>
        <p:spPr bwMode="auto">
          <a:xfrm flipV="1">
            <a:off x="7861300" y="2971801"/>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5491" name="Line 19"/>
          <p:cNvSpPr>
            <a:spLocks noChangeShapeType="1"/>
          </p:cNvSpPr>
          <p:nvPr/>
        </p:nvSpPr>
        <p:spPr bwMode="auto">
          <a:xfrm flipV="1">
            <a:off x="7861300" y="3548063"/>
            <a:ext cx="0" cy="5762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0442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Processor Recursive Virtualization</a:t>
            </a:r>
            <a:endParaRPr lang="en-US" altLang="en-US" sz="4000" dirty="0">
              <a:solidFill>
                <a:srgbClr val="0070C0"/>
              </a:solidFill>
            </a:endParaRPr>
          </a:p>
        </p:txBody>
      </p:sp>
      <p:sp>
        <p:nvSpPr>
          <p:cNvPr id="1387523" name="Rectangle 3"/>
          <p:cNvSpPr>
            <a:spLocks noGrp="1" noChangeArrowheads="1"/>
          </p:cNvSpPr>
          <p:nvPr>
            <p:ph idx="1"/>
          </p:nvPr>
        </p:nvSpPr>
        <p:spPr/>
        <p:txBody>
          <a:bodyPr>
            <a:normAutofit/>
          </a:bodyPr>
          <a:lstStyle/>
          <a:p>
            <a:pPr marL="0" indent="0">
              <a:buNone/>
            </a:pPr>
            <a:r>
              <a:rPr lang="en-US" altLang="ko-KR" sz="2600" dirty="0">
                <a:solidFill>
                  <a:schemeClr val="accent4">
                    <a:lumMod val="50000"/>
                  </a:schemeClr>
                </a:solidFill>
                <a:ea typeface="굴림" pitchFamily="34" charset="-127"/>
              </a:rPr>
              <a:t>Theorem 2</a:t>
            </a:r>
          </a:p>
          <a:p>
            <a:r>
              <a:rPr lang="en-US" altLang="ko-KR" sz="2200" dirty="0">
                <a:ea typeface="굴림" pitchFamily="34" charset="-127"/>
              </a:rPr>
              <a:t>A conventional (third-generation) computer is recursively virtualizable if </a:t>
            </a:r>
            <a:endParaRPr lang="en-US" altLang="ko-KR" sz="2600" dirty="0">
              <a:ea typeface="굴림" pitchFamily="34" charset="-127"/>
            </a:endParaRPr>
          </a:p>
          <a:p>
            <a:pPr lvl="1"/>
            <a:r>
              <a:rPr lang="en-US" altLang="ko-KR" sz="2200" dirty="0">
                <a:ea typeface="굴림" pitchFamily="34" charset="-127"/>
              </a:rPr>
              <a:t>it is virtualizable and </a:t>
            </a:r>
            <a:endParaRPr lang="en-US" altLang="ko-KR" sz="3000" dirty="0">
              <a:ea typeface="굴림" pitchFamily="34" charset="-127"/>
            </a:endParaRPr>
          </a:p>
          <a:p>
            <a:pPr lvl="1"/>
            <a:r>
              <a:rPr lang="en-US" altLang="ko-KR" sz="2200" dirty="0">
                <a:ea typeface="굴림" pitchFamily="34" charset="-127"/>
              </a:rPr>
              <a:t>a VMM without any </a:t>
            </a:r>
            <a:r>
              <a:rPr lang="en-US" altLang="ko-KR" sz="2200" dirty="0">
                <a:solidFill>
                  <a:srgbClr val="FF0000"/>
                </a:solidFill>
                <a:ea typeface="굴림" pitchFamily="34" charset="-127"/>
              </a:rPr>
              <a:t>timing dependences </a:t>
            </a:r>
            <a:r>
              <a:rPr lang="en-US" altLang="ko-KR" sz="2200" dirty="0">
                <a:ea typeface="굴림" pitchFamily="34" charset="-127"/>
              </a:rPr>
              <a:t>can be constructed for it</a:t>
            </a:r>
          </a:p>
          <a:p>
            <a:endParaRPr lang="en-US" altLang="ko-KR" sz="2600" dirty="0">
              <a:ea typeface="굴림" pitchFamily="34" charset="-127"/>
            </a:endParaRPr>
          </a:p>
          <a:p>
            <a:r>
              <a:rPr lang="en-US" altLang="ko-KR" sz="2600" dirty="0">
                <a:ea typeface="굴림" pitchFamily="34" charset="-127"/>
              </a:rPr>
              <a:t>“Timing dependences” = none of the instructions’ execution depends on timing constraints, i.e., no real-time-ness</a:t>
            </a:r>
          </a:p>
          <a:p>
            <a:endParaRPr lang="en-US" altLang="en-US" sz="1800" dirty="0"/>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9E6E55DD-8A1D-497F-A7A4-7F99D0EBE144}" type="slidenum">
              <a:rPr lang="en-US" altLang="en-US"/>
              <a:pPr/>
              <a:t>25</a:t>
            </a:fld>
            <a:endParaRPr lang="en-US" altLang="en-US"/>
          </a:p>
        </p:txBody>
      </p:sp>
    </p:spTree>
    <p:extLst>
      <p:ext uri="{BB962C8B-B14F-4D97-AF65-F5344CB8AC3E}">
        <p14:creationId xmlns:p14="http://schemas.microsoft.com/office/powerpoint/2010/main" val="2452261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a:t>
            </a:r>
            <a:r>
              <a:rPr lang="en-US" altLang="ko-KR" sz="4000" dirty="0" err="1">
                <a:solidFill>
                  <a:srgbClr val="0070C0"/>
                </a:solidFill>
                <a:ea typeface="굴림" pitchFamily="34" charset="-127"/>
              </a:rPr>
              <a:t>Input/Output</a:t>
            </a:r>
            <a:br>
              <a:rPr lang="en-US" altLang="ko-KR" sz="4000" dirty="0">
                <a:solidFill>
                  <a:srgbClr val="0070C0"/>
                </a:solidFill>
                <a:ea typeface="굴림" pitchFamily="34" charset="-127"/>
              </a:rPr>
            </a:br>
            <a:r>
              <a:rPr lang="en-US" altLang="ko-KR" sz="4000" dirty="0">
                <a:solidFill>
                  <a:srgbClr val="0070C0"/>
                </a:solidFill>
                <a:ea typeface="굴림" pitchFamily="34" charset="-127"/>
              </a:rPr>
              <a:t>Virtualizing Device</a:t>
            </a:r>
          </a:p>
        </p:txBody>
      </p:sp>
      <p:sp>
        <p:nvSpPr>
          <p:cNvPr id="1399811" name="Rectangle 3"/>
          <p:cNvSpPr>
            <a:spLocks noGrp="1" noChangeArrowheads="1"/>
          </p:cNvSpPr>
          <p:nvPr>
            <p:ph idx="1"/>
          </p:nvPr>
        </p:nvSpPr>
        <p:spPr/>
        <p:txBody>
          <a:bodyPr/>
          <a:lstStyle/>
          <a:p>
            <a:pPr>
              <a:lnSpc>
                <a:spcPct val="90000"/>
              </a:lnSpc>
            </a:pPr>
            <a:r>
              <a:rPr lang="en-US" altLang="ko-KR" sz="2000">
                <a:ea typeface="굴림" pitchFamily="34" charset="-127"/>
              </a:rPr>
              <a:t>Dedicated Devices</a:t>
            </a:r>
          </a:p>
          <a:p>
            <a:pPr lvl="1">
              <a:lnSpc>
                <a:spcPct val="90000"/>
              </a:lnSpc>
            </a:pPr>
            <a:r>
              <a:rPr lang="en-US" altLang="ko-KR" sz="1800">
                <a:ea typeface="굴림" pitchFamily="34" charset="-127"/>
              </a:rPr>
              <a:t>Some I/O device is dedicated to a particular guest VM or at least are switched from one guest to another on a very long time scale</a:t>
            </a:r>
          </a:p>
          <a:p>
            <a:pPr lvl="1">
              <a:lnSpc>
                <a:spcPct val="90000"/>
              </a:lnSpc>
            </a:pPr>
            <a:r>
              <a:rPr lang="en-US" altLang="ko-KR" sz="1800">
                <a:ea typeface="굴림" pitchFamily="34" charset="-127"/>
              </a:rPr>
              <a:t>The device itself does not necessarily have to be virtualized</a:t>
            </a:r>
          </a:p>
          <a:p>
            <a:pPr lvl="1">
              <a:lnSpc>
                <a:spcPct val="90000"/>
              </a:lnSpc>
            </a:pPr>
            <a:r>
              <a:rPr lang="en-US" altLang="ko-KR" sz="1800">
                <a:ea typeface="굴림" pitchFamily="34" charset="-127"/>
              </a:rPr>
              <a:t>Requests to and from the device could theoretically bypass the VMM and go directly to the guest operating system</a:t>
            </a:r>
          </a:p>
          <a:p>
            <a:pPr>
              <a:lnSpc>
                <a:spcPct val="90000"/>
              </a:lnSpc>
            </a:pPr>
            <a:endParaRPr lang="en-US" altLang="ko-KR" sz="2000">
              <a:ea typeface="굴림" pitchFamily="34" charset="-127"/>
            </a:endParaRPr>
          </a:p>
          <a:p>
            <a:pPr>
              <a:lnSpc>
                <a:spcPct val="90000"/>
              </a:lnSpc>
            </a:pPr>
            <a:r>
              <a:rPr lang="en-US" altLang="ko-KR" sz="2000">
                <a:ea typeface="굴림" pitchFamily="34" charset="-127"/>
              </a:rPr>
              <a:t>Partitioned Device</a:t>
            </a:r>
          </a:p>
          <a:p>
            <a:pPr lvl="1">
              <a:lnSpc>
                <a:spcPct val="90000"/>
              </a:lnSpc>
            </a:pPr>
            <a:r>
              <a:rPr lang="en-US" altLang="ko-KR" sz="1800">
                <a:ea typeface="굴림" pitchFamily="34" charset="-127"/>
              </a:rPr>
              <a:t>A very large disk, for example, can be partitioned into several smaller virtual disk that are then made available to the virtual machine as dedicated devices</a:t>
            </a:r>
          </a:p>
          <a:p>
            <a:pPr lvl="1">
              <a:lnSpc>
                <a:spcPct val="90000"/>
              </a:lnSpc>
            </a:pPr>
            <a:endParaRPr lang="en-US" altLang="ko-KR" sz="1800">
              <a:ea typeface="굴림" pitchFamily="34" charset="-127"/>
            </a:endParaRP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B3CA8760-E95D-42FE-AC33-C08117E6CC5C}" type="slidenum">
              <a:rPr lang="en-US" altLang="en-US"/>
              <a:pPr/>
              <a:t>26</a:t>
            </a:fld>
            <a:endParaRPr lang="en-US" altLang="en-US"/>
          </a:p>
        </p:txBody>
      </p:sp>
    </p:spTree>
    <p:extLst>
      <p:ext uri="{BB962C8B-B14F-4D97-AF65-F5344CB8AC3E}">
        <p14:creationId xmlns:p14="http://schemas.microsoft.com/office/powerpoint/2010/main" val="389504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a:t>
            </a:r>
            <a:r>
              <a:rPr lang="en-US" altLang="ko-KR" sz="4000" dirty="0" err="1">
                <a:solidFill>
                  <a:srgbClr val="0070C0"/>
                </a:solidFill>
                <a:ea typeface="굴림" pitchFamily="34" charset="-127"/>
              </a:rPr>
              <a:t>Input/Output</a:t>
            </a:r>
            <a:br>
              <a:rPr lang="en-US" altLang="ko-KR" sz="4000" dirty="0">
                <a:solidFill>
                  <a:srgbClr val="0070C0"/>
                </a:solidFill>
                <a:ea typeface="굴림" pitchFamily="34" charset="-127"/>
              </a:rPr>
            </a:br>
            <a:r>
              <a:rPr lang="en-US" altLang="ko-KR" sz="4000" dirty="0">
                <a:solidFill>
                  <a:srgbClr val="0070C0"/>
                </a:solidFill>
                <a:ea typeface="굴림" pitchFamily="34" charset="-127"/>
              </a:rPr>
              <a:t>Virtualizing Device</a:t>
            </a:r>
          </a:p>
        </p:txBody>
      </p:sp>
      <p:sp>
        <p:nvSpPr>
          <p:cNvPr id="1401859" name="Rectangle 3"/>
          <p:cNvSpPr>
            <a:spLocks noGrp="1" noChangeArrowheads="1"/>
          </p:cNvSpPr>
          <p:nvPr>
            <p:ph idx="1"/>
          </p:nvPr>
        </p:nvSpPr>
        <p:spPr/>
        <p:txBody>
          <a:bodyPr/>
          <a:lstStyle/>
          <a:p>
            <a:pPr>
              <a:lnSpc>
                <a:spcPct val="80000"/>
              </a:lnSpc>
            </a:pPr>
            <a:r>
              <a:rPr lang="en-US" altLang="ko-KR" sz="2000">
                <a:ea typeface="굴림" pitchFamily="34" charset="-127"/>
              </a:rPr>
              <a:t>Shared Devices</a:t>
            </a:r>
          </a:p>
          <a:p>
            <a:pPr lvl="1">
              <a:lnSpc>
                <a:spcPct val="80000"/>
              </a:lnSpc>
            </a:pPr>
            <a:r>
              <a:rPr lang="en-US" altLang="ko-KR" sz="1800">
                <a:ea typeface="굴림" pitchFamily="34" charset="-127"/>
              </a:rPr>
              <a:t>Some device, such as a network adapter, can be shared among a number of guest VMs at a fine time granularity</a:t>
            </a:r>
          </a:p>
          <a:p>
            <a:pPr lvl="1">
              <a:lnSpc>
                <a:spcPct val="80000"/>
              </a:lnSpc>
            </a:pPr>
            <a:r>
              <a:rPr lang="en-US" altLang="ko-KR" sz="1800">
                <a:ea typeface="굴림" pitchFamily="34" charset="-127"/>
              </a:rPr>
              <a:t>Each guest may have its own virtual state related to usage of the device, e.g., a virtual network address.</a:t>
            </a:r>
          </a:p>
          <a:p>
            <a:pPr lvl="2">
              <a:lnSpc>
                <a:spcPct val="80000"/>
              </a:lnSpc>
            </a:pPr>
            <a:r>
              <a:rPr lang="en-US" altLang="ko-KR" sz="1800">
                <a:ea typeface="굴림" pitchFamily="34" charset="-127"/>
              </a:rPr>
              <a:t>This state information is maintained by the VMM for each guest VM</a:t>
            </a:r>
          </a:p>
          <a:p>
            <a:pPr lvl="2">
              <a:lnSpc>
                <a:spcPct val="80000"/>
              </a:lnSpc>
            </a:pPr>
            <a:endParaRPr lang="en-US" altLang="ko-KR" sz="1800">
              <a:ea typeface="굴림" pitchFamily="34" charset="-127"/>
            </a:endParaRPr>
          </a:p>
          <a:p>
            <a:pPr>
              <a:lnSpc>
                <a:spcPct val="80000"/>
              </a:lnSpc>
            </a:pPr>
            <a:r>
              <a:rPr lang="en-US" altLang="ko-KR" sz="2000">
                <a:ea typeface="굴림" pitchFamily="34" charset="-127"/>
              </a:rPr>
              <a:t>Nonexistent Physical Device</a:t>
            </a:r>
          </a:p>
          <a:p>
            <a:pPr lvl="1">
              <a:lnSpc>
                <a:spcPct val="80000"/>
              </a:lnSpc>
            </a:pPr>
            <a:r>
              <a:rPr lang="en-US" altLang="ko-KR" sz="1800">
                <a:ea typeface="굴림" pitchFamily="34" charset="-127"/>
              </a:rPr>
              <a:t>Virtual devices </a:t>
            </a:r>
            <a:r>
              <a:rPr lang="en-US" altLang="ko-KR" sz="1800">
                <a:latin typeface="Arial"/>
                <a:ea typeface="굴림" pitchFamily="34" charset="-127"/>
              </a:rPr>
              <a:t>“</a:t>
            </a:r>
            <a:r>
              <a:rPr lang="en-US" altLang="ko-KR" sz="1800">
                <a:ea typeface="굴림" pitchFamily="34" charset="-127"/>
              </a:rPr>
              <a:t>attached</a:t>
            </a:r>
            <a:r>
              <a:rPr lang="en-US" altLang="ko-KR" sz="1800">
                <a:latin typeface="Arial"/>
                <a:ea typeface="굴림" pitchFamily="34" charset="-127"/>
              </a:rPr>
              <a:t>”</a:t>
            </a:r>
            <a:r>
              <a:rPr lang="en-US" altLang="ko-KR" sz="1800">
                <a:ea typeface="굴림" pitchFamily="34" charset="-127"/>
              </a:rPr>
              <a:t> to a virtual machine for which there is no corresponding physical device</a:t>
            </a:r>
          </a:p>
          <a:p>
            <a:pPr lvl="1">
              <a:lnSpc>
                <a:spcPct val="80000"/>
              </a:lnSpc>
            </a:pPr>
            <a:r>
              <a:rPr lang="en-US" altLang="ko-KR" sz="1800">
                <a:ea typeface="굴림" pitchFamily="34" charset="-127"/>
              </a:rPr>
              <a:t>For example, a network adapter that is used for communicating with other virtual machines on the same platform</a:t>
            </a:r>
          </a:p>
          <a:p>
            <a:pPr lvl="1">
              <a:lnSpc>
                <a:spcPct val="80000"/>
              </a:lnSpc>
            </a:pPr>
            <a:endParaRPr lang="en-US" altLang="ko-KR" sz="1800">
              <a:ea typeface="굴림" pitchFamily="34" charset="-127"/>
            </a:endParaRP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0F881515-16ED-485B-9F07-5E93B52AC62A}" type="slidenum">
              <a:rPr lang="en-US" altLang="en-US"/>
              <a:pPr/>
              <a:t>27</a:t>
            </a:fld>
            <a:endParaRPr lang="en-US" altLang="en-US"/>
          </a:p>
        </p:txBody>
      </p:sp>
    </p:spTree>
    <p:extLst>
      <p:ext uri="{BB962C8B-B14F-4D97-AF65-F5344CB8AC3E}">
        <p14:creationId xmlns:p14="http://schemas.microsoft.com/office/powerpoint/2010/main" val="3257182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a:t>
            </a:r>
            <a:r>
              <a:rPr lang="en-US" altLang="ko-KR" sz="4000" dirty="0" err="1">
                <a:solidFill>
                  <a:srgbClr val="0070C0"/>
                </a:solidFill>
                <a:ea typeface="굴림" pitchFamily="34" charset="-127"/>
              </a:rPr>
              <a:t>Input/Output</a:t>
            </a:r>
            <a:br>
              <a:rPr lang="en-US" altLang="ko-KR" sz="4000" dirty="0">
                <a:solidFill>
                  <a:srgbClr val="0070C0"/>
                </a:solidFill>
                <a:ea typeface="굴림" pitchFamily="34" charset="-127"/>
              </a:rPr>
            </a:br>
            <a:r>
              <a:rPr lang="en-US" altLang="ko-KR" sz="4000" dirty="0">
                <a:solidFill>
                  <a:srgbClr val="0070C0"/>
                </a:solidFill>
                <a:ea typeface="굴림" pitchFamily="34" charset="-127"/>
              </a:rPr>
              <a:t>Virtualizing Device</a:t>
            </a:r>
          </a:p>
        </p:txBody>
      </p:sp>
      <p:sp>
        <p:nvSpPr>
          <p:cNvPr id="1403907" name="Rectangle 3"/>
          <p:cNvSpPr>
            <a:spLocks noGrp="1" noChangeArrowheads="1"/>
          </p:cNvSpPr>
          <p:nvPr>
            <p:ph idx="1"/>
          </p:nvPr>
        </p:nvSpPr>
        <p:spPr/>
        <p:txBody>
          <a:bodyPr/>
          <a:lstStyle/>
          <a:p>
            <a:r>
              <a:rPr lang="en-US" altLang="ko-KR" dirty="0">
                <a:ea typeface="굴림" pitchFamily="34" charset="-127"/>
              </a:rPr>
              <a:t>Spooled Device</a:t>
            </a:r>
          </a:p>
          <a:p>
            <a:pPr lvl="1"/>
            <a:r>
              <a:rPr lang="en-US" altLang="ko-KR" sz="2000" dirty="0">
                <a:ea typeface="굴림" pitchFamily="34" charset="-127"/>
              </a:rPr>
              <a:t>Virtualization of spooled device can be performed by using a two-level spool table approach</a:t>
            </a:r>
          </a:p>
        </p:txBody>
      </p:sp>
      <p:sp>
        <p:nvSpPr>
          <p:cNvPr id="2" name="Date Placeholder 1"/>
          <p:cNvSpPr>
            <a:spLocks noGrp="1"/>
          </p:cNvSpPr>
          <p:nvPr>
            <p:ph type="dt" sz="half" idx="10"/>
          </p:nvPr>
        </p:nvSpPr>
        <p:spPr/>
        <p:txBody>
          <a:bodyPr/>
          <a:lstStyle/>
          <a:p>
            <a:r>
              <a:rPr lang="en-US"/>
              <a:t>CS5250 - 2021/2022 Sem 2</a:t>
            </a:r>
          </a:p>
        </p:txBody>
      </p:sp>
      <p:sp>
        <p:nvSpPr>
          <p:cNvPr id="134" name="Slide Number Placeholder 3"/>
          <p:cNvSpPr>
            <a:spLocks noGrp="1"/>
          </p:cNvSpPr>
          <p:nvPr>
            <p:ph type="sldNum" sz="quarter" idx="12"/>
          </p:nvPr>
        </p:nvSpPr>
        <p:spPr/>
        <p:txBody>
          <a:bodyPr/>
          <a:lstStyle/>
          <a:p>
            <a:fld id="{5774B4BE-B1A7-43F9-9EB4-BB2010EAE55F}" type="slidenum">
              <a:rPr lang="en-US" altLang="en-US"/>
              <a:pPr/>
              <a:t>28</a:t>
            </a:fld>
            <a:endParaRPr lang="en-US" altLang="en-US"/>
          </a:p>
        </p:txBody>
      </p:sp>
      <p:grpSp>
        <p:nvGrpSpPr>
          <p:cNvPr id="1403908" name="Group 4"/>
          <p:cNvGrpSpPr>
            <a:grpSpLocks/>
          </p:cNvGrpSpPr>
          <p:nvPr/>
        </p:nvGrpSpPr>
        <p:grpSpPr bwMode="auto">
          <a:xfrm>
            <a:off x="2206626" y="2997200"/>
            <a:ext cx="7777163" cy="3022600"/>
            <a:chOff x="430" y="1888"/>
            <a:chExt cx="4899" cy="1589"/>
          </a:xfrm>
        </p:grpSpPr>
        <p:grpSp>
          <p:nvGrpSpPr>
            <p:cNvPr id="1403909" name="Group 5"/>
            <p:cNvGrpSpPr>
              <a:grpSpLocks/>
            </p:cNvGrpSpPr>
            <p:nvPr/>
          </p:nvGrpSpPr>
          <p:grpSpPr bwMode="auto">
            <a:xfrm>
              <a:off x="430" y="1888"/>
              <a:ext cx="2495" cy="590"/>
              <a:chOff x="1610" y="3022"/>
              <a:chExt cx="2495" cy="590"/>
            </a:xfrm>
          </p:grpSpPr>
          <p:sp>
            <p:nvSpPr>
              <p:cNvPr id="1403910" name="Rectangle 6"/>
              <p:cNvSpPr>
                <a:spLocks noChangeArrowheads="1"/>
              </p:cNvSpPr>
              <p:nvPr/>
            </p:nvSpPr>
            <p:spPr bwMode="auto">
              <a:xfrm>
                <a:off x="1927" y="3022"/>
                <a:ext cx="190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b="1">
                    <a:ea typeface="굴림" pitchFamily="34" charset="-127"/>
                  </a:rPr>
                  <a:t>Virtual Machine 1 Spool Table</a:t>
                </a:r>
              </a:p>
            </p:txBody>
          </p:sp>
          <p:grpSp>
            <p:nvGrpSpPr>
              <p:cNvPr id="1403911" name="Group 7"/>
              <p:cNvGrpSpPr>
                <a:grpSpLocks/>
              </p:cNvGrpSpPr>
              <p:nvPr/>
            </p:nvGrpSpPr>
            <p:grpSpPr bwMode="auto">
              <a:xfrm>
                <a:off x="1610" y="3159"/>
                <a:ext cx="2495" cy="453"/>
                <a:chOff x="1882" y="3159"/>
                <a:chExt cx="2495" cy="453"/>
              </a:xfrm>
            </p:grpSpPr>
            <p:grpSp>
              <p:nvGrpSpPr>
                <p:cNvPr id="1403912" name="Group 8"/>
                <p:cNvGrpSpPr>
                  <a:grpSpLocks/>
                </p:cNvGrpSpPr>
                <p:nvPr/>
              </p:nvGrpSpPr>
              <p:grpSpPr bwMode="auto">
                <a:xfrm>
                  <a:off x="1882" y="3159"/>
                  <a:ext cx="499" cy="452"/>
                  <a:chOff x="1882" y="3159"/>
                  <a:chExt cx="499" cy="452"/>
                </a:xfrm>
              </p:grpSpPr>
              <p:sp>
                <p:nvSpPr>
                  <p:cNvPr id="1403913" name="Rectangle 9"/>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Program</a:t>
                    </a:r>
                  </a:p>
                </p:txBody>
              </p:sp>
              <p:sp>
                <p:nvSpPr>
                  <p:cNvPr id="1403914" name="Rectangle 10"/>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A</a:t>
                    </a:r>
                  </a:p>
                </p:txBody>
              </p:sp>
              <p:sp>
                <p:nvSpPr>
                  <p:cNvPr id="1403915" name="Rectangle 11"/>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B</a:t>
                    </a:r>
                  </a:p>
                </p:txBody>
              </p:sp>
              <p:sp>
                <p:nvSpPr>
                  <p:cNvPr id="1403916" name="Rectangle 12"/>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C</a:t>
                    </a:r>
                  </a:p>
                </p:txBody>
              </p:sp>
              <p:sp>
                <p:nvSpPr>
                  <p:cNvPr id="1403917" name="Rectangle 13"/>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D</a:t>
                    </a:r>
                  </a:p>
                </p:txBody>
              </p:sp>
            </p:grpSp>
            <p:grpSp>
              <p:nvGrpSpPr>
                <p:cNvPr id="1403918" name="Group 14"/>
                <p:cNvGrpSpPr>
                  <a:grpSpLocks/>
                </p:cNvGrpSpPr>
                <p:nvPr/>
              </p:nvGrpSpPr>
              <p:grpSpPr bwMode="auto">
                <a:xfrm>
                  <a:off x="2381" y="3160"/>
                  <a:ext cx="499" cy="452"/>
                  <a:chOff x="1882" y="3159"/>
                  <a:chExt cx="499" cy="452"/>
                </a:xfrm>
              </p:grpSpPr>
              <p:sp>
                <p:nvSpPr>
                  <p:cNvPr id="1403919" name="Rectangle 15"/>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Status</a:t>
                    </a:r>
                  </a:p>
                </p:txBody>
              </p:sp>
              <p:sp>
                <p:nvSpPr>
                  <p:cNvPr id="1403920" name="Rectangle 16"/>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Printed</a:t>
                    </a:r>
                  </a:p>
                </p:txBody>
              </p:sp>
              <p:sp>
                <p:nvSpPr>
                  <p:cNvPr id="1403921" name="Rectangle 17"/>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Completed</a:t>
                    </a:r>
                  </a:p>
                </p:txBody>
              </p:sp>
              <p:sp>
                <p:nvSpPr>
                  <p:cNvPr id="1403922" name="Rectangle 18"/>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Running</a:t>
                    </a:r>
                  </a:p>
                </p:txBody>
              </p:sp>
              <p:sp>
                <p:nvSpPr>
                  <p:cNvPr id="1403923" name="Rectangle 19"/>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Completed</a:t>
                    </a:r>
                  </a:p>
                </p:txBody>
              </p:sp>
            </p:grpSp>
            <p:grpSp>
              <p:nvGrpSpPr>
                <p:cNvPr id="1403924" name="Group 20"/>
                <p:cNvGrpSpPr>
                  <a:grpSpLocks/>
                </p:cNvGrpSpPr>
                <p:nvPr/>
              </p:nvGrpSpPr>
              <p:grpSpPr bwMode="auto">
                <a:xfrm>
                  <a:off x="2880" y="3160"/>
                  <a:ext cx="499" cy="452"/>
                  <a:chOff x="1882" y="3159"/>
                  <a:chExt cx="499" cy="452"/>
                </a:xfrm>
              </p:grpSpPr>
              <p:sp>
                <p:nvSpPr>
                  <p:cNvPr id="1403925" name="Rectangle 21"/>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Location</a:t>
                    </a:r>
                  </a:p>
                </p:txBody>
              </p:sp>
              <p:sp>
                <p:nvSpPr>
                  <p:cNvPr id="1403926" name="Rectangle 22"/>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1000</a:t>
                    </a:r>
                  </a:p>
                </p:txBody>
              </p:sp>
              <p:sp>
                <p:nvSpPr>
                  <p:cNvPr id="1403927" name="Rectangle 23"/>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2000</a:t>
                    </a:r>
                  </a:p>
                </p:txBody>
              </p:sp>
              <p:sp>
                <p:nvSpPr>
                  <p:cNvPr id="1403928" name="Rectangle 24"/>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3000</a:t>
                    </a:r>
                  </a:p>
                </p:txBody>
              </p:sp>
              <p:sp>
                <p:nvSpPr>
                  <p:cNvPr id="1403929" name="Rectangle 25"/>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4000</a:t>
                    </a:r>
                  </a:p>
                </p:txBody>
              </p:sp>
            </p:grpSp>
            <p:grpSp>
              <p:nvGrpSpPr>
                <p:cNvPr id="1403930" name="Group 26"/>
                <p:cNvGrpSpPr>
                  <a:grpSpLocks/>
                </p:cNvGrpSpPr>
                <p:nvPr/>
              </p:nvGrpSpPr>
              <p:grpSpPr bwMode="auto">
                <a:xfrm>
                  <a:off x="3379" y="3160"/>
                  <a:ext cx="499" cy="452"/>
                  <a:chOff x="1882" y="3159"/>
                  <a:chExt cx="499" cy="452"/>
                </a:xfrm>
              </p:grpSpPr>
              <p:sp>
                <p:nvSpPr>
                  <p:cNvPr id="1403931" name="Rectangle 27"/>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Real loc</a:t>
                    </a:r>
                  </a:p>
                </p:txBody>
              </p:sp>
              <p:sp>
                <p:nvSpPr>
                  <p:cNvPr id="1403932" name="Rectangle 28"/>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11000</a:t>
                    </a:r>
                  </a:p>
                </p:txBody>
              </p:sp>
              <p:sp>
                <p:nvSpPr>
                  <p:cNvPr id="1403933" name="Rectangle 29"/>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12000</a:t>
                    </a:r>
                  </a:p>
                </p:txBody>
              </p:sp>
              <p:sp>
                <p:nvSpPr>
                  <p:cNvPr id="1403934" name="Rectangle 30"/>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13000</a:t>
                    </a:r>
                  </a:p>
                </p:txBody>
              </p:sp>
              <p:sp>
                <p:nvSpPr>
                  <p:cNvPr id="1403935" name="Rectangle 31"/>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14000</a:t>
                    </a:r>
                  </a:p>
                </p:txBody>
              </p:sp>
            </p:grpSp>
            <p:grpSp>
              <p:nvGrpSpPr>
                <p:cNvPr id="1403936" name="Group 32"/>
                <p:cNvGrpSpPr>
                  <a:grpSpLocks/>
                </p:cNvGrpSpPr>
                <p:nvPr/>
              </p:nvGrpSpPr>
              <p:grpSpPr bwMode="auto">
                <a:xfrm>
                  <a:off x="3878" y="3160"/>
                  <a:ext cx="499" cy="452"/>
                  <a:chOff x="1882" y="3159"/>
                  <a:chExt cx="499" cy="452"/>
                </a:xfrm>
              </p:grpSpPr>
              <p:sp>
                <p:nvSpPr>
                  <p:cNvPr id="1403937" name="Rectangle 33"/>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Size</a:t>
                    </a:r>
                  </a:p>
                </p:txBody>
              </p:sp>
              <p:sp>
                <p:nvSpPr>
                  <p:cNvPr id="1403938" name="Rectangle 34"/>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400</a:t>
                    </a:r>
                  </a:p>
                </p:txBody>
              </p:sp>
              <p:sp>
                <p:nvSpPr>
                  <p:cNvPr id="1403939" name="Rectangle 35"/>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200</a:t>
                    </a:r>
                  </a:p>
                </p:txBody>
              </p:sp>
              <p:sp>
                <p:nvSpPr>
                  <p:cNvPr id="1403940" name="Rectangle 36"/>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200</a:t>
                    </a:r>
                  </a:p>
                </p:txBody>
              </p:sp>
              <p:sp>
                <p:nvSpPr>
                  <p:cNvPr id="1403941" name="Rectangle 37"/>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500</a:t>
                    </a:r>
                  </a:p>
                </p:txBody>
              </p:sp>
            </p:grpSp>
          </p:grpSp>
        </p:grpSp>
        <p:grpSp>
          <p:nvGrpSpPr>
            <p:cNvPr id="1403942" name="Group 38"/>
            <p:cNvGrpSpPr>
              <a:grpSpLocks/>
            </p:cNvGrpSpPr>
            <p:nvPr/>
          </p:nvGrpSpPr>
          <p:grpSpPr bwMode="auto">
            <a:xfrm>
              <a:off x="430" y="2478"/>
              <a:ext cx="2495" cy="408"/>
              <a:chOff x="2653" y="3113"/>
              <a:chExt cx="2495" cy="408"/>
            </a:xfrm>
          </p:grpSpPr>
          <p:sp>
            <p:nvSpPr>
              <p:cNvPr id="1403943" name="Rectangle 39"/>
              <p:cNvSpPr>
                <a:spLocks noChangeArrowheads="1"/>
              </p:cNvSpPr>
              <p:nvPr/>
            </p:nvSpPr>
            <p:spPr bwMode="auto">
              <a:xfrm>
                <a:off x="2970" y="3113"/>
                <a:ext cx="190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b="1">
                    <a:ea typeface="굴림" pitchFamily="34" charset="-127"/>
                  </a:rPr>
                  <a:t>Virtual Machine 2 Spool Table</a:t>
                </a:r>
              </a:p>
            </p:txBody>
          </p:sp>
          <p:grpSp>
            <p:nvGrpSpPr>
              <p:cNvPr id="1403944" name="Group 40"/>
              <p:cNvGrpSpPr>
                <a:grpSpLocks/>
              </p:cNvGrpSpPr>
              <p:nvPr/>
            </p:nvGrpSpPr>
            <p:grpSpPr bwMode="auto">
              <a:xfrm>
                <a:off x="2653" y="3251"/>
                <a:ext cx="2495" cy="270"/>
                <a:chOff x="2653" y="3251"/>
                <a:chExt cx="2495" cy="270"/>
              </a:xfrm>
            </p:grpSpPr>
            <p:grpSp>
              <p:nvGrpSpPr>
                <p:cNvPr id="1403945" name="Group 41"/>
                <p:cNvGrpSpPr>
                  <a:grpSpLocks/>
                </p:cNvGrpSpPr>
                <p:nvPr/>
              </p:nvGrpSpPr>
              <p:grpSpPr bwMode="auto">
                <a:xfrm>
                  <a:off x="4649" y="3251"/>
                  <a:ext cx="499" cy="270"/>
                  <a:chOff x="4649" y="3251"/>
                  <a:chExt cx="499" cy="270"/>
                </a:xfrm>
              </p:grpSpPr>
              <p:sp>
                <p:nvSpPr>
                  <p:cNvPr id="1403946" name="Rectangle 42"/>
                  <p:cNvSpPr>
                    <a:spLocks noChangeArrowheads="1"/>
                  </p:cNvSpPr>
                  <p:nvPr/>
                </p:nvSpPr>
                <p:spPr bwMode="auto">
                  <a:xfrm>
                    <a:off x="4649" y="325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Size</a:t>
                    </a:r>
                  </a:p>
                </p:txBody>
              </p:sp>
              <p:sp>
                <p:nvSpPr>
                  <p:cNvPr id="1403947" name="Rectangle 43"/>
                  <p:cNvSpPr>
                    <a:spLocks noChangeArrowheads="1"/>
                  </p:cNvSpPr>
                  <p:nvPr/>
                </p:nvSpPr>
                <p:spPr bwMode="auto">
                  <a:xfrm>
                    <a:off x="4649" y="334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400</a:t>
                    </a:r>
                  </a:p>
                </p:txBody>
              </p:sp>
              <p:sp>
                <p:nvSpPr>
                  <p:cNvPr id="1403948" name="Rectangle 44"/>
                  <p:cNvSpPr>
                    <a:spLocks noChangeArrowheads="1"/>
                  </p:cNvSpPr>
                  <p:nvPr/>
                </p:nvSpPr>
                <p:spPr bwMode="auto">
                  <a:xfrm>
                    <a:off x="4649" y="343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800</a:t>
                    </a:r>
                  </a:p>
                </p:txBody>
              </p:sp>
            </p:grpSp>
            <p:grpSp>
              <p:nvGrpSpPr>
                <p:cNvPr id="1403949" name="Group 45"/>
                <p:cNvGrpSpPr>
                  <a:grpSpLocks/>
                </p:cNvGrpSpPr>
                <p:nvPr/>
              </p:nvGrpSpPr>
              <p:grpSpPr bwMode="auto">
                <a:xfrm>
                  <a:off x="4150" y="3251"/>
                  <a:ext cx="499" cy="270"/>
                  <a:chOff x="4649" y="3251"/>
                  <a:chExt cx="499" cy="270"/>
                </a:xfrm>
              </p:grpSpPr>
              <p:sp>
                <p:nvSpPr>
                  <p:cNvPr id="1403950" name="Rectangle 46"/>
                  <p:cNvSpPr>
                    <a:spLocks noChangeArrowheads="1"/>
                  </p:cNvSpPr>
                  <p:nvPr/>
                </p:nvSpPr>
                <p:spPr bwMode="auto">
                  <a:xfrm>
                    <a:off x="4649" y="325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Real loc</a:t>
                    </a:r>
                  </a:p>
                </p:txBody>
              </p:sp>
              <p:sp>
                <p:nvSpPr>
                  <p:cNvPr id="1403951" name="Rectangle 47"/>
                  <p:cNvSpPr>
                    <a:spLocks noChangeArrowheads="1"/>
                  </p:cNvSpPr>
                  <p:nvPr/>
                </p:nvSpPr>
                <p:spPr bwMode="auto">
                  <a:xfrm>
                    <a:off x="4649" y="334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21000</a:t>
                    </a:r>
                  </a:p>
                </p:txBody>
              </p:sp>
              <p:sp>
                <p:nvSpPr>
                  <p:cNvPr id="1403952" name="Rectangle 48"/>
                  <p:cNvSpPr>
                    <a:spLocks noChangeArrowheads="1"/>
                  </p:cNvSpPr>
                  <p:nvPr/>
                </p:nvSpPr>
                <p:spPr bwMode="auto">
                  <a:xfrm>
                    <a:off x="4649" y="343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22000</a:t>
                    </a:r>
                  </a:p>
                </p:txBody>
              </p:sp>
            </p:grpSp>
            <p:grpSp>
              <p:nvGrpSpPr>
                <p:cNvPr id="1403953" name="Group 49"/>
                <p:cNvGrpSpPr>
                  <a:grpSpLocks/>
                </p:cNvGrpSpPr>
                <p:nvPr/>
              </p:nvGrpSpPr>
              <p:grpSpPr bwMode="auto">
                <a:xfrm>
                  <a:off x="3651" y="3251"/>
                  <a:ext cx="499" cy="270"/>
                  <a:chOff x="4649" y="3251"/>
                  <a:chExt cx="499" cy="270"/>
                </a:xfrm>
              </p:grpSpPr>
              <p:sp>
                <p:nvSpPr>
                  <p:cNvPr id="1403954" name="Rectangle 50"/>
                  <p:cNvSpPr>
                    <a:spLocks noChangeArrowheads="1"/>
                  </p:cNvSpPr>
                  <p:nvPr/>
                </p:nvSpPr>
                <p:spPr bwMode="auto">
                  <a:xfrm>
                    <a:off x="4649" y="325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Location</a:t>
                    </a:r>
                  </a:p>
                </p:txBody>
              </p:sp>
              <p:sp>
                <p:nvSpPr>
                  <p:cNvPr id="1403955" name="Rectangle 51"/>
                  <p:cNvSpPr>
                    <a:spLocks noChangeArrowheads="1"/>
                  </p:cNvSpPr>
                  <p:nvPr/>
                </p:nvSpPr>
                <p:spPr bwMode="auto">
                  <a:xfrm>
                    <a:off x="4649" y="334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1000</a:t>
                    </a:r>
                  </a:p>
                </p:txBody>
              </p:sp>
              <p:sp>
                <p:nvSpPr>
                  <p:cNvPr id="1403956" name="Rectangle 52"/>
                  <p:cNvSpPr>
                    <a:spLocks noChangeArrowheads="1"/>
                  </p:cNvSpPr>
                  <p:nvPr/>
                </p:nvSpPr>
                <p:spPr bwMode="auto">
                  <a:xfrm>
                    <a:off x="4649" y="343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2000</a:t>
                    </a:r>
                  </a:p>
                </p:txBody>
              </p:sp>
            </p:grpSp>
            <p:grpSp>
              <p:nvGrpSpPr>
                <p:cNvPr id="1403957" name="Group 53"/>
                <p:cNvGrpSpPr>
                  <a:grpSpLocks/>
                </p:cNvGrpSpPr>
                <p:nvPr/>
              </p:nvGrpSpPr>
              <p:grpSpPr bwMode="auto">
                <a:xfrm>
                  <a:off x="3152" y="3251"/>
                  <a:ext cx="499" cy="270"/>
                  <a:chOff x="4649" y="3251"/>
                  <a:chExt cx="499" cy="270"/>
                </a:xfrm>
              </p:grpSpPr>
              <p:sp>
                <p:nvSpPr>
                  <p:cNvPr id="1403958" name="Rectangle 54"/>
                  <p:cNvSpPr>
                    <a:spLocks noChangeArrowheads="1"/>
                  </p:cNvSpPr>
                  <p:nvPr/>
                </p:nvSpPr>
                <p:spPr bwMode="auto">
                  <a:xfrm>
                    <a:off x="4649" y="325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Status</a:t>
                    </a:r>
                  </a:p>
                </p:txBody>
              </p:sp>
              <p:sp>
                <p:nvSpPr>
                  <p:cNvPr id="1403959" name="Rectangle 55"/>
                  <p:cNvSpPr>
                    <a:spLocks noChangeArrowheads="1"/>
                  </p:cNvSpPr>
                  <p:nvPr/>
                </p:nvSpPr>
                <p:spPr bwMode="auto">
                  <a:xfrm>
                    <a:off x="4649" y="334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Running</a:t>
                    </a:r>
                  </a:p>
                </p:txBody>
              </p:sp>
              <p:sp>
                <p:nvSpPr>
                  <p:cNvPr id="1403960" name="Rectangle 56"/>
                  <p:cNvSpPr>
                    <a:spLocks noChangeArrowheads="1"/>
                  </p:cNvSpPr>
                  <p:nvPr/>
                </p:nvSpPr>
                <p:spPr bwMode="auto">
                  <a:xfrm>
                    <a:off x="4649" y="343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Completed</a:t>
                    </a:r>
                  </a:p>
                </p:txBody>
              </p:sp>
            </p:grpSp>
            <p:grpSp>
              <p:nvGrpSpPr>
                <p:cNvPr id="1403961" name="Group 57"/>
                <p:cNvGrpSpPr>
                  <a:grpSpLocks/>
                </p:cNvGrpSpPr>
                <p:nvPr/>
              </p:nvGrpSpPr>
              <p:grpSpPr bwMode="auto">
                <a:xfrm>
                  <a:off x="2653" y="3251"/>
                  <a:ext cx="499" cy="270"/>
                  <a:chOff x="4649" y="3251"/>
                  <a:chExt cx="499" cy="270"/>
                </a:xfrm>
              </p:grpSpPr>
              <p:sp>
                <p:nvSpPr>
                  <p:cNvPr id="1403962" name="Rectangle 58"/>
                  <p:cNvSpPr>
                    <a:spLocks noChangeArrowheads="1"/>
                  </p:cNvSpPr>
                  <p:nvPr/>
                </p:nvSpPr>
                <p:spPr bwMode="auto">
                  <a:xfrm>
                    <a:off x="4649" y="325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Program</a:t>
                    </a:r>
                  </a:p>
                </p:txBody>
              </p:sp>
              <p:sp>
                <p:nvSpPr>
                  <p:cNvPr id="1403963" name="Rectangle 59"/>
                  <p:cNvSpPr>
                    <a:spLocks noChangeArrowheads="1"/>
                  </p:cNvSpPr>
                  <p:nvPr/>
                </p:nvSpPr>
                <p:spPr bwMode="auto">
                  <a:xfrm>
                    <a:off x="4649" y="334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a:t>
                    </a:r>
                  </a:p>
                </p:txBody>
              </p:sp>
              <p:sp>
                <p:nvSpPr>
                  <p:cNvPr id="1403964" name="Rectangle 60"/>
                  <p:cNvSpPr>
                    <a:spLocks noChangeArrowheads="1"/>
                  </p:cNvSpPr>
                  <p:nvPr/>
                </p:nvSpPr>
                <p:spPr bwMode="auto">
                  <a:xfrm>
                    <a:off x="4649" y="343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Q</a:t>
                    </a:r>
                  </a:p>
                </p:txBody>
              </p:sp>
            </p:grpSp>
          </p:grpSp>
        </p:grpSp>
        <p:grpSp>
          <p:nvGrpSpPr>
            <p:cNvPr id="1403965" name="Group 61"/>
            <p:cNvGrpSpPr>
              <a:grpSpLocks/>
            </p:cNvGrpSpPr>
            <p:nvPr/>
          </p:nvGrpSpPr>
          <p:grpSpPr bwMode="auto">
            <a:xfrm>
              <a:off x="430" y="2887"/>
              <a:ext cx="2495" cy="590"/>
              <a:chOff x="1610" y="3022"/>
              <a:chExt cx="2495" cy="590"/>
            </a:xfrm>
          </p:grpSpPr>
          <p:sp>
            <p:nvSpPr>
              <p:cNvPr id="1403966" name="Rectangle 62"/>
              <p:cNvSpPr>
                <a:spLocks noChangeArrowheads="1"/>
              </p:cNvSpPr>
              <p:nvPr/>
            </p:nvSpPr>
            <p:spPr bwMode="auto">
              <a:xfrm>
                <a:off x="1927" y="3022"/>
                <a:ext cx="190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b="1">
                    <a:ea typeface="굴림" pitchFamily="34" charset="-127"/>
                  </a:rPr>
                  <a:t>VMM Spool Table</a:t>
                </a:r>
              </a:p>
            </p:txBody>
          </p:sp>
          <p:grpSp>
            <p:nvGrpSpPr>
              <p:cNvPr id="1403967" name="Group 63"/>
              <p:cNvGrpSpPr>
                <a:grpSpLocks/>
              </p:cNvGrpSpPr>
              <p:nvPr/>
            </p:nvGrpSpPr>
            <p:grpSpPr bwMode="auto">
              <a:xfrm>
                <a:off x="1610" y="3159"/>
                <a:ext cx="2495" cy="453"/>
                <a:chOff x="1882" y="3159"/>
                <a:chExt cx="2495" cy="453"/>
              </a:xfrm>
            </p:grpSpPr>
            <p:grpSp>
              <p:nvGrpSpPr>
                <p:cNvPr id="1403968" name="Group 64"/>
                <p:cNvGrpSpPr>
                  <a:grpSpLocks/>
                </p:cNvGrpSpPr>
                <p:nvPr/>
              </p:nvGrpSpPr>
              <p:grpSpPr bwMode="auto">
                <a:xfrm>
                  <a:off x="1882" y="3159"/>
                  <a:ext cx="499" cy="452"/>
                  <a:chOff x="1882" y="3159"/>
                  <a:chExt cx="499" cy="452"/>
                </a:xfrm>
              </p:grpSpPr>
              <p:sp>
                <p:nvSpPr>
                  <p:cNvPr id="1403969" name="Rectangle 65"/>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VM</a:t>
                    </a:r>
                  </a:p>
                </p:txBody>
              </p:sp>
              <p:sp>
                <p:nvSpPr>
                  <p:cNvPr id="1403970" name="Rectangle 66"/>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a:t>
                    </a:r>
                  </a:p>
                </p:txBody>
              </p:sp>
              <p:sp>
                <p:nvSpPr>
                  <p:cNvPr id="1403971" name="Rectangle 67"/>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a:t>
                    </a:r>
                  </a:p>
                </p:txBody>
              </p:sp>
              <p:sp>
                <p:nvSpPr>
                  <p:cNvPr id="1403972" name="Rectangle 68"/>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a:t>
                    </a:r>
                  </a:p>
                </p:txBody>
              </p:sp>
              <p:sp>
                <p:nvSpPr>
                  <p:cNvPr id="1403973" name="Rectangle 69"/>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1</a:t>
                    </a:r>
                  </a:p>
                </p:txBody>
              </p:sp>
            </p:grpSp>
            <p:grpSp>
              <p:nvGrpSpPr>
                <p:cNvPr id="1403974" name="Group 70"/>
                <p:cNvGrpSpPr>
                  <a:grpSpLocks/>
                </p:cNvGrpSpPr>
                <p:nvPr/>
              </p:nvGrpSpPr>
              <p:grpSpPr bwMode="auto">
                <a:xfrm>
                  <a:off x="2381" y="3160"/>
                  <a:ext cx="499" cy="452"/>
                  <a:chOff x="1882" y="3159"/>
                  <a:chExt cx="499" cy="452"/>
                </a:xfrm>
              </p:grpSpPr>
              <p:sp>
                <p:nvSpPr>
                  <p:cNvPr id="1403975" name="Rectangle 71"/>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Status</a:t>
                    </a:r>
                  </a:p>
                </p:txBody>
              </p:sp>
              <p:sp>
                <p:nvSpPr>
                  <p:cNvPr id="1403976" name="Rectangle 72"/>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A</a:t>
                    </a:r>
                  </a:p>
                </p:txBody>
              </p:sp>
              <p:sp>
                <p:nvSpPr>
                  <p:cNvPr id="1403977" name="Rectangle 73"/>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Q</a:t>
                    </a:r>
                  </a:p>
                </p:txBody>
              </p:sp>
              <p:sp>
                <p:nvSpPr>
                  <p:cNvPr id="1403978" name="Rectangle 74"/>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B</a:t>
                    </a:r>
                  </a:p>
                </p:txBody>
              </p:sp>
              <p:sp>
                <p:nvSpPr>
                  <p:cNvPr id="1403979" name="Rectangle 75"/>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D</a:t>
                    </a:r>
                  </a:p>
                </p:txBody>
              </p:sp>
            </p:grpSp>
            <p:grpSp>
              <p:nvGrpSpPr>
                <p:cNvPr id="1403980" name="Group 76"/>
                <p:cNvGrpSpPr>
                  <a:grpSpLocks/>
                </p:cNvGrpSpPr>
                <p:nvPr/>
              </p:nvGrpSpPr>
              <p:grpSpPr bwMode="auto">
                <a:xfrm>
                  <a:off x="2880" y="3160"/>
                  <a:ext cx="499" cy="452"/>
                  <a:chOff x="1882" y="3159"/>
                  <a:chExt cx="499" cy="452"/>
                </a:xfrm>
              </p:grpSpPr>
              <p:sp>
                <p:nvSpPr>
                  <p:cNvPr id="1403981" name="Rectangle 77"/>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Status</a:t>
                    </a:r>
                  </a:p>
                </p:txBody>
              </p:sp>
              <p:sp>
                <p:nvSpPr>
                  <p:cNvPr id="1403982" name="Rectangle 78"/>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Printed</a:t>
                    </a:r>
                  </a:p>
                </p:txBody>
              </p:sp>
              <p:sp>
                <p:nvSpPr>
                  <p:cNvPr id="1403983" name="Rectangle 79"/>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Printing</a:t>
                    </a:r>
                  </a:p>
                </p:txBody>
              </p:sp>
              <p:sp>
                <p:nvSpPr>
                  <p:cNvPr id="1403984" name="Rectangle 80"/>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Waiting</a:t>
                    </a:r>
                  </a:p>
                </p:txBody>
              </p:sp>
              <p:sp>
                <p:nvSpPr>
                  <p:cNvPr id="1403985" name="Rectangle 81"/>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Waiting</a:t>
                    </a:r>
                  </a:p>
                </p:txBody>
              </p:sp>
            </p:grpSp>
            <p:grpSp>
              <p:nvGrpSpPr>
                <p:cNvPr id="1403986" name="Group 82"/>
                <p:cNvGrpSpPr>
                  <a:grpSpLocks/>
                </p:cNvGrpSpPr>
                <p:nvPr/>
              </p:nvGrpSpPr>
              <p:grpSpPr bwMode="auto">
                <a:xfrm>
                  <a:off x="3379" y="3160"/>
                  <a:ext cx="499" cy="452"/>
                  <a:chOff x="1882" y="3159"/>
                  <a:chExt cx="499" cy="452"/>
                </a:xfrm>
              </p:grpSpPr>
              <p:sp>
                <p:nvSpPr>
                  <p:cNvPr id="1403987" name="Rectangle 83"/>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Real loc</a:t>
                    </a:r>
                  </a:p>
                </p:txBody>
              </p:sp>
              <p:sp>
                <p:nvSpPr>
                  <p:cNvPr id="1403988" name="Rectangle 84"/>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30000</a:t>
                    </a:r>
                  </a:p>
                </p:txBody>
              </p:sp>
              <p:sp>
                <p:nvSpPr>
                  <p:cNvPr id="1403989" name="Rectangle 85"/>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31000</a:t>
                    </a:r>
                  </a:p>
                </p:txBody>
              </p:sp>
              <p:sp>
                <p:nvSpPr>
                  <p:cNvPr id="1403990" name="Rectangle 86"/>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31800</a:t>
                    </a:r>
                  </a:p>
                </p:txBody>
              </p:sp>
              <p:sp>
                <p:nvSpPr>
                  <p:cNvPr id="1403991" name="Rectangle 87"/>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30400</a:t>
                    </a:r>
                  </a:p>
                </p:txBody>
              </p:sp>
            </p:grpSp>
            <p:grpSp>
              <p:nvGrpSpPr>
                <p:cNvPr id="1403992" name="Group 88"/>
                <p:cNvGrpSpPr>
                  <a:grpSpLocks/>
                </p:cNvGrpSpPr>
                <p:nvPr/>
              </p:nvGrpSpPr>
              <p:grpSpPr bwMode="auto">
                <a:xfrm>
                  <a:off x="3878" y="3160"/>
                  <a:ext cx="499" cy="452"/>
                  <a:chOff x="1882" y="3159"/>
                  <a:chExt cx="499" cy="452"/>
                </a:xfrm>
              </p:grpSpPr>
              <p:sp>
                <p:nvSpPr>
                  <p:cNvPr id="1403993" name="Rectangle 89"/>
                  <p:cNvSpPr>
                    <a:spLocks noChangeArrowheads="1"/>
                  </p:cNvSpPr>
                  <p:nvPr/>
                </p:nvSpPr>
                <p:spPr bwMode="auto">
                  <a:xfrm>
                    <a:off x="1882" y="315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Size</a:t>
                    </a:r>
                  </a:p>
                </p:txBody>
              </p:sp>
              <p:sp>
                <p:nvSpPr>
                  <p:cNvPr id="1403994" name="Rectangle 90"/>
                  <p:cNvSpPr>
                    <a:spLocks noChangeArrowheads="1"/>
                  </p:cNvSpPr>
                  <p:nvPr/>
                </p:nvSpPr>
                <p:spPr bwMode="auto">
                  <a:xfrm>
                    <a:off x="1882" y="324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400</a:t>
                    </a:r>
                  </a:p>
                </p:txBody>
              </p:sp>
              <p:sp>
                <p:nvSpPr>
                  <p:cNvPr id="1403995" name="Rectangle 91"/>
                  <p:cNvSpPr>
                    <a:spLocks noChangeArrowheads="1"/>
                  </p:cNvSpPr>
                  <p:nvPr/>
                </p:nvSpPr>
                <p:spPr bwMode="auto">
                  <a:xfrm>
                    <a:off x="1882" y="3339"/>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800</a:t>
                    </a:r>
                  </a:p>
                </p:txBody>
              </p:sp>
              <p:sp>
                <p:nvSpPr>
                  <p:cNvPr id="1403996" name="Rectangle 92"/>
                  <p:cNvSpPr>
                    <a:spLocks noChangeArrowheads="1"/>
                  </p:cNvSpPr>
                  <p:nvPr/>
                </p:nvSpPr>
                <p:spPr bwMode="auto">
                  <a:xfrm>
                    <a:off x="1882" y="3430"/>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200</a:t>
                    </a:r>
                  </a:p>
                </p:txBody>
              </p:sp>
              <p:sp>
                <p:nvSpPr>
                  <p:cNvPr id="1403997" name="Rectangle 93"/>
                  <p:cNvSpPr>
                    <a:spLocks noChangeArrowheads="1"/>
                  </p:cNvSpPr>
                  <p:nvPr/>
                </p:nvSpPr>
                <p:spPr bwMode="auto">
                  <a:xfrm>
                    <a:off x="1882" y="3521"/>
                    <a:ext cx="499" cy="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900">
                        <a:latin typeface="굴림" pitchFamily="34" charset="-127"/>
                        <a:ea typeface="굴림" pitchFamily="34" charset="-127"/>
                      </a:rPr>
                      <a:t>500</a:t>
                    </a:r>
                  </a:p>
                </p:txBody>
              </p:sp>
            </p:grpSp>
          </p:grpSp>
        </p:grpSp>
        <p:sp>
          <p:nvSpPr>
            <p:cNvPr id="1403998" name="Rectangle 94"/>
            <p:cNvSpPr>
              <a:spLocks noChangeArrowheads="1"/>
            </p:cNvSpPr>
            <p:nvPr/>
          </p:nvSpPr>
          <p:spPr bwMode="auto">
            <a:xfrm>
              <a:off x="3696" y="1888"/>
              <a:ext cx="1633" cy="1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999" name="Rectangle 95"/>
            <p:cNvSpPr>
              <a:spLocks noChangeArrowheads="1"/>
            </p:cNvSpPr>
            <p:nvPr/>
          </p:nvSpPr>
          <p:spPr bwMode="auto">
            <a:xfrm>
              <a:off x="3696" y="2070"/>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0" name="Rectangle 96"/>
            <p:cNvSpPr>
              <a:spLocks noChangeArrowheads="1"/>
            </p:cNvSpPr>
            <p:nvPr/>
          </p:nvSpPr>
          <p:spPr bwMode="auto">
            <a:xfrm>
              <a:off x="3696" y="2115"/>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1" name="Rectangle 97"/>
            <p:cNvSpPr>
              <a:spLocks noChangeArrowheads="1"/>
            </p:cNvSpPr>
            <p:nvPr/>
          </p:nvSpPr>
          <p:spPr bwMode="auto">
            <a:xfrm>
              <a:off x="3696" y="2160"/>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2" name="Rectangle 98"/>
            <p:cNvSpPr>
              <a:spLocks noChangeArrowheads="1"/>
            </p:cNvSpPr>
            <p:nvPr/>
          </p:nvSpPr>
          <p:spPr bwMode="auto">
            <a:xfrm>
              <a:off x="3696" y="2205"/>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3" name="Rectangle 99"/>
            <p:cNvSpPr>
              <a:spLocks noChangeArrowheads="1"/>
            </p:cNvSpPr>
            <p:nvPr/>
          </p:nvSpPr>
          <p:spPr bwMode="auto">
            <a:xfrm>
              <a:off x="3696" y="2251"/>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4" name="Rectangle 100"/>
            <p:cNvSpPr>
              <a:spLocks noChangeArrowheads="1"/>
            </p:cNvSpPr>
            <p:nvPr/>
          </p:nvSpPr>
          <p:spPr bwMode="auto">
            <a:xfrm>
              <a:off x="3696" y="2115"/>
              <a:ext cx="590" cy="4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5" name="Rectangle 101"/>
            <p:cNvSpPr>
              <a:spLocks noChangeArrowheads="1"/>
            </p:cNvSpPr>
            <p:nvPr/>
          </p:nvSpPr>
          <p:spPr bwMode="auto">
            <a:xfrm>
              <a:off x="3696" y="2160"/>
              <a:ext cx="454" cy="4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6" name="Rectangle 102"/>
            <p:cNvSpPr>
              <a:spLocks noChangeArrowheads="1"/>
            </p:cNvSpPr>
            <p:nvPr/>
          </p:nvSpPr>
          <p:spPr bwMode="auto">
            <a:xfrm>
              <a:off x="3696" y="2614"/>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7" name="Rectangle 103"/>
            <p:cNvSpPr>
              <a:spLocks noChangeArrowheads="1"/>
            </p:cNvSpPr>
            <p:nvPr/>
          </p:nvSpPr>
          <p:spPr bwMode="auto">
            <a:xfrm>
              <a:off x="3696" y="2659"/>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8" name="Rectangle 104"/>
            <p:cNvSpPr>
              <a:spLocks noChangeArrowheads="1"/>
            </p:cNvSpPr>
            <p:nvPr/>
          </p:nvSpPr>
          <p:spPr bwMode="auto">
            <a:xfrm>
              <a:off x="3696" y="2704"/>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09" name="Rectangle 105"/>
            <p:cNvSpPr>
              <a:spLocks noChangeArrowheads="1"/>
            </p:cNvSpPr>
            <p:nvPr/>
          </p:nvSpPr>
          <p:spPr bwMode="auto">
            <a:xfrm>
              <a:off x="3696" y="3022"/>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0" name="Rectangle 106"/>
            <p:cNvSpPr>
              <a:spLocks noChangeArrowheads="1"/>
            </p:cNvSpPr>
            <p:nvPr/>
          </p:nvSpPr>
          <p:spPr bwMode="auto">
            <a:xfrm>
              <a:off x="3696" y="3067"/>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1" name="Rectangle 107"/>
            <p:cNvSpPr>
              <a:spLocks noChangeArrowheads="1"/>
            </p:cNvSpPr>
            <p:nvPr/>
          </p:nvSpPr>
          <p:spPr bwMode="auto">
            <a:xfrm>
              <a:off x="3696" y="3112"/>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2" name="Rectangle 108"/>
            <p:cNvSpPr>
              <a:spLocks noChangeArrowheads="1"/>
            </p:cNvSpPr>
            <p:nvPr/>
          </p:nvSpPr>
          <p:spPr bwMode="auto">
            <a:xfrm>
              <a:off x="3696" y="2205"/>
              <a:ext cx="454"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3" name="Rectangle 109"/>
            <p:cNvSpPr>
              <a:spLocks noChangeArrowheads="1"/>
            </p:cNvSpPr>
            <p:nvPr/>
          </p:nvSpPr>
          <p:spPr bwMode="auto">
            <a:xfrm>
              <a:off x="3696" y="2251"/>
              <a:ext cx="726" cy="4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4" name="Rectangle 110"/>
            <p:cNvSpPr>
              <a:spLocks noChangeArrowheads="1"/>
            </p:cNvSpPr>
            <p:nvPr/>
          </p:nvSpPr>
          <p:spPr bwMode="auto">
            <a:xfrm>
              <a:off x="3696" y="2659"/>
              <a:ext cx="590"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5" name="Rectangle 111"/>
            <p:cNvSpPr>
              <a:spLocks noChangeArrowheads="1"/>
            </p:cNvSpPr>
            <p:nvPr/>
          </p:nvSpPr>
          <p:spPr bwMode="auto">
            <a:xfrm>
              <a:off x="3696" y="2704"/>
              <a:ext cx="1134" cy="4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6" name="Rectangle 112"/>
            <p:cNvSpPr>
              <a:spLocks noChangeArrowheads="1"/>
            </p:cNvSpPr>
            <p:nvPr/>
          </p:nvSpPr>
          <p:spPr bwMode="auto">
            <a:xfrm>
              <a:off x="3696" y="3022"/>
              <a:ext cx="590" cy="4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7" name="Rectangle 113"/>
            <p:cNvSpPr>
              <a:spLocks noChangeArrowheads="1"/>
            </p:cNvSpPr>
            <p:nvPr/>
          </p:nvSpPr>
          <p:spPr bwMode="auto">
            <a:xfrm>
              <a:off x="4286" y="3022"/>
              <a:ext cx="726" cy="4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8" name="Rectangle 114"/>
            <p:cNvSpPr>
              <a:spLocks noChangeArrowheads="1"/>
            </p:cNvSpPr>
            <p:nvPr/>
          </p:nvSpPr>
          <p:spPr bwMode="auto">
            <a:xfrm>
              <a:off x="3696" y="3067"/>
              <a:ext cx="1134" cy="4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19" name="Rectangle 115"/>
            <p:cNvSpPr>
              <a:spLocks noChangeArrowheads="1"/>
            </p:cNvSpPr>
            <p:nvPr/>
          </p:nvSpPr>
          <p:spPr bwMode="auto">
            <a:xfrm>
              <a:off x="4830" y="3067"/>
              <a:ext cx="499" cy="4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20" name="Rectangle 116"/>
            <p:cNvSpPr>
              <a:spLocks noChangeArrowheads="1"/>
            </p:cNvSpPr>
            <p:nvPr/>
          </p:nvSpPr>
          <p:spPr bwMode="auto">
            <a:xfrm>
              <a:off x="3696" y="3158"/>
              <a:ext cx="1633"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4021" name="Rectangle 117"/>
            <p:cNvSpPr>
              <a:spLocks noChangeArrowheads="1"/>
            </p:cNvSpPr>
            <p:nvPr/>
          </p:nvSpPr>
          <p:spPr bwMode="auto">
            <a:xfrm>
              <a:off x="3288" y="2023"/>
              <a:ext cx="499" cy="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10000</a:t>
              </a:r>
            </a:p>
          </p:txBody>
        </p:sp>
        <p:sp>
          <p:nvSpPr>
            <p:cNvPr id="1404022" name="Rectangle 118"/>
            <p:cNvSpPr>
              <a:spLocks noChangeArrowheads="1"/>
            </p:cNvSpPr>
            <p:nvPr/>
          </p:nvSpPr>
          <p:spPr bwMode="auto">
            <a:xfrm>
              <a:off x="3288" y="2567"/>
              <a:ext cx="499" cy="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20000</a:t>
              </a:r>
            </a:p>
          </p:txBody>
        </p:sp>
        <p:sp>
          <p:nvSpPr>
            <p:cNvPr id="1404023" name="Rectangle 119"/>
            <p:cNvSpPr>
              <a:spLocks noChangeArrowheads="1"/>
            </p:cNvSpPr>
            <p:nvPr/>
          </p:nvSpPr>
          <p:spPr bwMode="auto">
            <a:xfrm>
              <a:off x="3288" y="2976"/>
              <a:ext cx="499" cy="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30000</a:t>
              </a:r>
            </a:p>
          </p:txBody>
        </p:sp>
        <p:sp>
          <p:nvSpPr>
            <p:cNvPr id="1404024" name="Freeform 120"/>
            <p:cNvSpPr>
              <a:spLocks/>
            </p:cNvSpPr>
            <p:nvPr/>
          </p:nvSpPr>
          <p:spPr bwMode="auto">
            <a:xfrm>
              <a:off x="4240" y="2115"/>
              <a:ext cx="136" cy="952"/>
            </a:xfrm>
            <a:custGeom>
              <a:avLst/>
              <a:gdLst>
                <a:gd name="T0" fmla="*/ 0 w 136"/>
                <a:gd name="T1" fmla="*/ 0 h 952"/>
                <a:gd name="T2" fmla="*/ 136 w 136"/>
                <a:gd name="T3" fmla="*/ 544 h 952"/>
                <a:gd name="T4" fmla="*/ 0 w 136"/>
                <a:gd name="T5" fmla="*/ 952 h 952"/>
              </a:gdLst>
              <a:ahLst/>
              <a:cxnLst>
                <a:cxn ang="0">
                  <a:pos x="T0" y="T1"/>
                </a:cxn>
                <a:cxn ang="0">
                  <a:pos x="T2" y="T3"/>
                </a:cxn>
                <a:cxn ang="0">
                  <a:pos x="T4" y="T5"/>
                </a:cxn>
              </a:cxnLst>
              <a:rect l="0" t="0" r="r" b="b"/>
              <a:pathLst>
                <a:path w="136" h="952">
                  <a:moveTo>
                    <a:pt x="0" y="0"/>
                  </a:moveTo>
                  <a:cubicBezTo>
                    <a:pt x="68" y="192"/>
                    <a:pt x="136" y="385"/>
                    <a:pt x="136" y="544"/>
                  </a:cubicBezTo>
                  <a:cubicBezTo>
                    <a:pt x="136" y="703"/>
                    <a:pt x="68" y="827"/>
                    <a:pt x="0" y="952"/>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25" name="Freeform 121"/>
            <p:cNvSpPr>
              <a:spLocks/>
            </p:cNvSpPr>
            <p:nvPr/>
          </p:nvSpPr>
          <p:spPr bwMode="auto">
            <a:xfrm>
              <a:off x="4376" y="2251"/>
              <a:ext cx="227" cy="771"/>
            </a:xfrm>
            <a:custGeom>
              <a:avLst/>
              <a:gdLst>
                <a:gd name="T0" fmla="*/ 0 w 227"/>
                <a:gd name="T1" fmla="*/ 0 h 771"/>
                <a:gd name="T2" fmla="*/ 182 w 227"/>
                <a:gd name="T3" fmla="*/ 408 h 771"/>
                <a:gd name="T4" fmla="*/ 227 w 227"/>
                <a:gd name="T5" fmla="*/ 771 h 771"/>
              </a:gdLst>
              <a:ahLst/>
              <a:cxnLst>
                <a:cxn ang="0">
                  <a:pos x="T0" y="T1"/>
                </a:cxn>
                <a:cxn ang="0">
                  <a:pos x="T2" y="T3"/>
                </a:cxn>
                <a:cxn ang="0">
                  <a:pos x="T4" y="T5"/>
                </a:cxn>
              </a:cxnLst>
              <a:rect l="0" t="0" r="r" b="b"/>
              <a:pathLst>
                <a:path w="227" h="771">
                  <a:moveTo>
                    <a:pt x="0" y="0"/>
                  </a:moveTo>
                  <a:cubicBezTo>
                    <a:pt x="72" y="140"/>
                    <a:pt x="144" y="280"/>
                    <a:pt x="182" y="408"/>
                  </a:cubicBezTo>
                  <a:cubicBezTo>
                    <a:pt x="220" y="536"/>
                    <a:pt x="223" y="653"/>
                    <a:pt x="227" y="771"/>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26" name="Freeform 122"/>
            <p:cNvSpPr>
              <a:spLocks/>
            </p:cNvSpPr>
            <p:nvPr/>
          </p:nvSpPr>
          <p:spPr bwMode="auto">
            <a:xfrm>
              <a:off x="3991" y="2750"/>
              <a:ext cx="159" cy="317"/>
            </a:xfrm>
            <a:custGeom>
              <a:avLst/>
              <a:gdLst>
                <a:gd name="T0" fmla="*/ 159 w 159"/>
                <a:gd name="T1" fmla="*/ 0 h 317"/>
                <a:gd name="T2" fmla="*/ 23 w 159"/>
                <a:gd name="T3" fmla="*/ 181 h 317"/>
                <a:gd name="T4" fmla="*/ 23 w 159"/>
                <a:gd name="T5" fmla="*/ 317 h 317"/>
              </a:gdLst>
              <a:ahLst/>
              <a:cxnLst>
                <a:cxn ang="0">
                  <a:pos x="T0" y="T1"/>
                </a:cxn>
                <a:cxn ang="0">
                  <a:pos x="T2" y="T3"/>
                </a:cxn>
                <a:cxn ang="0">
                  <a:pos x="T4" y="T5"/>
                </a:cxn>
              </a:cxnLst>
              <a:rect l="0" t="0" r="r" b="b"/>
              <a:pathLst>
                <a:path w="159" h="317">
                  <a:moveTo>
                    <a:pt x="159" y="0"/>
                  </a:moveTo>
                  <a:cubicBezTo>
                    <a:pt x="102" y="64"/>
                    <a:pt x="46" y="128"/>
                    <a:pt x="23" y="181"/>
                  </a:cubicBezTo>
                  <a:cubicBezTo>
                    <a:pt x="0" y="234"/>
                    <a:pt x="11" y="275"/>
                    <a:pt x="23" y="317"/>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27" name="Freeform 123"/>
            <p:cNvSpPr>
              <a:spLocks/>
            </p:cNvSpPr>
            <p:nvPr/>
          </p:nvSpPr>
          <p:spPr bwMode="auto">
            <a:xfrm>
              <a:off x="4104" y="2160"/>
              <a:ext cx="1044" cy="907"/>
            </a:xfrm>
            <a:custGeom>
              <a:avLst/>
              <a:gdLst>
                <a:gd name="T0" fmla="*/ 0 w 1044"/>
                <a:gd name="T1" fmla="*/ 0 h 907"/>
                <a:gd name="T2" fmla="*/ 817 w 1044"/>
                <a:gd name="T3" fmla="*/ 317 h 907"/>
                <a:gd name="T4" fmla="*/ 1044 w 1044"/>
                <a:gd name="T5" fmla="*/ 907 h 907"/>
              </a:gdLst>
              <a:ahLst/>
              <a:cxnLst>
                <a:cxn ang="0">
                  <a:pos x="T0" y="T1"/>
                </a:cxn>
                <a:cxn ang="0">
                  <a:pos x="T2" y="T3"/>
                </a:cxn>
                <a:cxn ang="0">
                  <a:pos x="T4" y="T5"/>
                </a:cxn>
              </a:cxnLst>
              <a:rect l="0" t="0" r="r" b="b"/>
              <a:pathLst>
                <a:path w="1044" h="907">
                  <a:moveTo>
                    <a:pt x="0" y="0"/>
                  </a:moveTo>
                  <a:cubicBezTo>
                    <a:pt x="321" y="83"/>
                    <a:pt x="643" y="166"/>
                    <a:pt x="817" y="317"/>
                  </a:cubicBezTo>
                  <a:cubicBezTo>
                    <a:pt x="991" y="468"/>
                    <a:pt x="1017" y="687"/>
                    <a:pt x="1044" y="907"/>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28" name="Line 124"/>
            <p:cNvSpPr>
              <a:spLocks noChangeShapeType="1"/>
            </p:cNvSpPr>
            <p:nvPr/>
          </p:nvSpPr>
          <p:spPr bwMode="auto">
            <a:xfrm flipV="1">
              <a:off x="2880" y="2115"/>
              <a:ext cx="816"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29" name="Line 125"/>
            <p:cNvSpPr>
              <a:spLocks noChangeShapeType="1"/>
            </p:cNvSpPr>
            <p:nvPr/>
          </p:nvSpPr>
          <p:spPr bwMode="auto">
            <a:xfrm flipV="1">
              <a:off x="2880" y="2160"/>
              <a:ext cx="816" cy="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0" name="Line 126"/>
            <p:cNvSpPr>
              <a:spLocks noChangeShapeType="1"/>
            </p:cNvSpPr>
            <p:nvPr/>
          </p:nvSpPr>
          <p:spPr bwMode="auto">
            <a:xfrm flipV="1">
              <a:off x="2880" y="2205"/>
              <a:ext cx="81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1" name="Line 127"/>
            <p:cNvSpPr>
              <a:spLocks noChangeShapeType="1"/>
            </p:cNvSpPr>
            <p:nvPr/>
          </p:nvSpPr>
          <p:spPr bwMode="auto">
            <a:xfrm flipV="1">
              <a:off x="2880" y="2251"/>
              <a:ext cx="816"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2" name="Line 128"/>
            <p:cNvSpPr>
              <a:spLocks noChangeShapeType="1"/>
            </p:cNvSpPr>
            <p:nvPr/>
          </p:nvSpPr>
          <p:spPr bwMode="auto">
            <a:xfrm flipV="1">
              <a:off x="2880" y="2659"/>
              <a:ext cx="816"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3" name="Line 129"/>
            <p:cNvSpPr>
              <a:spLocks noChangeShapeType="1"/>
            </p:cNvSpPr>
            <p:nvPr/>
          </p:nvSpPr>
          <p:spPr bwMode="auto">
            <a:xfrm flipV="1">
              <a:off x="2880" y="2704"/>
              <a:ext cx="81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4" name="Line 130"/>
            <p:cNvSpPr>
              <a:spLocks noChangeShapeType="1"/>
            </p:cNvSpPr>
            <p:nvPr/>
          </p:nvSpPr>
          <p:spPr bwMode="auto">
            <a:xfrm flipV="1">
              <a:off x="2880" y="3022"/>
              <a:ext cx="81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5" name="Line 131"/>
            <p:cNvSpPr>
              <a:spLocks noChangeShapeType="1"/>
            </p:cNvSpPr>
            <p:nvPr/>
          </p:nvSpPr>
          <p:spPr bwMode="auto">
            <a:xfrm flipV="1">
              <a:off x="2880" y="3067"/>
              <a:ext cx="816"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6" name="Line 132"/>
            <p:cNvSpPr>
              <a:spLocks noChangeShapeType="1"/>
            </p:cNvSpPr>
            <p:nvPr/>
          </p:nvSpPr>
          <p:spPr bwMode="auto">
            <a:xfrm flipV="1">
              <a:off x="2880" y="3067"/>
              <a:ext cx="1769"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4037" name="Line 133"/>
            <p:cNvSpPr>
              <a:spLocks noChangeShapeType="1"/>
            </p:cNvSpPr>
            <p:nvPr/>
          </p:nvSpPr>
          <p:spPr bwMode="auto">
            <a:xfrm flipV="1">
              <a:off x="2880" y="3112"/>
              <a:ext cx="2313"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94094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a:t>
            </a:r>
            <a:r>
              <a:rPr lang="en-US" altLang="ko-KR" sz="4000" dirty="0" err="1">
                <a:solidFill>
                  <a:srgbClr val="0070C0"/>
                </a:solidFill>
                <a:ea typeface="굴림" pitchFamily="34" charset="-127"/>
              </a:rPr>
              <a:t>Input/Output</a:t>
            </a:r>
            <a:br>
              <a:rPr lang="en-US" altLang="ko-KR" sz="4000" dirty="0">
                <a:solidFill>
                  <a:srgbClr val="0070C0"/>
                </a:solidFill>
                <a:ea typeface="굴림" pitchFamily="34" charset="-127"/>
              </a:rPr>
            </a:br>
            <a:r>
              <a:rPr lang="en-US" altLang="ko-KR" sz="4000" dirty="0">
                <a:solidFill>
                  <a:srgbClr val="0070C0"/>
                </a:solidFill>
                <a:ea typeface="굴림" pitchFamily="34" charset="-127"/>
              </a:rPr>
              <a:t>Virtualizing I/O Activity</a:t>
            </a:r>
          </a:p>
        </p:txBody>
      </p:sp>
      <p:sp>
        <p:nvSpPr>
          <p:cNvPr id="1405985" name="Rectangle 33"/>
          <p:cNvSpPr>
            <a:spLocks noGrp="1" noChangeArrowheads="1"/>
          </p:cNvSpPr>
          <p:nvPr>
            <p:ph idx="1"/>
          </p:nvPr>
        </p:nvSpPr>
        <p:spPr>
          <a:xfrm>
            <a:off x="838200" y="1825625"/>
            <a:ext cx="6477000" cy="4351338"/>
          </a:xfrm>
          <a:noFill/>
          <a:ln/>
        </p:spPr>
        <p:txBody>
          <a:bodyPr/>
          <a:lstStyle/>
          <a:p>
            <a:pPr>
              <a:lnSpc>
                <a:spcPct val="80000"/>
              </a:lnSpc>
            </a:pPr>
            <a:r>
              <a:rPr lang="en-US" altLang="ko-KR" sz="1800" dirty="0">
                <a:ea typeface="굴림" pitchFamily="34" charset="-127"/>
              </a:rPr>
              <a:t>An application program makes device-independent I/O request</a:t>
            </a:r>
          </a:p>
          <a:p>
            <a:pPr>
              <a:lnSpc>
                <a:spcPct val="80000"/>
              </a:lnSpc>
            </a:pPr>
            <a:r>
              <a:rPr lang="en-US" altLang="ko-KR" sz="1800" dirty="0">
                <a:ea typeface="굴림" pitchFamily="34" charset="-127"/>
              </a:rPr>
              <a:t>The Operating system converts the device-independent request into calls to device driver routines</a:t>
            </a:r>
          </a:p>
          <a:p>
            <a:pPr>
              <a:lnSpc>
                <a:spcPct val="80000"/>
              </a:lnSpc>
            </a:pPr>
            <a:r>
              <a:rPr lang="en-US" altLang="ko-KR" sz="1800" dirty="0">
                <a:ea typeface="굴림" pitchFamily="34" charset="-127"/>
              </a:rPr>
              <a:t>A device driver takes care of device-specific aspects of performing an I/O transaction</a:t>
            </a:r>
          </a:p>
          <a:p>
            <a:pPr>
              <a:lnSpc>
                <a:spcPct val="80000"/>
              </a:lnSpc>
            </a:pPr>
            <a:r>
              <a:rPr lang="en-US" altLang="ko-KR" sz="1800" dirty="0">
                <a:ea typeface="굴림" pitchFamily="34" charset="-127"/>
              </a:rPr>
              <a:t>The </a:t>
            </a:r>
            <a:r>
              <a:rPr lang="en-US" altLang="ko-KR" sz="1800" dirty="0" err="1">
                <a:ea typeface="굴림" pitchFamily="34" charset="-127"/>
              </a:rPr>
              <a:t>VMM</a:t>
            </a:r>
            <a:r>
              <a:rPr lang="en-US" altLang="ko-KR" sz="1800" dirty="0">
                <a:ea typeface="굴림" pitchFamily="34" charset="-127"/>
              </a:rPr>
              <a:t> can intercept a guest</a:t>
            </a:r>
            <a:r>
              <a:rPr lang="en-US" altLang="ko-KR" sz="1800" dirty="0">
                <a:latin typeface="Arial"/>
                <a:ea typeface="굴림" pitchFamily="34" charset="-127"/>
              </a:rPr>
              <a:t>’</a:t>
            </a:r>
            <a:r>
              <a:rPr lang="en-US" altLang="ko-KR" sz="1800" dirty="0">
                <a:ea typeface="굴림" pitchFamily="34" charset="-127"/>
              </a:rPr>
              <a:t>s I/O action and convert it from a virtual device action to a real device action at any of the three interface</a:t>
            </a:r>
          </a:p>
          <a:p>
            <a:pPr lvl="1">
              <a:lnSpc>
                <a:spcPct val="80000"/>
              </a:lnSpc>
            </a:pPr>
            <a:r>
              <a:rPr lang="en-US" altLang="ko-KR" sz="1800" dirty="0">
                <a:ea typeface="굴림" pitchFamily="34" charset="-127"/>
              </a:rPr>
              <a:t>The system call interface</a:t>
            </a:r>
          </a:p>
          <a:p>
            <a:pPr lvl="1">
              <a:lnSpc>
                <a:spcPct val="80000"/>
              </a:lnSpc>
            </a:pPr>
            <a:r>
              <a:rPr lang="en-US" altLang="ko-KR" sz="1800" dirty="0">
                <a:ea typeface="굴림" pitchFamily="34" charset="-127"/>
              </a:rPr>
              <a:t>The device driver interface</a:t>
            </a:r>
          </a:p>
          <a:p>
            <a:pPr lvl="1">
              <a:lnSpc>
                <a:spcPct val="80000"/>
              </a:lnSpc>
            </a:pPr>
            <a:r>
              <a:rPr lang="en-US" altLang="ko-KR" sz="1800" dirty="0">
                <a:ea typeface="굴림" pitchFamily="34" charset="-127"/>
              </a:rPr>
              <a:t>The operational-level interface</a:t>
            </a:r>
          </a:p>
        </p:txBody>
      </p:sp>
      <p:sp>
        <p:nvSpPr>
          <p:cNvPr id="2" name="Date Placeholder 1"/>
          <p:cNvSpPr>
            <a:spLocks noGrp="1"/>
          </p:cNvSpPr>
          <p:nvPr>
            <p:ph type="dt" sz="half" idx="10"/>
          </p:nvPr>
        </p:nvSpPr>
        <p:spPr/>
        <p:txBody>
          <a:bodyPr/>
          <a:lstStyle/>
          <a:p>
            <a:r>
              <a:rPr lang="en-US"/>
              <a:t>CS5250 - 2021/2022 Sem 2</a:t>
            </a:r>
          </a:p>
        </p:txBody>
      </p:sp>
      <p:sp>
        <p:nvSpPr>
          <p:cNvPr id="34" name="Slide Number Placeholder 3"/>
          <p:cNvSpPr>
            <a:spLocks noGrp="1"/>
          </p:cNvSpPr>
          <p:nvPr>
            <p:ph type="sldNum" sz="quarter" idx="12"/>
          </p:nvPr>
        </p:nvSpPr>
        <p:spPr/>
        <p:txBody>
          <a:bodyPr/>
          <a:lstStyle/>
          <a:p>
            <a:fld id="{C2985FE0-674A-4B22-8558-FACCB7A6F82D}" type="slidenum">
              <a:rPr lang="en-US" altLang="en-US"/>
              <a:pPr/>
              <a:t>29</a:t>
            </a:fld>
            <a:endParaRPr lang="en-US" altLang="en-US"/>
          </a:p>
        </p:txBody>
      </p:sp>
      <p:sp>
        <p:nvSpPr>
          <p:cNvPr id="1405955" name="Rectangle 3"/>
          <p:cNvSpPr>
            <a:spLocks noChangeArrowheads="1"/>
          </p:cNvSpPr>
          <p:nvPr/>
        </p:nvSpPr>
        <p:spPr bwMode="auto">
          <a:xfrm>
            <a:off x="7907338" y="1773239"/>
            <a:ext cx="1706562" cy="719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Application</a:t>
            </a:r>
          </a:p>
        </p:txBody>
      </p:sp>
      <p:sp>
        <p:nvSpPr>
          <p:cNvPr id="1405956" name="Rectangle 4"/>
          <p:cNvSpPr>
            <a:spLocks noChangeArrowheads="1"/>
          </p:cNvSpPr>
          <p:nvPr/>
        </p:nvSpPr>
        <p:spPr bwMode="auto">
          <a:xfrm>
            <a:off x="7897813" y="3068639"/>
            <a:ext cx="1706562" cy="1728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5957" name="Rectangle 5"/>
          <p:cNvSpPr>
            <a:spLocks noChangeArrowheads="1"/>
          </p:cNvSpPr>
          <p:nvPr/>
        </p:nvSpPr>
        <p:spPr bwMode="auto">
          <a:xfrm>
            <a:off x="7907338" y="5373689"/>
            <a:ext cx="1706562" cy="719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Hardware</a:t>
            </a:r>
          </a:p>
        </p:txBody>
      </p:sp>
      <p:grpSp>
        <p:nvGrpSpPr>
          <p:cNvPr id="1405958" name="Group 6"/>
          <p:cNvGrpSpPr>
            <a:grpSpLocks/>
          </p:cNvGrpSpPr>
          <p:nvPr/>
        </p:nvGrpSpPr>
        <p:grpSpPr bwMode="auto">
          <a:xfrm>
            <a:off x="8113713" y="2349500"/>
            <a:ext cx="1295400" cy="287338"/>
            <a:chOff x="2472" y="1480"/>
            <a:chExt cx="816" cy="181"/>
          </a:xfrm>
        </p:grpSpPr>
        <p:sp>
          <p:nvSpPr>
            <p:cNvPr id="1405959" name="Line 7"/>
            <p:cNvSpPr>
              <a:spLocks noChangeShapeType="1"/>
            </p:cNvSpPr>
            <p:nvPr/>
          </p:nvSpPr>
          <p:spPr bwMode="auto">
            <a:xfrm>
              <a:off x="2472"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0" name="Line 8"/>
            <p:cNvSpPr>
              <a:spLocks noChangeShapeType="1"/>
            </p:cNvSpPr>
            <p:nvPr/>
          </p:nvSpPr>
          <p:spPr bwMode="auto">
            <a:xfrm>
              <a:off x="2699"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1" name="Line 9"/>
            <p:cNvSpPr>
              <a:spLocks noChangeShapeType="1"/>
            </p:cNvSpPr>
            <p:nvPr/>
          </p:nvSpPr>
          <p:spPr bwMode="auto">
            <a:xfrm>
              <a:off x="3061"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2" name="Line 10"/>
            <p:cNvSpPr>
              <a:spLocks noChangeShapeType="1"/>
            </p:cNvSpPr>
            <p:nvPr/>
          </p:nvSpPr>
          <p:spPr bwMode="auto">
            <a:xfrm>
              <a:off x="3288"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405963" name="Group 11"/>
          <p:cNvGrpSpPr>
            <a:grpSpLocks/>
          </p:cNvGrpSpPr>
          <p:nvPr/>
        </p:nvGrpSpPr>
        <p:grpSpPr bwMode="auto">
          <a:xfrm>
            <a:off x="8113713" y="2925764"/>
            <a:ext cx="1295400" cy="287337"/>
            <a:chOff x="2472" y="1480"/>
            <a:chExt cx="816" cy="181"/>
          </a:xfrm>
        </p:grpSpPr>
        <p:sp>
          <p:nvSpPr>
            <p:cNvPr id="1405964" name="Line 12"/>
            <p:cNvSpPr>
              <a:spLocks noChangeShapeType="1"/>
            </p:cNvSpPr>
            <p:nvPr/>
          </p:nvSpPr>
          <p:spPr bwMode="auto">
            <a:xfrm>
              <a:off x="2472"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5" name="Line 13"/>
            <p:cNvSpPr>
              <a:spLocks noChangeShapeType="1"/>
            </p:cNvSpPr>
            <p:nvPr/>
          </p:nvSpPr>
          <p:spPr bwMode="auto">
            <a:xfrm>
              <a:off x="2699"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6" name="Line 14"/>
            <p:cNvSpPr>
              <a:spLocks noChangeShapeType="1"/>
            </p:cNvSpPr>
            <p:nvPr/>
          </p:nvSpPr>
          <p:spPr bwMode="auto">
            <a:xfrm>
              <a:off x="3061"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7" name="Line 15"/>
            <p:cNvSpPr>
              <a:spLocks noChangeShapeType="1"/>
            </p:cNvSpPr>
            <p:nvPr/>
          </p:nvSpPr>
          <p:spPr bwMode="auto">
            <a:xfrm>
              <a:off x="3288"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05968" name="Line 16"/>
          <p:cNvSpPr>
            <a:spLocks noChangeShapeType="1"/>
          </p:cNvSpPr>
          <p:nvPr/>
        </p:nvSpPr>
        <p:spPr bwMode="auto">
          <a:xfrm>
            <a:off x="8113713" y="465455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69" name="Line 17"/>
          <p:cNvSpPr>
            <a:spLocks noChangeShapeType="1"/>
          </p:cNvSpPr>
          <p:nvPr/>
        </p:nvSpPr>
        <p:spPr bwMode="auto">
          <a:xfrm>
            <a:off x="8474075" y="465455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70" name="Line 18"/>
          <p:cNvSpPr>
            <a:spLocks noChangeShapeType="1"/>
          </p:cNvSpPr>
          <p:nvPr/>
        </p:nvSpPr>
        <p:spPr bwMode="auto">
          <a:xfrm>
            <a:off x="8905875" y="465455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71" name="Line 19"/>
          <p:cNvSpPr>
            <a:spLocks noChangeShapeType="1"/>
          </p:cNvSpPr>
          <p:nvPr/>
        </p:nvSpPr>
        <p:spPr bwMode="auto">
          <a:xfrm>
            <a:off x="9409113" y="465455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05972" name="Group 20"/>
          <p:cNvGrpSpPr>
            <a:grpSpLocks/>
          </p:cNvGrpSpPr>
          <p:nvPr/>
        </p:nvGrpSpPr>
        <p:grpSpPr bwMode="auto">
          <a:xfrm>
            <a:off x="8113713" y="5229225"/>
            <a:ext cx="1295400" cy="287338"/>
            <a:chOff x="2472" y="1480"/>
            <a:chExt cx="816" cy="181"/>
          </a:xfrm>
        </p:grpSpPr>
        <p:sp>
          <p:nvSpPr>
            <p:cNvPr id="1405973" name="Line 21"/>
            <p:cNvSpPr>
              <a:spLocks noChangeShapeType="1"/>
            </p:cNvSpPr>
            <p:nvPr/>
          </p:nvSpPr>
          <p:spPr bwMode="auto">
            <a:xfrm>
              <a:off x="2472"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74" name="Line 22"/>
            <p:cNvSpPr>
              <a:spLocks noChangeShapeType="1"/>
            </p:cNvSpPr>
            <p:nvPr/>
          </p:nvSpPr>
          <p:spPr bwMode="auto">
            <a:xfrm>
              <a:off x="2699"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75" name="Line 23"/>
            <p:cNvSpPr>
              <a:spLocks noChangeShapeType="1"/>
            </p:cNvSpPr>
            <p:nvPr/>
          </p:nvSpPr>
          <p:spPr bwMode="auto">
            <a:xfrm>
              <a:off x="3061"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76" name="Line 24"/>
            <p:cNvSpPr>
              <a:spLocks noChangeShapeType="1"/>
            </p:cNvSpPr>
            <p:nvPr/>
          </p:nvSpPr>
          <p:spPr bwMode="auto">
            <a:xfrm>
              <a:off x="3288" y="1480"/>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05977" name="Rectangle 25"/>
          <p:cNvSpPr>
            <a:spLocks noChangeArrowheads="1"/>
          </p:cNvSpPr>
          <p:nvPr/>
        </p:nvSpPr>
        <p:spPr bwMode="auto">
          <a:xfrm>
            <a:off x="8077200" y="3355976"/>
            <a:ext cx="136683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Operating system</a:t>
            </a:r>
          </a:p>
        </p:txBody>
      </p:sp>
      <p:sp>
        <p:nvSpPr>
          <p:cNvPr id="1405978" name="AutoShape 26"/>
          <p:cNvSpPr>
            <a:spLocks noChangeArrowheads="1"/>
          </p:cNvSpPr>
          <p:nvPr/>
        </p:nvSpPr>
        <p:spPr bwMode="auto">
          <a:xfrm>
            <a:off x="7969250" y="4292601"/>
            <a:ext cx="647700" cy="35877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VMM</a:t>
            </a:r>
          </a:p>
        </p:txBody>
      </p:sp>
      <p:sp>
        <p:nvSpPr>
          <p:cNvPr id="1405979" name="AutoShape 27"/>
          <p:cNvSpPr>
            <a:spLocks noChangeArrowheads="1"/>
          </p:cNvSpPr>
          <p:nvPr/>
        </p:nvSpPr>
        <p:spPr bwMode="auto">
          <a:xfrm>
            <a:off x="8761413" y="4292601"/>
            <a:ext cx="792162" cy="35877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I/O drivers</a:t>
            </a:r>
          </a:p>
        </p:txBody>
      </p:sp>
      <p:sp>
        <p:nvSpPr>
          <p:cNvPr id="1405980" name="Line 28"/>
          <p:cNvSpPr>
            <a:spLocks noChangeShapeType="1"/>
          </p:cNvSpPr>
          <p:nvPr/>
        </p:nvSpPr>
        <p:spPr bwMode="auto">
          <a:xfrm>
            <a:off x="8977313" y="4005264"/>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81" name="Line 29"/>
          <p:cNvSpPr>
            <a:spLocks noChangeShapeType="1"/>
          </p:cNvSpPr>
          <p:nvPr/>
        </p:nvSpPr>
        <p:spPr bwMode="auto">
          <a:xfrm>
            <a:off x="9337675" y="4005264"/>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5982" name="Rectangle 30"/>
          <p:cNvSpPr>
            <a:spLocks noChangeArrowheads="1"/>
          </p:cNvSpPr>
          <p:nvPr/>
        </p:nvSpPr>
        <p:spPr bwMode="auto">
          <a:xfrm>
            <a:off x="8304213" y="2636838"/>
            <a:ext cx="9144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a:latin typeface="Arial" charset="0"/>
                <a:ea typeface="굴림" pitchFamily="34" charset="-127"/>
              </a:rPr>
              <a:t>System calls</a:t>
            </a:r>
          </a:p>
        </p:txBody>
      </p:sp>
      <p:sp>
        <p:nvSpPr>
          <p:cNvPr id="1405983" name="Rectangle 31"/>
          <p:cNvSpPr>
            <a:spLocks noChangeArrowheads="1"/>
          </p:cNvSpPr>
          <p:nvPr/>
        </p:nvSpPr>
        <p:spPr bwMode="auto">
          <a:xfrm>
            <a:off x="8304213" y="4941888"/>
            <a:ext cx="9144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a:latin typeface="Arial" charset="0"/>
                <a:ea typeface="굴림" pitchFamily="34" charset="-127"/>
              </a:rPr>
              <a:t>Physical memory and I/O operations</a:t>
            </a:r>
          </a:p>
        </p:txBody>
      </p:sp>
      <p:sp>
        <p:nvSpPr>
          <p:cNvPr id="1405984" name="Rectangle 32"/>
          <p:cNvSpPr>
            <a:spLocks noChangeArrowheads="1"/>
          </p:cNvSpPr>
          <p:nvPr/>
        </p:nvSpPr>
        <p:spPr bwMode="auto">
          <a:xfrm>
            <a:off x="8710613" y="3716338"/>
            <a:ext cx="9144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a:latin typeface="Arial" charset="0"/>
                <a:ea typeface="굴림" pitchFamily="34" charset="-127"/>
              </a:rPr>
              <a:t>driver calls</a:t>
            </a:r>
          </a:p>
        </p:txBody>
      </p:sp>
    </p:spTree>
    <p:extLst>
      <p:ext uri="{BB962C8B-B14F-4D97-AF65-F5344CB8AC3E}">
        <p14:creationId xmlns:p14="http://schemas.microsoft.com/office/powerpoint/2010/main" val="321812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8479-395F-4D80-95C4-8B77FD6A2E62}"/>
              </a:ext>
            </a:extLst>
          </p:cNvPr>
          <p:cNvSpPr>
            <a:spLocks noGrp="1"/>
          </p:cNvSpPr>
          <p:nvPr>
            <p:ph type="title"/>
          </p:nvPr>
        </p:nvSpPr>
        <p:spPr/>
        <p:txBody>
          <a:bodyPr/>
          <a:lstStyle/>
          <a:p>
            <a:r>
              <a:rPr lang="en-SG" dirty="0">
                <a:solidFill>
                  <a:srgbClr val="0070C0"/>
                </a:solidFill>
              </a:rPr>
              <a:t>Other types of virtualizations</a:t>
            </a:r>
          </a:p>
        </p:txBody>
      </p:sp>
      <p:sp>
        <p:nvSpPr>
          <p:cNvPr id="3" name="Content Placeholder 2">
            <a:extLst>
              <a:ext uri="{FF2B5EF4-FFF2-40B4-BE49-F238E27FC236}">
                <a16:creationId xmlns:a16="http://schemas.microsoft.com/office/drawing/2014/main" id="{447F13F5-CEE6-41CE-845E-C4163FBDA07B}"/>
              </a:ext>
            </a:extLst>
          </p:cNvPr>
          <p:cNvSpPr>
            <a:spLocks noGrp="1"/>
          </p:cNvSpPr>
          <p:nvPr>
            <p:ph idx="1"/>
          </p:nvPr>
        </p:nvSpPr>
        <p:spPr/>
        <p:txBody>
          <a:bodyPr>
            <a:normAutofit/>
          </a:bodyPr>
          <a:lstStyle/>
          <a:p>
            <a:r>
              <a:rPr lang="en-SG" dirty="0"/>
              <a:t>High level language virtualization</a:t>
            </a:r>
          </a:p>
          <a:p>
            <a:pPr lvl="1"/>
            <a:r>
              <a:rPr lang="en-SG" dirty="0"/>
              <a:t>For cross-platform compatibility, “write once, run everywhere”</a:t>
            </a:r>
          </a:p>
          <a:p>
            <a:pPr lvl="1"/>
            <a:r>
              <a:rPr lang="en-SG" dirty="0"/>
              <a:t>Java Virtual Machine</a:t>
            </a:r>
          </a:p>
          <a:p>
            <a:pPr lvl="1"/>
            <a:endParaRPr lang="en-SG" dirty="0"/>
          </a:p>
          <a:p>
            <a:r>
              <a:rPr lang="en-SG" dirty="0"/>
              <a:t>Cross platform emulation</a:t>
            </a:r>
          </a:p>
          <a:p>
            <a:pPr lvl="1"/>
            <a:r>
              <a:rPr lang="en-SG" dirty="0" err="1"/>
              <a:t>Qemu</a:t>
            </a:r>
            <a:r>
              <a:rPr lang="en-SG" dirty="0"/>
              <a:t>, Apple Rosetta</a:t>
            </a:r>
          </a:p>
          <a:p>
            <a:pPr lvl="1"/>
            <a:endParaRPr lang="en-SG" dirty="0"/>
          </a:p>
          <a:p>
            <a:r>
              <a:rPr lang="en-SG" dirty="0"/>
              <a:t>OS-level virtualization</a:t>
            </a:r>
          </a:p>
          <a:p>
            <a:pPr lvl="1"/>
            <a:r>
              <a:rPr lang="en-SG" dirty="0"/>
              <a:t>Multiple isolated user space instances</a:t>
            </a:r>
          </a:p>
          <a:p>
            <a:pPr lvl="1"/>
            <a:r>
              <a:rPr lang="en-SG" dirty="0"/>
              <a:t>Docker</a:t>
            </a:r>
          </a:p>
        </p:txBody>
      </p:sp>
      <p:sp>
        <p:nvSpPr>
          <p:cNvPr id="4" name="Date Placeholder 3">
            <a:extLst>
              <a:ext uri="{FF2B5EF4-FFF2-40B4-BE49-F238E27FC236}">
                <a16:creationId xmlns:a16="http://schemas.microsoft.com/office/drawing/2014/main" id="{0F79AB91-791B-4DC2-98DB-84F83AF9F5F0}"/>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E6456EE9-CA05-43A4-A6D3-A1ED7D5C4EC8}"/>
              </a:ext>
            </a:extLst>
          </p:cNvPr>
          <p:cNvSpPr>
            <a:spLocks noGrp="1"/>
          </p:cNvSpPr>
          <p:nvPr>
            <p:ph type="sldNum" sz="quarter" idx="12"/>
          </p:nvPr>
        </p:nvSpPr>
        <p:spPr/>
        <p:txBody>
          <a:bodyPr/>
          <a:lstStyle/>
          <a:p>
            <a:fld id="{2E862E81-5C35-49E6-AF53-B2C0B06C7EBE}" type="slidenum">
              <a:rPr lang="en-US" smtClean="0"/>
              <a:t>3</a:t>
            </a:fld>
            <a:endParaRPr lang="en-US"/>
          </a:p>
        </p:txBody>
      </p:sp>
    </p:spTree>
    <p:extLst>
      <p:ext uri="{BB962C8B-B14F-4D97-AF65-F5344CB8AC3E}">
        <p14:creationId xmlns:p14="http://schemas.microsoft.com/office/powerpoint/2010/main" val="1228449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a:t>
            </a:r>
            <a:r>
              <a:rPr lang="en-US" altLang="ko-KR" sz="4000" dirty="0">
                <a:solidFill>
                  <a:srgbClr val="0070C0"/>
                </a:solidFill>
                <a:latin typeface="Garamond"/>
                <a:ea typeface="굴림" pitchFamily="34" charset="-127"/>
              </a:rPr>
              <a:t>–</a:t>
            </a:r>
            <a:r>
              <a:rPr lang="en-US" altLang="ko-KR" sz="4000" dirty="0">
                <a:solidFill>
                  <a:srgbClr val="0070C0"/>
                </a:solidFill>
                <a:ea typeface="굴림" pitchFamily="34" charset="-127"/>
              </a:rPr>
              <a:t> </a:t>
            </a:r>
            <a:r>
              <a:rPr lang="en-US" altLang="ko-KR" sz="4000" dirty="0" err="1">
                <a:solidFill>
                  <a:srgbClr val="0070C0"/>
                </a:solidFill>
                <a:ea typeface="굴림" pitchFamily="34" charset="-127"/>
              </a:rPr>
              <a:t>Input/Output</a:t>
            </a:r>
            <a:br>
              <a:rPr lang="en-US" altLang="ko-KR" sz="4000" dirty="0">
                <a:solidFill>
                  <a:srgbClr val="0070C0"/>
                </a:solidFill>
                <a:ea typeface="굴림" pitchFamily="34" charset="-127"/>
              </a:rPr>
            </a:br>
            <a:r>
              <a:rPr lang="en-US" altLang="ko-KR" sz="4000" dirty="0">
                <a:solidFill>
                  <a:srgbClr val="0070C0"/>
                </a:solidFill>
                <a:ea typeface="굴림" pitchFamily="34" charset="-127"/>
              </a:rPr>
              <a:t>Virtualizing I/O Activity</a:t>
            </a:r>
          </a:p>
        </p:txBody>
      </p:sp>
      <p:sp>
        <p:nvSpPr>
          <p:cNvPr id="1408003" name="Rectangle 3"/>
          <p:cNvSpPr>
            <a:spLocks noGrp="1" noChangeArrowheads="1"/>
          </p:cNvSpPr>
          <p:nvPr>
            <p:ph idx="1"/>
          </p:nvPr>
        </p:nvSpPr>
        <p:spPr/>
        <p:txBody>
          <a:bodyPr/>
          <a:lstStyle/>
          <a:p>
            <a:pPr>
              <a:lnSpc>
                <a:spcPct val="90000"/>
              </a:lnSpc>
            </a:pPr>
            <a:r>
              <a:rPr lang="en-US" altLang="ko-KR" sz="1900">
                <a:ea typeface="굴림" pitchFamily="34" charset="-127"/>
              </a:rPr>
              <a:t>Virtualizing at the I/O operation Level</a:t>
            </a:r>
          </a:p>
          <a:p>
            <a:pPr lvl="1">
              <a:lnSpc>
                <a:spcPct val="90000"/>
              </a:lnSpc>
            </a:pPr>
            <a:r>
              <a:rPr lang="en-US" altLang="ko-KR" sz="1800">
                <a:ea typeface="굴림" pitchFamily="34" charset="-127"/>
              </a:rPr>
              <a:t>The privileged nature of the I/O operations make them easy for the VMM to intercept because they trap in user mode</a:t>
            </a:r>
          </a:p>
          <a:p>
            <a:pPr lvl="1">
              <a:lnSpc>
                <a:spcPct val="90000"/>
              </a:lnSpc>
            </a:pPr>
            <a:endParaRPr lang="en-US" altLang="ko-KR" sz="1800">
              <a:ea typeface="굴림" pitchFamily="34" charset="-127"/>
            </a:endParaRPr>
          </a:p>
          <a:p>
            <a:pPr>
              <a:lnSpc>
                <a:spcPct val="90000"/>
              </a:lnSpc>
            </a:pPr>
            <a:r>
              <a:rPr lang="en-US" altLang="ko-KR" sz="1900">
                <a:ea typeface="굴림" pitchFamily="34" charset="-127"/>
              </a:rPr>
              <a:t>Virtualizing at the Device Driver Level</a:t>
            </a:r>
          </a:p>
          <a:p>
            <a:pPr lvl="1">
              <a:lnSpc>
                <a:spcPct val="90000"/>
              </a:lnSpc>
            </a:pPr>
            <a:r>
              <a:rPr lang="en-US" altLang="ko-KR" sz="1800">
                <a:ea typeface="굴림" pitchFamily="34" charset="-127"/>
              </a:rPr>
              <a:t>If the VMM can intercept the call to the virtual device driver, it can convert the virtual device information to the corresponding physical device and redirect the call to a driver program for the physical device</a:t>
            </a:r>
          </a:p>
          <a:p>
            <a:pPr lvl="1">
              <a:lnSpc>
                <a:spcPct val="90000"/>
              </a:lnSpc>
            </a:pPr>
            <a:r>
              <a:rPr lang="en-US" altLang="ko-KR" sz="1800">
                <a:ea typeface="굴림" pitchFamily="34" charset="-127"/>
              </a:rPr>
              <a:t>It requires that the VMM developer have some knowledge of the guest operating system and its internal device driver interfaces</a:t>
            </a:r>
          </a:p>
          <a:p>
            <a:pPr lvl="1">
              <a:lnSpc>
                <a:spcPct val="90000"/>
              </a:lnSpc>
            </a:pPr>
            <a:endParaRPr lang="en-US" altLang="ko-KR" sz="1800">
              <a:ea typeface="굴림" pitchFamily="34" charset="-127"/>
            </a:endParaRPr>
          </a:p>
          <a:p>
            <a:pPr>
              <a:lnSpc>
                <a:spcPct val="90000"/>
              </a:lnSpc>
            </a:pPr>
            <a:r>
              <a:rPr lang="en-US" altLang="ko-KR" sz="1900">
                <a:ea typeface="굴림" pitchFamily="34" charset="-127"/>
              </a:rPr>
              <a:t>Virtualizing at the System call Level</a:t>
            </a:r>
          </a:p>
          <a:p>
            <a:pPr lvl="1">
              <a:lnSpc>
                <a:spcPct val="90000"/>
              </a:lnSpc>
            </a:pPr>
            <a:r>
              <a:rPr lang="en-US" altLang="ko-KR" sz="1800">
                <a:ea typeface="굴림" pitchFamily="34" charset="-127"/>
              </a:rPr>
              <a:t>The virtualization process could be made more efficient by intercepting the initial I/O request at the OS interface, the ABI. Then the entire I/O action could be done by the VMM</a:t>
            </a:r>
          </a:p>
          <a:p>
            <a:pPr lvl="1">
              <a:lnSpc>
                <a:spcPct val="90000"/>
              </a:lnSpc>
            </a:pPr>
            <a:endParaRPr lang="en-US" altLang="ko-KR" sz="1800">
              <a:ea typeface="굴림" pitchFamily="34" charset="-127"/>
            </a:endParaRPr>
          </a:p>
          <a:p>
            <a:pPr lvl="1">
              <a:lnSpc>
                <a:spcPct val="90000"/>
              </a:lnSpc>
            </a:pPr>
            <a:endParaRPr lang="en-US" altLang="ko-KR" sz="1800">
              <a:ea typeface="굴림" pitchFamily="34" charset="-127"/>
            </a:endParaRP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920466C0-9BE0-4C65-ABC4-3E97BA99407F}" type="slidenum">
              <a:rPr lang="en-US" altLang="en-US"/>
              <a:pPr/>
              <a:t>30</a:t>
            </a:fld>
            <a:endParaRPr lang="en-US" altLang="en-US"/>
          </a:p>
        </p:txBody>
      </p:sp>
    </p:spTree>
    <p:extLst>
      <p:ext uri="{BB962C8B-B14F-4D97-AF65-F5344CB8AC3E}">
        <p14:creationId xmlns:p14="http://schemas.microsoft.com/office/powerpoint/2010/main" val="6590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Input / Output Virtualization and Hosted Virtual Machines</a:t>
            </a:r>
          </a:p>
        </p:txBody>
      </p:sp>
      <p:sp>
        <p:nvSpPr>
          <p:cNvPr id="1412099" name="Rectangle 3"/>
          <p:cNvSpPr>
            <a:spLocks noGrp="1" noChangeArrowheads="1"/>
          </p:cNvSpPr>
          <p:nvPr>
            <p:ph idx="1"/>
          </p:nvPr>
        </p:nvSpPr>
        <p:spPr/>
        <p:txBody>
          <a:bodyPr/>
          <a:lstStyle/>
          <a:p>
            <a:pPr algn="just"/>
            <a:r>
              <a:rPr lang="en-US" altLang="ko-KR" sz="1900">
                <a:ea typeface="굴림" pitchFamily="34" charset="-127"/>
              </a:rPr>
              <a:t>An I/O request from a guest virtual machine is converted by the native-mode portion of the VMM into a user application request made to the host</a:t>
            </a:r>
          </a:p>
          <a:p>
            <a:pPr algn="just"/>
            <a:endParaRPr lang="en-US" altLang="ko-KR" sz="1900">
              <a:ea typeface="굴림" pitchFamily="34" charset="-127"/>
            </a:endParaRPr>
          </a:p>
          <a:p>
            <a:pPr algn="just"/>
            <a:r>
              <a:rPr lang="en-US" altLang="ko-KR" sz="1900">
                <a:ea typeface="굴림" pitchFamily="34" charset="-127"/>
              </a:rPr>
              <a:t>An  advantage of a hosted virtual machine </a:t>
            </a:r>
          </a:p>
          <a:p>
            <a:pPr lvl="1" algn="just"/>
            <a:r>
              <a:rPr lang="en-US" altLang="ko-KR" sz="1800">
                <a:ea typeface="굴림" pitchFamily="34" charset="-127"/>
              </a:rPr>
              <a:t>It is not necessary to provide device drivers in the VMM</a:t>
            </a:r>
          </a:p>
          <a:p>
            <a:pPr lvl="1" algn="just"/>
            <a:r>
              <a:rPr lang="en-US" altLang="ko-KR" sz="1800">
                <a:ea typeface="굴림" pitchFamily="34" charset="-127"/>
              </a:rPr>
              <a:t>the actual device drivers do not have to be incorporated as part of the VMM</a:t>
            </a: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0AF912CA-8CF5-4DA1-9E3E-1F388E98C957}" type="slidenum">
              <a:rPr lang="en-US" altLang="en-US"/>
              <a:pPr/>
              <a:t>31</a:t>
            </a:fld>
            <a:endParaRPr lang="en-US" altLang="en-US"/>
          </a:p>
        </p:txBody>
      </p:sp>
    </p:spTree>
    <p:extLst>
      <p:ext uri="{BB962C8B-B14F-4D97-AF65-F5344CB8AC3E}">
        <p14:creationId xmlns:p14="http://schemas.microsoft.com/office/powerpoint/2010/main" val="157889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p:nvPr>
        </p:nvSpPr>
        <p:spPr/>
        <p:txBody>
          <a:bodyPr>
            <a:normAutofit/>
          </a:bodyPr>
          <a:lstStyle/>
          <a:p>
            <a:r>
              <a:rPr lang="en-US" altLang="ko-KR" sz="4000">
                <a:solidFill>
                  <a:srgbClr val="0070C0"/>
                </a:solidFill>
                <a:ea typeface="굴림" pitchFamily="34" charset="-127"/>
              </a:rPr>
              <a:t>Input / Output Virtualization and Hosted Virtual Machines</a:t>
            </a:r>
            <a:endParaRPr lang="en-US" altLang="en-US" sz="4000">
              <a:solidFill>
                <a:srgbClr val="0070C0"/>
              </a:solidFill>
            </a:endParaRPr>
          </a:p>
        </p:txBody>
      </p:sp>
      <p:sp>
        <p:nvSpPr>
          <p:cNvPr id="1414147" name="Rectangle 3"/>
          <p:cNvSpPr>
            <a:spLocks noGrp="1" noChangeArrowheads="1"/>
          </p:cNvSpPr>
          <p:nvPr>
            <p:ph idx="1"/>
          </p:nvPr>
        </p:nvSpPr>
        <p:spPr/>
        <p:txBody>
          <a:bodyPr/>
          <a:lstStyle/>
          <a:p>
            <a:r>
              <a:rPr lang="en-US" altLang="ko-KR" sz="1900">
                <a:ea typeface="굴림" pitchFamily="34" charset="-127"/>
              </a:rPr>
              <a:t>A component that form a dual mode hosted virtual machine system</a:t>
            </a:r>
          </a:p>
          <a:p>
            <a:pPr lvl="1"/>
            <a:r>
              <a:rPr lang="en-US" altLang="ko-KR" sz="1800">
                <a:ea typeface="굴림" pitchFamily="34" charset="-127"/>
              </a:rPr>
              <a:t>VMM-n(native)</a:t>
            </a:r>
          </a:p>
          <a:p>
            <a:pPr lvl="2"/>
            <a:r>
              <a:rPr lang="en-US" altLang="ko-KR" sz="2200">
                <a:ea typeface="굴림" pitchFamily="34" charset="-127"/>
              </a:rPr>
              <a:t>Intercepts traps due to privileged instructions or patched critical instructions encountered in a virtual machine</a:t>
            </a:r>
          </a:p>
          <a:p>
            <a:pPr lvl="1"/>
            <a:r>
              <a:rPr lang="en-US" altLang="ko-KR" sz="1800">
                <a:ea typeface="굴림" pitchFamily="34" charset="-127"/>
              </a:rPr>
              <a:t>VMM-u(user)</a:t>
            </a:r>
          </a:p>
          <a:p>
            <a:pPr lvl="2"/>
            <a:r>
              <a:rPr lang="en-US" altLang="ko-KR" sz="2200">
                <a:ea typeface="굴림" pitchFamily="34" charset="-127"/>
              </a:rPr>
              <a:t>Makes resource requests to the host OS</a:t>
            </a:r>
          </a:p>
          <a:p>
            <a:pPr lvl="1"/>
            <a:r>
              <a:rPr lang="en-US" altLang="ko-KR" sz="1800">
                <a:ea typeface="굴림" pitchFamily="34" charset="-127"/>
              </a:rPr>
              <a:t>VMM-d(driver)</a:t>
            </a:r>
          </a:p>
          <a:p>
            <a:pPr lvl="2"/>
            <a:r>
              <a:rPr lang="en-US" altLang="ko-KR" sz="2200">
                <a:ea typeface="굴림" pitchFamily="34" charset="-127"/>
              </a:rPr>
              <a:t>Provide a means for communication between the other two components</a:t>
            </a:r>
          </a:p>
          <a:p>
            <a:endParaRPr lang="en-US" altLang="en-US" sz="1900"/>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52A04C0F-F3B2-4099-A046-301D74BE3110}" type="slidenum">
              <a:rPr lang="en-US" altLang="en-US"/>
              <a:pPr/>
              <a:t>32</a:t>
            </a:fld>
            <a:endParaRPr lang="en-US" altLang="en-US"/>
          </a:p>
        </p:txBody>
      </p:sp>
    </p:spTree>
    <p:extLst>
      <p:ext uri="{BB962C8B-B14F-4D97-AF65-F5344CB8AC3E}">
        <p14:creationId xmlns:p14="http://schemas.microsoft.com/office/powerpoint/2010/main" val="181043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ctrTitle"/>
          </p:nvPr>
        </p:nvSpPr>
        <p:spPr/>
        <p:txBody>
          <a:bodyPr/>
          <a:lstStyle/>
          <a:p>
            <a:br>
              <a:rPr lang="en-US" altLang="en-US" sz="3800" b="1" dirty="0">
                <a:solidFill>
                  <a:srgbClr val="FF0000"/>
                </a:solidFill>
              </a:rPr>
            </a:br>
            <a:r>
              <a:rPr lang="en-US" altLang="en-US" sz="3800" b="1" dirty="0">
                <a:solidFill>
                  <a:srgbClr val="FF0000"/>
                </a:solidFill>
              </a:rPr>
              <a:t> </a:t>
            </a:r>
            <a:r>
              <a:rPr lang="en-US" altLang="en-US" dirty="0">
                <a:solidFill>
                  <a:srgbClr val="FF0000"/>
                </a:solidFill>
              </a:rPr>
              <a:t>Memory Virtualization</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0610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B5470A-2FE0-4015-BB16-B6DDC28970B6}" type="slidenum">
              <a:rPr lang="en-US" altLang="en-US"/>
              <a:pPr/>
              <a:t>34</a:t>
            </a:fld>
            <a:endParaRPr lang="en-US" altLang="en-US"/>
          </a:p>
        </p:txBody>
      </p:sp>
      <p:sp>
        <p:nvSpPr>
          <p:cNvPr id="1426434" name="Rectangle 2"/>
          <p:cNvSpPr>
            <a:spLocks noGrp="1" noChangeArrowheads="1"/>
          </p:cNvSpPr>
          <p:nvPr>
            <p:ph type="title"/>
          </p:nvPr>
        </p:nvSpPr>
        <p:spPr/>
        <p:txBody>
          <a:bodyPr/>
          <a:lstStyle/>
          <a:p>
            <a:r>
              <a:rPr lang="en-US" altLang="en-US" dirty="0">
                <a:solidFill>
                  <a:srgbClr val="0070C0"/>
                </a:solidFill>
              </a:rPr>
              <a:t>Virtual Memory for System </a:t>
            </a:r>
            <a:r>
              <a:rPr lang="en-US" altLang="en-US" dirty="0" err="1">
                <a:solidFill>
                  <a:srgbClr val="0070C0"/>
                </a:solidFill>
              </a:rPr>
              <a:t>VMs</a:t>
            </a:r>
            <a:endParaRPr lang="en-US" altLang="en-US" dirty="0">
              <a:solidFill>
                <a:srgbClr val="0070C0"/>
              </a:solidFill>
            </a:endParaRPr>
          </a:p>
        </p:txBody>
      </p:sp>
      <p:sp>
        <p:nvSpPr>
          <p:cNvPr id="1426435" name="Text Box 3"/>
          <p:cNvSpPr txBox="1">
            <a:spLocks noChangeArrowheads="1"/>
          </p:cNvSpPr>
          <p:nvPr/>
        </p:nvSpPr>
        <p:spPr bwMode="auto">
          <a:xfrm>
            <a:off x="1946275" y="1752600"/>
            <a:ext cx="8159750"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3200" dirty="0">
                <a:solidFill>
                  <a:srgbClr val="000000"/>
                </a:solidFill>
                <a:latin typeface="Trebuchet MS" pitchFamily="34" charset="0"/>
              </a:rPr>
              <a:t>“Any </a:t>
            </a:r>
            <a:r>
              <a:rPr lang="en-US" altLang="en-US" sz="3200" b="1" dirty="0">
                <a:solidFill>
                  <a:srgbClr val="0000FF"/>
                </a:solidFill>
                <a:latin typeface="Trebuchet MS" pitchFamily="34" charset="0"/>
              </a:rPr>
              <a:t>programming</a:t>
            </a:r>
            <a:r>
              <a:rPr lang="en-US" altLang="en-US" sz="3200" dirty="0">
                <a:solidFill>
                  <a:srgbClr val="000000"/>
                </a:solidFill>
                <a:latin typeface="Trebuchet MS" pitchFamily="34" charset="0"/>
              </a:rPr>
              <a:t> problem can be solved by </a:t>
            </a:r>
            <a:r>
              <a:rPr lang="en-US" altLang="en-US" sz="3200" b="1" dirty="0">
                <a:solidFill>
                  <a:schemeClr val="tx2"/>
                </a:solidFill>
                <a:latin typeface="Trebuchet MS" pitchFamily="34" charset="0"/>
              </a:rPr>
              <a:t>adding</a:t>
            </a:r>
            <a:r>
              <a:rPr lang="en-US" altLang="en-US" sz="3200" dirty="0">
                <a:solidFill>
                  <a:srgbClr val="000000"/>
                </a:solidFill>
                <a:latin typeface="Trebuchet MS" pitchFamily="34" charset="0"/>
              </a:rPr>
              <a:t> a level of indirection.” </a:t>
            </a:r>
          </a:p>
          <a:p>
            <a:pPr algn="r"/>
            <a:r>
              <a:rPr lang="en-US" altLang="en-US" sz="2600" i="1" dirty="0">
                <a:solidFill>
                  <a:srgbClr val="000000"/>
                </a:solidFill>
                <a:latin typeface="Trebuchet MS" pitchFamily="34" charset="0"/>
              </a:rPr>
              <a:t>Anonymous</a:t>
            </a:r>
          </a:p>
          <a:p>
            <a:pPr algn="r"/>
            <a:endParaRPr lang="en-US" altLang="en-US" sz="3200" dirty="0">
              <a:solidFill>
                <a:srgbClr val="000000"/>
              </a:solidFill>
              <a:latin typeface="Trebuchet MS" pitchFamily="34" charset="0"/>
            </a:endParaRPr>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2030272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1A415E-7109-4E8F-A2D9-BE289D75D2F6}" type="slidenum">
              <a:rPr lang="en-US" altLang="en-US"/>
              <a:pPr/>
              <a:t>35</a:t>
            </a:fld>
            <a:endParaRPr lang="en-US" altLang="en-US"/>
          </a:p>
        </p:txBody>
      </p:sp>
      <p:sp>
        <p:nvSpPr>
          <p:cNvPr id="1428482" name="Rectangle 2"/>
          <p:cNvSpPr>
            <a:spLocks noGrp="1" noChangeArrowheads="1"/>
          </p:cNvSpPr>
          <p:nvPr>
            <p:ph type="title"/>
          </p:nvPr>
        </p:nvSpPr>
        <p:spPr/>
        <p:txBody>
          <a:bodyPr/>
          <a:lstStyle/>
          <a:p>
            <a:endParaRPr lang="en-US" altLang="en-US"/>
          </a:p>
        </p:txBody>
      </p:sp>
      <p:sp>
        <p:nvSpPr>
          <p:cNvPr id="1428483" name="Text Box 3"/>
          <p:cNvSpPr txBox="1">
            <a:spLocks noChangeArrowheads="1"/>
          </p:cNvSpPr>
          <p:nvPr/>
        </p:nvSpPr>
        <p:spPr bwMode="auto">
          <a:xfrm>
            <a:off x="1946275" y="1752600"/>
            <a:ext cx="8159750" cy="332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3200">
                <a:solidFill>
                  <a:srgbClr val="000000"/>
                </a:solidFill>
                <a:latin typeface="Trebuchet MS" pitchFamily="34" charset="0"/>
              </a:rPr>
              <a:t>“Any </a:t>
            </a:r>
            <a:r>
              <a:rPr lang="en-US" altLang="en-US" sz="3200" b="1">
                <a:solidFill>
                  <a:srgbClr val="0000FF"/>
                </a:solidFill>
                <a:latin typeface="Trebuchet MS" pitchFamily="34" charset="0"/>
              </a:rPr>
              <a:t>programming</a:t>
            </a:r>
            <a:r>
              <a:rPr lang="en-US" altLang="en-US" sz="3200">
                <a:solidFill>
                  <a:srgbClr val="000000"/>
                </a:solidFill>
                <a:latin typeface="Trebuchet MS" pitchFamily="34" charset="0"/>
              </a:rPr>
              <a:t> problem can be solved by </a:t>
            </a:r>
            <a:r>
              <a:rPr lang="en-US" altLang="en-US" sz="3200" b="1">
                <a:solidFill>
                  <a:schemeClr val="tx2"/>
                </a:solidFill>
                <a:latin typeface="Trebuchet MS" pitchFamily="34" charset="0"/>
              </a:rPr>
              <a:t>adding</a:t>
            </a:r>
            <a:r>
              <a:rPr lang="en-US" altLang="en-US" sz="3200">
                <a:solidFill>
                  <a:srgbClr val="000000"/>
                </a:solidFill>
                <a:latin typeface="Trebuchet MS" pitchFamily="34" charset="0"/>
              </a:rPr>
              <a:t> a level of indirection.” </a:t>
            </a:r>
          </a:p>
          <a:p>
            <a:pPr algn="r"/>
            <a:r>
              <a:rPr lang="en-US" altLang="en-US" sz="2600" i="1">
                <a:solidFill>
                  <a:srgbClr val="000000"/>
                </a:solidFill>
                <a:latin typeface="Trebuchet MS" pitchFamily="34" charset="0"/>
              </a:rPr>
              <a:t>Anonymous</a:t>
            </a:r>
          </a:p>
          <a:p>
            <a:pPr algn="r"/>
            <a:endParaRPr lang="en-US" altLang="en-US" sz="3200">
              <a:solidFill>
                <a:srgbClr val="000000"/>
              </a:solidFill>
              <a:latin typeface="Trebuchet MS" pitchFamily="34" charset="0"/>
            </a:endParaRPr>
          </a:p>
          <a:p>
            <a:pPr algn="r"/>
            <a:r>
              <a:rPr lang="en-US" altLang="en-US" sz="3200">
                <a:solidFill>
                  <a:srgbClr val="000000"/>
                </a:solidFill>
                <a:latin typeface="Trebuchet MS" pitchFamily="34" charset="0"/>
              </a:rPr>
              <a:t>“Any </a:t>
            </a:r>
            <a:r>
              <a:rPr lang="en-US" altLang="en-US" sz="3200" b="1">
                <a:solidFill>
                  <a:srgbClr val="0000FF"/>
                </a:solidFill>
                <a:latin typeface="Trebuchet MS" pitchFamily="34" charset="0"/>
              </a:rPr>
              <a:t>performance</a:t>
            </a:r>
            <a:r>
              <a:rPr lang="en-US" altLang="en-US" sz="3200">
                <a:solidFill>
                  <a:srgbClr val="000000"/>
                </a:solidFill>
                <a:latin typeface="Trebuchet MS" pitchFamily="34" charset="0"/>
              </a:rPr>
              <a:t> problem can be solved by </a:t>
            </a:r>
            <a:r>
              <a:rPr lang="en-US" altLang="en-US" sz="3200" b="1">
                <a:solidFill>
                  <a:schemeClr val="tx2"/>
                </a:solidFill>
                <a:latin typeface="Trebuchet MS" pitchFamily="34" charset="0"/>
              </a:rPr>
              <a:t>removing</a:t>
            </a:r>
            <a:r>
              <a:rPr lang="en-US" altLang="en-US" sz="3200">
                <a:solidFill>
                  <a:srgbClr val="000000"/>
                </a:solidFill>
                <a:latin typeface="Trebuchet MS" pitchFamily="34" charset="0"/>
              </a:rPr>
              <a:t> a level of indirection.” </a:t>
            </a:r>
          </a:p>
          <a:p>
            <a:pPr algn="r"/>
            <a:r>
              <a:rPr lang="en-US" altLang="en-US" sz="2600" i="1">
                <a:solidFill>
                  <a:srgbClr val="000000"/>
                </a:solidFill>
                <a:latin typeface="Trebuchet MS" pitchFamily="34" charset="0"/>
              </a:rPr>
              <a:t>M. Haertel</a:t>
            </a:r>
            <a:r>
              <a:rPr lang="en-US" altLang="en-US" sz="2600" i="1">
                <a:latin typeface="Trebuchet MS" pitchFamily="34" charset="0"/>
              </a:rPr>
              <a:t> </a:t>
            </a:r>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404037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p:cNvSpPr>
            <a:spLocks noGrp="1" noChangeArrowheads="1"/>
          </p:cNvSpPr>
          <p:nvPr>
            <p:ph type="title"/>
          </p:nvPr>
        </p:nvSpPr>
        <p:spPr/>
        <p:txBody>
          <a:bodyPr/>
          <a:lstStyle/>
          <a:p>
            <a:r>
              <a:rPr lang="en-US" altLang="en-US" dirty="0">
                <a:solidFill>
                  <a:srgbClr val="0070C0"/>
                </a:solidFill>
              </a:rPr>
              <a:t>Implementation</a:t>
            </a:r>
          </a:p>
        </p:txBody>
      </p:sp>
      <p:sp>
        <p:nvSpPr>
          <p:cNvPr id="1430531" name="Rectangle 3"/>
          <p:cNvSpPr>
            <a:spLocks noGrp="1" noChangeArrowheads="1"/>
          </p:cNvSpPr>
          <p:nvPr>
            <p:ph idx="1"/>
          </p:nvPr>
        </p:nvSpPr>
        <p:spPr/>
        <p:txBody>
          <a:bodyPr/>
          <a:lstStyle/>
          <a:p>
            <a:r>
              <a:rPr lang="en-US" altLang="en-US"/>
              <a:t>Translation Lookaside Buffer is used to cache locations of frequently-accessed pages</a:t>
            </a:r>
          </a:p>
          <a:p>
            <a:pPr lvl="1"/>
            <a:r>
              <a:rPr lang="en-US" altLang="en-US">
                <a:sym typeface="Wingdings" pitchFamily="2" charset="2"/>
              </a:rPr>
              <a:t>“Architected Page Table”  Hardware maintains page table &amp; instructions regarding it are part of the ISA. The TLB is invisible to ISA and OS.</a:t>
            </a:r>
          </a:p>
          <a:p>
            <a:pPr lvl="1"/>
            <a:endParaRPr lang="en-US" altLang="en-US">
              <a:sym typeface="Wingdings" pitchFamily="2" charset="2"/>
            </a:endParaRPr>
          </a:p>
          <a:p>
            <a:pPr lvl="1"/>
            <a:r>
              <a:rPr lang="en-US" altLang="en-US"/>
              <a:t>“Architected TLB” </a:t>
            </a:r>
            <a:r>
              <a:rPr lang="en-US" altLang="en-US">
                <a:sym typeface="Wingdings" pitchFamily="2" charset="2"/>
              </a:rPr>
              <a:t> Instructions to manipulate TLB are part of the ISA. OS implements the page table (hardware is unaware) More recent.</a:t>
            </a:r>
          </a:p>
        </p:txBody>
      </p:sp>
      <p:sp>
        <p:nvSpPr>
          <p:cNvPr id="2" name="Date Placeholder 1"/>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E246356B-990D-45E2-8213-07DFF711A047}" type="slidenum">
              <a:rPr lang="en-US" altLang="en-US"/>
              <a:pPr/>
              <a:t>36</a:t>
            </a:fld>
            <a:endParaRPr lang="en-US" altLang="en-US"/>
          </a:p>
        </p:txBody>
      </p:sp>
    </p:spTree>
    <p:extLst>
      <p:ext uri="{BB962C8B-B14F-4D97-AF65-F5344CB8AC3E}">
        <p14:creationId xmlns:p14="http://schemas.microsoft.com/office/powerpoint/2010/main" val="342377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altLang="en-US" dirty="0">
                <a:solidFill>
                  <a:srgbClr val="0070C0"/>
                </a:solidFill>
              </a:rPr>
              <a:t>Implementation</a:t>
            </a:r>
          </a:p>
        </p:txBody>
      </p:sp>
      <p:sp>
        <p:nvSpPr>
          <p:cNvPr id="1432579" name="Rectangle 3"/>
          <p:cNvSpPr>
            <a:spLocks noGrp="1" noChangeArrowheads="1"/>
          </p:cNvSpPr>
          <p:nvPr>
            <p:ph idx="1"/>
          </p:nvPr>
        </p:nvSpPr>
        <p:spPr>
          <a:xfrm>
            <a:off x="838200" y="1825625"/>
            <a:ext cx="4586416" cy="4351338"/>
          </a:xfrm>
        </p:spPr>
        <p:txBody>
          <a:bodyPr/>
          <a:lstStyle/>
          <a:p>
            <a:r>
              <a:rPr lang="en-US" altLang="en-US" sz="2000" dirty="0"/>
              <a:t>Architected Page Tables</a:t>
            </a:r>
          </a:p>
          <a:p>
            <a:pPr lvl="1"/>
            <a:r>
              <a:rPr lang="en-US" altLang="en-US" sz="1800" dirty="0">
                <a:sym typeface="Wingdings" pitchFamily="2" charset="2"/>
              </a:rPr>
              <a:t>Guest OS manages virtual-to-real mappings for its processes.</a:t>
            </a:r>
          </a:p>
          <a:p>
            <a:pPr lvl="1"/>
            <a:r>
              <a:rPr lang="en-US" altLang="en-US" sz="1800" dirty="0" err="1">
                <a:sym typeface="Wingdings" pitchFamily="2" charset="2"/>
              </a:rPr>
              <a:t>VMM</a:t>
            </a:r>
            <a:r>
              <a:rPr lang="en-US" altLang="en-US" sz="1800" dirty="0">
                <a:sym typeface="Wingdings" pitchFamily="2" charset="2"/>
              </a:rPr>
              <a:t> manages virtual-to-physical mappings in a </a:t>
            </a:r>
            <a:r>
              <a:rPr lang="en-US" altLang="en-US" sz="1800" i="1" dirty="0">
                <a:solidFill>
                  <a:srgbClr val="FF0000"/>
                </a:solidFill>
                <a:sym typeface="Wingdings" pitchFamily="2" charset="2"/>
              </a:rPr>
              <a:t>Shadow Page Table</a:t>
            </a:r>
            <a:r>
              <a:rPr lang="en-US" altLang="en-US" sz="1800" dirty="0">
                <a:sym typeface="Wingdings" pitchFamily="2" charset="2"/>
              </a:rPr>
              <a:t>, and virtualizes the page table pointer. Instructions to modify this trap &amp; the </a:t>
            </a:r>
            <a:r>
              <a:rPr lang="en-US" altLang="en-US" sz="1800" dirty="0" err="1">
                <a:sym typeface="Wingdings" pitchFamily="2" charset="2"/>
              </a:rPr>
              <a:t>VMM</a:t>
            </a:r>
            <a:r>
              <a:rPr lang="en-US" altLang="en-US" sz="1800" dirty="0">
                <a:sym typeface="Wingdings" pitchFamily="2" charset="2"/>
              </a:rPr>
              <a:t> updates guest’s page table pointer.</a:t>
            </a:r>
          </a:p>
        </p:txBody>
      </p:sp>
      <p:sp>
        <p:nvSpPr>
          <p:cNvPr id="2" name="Date Placeholder 1"/>
          <p:cNvSpPr>
            <a:spLocks noGrp="1"/>
          </p:cNvSpPr>
          <p:nvPr>
            <p:ph type="dt" sz="half" idx="10"/>
          </p:nvPr>
        </p:nvSpPr>
        <p:spPr/>
        <p:txBody>
          <a:bodyPr/>
          <a:lstStyle/>
          <a:p>
            <a:r>
              <a:rPr lang="en-US"/>
              <a:t>CS5250 - 2021/2022 Sem 2</a:t>
            </a:r>
          </a:p>
        </p:txBody>
      </p:sp>
      <p:sp>
        <p:nvSpPr>
          <p:cNvPr id="40" name="Slide Number Placeholder 3"/>
          <p:cNvSpPr>
            <a:spLocks noGrp="1"/>
          </p:cNvSpPr>
          <p:nvPr>
            <p:ph type="sldNum" sz="quarter" idx="12"/>
          </p:nvPr>
        </p:nvSpPr>
        <p:spPr/>
        <p:txBody>
          <a:bodyPr/>
          <a:lstStyle/>
          <a:p>
            <a:fld id="{E5482D96-4558-4252-9543-D575960EE5AA}" type="slidenum">
              <a:rPr lang="en-US" altLang="en-US"/>
              <a:pPr/>
              <a:t>37</a:t>
            </a:fld>
            <a:endParaRPr lang="en-US" altLang="en-US"/>
          </a:p>
        </p:txBody>
      </p:sp>
      <p:grpSp>
        <p:nvGrpSpPr>
          <p:cNvPr id="1432615" name="Group 39"/>
          <p:cNvGrpSpPr>
            <a:grpSpLocks/>
          </p:cNvGrpSpPr>
          <p:nvPr/>
        </p:nvGrpSpPr>
        <p:grpSpPr bwMode="auto">
          <a:xfrm>
            <a:off x="5884864" y="1438276"/>
            <a:ext cx="4581525" cy="4581525"/>
            <a:chOff x="2747" y="288"/>
            <a:chExt cx="2703" cy="3504"/>
          </a:xfrm>
        </p:grpSpPr>
        <p:sp>
          <p:nvSpPr>
            <p:cNvPr id="1432580" name="Text Box 4"/>
            <p:cNvSpPr txBox="1">
              <a:spLocks noChangeArrowheads="1"/>
            </p:cNvSpPr>
            <p:nvPr/>
          </p:nvSpPr>
          <p:spPr bwMode="auto">
            <a:xfrm>
              <a:off x="3589" y="288"/>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latin typeface="Arial" charset="0"/>
                </a:rPr>
                <a:t>Virtual Page</a:t>
              </a:r>
            </a:p>
          </p:txBody>
        </p:sp>
        <p:sp>
          <p:nvSpPr>
            <p:cNvPr id="1432581" name="Text Box 5"/>
            <p:cNvSpPr txBox="1">
              <a:spLocks noChangeArrowheads="1"/>
            </p:cNvSpPr>
            <p:nvPr/>
          </p:nvSpPr>
          <p:spPr bwMode="auto">
            <a:xfrm>
              <a:off x="4431" y="288"/>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latin typeface="Arial" charset="0"/>
                </a:rPr>
                <a:t>Physical Page</a:t>
              </a:r>
            </a:p>
          </p:txBody>
        </p:sp>
        <p:sp>
          <p:nvSpPr>
            <p:cNvPr id="1432582" name="Text Box 6"/>
            <p:cNvSpPr txBox="1">
              <a:spLocks noChangeArrowheads="1"/>
            </p:cNvSpPr>
            <p:nvPr/>
          </p:nvSpPr>
          <p:spPr bwMode="auto">
            <a:xfrm>
              <a:off x="4431" y="528"/>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83" name="Text Box 7"/>
            <p:cNvSpPr txBox="1">
              <a:spLocks noChangeArrowheads="1"/>
            </p:cNvSpPr>
            <p:nvPr/>
          </p:nvSpPr>
          <p:spPr bwMode="auto">
            <a:xfrm>
              <a:off x="3589" y="528"/>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84" name="Text Box 8"/>
            <p:cNvSpPr txBox="1">
              <a:spLocks noChangeArrowheads="1"/>
            </p:cNvSpPr>
            <p:nvPr/>
          </p:nvSpPr>
          <p:spPr bwMode="auto">
            <a:xfrm>
              <a:off x="4431" y="769"/>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1,000</a:t>
              </a:r>
            </a:p>
          </p:txBody>
        </p:sp>
        <p:sp>
          <p:nvSpPr>
            <p:cNvPr id="1432585" name="Text Box 9"/>
            <p:cNvSpPr txBox="1">
              <a:spLocks noChangeArrowheads="1"/>
            </p:cNvSpPr>
            <p:nvPr/>
          </p:nvSpPr>
          <p:spPr bwMode="auto">
            <a:xfrm>
              <a:off x="3589" y="769"/>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1,000</a:t>
              </a:r>
            </a:p>
          </p:txBody>
        </p:sp>
        <p:sp>
          <p:nvSpPr>
            <p:cNvPr id="1432586" name="Text Box 10"/>
            <p:cNvSpPr txBox="1">
              <a:spLocks noChangeArrowheads="1"/>
            </p:cNvSpPr>
            <p:nvPr/>
          </p:nvSpPr>
          <p:spPr bwMode="auto">
            <a:xfrm>
              <a:off x="4431" y="1008"/>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87" name="Text Box 11"/>
            <p:cNvSpPr txBox="1">
              <a:spLocks noChangeArrowheads="1"/>
            </p:cNvSpPr>
            <p:nvPr/>
          </p:nvSpPr>
          <p:spPr bwMode="auto">
            <a:xfrm>
              <a:off x="3589" y="1008"/>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88" name="Text Box 12"/>
            <p:cNvSpPr txBox="1">
              <a:spLocks noChangeArrowheads="1"/>
            </p:cNvSpPr>
            <p:nvPr/>
          </p:nvSpPr>
          <p:spPr bwMode="auto">
            <a:xfrm>
              <a:off x="4431" y="1249"/>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500</a:t>
              </a:r>
            </a:p>
          </p:txBody>
        </p:sp>
        <p:sp>
          <p:nvSpPr>
            <p:cNvPr id="1432589" name="Text Box 13"/>
            <p:cNvSpPr txBox="1">
              <a:spLocks noChangeArrowheads="1"/>
            </p:cNvSpPr>
            <p:nvPr/>
          </p:nvSpPr>
          <p:spPr bwMode="auto">
            <a:xfrm>
              <a:off x="3589" y="1249"/>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2,000</a:t>
              </a:r>
            </a:p>
          </p:txBody>
        </p:sp>
        <p:sp>
          <p:nvSpPr>
            <p:cNvPr id="1432590" name="Text Box 14"/>
            <p:cNvSpPr txBox="1">
              <a:spLocks noChangeArrowheads="1"/>
            </p:cNvSpPr>
            <p:nvPr/>
          </p:nvSpPr>
          <p:spPr bwMode="auto">
            <a:xfrm>
              <a:off x="4431" y="1488"/>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91" name="Text Box 15"/>
            <p:cNvSpPr txBox="1">
              <a:spLocks noChangeArrowheads="1"/>
            </p:cNvSpPr>
            <p:nvPr/>
          </p:nvSpPr>
          <p:spPr bwMode="auto">
            <a:xfrm>
              <a:off x="3589" y="1488"/>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92" name="Text Box 16"/>
            <p:cNvSpPr txBox="1">
              <a:spLocks noChangeArrowheads="1"/>
            </p:cNvSpPr>
            <p:nvPr/>
          </p:nvSpPr>
          <p:spPr bwMode="auto">
            <a:xfrm>
              <a:off x="3589" y="1729"/>
              <a:ext cx="1861"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Program 1 on VM1</a:t>
              </a:r>
            </a:p>
          </p:txBody>
        </p:sp>
        <p:sp>
          <p:nvSpPr>
            <p:cNvPr id="1432593" name="Text Box 17"/>
            <p:cNvSpPr txBox="1">
              <a:spLocks noChangeArrowheads="1"/>
            </p:cNvSpPr>
            <p:nvPr/>
          </p:nvSpPr>
          <p:spPr bwMode="auto">
            <a:xfrm>
              <a:off x="3589" y="2112"/>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latin typeface="Arial" charset="0"/>
                </a:rPr>
                <a:t>Virtual Page</a:t>
              </a:r>
            </a:p>
          </p:txBody>
        </p:sp>
        <p:sp>
          <p:nvSpPr>
            <p:cNvPr id="1432594" name="Text Box 18"/>
            <p:cNvSpPr txBox="1">
              <a:spLocks noChangeArrowheads="1"/>
            </p:cNvSpPr>
            <p:nvPr/>
          </p:nvSpPr>
          <p:spPr bwMode="auto">
            <a:xfrm>
              <a:off x="4431" y="2112"/>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latin typeface="Arial" charset="0"/>
                </a:rPr>
                <a:t>Physical Page</a:t>
              </a:r>
            </a:p>
          </p:txBody>
        </p:sp>
        <p:sp>
          <p:nvSpPr>
            <p:cNvPr id="1432595" name="Text Box 19"/>
            <p:cNvSpPr txBox="1">
              <a:spLocks noChangeArrowheads="1"/>
            </p:cNvSpPr>
            <p:nvPr/>
          </p:nvSpPr>
          <p:spPr bwMode="auto">
            <a:xfrm>
              <a:off x="4431" y="2352"/>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96" name="Text Box 20"/>
            <p:cNvSpPr txBox="1">
              <a:spLocks noChangeArrowheads="1"/>
            </p:cNvSpPr>
            <p:nvPr/>
          </p:nvSpPr>
          <p:spPr bwMode="auto">
            <a:xfrm>
              <a:off x="3589" y="2352"/>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597" name="Text Box 21"/>
            <p:cNvSpPr txBox="1">
              <a:spLocks noChangeArrowheads="1"/>
            </p:cNvSpPr>
            <p:nvPr/>
          </p:nvSpPr>
          <p:spPr bwMode="auto">
            <a:xfrm>
              <a:off x="4431" y="2593"/>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not mapped</a:t>
              </a:r>
            </a:p>
          </p:txBody>
        </p:sp>
        <p:sp>
          <p:nvSpPr>
            <p:cNvPr id="1432598" name="Text Box 22"/>
            <p:cNvSpPr txBox="1">
              <a:spLocks noChangeArrowheads="1"/>
            </p:cNvSpPr>
            <p:nvPr/>
          </p:nvSpPr>
          <p:spPr bwMode="auto">
            <a:xfrm>
              <a:off x="3589" y="2593"/>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1,000</a:t>
              </a:r>
            </a:p>
          </p:txBody>
        </p:sp>
        <p:sp>
          <p:nvSpPr>
            <p:cNvPr id="1432599" name="Text Box 23"/>
            <p:cNvSpPr txBox="1">
              <a:spLocks noChangeArrowheads="1"/>
            </p:cNvSpPr>
            <p:nvPr/>
          </p:nvSpPr>
          <p:spPr bwMode="auto">
            <a:xfrm>
              <a:off x="4431" y="2832"/>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600" name="Text Box 24"/>
            <p:cNvSpPr txBox="1">
              <a:spLocks noChangeArrowheads="1"/>
            </p:cNvSpPr>
            <p:nvPr/>
          </p:nvSpPr>
          <p:spPr bwMode="auto">
            <a:xfrm>
              <a:off x="3589" y="2832"/>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601" name="Text Box 25"/>
            <p:cNvSpPr txBox="1">
              <a:spLocks noChangeArrowheads="1"/>
            </p:cNvSpPr>
            <p:nvPr/>
          </p:nvSpPr>
          <p:spPr bwMode="auto">
            <a:xfrm>
              <a:off x="4431" y="3073"/>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not mapped</a:t>
              </a:r>
            </a:p>
          </p:txBody>
        </p:sp>
        <p:sp>
          <p:nvSpPr>
            <p:cNvPr id="1432602" name="Text Box 26"/>
            <p:cNvSpPr txBox="1">
              <a:spLocks noChangeArrowheads="1"/>
            </p:cNvSpPr>
            <p:nvPr/>
          </p:nvSpPr>
          <p:spPr bwMode="auto">
            <a:xfrm>
              <a:off x="3589" y="3073"/>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4000</a:t>
              </a:r>
            </a:p>
          </p:txBody>
        </p:sp>
        <p:sp>
          <p:nvSpPr>
            <p:cNvPr id="1432603" name="Text Box 27"/>
            <p:cNvSpPr txBox="1">
              <a:spLocks noChangeArrowheads="1"/>
            </p:cNvSpPr>
            <p:nvPr/>
          </p:nvSpPr>
          <p:spPr bwMode="auto">
            <a:xfrm>
              <a:off x="4431" y="3312"/>
              <a:ext cx="1019"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604" name="Text Box 28"/>
            <p:cNvSpPr txBox="1">
              <a:spLocks noChangeArrowheads="1"/>
            </p:cNvSpPr>
            <p:nvPr/>
          </p:nvSpPr>
          <p:spPr bwMode="auto">
            <a:xfrm>
              <a:off x="3589" y="3312"/>
              <a:ext cx="842"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605" name="Text Box 29"/>
            <p:cNvSpPr txBox="1">
              <a:spLocks noChangeArrowheads="1"/>
            </p:cNvSpPr>
            <p:nvPr/>
          </p:nvSpPr>
          <p:spPr bwMode="auto">
            <a:xfrm>
              <a:off x="3589" y="3553"/>
              <a:ext cx="1861"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Program 2 on VM1</a:t>
              </a:r>
            </a:p>
          </p:txBody>
        </p:sp>
        <p:sp>
          <p:nvSpPr>
            <p:cNvPr id="1432606" name="Text Box 30"/>
            <p:cNvSpPr txBox="1">
              <a:spLocks noChangeArrowheads="1"/>
            </p:cNvSpPr>
            <p:nvPr/>
          </p:nvSpPr>
          <p:spPr bwMode="auto">
            <a:xfrm>
              <a:off x="2747" y="1201"/>
              <a:ext cx="620" cy="576"/>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600">
                  <a:latin typeface="Arial" charset="0"/>
                </a:rPr>
                <a:t>Page Table Pointer</a:t>
              </a:r>
            </a:p>
          </p:txBody>
        </p:sp>
        <p:sp>
          <p:nvSpPr>
            <p:cNvPr id="1432607" name="Text Box 31"/>
            <p:cNvSpPr txBox="1">
              <a:spLocks noChangeArrowheads="1"/>
            </p:cNvSpPr>
            <p:nvPr/>
          </p:nvSpPr>
          <p:spPr bwMode="auto">
            <a:xfrm>
              <a:off x="2747" y="2017"/>
              <a:ext cx="620"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P1V2</a:t>
              </a:r>
            </a:p>
          </p:txBody>
        </p:sp>
        <p:sp>
          <p:nvSpPr>
            <p:cNvPr id="1432608" name="Text Box 32"/>
            <p:cNvSpPr txBox="1">
              <a:spLocks noChangeArrowheads="1"/>
            </p:cNvSpPr>
            <p:nvPr/>
          </p:nvSpPr>
          <p:spPr bwMode="auto">
            <a:xfrm>
              <a:off x="2747" y="2497"/>
              <a:ext cx="620"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P2V2</a:t>
              </a:r>
            </a:p>
          </p:txBody>
        </p:sp>
        <p:sp>
          <p:nvSpPr>
            <p:cNvPr id="1432609" name="Text Box 33"/>
            <p:cNvSpPr txBox="1">
              <a:spLocks noChangeArrowheads="1"/>
            </p:cNvSpPr>
            <p:nvPr/>
          </p:nvSpPr>
          <p:spPr bwMode="auto">
            <a:xfrm>
              <a:off x="2747" y="2737"/>
              <a:ext cx="620"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P3V2</a:t>
              </a:r>
            </a:p>
          </p:txBody>
        </p:sp>
        <p:sp>
          <p:nvSpPr>
            <p:cNvPr id="1432610" name="Text Box 34"/>
            <p:cNvSpPr txBox="1">
              <a:spLocks noChangeArrowheads="1"/>
            </p:cNvSpPr>
            <p:nvPr/>
          </p:nvSpPr>
          <p:spPr bwMode="auto">
            <a:xfrm>
              <a:off x="2747" y="2977"/>
              <a:ext cx="620" cy="239"/>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a:t>
              </a:r>
            </a:p>
          </p:txBody>
        </p:sp>
        <p:sp>
          <p:nvSpPr>
            <p:cNvPr id="1432611" name="Line 35"/>
            <p:cNvSpPr>
              <a:spLocks noChangeShapeType="1"/>
            </p:cNvSpPr>
            <p:nvPr/>
          </p:nvSpPr>
          <p:spPr bwMode="auto">
            <a:xfrm flipV="1">
              <a:off x="3367" y="528"/>
              <a:ext cx="222" cy="1344"/>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2612" name="Line 36"/>
            <p:cNvSpPr>
              <a:spLocks noChangeShapeType="1"/>
            </p:cNvSpPr>
            <p:nvPr/>
          </p:nvSpPr>
          <p:spPr bwMode="auto">
            <a:xfrm>
              <a:off x="3367" y="2352"/>
              <a:ext cx="222" cy="0"/>
            </a:xfrm>
            <a:prstGeom prst="line">
              <a:avLst/>
            </a:prstGeom>
            <a:noFill/>
            <a:ln w="28575">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2613" name="Text Box 37"/>
            <p:cNvSpPr txBox="1">
              <a:spLocks noChangeArrowheads="1"/>
            </p:cNvSpPr>
            <p:nvPr/>
          </p:nvSpPr>
          <p:spPr bwMode="auto">
            <a:xfrm>
              <a:off x="2747" y="1777"/>
              <a:ext cx="620" cy="239"/>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P1V1</a:t>
              </a:r>
            </a:p>
          </p:txBody>
        </p:sp>
        <p:sp>
          <p:nvSpPr>
            <p:cNvPr id="1432614" name="Text Box 38"/>
            <p:cNvSpPr txBox="1">
              <a:spLocks noChangeArrowheads="1"/>
            </p:cNvSpPr>
            <p:nvPr/>
          </p:nvSpPr>
          <p:spPr bwMode="auto">
            <a:xfrm>
              <a:off x="2747" y="2258"/>
              <a:ext cx="620" cy="239"/>
            </a:xfrm>
            <a:prstGeom prst="rect">
              <a:avLst/>
            </a:prstGeom>
            <a:solidFill>
              <a:schemeClr val="bg1"/>
            </a:solidFill>
            <a:ln w="127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a:latin typeface="Arial" charset="0"/>
                </a:rPr>
                <a:t>P2V1</a:t>
              </a:r>
            </a:p>
          </p:txBody>
        </p:sp>
      </p:grpSp>
    </p:spTree>
    <p:extLst>
      <p:ext uri="{BB962C8B-B14F-4D97-AF65-F5344CB8AC3E}">
        <p14:creationId xmlns:p14="http://schemas.microsoft.com/office/powerpoint/2010/main" val="4155970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solidFill>
                  <a:srgbClr val="FF0000"/>
                </a:solidFill>
              </a:rPr>
              <a:t>Hardware support for virtualization</a:t>
            </a:r>
          </a:p>
        </p:txBody>
      </p:sp>
      <p:sp>
        <p:nvSpPr>
          <p:cNvPr id="9" name="Subtitle 8"/>
          <p:cNvSpPr>
            <a:spLocks noGrp="1"/>
          </p:cNvSpPr>
          <p:nvPr>
            <p:ph type="subTitle" idx="1"/>
          </p:nvPr>
        </p:nvSpPr>
        <p:spPr/>
        <p:txBody>
          <a:bodyPr/>
          <a:lstStyle/>
          <a:p>
            <a:r>
              <a:rPr lang="en-US" dirty="0">
                <a:solidFill>
                  <a:srgbClr val="0070C0"/>
                </a:solidFill>
              </a:rPr>
              <a:t>Intel Virtualization Solution</a:t>
            </a:r>
          </a:p>
        </p:txBody>
      </p:sp>
      <p:sp>
        <p:nvSpPr>
          <p:cNvPr id="10" name="TextBox 9"/>
          <p:cNvSpPr txBox="1"/>
          <p:nvPr/>
        </p:nvSpPr>
        <p:spPr>
          <a:xfrm>
            <a:off x="7080422" y="5202194"/>
            <a:ext cx="4133247" cy="307777"/>
          </a:xfrm>
          <a:prstGeom prst="rect">
            <a:avLst/>
          </a:prstGeom>
          <a:noFill/>
        </p:spPr>
        <p:txBody>
          <a:bodyPr wrap="none" rtlCol="0">
            <a:spAutoFit/>
          </a:bodyPr>
          <a:lstStyle/>
          <a:p>
            <a:r>
              <a:rPr lang="en-US" sz="1400" dirty="0">
                <a:solidFill>
                  <a:schemeClr val="accent6">
                    <a:lumMod val="75000"/>
                  </a:schemeClr>
                </a:solidFill>
              </a:rPr>
              <a:t>Source: Y. Chung, National Tsinghua University, Taiwan</a:t>
            </a:r>
          </a:p>
        </p:txBody>
      </p:sp>
    </p:spTree>
    <p:extLst>
      <p:ext uri="{BB962C8B-B14F-4D97-AF65-F5344CB8AC3E}">
        <p14:creationId xmlns:p14="http://schemas.microsoft.com/office/powerpoint/2010/main" val="66303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0070C0"/>
                </a:solidFill>
              </a:rPr>
              <a:t>What is needed</a:t>
            </a:r>
            <a:endParaRPr lang="zh-TW" altLang="en-US" dirty="0">
              <a:solidFill>
                <a:srgbClr val="0070C0"/>
              </a:solidFill>
            </a:endParaRPr>
          </a:p>
        </p:txBody>
      </p:sp>
      <p:sp>
        <p:nvSpPr>
          <p:cNvPr id="3" name="內容版面配置區 2"/>
          <p:cNvSpPr>
            <a:spLocks noGrp="1"/>
          </p:cNvSpPr>
          <p:nvPr>
            <p:ph idx="1"/>
          </p:nvPr>
        </p:nvSpPr>
        <p:spPr/>
        <p:txBody>
          <a:bodyPr/>
          <a:lstStyle/>
          <a:p>
            <a:r>
              <a:rPr lang="en-US" altLang="zh-TW" dirty="0"/>
              <a:t>CPU Virtualization: Intel VT-x</a:t>
            </a:r>
          </a:p>
          <a:p>
            <a:endParaRPr lang="en-US" altLang="zh-TW" dirty="0"/>
          </a:p>
          <a:p>
            <a:r>
              <a:rPr lang="en-US" altLang="zh-TW" dirty="0"/>
              <a:t>Memory Virtualization:</a:t>
            </a:r>
            <a:r>
              <a:rPr lang="zh-TW" altLang="en-US" dirty="0"/>
              <a:t> </a:t>
            </a:r>
            <a:r>
              <a:rPr lang="en-US" altLang="zh-TW" dirty="0"/>
              <a:t>Extended Page Tables (</a:t>
            </a:r>
            <a:r>
              <a:rPr lang="en-US" altLang="zh-TW" dirty="0" err="1"/>
              <a:t>EPT</a:t>
            </a:r>
            <a:r>
              <a:rPr lang="en-US" altLang="zh-TW" dirty="0"/>
              <a:t>)</a:t>
            </a:r>
          </a:p>
          <a:p>
            <a:endParaRPr lang="en-US" altLang="zh-TW" dirty="0"/>
          </a:p>
          <a:p>
            <a:r>
              <a:rPr lang="en-US" altLang="zh-TW" dirty="0"/>
              <a:t>IO</a:t>
            </a:r>
            <a:r>
              <a:rPr lang="zh-TW" altLang="en-US" dirty="0"/>
              <a:t> </a:t>
            </a:r>
            <a:r>
              <a:rPr lang="en-US" altLang="zh-TW" dirty="0"/>
              <a:t>Virtualization: Intel VT-d</a:t>
            </a:r>
          </a:p>
          <a:p>
            <a:endParaRPr lang="zh-TW" altLang="en-US"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39</a:t>
            </a:fld>
            <a:endParaRPr lang="en-US"/>
          </a:p>
        </p:txBody>
      </p:sp>
    </p:spTree>
    <p:extLst>
      <p:ext uri="{BB962C8B-B14F-4D97-AF65-F5344CB8AC3E}">
        <p14:creationId xmlns:p14="http://schemas.microsoft.com/office/powerpoint/2010/main" val="380658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Outward Appearance</a:t>
            </a:r>
          </a:p>
        </p:txBody>
      </p:sp>
      <p:sp>
        <p:nvSpPr>
          <p:cNvPr id="2" name="Content Placeholder 1"/>
          <p:cNvSpPr>
            <a:spLocks noGrp="1"/>
          </p:cNvSpPr>
          <p:nvPr>
            <p:ph idx="1"/>
          </p:nvPr>
        </p:nvSpPr>
        <p:spPr/>
        <p:txBody>
          <a:bodyPr/>
          <a:lstStyle/>
          <a:p>
            <a:endParaRPr lang="en-US"/>
          </a:p>
        </p:txBody>
      </p:sp>
      <p:sp>
        <p:nvSpPr>
          <p:cNvPr id="73" name="Slide Number Placeholder 3"/>
          <p:cNvSpPr>
            <a:spLocks noGrp="1"/>
          </p:cNvSpPr>
          <p:nvPr>
            <p:ph type="sldNum" sz="quarter" idx="12"/>
          </p:nvPr>
        </p:nvSpPr>
        <p:spPr/>
        <p:txBody>
          <a:bodyPr/>
          <a:lstStyle/>
          <a:p>
            <a:fld id="{5BA18A2D-3371-4307-AB24-B981A201E4DE}" type="slidenum">
              <a:rPr lang="en-US" altLang="en-US"/>
              <a:pPr/>
              <a:t>4</a:t>
            </a:fld>
            <a:endParaRPr lang="en-US" altLang="en-US"/>
          </a:p>
        </p:txBody>
      </p:sp>
      <p:grpSp>
        <p:nvGrpSpPr>
          <p:cNvPr id="1358851" name="Group 3"/>
          <p:cNvGrpSpPr>
            <a:grpSpLocks/>
          </p:cNvGrpSpPr>
          <p:nvPr/>
        </p:nvGrpSpPr>
        <p:grpSpPr bwMode="auto">
          <a:xfrm>
            <a:off x="2711450" y="2058988"/>
            <a:ext cx="6604000" cy="3530600"/>
            <a:chOff x="748" y="1026"/>
            <a:chExt cx="4160" cy="2224"/>
          </a:xfrm>
        </p:grpSpPr>
        <p:sp>
          <p:nvSpPr>
            <p:cNvPr id="1358852" name="Rectangle 4"/>
            <p:cNvSpPr>
              <a:spLocks noChangeArrowheads="1"/>
            </p:cNvSpPr>
            <p:nvPr/>
          </p:nvSpPr>
          <p:spPr bwMode="auto">
            <a:xfrm>
              <a:off x="2576" y="1706"/>
              <a:ext cx="576"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CPU</a:t>
              </a:r>
            </a:p>
          </p:txBody>
        </p:sp>
        <p:sp>
          <p:nvSpPr>
            <p:cNvPr id="1358853" name="Rectangle 5"/>
            <p:cNvSpPr>
              <a:spLocks noChangeArrowheads="1"/>
            </p:cNvSpPr>
            <p:nvPr/>
          </p:nvSpPr>
          <p:spPr bwMode="auto">
            <a:xfrm>
              <a:off x="2576" y="2024"/>
              <a:ext cx="57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Terminal</a:t>
              </a:r>
            </a:p>
            <a:p>
              <a:pPr algn="ctr" latinLnBrk="1"/>
              <a:r>
                <a:rPr kumimoji="1" lang="en-US" altLang="ko-KR" sz="1000" b="1">
                  <a:ea typeface="굴림" pitchFamily="34" charset="-127"/>
                </a:rPr>
                <a:t>Controller</a:t>
              </a:r>
            </a:p>
          </p:txBody>
        </p:sp>
        <p:sp>
          <p:nvSpPr>
            <p:cNvPr id="1358854" name="Line 6"/>
            <p:cNvSpPr>
              <a:spLocks noChangeShapeType="1"/>
            </p:cNvSpPr>
            <p:nvPr/>
          </p:nvSpPr>
          <p:spPr bwMode="auto">
            <a:xfrm>
              <a:off x="975" y="2341"/>
              <a:ext cx="362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58855" name="Group 7"/>
            <p:cNvGrpSpPr>
              <a:grpSpLocks/>
            </p:cNvGrpSpPr>
            <p:nvPr/>
          </p:nvGrpSpPr>
          <p:grpSpPr bwMode="auto">
            <a:xfrm>
              <a:off x="1806" y="1026"/>
              <a:ext cx="2117" cy="408"/>
              <a:chOff x="1429" y="1026"/>
              <a:chExt cx="2117" cy="408"/>
            </a:xfrm>
          </p:grpSpPr>
          <p:sp>
            <p:nvSpPr>
              <p:cNvPr id="1358856" name="Rectangle 8"/>
              <p:cNvSpPr>
                <a:spLocks noChangeArrowheads="1"/>
              </p:cNvSpPr>
              <p:nvPr/>
            </p:nvSpPr>
            <p:spPr bwMode="auto">
              <a:xfrm>
                <a:off x="1429" y="1162"/>
                <a:ext cx="39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Disk</a:t>
                </a:r>
              </a:p>
            </p:txBody>
          </p:sp>
          <p:sp>
            <p:nvSpPr>
              <p:cNvPr id="1358857" name="Rectangle 9"/>
              <p:cNvSpPr>
                <a:spLocks noChangeArrowheads="1"/>
              </p:cNvSpPr>
              <p:nvPr/>
            </p:nvSpPr>
            <p:spPr bwMode="auto">
              <a:xfrm>
                <a:off x="1987" y="1162"/>
                <a:ext cx="39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Memory</a:t>
                </a:r>
              </a:p>
            </p:txBody>
          </p:sp>
          <p:sp>
            <p:nvSpPr>
              <p:cNvPr id="1358858" name="Rectangle 10"/>
              <p:cNvSpPr>
                <a:spLocks noChangeArrowheads="1"/>
              </p:cNvSpPr>
              <p:nvPr/>
            </p:nvSpPr>
            <p:spPr bwMode="auto">
              <a:xfrm>
                <a:off x="2562" y="1253"/>
                <a:ext cx="394"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Network</a:t>
                </a:r>
              </a:p>
              <a:p>
                <a:pPr algn="ctr" latinLnBrk="1"/>
                <a:r>
                  <a:rPr kumimoji="1" lang="en-US" altLang="ko-KR" sz="1000" b="1">
                    <a:ea typeface="굴림" pitchFamily="34" charset="-127"/>
                  </a:rPr>
                  <a:t>Controller</a:t>
                </a:r>
              </a:p>
            </p:txBody>
          </p:sp>
          <p:sp>
            <p:nvSpPr>
              <p:cNvPr id="1358859" name="Rectangle 11"/>
              <p:cNvSpPr>
                <a:spLocks noChangeArrowheads="1"/>
              </p:cNvSpPr>
              <p:nvPr/>
            </p:nvSpPr>
            <p:spPr bwMode="auto">
              <a:xfrm>
                <a:off x="3152" y="1162"/>
                <a:ext cx="39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Printer</a:t>
                </a:r>
              </a:p>
            </p:txBody>
          </p:sp>
          <p:sp>
            <p:nvSpPr>
              <p:cNvPr id="1358860" name="Line 12"/>
              <p:cNvSpPr>
                <a:spLocks noChangeShapeType="1"/>
              </p:cNvSpPr>
              <p:nvPr/>
            </p:nvSpPr>
            <p:spPr bwMode="auto">
              <a:xfrm flipV="1">
                <a:off x="2744" y="107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1" name="Rectangle 13"/>
              <p:cNvSpPr>
                <a:spLocks noChangeArrowheads="1"/>
              </p:cNvSpPr>
              <p:nvPr/>
            </p:nvSpPr>
            <p:spPr bwMode="auto">
              <a:xfrm>
                <a:off x="2667" y="1026"/>
                <a:ext cx="5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To network</a:t>
                </a:r>
              </a:p>
            </p:txBody>
          </p:sp>
        </p:grpSp>
        <p:sp>
          <p:nvSpPr>
            <p:cNvPr id="1358862" name="Line 14"/>
            <p:cNvSpPr>
              <a:spLocks noChangeShapeType="1"/>
            </p:cNvSpPr>
            <p:nvPr/>
          </p:nvSpPr>
          <p:spPr bwMode="auto">
            <a:xfrm>
              <a:off x="2018" y="143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3" name="Line 15"/>
            <p:cNvSpPr>
              <a:spLocks noChangeShapeType="1"/>
            </p:cNvSpPr>
            <p:nvPr/>
          </p:nvSpPr>
          <p:spPr bwMode="auto">
            <a:xfrm>
              <a:off x="2562" y="143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4" name="Line 16"/>
            <p:cNvSpPr>
              <a:spLocks noChangeShapeType="1"/>
            </p:cNvSpPr>
            <p:nvPr/>
          </p:nvSpPr>
          <p:spPr bwMode="auto">
            <a:xfrm>
              <a:off x="3152" y="143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5" name="Line 17"/>
            <p:cNvSpPr>
              <a:spLocks noChangeShapeType="1"/>
            </p:cNvSpPr>
            <p:nvPr/>
          </p:nvSpPr>
          <p:spPr bwMode="auto">
            <a:xfrm>
              <a:off x="3742" y="1434"/>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6" name="Line 18"/>
            <p:cNvSpPr>
              <a:spLocks noChangeShapeType="1"/>
            </p:cNvSpPr>
            <p:nvPr/>
          </p:nvSpPr>
          <p:spPr bwMode="auto">
            <a:xfrm>
              <a:off x="2018" y="1570"/>
              <a:ext cx="17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7" name="Line 19"/>
            <p:cNvSpPr>
              <a:spLocks noChangeShapeType="1"/>
            </p:cNvSpPr>
            <p:nvPr/>
          </p:nvSpPr>
          <p:spPr bwMode="auto">
            <a:xfrm>
              <a:off x="2880" y="1570"/>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8" name="Line 20"/>
            <p:cNvSpPr>
              <a:spLocks noChangeShapeType="1"/>
            </p:cNvSpPr>
            <p:nvPr/>
          </p:nvSpPr>
          <p:spPr bwMode="auto">
            <a:xfrm>
              <a:off x="2880" y="1888"/>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69" name="Rectangle 21"/>
            <p:cNvSpPr>
              <a:spLocks noChangeArrowheads="1"/>
            </p:cNvSpPr>
            <p:nvPr/>
          </p:nvSpPr>
          <p:spPr bwMode="auto">
            <a:xfrm>
              <a:off x="748" y="2432"/>
              <a:ext cx="5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Dedicated to</a:t>
              </a:r>
            </a:p>
            <a:p>
              <a:pPr algn="ctr" latinLnBrk="1"/>
              <a:r>
                <a:rPr kumimoji="1" lang="en-US" altLang="ko-KR" sz="1000">
                  <a:latin typeface="Arial" charset="0"/>
                  <a:ea typeface="굴림" pitchFamily="34" charset="-127"/>
                </a:rPr>
                <a:t>user1</a:t>
              </a:r>
            </a:p>
          </p:txBody>
        </p:sp>
        <p:sp>
          <p:nvSpPr>
            <p:cNvPr id="1358870" name="Rectangle 22"/>
            <p:cNvSpPr>
              <a:spLocks noChangeArrowheads="1"/>
            </p:cNvSpPr>
            <p:nvPr/>
          </p:nvSpPr>
          <p:spPr bwMode="auto">
            <a:xfrm>
              <a:off x="4286" y="2432"/>
              <a:ext cx="5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Dedicated to</a:t>
              </a:r>
            </a:p>
            <a:p>
              <a:pPr algn="ctr" latinLnBrk="1"/>
              <a:r>
                <a:rPr kumimoji="1" lang="en-US" altLang="ko-KR" sz="1000">
                  <a:latin typeface="Arial" charset="0"/>
                  <a:ea typeface="굴림" pitchFamily="34" charset="-127"/>
                </a:rPr>
                <a:t>user2</a:t>
              </a:r>
            </a:p>
          </p:txBody>
        </p:sp>
        <p:grpSp>
          <p:nvGrpSpPr>
            <p:cNvPr id="1358871" name="Group 23"/>
            <p:cNvGrpSpPr>
              <a:grpSpLocks/>
            </p:cNvGrpSpPr>
            <p:nvPr/>
          </p:nvGrpSpPr>
          <p:grpSpPr bwMode="auto">
            <a:xfrm>
              <a:off x="884" y="2523"/>
              <a:ext cx="1406" cy="727"/>
              <a:chOff x="884" y="2704"/>
              <a:chExt cx="1406" cy="727"/>
            </a:xfrm>
          </p:grpSpPr>
          <p:grpSp>
            <p:nvGrpSpPr>
              <p:cNvPr id="1358872" name="Group 24"/>
              <p:cNvGrpSpPr>
                <a:grpSpLocks/>
              </p:cNvGrpSpPr>
              <p:nvPr/>
            </p:nvGrpSpPr>
            <p:grpSpPr bwMode="auto">
              <a:xfrm>
                <a:off x="884" y="2976"/>
                <a:ext cx="1406" cy="455"/>
                <a:chOff x="884" y="2976"/>
                <a:chExt cx="1406" cy="455"/>
              </a:xfrm>
            </p:grpSpPr>
            <p:sp>
              <p:nvSpPr>
                <p:cNvPr id="1358873" name="Rectangle 25"/>
                <p:cNvSpPr>
                  <a:spLocks noChangeArrowheads="1"/>
                </p:cNvSpPr>
                <p:nvPr/>
              </p:nvSpPr>
              <p:spPr bwMode="auto">
                <a:xfrm>
                  <a:off x="884"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speaker</a:t>
                  </a:r>
                </a:p>
              </p:txBody>
            </p:sp>
            <p:sp>
              <p:nvSpPr>
                <p:cNvPr id="1358874" name="Rectangle 26"/>
                <p:cNvSpPr>
                  <a:spLocks noChangeArrowheads="1"/>
                </p:cNvSpPr>
                <p:nvPr/>
              </p:nvSpPr>
              <p:spPr bwMode="auto">
                <a:xfrm>
                  <a:off x="1383"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Keyboard</a:t>
                  </a:r>
                </a:p>
              </p:txBody>
            </p:sp>
            <p:sp>
              <p:nvSpPr>
                <p:cNvPr id="1358875" name="Rectangle 27"/>
                <p:cNvSpPr>
                  <a:spLocks noChangeArrowheads="1"/>
                </p:cNvSpPr>
                <p:nvPr/>
              </p:nvSpPr>
              <p:spPr bwMode="auto">
                <a:xfrm>
                  <a:off x="1882"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CD-Drive</a:t>
                  </a:r>
                </a:p>
              </p:txBody>
            </p:sp>
            <p:sp>
              <p:nvSpPr>
                <p:cNvPr id="1358876" name="Rectangle 28"/>
                <p:cNvSpPr>
                  <a:spLocks noChangeArrowheads="1"/>
                </p:cNvSpPr>
                <p:nvPr/>
              </p:nvSpPr>
              <p:spPr bwMode="auto">
                <a:xfrm>
                  <a:off x="1111" y="3249"/>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Display</a:t>
                  </a:r>
                </a:p>
              </p:txBody>
            </p:sp>
            <p:sp>
              <p:nvSpPr>
                <p:cNvPr id="1358877" name="Rectangle 29"/>
                <p:cNvSpPr>
                  <a:spLocks noChangeArrowheads="1"/>
                </p:cNvSpPr>
                <p:nvPr/>
              </p:nvSpPr>
              <p:spPr bwMode="auto">
                <a:xfrm>
                  <a:off x="1655" y="3249"/>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Mouse</a:t>
                  </a:r>
                </a:p>
              </p:txBody>
            </p:sp>
          </p:grpSp>
          <p:sp>
            <p:nvSpPr>
              <p:cNvPr id="1358878" name="Line 30"/>
              <p:cNvSpPr>
                <a:spLocks noChangeShapeType="1"/>
              </p:cNvSpPr>
              <p:nvPr/>
            </p:nvSpPr>
            <p:spPr bwMode="auto">
              <a:xfrm flipV="1">
                <a:off x="1111" y="2886"/>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79" name="Line 31"/>
              <p:cNvSpPr>
                <a:spLocks noChangeShapeType="1"/>
              </p:cNvSpPr>
              <p:nvPr/>
            </p:nvSpPr>
            <p:spPr bwMode="auto">
              <a:xfrm flipV="1">
                <a:off x="2064" y="2886"/>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0" name="Line 32"/>
              <p:cNvSpPr>
                <a:spLocks noChangeShapeType="1"/>
              </p:cNvSpPr>
              <p:nvPr/>
            </p:nvSpPr>
            <p:spPr bwMode="auto">
              <a:xfrm flipV="1">
                <a:off x="1610" y="270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1" name="Line 33"/>
              <p:cNvSpPr>
                <a:spLocks noChangeShapeType="1"/>
              </p:cNvSpPr>
              <p:nvPr/>
            </p:nvSpPr>
            <p:spPr bwMode="auto">
              <a:xfrm flipV="1">
                <a:off x="1338" y="293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2" name="Line 34"/>
              <p:cNvSpPr>
                <a:spLocks noChangeShapeType="1"/>
              </p:cNvSpPr>
              <p:nvPr/>
            </p:nvSpPr>
            <p:spPr bwMode="auto">
              <a:xfrm flipV="1">
                <a:off x="1837" y="293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3" name="Line 35"/>
              <p:cNvSpPr>
                <a:spLocks noChangeShapeType="1"/>
              </p:cNvSpPr>
              <p:nvPr/>
            </p:nvSpPr>
            <p:spPr bwMode="auto">
              <a:xfrm>
                <a:off x="1338" y="2931"/>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4" name="Line 36"/>
              <p:cNvSpPr>
                <a:spLocks noChangeShapeType="1"/>
              </p:cNvSpPr>
              <p:nvPr/>
            </p:nvSpPr>
            <p:spPr bwMode="auto">
              <a:xfrm>
                <a:off x="1655" y="293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5" name="Line 37"/>
              <p:cNvSpPr>
                <a:spLocks noChangeShapeType="1"/>
              </p:cNvSpPr>
              <p:nvPr/>
            </p:nvSpPr>
            <p:spPr bwMode="auto">
              <a:xfrm>
                <a:off x="1111" y="2886"/>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6" name="Line 38"/>
              <p:cNvSpPr>
                <a:spLocks noChangeShapeType="1"/>
              </p:cNvSpPr>
              <p:nvPr/>
            </p:nvSpPr>
            <p:spPr bwMode="auto">
              <a:xfrm flipH="1">
                <a:off x="1701" y="288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7" name="Line 39"/>
              <p:cNvSpPr>
                <a:spLocks noChangeShapeType="1"/>
              </p:cNvSpPr>
              <p:nvPr/>
            </p:nvSpPr>
            <p:spPr bwMode="auto">
              <a:xfrm flipV="1">
                <a:off x="1519" y="2704"/>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8" name="Line 40"/>
              <p:cNvSpPr>
                <a:spLocks noChangeShapeType="1"/>
              </p:cNvSpPr>
              <p:nvPr/>
            </p:nvSpPr>
            <p:spPr bwMode="auto">
              <a:xfrm flipV="1">
                <a:off x="1565" y="270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89" name="Line 41"/>
              <p:cNvSpPr>
                <a:spLocks noChangeShapeType="1"/>
              </p:cNvSpPr>
              <p:nvPr/>
            </p:nvSpPr>
            <p:spPr bwMode="auto">
              <a:xfrm flipV="1">
                <a:off x="1655" y="270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90" name="Line 42"/>
              <p:cNvSpPr>
                <a:spLocks noChangeShapeType="1"/>
              </p:cNvSpPr>
              <p:nvPr/>
            </p:nvSpPr>
            <p:spPr bwMode="auto">
              <a:xfrm flipV="1">
                <a:off x="1701" y="2704"/>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58891" name="Group 43"/>
            <p:cNvGrpSpPr>
              <a:grpSpLocks/>
            </p:cNvGrpSpPr>
            <p:nvPr/>
          </p:nvGrpSpPr>
          <p:grpSpPr bwMode="auto">
            <a:xfrm>
              <a:off x="3243" y="2523"/>
              <a:ext cx="1406" cy="727"/>
              <a:chOff x="884" y="2704"/>
              <a:chExt cx="1406" cy="727"/>
            </a:xfrm>
          </p:grpSpPr>
          <p:grpSp>
            <p:nvGrpSpPr>
              <p:cNvPr id="1358892" name="Group 44"/>
              <p:cNvGrpSpPr>
                <a:grpSpLocks/>
              </p:cNvGrpSpPr>
              <p:nvPr/>
            </p:nvGrpSpPr>
            <p:grpSpPr bwMode="auto">
              <a:xfrm>
                <a:off x="884" y="2976"/>
                <a:ext cx="1406" cy="455"/>
                <a:chOff x="884" y="2976"/>
                <a:chExt cx="1406" cy="455"/>
              </a:xfrm>
            </p:grpSpPr>
            <p:sp>
              <p:nvSpPr>
                <p:cNvPr id="1358893" name="Rectangle 45"/>
                <p:cNvSpPr>
                  <a:spLocks noChangeArrowheads="1"/>
                </p:cNvSpPr>
                <p:nvPr/>
              </p:nvSpPr>
              <p:spPr bwMode="auto">
                <a:xfrm>
                  <a:off x="884"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speaker</a:t>
                  </a:r>
                </a:p>
              </p:txBody>
            </p:sp>
            <p:sp>
              <p:nvSpPr>
                <p:cNvPr id="1358894" name="Rectangle 46"/>
                <p:cNvSpPr>
                  <a:spLocks noChangeArrowheads="1"/>
                </p:cNvSpPr>
                <p:nvPr/>
              </p:nvSpPr>
              <p:spPr bwMode="auto">
                <a:xfrm>
                  <a:off x="1383"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Keyboard</a:t>
                  </a:r>
                </a:p>
              </p:txBody>
            </p:sp>
            <p:sp>
              <p:nvSpPr>
                <p:cNvPr id="1358895" name="Rectangle 47"/>
                <p:cNvSpPr>
                  <a:spLocks noChangeArrowheads="1"/>
                </p:cNvSpPr>
                <p:nvPr/>
              </p:nvSpPr>
              <p:spPr bwMode="auto">
                <a:xfrm>
                  <a:off x="1882" y="2976"/>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CD-Drive</a:t>
                  </a:r>
                </a:p>
              </p:txBody>
            </p:sp>
            <p:sp>
              <p:nvSpPr>
                <p:cNvPr id="1358896" name="Rectangle 48"/>
                <p:cNvSpPr>
                  <a:spLocks noChangeArrowheads="1"/>
                </p:cNvSpPr>
                <p:nvPr/>
              </p:nvSpPr>
              <p:spPr bwMode="auto">
                <a:xfrm>
                  <a:off x="1111" y="3249"/>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Display</a:t>
                  </a:r>
                </a:p>
              </p:txBody>
            </p:sp>
            <p:sp>
              <p:nvSpPr>
                <p:cNvPr id="1358897" name="Rectangle 49"/>
                <p:cNvSpPr>
                  <a:spLocks noChangeArrowheads="1"/>
                </p:cNvSpPr>
                <p:nvPr/>
              </p:nvSpPr>
              <p:spPr bwMode="auto">
                <a:xfrm>
                  <a:off x="1655" y="3249"/>
                  <a:ext cx="408"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Mouse</a:t>
                  </a:r>
                </a:p>
              </p:txBody>
            </p:sp>
          </p:grpSp>
          <p:sp>
            <p:nvSpPr>
              <p:cNvPr id="1358898" name="Line 50"/>
              <p:cNvSpPr>
                <a:spLocks noChangeShapeType="1"/>
              </p:cNvSpPr>
              <p:nvPr/>
            </p:nvSpPr>
            <p:spPr bwMode="auto">
              <a:xfrm flipV="1">
                <a:off x="1111" y="2886"/>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899" name="Line 51"/>
              <p:cNvSpPr>
                <a:spLocks noChangeShapeType="1"/>
              </p:cNvSpPr>
              <p:nvPr/>
            </p:nvSpPr>
            <p:spPr bwMode="auto">
              <a:xfrm flipV="1">
                <a:off x="2064" y="2886"/>
                <a:ext cx="0" cy="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0" name="Line 52"/>
              <p:cNvSpPr>
                <a:spLocks noChangeShapeType="1"/>
              </p:cNvSpPr>
              <p:nvPr/>
            </p:nvSpPr>
            <p:spPr bwMode="auto">
              <a:xfrm flipV="1">
                <a:off x="1610" y="270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1" name="Line 53"/>
              <p:cNvSpPr>
                <a:spLocks noChangeShapeType="1"/>
              </p:cNvSpPr>
              <p:nvPr/>
            </p:nvSpPr>
            <p:spPr bwMode="auto">
              <a:xfrm flipV="1">
                <a:off x="1338" y="293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2" name="Line 54"/>
              <p:cNvSpPr>
                <a:spLocks noChangeShapeType="1"/>
              </p:cNvSpPr>
              <p:nvPr/>
            </p:nvSpPr>
            <p:spPr bwMode="auto">
              <a:xfrm flipV="1">
                <a:off x="1837" y="2931"/>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3" name="Line 55"/>
              <p:cNvSpPr>
                <a:spLocks noChangeShapeType="1"/>
              </p:cNvSpPr>
              <p:nvPr/>
            </p:nvSpPr>
            <p:spPr bwMode="auto">
              <a:xfrm>
                <a:off x="1338" y="2931"/>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4" name="Line 56"/>
              <p:cNvSpPr>
                <a:spLocks noChangeShapeType="1"/>
              </p:cNvSpPr>
              <p:nvPr/>
            </p:nvSpPr>
            <p:spPr bwMode="auto">
              <a:xfrm>
                <a:off x="1655" y="293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5" name="Line 57"/>
              <p:cNvSpPr>
                <a:spLocks noChangeShapeType="1"/>
              </p:cNvSpPr>
              <p:nvPr/>
            </p:nvSpPr>
            <p:spPr bwMode="auto">
              <a:xfrm>
                <a:off x="1111" y="2886"/>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6" name="Line 58"/>
              <p:cNvSpPr>
                <a:spLocks noChangeShapeType="1"/>
              </p:cNvSpPr>
              <p:nvPr/>
            </p:nvSpPr>
            <p:spPr bwMode="auto">
              <a:xfrm flipH="1">
                <a:off x="1701" y="2886"/>
                <a:ext cx="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7" name="Line 59"/>
              <p:cNvSpPr>
                <a:spLocks noChangeShapeType="1"/>
              </p:cNvSpPr>
              <p:nvPr/>
            </p:nvSpPr>
            <p:spPr bwMode="auto">
              <a:xfrm flipV="1">
                <a:off x="1519" y="2704"/>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8" name="Line 60"/>
              <p:cNvSpPr>
                <a:spLocks noChangeShapeType="1"/>
              </p:cNvSpPr>
              <p:nvPr/>
            </p:nvSpPr>
            <p:spPr bwMode="auto">
              <a:xfrm flipV="1">
                <a:off x="1565" y="270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09" name="Line 61"/>
              <p:cNvSpPr>
                <a:spLocks noChangeShapeType="1"/>
              </p:cNvSpPr>
              <p:nvPr/>
            </p:nvSpPr>
            <p:spPr bwMode="auto">
              <a:xfrm flipV="1">
                <a:off x="1655" y="270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10" name="Line 62"/>
              <p:cNvSpPr>
                <a:spLocks noChangeShapeType="1"/>
              </p:cNvSpPr>
              <p:nvPr/>
            </p:nvSpPr>
            <p:spPr bwMode="auto">
              <a:xfrm flipV="1">
                <a:off x="1701" y="2704"/>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58911" name="Group 63"/>
            <p:cNvGrpSpPr>
              <a:grpSpLocks/>
            </p:cNvGrpSpPr>
            <p:nvPr/>
          </p:nvGrpSpPr>
          <p:grpSpPr bwMode="auto">
            <a:xfrm>
              <a:off x="1610" y="2251"/>
              <a:ext cx="1043" cy="227"/>
              <a:chOff x="1610" y="2251"/>
              <a:chExt cx="1043" cy="227"/>
            </a:xfrm>
          </p:grpSpPr>
          <p:sp>
            <p:nvSpPr>
              <p:cNvPr id="1358912" name="Line 64"/>
              <p:cNvSpPr>
                <a:spLocks noChangeShapeType="1"/>
              </p:cNvSpPr>
              <p:nvPr/>
            </p:nvSpPr>
            <p:spPr bwMode="auto">
              <a:xfrm flipH="1" flipV="1">
                <a:off x="1610" y="2387"/>
                <a:ext cx="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13" name="Line 65"/>
              <p:cNvSpPr>
                <a:spLocks noChangeShapeType="1"/>
              </p:cNvSpPr>
              <p:nvPr/>
            </p:nvSpPr>
            <p:spPr bwMode="auto">
              <a:xfrm>
                <a:off x="1610" y="2387"/>
                <a:ext cx="10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14" name="Line 66"/>
              <p:cNvSpPr>
                <a:spLocks noChangeShapeType="1"/>
              </p:cNvSpPr>
              <p:nvPr/>
            </p:nvSpPr>
            <p:spPr bwMode="auto">
              <a:xfrm flipV="1">
                <a:off x="2653" y="2251"/>
                <a:ext cx="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58915" name="Group 67"/>
            <p:cNvGrpSpPr>
              <a:grpSpLocks/>
            </p:cNvGrpSpPr>
            <p:nvPr/>
          </p:nvGrpSpPr>
          <p:grpSpPr bwMode="auto">
            <a:xfrm>
              <a:off x="3061" y="2251"/>
              <a:ext cx="908" cy="227"/>
              <a:chOff x="3061" y="2251"/>
              <a:chExt cx="908" cy="227"/>
            </a:xfrm>
          </p:grpSpPr>
          <p:sp>
            <p:nvSpPr>
              <p:cNvPr id="1358916" name="Line 68"/>
              <p:cNvSpPr>
                <a:spLocks noChangeShapeType="1"/>
              </p:cNvSpPr>
              <p:nvPr/>
            </p:nvSpPr>
            <p:spPr bwMode="auto">
              <a:xfrm flipH="1" flipV="1">
                <a:off x="3969" y="2387"/>
                <a:ext cx="0"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17" name="Line 69"/>
              <p:cNvSpPr>
                <a:spLocks noChangeShapeType="1"/>
              </p:cNvSpPr>
              <p:nvPr/>
            </p:nvSpPr>
            <p:spPr bwMode="auto">
              <a:xfrm flipH="1">
                <a:off x="3061" y="2387"/>
                <a:ext cx="9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8918" name="Line 70"/>
              <p:cNvSpPr>
                <a:spLocks noChangeShapeType="1"/>
              </p:cNvSpPr>
              <p:nvPr/>
            </p:nvSpPr>
            <p:spPr bwMode="auto">
              <a:xfrm flipV="1">
                <a:off x="3061" y="2251"/>
                <a:ext cx="0"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58919" name="Rectangle 71"/>
            <p:cNvSpPr>
              <a:spLocks noChangeArrowheads="1"/>
            </p:cNvSpPr>
            <p:nvPr/>
          </p:nvSpPr>
          <p:spPr bwMode="auto">
            <a:xfrm>
              <a:off x="4332" y="2046"/>
              <a:ext cx="5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Shared</a:t>
              </a:r>
            </a:p>
            <a:p>
              <a:pPr algn="ctr" latinLnBrk="1"/>
              <a:r>
                <a:rPr kumimoji="1" lang="en-US" altLang="ko-KR" sz="1000">
                  <a:latin typeface="Arial" charset="0"/>
                  <a:ea typeface="굴림" pitchFamily="34" charset="-127"/>
                </a:rPr>
                <a:t>Hardware</a:t>
              </a:r>
            </a:p>
          </p:txBody>
        </p:sp>
        <p:sp>
          <p:nvSpPr>
            <p:cNvPr id="1358920" name="Line 72"/>
            <p:cNvSpPr>
              <a:spLocks noChangeShapeType="1"/>
            </p:cNvSpPr>
            <p:nvPr/>
          </p:nvSpPr>
          <p:spPr bwMode="auto">
            <a:xfrm flipV="1">
              <a:off x="4377" y="2024"/>
              <a:ext cx="0"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Date Placeholder 2"/>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2835327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Trap and Emulate Model</a:t>
            </a:r>
          </a:p>
        </p:txBody>
      </p:sp>
      <p:sp>
        <p:nvSpPr>
          <p:cNvPr id="3" name="Content Placeholder 2"/>
          <p:cNvSpPr>
            <a:spLocks noGrp="1"/>
          </p:cNvSpPr>
          <p:nvPr>
            <p:ph idx="1"/>
          </p:nvPr>
        </p:nvSpPr>
        <p:spPr/>
        <p:txBody>
          <a:bodyPr>
            <a:noAutofit/>
          </a:bodyPr>
          <a:lstStyle/>
          <a:p>
            <a:r>
              <a:rPr lang="en-US" sz="2400" dirty="0"/>
              <a:t>We want CPU virtualization to be efficient</a:t>
            </a:r>
          </a:p>
          <a:p>
            <a:pPr lvl="1"/>
            <a:r>
              <a:rPr lang="en-US" sz="2000" dirty="0"/>
              <a:t>We should make guest binaries run on CPU as fast as possible.</a:t>
            </a:r>
          </a:p>
          <a:p>
            <a:pPr lvl="1"/>
            <a:r>
              <a:rPr lang="en-US" sz="2000" dirty="0"/>
              <a:t>Theoretically speaking, if we can run all guest binaries natively, there will NO overhead at all.</a:t>
            </a:r>
          </a:p>
          <a:p>
            <a:pPr lvl="1"/>
            <a:r>
              <a:rPr lang="en-US" sz="2000" dirty="0"/>
              <a:t>But we cannot let guest OS handle everything, VMM should be able to control all hardware resources.</a:t>
            </a:r>
            <a:br>
              <a:rPr lang="en-US" sz="2000" dirty="0"/>
            </a:br>
            <a:endParaRPr lang="en-US" sz="2000" dirty="0"/>
          </a:p>
          <a:p>
            <a:r>
              <a:rPr lang="en-US" sz="2400" dirty="0"/>
              <a:t>Solution :</a:t>
            </a:r>
          </a:p>
          <a:p>
            <a:pPr lvl="1"/>
            <a:r>
              <a:rPr lang="en-US" sz="2000" dirty="0">
                <a:solidFill>
                  <a:srgbClr val="FF0000"/>
                </a:solidFill>
              </a:rPr>
              <a:t>Ring Compression</a:t>
            </a:r>
          </a:p>
          <a:p>
            <a:pPr lvl="2"/>
            <a:r>
              <a:rPr lang="en-US" sz="1800" dirty="0"/>
              <a:t>Shift traditional OS from kernel mode(Ring 0) to user mode(Ring 1), and run VMM in kernel mode.</a:t>
            </a:r>
          </a:p>
          <a:p>
            <a:pPr lvl="2"/>
            <a:r>
              <a:rPr lang="en-US" sz="1800" dirty="0"/>
              <a:t>Then VMM will be able to intercept all trapping event. </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40</a:t>
            </a:fld>
            <a:endParaRPr lang="en-US"/>
          </a:p>
        </p:txBody>
      </p:sp>
    </p:spTree>
    <p:extLst>
      <p:ext uri="{BB962C8B-B14F-4D97-AF65-F5344CB8AC3E}">
        <p14:creationId xmlns:p14="http://schemas.microsoft.com/office/powerpoint/2010/main" val="2247968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Trap and Emulate Model</a:t>
            </a:r>
          </a:p>
        </p:txBody>
      </p:sp>
      <p:sp>
        <p:nvSpPr>
          <p:cNvPr id="3" name="Content Placeholder 2"/>
          <p:cNvSpPr>
            <a:spLocks noGrp="1"/>
          </p:cNvSpPr>
          <p:nvPr>
            <p:ph idx="1"/>
          </p:nvPr>
        </p:nvSpPr>
        <p:spPr/>
        <p:txBody>
          <a:bodyPr/>
          <a:lstStyle/>
          <a:p>
            <a:r>
              <a:rPr lang="en-US" dirty="0"/>
              <a:t>VMM virtualization paradigm </a:t>
            </a:r>
            <a:r>
              <a:rPr lang="en-US" i="1" dirty="0"/>
              <a:t>(trap and emulate)</a:t>
            </a:r>
            <a:r>
              <a:rPr lang="en-US" dirty="0"/>
              <a:t> :</a:t>
            </a:r>
          </a:p>
          <a:p>
            <a:pPr marL="914400" lvl="1" indent="-457200">
              <a:buFont typeface="+mj-lt"/>
              <a:buAutoNum type="arabicPeriod"/>
            </a:pPr>
            <a:r>
              <a:rPr lang="en-US" dirty="0"/>
              <a:t>Let normal instructions of guest OS run directly on processor in user mode.</a:t>
            </a:r>
          </a:p>
          <a:p>
            <a:pPr marL="914400" lvl="1" indent="-457200">
              <a:buFont typeface="+mj-lt"/>
              <a:buAutoNum type="arabicPeriod"/>
            </a:pPr>
            <a:r>
              <a:rPr lang="en-US" dirty="0"/>
              <a:t>When executing privileged instructions, hardware will make processor trap into the VMM.</a:t>
            </a:r>
          </a:p>
          <a:p>
            <a:pPr marL="914400" lvl="1" indent="-457200">
              <a:buFont typeface="+mj-lt"/>
              <a:buAutoNum type="arabicPeriod"/>
            </a:pPr>
            <a:r>
              <a:rPr lang="en-US" dirty="0"/>
              <a:t>The VMM emulates the effect of the privileged instructions for the guest OS and return to guest.</a:t>
            </a:r>
          </a:p>
        </p:txBody>
      </p:sp>
      <p:pic>
        <p:nvPicPr>
          <p:cNvPr id="4" name="Picture 2" descr="http://benjr.tw/files/images/virtualization/2ring.png"/>
          <p:cNvPicPr>
            <a:picLocks noChangeAspect="1" noChangeArrowheads="1"/>
          </p:cNvPicPr>
          <p:nvPr/>
        </p:nvPicPr>
        <p:blipFill>
          <a:blip r:embed="rId3" cstate="print"/>
          <a:srcRect/>
          <a:stretch>
            <a:fillRect/>
          </a:stretch>
        </p:blipFill>
        <p:spPr bwMode="auto">
          <a:xfrm>
            <a:off x="3939504" y="4343400"/>
            <a:ext cx="4312995" cy="2286000"/>
          </a:xfrm>
          <a:prstGeom prst="rect">
            <a:avLst/>
          </a:prstGeom>
          <a:noFill/>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41</a:t>
            </a:fld>
            <a:endParaRPr lang="en-US"/>
          </a:p>
        </p:txBody>
      </p:sp>
    </p:spTree>
    <p:extLst>
      <p:ext uri="{BB962C8B-B14F-4D97-AF65-F5344CB8AC3E}">
        <p14:creationId xmlns:p14="http://schemas.microsoft.com/office/powerpoint/2010/main" val="3589850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Trap and Emulate Model</a:t>
            </a:r>
          </a:p>
        </p:txBody>
      </p:sp>
      <p:sp>
        <p:nvSpPr>
          <p:cNvPr id="3" name="Content Placeholder 2"/>
          <p:cNvSpPr>
            <a:spLocks noGrp="1"/>
          </p:cNvSpPr>
          <p:nvPr>
            <p:ph idx="1"/>
          </p:nvPr>
        </p:nvSpPr>
        <p:spPr>
          <a:xfrm>
            <a:off x="838200" y="1825625"/>
            <a:ext cx="5494638" cy="4351338"/>
          </a:xfrm>
        </p:spPr>
        <p:txBody>
          <a:bodyPr/>
          <a:lstStyle/>
          <a:p>
            <a:r>
              <a:rPr lang="en-US" dirty="0"/>
              <a:t>Traditional OS :</a:t>
            </a:r>
          </a:p>
          <a:p>
            <a:pPr lvl="1"/>
            <a:r>
              <a:rPr lang="en-US" dirty="0"/>
              <a:t>When application invoke a system call :</a:t>
            </a:r>
          </a:p>
          <a:p>
            <a:pPr lvl="2"/>
            <a:r>
              <a:rPr lang="en-US" dirty="0"/>
              <a:t>CPU will trap to interrupt handler vector in OS.</a:t>
            </a:r>
          </a:p>
          <a:p>
            <a:pPr lvl="2"/>
            <a:r>
              <a:rPr lang="en-US" dirty="0"/>
              <a:t>CPU will switch to kernel mode (Ring 0) and execute OS instructions.</a:t>
            </a:r>
          </a:p>
          <a:p>
            <a:pPr lvl="1"/>
            <a:r>
              <a:rPr lang="en-US" dirty="0"/>
              <a:t>When hardware event :</a:t>
            </a:r>
          </a:p>
          <a:p>
            <a:pPr lvl="2"/>
            <a:r>
              <a:rPr lang="en-US" dirty="0"/>
              <a:t>Hardware will interrupt CPU execution, and jump to interrupt handler in OS.</a:t>
            </a:r>
          </a:p>
        </p:txBody>
      </p:sp>
      <p:grpSp>
        <p:nvGrpSpPr>
          <p:cNvPr id="4" name="Group 3"/>
          <p:cNvGrpSpPr/>
          <p:nvPr/>
        </p:nvGrpSpPr>
        <p:grpSpPr>
          <a:xfrm>
            <a:off x="6906863" y="1872048"/>
            <a:ext cx="3890171" cy="3847715"/>
            <a:chOff x="5807112" y="1802840"/>
            <a:chExt cx="4784688" cy="4732470"/>
          </a:xfrm>
        </p:grpSpPr>
        <p:pic>
          <p:nvPicPr>
            <p:cNvPr id="57348" name="Picture 4"/>
            <p:cNvPicPr>
              <a:picLocks noChangeAspect="1" noChangeArrowheads="1"/>
            </p:cNvPicPr>
            <p:nvPr/>
          </p:nvPicPr>
          <p:blipFill>
            <a:blip r:embed="rId3" cstate="print"/>
            <a:srcRect/>
            <a:stretch>
              <a:fillRect/>
            </a:stretch>
          </p:blipFill>
          <p:spPr bwMode="auto">
            <a:xfrm>
              <a:off x="5807112" y="1802840"/>
              <a:ext cx="4114800" cy="4732470"/>
            </a:xfrm>
            <a:prstGeom prst="rect">
              <a:avLst/>
            </a:prstGeom>
            <a:noFill/>
            <a:ln w="9525">
              <a:noFill/>
              <a:miter lim="800000"/>
              <a:headEnd/>
              <a:tailEnd/>
            </a:ln>
            <a:effectLst/>
          </p:spPr>
        </p:pic>
        <p:pic>
          <p:nvPicPr>
            <p:cNvPr id="57349" name="Picture 5"/>
            <p:cNvPicPr>
              <a:picLocks noChangeAspect="1" noChangeArrowheads="1"/>
            </p:cNvPicPr>
            <p:nvPr/>
          </p:nvPicPr>
          <p:blipFill>
            <a:blip r:embed="rId4" cstate="print"/>
            <a:srcRect/>
            <a:stretch>
              <a:fillRect/>
            </a:stretch>
          </p:blipFill>
          <p:spPr bwMode="auto">
            <a:xfrm>
              <a:off x="9525000" y="2382297"/>
              <a:ext cx="1066800" cy="3332704"/>
            </a:xfrm>
            <a:prstGeom prst="rect">
              <a:avLst/>
            </a:prstGeom>
            <a:noFill/>
            <a:ln w="9525">
              <a:noFill/>
              <a:miter lim="800000"/>
              <a:headEnd/>
              <a:tailEnd/>
            </a:ln>
            <a:effectLst/>
          </p:spPr>
        </p:pic>
        <p:pic>
          <p:nvPicPr>
            <p:cNvPr id="57351" name="Picture 7"/>
            <p:cNvPicPr>
              <a:picLocks noChangeAspect="1" noChangeArrowheads="1"/>
            </p:cNvPicPr>
            <p:nvPr/>
          </p:nvPicPr>
          <p:blipFill>
            <a:blip r:embed="rId5" cstate="print"/>
            <a:srcRect/>
            <a:stretch>
              <a:fillRect/>
            </a:stretch>
          </p:blipFill>
          <p:spPr bwMode="auto">
            <a:xfrm>
              <a:off x="7285057" y="5303857"/>
              <a:ext cx="950913" cy="966787"/>
            </a:xfrm>
            <a:prstGeom prst="rect">
              <a:avLst/>
            </a:prstGeom>
            <a:noFill/>
            <a:ln w="9525">
              <a:noFill/>
              <a:miter lim="800000"/>
              <a:headEnd/>
              <a:tailEnd/>
            </a:ln>
            <a:effectLst/>
          </p:spPr>
        </p:pic>
      </p:grpSp>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42</a:t>
            </a:fld>
            <a:endParaRPr lang="en-US"/>
          </a:p>
        </p:txBody>
      </p:sp>
    </p:spTree>
    <p:extLst>
      <p:ext uri="{BB962C8B-B14F-4D97-AF65-F5344CB8AC3E}">
        <p14:creationId xmlns:p14="http://schemas.microsoft.com/office/powerpoint/2010/main" val="66283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Trap and Emulate Model</a:t>
            </a:r>
          </a:p>
        </p:txBody>
      </p:sp>
      <p:sp>
        <p:nvSpPr>
          <p:cNvPr id="3" name="Content Placeholder 2"/>
          <p:cNvSpPr>
            <a:spLocks noGrp="1"/>
          </p:cNvSpPr>
          <p:nvPr>
            <p:ph idx="1"/>
          </p:nvPr>
        </p:nvSpPr>
        <p:spPr>
          <a:xfrm>
            <a:off x="838200" y="1825625"/>
            <a:ext cx="4747054" cy="4351338"/>
          </a:xfrm>
        </p:spPr>
        <p:txBody>
          <a:bodyPr>
            <a:normAutofit fontScale="92500" lnSpcReduction="20000"/>
          </a:bodyPr>
          <a:lstStyle/>
          <a:p>
            <a:r>
              <a:rPr lang="en-US" dirty="0"/>
              <a:t>VMM and Guest OS :</a:t>
            </a:r>
          </a:p>
          <a:p>
            <a:pPr lvl="1"/>
            <a:r>
              <a:rPr lang="en-US" dirty="0"/>
              <a:t>System Call</a:t>
            </a:r>
          </a:p>
          <a:p>
            <a:pPr lvl="2"/>
            <a:r>
              <a:rPr lang="en-US" dirty="0"/>
              <a:t>CPU will trap to interrupt handler vector of VMM.</a:t>
            </a:r>
          </a:p>
          <a:p>
            <a:pPr lvl="2"/>
            <a:r>
              <a:rPr lang="en-US" dirty="0"/>
              <a:t>VMM jump back into guest OS.</a:t>
            </a:r>
          </a:p>
          <a:p>
            <a:pPr lvl="1"/>
            <a:r>
              <a:rPr lang="en-US" dirty="0"/>
              <a:t>Hardware Interrupt</a:t>
            </a:r>
          </a:p>
          <a:p>
            <a:pPr lvl="2"/>
            <a:r>
              <a:rPr lang="en-US" dirty="0"/>
              <a:t>Hardware make CPU trap to interrupt handler of VMM.</a:t>
            </a:r>
          </a:p>
          <a:p>
            <a:pPr lvl="2"/>
            <a:r>
              <a:rPr lang="en-US" dirty="0"/>
              <a:t>VMM jump to corresponding interrupt handler of guest OS.</a:t>
            </a:r>
          </a:p>
          <a:p>
            <a:pPr lvl="1"/>
            <a:r>
              <a:rPr lang="en-US" dirty="0"/>
              <a:t>Privilege Instruction</a:t>
            </a:r>
          </a:p>
          <a:p>
            <a:pPr lvl="2"/>
            <a:r>
              <a:rPr lang="en-US" dirty="0"/>
              <a:t>Running privilege instructions</a:t>
            </a:r>
            <a:br>
              <a:rPr lang="en-US" dirty="0"/>
            </a:br>
            <a:r>
              <a:rPr lang="en-US" dirty="0"/>
              <a:t>in guest OS will be trapped to VMM  for instruction emulation.</a:t>
            </a:r>
          </a:p>
          <a:p>
            <a:pPr lvl="2"/>
            <a:r>
              <a:rPr lang="en-US" dirty="0"/>
              <a:t>After emulation, VMM jump back to guest OS.</a:t>
            </a:r>
          </a:p>
        </p:txBody>
      </p:sp>
      <p:grpSp>
        <p:nvGrpSpPr>
          <p:cNvPr id="4" name="Group 3"/>
          <p:cNvGrpSpPr/>
          <p:nvPr/>
        </p:nvGrpSpPr>
        <p:grpSpPr>
          <a:xfrm>
            <a:off x="6721512" y="1896761"/>
            <a:ext cx="4250911" cy="4175169"/>
            <a:chOff x="5807112" y="1802840"/>
            <a:chExt cx="4818322" cy="4732470"/>
          </a:xfrm>
        </p:grpSpPr>
        <p:pic>
          <p:nvPicPr>
            <p:cNvPr id="1026" name="Picture 2"/>
            <p:cNvPicPr>
              <a:picLocks noChangeAspect="1" noChangeArrowheads="1"/>
            </p:cNvPicPr>
            <p:nvPr/>
          </p:nvPicPr>
          <p:blipFill>
            <a:blip r:embed="rId3" cstate="print"/>
            <a:srcRect/>
            <a:stretch>
              <a:fillRect/>
            </a:stretch>
          </p:blipFill>
          <p:spPr bwMode="auto">
            <a:xfrm>
              <a:off x="5807112" y="1802840"/>
              <a:ext cx="4114800" cy="47324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9545097" y="2378110"/>
              <a:ext cx="1080337" cy="326069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9555145" y="4247105"/>
              <a:ext cx="835025" cy="1271587"/>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7437457" y="5257800"/>
              <a:ext cx="798513" cy="1017046"/>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cstate="print"/>
            <a:srcRect/>
            <a:stretch>
              <a:fillRect/>
            </a:stretch>
          </p:blipFill>
          <p:spPr bwMode="auto">
            <a:xfrm>
              <a:off x="7411497" y="4247105"/>
              <a:ext cx="811213" cy="128587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cstate="print"/>
            <a:srcRect/>
            <a:stretch>
              <a:fillRect/>
            </a:stretch>
          </p:blipFill>
          <p:spPr bwMode="auto">
            <a:xfrm>
              <a:off x="7716297" y="3932257"/>
              <a:ext cx="847725" cy="1279525"/>
            </a:xfrm>
            <a:prstGeom prst="rect">
              <a:avLst/>
            </a:prstGeom>
            <a:noFill/>
            <a:ln w="9525">
              <a:noFill/>
              <a:miter lim="800000"/>
              <a:headEnd/>
              <a:tailEnd/>
            </a:ln>
            <a:effectLst/>
          </p:spPr>
        </p:pic>
        <p:pic>
          <p:nvPicPr>
            <p:cNvPr id="1034" name="Picture 10"/>
            <p:cNvPicPr>
              <a:picLocks noChangeAspect="1" noChangeArrowheads="1"/>
            </p:cNvPicPr>
            <p:nvPr/>
          </p:nvPicPr>
          <p:blipFill>
            <a:blip r:embed="rId9" cstate="print"/>
            <a:srcRect/>
            <a:stretch>
              <a:fillRect/>
            </a:stretch>
          </p:blipFill>
          <p:spPr bwMode="auto">
            <a:xfrm>
              <a:off x="9556530" y="4059620"/>
              <a:ext cx="870692" cy="1280160"/>
            </a:xfrm>
            <a:prstGeom prst="rect">
              <a:avLst/>
            </a:prstGeom>
            <a:noFill/>
            <a:ln w="9525">
              <a:noFill/>
              <a:miter lim="800000"/>
              <a:headEnd/>
              <a:tailEnd/>
            </a:ln>
            <a:effectLst/>
          </p:spPr>
        </p:pic>
      </p:grpSp>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43</a:t>
            </a:fld>
            <a:endParaRPr lang="en-US"/>
          </a:p>
        </p:txBody>
      </p:sp>
    </p:spTree>
    <p:extLst>
      <p:ext uri="{BB962C8B-B14F-4D97-AF65-F5344CB8AC3E}">
        <p14:creationId xmlns:p14="http://schemas.microsoft.com/office/powerpoint/2010/main" val="3847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Context Switch</a:t>
            </a:r>
          </a:p>
        </p:txBody>
      </p:sp>
      <p:pic>
        <p:nvPicPr>
          <p:cNvPr id="3074" name="Picture 2"/>
          <p:cNvPicPr>
            <a:picLocks noChangeAspect="1" noChangeArrowheads="1"/>
          </p:cNvPicPr>
          <p:nvPr/>
        </p:nvPicPr>
        <p:blipFill>
          <a:blip r:embed="rId3" cstate="print"/>
          <a:srcRect/>
          <a:stretch>
            <a:fillRect/>
          </a:stretch>
        </p:blipFill>
        <p:spPr bwMode="auto">
          <a:xfrm>
            <a:off x="1416952" y="2435537"/>
            <a:ext cx="8950325" cy="236537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44</a:t>
            </a:fld>
            <a:endParaRPr lang="en-US"/>
          </a:p>
        </p:txBody>
      </p:sp>
    </p:spTree>
    <p:extLst>
      <p:ext uri="{BB962C8B-B14F-4D97-AF65-F5344CB8AC3E}">
        <p14:creationId xmlns:p14="http://schemas.microsoft.com/office/powerpoint/2010/main" val="4241882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512011" y="1723767"/>
            <a:ext cx="4744518" cy="3733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0070C0"/>
                </a:solidFill>
              </a:rPr>
              <a:t>System State Management</a:t>
            </a:r>
          </a:p>
        </p:txBody>
      </p:sp>
      <p:sp>
        <p:nvSpPr>
          <p:cNvPr id="3" name="Content Placeholder 2"/>
          <p:cNvSpPr>
            <a:spLocks noGrp="1"/>
          </p:cNvSpPr>
          <p:nvPr>
            <p:ph idx="1"/>
          </p:nvPr>
        </p:nvSpPr>
        <p:spPr>
          <a:xfrm>
            <a:off x="838200" y="1825625"/>
            <a:ext cx="5049795" cy="4351338"/>
          </a:xfrm>
        </p:spPr>
        <p:txBody>
          <a:bodyPr>
            <a:normAutofit/>
          </a:bodyPr>
          <a:lstStyle/>
          <a:p>
            <a:r>
              <a:rPr lang="en-US" dirty="0"/>
              <a:t>Virtualizing system state :</a:t>
            </a:r>
          </a:p>
          <a:p>
            <a:pPr lvl="1"/>
            <a:r>
              <a:rPr lang="en-US" dirty="0"/>
              <a:t>VMM will hold the system states</a:t>
            </a:r>
            <a:br>
              <a:rPr lang="en-US" dirty="0"/>
            </a:br>
            <a:r>
              <a:rPr lang="en-US" dirty="0"/>
              <a:t>of all virtual machines in memory.</a:t>
            </a:r>
          </a:p>
          <a:p>
            <a:pPr lvl="1"/>
            <a:r>
              <a:rPr lang="en-US" dirty="0"/>
              <a:t>When VMM context switch from</a:t>
            </a:r>
            <a:br>
              <a:rPr lang="en-US" dirty="0"/>
            </a:br>
            <a:r>
              <a:rPr lang="en-US" dirty="0"/>
              <a:t>one virtual machine to another</a:t>
            </a:r>
          </a:p>
          <a:p>
            <a:pPr lvl="2"/>
            <a:r>
              <a:rPr lang="en-US" dirty="0"/>
              <a:t>Write the register values back to memory</a:t>
            </a:r>
          </a:p>
          <a:p>
            <a:pPr lvl="2"/>
            <a:r>
              <a:rPr lang="en-US" dirty="0"/>
              <a:t>Copy the register values of next guest OS to CPU registers.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45</a:t>
            </a:fld>
            <a:endParaRPr lang="en-US"/>
          </a:p>
        </p:txBody>
      </p:sp>
    </p:spTree>
    <p:extLst>
      <p:ext uri="{BB962C8B-B14F-4D97-AF65-F5344CB8AC3E}">
        <p14:creationId xmlns:p14="http://schemas.microsoft.com/office/powerpoint/2010/main" val="3842523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Intel VT-x</a:t>
            </a:r>
          </a:p>
        </p:txBody>
      </p:sp>
      <p:sp>
        <p:nvSpPr>
          <p:cNvPr id="3" name="Content Placeholder 2"/>
          <p:cNvSpPr>
            <a:spLocks noGrp="1"/>
          </p:cNvSpPr>
          <p:nvPr>
            <p:ph idx="1"/>
          </p:nvPr>
        </p:nvSpPr>
        <p:spPr>
          <a:xfrm>
            <a:off x="457200" y="1825625"/>
            <a:ext cx="11226800" cy="4351338"/>
          </a:xfrm>
        </p:spPr>
        <p:txBody>
          <a:bodyPr>
            <a:normAutofit lnSpcReduction="10000"/>
          </a:bodyPr>
          <a:lstStyle/>
          <a:p>
            <a:r>
              <a:rPr lang="en-US" dirty="0"/>
              <a:t>In order to straighten those problems out, Intel introduces one more operation mode of x86 architecture.</a:t>
            </a:r>
          </a:p>
          <a:p>
            <a:pPr lvl="1"/>
            <a:r>
              <a:rPr lang="en-US" dirty="0">
                <a:solidFill>
                  <a:srgbClr val="FF0000"/>
                </a:solidFill>
              </a:rPr>
              <a:t>VMX Root Operation </a:t>
            </a:r>
            <a:r>
              <a:rPr lang="en-US" dirty="0"/>
              <a:t>(Root Mode)</a:t>
            </a:r>
          </a:p>
          <a:p>
            <a:pPr lvl="2"/>
            <a:r>
              <a:rPr lang="en-US" dirty="0"/>
              <a:t>All instruction behaviors in this mode are no different to traditional ones.</a:t>
            </a:r>
          </a:p>
          <a:p>
            <a:pPr lvl="2"/>
            <a:r>
              <a:rPr lang="en-US" dirty="0"/>
              <a:t>All legacy software can run in this mode correctly.</a:t>
            </a:r>
          </a:p>
          <a:p>
            <a:pPr lvl="2"/>
            <a:r>
              <a:rPr lang="en-US" dirty="0"/>
              <a:t>VMM should run in this mode and control all system resources.</a:t>
            </a:r>
          </a:p>
          <a:p>
            <a:pPr lvl="1"/>
            <a:r>
              <a:rPr lang="en-US" dirty="0"/>
              <a:t>VMX Non-Root Operation (Non-Root Mode)</a:t>
            </a:r>
          </a:p>
          <a:p>
            <a:pPr lvl="2"/>
            <a:r>
              <a:rPr lang="en-US" dirty="0"/>
              <a:t>All sensitive instruction behaviors in this mode are redefined.</a:t>
            </a:r>
          </a:p>
          <a:p>
            <a:pPr lvl="2"/>
            <a:r>
              <a:rPr lang="en-US" dirty="0"/>
              <a:t>The sensitive instructions will trap to Root Mode.</a:t>
            </a:r>
          </a:p>
          <a:p>
            <a:pPr lvl="2"/>
            <a:r>
              <a:rPr lang="en-US" dirty="0"/>
              <a:t>Guest OS should run in this mode and be fully virtualized through typical “</a:t>
            </a:r>
            <a:r>
              <a:rPr lang="en-US" i="1" dirty="0"/>
              <a:t>trap and emulation model</a:t>
            </a:r>
            <a:r>
              <a:rPr lang="en-US" dirty="0"/>
              <a:t>”.</a:t>
            </a:r>
          </a:p>
          <a:p>
            <a:pPr lvl="1"/>
            <a:r>
              <a:rPr lang="en-US" dirty="0"/>
              <a:t>See “Changes to Instruction Behavior in VMX Non-Root Operation” in Chapter 25 of the Intel® 64 and IA-32 Architectures Software Developer’s Manual, Volume 3C</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46</a:t>
            </a:fld>
            <a:endParaRPr lang="en-US"/>
          </a:p>
        </p:txBody>
      </p:sp>
    </p:spTree>
    <p:extLst>
      <p:ext uri="{BB962C8B-B14F-4D97-AF65-F5344CB8AC3E}">
        <p14:creationId xmlns:p14="http://schemas.microsoft.com/office/powerpoint/2010/main" val="819056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Intel VT-x</a:t>
            </a:r>
          </a:p>
        </p:txBody>
      </p:sp>
      <p:sp>
        <p:nvSpPr>
          <p:cNvPr id="3" name="Content Placeholder 2"/>
          <p:cNvSpPr>
            <a:spLocks noGrp="1"/>
          </p:cNvSpPr>
          <p:nvPr>
            <p:ph idx="1"/>
          </p:nvPr>
        </p:nvSpPr>
        <p:spPr>
          <a:xfrm>
            <a:off x="897924" y="1526060"/>
            <a:ext cx="3840892" cy="4938584"/>
          </a:xfrm>
        </p:spPr>
        <p:txBody>
          <a:bodyPr>
            <a:normAutofit/>
          </a:bodyPr>
          <a:lstStyle/>
          <a:p>
            <a:r>
              <a:rPr lang="en-US" sz="2400" dirty="0"/>
              <a:t>VMM with VT-x :</a:t>
            </a:r>
          </a:p>
          <a:p>
            <a:pPr lvl="1"/>
            <a:r>
              <a:rPr lang="en-US" sz="2000" dirty="0"/>
              <a:t>System Call</a:t>
            </a:r>
          </a:p>
          <a:p>
            <a:pPr lvl="2"/>
            <a:r>
              <a:rPr lang="en-US" sz="1800" dirty="0"/>
              <a:t>CPU will directly trap to interrupt handler vector of guest OS.</a:t>
            </a:r>
          </a:p>
          <a:p>
            <a:pPr lvl="1"/>
            <a:r>
              <a:rPr lang="en-US" sz="2000" dirty="0"/>
              <a:t>Hardware Interrupt</a:t>
            </a:r>
          </a:p>
          <a:p>
            <a:pPr lvl="2"/>
            <a:r>
              <a:rPr lang="en-US" sz="1800" dirty="0"/>
              <a:t>Still, hardware events need to be handled by VMM first.</a:t>
            </a:r>
          </a:p>
          <a:p>
            <a:pPr lvl="1"/>
            <a:r>
              <a:rPr lang="en-US" sz="2000" dirty="0"/>
              <a:t>Sensitive Instruction</a:t>
            </a:r>
          </a:p>
          <a:p>
            <a:pPr lvl="2"/>
            <a:r>
              <a:rPr lang="en-US" sz="1800" dirty="0"/>
              <a:t>Instead of trap all privilege instructions, running guest OS in Non-root mode will trap sensitive instruction only.</a:t>
            </a:r>
          </a:p>
        </p:txBody>
      </p:sp>
      <p:grpSp>
        <p:nvGrpSpPr>
          <p:cNvPr id="4" name="Group 3"/>
          <p:cNvGrpSpPr/>
          <p:nvPr/>
        </p:nvGrpSpPr>
        <p:grpSpPr>
          <a:xfrm>
            <a:off x="6277356" y="1624914"/>
            <a:ext cx="4314760" cy="4286380"/>
            <a:chOff x="5412382" y="1367334"/>
            <a:chExt cx="5202193" cy="5167976"/>
          </a:xfrm>
        </p:grpSpPr>
        <p:pic>
          <p:nvPicPr>
            <p:cNvPr id="6147" name="Picture 3"/>
            <p:cNvPicPr>
              <a:picLocks noChangeAspect="1" noChangeArrowheads="1"/>
            </p:cNvPicPr>
            <p:nvPr/>
          </p:nvPicPr>
          <p:blipFill>
            <a:blip r:embed="rId3" cstate="print"/>
            <a:srcRect/>
            <a:stretch>
              <a:fillRect/>
            </a:stretch>
          </p:blipFill>
          <p:spPr bwMode="auto">
            <a:xfrm>
              <a:off x="5412382" y="1367334"/>
              <a:ext cx="4587911" cy="5167976"/>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cstate="print"/>
            <a:srcRect/>
            <a:stretch>
              <a:fillRect/>
            </a:stretch>
          </p:blipFill>
          <p:spPr bwMode="auto">
            <a:xfrm>
              <a:off x="9620800" y="1887582"/>
              <a:ext cx="993775" cy="3074127"/>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cstate="print"/>
            <a:srcRect/>
            <a:stretch>
              <a:fillRect/>
            </a:stretch>
          </p:blipFill>
          <p:spPr bwMode="auto">
            <a:xfrm>
              <a:off x="7685681" y="4589419"/>
              <a:ext cx="774700" cy="1169127"/>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cstate="print"/>
            <a:srcRect/>
            <a:stretch>
              <a:fillRect/>
            </a:stretch>
          </p:blipFill>
          <p:spPr bwMode="auto">
            <a:xfrm>
              <a:off x="7698381" y="5521237"/>
              <a:ext cx="762000" cy="7620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cstate="print"/>
            <a:srcRect/>
            <a:stretch>
              <a:fillRect/>
            </a:stretch>
          </p:blipFill>
          <p:spPr bwMode="auto">
            <a:xfrm>
              <a:off x="9629509" y="4410891"/>
              <a:ext cx="841375" cy="1160418"/>
            </a:xfrm>
            <a:prstGeom prst="rect">
              <a:avLst/>
            </a:prstGeom>
            <a:noFill/>
            <a:ln w="9525">
              <a:noFill/>
              <a:miter lim="800000"/>
              <a:headEnd/>
              <a:tailEnd/>
            </a:ln>
            <a:effectLst/>
          </p:spPr>
        </p:pic>
        <p:pic>
          <p:nvPicPr>
            <p:cNvPr id="6152" name="Picture 8"/>
            <p:cNvPicPr>
              <a:picLocks noChangeAspect="1" noChangeArrowheads="1"/>
            </p:cNvPicPr>
            <p:nvPr/>
          </p:nvPicPr>
          <p:blipFill>
            <a:blip r:embed="rId8" cstate="print"/>
            <a:srcRect/>
            <a:stretch>
              <a:fillRect/>
            </a:stretch>
          </p:blipFill>
          <p:spPr bwMode="auto">
            <a:xfrm>
              <a:off x="7874728" y="4267200"/>
              <a:ext cx="890587" cy="1191441"/>
            </a:xfrm>
            <a:prstGeom prst="rect">
              <a:avLst/>
            </a:prstGeom>
            <a:noFill/>
            <a:ln w="9525">
              <a:noFill/>
              <a:miter lim="800000"/>
              <a:headEnd/>
              <a:tailEnd/>
            </a:ln>
            <a:effectLst/>
          </p:spPr>
        </p:pic>
      </p:grpSp>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47</a:t>
            </a:fld>
            <a:endParaRPr lang="en-US"/>
          </a:p>
        </p:txBody>
      </p:sp>
    </p:spTree>
    <p:extLst>
      <p:ext uri="{BB962C8B-B14F-4D97-AF65-F5344CB8AC3E}">
        <p14:creationId xmlns:p14="http://schemas.microsoft.com/office/powerpoint/2010/main" val="168661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125" y="1807487"/>
            <a:ext cx="3166329" cy="267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normAutofit/>
          </a:bodyPr>
          <a:lstStyle/>
          <a:p>
            <a:r>
              <a:rPr lang="en-US" altLang="zh-TW" dirty="0">
                <a:solidFill>
                  <a:srgbClr val="0070C0"/>
                </a:solidFill>
              </a:rPr>
              <a:t>Pre &amp; Post Intel VT-x</a:t>
            </a:r>
            <a:endParaRPr lang="zh-TW" altLang="en-US" dirty="0">
              <a:solidFill>
                <a:srgbClr val="0070C0"/>
              </a:solidFill>
            </a:endParaRPr>
          </a:p>
        </p:txBody>
      </p:sp>
      <p:sp>
        <p:nvSpPr>
          <p:cNvPr id="5" name="內容版面配置區 4"/>
          <p:cNvSpPr>
            <a:spLocks noGrp="1"/>
          </p:cNvSpPr>
          <p:nvPr>
            <p:ph idx="1"/>
          </p:nvPr>
        </p:nvSpPr>
        <p:spPr>
          <a:xfrm>
            <a:off x="642551" y="4716363"/>
            <a:ext cx="5078627" cy="1955970"/>
          </a:xfrm>
        </p:spPr>
        <p:txBody>
          <a:bodyPr>
            <a:noAutofit/>
          </a:bodyPr>
          <a:lstStyle/>
          <a:p>
            <a:r>
              <a:rPr lang="en-US" altLang="zh-TW" sz="1600" dirty="0"/>
              <a:t>VMM de-privileges the guest OS</a:t>
            </a:r>
            <a:r>
              <a:rPr lang="zh-TW" altLang="en-US" sz="1600" dirty="0"/>
              <a:t> </a:t>
            </a:r>
            <a:r>
              <a:rPr lang="en-US" altLang="zh-TW" sz="1600" dirty="0"/>
              <a:t>into Ring 1, and takes up Ring 0</a:t>
            </a:r>
          </a:p>
          <a:p>
            <a:r>
              <a:rPr lang="en-US" altLang="zh-TW" sz="1600" dirty="0"/>
              <a:t>OS un-aware it is not running in</a:t>
            </a:r>
            <a:r>
              <a:rPr lang="zh-TW" altLang="en-US" sz="1600" dirty="0"/>
              <a:t> </a:t>
            </a:r>
            <a:r>
              <a:rPr lang="en-US" altLang="zh-TW" sz="1600" dirty="0"/>
              <a:t>traditional ring 0 privilege</a:t>
            </a:r>
          </a:p>
          <a:p>
            <a:r>
              <a:rPr lang="en-US" altLang="zh-TW" sz="1600" dirty="0"/>
              <a:t>Requires compute intensive SW</a:t>
            </a:r>
            <a:r>
              <a:rPr lang="zh-TW" altLang="en-US" sz="1600" dirty="0"/>
              <a:t> </a:t>
            </a:r>
            <a:r>
              <a:rPr lang="en-US" altLang="zh-TW" sz="1600" dirty="0"/>
              <a:t>translation to mitigate</a:t>
            </a:r>
            <a:endParaRPr lang="zh-TW" altLang="en-US" sz="16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189" y="1701656"/>
            <a:ext cx="3069698" cy="280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內容版面配置區 4"/>
          <p:cNvSpPr txBox="1">
            <a:spLocks/>
          </p:cNvSpPr>
          <p:nvPr/>
        </p:nvSpPr>
        <p:spPr>
          <a:xfrm>
            <a:off x="6919638" y="4669539"/>
            <a:ext cx="4320480"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1">
                  <a:lumMod val="75000"/>
                </a:schemeClr>
              </a:buClr>
              <a:buFont typeface="Arial" pitchFamily="34" charset="0"/>
              <a:buChar char="•"/>
              <a:defRPr sz="24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0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18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altLang="zh-TW" sz="1800" dirty="0">
                <a:latin typeface="Calibri" panose="020F0502020204030204" pitchFamily="34" charset="0"/>
                <a:cs typeface="Calibri" panose="020F0502020204030204" pitchFamily="34" charset="0"/>
              </a:rPr>
              <a:t>VMM has its own privileged level</a:t>
            </a:r>
          </a:p>
          <a:p>
            <a:pPr marL="0" indent="0">
              <a:buClr>
                <a:schemeClr val="tx1"/>
              </a:buClr>
              <a:buNone/>
            </a:pPr>
            <a:r>
              <a:rPr lang="en-US" altLang="zh-TW" sz="1800" dirty="0">
                <a:latin typeface="Calibri" panose="020F0502020204030204" pitchFamily="34" charset="0"/>
                <a:cs typeface="Calibri" panose="020F0502020204030204" pitchFamily="34" charset="0"/>
              </a:rPr>
              <a:t>       where it executes</a:t>
            </a:r>
          </a:p>
          <a:p>
            <a:pPr>
              <a:buClr>
                <a:schemeClr val="tx1"/>
              </a:buClr>
            </a:pPr>
            <a:r>
              <a:rPr lang="en-US" altLang="zh-TW" sz="1800" dirty="0">
                <a:latin typeface="Calibri" panose="020F0502020204030204" pitchFamily="34" charset="0"/>
                <a:cs typeface="Calibri" panose="020F0502020204030204" pitchFamily="34" charset="0"/>
              </a:rPr>
              <a:t> No need to de-privilege the guest OS</a:t>
            </a:r>
          </a:p>
          <a:p>
            <a:pPr>
              <a:buClr>
                <a:schemeClr val="tx1"/>
              </a:buClr>
            </a:pPr>
            <a:r>
              <a:rPr lang="en-US" altLang="zh-TW" sz="1800" dirty="0">
                <a:latin typeface="Calibri" panose="020F0502020204030204" pitchFamily="34" charset="0"/>
                <a:cs typeface="Calibri" panose="020F0502020204030204" pitchFamily="34" charset="0"/>
              </a:rPr>
              <a:t> </a:t>
            </a:r>
            <a:r>
              <a:rPr lang="en-US" altLang="zh-TW" sz="1800" dirty="0" err="1">
                <a:latin typeface="Calibri" panose="020F0502020204030204" pitchFamily="34" charset="0"/>
                <a:cs typeface="Calibri" panose="020F0502020204030204" pitchFamily="34" charset="0"/>
              </a:rPr>
              <a:t>OSes</a:t>
            </a:r>
            <a:r>
              <a:rPr lang="en-US" altLang="zh-TW" sz="1800" dirty="0">
                <a:latin typeface="Calibri" panose="020F0502020204030204" pitchFamily="34" charset="0"/>
                <a:cs typeface="Calibri" panose="020F0502020204030204" pitchFamily="34" charset="0"/>
              </a:rPr>
              <a:t> run directly on the hardware</a:t>
            </a:r>
            <a:endParaRPr lang="zh-TW" altLang="en-US" sz="1800" dirty="0">
              <a:latin typeface="Calibri" panose="020F0502020204030204" pitchFamily="34" charset="0"/>
              <a:cs typeface="Calibri" panose="020F0502020204030204" pitchFamily="34" charset="0"/>
            </a:endParaRPr>
          </a:p>
        </p:txBody>
      </p:sp>
      <p:cxnSp>
        <p:nvCxnSpPr>
          <p:cNvPr id="8" name="直線接點 7"/>
          <p:cNvCxnSpPr/>
          <p:nvPr/>
        </p:nvCxnSpPr>
        <p:spPr>
          <a:xfrm>
            <a:off x="6096000" y="1289989"/>
            <a:ext cx="0" cy="5382344"/>
          </a:xfrm>
          <a:prstGeom prst="line">
            <a:avLst/>
          </a:prstGeom>
        </p:spPr>
        <p:style>
          <a:lnRef idx="2">
            <a:schemeClr val="dk1"/>
          </a:lnRef>
          <a:fillRef idx="0">
            <a:schemeClr val="dk1"/>
          </a:fillRef>
          <a:effectRef idx="1">
            <a:schemeClr val="dk1"/>
          </a:effectRef>
          <a:fontRef idx="minor">
            <a:schemeClr val="tx1"/>
          </a:fontRef>
        </p:style>
      </p:cxnSp>
      <p:sp>
        <p:nvSpPr>
          <p:cNvPr id="3" name="Date Placeholder 2"/>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2E862E81-5C35-49E6-AF53-B2C0B06C7EBE}" type="slidenum">
              <a:rPr lang="en-US" smtClean="0"/>
              <a:t>48</a:t>
            </a:fld>
            <a:endParaRPr lang="en-US"/>
          </a:p>
        </p:txBody>
      </p:sp>
    </p:spTree>
    <p:extLst>
      <p:ext uri="{BB962C8B-B14F-4D97-AF65-F5344CB8AC3E}">
        <p14:creationId xmlns:p14="http://schemas.microsoft.com/office/powerpoint/2010/main" val="1857279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Context Switch</a:t>
            </a:r>
          </a:p>
        </p:txBody>
      </p:sp>
      <p:sp>
        <p:nvSpPr>
          <p:cNvPr id="3" name="Content Placeholder 2"/>
          <p:cNvSpPr>
            <a:spLocks noGrp="1"/>
          </p:cNvSpPr>
          <p:nvPr>
            <p:ph idx="1"/>
          </p:nvPr>
        </p:nvSpPr>
        <p:spPr/>
        <p:txBody>
          <a:bodyPr>
            <a:normAutofit/>
          </a:bodyPr>
          <a:lstStyle/>
          <a:p>
            <a:r>
              <a:rPr lang="en-US" sz="2400" dirty="0"/>
              <a:t>VMM switch different virtual machines with Intel VT-x :</a:t>
            </a:r>
          </a:p>
          <a:p>
            <a:pPr lvl="1"/>
            <a:r>
              <a:rPr lang="en-US" b="1" dirty="0">
                <a:solidFill>
                  <a:schemeClr val="accent4">
                    <a:lumMod val="50000"/>
                  </a:schemeClr>
                </a:solidFill>
                <a:latin typeface="Courier New" panose="02070309020205020404" pitchFamily="49" charset="0"/>
                <a:cs typeface="Courier New" panose="02070309020205020404" pitchFamily="49" charset="0"/>
              </a:rPr>
              <a:t>VMXON/VMXOFF</a:t>
            </a:r>
          </a:p>
          <a:p>
            <a:pPr lvl="2"/>
            <a:r>
              <a:rPr lang="en-US" sz="1800" dirty="0"/>
              <a:t>These two instructions are used to turn on/off CPU Root Mode.</a:t>
            </a:r>
          </a:p>
          <a:p>
            <a:pPr lvl="1"/>
            <a:r>
              <a:rPr lang="en-US" sz="2000" dirty="0"/>
              <a:t>VM Entry</a:t>
            </a:r>
          </a:p>
          <a:p>
            <a:pPr lvl="2"/>
            <a:r>
              <a:rPr lang="en-US" sz="1800" dirty="0"/>
              <a:t>This is usually caused by the execution of </a:t>
            </a:r>
            <a:r>
              <a:rPr lang="en-US" sz="1400" b="1" dirty="0">
                <a:solidFill>
                  <a:schemeClr val="accent4">
                    <a:lumMod val="50000"/>
                  </a:schemeClr>
                </a:solidFill>
                <a:latin typeface="Courier New" panose="02070309020205020404" pitchFamily="49" charset="0"/>
                <a:cs typeface="Courier New" panose="02070309020205020404" pitchFamily="49" charset="0"/>
              </a:rPr>
              <a:t>VMLAUNCH/VMRESUME</a:t>
            </a:r>
            <a:r>
              <a:rPr lang="en-US" sz="1800" dirty="0"/>
              <a:t> instructions, which will switch CPU mode from Root Mode to Non-Root Mode.</a:t>
            </a:r>
          </a:p>
          <a:p>
            <a:pPr lvl="1"/>
            <a:r>
              <a:rPr lang="en-US" sz="2000" dirty="0"/>
              <a:t>VM Exit</a:t>
            </a:r>
          </a:p>
          <a:p>
            <a:pPr lvl="2"/>
            <a:r>
              <a:rPr lang="en-US" sz="1800" dirty="0"/>
              <a:t>This may be caused by many reasons, such as hardware interrupts or sensitive instruction executions.</a:t>
            </a:r>
          </a:p>
          <a:p>
            <a:pPr lvl="2"/>
            <a:r>
              <a:rPr lang="en-US" sz="1800" dirty="0"/>
              <a:t>Switch CPU mode from Non-Root Mode to Root Mode.</a:t>
            </a:r>
          </a:p>
          <a:p>
            <a:pPr lvl="1"/>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6360813" y="4667543"/>
            <a:ext cx="5557279" cy="1425336"/>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49</a:t>
            </a:fld>
            <a:endParaRPr lang="en-US"/>
          </a:p>
        </p:txBody>
      </p:sp>
      <p:pic>
        <p:nvPicPr>
          <p:cNvPr id="7" name="Picture 6">
            <a:extLst>
              <a:ext uri="{FF2B5EF4-FFF2-40B4-BE49-F238E27FC236}">
                <a16:creationId xmlns:a16="http://schemas.microsoft.com/office/drawing/2014/main" id="{B347CFA1-33C0-44F0-8277-970729A5CF99}"/>
              </a:ext>
            </a:extLst>
          </p:cNvPr>
          <p:cNvPicPr>
            <a:picLocks noChangeAspect="1"/>
          </p:cNvPicPr>
          <p:nvPr/>
        </p:nvPicPr>
        <p:blipFill>
          <a:blip r:embed="rId4"/>
          <a:stretch>
            <a:fillRect/>
          </a:stretch>
        </p:blipFill>
        <p:spPr>
          <a:xfrm>
            <a:off x="8153544" y="136525"/>
            <a:ext cx="3847721" cy="1641958"/>
          </a:xfrm>
          <a:prstGeom prst="rect">
            <a:avLst/>
          </a:prstGeom>
        </p:spPr>
      </p:pic>
    </p:spTree>
    <p:extLst>
      <p:ext uri="{BB962C8B-B14F-4D97-AF65-F5344CB8AC3E}">
        <p14:creationId xmlns:p14="http://schemas.microsoft.com/office/powerpoint/2010/main" val="387165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a:xfrm>
            <a:off x="11481816" y="6368669"/>
            <a:ext cx="332232" cy="365125"/>
          </a:xfrm>
        </p:spPr>
        <p:txBody>
          <a:bodyPr/>
          <a:lstStyle/>
          <a:p>
            <a:fld id="{28D16C2C-6421-409A-8612-37AB28062A2A}" type="slidenum">
              <a:rPr lang="en-US" altLang="en-US"/>
              <a:pPr/>
              <a:t>5</a:t>
            </a:fld>
            <a:endParaRPr lang="en-US" altLang="en-US" dirty="0"/>
          </a:p>
        </p:txBody>
      </p:sp>
      <p:sp>
        <p:nvSpPr>
          <p:cNvPr id="1360898"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State Management</a:t>
            </a:r>
          </a:p>
        </p:txBody>
      </p:sp>
      <p:grpSp>
        <p:nvGrpSpPr>
          <p:cNvPr id="1360899" name="Group 3"/>
          <p:cNvGrpSpPr>
            <a:grpSpLocks/>
          </p:cNvGrpSpPr>
          <p:nvPr/>
        </p:nvGrpSpPr>
        <p:grpSpPr bwMode="auto">
          <a:xfrm>
            <a:off x="2667000" y="2057401"/>
            <a:ext cx="1295400" cy="1584325"/>
            <a:chOff x="703" y="1344"/>
            <a:chExt cx="816" cy="998"/>
          </a:xfrm>
        </p:grpSpPr>
        <p:sp>
          <p:nvSpPr>
            <p:cNvPr id="1360900" name="Rectangle 4"/>
            <p:cNvSpPr>
              <a:spLocks noChangeArrowheads="1"/>
            </p:cNvSpPr>
            <p:nvPr/>
          </p:nvSpPr>
          <p:spPr bwMode="auto">
            <a:xfrm>
              <a:off x="703" y="1344"/>
              <a:ext cx="816" cy="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01" name="Rectangle 5"/>
            <p:cNvSpPr>
              <a:spLocks noChangeArrowheads="1"/>
            </p:cNvSpPr>
            <p:nvPr/>
          </p:nvSpPr>
          <p:spPr bwMode="auto">
            <a:xfrm>
              <a:off x="853" y="1389"/>
              <a:ext cx="53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Processor</a:t>
              </a:r>
            </a:p>
          </p:txBody>
        </p:sp>
        <p:sp>
          <p:nvSpPr>
            <p:cNvPr id="1360902" name="Rectangle 6"/>
            <p:cNvSpPr>
              <a:spLocks noChangeArrowheads="1"/>
            </p:cNvSpPr>
            <p:nvPr/>
          </p:nvSpPr>
          <p:spPr bwMode="auto">
            <a:xfrm>
              <a:off x="794" y="202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Block</a:t>
              </a:r>
            </a:p>
            <a:p>
              <a:pPr algn="ctr" latinLnBrk="1"/>
              <a:r>
                <a:rPr kumimoji="1" lang="en-US" altLang="ko-KR" sz="1000" b="1">
                  <a:ea typeface="굴림" pitchFamily="34" charset="-127"/>
                </a:rPr>
                <a:t>Pointer</a:t>
              </a:r>
            </a:p>
          </p:txBody>
        </p:sp>
      </p:grpSp>
      <p:grpSp>
        <p:nvGrpSpPr>
          <p:cNvPr id="1360903" name="Group 7"/>
          <p:cNvGrpSpPr>
            <a:grpSpLocks/>
          </p:cNvGrpSpPr>
          <p:nvPr/>
        </p:nvGrpSpPr>
        <p:grpSpPr bwMode="auto">
          <a:xfrm>
            <a:off x="5160963" y="1700214"/>
            <a:ext cx="1295400" cy="2160587"/>
            <a:chOff x="1927" y="1117"/>
            <a:chExt cx="816" cy="1361"/>
          </a:xfrm>
        </p:grpSpPr>
        <p:sp>
          <p:nvSpPr>
            <p:cNvPr id="1360904" name="Rectangle 8"/>
            <p:cNvSpPr>
              <a:spLocks noChangeArrowheads="1"/>
            </p:cNvSpPr>
            <p:nvPr/>
          </p:nvSpPr>
          <p:spPr bwMode="auto">
            <a:xfrm>
              <a:off x="1927" y="1117"/>
              <a:ext cx="816" cy="13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05" name="Rectangle 9"/>
            <p:cNvSpPr>
              <a:spLocks noChangeArrowheads="1"/>
            </p:cNvSpPr>
            <p:nvPr/>
          </p:nvSpPr>
          <p:spPr bwMode="auto">
            <a:xfrm>
              <a:off x="2064" y="1162"/>
              <a:ext cx="530" cy="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VMM Memory</a:t>
              </a:r>
            </a:p>
          </p:txBody>
        </p:sp>
        <p:grpSp>
          <p:nvGrpSpPr>
            <p:cNvPr id="1360906" name="Group 10"/>
            <p:cNvGrpSpPr>
              <a:grpSpLocks/>
            </p:cNvGrpSpPr>
            <p:nvPr/>
          </p:nvGrpSpPr>
          <p:grpSpPr bwMode="auto">
            <a:xfrm>
              <a:off x="2018" y="1661"/>
              <a:ext cx="635" cy="363"/>
              <a:chOff x="1791" y="2523"/>
              <a:chExt cx="635" cy="363"/>
            </a:xfrm>
          </p:grpSpPr>
          <p:sp>
            <p:nvSpPr>
              <p:cNvPr id="1360907" name="Rectangle 11"/>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VM2</a:t>
                </a:r>
              </a:p>
            </p:txBody>
          </p:sp>
          <p:sp>
            <p:nvSpPr>
              <p:cNvPr id="1360908" name="Rectangle 12"/>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09" name="Rectangle 13"/>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10" name="Rectangle 14"/>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nvGrpSpPr>
            <p:cNvPr id="1360911" name="Group 15"/>
            <p:cNvGrpSpPr>
              <a:grpSpLocks/>
            </p:cNvGrpSpPr>
            <p:nvPr/>
          </p:nvGrpSpPr>
          <p:grpSpPr bwMode="auto">
            <a:xfrm>
              <a:off x="2018" y="1253"/>
              <a:ext cx="635" cy="363"/>
              <a:chOff x="1791" y="2523"/>
              <a:chExt cx="635" cy="363"/>
            </a:xfrm>
          </p:grpSpPr>
          <p:sp>
            <p:nvSpPr>
              <p:cNvPr id="1360912" name="Rectangle 16"/>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VM1</a:t>
                </a:r>
              </a:p>
            </p:txBody>
          </p:sp>
          <p:sp>
            <p:nvSpPr>
              <p:cNvPr id="1360913" name="Rectangle 17"/>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14" name="Rectangle 18"/>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15" name="Rectangle 19"/>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nvGrpSpPr>
            <p:cNvPr id="1360916" name="Group 20"/>
            <p:cNvGrpSpPr>
              <a:grpSpLocks/>
            </p:cNvGrpSpPr>
            <p:nvPr/>
          </p:nvGrpSpPr>
          <p:grpSpPr bwMode="auto">
            <a:xfrm>
              <a:off x="2018" y="2069"/>
              <a:ext cx="635" cy="363"/>
              <a:chOff x="1791" y="2523"/>
              <a:chExt cx="635" cy="363"/>
            </a:xfrm>
          </p:grpSpPr>
          <p:sp>
            <p:nvSpPr>
              <p:cNvPr id="1360917" name="Rectangle 21"/>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VM3</a:t>
                </a:r>
              </a:p>
            </p:txBody>
          </p:sp>
          <p:sp>
            <p:nvSpPr>
              <p:cNvPr id="1360918" name="Rectangle 22"/>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19" name="Rectangle 23"/>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20" name="Rectangle 24"/>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sp>
        <p:nvSpPr>
          <p:cNvPr id="1360921" name="Rectangle 25"/>
          <p:cNvSpPr>
            <a:spLocks noChangeArrowheads="1"/>
          </p:cNvSpPr>
          <p:nvPr/>
        </p:nvSpPr>
        <p:spPr bwMode="auto">
          <a:xfrm>
            <a:off x="6672263" y="1700214"/>
            <a:ext cx="3384550" cy="2160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US" altLang="ko-KR" sz="1000">
                <a:latin typeface="Arial" charset="0"/>
                <a:ea typeface="굴림" pitchFamily="34" charset="-127"/>
              </a:rPr>
              <a:t>Load register block pointer</a:t>
            </a:r>
          </a:p>
          <a:p>
            <a:pPr latinLnBrk="1"/>
            <a:r>
              <a:rPr kumimoji="1" lang="en-US" altLang="ko-KR" sz="1000">
                <a:latin typeface="Arial" charset="0"/>
                <a:ea typeface="굴림" pitchFamily="34" charset="-127"/>
              </a:rPr>
              <a:t>To point to VM’s registers</a:t>
            </a:r>
          </a:p>
          <a:p>
            <a:pPr latinLnBrk="1"/>
            <a:r>
              <a:rPr kumimoji="1" lang="en-US" altLang="ko-KR" sz="1000">
                <a:latin typeface="Arial" charset="0"/>
                <a:ea typeface="굴림" pitchFamily="34" charset="-127"/>
              </a:rPr>
              <a:t>In VMM memory</a:t>
            </a:r>
          </a:p>
          <a:p>
            <a:pPr latinLnBrk="1"/>
            <a:endParaRPr kumimoji="1" lang="en-US" altLang="ko-KR" sz="1000">
              <a:latin typeface="Arial" charset="0"/>
              <a:ea typeface="굴림" pitchFamily="34" charset="-127"/>
            </a:endParaRPr>
          </a:p>
          <a:p>
            <a:pPr latinLnBrk="1"/>
            <a:r>
              <a:rPr kumimoji="1" lang="en-US" altLang="ko-KR" sz="1000">
                <a:latin typeface="Arial" charset="0"/>
                <a:ea typeface="굴림" pitchFamily="34" charset="-127"/>
              </a:rPr>
              <a:t>Load program counter to</a:t>
            </a:r>
          </a:p>
          <a:p>
            <a:pPr latinLnBrk="1"/>
            <a:r>
              <a:rPr kumimoji="1" lang="en-US" altLang="ko-KR" sz="1000">
                <a:latin typeface="Arial" charset="0"/>
                <a:ea typeface="굴림" pitchFamily="34" charset="-127"/>
              </a:rPr>
              <a:t>Point to VM program and</a:t>
            </a:r>
          </a:p>
          <a:p>
            <a:pPr latinLnBrk="1"/>
            <a:r>
              <a:rPr kumimoji="1" lang="en-US" altLang="ko-KR" sz="1000">
                <a:latin typeface="Arial" charset="0"/>
                <a:ea typeface="굴림" pitchFamily="34" charset="-127"/>
              </a:rPr>
              <a:t>Start execution</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Load temp &lt;- reg_pointer, index(A)</a:t>
            </a:r>
          </a:p>
          <a:p>
            <a:pPr latinLnBrk="1"/>
            <a:r>
              <a:rPr kumimoji="1" lang="en-US" altLang="ko-KR" sz="1000">
                <a:latin typeface="Arial" charset="0"/>
                <a:ea typeface="굴림" pitchFamily="34" charset="-127"/>
              </a:rPr>
              <a:t>Store reg_pointer, index(B) &lt;- temp</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	.</a:t>
            </a:r>
          </a:p>
        </p:txBody>
      </p:sp>
      <p:sp>
        <p:nvSpPr>
          <p:cNvPr id="1360922" name="Rectangle 26"/>
          <p:cNvSpPr>
            <a:spLocks noChangeArrowheads="1"/>
          </p:cNvSpPr>
          <p:nvPr/>
        </p:nvSpPr>
        <p:spPr bwMode="auto">
          <a:xfrm>
            <a:off x="6672263" y="4005264"/>
            <a:ext cx="3384550" cy="2160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r>
              <a:rPr kumimoji="1" lang="en-US" altLang="ko-KR" sz="1000">
                <a:latin typeface="Arial" charset="0"/>
                <a:ea typeface="굴림" pitchFamily="34" charset="-127"/>
              </a:rPr>
              <a:t>Copy register state from </a:t>
            </a:r>
          </a:p>
          <a:p>
            <a:pPr latinLnBrk="1"/>
            <a:r>
              <a:rPr kumimoji="1" lang="en-US" altLang="ko-KR" sz="1000">
                <a:latin typeface="Arial" charset="0"/>
                <a:ea typeface="굴림" pitchFamily="34" charset="-127"/>
              </a:rPr>
              <a:t>VMM memory</a:t>
            </a:r>
          </a:p>
          <a:p>
            <a:pPr latinLnBrk="1"/>
            <a:endParaRPr kumimoji="1" lang="en-US" altLang="ko-KR" sz="1000">
              <a:latin typeface="Arial" charset="0"/>
              <a:ea typeface="굴림" pitchFamily="34" charset="-127"/>
            </a:endParaRPr>
          </a:p>
          <a:p>
            <a:pPr latinLnBrk="1"/>
            <a:r>
              <a:rPr kumimoji="1" lang="en-US" altLang="ko-KR" sz="1000">
                <a:latin typeface="Arial" charset="0"/>
                <a:ea typeface="굴림" pitchFamily="34" charset="-127"/>
              </a:rPr>
              <a:t>Load program counter to</a:t>
            </a:r>
          </a:p>
          <a:p>
            <a:pPr latinLnBrk="1"/>
            <a:r>
              <a:rPr kumimoji="1" lang="en-US" altLang="ko-KR" sz="1000">
                <a:latin typeface="Arial" charset="0"/>
                <a:ea typeface="굴림" pitchFamily="34" charset="-127"/>
              </a:rPr>
              <a:t>Point to VM program and</a:t>
            </a:r>
          </a:p>
          <a:p>
            <a:pPr latinLnBrk="1"/>
            <a:r>
              <a:rPr kumimoji="1" lang="en-US" altLang="ko-KR" sz="1000">
                <a:latin typeface="Arial" charset="0"/>
                <a:ea typeface="굴림" pitchFamily="34" charset="-127"/>
              </a:rPr>
              <a:t>Start execution</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Mov reg A -&gt; reg B</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	.</a:t>
            </a:r>
          </a:p>
          <a:p>
            <a:pPr latinLnBrk="1"/>
            <a:r>
              <a:rPr kumimoji="1" lang="en-US" altLang="ko-KR" sz="1000">
                <a:latin typeface="Arial" charset="0"/>
                <a:ea typeface="굴림" pitchFamily="34" charset="-127"/>
              </a:rPr>
              <a:t>Copy register state from </a:t>
            </a:r>
          </a:p>
          <a:p>
            <a:pPr latinLnBrk="1"/>
            <a:r>
              <a:rPr kumimoji="1" lang="en-US" altLang="ko-KR" sz="1000">
                <a:latin typeface="Arial" charset="0"/>
                <a:ea typeface="굴림" pitchFamily="34" charset="-127"/>
              </a:rPr>
              <a:t>Processor back to system memory</a:t>
            </a:r>
          </a:p>
        </p:txBody>
      </p:sp>
      <p:sp>
        <p:nvSpPr>
          <p:cNvPr id="1360923" name="Line 27"/>
          <p:cNvSpPr>
            <a:spLocks noChangeShapeType="1"/>
          </p:cNvSpPr>
          <p:nvPr/>
        </p:nvSpPr>
        <p:spPr bwMode="auto">
          <a:xfrm flipV="1">
            <a:off x="3935413" y="2635251"/>
            <a:ext cx="12239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60924" name="Group 28"/>
          <p:cNvGrpSpPr>
            <a:grpSpLocks/>
          </p:cNvGrpSpPr>
          <p:nvPr/>
        </p:nvGrpSpPr>
        <p:grpSpPr bwMode="auto">
          <a:xfrm>
            <a:off x="2640013" y="4005264"/>
            <a:ext cx="3816350" cy="2160587"/>
            <a:chOff x="703" y="2659"/>
            <a:chExt cx="2404" cy="1361"/>
          </a:xfrm>
        </p:grpSpPr>
        <p:sp>
          <p:nvSpPr>
            <p:cNvPr id="1360925" name="Rectangle 29"/>
            <p:cNvSpPr>
              <a:spLocks noChangeArrowheads="1"/>
            </p:cNvSpPr>
            <p:nvPr/>
          </p:nvSpPr>
          <p:spPr bwMode="auto">
            <a:xfrm>
              <a:off x="703" y="2886"/>
              <a:ext cx="816" cy="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26" name="Rectangle 30"/>
            <p:cNvSpPr>
              <a:spLocks noChangeArrowheads="1"/>
            </p:cNvSpPr>
            <p:nvPr/>
          </p:nvSpPr>
          <p:spPr bwMode="auto">
            <a:xfrm>
              <a:off x="853" y="2931"/>
              <a:ext cx="530"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Processor</a:t>
              </a:r>
            </a:p>
          </p:txBody>
        </p:sp>
        <p:sp>
          <p:nvSpPr>
            <p:cNvPr id="1360927" name="Rectangle 31"/>
            <p:cNvSpPr>
              <a:spLocks noChangeArrowheads="1"/>
            </p:cNvSpPr>
            <p:nvPr/>
          </p:nvSpPr>
          <p:spPr bwMode="auto">
            <a:xfrm>
              <a:off x="2291" y="2659"/>
              <a:ext cx="816" cy="13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28" name="Rectangle 32"/>
            <p:cNvSpPr>
              <a:spLocks noChangeArrowheads="1"/>
            </p:cNvSpPr>
            <p:nvPr/>
          </p:nvSpPr>
          <p:spPr bwMode="auto">
            <a:xfrm>
              <a:off x="2428" y="2704"/>
              <a:ext cx="530" cy="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VMM Memory</a:t>
              </a:r>
            </a:p>
          </p:txBody>
        </p:sp>
        <p:grpSp>
          <p:nvGrpSpPr>
            <p:cNvPr id="1360929" name="Group 33"/>
            <p:cNvGrpSpPr>
              <a:grpSpLocks/>
            </p:cNvGrpSpPr>
            <p:nvPr/>
          </p:nvGrpSpPr>
          <p:grpSpPr bwMode="auto">
            <a:xfrm>
              <a:off x="2382" y="3203"/>
              <a:ext cx="635" cy="363"/>
              <a:chOff x="1791" y="2523"/>
              <a:chExt cx="635" cy="363"/>
            </a:xfrm>
          </p:grpSpPr>
          <p:sp>
            <p:nvSpPr>
              <p:cNvPr id="1360930" name="Rectangle 34"/>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VM2</a:t>
                </a:r>
              </a:p>
            </p:txBody>
          </p:sp>
          <p:sp>
            <p:nvSpPr>
              <p:cNvPr id="1360931" name="Rectangle 35"/>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32" name="Rectangle 36"/>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33" name="Rectangle 37"/>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nvGrpSpPr>
            <p:cNvPr id="1360934" name="Group 38"/>
            <p:cNvGrpSpPr>
              <a:grpSpLocks/>
            </p:cNvGrpSpPr>
            <p:nvPr/>
          </p:nvGrpSpPr>
          <p:grpSpPr bwMode="auto">
            <a:xfrm>
              <a:off x="2382" y="2795"/>
              <a:ext cx="635" cy="363"/>
              <a:chOff x="1791" y="2523"/>
              <a:chExt cx="635" cy="363"/>
            </a:xfrm>
          </p:grpSpPr>
          <p:sp>
            <p:nvSpPr>
              <p:cNvPr id="1360935" name="Rectangle 39"/>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VM1</a:t>
                </a:r>
              </a:p>
            </p:txBody>
          </p:sp>
          <p:sp>
            <p:nvSpPr>
              <p:cNvPr id="1360936" name="Rectangle 40"/>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37" name="Rectangle 41"/>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38" name="Rectangle 42"/>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nvGrpSpPr>
            <p:cNvPr id="1360939" name="Group 43"/>
            <p:cNvGrpSpPr>
              <a:grpSpLocks/>
            </p:cNvGrpSpPr>
            <p:nvPr/>
          </p:nvGrpSpPr>
          <p:grpSpPr bwMode="auto">
            <a:xfrm>
              <a:off x="2382" y="3611"/>
              <a:ext cx="635" cy="363"/>
              <a:chOff x="1791" y="2523"/>
              <a:chExt cx="635" cy="363"/>
            </a:xfrm>
          </p:grpSpPr>
          <p:sp>
            <p:nvSpPr>
              <p:cNvPr id="1360940" name="Rectangle 44"/>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Register values</a:t>
                </a:r>
              </a:p>
              <a:p>
                <a:pPr algn="ctr" latinLnBrk="1"/>
                <a:r>
                  <a:rPr kumimoji="1" lang="en-US" altLang="ko-KR" sz="1000" b="1">
                    <a:ea typeface="굴림" pitchFamily="34" charset="-127"/>
                  </a:rPr>
                  <a:t>For VM3</a:t>
                </a:r>
              </a:p>
            </p:txBody>
          </p:sp>
          <p:sp>
            <p:nvSpPr>
              <p:cNvPr id="1360941" name="Rectangle 45"/>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42" name="Rectangle 46"/>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43" name="Rectangle 47"/>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sp>
          <p:nvSpPr>
            <p:cNvPr id="1360944" name="AutoShape 48"/>
            <p:cNvSpPr>
              <a:spLocks noChangeArrowheads="1"/>
            </p:cNvSpPr>
            <p:nvPr/>
          </p:nvSpPr>
          <p:spPr bwMode="auto">
            <a:xfrm>
              <a:off x="1519" y="3702"/>
              <a:ext cx="765" cy="125"/>
            </a:xfrm>
            <a:prstGeom prst="leftRightArrow">
              <a:avLst>
                <a:gd name="adj1" fmla="val 50000"/>
                <a:gd name="adj2" fmla="val 1224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0945" name="Rectangle 49"/>
            <p:cNvSpPr>
              <a:spLocks noChangeArrowheads="1"/>
            </p:cNvSpPr>
            <p:nvPr/>
          </p:nvSpPr>
          <p:spPr bwMode="auto">
            <a:xfrm>
              <a:off x="1519" y="3385"/>
              <a:ext cx="77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copies register</a:t>
              </a:r>
            </a:p>
            <a:p>
              <a:pPr algn="ctr" latinLnBrk="1"/>
              <a:r>
                <a:rPr kumimoji="1" lang="en-US" altLang="ko-KR" sz="1000">
                  <a:latin typeface="Arial" charset="0"/>
                  <a:ea typeface="굴림" pitchFamily="34" charset="-127"/>
                </a:rPr>
                <a:t>values when VM is</a:t>
              </a:r>
            </a:p>
            <a:p>
              <a:pPr algn="ctr" latinLnBrk="1"/>
              <a:r>
                <a:rPr kumimoji="1" lang="en-US" altLang="ko-KR" sz="1000">
                  <a:latin typeface="Arial" charset="0"/>
                  <a:ea typeface="굴림" pitchFamily="34" charset="-127"/>
                </a:rPr>
                <a:t>activated</a:t>
              </a:r>
            </a:p>
          </p:txBody>
        </p:sp>
        <p:grpSp>
          <p:nvGrpSpPr>
            <p:cNvPr id="1360946" name="Group 50"/>
            <p:cNvGrpSpPr>
              <a:grpSpLocks/>
            </p:cNvGrpSpPr>
            <p:nvPr/>
          </p:nvGrpSpPr>
          <p:grpSpPr bwMode="auto">
            <a:xfrm>
              <a:off x="793" y="3475"/>
              <a:ext cx="635" cy="363"/>
              <a:chOff x="1791" y="2523"/>
              <a:chExt cx="635" cy="363"/>
            </a:xfrm>
          </p:grpSpPr>
          <p:sp>
            <p:nvSpPr>
              <p:cNvPr id="1360947" name="Rectangle 51"/>
              <p:cNvSpPr>
                <a:spLocks noChangeArrowheads="1"/>
              </p:cNvSpPr>
              <p:nvPr/>
            </p:nvSpPr>
            <p:spPr bwMode="auto">
              <a:xfrm>
                <a:off x="1791" y="2614"/>
                <a:ext cx="63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Processor</a:t>
                </a:r>
              </a:p>
              <a:p>
                <a:pPr algn="ctr" latinLnBrk="1"/>
                <a:r>
                  <a:rPr kumimoji="1" lang="en-US" altLang="ko-KR" sz="1000" b="1">
                    <a:ea typeface="굴림" pitchFamily="34" charset="-127"/>
                  </a:rPr>
                  <a:t>Register</a:t>
                </a:r>
              </a:p>
            </p:txBody>
          </p:sp>
          <p:sp>
            <p:nvSpPr>
              <p:cNvPr id="1360948" name="Rectangle 52"/>
              <p:cNvSpPr>
                <a:spLocks noChangeArrowheads="1"/>
              </p:cNvSpPr>
              <p:nvPr/>
            </p:nvSpPr>
            <p:spPr bwMode="auto">
              <a:xfrm>
                <a:off x="1791" y="2568"/>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49" name="Rectangle 53"/>
              <p:cNvSpPr>
                <a:spLocks noChangeArrowheads="1"/>
              </p:cNvSpPr>
              <p:nvPr/>
            </p:nvSpPr>
            <p:spPr bwMode="auto">
              <a:xfrm>
                <a:off x="1791" y="2523"/>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sp>
            <p:nvSpPr>
              <p:cNvPr id="1360950" name="Rectangle 54"/>
              <p:cNvSpPr>
                <a:spLocks noChangeArrowheads="1"/>
              </p:cNvSpPr>
              <p:nvPr/>
            </p:nvSpPr>
            <p:spPr bwMode="auto">
              <a:xfrm>
                <a:off x="1791" y="2841"/>
                <a:ext cx="635" cy="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endParaRPr kumimoji="1" lang="en-US" altLang="en-US" sz="1000" b="1">
                  <a:ea typeface="굴림" pitchFamily="34" charset="-127"/>
                </a:endParaRPr>
              </a:p>
            </p:txBody>
          </p:sp>
        </p:grpSp>
      </p:grpSp>
      <p:sp>
        <p:nvSpPr>
          <p:cNvPr id="1360951" name="Rectangle 55"/>
          <p:cNvSpPr>
            <a:spLocks noChangeArrowheads="1"/>
          </p:cNvSpPr>
          <p:nvPr/>
        </p:nvSpPr>
        <p:spPr bwMode="auto">
          <a:xfrm>
            <a:off x="4079875" y="2276475"/>
            <a:ext cx="914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changes</a:t>
            </a:r>
          </a:p>
          <a:p>
            <a:pPr algn="ctr" latinLnBrk="1"/>
            <a:r>
              <a:rPr kumimoji="1" lang="en-US" altLang="ko-KR" sz="1000">
                <a:latin typeface="Arial" charset="0"/>
                <a:ea typeface="굴림" pitchFamily="34" charset="-127"/>
              </a:rPr>
              <a:t>pointer when</a:t>
            </a:r>
          </a:p>
          <a:p>
            <a:pPr algn="ctr" latinLnBrk="1"/>
            <a:r>
              <a:rPr kumimoji="1" lang="en-US" altLang="ko-KR" sz="1000">
                <a:latin typeface="Arial" charset="0"/>
                <a:ea typeface="굴림" pitchFamily="34" charset="-127"/>
              </a:rPr>
              <a:t>VM is activated</a:t>
            </a:r>
          </a:p>
        </p:txBody>
      </p:sp>
      <p:sp>
        <p:nvSpPr>
          <p:cNvPr id="1360952" name="Rectangle 56"/>
          <p:cNvSpPr>
            <a:spLocks noChangeArrowheads="1"/>
          </p:cNvSpPr>
          <p:nvPr/>
        </p:nvSpPr>
        <p:spPr bwMode="auto">
          <a:xfrm>
            <a:off x="2135188" y="1773238"/>
            <a:ext cx="914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latin typeface="Arial" charset="0"/>
                <a:ea typeface="굴림" pitchFamily="34" charset="-127"/>
              </a:rPr>
              <a:t>Indirection</a:t>
            </a:r>
          </a:p>
        </p:txBody>
      </p:sp>
      <p:sp>
        <p:nvSpPr>
          <p:cNvPr id="1360953" name="Rectangle 57"/>
          <p:cNvSpPr>
            <a:spLocks noChangeArrowheads="1"/>
          </p:cNvSpPr>
          <p:nvPr/>
        </p:nvSpPr>
        <p:spPr bwMode="auto">
          <a:xfrm>
            <a:off x="2135188" y="4076700"/>
            <a:ext cx="9144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400" b="1">
                <a:latin typeface="Arial" charset="0"/>
                <a:ea typeface="굴림" pitchFamily="34" charset="-127"/>
              </a:rPr>
              <a:t>Copying</a:t>
            </a:r>
          </a:p>
        </p:txBody>
      </p:sp>
      <p:sp>
        <p:nvSpPr>
          <p:cNvPr id="2" name="Date Placeholder 1"/>
          <p:cNvSpPr>
            <a:spLocks noGrp="1"/>
          </p:cNvSpPr>
          <p:nvPr>
            <p:ph type="dt" sz="half" idx="10"/>
          </p:nvPr>
        </p:nvSpPr>
        <p:spPr>
          <a:xfrm>
            <a:off x="555625" y="6253480"/>
            <a:ext cx="2743200" cy="365125"/>
          </a:xfrm>
        </p:spPr>
        <p:txBody>
          <a:bodyPr/>
          <a:lstStyle/>
          <a:p>
            <a:r>
              <a:rPr lang="en-US"/>
              <a:t>CS5250 - 2021/2022 Sem 2</a:t>
            </a:r>
            <a:endParaRPr lang="en-US" dirty="0"/>
          </a:p>
        </p:txBody>
      </p:sp>
    </p:spTree>
    <p:extLst>
      <p:ext uri="{BB962C8B-B14F-4D97-AF65-F5344CB8AC3E}">
        <p14:creationId xmlns:p14="http://schemas.microsoft.com/office/powerpoint/2010/main" val="3522852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70C0"/>
                </a:solidFill>
              </a:rPr>
              <a:t>System State Management</a:t>
            </a:r>
          </a:p>
        </p:txBody>
      </p:sp>
      <p:sp>
        <p:nvSpPr>
          <p:cNvPr id="3" name="Content Placeholder 2"/>
          <p:cNvSpPr>
            <a:spLocks noGrp="1"/>
          </p:cNvSpPr>
          <p:nvPr>
            <p:ph idx="1"/>
          </p:nvPr>
        </p:nvSpPr>
        <p:spPr/>
        <p:txBody>
          <a:bodyPr>
            <a:normAutofit fontScale="92500" lnSpcReduction="10000"/>
          </a:bodyPr>
          <a:lstStyle/>
          <a:p>
            <a:r>
              <a:rPr lang="en-US" dirty="0"/>
              <a:t>Intel introduces a more efficient hardware approach for register switching, </a:t>
            </a:r>
            <a:r>
              <a:rPr lang="en-US" b="1" dirty="0">
                <a:solidFill>
                  <a:srgbClr val="FF0000"/>
                </a:solidFill>
              </a:rPr>
              <a:t>VMCS</a:t>
            </a:r>
            <a:r>
              <a:rPr lang="en-US" dirty="0"/>
              <a:t> </a:t>
            </a:r>
            <a:r>
              <a:rPr lang="en-US" sz="2000" dirty="0"/>
              <a:t>(</a:t>
            </a:r>
            <a:r>
              <a:rPr lang="en-US" sz="2000" i="1" dirty="0"/>
              <a:t>Virtual Machine Control Structure</a:t>
            </a:r>
            <a:r>
              <a:rPr lang="en-US" sz="2000" dirty="0"/>
              <a:t>) :</a:t>
            </a:r>
          </a:p>
          <a:p>
            <a:pPr lvl="1"/>
            <a:r>
              <a:rPr lang="en-US" dirty="0"/>
              <a:t>State Area</a:t>
            </a:r>
          </a:p>
          <a:p>
            <a:pPr lvl="2"/>
            <a:r>
              <a:rPr lang="en-US" dirty="0"/>
              <a:t>Store host OS system state when VM-Entry.</a:t>
            </a:r>
          </a:p>
          <a:p>
            <a:pPr lvl="2"/>
            <a:r>
              <a:rPr lang="en-US" dirty="0"/>
              <a:t>Store guest OS system state when VM-Exit.</a:t>
            </a:r>
          </a:p>
          <a:p>
            <a:pPr lvl="1"/>
            <a:r>
              <a:rPr lang="en-US" dirty="0"/>
              <a:t>Control Area</a:t>
            </a:r>
          </a:p>
          <a:p>
            <a:pPr lvl="2"/>
            <a:r>
              <a:rPr lang="en-US" dirty="0"/>
              <a:t>Control instruction behaviors in Non-Root Mode.</a:t>
            </a:r>
          </a:p>
          <a:p>
            <a:pPr lvl="2"/>
            <a:r>
              <a:rPr lang="en-US" dirty="0"/>
              <a:t>Control VM-Entry and VM-Exit process.</a:t>
            </a:r>
          </a:p>
          <a:p>
            <a:pPr lvl="1"/>
            <a:r>
              <a:rPr lang="en-US" dirty="0"/>
              <a:t>Exit Information</a:t>
            </a:r>
          </a:p>
          <a:p>
            <a:pPr lvl="2"/>
            <a:r>
              <a:rPr lang="en-US" dirty="0"/>
              <a:t>Provide the VM-Exit reason and some hardware information.</a:t>
            </a:r>
            <a:br>
              <a:rPr lang="en-US" dirty="0"/>
            </a:br>
            <a:endParaRPr lang="en-US" dirty="0"/>
          </a:p>
          <a:p>
            <a:r>
              <a:rPr lang="en-US" dirty="0"/>
              <a:t>Whenever VM Entry or VM Exit occur, CPU will automatically read or write corresponding information into VMCS.</a:t>
            </a:r>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50</a:t>
            </a:fld>
            <a:endParaRPr lang="en-US"/>
          </a:p>
        </p:txBody>
      </p:sp>
    </p:spTree>
    <p:extLst>
      <p:ext uri="{BB962C8B-B14F-4D97-AF65-F5344CB8AC3E}">
        <p14:creationId xmlns:p14="http://schemas.microsoft.com/office/powerpoint/2010/main" val="671828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System State Management</a:t>
            </a:r>
          </a:p>
        </p:txBody>
      </p:sp>
      <p:sp>
        <p:nvSpPr>
          <p:cNvPr id="3" name="Content Placeholder 2"/>
          <p:cNvSpPr>
            <a:spLocks noGrp="1"/>
          </p:cNvSpPr>
          <p:nvPr>
            <p:ph idx="1"/>
          </p:nvPr>
        </p:nvSpPr>
        <p:spPr/>
        <p:txBody>
          <a:bodyPr>
            <a:normAutofit/>
          </a:bodyPr>
          <a:lstStyle/>
          <a:p>
            <a:r>
              <a:rPr lang="en-US" dirty="0"/>
              <a:t>Binding virtual machine to virtual CPU</a:t>
            </a:r>
          </a:p>
          <a:p>
            <a:pPr lvl="1"/>
            <a:r>
              <a:rPr lang="en-US" dirty="0"/>
              <a:t>VCPU (Virtual CPU) contains two parts</a:t>
            </a:r>
          </a:p>
          <a:p>
            <a:pPr lvl="2"/>
            <a:r>
              <a:rPr lang="en-US" dirty="0"/>
              <a:t>VMCS maintains virtual system states, which is approached by hardware.</a:t>
            </a:r>
          </a:p>
          <a:p>
            <a:pPr lvl="2"/>
            <a:r>
              <a:rPr lang="en-US" dirty="0"/>
              <a:t>Non-VMCS maintains other non-essential system information, which is approach by software.</a:t>
            </a:r>
          </a:p>
          <a:p>
            <a:pPr lvl="1"/>
            <a:r>
              <a:rPr lang="en-US" dirty="0"/>
              <a:t>VMM needs to handle Non-VMCS part.</a:t>
            </a:r>
          </a:p>
        </p:txBody>
      </p:sp>
      <p:pic>
        <p:nvPicPr>
          <p:cNvPr id="4098" name="Picture 2"/>
          <p:cNvPicPr>
            <a:picLocks noChangeAspect="1" noChangeArrowheads="1"/>
          </p:cNvPicPr>
          <p:nvPr/>
        </p:nvPicPr>
        <p:blipFill>
          <a:blip r:embed="rId3" cstate="print"/>
          <a:srcRect/>
          <a:stretch>
            <a:fillRect/>
          </a:stretch>
        </p:blipFill>
        <p:spPr bwMode="auto">
          <a:xfrm>
            <a:off x="6928581" y="3731351"/>
            <a:ext cx="4433457" cy="22874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51</a:t>
            </a:fld>
            <a:endParaRPr lang="en-US"/>
          </a:p>
        </p:txBody>
      </p:sp>
    </p:spTree>
    <p:extLst>
      <p:ext uri="{BB962C8B-B14F-4D97-AF65-F5344CB8AC3E}">
        <p14:creationId xmlns:p14="http://schemas.microsoft.com/office/powerpoint/2010/main" val="3053821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Memory Virtualization: Extended Page Table</a:t>
            </a:r>
          </a:p>
        </p:txBody>
      </p:sp>
      <p:sp>
        <p:nvSpPr>
          <p:cNvPr id="3" name="Content Placeholder 2"/>
          <p:cNvSpPr>
            <a:spLocks noGrp="1"/>
          </p:cNvSpPr>
          <p:nvPr>
            <p:ph idx="1"/>
          </p:nvPr>
        </p:nvSpPr>
        <p:spPr>
          <a:xfrm>
            <a:off x="906162" y="1615560"/>
            <a:ext cx="10515600" cy="4351338"/>
          </a:xfrm>
        </p:spPr>
        <p:txBody>
          <a:bodyPr>
            <a:normAutofit/>
          </a:bodyPr>
          <a:lstStyle/>
          <a:p>
            <a:r>
              <a:rPr lang="en-US" sz="2400" dirty="0"/>
              <a:t>Concept of Extended Page Table (EPT) :</a:t>
            </a:r>
          </a:p>
          <a:p>
            <a:pPr lvl="1"/>
            <a:r>
              <a:rPr lang="en-US" sz="2000" dirty="0"/>
              <a:t>Instead of walking along with only one page table hierarchy, EPT technique implement one more page table hierarchy.</a:t>
            </a:r>
          </a:p>
          <a:p>
            <a:pPr lvl="2"/>
            <a:r>
              <a:rPr lang="en-US" sz="1800" dirty="0"/>
              <a:t>One page table is maintained by guest OS, which is used to generate guest physical address.</a:t>
            </a:r>
          </a:p>
          <a:p>
            <a:pPr lvl="2"/>
            <a:r>
              <a:rPr lang="en-US" sz="1800" dirty="0"/>
              <a:t>The other page table is maintained by VMM, which is used to map guest physical address to host physical address.</a:t>
            </a:r>
          </a:p>
          <a:p>
            <a:pPr lvl="1"/>
            <a:r>
              <a:rPr lang="en-US" sz="2000" dirty="0"/>
              <a:t>For each memory access operation, EPT MMU will directly get guest physical address from guest page table, and then get host physical address by the VMM mapping table automatically.</a:t>
            </a:r>
          </a:p>
        </p:txBody>
      </p:sp>
      <p:pic>
        <p:nvPicPr>
          <p:cNvPr id="4" name="Picture 3"/>
          <p:cNvPicPr>
            <a:picLocks noChangeAspect="1"/>
          </p:cNvPicPr>
          <p:nvPr/>
        </p:nvPicPr>
        <p:blipFill>
          <a:blip r:embed="rId3"/>
          <a:stretch>
            <a:fillRect/>
          </a:stretch>
        </p:blipFill>
        <p:spPr>
          <a:xfrm>
            <a:off x="3573162" y="4227909"/>
            <a:ext cx="4946821" cy="2048293"/>
          </a:xfrm>
          <a:prstGeom prst="rect">
            <a:avLst/>
          </a:prstGeom>
        </p:spPr>
      </p:pic>
      <p:sp>
        <p:nvSpPr>
          <p:cNvPr id="5" name="Date Placeholder 4"/>
          <p:cNvSpPr>
            <a:spLocks noGrp="1"/>
          </p:cNvSpPr>
          <p:nvPr>
            <p:ph type="dt" sz="half" idx="10"/>
          </p:nvPr>
        </p:nvSpPr>
        <p:spPr/>
        <p:txBody>
          <a:bodyPr/>
          <a:lstStyle/>
          <a:p>
            <a:r>
              <a:rPr lang="en-US"/>
              <a:t>CS5250 - 2021/2022 Sem 2</a:t>
            </a:r>
          </a:p>
        </p:txBody>
      </p:sp>
      <p:sp>
        <p:nvSpPr>
          <p:cNvPr id="6" name="Slide Number Placeholder 5"/>
          <p:cNvSpPr>
            <a:spLocks noGrp="1"/>
          </p:cNvSpPr>
          <p:nvPr>
            <p:ph type="sldNum" sz="quarter" idx="12"/>
          </p:nvPr>
        </p:nvSpPr>
        <p:spPr/>
        <p:txBody>
          <a:bodyPr/>
          <a:lstStyle/>
          <a:p>
            <a:fld id="{2E862E81-5C35-49E6-AF53-B2C0B06C7EBE}" type="slidenum">
              <a:rPr lang="en-US" smtClean="0"/>
              <a:t>52</a:t>
            </a:fld>
            <a:endParaRPr lang="en-US"/>
          </a:p>
        </p:txBody>
      </p:sp>
    </p:spTree>
    <p:extLst>
      <p:ext uri="{BB962C8B-B14F-4D97-AF65-F5344CB8AC3E}">
        <p14:creationId xmlns:p14="http://schemas.microsoft.com/office/powerpoint/2010/main" val="1243844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zh-TW" dirty="0">
                <a:solidFill>
                  <a:srgbClr val="0070C0"/>
                </a:solidFill>
                <a:ea typeface="新細明體" charset="-120"/>
              </a:rPr>
              <a:t>Options For I/O Virtualization</a:t>
            </a:r>
          </a:p>
        </p:txBody>
      </p:sp>
      <p:sp>
        <p:nvSpPr>
          <p:cNvPr id="285782" name="Text Box 86"/>
          <p:cNvSpPr txBox="1">
            <a:spLocks noChangeArrowheads="1"/>
          </p:cNvSpPr>
          <p:nvPr/>
        </p:nvSpPr>
        <p:spPr bwMode="auto">
          <a:xfrm>
            <a:off x="3935414" y="6172200"/>
            <a:ext cx="4522787" cy="457200"/>
          </a:xfrm>
          <a:prstGeom prst="rect">
            <a:avLst/>
          </a:prstGeom>
          <a:gradFill rotWithShape="1">
            <a:gsLst>
              <a:gs pos="0">
                <a:srgbClr val="FFB601"/>
              </a:gs>
              <a:gs pos="50000">
                <a:srgbClr val="FFB601">
                  <a:gamma/>
                  <a:tint val="53725"/>
                  <a:invGamma/>
                </a:srgbClr>
              </a:gs>
              <a:gs pos="100000">
                <a:srgbClr val="FFB601"/>
              </a:gs>
            </a:gsLst>
            <a:lin ang="2700000" scaled="1"/>
          </a:gradFill>
          <a:ln w="317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dirty="0">
                <a:solidFill>
                  <a:srgbClr val="000000"/>
                </a:solidFill>
                <a:latin typeface="Arial" pitchFamily="34" charset="0"/>
                <a:ea typeface="新細明體" charset="-120"/>
                <a:cs typeface="Arial" pitchFamily="34" charset="0"/>
              </a:rPr>
              <a:t>VT-d Goal: Support all Models</a:t>
            </a:r>
          </a:p>
        </p:txBody>
      </p:sp>
      <p:pic>
        <p:nvPicPr>
          <p:cNvPr id="2" name="Picture 1"/>
          <p:cNvPicPr>
            <a:picLocks noChangeAspect="1"/>
          </p:cNvPicPr>
          <p:nvPr/>
        </p:nvPicPr>
        <p:blipFill>
          <a:blip r:embed="rId3"/>
          <a:stretch>
            <a:fillRect/>
          </a:stretch>
        </p:blipFill>
        <p:spPr>
          <a:xfrm>
            <a:off x="1989437" y="1537018"/>
            <a:ext cx="7815649" cy="4281713"/>
          </a:xfrm>
          <a:prstGeom prst="rect">
            <a:avLst/>
          </a:prstGeom>
        </p:spPr>
      </p:pic>
      <p:sp>
        <p:nvSpPr>
          <p:cNvPr id="3" name="Date Placeholder 2"/>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2E862E81-5C35-49E6-AF53-B2C0B06C7EBE}" type="slidenum">
              <a:rPr lang="en-US" smtClean="0"/>
              <a:t>53</a:t>
            </a:fld>
            <a:endParaRPr lang="en-US"/>
          </a:p>
        </p:txBody>
      </p:sp>
    </p:spTree>
    <p:extLst>
      <p:ext uri="{BB962C8B-B14F-4D97-AF65-F5344CB8AC3E}">
        <p14:creationId xmlns:p14="http://schemas.microsoft.com/office/powerpoint/2010/main" val="1653441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8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TW" dirty="0">
                <a:solidFill>
                  <a:srgbClr val="0070C0"/>
                </a:solidFill>
                <a:ea typeface="新細明體" charset="-120"/>
              </a:rPr>
              <a:t>VT-d Overview</a:t>
            </a:r>
          </a:p>
        </p:txBody>
      </p:sp>
      <p:sp>
        <p:nvSpPr>
          <p:cNvPr id="287747" name="Rectangle 3"/>
          <p:cNvSpPr>
            <a:spLocks noGrp="1" noChangeArrowheads="1"/>
          </p:cNvSpPr>
          <p:nvPr>
            <p:ph idx="1"/>
          </p:nvPr>
        </p:nvSpPr>
        <p:spPr>
          <a:xfrm>
            <a:off x="794951" y="1763841"/>
            <a:ext cx="5383427" cy="4351338"/>
          </a:xfrm>
        </p:spPr>
        <p:txBody>
          <a:bodyPr>
            <a:normAutofit/>
          </a:bodyPr>
          <a:lstStyle/>
          <a:p>
            <a:pPr marL="396875" indent="-396875"/>
            <a:r>
              <a:rPr lang="en-US" altLang="zh-TW" sz="2400" dirty="0">
                <a:ea typeface="新細明體" charset="-120"/>
              </a:rPr>
              <a:t>VT-d is platform infrastructure for I/O virtualization</a:t>
            </a:r>
          </a:p>
          <a:p>
            <a:pPr marL="793750" lvl="1" indent="-395288"/>
            <a:r>
              <a:rPr lang="en-US" altLang="zh-TW" sz="2000" dirty="0">
                <a:ea typeface="新細明體" charset="-120"/>
              </a:rPr>
              <a:t>Defines architecture for DMA remapping</a:t>
            </a:r>
          </a:p>
          <a:p>
            <a:pPr marL="793750" lvl="1" indent="-395288"/>
            <a:r>
              <a:rPr lang="en-US" altLang="zh-TW" sz="2000" dirty="0">
                <a:ea typeface="新細明體" charset="-120"/>
              </a:rPr>
              <a:t>Implemented as part of platform core logic</a:t>
            </a:r>
          </a:p>
          <a:p>
            <a:pPr marL="793750" lvl="1" indent="-395288"/>
            <a:r>
              <a:rPr lang="en-US" altLang="zh-TW" sz="2000" dirty="0">
                <a:ea typeface="新細明體" charset="-120"/>
              </a:rPr>
              <a:t>Will be supported broadly in Intel server and client chipsets</a:t>
            </a:r>
          </a:p>
        </p:txBody>
      </p:sp>
      <p:pic>
        <p:nvPicPr>
          <p:cNvPr id="2" name="Picture 1"/>
          <p:cNvPicPr>
            <a:picLocks noChangeAspect="1"/>
          </p:cNvPicPr>
          <p:nvPr/>
        </p:nvPicPr>
        <p:blipFill>
          <a:blip r:embed="rId3"/>
          <a:stretch>
            <a:fillRect/>
          </a:stretch>
        </p:blipFill>
        <p:spPr>
          <a:xfrm>
            <a:off x="5931115" y="2459264"/>
            <a:ext cx="4967545" cy="3218794"/>
          </a:xfrm>
          <a:prstGeom prst="rect">
            <a:avLst/>
          </a:prstGeom>
        </p:spPr>
      </p:pic>
      <p:sp>
        <p:nvSpPr>
          <p:cNvPr id="3" name="Date Placeholder 2"/>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2E862E81-5C35-49E6-AF53-B2C0B06C7EBE}" type="slidenum">
              <a:rPr lang="en-US" smtClean="0"/>
              <a:t>54</a:t>
            </a:fld>
            <a:endParaRPr lang="en-US"/>
          </a:p>
        </p:txBody>
      </p:sp>
    </p:spTree>
    <p:extLst>
      <p:ext uri="{BB962C8B-B14F-4D97-AF65-F5344CB8AC3E}">
        <p14:creationId xmlns:p14="http://schemas.microsoft.com/office/powerpoint/2010/main" val="3468235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Intel VT-d</a:t>
            </a:r>
          </a:p>
        </p:txBody>
      </p:sp>
      <p:sp>
        <p:nvSpPr>
          <p:cNvPr id="3" name="Content Placeholder 2"/>
          <p:cNvSpPr>
            <a:spLocks noGrp="1"/>
          </p:cNvSpPr>
          <p:nvPr>
            <p:ph idx="1"/>
          </p:nvPr>
        </p:nvSpPr>
        <p:spPr/>
        <p:txBody>
          <a:bodyPr/>
          <a:lstStyle/>
          <a:p>
            <a:r>
              <a:rPr lang="en-US" dirty="0"/>
              <a:t>Add DMA remapping hardware component.</a:t>
            </a:r>
          </a:p>
        </p:txBody>
      </p:sp>
      <p:pic>
        <p:nvPicPr>
          <p:cNvPr id="1026" name="Picture 2"/>
          <p:cNvPicPr>
            <a:picLocks noChangeAspect="1" noChangeArrowheads="1"/>
          </p:cNvPicPr>
          <p:nvPr/>
        </p:nvPicPr>
        <p:blipFill>
          <a:blip r:embed="rId3" cstate="print"/>
          <a:srcRect/>
          <a:stretch>
            <a:fillRect/>
          </a:stretch>
        </p:blipFill>
        <p:spPr bwMode="auto">
          <a:xfrm>
            <a:off x="2209801" y="2362201"/>
            <a:ext cx="3335337" cy="3438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570664" y="2362201"/>
            <a:ext cx="3335337" cy="3438525"/>
          </a:xfrm>
          <a:prstGeom prst="rect">
            <a:avLst/>
          </a:prstGeom>
          <a:noFill/>
          <a:ln w="9525">
            <a:noFill/>
            <a:miter lim="800000"/>
            <a:headEnd/>
            <a:tailEnd/>
          </a:ln>
          <a:effectLst/>
        </p:spPr>
      </p:pic>
      <p:sp>
        <p:nvSpPr>
          <p:cNvPr id="7" name="TextBox 6"/>
          <p:cNvSpPr txBox="1"/>
          <p:nvPr/>
        </p:nvSpPr>
        <p:spPr>
          <a:xfrm>
            <a:off x="3510607" y="5802868"/>
            <a:ext cx="2034531" cy="369332"/>
          </a:xfrm>
          <a:prstGeom prst="rect">
            <a:avLst/>
          </a:prstGeom>
          <a:noFill/>
        </p:spPr>
        <p:txBody>
          <a:bodyPr wrap="none" rtlCol="0">
            <a:spAutoFit/>
          </a:bodyPr>
          <a:lstStyle/>
          <a:p>
            <a:r>
              <a:rPr lang="en-US" b="1" i="1" dirty="0">
                <a:effectLst>
                  <a:outerShdw blurRad="50800" dist="38100" dir="2700000" algn="tl" rotWithShape="0">
                    <a:prstClr val="black">
                      <a:alpha val="40000"/>
                    </a:prstClr>
                  </a:outerShdw>
                </a:effectLst>
              </a:rPr>
              <a:t>Software Approach</a:t>
            </a:r>
          </a:p>
        </p:txBody>
      </p:sp>
      <p:sp>
        <p:nvSpPr>
          <p:cNvPr id="8" name="TextBox 7"/>
          <p:cNvSpPr txBox="1"/>
          <p:nvPr/>
        </p:nvSpPr>
        <p:spPr>
          <a:xfrm>
            <a:off x="7783304" y="5802868"/>
            <a:ext cx="2122697" cy="369332"/>
          </a:xfrm>
          <a:prstGeom prst="rect">
            <a:avLst/>
          </a:prstGeom>
          <a:noFill/>
        </p:spPr>
        <p:txBody>
          <a:bodyPr wrap="none" rtlCol="0">
            <a:spAutoFit/>
          </a:bodyPr>
          <a:lstStyle/>
          <a:p>
            <a:r>
              <a:rPr lang="en-US" b="1" i="1" dirty="0">
                <a:effectLst>
                  <a:outerShdw blurRad="50800" dist="38100" dir="2700000" algn="tl" rotWithShape="0">
                    <a:prstClr val="black">
                      <a:alpha val="40000"/>
                    </a:prstClr>
                  </a:outerShdw>
                </a:effectLst>
              </a:rPr>
              <a:t>Hardware Approach</a:t>
            </a:r>
          </a:p>
        </p:txBody>
      </p:sp>
      <p:sp>
        <p:nvSpPr>
          <p:cNvPr id="9" name="Right Arrow 8"/>
          <p:cNvSpPr/>
          <p:nvPr/>
        </p:nvSpPr>
        <p:spPr>
          <a:xfrm>
            <a:off x="5745480" y="4011168"/>
            <a:ext cx="640080" cy="48463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55</a:t>
            </a:fld>
            <a:endParaRPr lang="en-US"/>
          </a:p>
        </p:txBody>
      </p:sp>
    </p:spTree>
    <p:extLst>
      <p:ext uri="{BB962C8B-B14F-4D97-AF65-F5344CB8AC3E}">
        <p14:creationId xmlns:p14="http://schemas.microsoft.com/office/powerpoint/2010/main" val="1258163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8" name="Rectangle 10"/>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TW" dirty="0">
                <a:solidFill>
                  <a:srgbClr val="0070C0"/>
                </a:solidFill>
                <a:ea typeface="新細明體" charset="-120"/>
              </a:rPr>
              <a:t>VT-x &amp; VT-d Working Together</a:t>
            </a:r>
          </a:p>
        </p:txBody>
      </p:sp>
      <p:pic>
        <p:nvPicPr>
          <p:cNvPr id="2" name="Picture 1"/>
          <p:cNvPicPr>
            <a:picLocks noChangeAspect="1"/>
          </p:cNvPicPr>
          <p:nvPr/>
        </p:nvPicPr>
        <p:blipFill>
          <a:blip r:embed="rId3"/>
          <a:stretch>
            <a:fillRect/>
          </a:stretch>
        </p:blipFill>
        <p:spPr>
          <a:xfrm>
            <a:off x="2727036" y="1680519"/>
            <a:ext cx="7328789" cy="4161910"/>
          </a:xfrm>
          <a:prstGeom prst="rect">
            <a:avLst/>
          </a:prstGeom>
        </p:spPr>
      </p:pic>
      <p:sp>
        <p:nvSpPr>
          <p:cNvPr id="3" name="Date Placeholder 2"/>
          <p:cNvSpPr>
            <a:spLocks noGrp="1"/>
          </p:cNvSpPr>
          <p:nvPr>
            <p:ph type="dt" sz="half" idx="10"/>
          </p:nvPr>
        </p:nvSpPr>
        <p:spPr/>
        <p:txBody>
          <a:bodyPr/>
          <a:lstStyle/>
          <a:p>
            <a:r>
              <a:rPr lang="en-US"/>
              <a:t>CS5250 - 2021/2022 Sem 2</a:t>
            </a:r>
          </a:p>
        </p:txBody>
      </p:sp>
      <p:sp>
        <p:nvSpPr>
          <p:cNvPr id="4" name="Slide Number Placeholder 3"/>
          <p:cNvSpPr>
            <a:spLocks noGrp="1"/>
          </p:cNvSpPr>
          <p:nvPr>
            <p:ph type="sldNum" sz="quarter" idx="12"/>
          </p:nvPr>
        </p:nvSpPr>
        <p:spPr/>
        <p:txBody>
          <a:bodyPr/>
          <a:lstStyle/>
          <a:p>
            <a:fld id="{2E862E81-5C35-49E6-AF53-B2C0B06C7EBE}" type="slidenum">
              <a:rPr lang="en-US" smtClean="0"/>
              <a:t>56</a:t>
            </a:fld>
            <a:endParaRPr lang="en-US"/>
          </a:p>
        </p:txBody>
      </p:sp>
    </p:spTree>
    <p:extLst>
      <p:ext uri="{BB962C8B-B14F-4D97-AF65-F5344CB8AC3E}">
        <p14:creationId xmlns:p14="http://schemas.microsoft.com/office/powerpoint/2010/main" val="2544130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0070C0"/>
                </a:solidFill>
              </a:rPr>
              <a:t>Summary</a:t>
            </a:r>
            <a:endParaRPr lang="zh-TW" altLang="en-US" dirty="0">
              <a:solidFill>
                <a:srgbClr val="0070C0"/>
              </a:solidFill>
            </a:endParaRPr>
          </a:p>
        </p:txBody>
      </p:sp>
      <p:sp>
        <p:nvSpPr>
          <p:cNvPr id="3" name="內容版面配置區 2"/>
          <p:cNvSpPr>
            <a:spLocks noGrp="1"/>
          </p:cNvSpPr>
          <p:nvPr>
            <p:ph idx="1"/>
          </p:nvPr>
        </p:nvSpPr>
        <p:spPr/>
        <p:txBody>
          <a:bodyPr>
            <a:normAutofit/>
          </a:bodyPr>
          <a:lstStyle/>
          <a:p>
            <a:r>
              <a:rPr lang="en-US" altLang="zh-TW" sz="2400" dirty="0"/>
              <a:t>CPU Virtualization</a:t>
            </a:r>
          </a:p>
          <a:p>
            <a:pPr lvl="1"/>
            <a:r>
              <a:rPr lang="en-US" altLang="zh-TW" sz="2000" dirty="0"/>
              <a:t>Trap and Emulate Model</a:t>
            </a:r>
          </a:p>
          <a:p>
            <a:pPr lvl="1"/>
            <a:r>
              <a:rPr lang="en-US" altLang="zh-TW" sz="2000" dirty="0"/>
              <a:t>Virtualization technique, VMX Root/Non-Root Operation, VMM and Guest OS, VMCS</a:t>
            </a:r>
            <a:r>
              <a:rPr lang="en-US" altLang="zh-TW" sz="2000" b="1" dirty="0"/>
              <a:t> </a:t>
            </a:r>
            <a:r>
              <a:rPr lang="en-US" altLang="zh-TW" sz="2000" dirty="0"/>
              <a:t>… etc. </a:t>
            </a:r>
          </a:p>
          <a:p>
            <a:pPr lvl="1"/>
            <a:endParaRPr lang="en-US" altLang="zh-TW" sz="2000" dirty="0"/>
          </a:p>
          <a:p>
            <a:r>
              <a:rPr lang="en-US" altLang="zh-TW" sz="2400" dirty="0"/>
              <a:t>Memory Virtualization:</a:t>
            </a:r>
            <a:r>
              <a:rPr lang="zh-TW" altLang="en-US" sz="2400" dirty="0"/>
              <a:t> </a:t>
            </a:r>
            <a:r>
              <a:rPr lang="en-US" altLang="zh-TW" sz="2400" dirty="0"/>
              <a:t>Extended Page Tables (EPT)</a:t>
            </a:r>
          </a:p>
          <a:p>
            <a:pPr lvl="1"/>
            <a:r>
              <a:rPr lang="en-US" altLang="zh-TW" sz="2000" dirty="0"/>
              <a:t>EPT implement one more page table hierarchy</a:t>
            </a:r>
          </a:p>
          <a:p>
            <a:pPr lvl="1"/>
            <a:r>
              <a:rPr lang="en-US" altLang="zh-TW" sz="2000" dirty="0"/>
              <a:t>MMU virtualize, EPT translation, Memory Operation,… etc.</a:t>
            </a:r>
          </a:p>
          <a:p>
            <a:pPr lvl="1"/>
            <a:endParaRPr lang="en-US" altLang="zh-TW" sz="2000" dirty="0"/>
          </a:p>
          <a:p>
            <a:r>
              <a:rPr lang="en-US" altLang="zh-TW" sz="2400" dirty="0"/>
              <a:t>IO</a:t>
            </a:r>
            <a:r>
              <a:rPr lang="zh-TW" altLang="en-US" sz="2400" dirty="0"/>
              <a:t> </a:t>
            </a:r>
            <a:r>
              <a:rPr lang="en-US" altLang="zh-TW" sz="2400" dirty="0"/>
              <a:t>Virtualization: Intel VT-d</a:t>
            </a:r>
          </a:p>
          <a:p>
            <a:pPr lvl="1"/>
            <a:r>
              <a:rPr lang="en-US" altLang="zh-TW" sz="2000" dirty="0"/>
              <a:t>Implement DMA remapping in hardware</a:t>
            </a:r>
          </a:p>
          <a:p>
            <a:pPr lvl="1"/>
            <a:r>
              <a:rPr lang="en-US" altLang="zh-TW" sz="2000" dirty="0">
                <a:ea typeface="新細明體" charset="-120"/>
              </a:rPr>
              <a:t>Hardware Page Walk, Translation Caching</a:t>
            </a:r>
            <a:endParaRPr lang="en-US" altLang="zh-TW" sz="2000" dirty="0"/>
          </a:p>
          <a:p>
            <a:endParaRPr lang="zh-TW" altLang="en-US" sz="2400" dirty="0"/>
          </a:p>
        </p:txBody>
      </p:sp>
      <p:sp>
        <p:nvSpPr>
          <p:cNvPr id="4" name="Date Placeholder 3"/>
          <p:cNvSpPr>
            <a:spLocks noGrp="1"/>
          </p:cNvSpPr>
          <p:nvPr>
            <p:ph type="dt" sz="half" idx="10"/>
          </p:nvPr>
        </p:nvSpPr>
        <p:spPr/>
        <p:txBody>
          <a:bodyPr/>
          <a:lstStyle/>
          <a:p>
            <a:r>
              <a:rPr lang="en-US"/>
              <a:t>CS5250 - 2021/2022 Sem 2</a:t>
            </a:r>
          </a:p>
        </p:txBody>
      </p:sp>
      <p:sp>
        <p:nvSpPr>
          <p:cNvPr id="5" name="Slide Number Placeholder 4"/>
          <p:cNvSpPr>
            <a:spLocks noGrp="1"/>
          </p:cNvSpPr>
          <p:nvPr>
            <p:ph type="sldNum" sz="quarter" idx="12"/>
          </p:nvPr>
        </p:nvSpPr>
        <p:spPr/>
        <p:txBody>
          <a:bodyPr/>
          <a:lstStyle/>
          <a:p>
            <a:fld id="{2E862E81-5C35-49E6-AF53-B2C0B06C7EBE}" type="slidenum">
              <a:rPr lang="en-US" smtClean="0"/>
              <a:t>57</a:t>
            </a:fld>
            <a:endParaRPr lang="en-US"/>
          </a:p>
        </p:txBody>
      </p:sp>
    </p:spTree>
    <p:extLst>
      <p:ext uri="{BB962C8B-B14F-4D97-AF65-F5344CB8AC3E}">
        <p14:creationId xmlns:p14="http://schemas.microsoft.com/office/powerpoint/2010/main" val="1460522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D094-E898-4955-B869-94C28387E74D}"/>
              </a:ext>
            </a:extLst>
          </p:cNvPr>
          <p:cNvSpPr>
            <a:spLocks noGrp="1"/>
          </p:cNvSpPr>
          <p:nvPr>
            <p:ph type="title"/>
          </p:nvPr>
        </p:nvSpPr>
        <p:spPr/>
        <p:txBody>
          <a:bodyPr/>
          <a:lstStyle/>
          <a:p>
            <a:r>
              <a:rPr lang="en-SG" dirty="0">
                <a:solidFill>
                  <a:srgbClr val="FF0000"/>
                </a:solidFill>
              </a:rPr>
              <a:t>Our journey in CS5250</a:t>
            </a:r>
          </a:p>
        </p:txBody>
      </p:sp>
      <p:sp>
        <p:nvSpPr>
          <p:cNvPr id="3" name="Text Placeholder 2">
            <a:extLst>
              <a:ext uri="{FF2B5EF4-FFF2-40B4-BE49-F238E27FC236}">
                <a16:creationId xmlns:a16="http://schemas.microsoft.com/office/drawing/2014/main" id="{F61A6C09-BD2E-4593-B617-5D37C8F54CD9}"/>
              </a:ext>
            </a:extLst>
          </p:cNvPr>
          <p:cNvSpPr>
            <a:spLocks noGrp="1"/>
          </p:cNvSpPr>
          <p:nvPr>
            <p:ph type="body" idx="1"/>
          </p:nvPr>
        </p:nvSpPr>
        <p:spPr/>
        <p:txBody>
          <a:bodyPr/>
          <a:lstStyle/>
          <a:p>
            <a:endParaRPr lang="en-SG"/>
          </a:p>
        </p:txBody>
      </p:sp>
      <p:sp>
        <p:nvSpPr>
          <p:cNvPr id="4" name="Date Placeholder 3">
            <a:extLst>
              <a:ext uri="{FF2B5EF4-FFF2-40B4-BE49-F238E27FC236}">
                <a16:creationId xmlns:a16="http://schemas.microsoft.com/office/drawing/2014/main" id="{FD0461AA-33F2-4931-BC0A-64FF37A1000B}"/>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63C703EB-19D5-47B3-8070-4029183134DE}"/>
              </a:ext>
            </a:extLst>
          </p:cNvPr>
          <p:cNvSpPr>
            <a:spLocks noGrp="1"/>
          </p:cNvSpPr>
          <p:nvPr>
            <p:ph type="sldNum" sz="quarter" idx="12"/>
          </p:nvPr>
        </p:nvSpPr>
        <p:spPr/>
        <p:txBody>
          <a:bodyPr/>
          <a:lstStyle/>
          <a:p>
            <a:fld id="{2E862E81-5C35-49E6-AF53-B2C0B06C7EBE}" type="slidenum">
              <a:rPr lang="en-US" smtClean="0"/>
              <a:t>58</a:t>
            </a:fld>
            <a:endParaRPr lang="en-US"/>
          </a:p>
        </p:txBody>
      </p:sp>
    </p:spTree>
    <p:extLst>
      <p:ext uri="{BB962C8B-B14F-4D97-AF65-F5344CB8AC3E}">
        <p14:creationId xmlns:p14="http://schemas.microsoft.com/office/powerpoint/2010/main" val="3953998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9E5A-E809-478B-8CDF-44B95ECBC853}"/>
              </a:ext>
            </a:extLst>
          </p:cNvPr>
          <p:cNvSpPr>
            <a:spLocks noGrp="1"/>
          </p:cNvSpPr>
          <p:nvPr>
            <p:ph type="title"/>
          </p:nvPr>
        </p:nvSpPr>
        <p:spPr/>
        <p:txBody>
          <a:bodyPr/>
          <a:lstStyle/>
          <a:p>
            <a:r>
              <a:rPr lang="en-SG" dirty="0">
                <a:solidFill>
                  <a:srgbClr val="0070C0"/>
                </a:solidFill>
              </a:rPr>
              <a:t>What we have gone through</a:t>
            </a:r>
          </a:p>
        </p:txBody>
      </p:sp>
      <p:sp>
        <p:nvSpPr>
          <p:cNvPr id="3" name="Content Placeholder 2">
            <a:extLst>
              <a:ext uri="{FF2B5EF4-FFF2-40B4-BE49-F238E27FC236}">
                <a16:creationId xmlns:a16="http://schemas.microsoft.com/office/drawing/2014/main" id="{BED18288-AA1D-443D-A7DC-39A5EF6CBE5B}"/>
              </a:ext>
            </a:extLst>
          </p:cNvPr>
          <p:cNvSpPr>
            <a:spLocks noGrp="1"/>
          </p:cNvSpPr>
          <p:nvPr>
            <p:ph idx="1"/>
          </p:nvPr>
        </p:nvSpPr>
        <p:spPr/>
        <p:txBody>
          <a:bodyPr/>
          <a:lstStyle/>
          <a:p>
            <a:r>
              <a:rPr lang="en-SG" dirty="0"/>
              <a:t>We (re)visited the traditional OS concepts such as process management, virtual memory etc. </a:t>
            </a:r>
          </a:p>
          <a:p>
            <a:pPr lvl="1"/>
            <a:r>
              <a:rPr lang="en-SG" dirty="0"/>
              <a:t>Linked them with actual ISA support</a:t>
            </a:r>
          </a:p>
          <a:p>
            <a:pPr lvl="1"/>
            <a:r>
              <a:rPr lang="en-SG" dirty="0"/>
              <a:t>Deep dive into an industrial strength OS</a:t>
            </a:r>
          </a:p>
          <a:p>
            <a:pPr lvl="1"/>
            <a:r>
              <a:rPr lang="en-SG" dirty="0"/>
              <a:t>Studied some of the key data structures and algorithms used</a:t>
            </a:r>
          </a:p>
        </p:txBody>
      </p:sp>
      <p:sp>
        <p:nvSpPr>
          <p:cNvPr id="4" name="Date Placeholder 3">
            <a:extLst>
              <a:ext uri="{FF2B5EF4-FFF2-40B4-BE49-F238E27FC236}">
                <a16:creationId xmlns:a16="http://schemas.microsoft.com/office/drawing/2014/main" id="{CB1706C7-C10B-425D-B43B-4458F77F4CBC}"/>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CA3A89CA-3E09-4BC0-8ADE-8C9CD28A7310}"/>
              </a:ext>
            </a:extLst>
          </p:cNvPr>
          <p:cNvSpPr>
            <a:spLocks noGrp="1"/>
          </p:cNvSpPr>
          <p:nvPr>
            <p:ph type="sldNum" sz="quarter" idx="12"/>
          </p:nvPr>
        </p:nvSpPr>
        <p:spPr/>
        <p:txBody>
          <a:bodyPr/>
          <a:lstStyle/>
          <a:p>
            <a:fld id="{2E862E81-5C35-49E6-AF53-B2C0B06C7EBE}" type="slidenum">
              <a:rPr lang="en-US" smtClean="0"/>
              <a:t>59</a:t>
            </a:fld>
            <a:endParaRPr lang="en-US"/>
          </a:p>
        </p:txBody>
      </p:sp>
    </p:spTree>
    <p:extLst>
      <p:ext uri="{BB962C8B-B14F-4D97-AF65-F5344CB8AC3E}">
        <p14:creationId xmlns:p14="http://schemas.microsoft.com/office/powerpoint/2010/main" val="405979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Control</a:t>
            </a:r>
          </a:p>
        </p:txBody>
      </p:sp>
      <p:sp>
        <p:nvSpPr>
          <p:cNvPr id="1362947" name="Rectangle 3"/>
          <p:cNvSpPr>
            <a:spLocks noGrp="1" noChangeArrowheads="1"/>
          </p:cNvSpPr>
          <p:nvPr>
            <p:ph idx="1"/>
          </p:nvPr>
        </p:nvSpPr>
        <p:spPr/>
        <p:txBody>
          <a:bodyPr/>
          <a:lstStyle/>
          <a:p>
            <a:r>
              <a:rPr lang="en-US" altLang="ko-KR">
                <a:ea typeface="굴림" pitchFamily="34" charset="-127"/>
              </a:rPr>
              <a:t>Adopt time-sharing systems</a:t>
            </a:r>
          </a:p>
          <a:p>
            <a:r>
              <a:rPr lang="en-US" altLang="ko-KR">
                <a:ea typeface="굴림" pitchFamily="34" charset="-127"/>
              </a:rPr>
              <a:t>The VMM maintain overall control of all the hardware resources</a:t>
            </a:r>
          </a:p>
          <a:p>
            <a:r>
              <a:rPr lang="en-US" altLang="ko-KR">
                <a:ea typeface="굴림" pitchFamily="34" charset="-127"/>
              </a:rPr>
              <a:t>The interval timer interrupt</a:t>
            </a:r>
          </a:p>
          <a:p>
            <a:pPr lvl="1"/>
            <a:r>
              <a:rPr lang="en-US" altLang="ko-KR">
                <a:ea typeface="굴림" pitchFamily="34" charset="-127"/>
              </a:rPr>
              <a:t>Guarantee that control is transferred back to VMM and the VMM handles the interrupt itself</a:t>
            </a:r>
          </a:p>
          <a:p>
            <a:pPr lvl="1"/>
            <a:endParaRPr lang="en-US" altLang="ko-KR">
              <a:ea typeface="굴림" pitchFamily="34" charset="-127"/>
            </a:endParaRPr>
          </a:p>
        </p:txBody>
      </p:sp>
      <p:sp>
        <p:nvSpPr>
          <p:cNvPr id="20" name="Slide Number Placeholder 3"/>
          <p:cNvSpPr>
            <a:spLocks noGrp="1"/>
          </p:cNvSpPr>
          <p:nvPr>
            <p:ph type="sldNum" sz="quarter" idx="12"/>
          </p:nvPr>
        </p:nvSpPr>
        <p:spPr/>
        <p:txBody>
          <a:bodyPr/>
          <a:lstStyle/>
          <a:p>
            <a:fld id="{DE1A3B9D-8275-4489-A8EE-966BCCD38879}" type="slidenum">
              <a:rPr lang="en-US" altLang="en-US"/>
              <a:pPr/>
              <a:t>6</a:t>
            </a:fld>
            <a:endParaRPr lang="en-US" altLang="en-US"/>
          </a:p>
        </p:txBody>
      </p:sp>
      <p:grpSp>
        <p:nvGrpSpPr>
          <p:cNvPr id="1362948" name="Group 4"/>
          <p:cNvGrpSpPr>
            <a:grpSpLocks/>
          </p:cNvGrpSpPr>
          <p:nvPr/>
        </p:nvGrpSpPr>
        <p:grpSpPr bwMode="auto">
          <a:xfrm>
            <a:off x="2049464" y="4154489"/>
            <a:ext cx="7921625" cy="1584325"/>
            <a:chOff x="385" y="2704"/>
            <a:chExt cx="4990" cy="998"/>
          </a:xfrm>
        </p:grpSpPr>
        <p:sp>
          <p:nvSpPr>
            <p:cNvPr id="1362949" name="Rectangle 5"/>
            <p:cNvSpPr>
              <a:spLocks noChangeArrowheads="1"/>
            </p:cNvSpPr>
            <p:nvPr/>
          </p:nvSpPr>
          <p:spPr bwMode="auto">
            <a:xfrm>
              <a:off x="385" y="3521"/>
              <a:ext cx="10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First VM Active</a:t>
              </a:r>
            </a:p>
          </p:txBody>
        </p:sp>
        <p:sp>
          <p:nvSpPr>
            <p:cNvPr id="1362950" name="Rectangle 6"/>
            <p:cNvSpPr>
              <a:spLocks noChangeArrowheads="1"/>
            </p:cNvSpPr>
            <p:nvPr/>
          </p:nvSpPr>
          <p:spPr bwMode="auto">
            <a:xfrm>
              <a:off x="4286" y="3521"/>
              <a:ext cx="1089"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Next VM Active</a:t>
              </a:r>
            </a:p>
          </p:txBody>
        </p:sp>
        <p:sp>
          <p:nvSpPr>
            <p:cNvPr id="1362951" name="Rectangle 7"/>
            <p:cNvSpPr>
              <a:spLocks noChangeArrowheads="1"/>
            </p:cNvSpPr>
            <p:nvPr/>
          </p:nvSpPr>
          <p:spPr bwMode="auto">
            <a:xfrm>
              <a:off x="1474" y="3521"/>
              <a:ext cx="2812" cy="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200" b="1">
                  <a:ea typeface="굴림" pitchFamily="34" charset="-127"/>
                </a:rPr>
                <a:t>VMM Active</a:t>
              </a:r>
              <a:endParaRPr kumimoji="1" lang="en-US" altLang="ko-KR">
                <a:latin typeface="굴림" pitchFamily="34" charset="-127"/>
                <a:ea typeface="굴림" pitchFamily="34" charset="-127"/>
              </a:endParaRPr>
            </a:p>
          </p:txBody>
        </p:sp>
        <p:sp>
          <p:nvSpPr>
            <p:cNvPr id="1362952" name="Line 8"/>
            <p:cNvSpPr>
              <a:spLocks noChangeShapeType="1"/>
            </p:cNvSpPr>
            <p:nvPr/>
          </p:nvSpPr>
          <p:spPr bwMode="auto">
            <a:xfrm>
              <a:off x="147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3" name="Line 9"/>
            <p:cNvSpPr>
              <a:spLocks noChangeShapeType="1"/>
            </p:cNvSpPr>
            <p:nvPr/>
          </p:nvSpPr>
          <p:spPr bwMode="auto">
            <a:xfrm>
              <a:off x="2562" y="3067"/>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4" name="Line 10"/>
            <p:cNvSpPr>
              <a:spLocks noChangeShapeType="1"/>
            </p:cNvSpPr>
            <p:nvPr/>
          </p:nvSpPr>
          <p:spPr bwMode="auto">
            <a:xfrm>
              <a:off x="2064"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5" name="Line 11"/>
            <p:cNvSpPr>
              <a:spLocks noChangeShapeType="1"/>
            </p:cNvSpPr>
            <p:nvPr/>
          </p:nvSpPr>
          <p:spPr bwMode="auto">
            <a:xfrm>
              <a:off x="3198"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6" name="Line 12"/>
            <p:cNvSpPr>
              <a:spLocks noChangeShapeType="1"/>
            </p:cNvSpPr>
            <p:nvPr/>
          </p:nvSpPr>
          <p:spPr bwMode="auto">
            <a:xfrm>
              <a:off x="3742" y="3067"/>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7" name="Line 13"/>
            <p:cNvSpPr>
              <a:spLocks noChangeShapeType="1"/>
            </p:cNvSpPr>
            <p:nvPr/>
          </p:nvSpPr>
          <p:spPr bwMode="auto">
            <a:xfrm>
              <a:off x="4286" y="3339"/>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2958" name="Rectangle 14"/>
            <p:cNvSpPr>
              <a:spLocks noChangeArrowheads="1"/>
            </p:cNvSpPr>
            <p:nvPr/>
          </p:nvSpPr>
          <p:spPr bwMode="auto">
            <a:xfrm>
              <a:off x="1156" y="3022"/>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Timer</a:t>
              </a:r>
            </a:p>
            <a:p>
              <a:pPr algn="ctr" latinLnBrk="1"/>
              <a:r>
                <a:rPr kumimoji="1" lang="en-US" altLang="ko-KR" sz="1000">
                  <a:latin typeface="Arial" charset="0"/>
                  <a:ea typeface="굴림" pitchFamily="34" charset="-127"/>
                </a:rPr>
                <a:t>Interrupt</a:t>
              </a:r>
            </a:p>
            <a:p>
              <a:pPr algn="ctr" latinLnBrk="1"/>
              <a:r>
                <a:rPr kumimoji="1" lang="en-US" altLang="ko-KR" sz="1000">
                  <a:latin typeface="Arial" charset="0"/>
                  <a:ea typeface="굴림" pitchFamily="34" charset="-127"/>
                </a:rPr>
                <a:t>occurs</a:t>
              </a:r>
            </a:p>
          </p:txBody>
        </p:sp>
        <p:sp>
          <p:nvSpPr>
            <p:cNvPr id="1362959" name="Rectangle 15"/>
            <p:cNvSpPr>
              <a:spLocks noChangeArrowheads="1"/>
            </p:cNvSpPr>
            <p:nvPr/>
          </p:nvSpPr>
          <p:spPr bwMode="auto">
            <a:xfrm>
              <a:off x="1746" y="2976"/>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saves</a:t>
              </a:r>
            </a:p>
            <a:p>
              <a:pPr algn="ctr" latinLnBrk="1"/>
              <a:r>
                <a:rPr kumimoji="1" lang="en-US" altLang="ko-KR" sz="1000">
                  <a:latin typeface="Arial" charset="0"/>
                  <a:ea typeface="굴림" pitchFamily="34" charset="-127"/>
                </a:rPr>
                <a:t>architected state</a:t>
              </a:r>
            </a:p>
            <a:p>
              <a:pPr algn="ctr" latinLnBrk="1"/>
              <a:r>
                <a:rPr kumimoji="1" lang="en-US" altLang="ko-KR" sz="1000">
                  <a:latin typeface="Arial" charset="0"/>
                  <a:ea typeface="굴림" pitchFamily="34" charset="-127"/>
                </a:rPr>
                <a:t>Of running VM</a:t>
              </a:r>
            </a:p>
          </p:txBody>
        </p:sp>
        <p:sp>
          <p:nvSpPr>
            <p:cNvPr id="1362960" name="Rectangle 16"/>
            <p:cNvSpPr>
              <a:spLocks noChangeArrowheads="1"/>
            </p:cNvSpPr>
            <p:nvPr/>
          </p:nvSpPr>
          <p:spPr bwMode="auto">
            <a:xfrm>
              <a:off x="2290" y="2704"/>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determines</a:t>
              </a:r>
            </a:p>
            <a:p>
              <a:pPr algn="ctr" latinLnBrk="1"/>
              <a:r>
                <a:rPr kumimoji="1" lang="en-US" altLang="ko-KR" sz="1000">
                  <a:latin typeface="Arial" charset="0"/>
                  <a:ea typeface="굴림" pitchFamily="34" charset="-127"/>
                </a:rPr>
                <a:t>Next VM to be</a:t>
              </a:r>
            </a:p>
            <a:p>
              <a:pPr algn="ctr" latinLnBrk="1"/>
              <a:r>
                <a:rPr kumimoji="1" lang="en-US" altLang="ko-KR" sz="1000">
                  <a:latin typeface="Arial" charset="0"/>
                  <a:ea typeface="굴림" pitchFamily="34" charset="-127"/>
                </a:rPr>
                <a:t>activated</a:t>
              </a:r>
            </a:p>
          </p:txBody>
        </p:sp>
        <p:sp>
          <p:nvSpPr>
            <p:cNvPr id="1362961" name="Rectangle 17"/>
            <p:cNvSpPr>
              <a:spLocks noChangeArrowheads="1"/>
            </p:cNvSpPr>
            <p:nvPr/>
          </p:nvSpPr>
          <p:spPr bwMode="auto">
            <a:xfrm>
              <a:off x="2894" y="3022"/>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sets timer</a:t>
              </a:r>
            </a:p>
            <a:p>
              <a:pPr algn="ctr" latinLnBrk="1"/>
              <a:r>
                <a:rPr kumimoji="1" lang="en-US" altLang="ko-KR" sz="1000">
                  <a:latin typeface="Arial" charset="0"/>
                  <a:ea typeface="굴림" pitchFamily="34" charset="-127"/>
                </a:rPr>
                <a:t>interval and </a:t>
              </a:r>
            </a:p>
            <a:p>
              <a:pPr algn="ctr" latinLnBrk="1"/>
              <a:r>
                <a:rPr kumimoji="1" lang="en-US" altLang="ko-KR" sz="1000">
                  <a:latin typeface="Arial" charset="0"/>
                  <a:ea typeface="굴림" pitchFamily="34" charset="-127"/>
                </a:rPr>
                <a:t>enables interrupts</a:t>
              </a:r>
            </a:p>
          </p:txBody>
        </p:sp>
        <p:sp>
          <p:nvSpPr>
            <p:cNvPr id="1362962" name="Rectangle 18"/>
            <p:cNvSpPr>
              <a:spLocks noChangeArrowheads="1"/>
            </p:cNvSpPr>
            <p:nvPr/>
          </p:nvSpPr>
          <p:spPr bwMode="auto">
            <a:xfrm>
              <a:off x="3438" y="2704"/>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restores</a:t>
              </a:r>
            </a:p>
            <a:p>
              <a:pPr algn="ctr" latinLnBrk="1"/>
              <a:r>
                <a:rPr kumimoji="1" lang="en-US" altLang="ko-KR" sz="1000">
                  <a:latin typeface="Arial" charset="0"/>
                  <a:ea typeface="굴림" pitchFamily="34" charset="-127"/>
                </a:rPr>
                <a:t>architected state</a:t>
              </a:r>
            </a:p>
            <a:p>
              <a:pPr algn="ctr" latinLnBrk="1"/>
              <a:r>
                <a:rPr kumimoji="1" lang="en-US" altLang="ko-KR" sz="1000">
                  <a:latin typeface="Arial" charset="0"/>
                  <a:ea typeface="굴림" pitchFamily="34" charset="-127"/>
                </a:rPr>
                <a:t>For next VM</a:t>
              </a:r>
            </a:p>
          </p:txBody>
        </p:sp>
        <p:sp>
          <p:nvSpPr>
            <p:cNvPr id="1362963" name="Rectangle 19"/>
            <p:cNvSpPr>
              <a:spLocks noChangeArrowheads="1"/>
            </p:cNvSpPr>
            <p:nvPr/>
          </p:nvSpPr>
          <p:spPr bwMode="auto">
            <a:xfrm>
              <a:off x="3982" y="3022"/>
              <a:ext cx="5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VMM sets PC to timer</a:t>
              </a:r>
            </a:p>
            <a:p>
              <a:pPr algn="ctr" latinLnBrk="1"/>
              <a:r>
                <a:rPr kumimoji="1" lang="en-US" altLang="ko-KR" sz="1000">
                  <a:latin typeface="Arial" charset="0"/>
                  <a:ea typeface="굴림" pitchFamily="34" charset="-127"/>
                </a:rPr>
                <a:t>Interrupt handler of</a:t>
              </a:r>
            </a:p>
            <a:p>
              <a:pPr algn="ctr" latinLnBrk="1"/>
              <a:r>
                <a:rPr kumimoji="1" lang="en-US" altLang="ko-KR" sz="1000">
                  <a:latin typeface="Arial" charset="0"/>
                  <a:ea typeface="굴림" pitchFamily="34" charset="-127"/>
                </a:rPr>
                <a:t>OS in next VM</a:t>
              </a:r>
            </a:p>
          </p:txBody>
        </p:sp>
      </p:gr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2484200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D9EE-17C8-4372-AF84-6AB1DA7A0AC6}"/>
              </a:ext>
            </a:extLst>
          </p:cNvPr>
          <p:cNvSpPr>
            <a:spLocks noGrp="1"/>
          </p:cNvSpPr>
          <p:nvPr>
            <p:ph type="title"/>
          </p:nvPr>
        </p:nvSpPr>
        <p:spPr/>
        <p:txBody>
          <a:bodyPr/>
          <a:lstStyle/>
          <a:p>
            <a:r>
              <a:rPr lang="en-SG" dirty="0">
                <a:solidFill>
                  <a:srgbClr val="0070C0"/>
                </a:solidFill>
              </a:rPr>
              <a:t>What you have achieved</a:t>
            </a:r>
          </a:p>
        </p:txBody>
      </p:sp>
      <p:sp>
        <p:nvSpPr>
          <p:cNvPr id="3" name="Content Placeholder 2">
            <a:extLst>
              <a:ext uri="{FF2B5EF4-FFF2-40B4-BE49-F238E27FC236}">
                <a16:creationId xmlns:a16="http://schemas.microsoft.com/office/drawing/2014/main" id="{A9201B1F-C57B-458D-96FE-B057218CA8B0}"/>
              </a:ext>
            </a:extLst>
          </p:cNvPr>
          <p:cNvSpPr>
            <a:spLocks noGrp="1"/>
          </p:cNvSpPr>
          <p:nvPr>
            <p:ph idx="1"/>
          </p:nvPr>
        </p:nvSpPr>
        <p:spPr/>
        <p:txBody>
          <a:bodyPr/>
          <a:lstStyle/>
          <a:p>
            <a:r>
              <a:rPr lang="en-SG" dirty="0"/>
              <a:t>The kernel is no longer some mysterious </a:t>
            </a:r>
            <a:r>
              <a:rPr lang="en-SG" dirty="0" err="1"/>
              <a:t>blackbox</a:t>
            </a:r>
            <a:endParaRPr lang="en-SG" dirty="0"/>
          </a:p>
          <a:p>
            <a:pPr lvl="1"/>
            <a:r>
              <a:rPr lang="en-SG" dirty="0"/>
              <a:t>You actually work some kernel code!</a:t>
            </a:r>
          </a:p>
          <a:p>
            <a:pPr lvl="1"/>
            <a:r>
              <a:rPr lang="en-SG" dirty="0"/>
              <a:t>Understand the API a bit better</a:t>
            </a:r>
          </a:p>
          <a:p>
            <a:endParaRPr lang="en-SG" dirty="0"/>
          </a:p>
          <a:p>
            <a:r>
              <a:rPr lang="en-SG" dirty="0"/>
              <a:t>A better appreciation of how it works and the </a:t>
            </a:r>
            <a:r>
              <a:rPr lang="en-SG" dirty="0" err="1"/>
              <a:t>tradeoffs</a:t>
            </a:r>
            <a:r>
              <a:rPr lang="en-SG" dirty="0"/>
              <a:t> involved</a:t>
            </a:r>
          </a:p>
          <a:p>
            <a:pPr lvl="1"/>
            <a:r>
              <a:rPr lang="en-SG" dirty="0"/>
              <a:t>Some issues translate to wider software engineering practices</a:t>
            </a:r>
          </a:p>
          <a:p>
            <a:endParaRPr lang="en-SG" dirty="0"/>
          </a:p>
        </p:txBody>
      </p:sp>
      <p:sp>
        <p:nvSpPr>
          <p:cNvPr id="4" name="Date Placeholder 3">
            <a:extLst>
              <a:ext uri="{FF2B5EF4-FFF2-40B4-BE49-F238E27FC236}">
                <a16:creationId xmlns:a16="http://schemas.microsoft.com/office/drawing/2014/main" id="{9356B88D-2544-4D61-B6D0-7BAAC8950A13}"/>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F9914424-8D57-41CB-A319-A97D4630C343}"/>
              </a:ext>
            </a:extLst>
          </p:cNvPr>
          <p:cNvSpPr>
            <a:spLocks noGrp="1"/>
          </p:cNvSpPr>
          <p:nvPr>
            <p:ph type="sldNum" sz="quarter" idx="12"/>
          </p:nvPr>
        </p:nvSpPr>
        <p:spPr/>
        <p:txBody>
          <a:bodyPr/>
          <a:lstStyle/>
          <a:p>
            <a:fld id="{2E862E81-5C35-49E6-AF53-B2C0B06C7EBE}" type="slidenum">
              <a:rPr lang="en-US" smtClean="0"/>
              <a:t>60</a:t>
            </a:fld>
            <a:endParaRPr lang="en-US"/>
          </a:p>
        </p:txBody>
      </p:sp>
    </p:spTree>
    <p:extLst>
      <p:ext uri="{BB962C8B-B14F-4D97-AF65-F5344CB8AC3E}">
        <p14:creationId xmlns:p14="http://schemas.microsoft.com/office/powerpoint/2010/main" val="27156077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AF70-5C80-4CCA-B03E-7466D696EBA9}"/>
              </a:ext>
            </a:extLst>
          </p:cNvPr>
          <p:cNvSpPr>
            <a:spLocks noGrp="1"/>
          </p:cNvSpPr>
          <p:nvPr>
            <p:ph type="title"/>
          </p:nvPr>
        </p:nvSpPr>
        <p:spPr/>
        <p:txBody>
          <a:bodyPr/>
          <a:lstStyle/>
          <a:p>
            <a:r>
              <a:rPr lang="en-SG" dirty="0">
                <a:solidFill>
                  <a:srgbClr val="0070C0"/>
                </a:solidFill>
              </a:rPr>
              <a:t>Looking forward</a:t>
            </a:r>
          </a:p>
        </p:txBody>
      </p:sp>
      <p:sp>
        <p:nvSpPr>
          <p:cNvPr id="3" name="Content Placeholder 2">
            <a:extLst>
              <a:ext uri="{FF2B5EF4-FFF2-40B4-BE49-F238E27FC236}">
                <a16:creationId xmlns:a16="http://schemas.microsoft.com/office/drawing/2014/main" id="{C6B932C4-6FDC-4E88-BC82-875CD18CBF77}"/>
              </a:ext>
            </a:extLst>
          </p:cNvPr>
          <p:cNvSpPr>
            <a:spLocks noGrp="1"/>
          </p:cNvSpPr>
          <p:nvPr>
            <p:ph idx="1"/>
          </p:nvPr>
        </p:nvSpPr>
        <p:spPr/>
        <p:txBody>
          <a:bodyPr/>
          <a:lstStyle/>
          <a:p>
            <a:r>
              <a:rPr lang="en-SG" dirty="0"/>
              <a:t>No doubt the kernel will change</a:t>
            </a:r>
          </a:p>
          <a:p>
            <a:pPr lvl="1"/>
            <a:r>
              <a:rPr lang="en-SG" dirty="0"/>
              <a:t>Even as we speak</a:t>
            </a:r>
          </a:p>
          <a:p>
            <a:pPr lvl="1"/>
            <a:endParaRPr lang="en-SG" dirty="0"/>
          </a:p>
          <a:p>
            <a:r>
              <a:rPr lang="en-SG" dirty="0"/>
              <a:t>But not the underlying principles</a:t>
            </a:r>
          </a:p>
          <a:p>
            <a:pPr lvl="1"/>
            <a:r>
              <a:rPr lang="en-SG" dirty="0"/>
              <a:t>You will be able to appreciate future changes even better</a:t>
            </a:r>
          </a:p>
          <a:p>
            <a:pPr lvl="1"/>
            <a:endParaRPr lang="en-SG" dirty="0"/>
          </a:p>
          <a:p>
            <a:r>
              <a:rPr lang="en-SG" dirty="0"/>
              <a:t>Hopefully, the experience will make you a better systems person</a:t>
            </a:r>
          </a:p>
        </p:txBody>
      </p:sp>
      <p:sp>
        <p:nvSpPr>
          <p:cNvPr id="4" name="Date Placeholder 3">
            <a:extLst>
              <a:ext uri="{FF2B5EF4-FFF2-40B4-BE49-F238E27FC236}">
                <a16:creationId xmlns:a16="http://schemas.microsoft.com/office/drawing/2014/main" id="{17A9809E-5B92-4611-B6F4-D7D00E59C7C4}"/>
              </a:ext>
            </a:extLst>
          </p:cNvPr>
          <p:cNvSpPr>
            <a:spLocks noGrp="1"/>
          </p:cNvSpPr>
          <p:nvPr>
            <p:ph type="dt" sz="half" idx="10"/>
          </p:nvPr>
        </p:nvSpPr>
        <p:spPr/>
        <p:txBody>
          <a:bodyPr/>
          <a:lstStyle/>
          <a:p>
            <a:r>
              <a:rPr lang="en-US"/>
              <a:t>CS5250 - 2021/2022 Sem 2</a:t>
            </a:r>
          </a:p>
        </p:txBody>
      </p:sp>
      <p:sp>
        <p:nvSpPr>
          <p:cNvPr id="5" name="Slide Number Placeholder 4">
            <a:extLst>
              <a:ext uri="{FF2B5EF4-FFF2-40B4-BE49-F238E27FC236}">
                <a16:creationId xmlns:a16="http://schemas.microsoft.com/office/drawing/2014/main" id="{7692D0F0-4DD5-46C3-BEB1-C416F52F7B28}"/>
              </a:ext>
            </a:extLst>
          </p:cNvPr>
          <p:cNvSpPr>
            <a:spLocks noGrp="1"/>
          </p:cNvSpPr>
          <p:nvPr>
            <p:ph type="sldNum" sz="quarter" idx="12"/>
          </p:nvPr>
        </p:nvSpPr>
        <p:spPr/>
        <p:txBody>
          <a:bodyPr/>
          <a:lstStyle/>
          <a:p>
            <a:fld id="{2E862E81-5C35-49E6-AF53-B2C0B06C7EBE}" type="slidenum">
              <a:rPr lang="en-US" smtClean="0"/>
              <a:t>61</a:t>
            </a:fld>
            <a:endParaRPr lang="en-US"/>
          </a:p>
        </p:txBody>
      </p:sp>
    </p:spTree>
    <p:extLst>
      <p:ext uri="{BB962C8B-B14F-4D97-AF65-F5344CB8AC3E}">
        <p14:creationId xmlns:p14="http://schemas.microsoft.com/office/powerpoint/2010/main" val="2329315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solidFill>
                  <a:srgbClr val="FF0000"/>
                </a:solidFill>
              </a:rPr>
              <a:t>END</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579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5" name="Rectangle 3"/>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Native and Hosted Virtual Machine</a:t>
            </a:r>
          </a:p>
        </p:txBody>
      </p:sp>
      <p:sp>
        <p:nvSpPr>
          <p:cNvPr id="1364996" name="Rectangle 4"/>
          <p:cNvSpPr>
            <a:spLocks noGrp="1" noChangeArrowheads="1"/>
          </p:cNvSpPr>
          <p:nvPr>
            <p:ph idx="1"/>
          </p:nvPr>
        </p:nvSpPr>
        <p:spPr/>
        <p:txBody>
          <a:bodyPr/>
          <a:lstStyle/>
          <a:p>
            <a:r>
              <a:rPr lang="en-US" altLang="ko-KR" sz="1500">
                <a:ea typeface="굴림" pitchFamily="34" charset="-127"/>
              </a:rPr>
              <a:t>Native VM system</a:t>
            </a:r>
          </a:p>
          <a:p>
            <a:pPr lvl="1"/>
            <a:r>
              <a:rPr lang="en-US" altLang="ko-KR" sz="1500">
                <a:ea typeface="굴림" pitchFamily="34" charset="-127"/>
              </a:rPr>
              <a:t>A system where a VMM operates in a privilege mode higher than the mode of the guest virtual machines</a:t>
            </a:r>
          </a:p>
          <a:p>
            <a:pPr lvl="1"/>
            <a:r>
              <a:rPr lang="en-US" altLang="ko-KR" sz="1500">
                <a:ea typeface="굴림" pitchFamily="34" charset="-127"/>
              </a:rPr>
              <a:t>The privilege level of the guest OS is emulated by the VMM</a:t>
            </a:r>
          </a:p>
          <a:p>
            <a:r>
              <a:rPr lang="en-US" altLang="ko-KR" sz="1500">
                <a:ea typeface="굴림" pitchFamily="34" charset="-127"/>
              </a:rPr>
              <a:t>Hosted VM system</a:t>
            </a:r>
          </a:p>
          <a:p>
            <a:pPr lvl="1"/>
            <a:r>
              <a:rPr lang="en-US" altLang="ko-KR" sz="1500">
                <a:ea typeface="굴림" pitchFamily="34" charset="-127"/>
              </a:rPr>
              <a:t>The VMM is installed on a host platform that is already running an existing OS</a:t>
            </a:r>
          </a:p>
          <a:p>
            <a:pPr lvl="1"/>
            <a:r>
              <a:rPr lang="en-US" altLang="ko-KR" sz="1500">
                <a:ea typeface="굴림" pitchFamily="34" charset="-127"/>
              </a:rPr>
              <a:t>The VMM utilizes the functions already available on the host OS to control and manage resources desired by each of the virtual machine</a:t>
            </a:r>
          </a:p>
        </p:txBody>
      </p:sp>
      <p:sp>
        <p:nvSpPr>
          <p:cNvPr id="35" name="Slide Number Placeholder 3"/>
          <p:cNvSpPr>
            <a:spLocks noGrp="1"/>
          </p:cNvSpPr>
          <p:nvPr>
            <p:ph type="sldNum" sz="quarter" idx="12"/>
          </p:nvPr>
        </p:nvSpPr>
        <p:spPr/>
        <p:txBody>
          <a:bodyPr/>
          <a:lstStyle/>
          <a:p>
            <a:fld id="{50500171-2C0D-47BE-B8C9-32F224FB002C}" type="slidenum">
              <a:rPr lang="en-US" altLang="en-US"/>
              <a:pPr/>
              <a:t>7</a:t>
            </a:fld>
            <a:endParaRPr lang="en-US" altLang="en-US"/>
          </a:p>
        </p:txBody>
      </p:sp>
      <p:sp>
        <p:nvSpPr>
          <p:cNvPr id="1364994" name="Line 2"/>
          <p:cNvSpPr>
            <a:spLocks noChangeShapeType="1"/>
          </p:cNvSpPr>
          <p:nvPr/>
        </p:nvSpPr>
        <p:spPr bwMode="auto">
          <a:xfrm>
            <a:off x="2405063" y="4899025"/>
            <a:ext cx="7200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364997" name="Group 5"/>
          <p:cNvGrpSpPr>
            <a:grpSpLocks/>
          </p:cNvGrpSpPr>
          <p:nvPr/>
        </p:nvGrpSpPr>
        <p:grpSpPr bwMode="auto">
          <a:xfrm>
            <a:off x="2763839" y="4538663"/>
            <a:ext cx="936625" cy="1295400"/>
            <a:chOff x="975" y="2886"/>
            <a:chExt cx="590" cy="816"/>
          </a:xfrm>
        </p:grpSpPr>
        <p:sp>
          <p:nvSpPr>
            <p:cNvPr id="1364998" name="Rectangle 6"/>
            <p:cNvSpPr>
              <a:spLocks noChangeArrowheads="1"/>
            </p:cNvSpPr>
            <p:nvPr/>
          </p:nvSpPr>
          <p:spPr bwMode="auto">
            <a:xfrm>
              <a:off x="975" y="3430"/>
              <a:ext cx="58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Traditional</a:t>
              </a:r>
            </a:p>
            <a:p>
              <a:pPr algn="ctr" latinLnBrk="1"/>
              <a:r>
                <a:rPr kumimoji="1" lang="en-US" altLang="ko-KR" sz="1000">
                  <a:latin typeface="Arial" charset="0"/>
                  <a:ea typeface="굴림" pitchFamily="34" charset="-127"/>
                </a:rPr>
                <a:t>Uniprocessor</a:t>
              </a:r>
            </a:p>
            <a:p>
              <a:pPr algn="ctr" latinLnBrk="1"/>
              <a:r>
                <a:rPr kumimoji="1" lang="en-US" altLang="ko-KR" sz="1000">
                  <a:latin typeface="Arial" charset="0"/>
                  <a:ea typeface="굴림" pitchFamily="34" charset="-127"/>
                </a:rPr>
                <a:t>system</a:t>
              </a:r>
            </a:p>
          </p:txBody>
        </p:sp>
        <p:sp>
          <p:nvSpPr>
            <p:cNvPr id="1364999" name="Rectangle 7"/>
            <p:cNvSpPr>
              <a:spLocks noChangeArrowheads="1"/>
            </p:cNvSpPr>
            <p:nvPr/>
          </p:nvSpPr>
          <p:spPr bwMode="auto">
            <a:xfrm>
              <a:off x="1020" y="3113"/>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OS</a:t>
              </a:r>
            </a:p>
          </p:txBody>
        </p:sp>
        <p:sp>
          <p:nvSpPr>
            <p:cNvPr id="1365000" name="Rectangle 8"/>
            <p:cNvSpPr>
              <a:spLocks noChangeArrowheads="1"/>
            </p:cNvSpPr>
            <p:nvPr/>
          </p:nvSpPr>
          <p:spPr bwMode="auto">
            <a:xfrm>
              <a:off x="1020" y="3249"/>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Hardware</a:t>
              </a:r>
            </a:p>
          </p:txBody>
        </p:sp>
        <p:sp>
          <p:nvSpPr>
            <p:cNvPr id="1365001" name="Rectangle 9"/>
            <p:cNvSpPr>
              <a:spLocks noChangeArrowheads="1"/>
            </p:cNvSpPr>
            <p:nvPr/>
          </p:nvSpPr>
          <p:spPr bwMode="auto">
            <a:xfrm>
              <a:off x="1020" y="2886"/>
              <a:ext cx="545"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Application</a:t>
              </a:r>
            </a:p>
          </p:txBody>
        </p:sp>
      </p:grpSp>
      <p:grpSp>
        <p:nvGrpSpPr>
          <p:cNvPr id="1365002" name="Group 10"/>
          <p:cNvGrpSpPr>
            <a:grpSpLocks/>
          </p:cNvGrpSpPr>
          <p:nvPr/>
        </p:nvGrpSpPr>
        <p:grpSpPr bwMode="auto">
          <a:xfrm>
            <a:off x="4348164" y="4322763"/>
            <a:ext cx="935037" cy="1439862"/>
            <a:chOff x="1837" y="2750"/>
            <a:chExt cx="589" cy="907"/>
          </a:xfrm>
        </p:grpSpPr>
        <p:sp>
          <p:nvSpPr>
            <p:cNvPr id="1365003" name="Rectangle 11"/>
            <p:cNvSpPr>
              <a:spLocks noChangeArrowheads="1"/>
            </p:cNvSpPr>
            <p:nvPr/>
          </p:nvSpPr>
          <p:spPr bwMode="auto">
            <a:xfrm>
              <a:off x="1837" y="3385"/>
              <a:ext cx="58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Native</a:t>
              </a:r>
            </a:p>
            <a:p>
              <a:pPr algn="ctr" latinLnBrk="1"/>
              <a:r>
                <a:rPr kumimoji="1" lang="en-US" altLang="ko-KR" sz="1000">
                  <a:latin typeface="Arial" charset="0"/>
                  <a:ea typeface="굴림" pitchFamily="34" charset="-127"/>
                </a:rPr>
                <a:t>VM system</a:t>
              </a:r>
            </a:p>
          </p:txBody>
        </p:sp>
        <p:grpSp>
          <p:nvGrpSpPr>
            <p:cNvPr id="1365004" name="Group 12"/>
            <p:cNvGrpSpPr>
              <a:grpSpLocks/>
            </p:cNvGrpSpPr>
            <p:nvPr/>
          </p:nvGrpSpPr>
          <p:grpSpPr bwMode="auto">
            <a:xfrm>
              <a:off x="1837" y="2750"/>
              <a:ext cx="545" cy="635"/>
              <a:chOff x="1837" y="2750"/>
              <a:chExt cx="545" cy="635"/>
            </a:xfrm>
          </p:grpSpPr>
          <p:sp>
            <p:nvSpPr>
              <p:cNvPr id="1365005" name="Rectangle 13"/>
              <p:cNvSpPr>
                <a:spLocks noChangeArrowheads="1"/>
              </p:cNvSpPr>
              <p:nvPr/>
            </p:nvSpPr>
            <p:spPr bwMode="auto">
              <a:xfrm>
                <a:off x="1837" y="3113"/>
                <a:ext cx="545" cy="13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VMM</a:t>
                </a:r>
              </a:p>
            </p:txBody>
          </p:sp>
          <p:sp>
            <p:nvSpPr>
              <p:cNvPr id="1365006" name="Rectangle 14"/>
              <p:cNvSpPr>
                <a:spLocks noChangeArrowheads="1"/>
              </p:cNvSpPr>
              <p:nvPr/>
            </p:nvSpPr>
            <p:spPr bwMode="auto">
              <a:xfrm>
                <a:off x="1837" y="3249"/>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Hardware</a:t>
                </a:r>
              </a:p>
            </p:txBody>
          </p:sp>
          <p:sp>
            <p:nvSpPr>
              <p:cNvPr id="1365007" name="Rectangle 15"/>
              <p:cNvSpPr>
                <a:spLocks noChangeArrowheads="1"/>
              </p:cNvSpPr>
              <p:nvPr/>
            </p:nvSpPr>
            <p:spPr bwMode="auto">
              <a:xfrm>
                <a:off x="1837" y="2976"/>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OS</a:t>
                </a:r>
              </a:p>
            </p:txBody>
          </p:sp>
          <p:sp>
            <p:nvSpPr>
              <p:cNvPr id="1365008" name="Rectangle 16"/>
              <p:cNvSpPr>
                <a:spLocks noChangeArrowheads="1"/>
              </p:cNvSpPr>
              <p:nvPr/>
            </p:nvSpPr>
            <p:spPr bwMode="auto">
              <a:xfrm>
                <a:off x="1837" y="2750"/>
                <a:ext cx="545"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Apps</a:t>
                </a:r>
              </a:p>
            </p:txBody>
          </p:sp>
        </p:grpSp>
      </p:grpSp>
      <p:grpSp>
        <p:nvGrpSpPr>
          <p:cNvPr id="1365009" name="Group 17"/>
          <p:cNvGrpSpPr>
            <a:grpSpLocks/>
          </p:cNvGrpSpPr>
          <p:nvPr/>
        </p:nvGrpSpPr>
        <p:grpSpPr bwMode="auto">
          <a:xfrm>
            <a:off x="5932489" y="4106863"/>
            <a:ext cx="935037" cy="1727200"/>
            <a:chOff x="2562" y="2614"/>
            <a:chExt cx="589" cy="1088"/>
          </a:xfrm>
        </p:grpSpPr>
        <p:sp>
          <p:nvSpPr>
            <p:cNvPr id="1365010" name="Rectangle 18"/>
            <p:cNvSpPr>
              <a:spLocks noChangeArrowheads="1"/>
            </p:cNvSpPr>
            <p:nvPr/>
          </p:nvSpPr>
          <p:spPr bwMode="auto">
            <a:xfrm>
              <a:off x="2562" y="3430"/>
              <a:ext cx="58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User-Mode</a:t>
              </a:r>
            </a:p>
            <a:p>
              <a:pPr algn="ctr" latinLnBrk="1"/>
              <a:r>
                <a:rPr kumimoji="1" lang="en-US" altLang="ko-KR" sz="1000">
                  <a:latin typeface="Arial" charset="0"/>
                  <a:ea typeface="굴림" pitchFamily="34" charset="-127"/>
                </a:rPr>
                <a:t>hosted</a:t>
              </a:r>
            </a:p>
            <a:p>
              <a:pPr algn="ctr" latinLnBrk="1"/>
              <a:r>
                <a:rPr kumimoji="1" lang="en-US" altLang="ko-KR" sz="1000">
                  <a:latin typeface="Arial" charset="0"/>
                  <a:ea typeface="굴림" pitchFamily="34" charset="-127"/>
                </a:rPr>
                <a:t>VM system</a:t>
              </a:r>
            </a:p>
          </p:txBody>
        </p:sp>
        <p:sp>
          <p:nvSpPr>
            <p:cNvPr id="1365011" name="Rectangle 19"/>
            <p:cNvSpPr>
              <a:spLocks noChangeArrowheads="1"/>
            </p:cNvSpPr>
            <p:nvPr/>
          </p:nvSpPr>
          <p:spPr bwMode="auto">
            <a:xfrm>
              <a:off x="2562" y="3113"/>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Host OS</a:t>
              </a:r>
            </a:p>
          </p:txBody>
        </p:sp>
        <p:sp>
          <p:nvSpPr>
            <p:cNvPr id="1365012" name="Rectangle 20"/>
            <p:cNvSpPr>
              <a:spLocks noChangeArrowheads="1"/>
            </p:cNvSpPr>
            <p:nvPr/>
          </p:nvSpPr>
          <p:spPr bwMode="auto">
            <a:xfrm>
              <a:off x="2562" y="3249"/>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Hardware</a:t>
              </a:r>
            </a:p>
          </p:txBody>
        </p:sp>
        <p:sp>
          <p:nvSpPr>
            <p:cNvPr id="1365013" name="Rectangle 21"/>
            <p:cNvSpPr>
              <a:spLocks noChangeArrowheads="1"/>
            </p:cNvSpPr>
            <p:nvPr/>
          </p:nvSpPr>
          <p:spPr bwMode="auto">
            <a:xfrm>
              <a:off x="2562" y="2976"/>
              <a:ext cx="545" cy="136"/>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VMM</a:t>
              </a:r>
            </a:p>
          </p:txBody>
        </p:sp>
        <p:sp>
          <p:nvSpPr>
            <p:cNvPr id="1365014" name="Rectangle 22"/>
            <p:cNvSpPr>
              <a:spLocks noChangeArrowheads="1"/>
            </p:cNvSpPr>
            <p:nvPr/>
          </p:nvSpPr>
          <p:spPr bwMode="auto">
            <a:xfrm>
              <a:off x="2562" y="2614"/>
              <a:ext cx="545"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Apps</a:t>
              </a:r>
            </a:p>
          </p:txBody>
        </p:sp>
        <p:sp>
          <p:nvSpPr>
            <p:cNvPr id="1365015" name="Rectangle 23"/>
            <p:cNvSpPr>
              <a:spLocks noChangeArrowheads="1"/>
            </p:cNvSpPr>
            <p:nvPr/>
          </p:nvSpPr>
          <p:spPr bwMode="auto">
            <a:xfrm>
              <a:off x="2562" y="2840"/>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OS</a:t>
              </a:r>
            </a:p>
          </p:txBody>
        </p:sp>
      </p:grpSp>
      <p:grpSp>
        <p:nvGrpSpPr>
          <p:cNvPr id="1365016" name="Group 24"/>
          <p:cNvGrpSpPr>
            <a:grpSpLocks/>
          </p:cNvGrpSpPr>
          <p:nvPr/>
        </p:nvGrpSpPr>
        <p:grpSpPr bwMode="auto">
          <a:xfrm>
            <a:off x="7445376" y="4106863"/>
            <a:ext cx="938213" cy="1727200"/>
            <a:chOff x="3514" y="2614"/>
            <a:chExt cx="591" cy="1088"/>
          </a:xfrm>
        </p:grpSpPr>
        <p:sp>
          <p:nvSpPr>
            <p:cNvPr id="1365017" name="Rectangle 25"/>
            <p:cNvSpPr>
              <a:spLocks noChangeArrowheads="1"/>
            </p:cNvSpPr>
            <p:nvPr/>
          </p:nvSpPr>
          <p:spPr bwMode="auto">
            <a:xfrm>
              <a:off x="3515" y="2976"/>
              <a:ext cx="545" cy="273"/>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VMM</a:t>
              </a:r>
            </a:p>
            <a:p>
              <a:pPr algn="ctr" latinLnBrk="1"/>
              <a:endParaRPr kumimoji="1" lang="en-US" altLang="ko-KR" sz="1000" b="1">
                <a:ea typeface="굴림" pitchFamily="34" charset="-127"/>
              </a:endParaRPr>
            </a:p>
          </p:txBody>
        </p:sp>
        <p:sp>
          <p:nvSpPr>
            <p:cNvPr id="1365018" name="Rectangle 26"/>
            <p:cNvSpPr>
              <a:spLocks noChangeArrowheads="1"/>
            </p:cNvSpPr>
            <p:nvPr/>
          </p:nvSpPr>
          <p:spPr bwMode="auto">
            <a:xfrm>
              <a:off x="3516" y="3430"/>
              <a:ext cx="58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Dual-mode</a:t>
              </a:r>
            </a:p>
            <a:p>
              <a:pPr algn="ctr" latinLnBrk="1"/>
              <a:r>
                <a:rPr kumimoji="1" lang="en-US" altLang="ko-KR" sz="1000">
                  <a:latin typeface="Arial" charset="0"/>
                  <a:ea typeface="굴림" pitchFamily="34" charset="-127"/>
                </a:rPr>
                <a:t>hosted</a:t>
              </a:r>
            </a:p>
            <a:p>
              <a:pPr algn="ctr" latinLnBrk="1"/>
              <a:r>
                <a:rPr kumimoji="1" lang="en-US" altLang="ko-KR" sz="1000">
                  <a:latin typeface="Arial" charset="0"/>
                  <a:ea typeface="굴림" pitchFamily="34" charset="-127"/>
                </a:rPr>
                <a:t>VM system</a:t>
              </a:r>
            </a:p>
          </p:txBody>
        </p:sp>
        <p:sp>
          <p:nvSpPr>
            <p:cNvPr id="1365019" name="Rectangle 27"/>
            <p:cNvSpPr>
              <a:spLocks noChangeArrowheads="1"/>
            </p:cNvSpPr>
            <p:nvPr/>
          </p:nvSpPr>
          <p:spPr bwMode="auto">
            <a:xfrm>
              <a:off x="3514" y="3113"/>
              <a:ext cx="409" cy="1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Host OS</a:t>
              </a:r>
            </a:p>
          </p:txBody>
        </p:sp>
        <p:sp>
          <p:nvSpPr>
            <p:cNvPr id="1365020" name="Rectangle 28"/>
            <p:cNvSpPr>
              <a:spLocks noChangeArrowheads="1"/>
            </p:cNvSpPr>
            <p:nvPr/>
          </p:nvSpPr>
          <p:spPr bwMode="auto">
            <a:xfrm>
              <a:off x="3515" y="3249"/>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Hardware</a:t>
              </a:r>
            </a:p>
          </p:txBody>
        </p:sp>
        <p:sp>
          <p:nvSpPr>
            <p:cNvPr id="1365021" name="Rectangle 29"/>
            <p:cNvSpPr>
              <a:spLocks noChangeArrowheads="1"/>
            </p:cNvSpPr>
            <p:nvPr/>
          </p:nvSpPr>
          <p:spPr bwMode="auto">
            <a:xfrm>
              <a:off x="3514" y="2840"/>
              <a:ext cx="545" cy="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OS</a:t>
              </a:r>
            </a:p>
          </p:txBody>
        </p:sp>
        <p:sp>
          <p:nvSpPr>
            <p:cNvPr id="1365022" name="Rectangle 30"/>
            <p:cNvSpPr>
              <a:spLocks noChangeArrowheads="1"/>
            </p:cNvSpPr>
            <p:nvPr/>
          </p:nvSpPr>
          <p:spPr bwMode="auto">
            <a:xfrm>
              <a:off x="3514" y="2614"/>
              <a:ext cx="545"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b="1">
                  <a:ea typeface="굴림" pitchFamily="34" charset="-127"/>
                </a:rPr>
                <a:t>Guest Apps</a:t>
              </a:r>
            </a:p>
          </p:txBody>
        </p:sp>
      </p:grpSp>
      <p:sp>
        <p:nvSpPr>
          <p:cNvPr id="1365023" name="Line 31"/>
          <p:cNvSpPr>
            <a:spLocks noChangeShapeType="1"/>
          </p:cNvSpPr>
          <p:nvPr/>
        </p:nvSpPr>
        <p:spPr bwMode="auto">
          <a:xfrm flipV="1">
            <a:off x="8669338" y="4394201"/>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5024" name="Rectangle 32"/>
          <p:cNvSpPr>
            <a:spLocks noChangeArrowheads="1"/>
          </p:cNvSpPr>
          <p:nvPr/>
        </p:nvSpPr>
        <p:spPr bwMode="auto">
          <a:xfrm>
            <a:off x="8813800" y="4465639"/>
            <a:ext cx="914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Nonprivileged</a:t>
            </a:r>
          </a:p>
          <a:p>
            <a:pPr algn="ctr" latinLnBrk="1"/>
            <a:r>
              <a:rPr kumimoji="1" lang="en-US" altLang="ko-KR" sz="1000">
                <a:latin typeface="Arial" charset="0"/>
                <a:ea typeface="굴림" pitchFamily="34" charset="-127"/>
              </a:rPr>
              <a:t>modes</a:t>
            </a:r>
          </a:p>
        </p:txBody>
      </p:sp>
      <p:sp>
        <p:nvSpPr>
          <p:cNvPr id="1365025" name="Line 33"/>
          <p:cNvSpPr>
            <a:spLocks noChangeShapeType="1"/>
          </p:cNvSpPr>
          <p:nvPr/>
        </p:nvSpPr>
        <p:spPr bwMode="auto">
          <a:xfrm flipV="1">
            <a:off x="8669338" y="4899026"/>
            <a:ext cx="0" cy="5048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5026" name="Rectangle 34"/>
          <p:cNvSpPr>
            <a:spLocks noChangeArrowheads="1"/>
          </p:cNvSpPr>
          <p:nvPr/>
        </p:nvSpPr>
        <p:spPr bwMode="auto">
          <a:xfrm>
            <a:off x="8813800" y="4968876"/>
            <a:ext cx="9144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1000">
                <a:latin typeface="Arial" charset="0"/>
                <a:ea typeface="굴림" pitchFamily="34" charset="-127"/>
              </a:rPr>
              <a:t>Privileged</a:t>
            </a:r>
          </a:p>
          <a:p>
            <a:pPr algn="ctr" latinLnBrk="1"/>
            <a:r>
              <a:rPr kumimoji="1" lang="en-US" altLang="ko-KR" sz="1000">
                <a:latin typeface="Arial" charset="0"/>
                <a:ea typeface="굴림" pitchFamily="34" charset="-127"/>
              </a:rPr>
              <a:t>modes</a:t>
            </a:r>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165484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p:txBody>
          <a:bodyPr/>
          <a:lstStyle/>
          <a:p>
            <a:r>
              <a:rPr lang="en-US" altLang="ko-KR" dirty="0">
                <a:solidFill>
                  <a:srgbClr val="0070C0"/>
                </a:solidFill>
                <a:ea typeface="굴림" pitchFamily="34" charset="-127"/>
              </a:rPr>
              <a:t>Resource Virtualization - Processor</a:t>
            </a:r>
            <a:endParaRPr lang="en-US" altLang="en-US" dirty="0">
              <a:solidFill>
                <a:srgbClr val="0070C0"/>
              </a:solidFill>
            </a:endParaRPr>
          </a:p>
        </p:txBody>
      </p:sp>
      <p:sp>
        <p:nvSpPr>
          <p:cNvPr id="1367043" name="Rectangle 3"/>
          <p:cNvSpPr>
            <a:spLocks noGrp="1" noChangeArrowheads="1"/>
          </p:cNvSpPr>
          <p:nvPr>
            <p:ph idx="1"/>
          </p:nvPr>
        </p:nvSpPr>
        <p:spPr/>
        <p:txBody>
          <a:bodyPr/>
          <a:lstStyle/>
          <a:p>
            <a:pPr algn="just">
              <a:lnSpc>
                <a:spcPct val="80000"/>
              </a:lnSpc>
            </a:pPr>
            <a:r>
              <a:rPr lang="en-US" altLang="ko-KR" sz="2000">
                <a:ea typeface="굴림" pitchFamily="34" charset="-127"/>
              </a:rPr>
              <a:t>The key aspect of virtualizing a processor is the execution of the guest instructions, including both system-level and user-level instruction</a:t>
            </a:r>
          </a:p>
          <a:p>
            <a:pPr algn="just">
              <a:lnSpc>
                <a:spcPct val="80000"/>
              </a:lnSpc>
            </a:pPr>
            <a:endParaRPr lang="en-US" altLang="ko-KR" sz="2000">
              <a:ea typeface="굴림" pitchFamily="34" charset="-127"/>
            </a:endParaRPr>
          </a:p>
          <a:p>
            <a:pPr algn="just">
              <a:lnSpc>
                <a:spcPct val="80000"/>
              </a:lnSpc>
            </a:pPr>
            <a:r>
              <a:rPr lang="en-US" altLang="ko-KR" sz="2000">
                <a:ea typeface="굴림" pitchFamily="34" charset="-127"/>
              </a:rPr>
              <a:t>Processor virtualization method</a:t>
            </a:r>
          </a:p>
          <a:p>
            <a:pPr lvl="1" algn="just">
              <a:lnSpc>
                <a:spcPct val="80000"/>
              </a:lnSpc>
            </a:pPr>
            <a:r>
              <a:rPr lang="en-US" altLang="ko-KR" sz="1800">
                <a:ea typeface="굴림" pitchFamily="34" charset="-127"/>
              </a:rPr>
              <a:t>Emulation</a:t>
            </a:r>
          </a:p>
          <a:p>
            <a:pPr lvl="2" algn="just">
              <a:lnSpc>
                <a:spcPct val="80000"/>
              </a:lnSpc>
            </a:pPr>
            <a:r>
              <a:rPr lang="en-US" altLang="ko-KR" sz="1800">
                <a:ea typeface="굴림" pitchFamily="34" charset="-127"/>
              </a:rPr>
              <a:t>Interpretation, binary translation </a:t>
            </a:r>
          </a:p>
          <a:p>
            <a:pPr lvl="2" algn="just">
              <a:lnSpc>
                <a:spcPct val="80000"/>
              </a:lnSpc>
            </a:pPr>
            <a:r>
              <a:rPr lang="en-US" altLang="ko-KR" sz="1800">
                <a:ea typeface="굴림" pitchFamily="34" charset="-127"/>
              </a:rPr>
              <a:t>Emulation is the only processor virtualization mechanism for different ISA between the guest and the host</a:t>
            </a:r>
          </a:p>
          <a:p>
            <a:pPr lvl="2" algn="just">
              <a:lnSpc>
                <a:spcPct val="80000"/>
              </a:lnSpc>
            </a:pPr>
            <a:endParaRPr lang="en-US" altLang="ko-KR" sz="1800">
              <a:ea typeface="굴림" pitchFamily="34" charset="-127"/>
            </a:endParaRPr>
          </a:p>
          <a:p>
            <a:pPr lvl="1" algn="just">
              <a:lnSpc>
                <a:spcPct val="80000"/>
              </a:lnSpc>
            </a:pPr>
            <a:r>
              <a:rPr lang="en-US" altLang="ko-KR" sz="1800">
                <a:ea typeface="굴림" pitchFamily="34" charset="-127"/>
              </a:rPr>
              <a:t>Direct native execution</a:t>
            </a:r>
          </a:p>
          <a:p>
            <a:pPr lvl="2" algn="just">
              <a:lnSpc>
                <a:spcPct val="80000"/>
              </a:lnSpc>
            </a:pPr>
            <a:r>
              <a:rPr lang="en-US" altLang="ko-KR" sz="1800">
                <a:ea typeface="굴림" pitchFamily="34" charset="-127"/>
              </a:rPr>
              <a:t>Only if the ISA of the host is identical to the ISA of the guest</a:t>
            </a:r>
          </a:p>
          <a:p>
            <a:pPr lvl="2" algn="just">
              <a:lnSpc>
                <a:spcPct val="80000"/>
              </a:lnSpc>
            </a:pPr>
            <a:r>
              <a:rPr lang="en-US" altLang="ko-KR" sz="1800">
                <a:ea typeface="굴림" pitchFamily="34" charset="-127"/>
              </a:rPr>
              <a:t>The goal is to gain the same performance as it runs on the virtual machine</a:t>
            </a:r>
          </a:p>
          <a:p>
            <a:pPr algn="just">
              <a:lnSpc>
                <a:spcPct val="80000"/>
              </a:lnSpc>
            </a:pPr>
            <a:endParaRPr lang="en-US" altLang="ko-KR" sz="2000">
              <a:ea typeface="굴림" pitchFamily="34" charset="-127"/>
            </a:endParaRPr>
          </a:p>
          <a:p>
            <a:pPr algn="just">
              <a:lnSpc>
                <a:spcPct val="80000"/>
              </a:lnSpc>
            </a:pPr>
            <a:endParaRPr lang="en-US" altLang="en-US" sz="2000"/>
          </a:p>
        </p:txBody>
      </p:sp>
      <p:sp>
        <p:nvSpPr>
          <p:cNvPr id="4" name="Slide Number Placeholder 3"/>
          <p:cNvSpPr>
            <a:spLocks noGrp="1"/>
          </p:cNvSpPr>
          <p:nvPr>
            <p:ph type="sldNum" sz="quarter" idx="12"/>
          </p:nvPr>
        </p:nvSpPr>
        <p:spPr/>
        <p:txBody>
          <a:bodyPr/>
          <a:lstStyle/>
          <a:p>
            <a:fld id="{35F469A2-BA91-450D-B8BD-9670C0A3C158}" type="slidenum">
              <a:rPr lang="en-US" altLang="en-US"/>
              <a:pPr/>
              <a:t>8</a:t>
            </a:fld>
            <a:endParaRPr lang="en-US" altLang="en-US"/>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71484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p:txBody>
          <a:bodyPr>
            <a:normAutofit/>
          </a:bodyPr>
          <a:lstStyle/>
          <a:p>
            <a:r>
              <a:rPr lang="en-US" altLang="ko-KR" sz="4000" dirty="0">
                <a:solidFill>
                  <a:srgbClr val="0070C0"/>
                </a:solidFill>
                <a:ea typeface="굴림" pitchFamily="34" charset="-127"/>
              </a:rPr>
              <a:t>Resource Virtualization - Processor </a:t>
            </a:r>
            <a:br>
              <a:rPr lang="en-US" altLang="ko-KR" sz="4000" dirty="0">
                <a:solidFill>
                  <a:srgbClr val="0070C0"/>
                </a:solidFill>
                <a:ea typeface="굴림" pitchFamily="34" charset="-127"/>
              </a:rPr>
            </a:br>
            <a:r>
              <a:rPr lang="en-US" altLang="ko-KR" sz="4000" dirty="0">
                <a:solidFill>
                  <a:srgbClr val="0070C0"/>
                </a:solidFill>
                <a:ea typeface="굴림" pitchFamily="34" charset="-127"/>
              </a:rPr>
              <a:t>Conditions for ISA </a:t>
            </a:r>
            <a:r>
              <a:rPr lang="en-US" altLang="ko-KR" sz="4000" dirty="0" err="1">
                <a:solidFill>
                  <a:srgbClr val="0070C0"/>
                </a:solidFill>
                <a:ea typeface="굴림" pitchFamily="34" charset="-127"/>
              </a:rPr>
              <a:t>Virtualizability</a:t>
            </a:r>
            <a:endParaRPr lang="en-US" altLang="en-US" sz="4000" dirty="0">
              <a:solidFill>
                <a:srgbClr val="0070C0"/>
              </a:solidFill>
            </a:endParaRPr>
          </a:p>
        </p:txBody>
      </p:sp>
      <p:sp>
        <p:nvSpPr>
          <p:cNvPr id="1369091" name="Rectangle 3"/>
          <p:cNvSpPr>
            <a:spLocks noGrp="1" noChangeArrowheads="1"/>
          </p:cNvSpPr>
          <p:nvPr>
            <p:ph idx="1"/>
          </p:nvPr>
        </p:nvSpPr>
        <p:spPr>
          <a:xfrm>
            <a:off x="838200" y="2125361"/>
            <a:ext cx="10515600" cy="4051601"/>
          </a:xfrm>
        </p:spPr>
        <p:txBody>
          <a:bodyPr/>
          <a:lstStyle/>
          <a:p>
            <a:r>
              <a:rPr lang="en-US" altLang="ko-KR" sz="2200" dirty="0">
                <a:ea typeface="굴림" pitchFamily="34" charset="-127"/>
              </a:rPr>
              <a:t>We restrict the discussion here to native system </a:t>
            </a:r>
            <a:r>
              <a:rPr lang="en-US" altLang="ko-KR" sz="2200" dirty="0" err="1">
                <a:ea typeface="굴림" pitchFamily="34" charset="-127"/>
              </a:rPr>
              <a:t>VMs</a:t>
            </a:r>
            <a:endParaRPr lang="en-US" altLang="ko-KR" sz="2200" dirty="0">
              <a:ea typeface="굴림" pitchFamily="34" charset="-127"/>
            </a:endParaRPr>
          </a:p>
          <a:p>
            <a:r>
              <a:rPr lang="en-US" altLang="ko-KR" sz="2200" dirty="0">
                <a:ea typeface="굴림" pitchFamily="34" charset="-127"/>
              </a:rPr>
              <a:t>In a native system </a:t>
            </a:r>
            <a:r>
              <a:rPr lang="en-US" altLang="ko-KR" sz="2200" dirty="0" err="1">
                <a:ea typeface="굴림" pitchFamily="34" charset="-127"/>
              </a:rPr>
              <a:t>VM</a:t>
            </a:r>
            <a:r>
              <a:rPr lang="en-US" altLang="ko-KR" sz="2200" dirty="0">
                <a:ea typeface="굴림" pitchFamily="34" charset="-127"/>
              </a:rPr>
              <a:t>, the </a:t>
            </a:r>
            <a:r>
              <a:rPr lang="en-US" altLang="ko-KR" sz="2200" dirty="0" err="1">
                <a:ea typeface="굴림" pitchFamily="34" charset="-127"/>
              </a:rPr>
              <a:t>VMM</a:t>
            </a:r>
            <a:r>
              <a:rPr lang="en-US" altLang="ko-KR" sz="2200" dirty="0">
                <a:ea typeface="굴림" pitchFamily="34" charset="-127"/>
              </a:rPr>
              <a:t> runs in system mode, and all other software runs in user mode</a:t>
            </a:r>
          </a:p>
          <a:p>
            <a:r>
              <a:rPr lang="en-US" altLang="ko-KR" sz="2200" dirty="0">
                <a:ea typeface="굴림" pitchFamily="34" charset="-127"/>
              </a:rPr>
              <a:t>The </a:t>
            </a:r>
            <a:r>
              <a:rPr lang="en-US" altLang="ko-KR" sz="2200" dirty="0" err="1">
                <a:ea typeface="굴림" pitchFamily="34" charset="-127"/>
              </a:rPr>
              <a:t>VMM</a:t>
            </a:r>
            <a:r>
              <a:rPr lang="en-US" altLang="ko-KR" sz="2200" dirty="0">
                <a:ea typeface="굴림" pitchFamily="34" charset="-127"/>
              </a:rPr>
              <a:t> keeps track of the intended mode of operation of a guest virtual machine but it will always use user mode in executing the instructions from the guest virtual machine</a:t>
            </a:r>
            <a:endParaRPr lang="en-US" altLang="en-US" sz="2200" dirty="0"/>
          </a:p>
        </p:txBody>
      </p:sp>
      <p:sp>
        <p:nvSpPr>
          <p:cNvPr id="4" name="Slide Number Placeholder 3"/>
          <p:cNvSpPr>
            <a:spLocks noGrp="1"/>
          </p:cNvSpPr>
          <p:nvPr>
            <p:ph type="sldNum" sz="quarter" idx="12"/>
          </p:nvPr>
        </p:nvSpPr>
        <p:spPr/>
        <p:txBody>
          <a:bodyPr/>
          <a:lstStyle/>
          <a:p>
            <a:fld id="{D7D64239-EA4C-40E8-A931-09EFA352BC37}" type="slidenum">
              <a:rPr lang="en-US" altLang="en-US"/>
              <a:pPr/>
              <a:t>9</a:t>
            </a:fld>
            <a:endParaRPr lang="en-US" altLang="en-US"/>
          </a:p>
        </p:txBody>
      </p:sp>
      <p:sp>
        <p:nvSpPr>
          <p:cNvPr id="2" name="Date Placeholder 1"/>
          <p:cNvSpPr>
            <a:spLocks noGrp="1"/>
          </p:cNvSpPr>
          <p:nvPr>
            <p:ph type="dt" sz="half" idx="10"/>
          </p:nvPr>
        </p:nvSpPr>
        <p:spPr/>
        <p:txBody>
          <a:bodyPr/>
          <a:lstStyle/>
          <a:p>
            <a:r>
              <a:rPr lang="en-US"/>
              <a:t>CS5250 - 2021/2022 Sem 2</a:t>
            </a:r>
          </a:p>
        </p:txBody>
      </p:sp>
    </p:spTree>
    <p:extLst>
      <p:ext uri="{BB962C8B-B14F-4D97-AF65-F5344CB8AC3E}">
        <p14:creationId xmlns:p14="http://schemas.microsoft.com/office/powerpoint/2010/main" val="511145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8940</TotalTime>
  <Words>5381</Words>
  <Application>Microsoft Office PowerPoint</Application>
  <PresentationFormat>Widescreen</PresentationFormat>
  <Paragraphs>924</Paragraphs>
  <Slides>62</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굴림</vt:lpstr>
      <vt:lpstr>Red Hat Text</vt:lpstr>
      <vt:lpstr>Arial</vt:lpstr>
      <vt:lpstr>Calibri</vt:lpstr>
      <vt:lpstr>Calibri Light</vt:lpstr>
      <vt:lpstr>Courier New</vt:lpstr>
      <vt:lpstr>Garamond</vt:lpstr>
      <vt:lpstr>Trebuchet MS</vt:lpstr>
      <vt:lpstr>Wingdings</vt:lpstr>
      <vt:lpstr>Office Theme</vt:lpstr>
      <vt:lpstr>Lecture 12</vt:lpstr>
      <vt:lpstr>System Virtual Machines</vt:lpstr>
      <vt:lpstr>Other types of virtualizations</vt:lpstr>
      <vt:lpstr>Outward Appearance</vt:lpstr>
      <vt:lpstr>State Management</vt:lpstr>
      <vt:lpstr>Resource Control</vt:lpstr>
      <vt:lpstr>Native and Hosted Virtual Machine</vt:lpstr>
      <vt:lpstr>Resource Virtualization - Processor</vt:lpstr>
      <vt:lpstr>Resource Virtualization - Processor  Conditions for ISA Virtualizability</vt:lpstr>
      <vt:lpstr>Resource Virtualization - Processor  Conditions for ISA Virtualizability</vt:lpstr>
      <vt:lpstr>Resource Virtualization - Processor  Conditions for ISA Virtualizability</vt:lpstr>
      <vt:lpstr>Intel x86 POPF instruction</vt:lpstr>
      <vt:lpstr>Handling Problem Instructions</vt:lpstr>
      <vt:lpstr>Processor Virtualization in IA-32</vt:lpstr>
      <vt:lpstr>IA-32 Critical Instructions</vt:lpstr>
      <vt:lpstr>Resource Virtualization – Processor  Handling Problem Instructions</vt:lpstr>
      <vt:lpstr>Resource Virtualization – Processor  Handling Problem Instructions</vt:lpstr>
      <vt:lpstr>Resource Virtualization – Processor  Patching of Critical Instructions</vt:lpstr>
      <vt:lpstr>Resource Virtualization – Processor  Caching Emulation Code</vt:lpstr>
      <vt:lpstr>Conditions for ISA Virtualizability</vt:lpstr>
      <vt:lpstr>Popek and Goldberg Virtualization Requirements</vt:lpstr>
      <vt:lpstr>Resource Virtualization - Processor  Conditions for ISA Virtualizability</vt:lpstr>
      <vt:lpstr>A particularly nasty issue: keeping time</vt:lpstr>
      <vt:lpstr>Resource Virtualization – Processor  Recursive Virtualization</vt:lpstr>
      <vt:lpstr>Processor Recursive Virtualization</vt:lpstr>
      <vt:lpstr>Resource Virtualization – Input/Output Virtualizing Device</vt:lpstr>
      <vt:lpstr>Resource Virtualization – Input/Output Virtualizing Device</vt:lpstr>
      <vt:lpstr>Resource Virtualization – Input/Output Virtualizing Device</vt:lpstr>
      <vt:lpstr>Resource Virtualization – Input/Output Virtualizing I/O Activity</vt:lpstr>
      <vt:lpstr>Resource Virtualization – Input/Output Virtualizing I/O Activity</vt:lpstr>
      <vt:lpstr>Input / Output Virtualization and Hosted Virtual Machines</vt:lpstr>
      <vt:lpstr>Input / Output Virtualization and Hosted Virtual Machines</vt:lpstr>
      <vt:lpstr>  Memory Virtualization</vt:lpstr>
      <vt:lpstr>Virtual Memory for System VMs</vt:lpstr>
      <vt:lpstr>PowerPoint Presentation</vt:lpstr>
      <vt:lpstr>Implementation</vt:lpstr>
      <vt:lpstr>Implementation</vt:lpstr>
      <vt:lpstr>Hardware support for virtualization</vt:lpstr>
      <vt:lpstr>What is needed</vt:lpstr>
      <vt:lpstr>Trap and Emulate Model</vt:lpstr>
      <vt:lpstr>Trap and Emulate Model</vt:lpstr>
      <vt:lpstr>Trap and Emulate Model</vt:lpstr>
      <vt:lpstr>Trap and Emulate Model</vt:lpstr>
      <vt:lpstr>Context Switch</vt:lpstr>
      <vt:lpstr>System State Management</vt:lpstr>
      <vt:lpstr>Intel VT-x</vt:lpstr>
      <vt:lpstr>Intel VT-x</vt:lpstr>
      <vt:lpstr>Pre &amp; Post Intel VT-x</vt:lpstr>
      <vt:lpstr>Context Switch</vt:lpstr>
      <vt:lpstr>System State Management</vt:lpstr>
      <vt:lpstr>System State Management</vt:lpstr>
      <vt:lpstr>Memory Virtualization: Extended Page Table</vt:lpstr>
      <vt:lpstr>Options For I/O Virtualization</vt:lpstr>
      <vt:lpstr>VT-d Overview</vt:lpstr>
      <vt:lpstr>Intel VT-d</vt:lpstr>
      <vt:lpstr>VT-x &amp; VT-d Working Together</vt:lpstr>
      <vt:lpstr>Summary</vt:lpstr>
      <vt:lpstr>Our journey in CS5250</vt:lpstr>
      <vt:lpstr>What we have gone through</vt:lpstr>
      <vt:lpstr>What you have achieved</vt:lpstr>
      <vt:lpstr>Looking forward</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wongwf</dc:creator>
  <cp:lastModifiedBy>Weng-Fai Wong</cp:lastModifiedBy>
  <cp:revision>22</cp:revision>
  <dcterms:created xsi:type="dcterms:W3CDTF">2017-04-10T02:58:33Z</dcterms:created>
  <dcterms:modified xsi:type="dcterms:W3CDTF">2022-04-06T07:44:18Z</dcterms:modified>
</cp:coreProperties>
</file>